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04"/>
  </p:notesMasterIdLst>
  <p:sldIdLst>
    <p:sldId id="256" r:id="rId2"/>
    <p:sldId id="257" r:id="rId3"/>
    <p:sldId id="258" r:id="rId4"/>
    <p:sldId id="259" r:id="rId5"/>
    <p:sldId id="260" r:id="rId6"/>
    <p:sldId id="263" r:id="rId7"/>
    <p:sldId id="261"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80"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9" r:id="rId72"/>
    <p:sldId id="328"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74" autoAdjust="0"/>
  </p:normalViewPr>
  <p:slideViewPr>
    <p:cSldViewPr>
      <p:cViewPr>
        <p:scale>
          <a:sx n="80" d="100"/>
          <a:sy n="80" d="100"/>
        </p:scale>
        <p:origin x="-389" y="1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BF17A9-AFAB-40DD-A5E2-26C6B33C8198}" type="datetimeFigureOut">
              <a:rPr lang="en-US" smtClean="0"/>
              <a:t>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5A889-75A6-4998-9B1C-6B4348E8847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A5A889-75A6-4998-9B1C-6B4348E88475}" type="slidenum">
              <a:rPr lang="en-US" smtClean="0"/>
              <a:t>86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12/6/2015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12/6/2015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12/6/2015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12/6/2015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12/6/2015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12/6/2015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12/6/2015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12/6/2015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newsflash/>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sr-Cyrl-CS" dirty="0" smtClean="0">
                <a:solidFill>
                  <a:srgbClr val="FF0000"/>
                </a:solidFill>
                <a:effectLst>
                  <a:outerShdw blurRad="38100" dist="38100" dir="2700000" algn="tl">
                    <a:srgbClr val="000000">
                      <a:alpha val="43137"/>
                    </a:srgbClr>
                  </a:outerShdw>
                </a:effectLst>
              </a:rPr>
              <a:t>1. Шта је здравствено законод</a:t>
            </a:r>
            <a:r>
              <a:rPr lang="sr-Cyrl-CS" b="1" dirty="0" smtClean="0">
                <a:solidFill>
                  <a:srgbClr val="FF0000"/>
                </a:solidFill>
                <a:effectLst>
                  <a:outerShdw blurRad="38100" dist="38100" dir="2700000" algn="tl">
                    <a:srgbClr val="000000">
                      <a:alpha val="43137"/>
                    </a:srgbClr>
                  </a:outerShdw>
                </a:effectLst>
              </a:rPr>
              <a:t>авство</a:t>
            </a:r>
            <a:endParaRPr lang="en-US" dirty="0"/>
          </a:p>
        </p:txBody>
      </p:sp>
      <p:sp>
        <p:nvSpPr>
          <p:cNvPr id="3" name="Content Placeholder 2"/>
          <p:cNvSpPr>
            <a:spLocks noGrp="1"/>
          </p:cNvSpPr>
          <p:nvPr>
            <p:ph idx="1"/>
          </p:nvPr>
        </p:nvSpPr>
        <p:spPr/>
        <p:txBody>
          <a:bodyPr>
            <a:normAutofit lnSpcReduction="10000"/>
          </a:bodyPr>
          <a:lstStyle/>
          <a:p>
            <a:r>
              <a:rPr lang="sr-Cyrl-CS" dirty="0" smtClean="0">
                <a:solidFill>
                  <a:srgbClr val="00B050"/>
                </a:solidFill>
              </a:rPr>
              <a:t>Здравствено законодавсто је свеукупност норми којима се у једном националном правном систему регулишу</a:t>
            </a:r>
            <a:r>
              <a:rPr lang="ru-RU" dirty="0" smtClean="0">
                <a:solidFill>
                  <a:srgbClr val="00B050"/>
                </a:solidFill>
              </a:rPr>
              <a:t>: а)</a:t>
            </a:r>
            <a:r>
              <a:rPr lang="sr-Cyrl-CS" dirty="0" smtClean="0">
                <a:solidFill>
                  <a:srgbClr val="00B050"/>
                </a:solidFill>
              </a:rPr>
              <a:t> права и обавезе корисника здравствене заштите, </a:t>
            </a:r>
          </a:p>
          <a:p>
            <a:r>
              <a:rPr lang="sr-Cyrl-CS" dirty="0" smtClean="0">
                <a:solidFill>
                  <a:srgbClr val="00B050"/>
                </a:solidFill>
              </a:rPr>
              <a:t>б) даваоца здравствених услуга, </a:t>
            </a:r>
          </a:p>
          <a:p>
            <a:r>
              <a:rPr lang="sr-Cyrl-CS" dirty="0" smtClean="0">
                <a:solidFill>
                  <a:srgbClr val="00B050"/>
                </a:solidFill>
              </a:rPr>
              <a:t>в) врсте и начини оснивања здравствених установа и </a:t>
            </a:r>
          </a:p>
          <a:p>
            <a:r>
              <a:rPr lang="sr-Cyrl-CS" dirty="0" smtClean="0">
                <a:solidFill>
                  <a:srgbClr val="00B050"/>
                </a:solidFill>
              </a:rPr>
              <a:t>г) управљање и финансирање система здравствене заштите.</a:t>
            </a:r>
            <a:endParaRPr lang="en-US" dirty="0" smtClean="0">
              <a:solidFill>
                <a:srgbClr val="00B050"/>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70000" lnSpcReduction="20000"/>
          </a:bodyPr>
          <a:lstStyle/>
          <a:p>
            <a:r>
              <a:rPr lang="sr-Cyrl-CS" dirty="0" smtClean="0">
                <a:solidFill>
                  <a:schemeClr val="bg1">
                    <a:lumMod val="50000"/>
                  </a:schemeClr>
                </a:solidFill>
              </a:rPr>
              <a:t>д) лица која болују од ХИВ инфекције или других заразних болести, малигних болести, хемофилије, шећерне болести и болести, епилепсије, психозе, мултиплессклеозе, лица у терминалној фази хроничне бубрежне инсуфицијенције, чистичне фиброзе, системске аутоимуне болести, ремаутске болести, болести зависности, лица повређена у вези са пружењем хитне медицинске помоћи, лица оболела ретких болести, у вези са давањем ткива и органа</a:t>
            </a:r>
            <a:endParaRPr lang="en-US" dirty="0" smtClean="0">
              <a:solidFill>
                <a:schemeClr val="bg1">
                  <a:lumMod val="50000"/>
                </a:schemeClr>
              </a:solidFill>
            </a:endParaRPr>
          </a:p>
          <a:p>
            <a:r>
              <a:rPr lang="sr-Cyrl-CS" dirty="0" smtClean="0">
                <a:solidFill>
                  <a:schemeClr val="bg1">
                    <a:lumMod val="50000"/>
                  </a:schemeClr>
                </a:solidFill>
              </a:rPr>
              <a:t>ђ) монахе и монахиње</a:t>
            </a:r>
            <a:endParaRPr lang="en-US" dirty="0" smtClean="0">
              <a:solidFill>
                <a:schemeClr val="bg1">
                  <a:lumMod val="50000"/>
                </a:schemeClr>
              </a:solidFill>
            </a:endParaRPr>
          </a:p>
          <a:p>
            <a:r>
              <a:rPr lang="sr-Cyrl-CS" dirty="0" smtClean="0">
                <a:solidFill>
                  <a:schemeClr val="bg1">
                    <a:lumMod val="50000"/>
                  </a:schemeClr>
                </a:solidFill>
              </a:rPr>
              <a:t>е) материјално необезбеђена лица која примају материјално обезбеђење по прописима о социјалној заштити бораца, војних и цивилиних инвалида као и чланова њихових породица уколико нису осигурана </a:t>
            </a:r>
            <a:endParaRPr lang="en-US" dirty="0" smtClean="0">
              <a:solidFill>
                <a:schemeClr val="bg1">
                  <a:lumMod val="50000"/>
                </a:schemeClr>
              </a:solidFill>
            </a:endParaRPr>
          </a:p>
          <a:p>
            <a:r>
              <a:rPr lang="sr-Cyrl-CS" dirty="0" smtClean="0">
                <a:solidFill>
                  <a:schemeClr val="bg1">
                    <a:lumMod val="50000"/>
                  </a:schemeClr>
                </a:solidFill>
              </a:rPr>
              <a:t>ж) лица смештена у установе социјалне заштите </a:t>
            </a:r>
            <a:endParaRPr lang="en-US" dirty="0" smtClean="0">
              <a:solidFill>
                <a:schemeClr val="bg1">
                  <a:lumMod val="50000"/>
                </a:schemeClr>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54. Послови коморе</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sr-Cyrl-RS" dirty="0" smtClean="0"/>
              <a:t>- Сви послови коморе се деле на поверене и остале послове. Поверене послове чине јавна овлашћења која је држава пренела на коморе, а остали послови спадају у надлежност коморе сагласно њеној природи.</a:t>
            </a:r>
          </a:p>
          <a:p>
            <a:r>
              <a:rPr lang="sr-Cyrl-RS" dirty="0" smtClean="0"/>
              <a:t>- Поверени послови</a:t>
            </a:r>
            <a:r>
              <a:rPr lang="en-US" dirty="0" smtClean="0"/>
              <a:t>:</a:t>
            </a:r>
            <a:r>
              <a:rPr lang="sr-Cyrl-RS" dirty="0" smtClean="0"/>
              <a:t> </a:t>
            </a:r>
          </a:p>
          <a:p>
            <a:r>
              <a:rPr lang="sr-Cyrl-RS" dirty="0" smtClean="0"/>
              <a:t>А</a:t>
            </a:r>
            <a:r>
              <a:rPr lang="en-US" dirty="0" smtClean="0"/>
              <a:t>) </a:t>
            </a:r>
            <a:r>
              <a:rPr lang="sr-Cyrl-RS" dirty="0" smtClean="0"/>
              <a:t>доноси кодекс професионалне етике</a:t>
            </a:r>
            <a:r>
              <a:rPr lang="en-US" dirty="0" smtClean="0"/>
              <a:t>;</a:t>
            </a:r>
            <a:endParaRPr lang="sr-Cyrl-RS" dirty="0" smtClean="0"/>
          </a:p>
          <a:p>
            <a:r>
              <a:rPr lang="sr-Cyrl-RS" dirty="0" smtClean="0"/>
              <a:t>Б) врши упис здравствених радника и води именик чланова коморе;</a:t>
            </a:r>
          </a:p>
          <a:p>
            <a:r>
              <a:rPr lang="sr-Cyrl-RS" dirty="0" smtClean="0"/>
              <a:t>В) издаје, обнавља и одузима лиценцу члановима коморе и води о томе евиденцију;</a:t>
            </a:r>
          </a:p>
          <a:p>
            <a:r>
              <a:rPr lang="sr-Cyrl-RS" dirty="0" smtClean="0"/>
              <a:t>Г) посредује у споровима између чланова коморе и чланова коморе и корисника здравствених услуга;</a:t>
            </a:r>
          </a:p>
          <a:p>
            <a:r>
              <a:rPr lang="sr-Cyrl-RS" dirty="0" smtClean="0"/>
              <a:t>Д) организује судове части за утврђивање повреде професионалних дужности;</a:t>
            </a:r>
            <a:endParaRPr lang="en-US" dirty="0"/>
          </a:p>
        </p:txBody>
      </p:sp>
    </p:spTree>
  </p:cSld>
  <p:clrMapOvr>
    <a:masterClrMapping/>
  </p:clrMapOvr>
  <p:transition spd="slow">
    <p:newsflash/>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ru-RU" dirty="0" smtClean="0"/>
              <a:t>Ђ</a:t>
            </a:r>
            <a:r>
              <a:rPr lang="sr-Cyrl-RS" dirty="0" smtClean="0"/>
              <a:t>) води именик изречених дисциплинских мера</a:t>
            </a:r>
          </a:p>
          <a:p>
            <a:r>
              <a:rPr lang="en-US" dirty="0" smtClean="0"/>
              <a:t>E</a:t>
            </a:r>
            <a:r>
              <a:rPr lang="sr-Cyrl-RS" dirty="0" smtClean="0"/>
              <a:t>) издаје изводе, уверења и потврде о чињеницама о којима води евиденцију;</a:t>
            </a:r>
          </a:p>
          <a:p>
            <a:r>
              <a:rPr lang="sr-Cyrl-RS" dirty="0" smtClean="0"/>
              <a:t>Ж) утврђује висину чланарине за чланове коморе (уз сагласност Министарства здравља);</a:t>
            </a:r>
          </a:p>
          <a:p>
            <a:r>
              <a:rPr lang="sr-Cyrl-RS" dirty="0" smtClean="0"/>
              <a:t>З) утврђује износ надокнаде за упис у именике чланова, за издавање и обнављање лиценци, као и надокнаде за издавање извода, уверења и потврда из евиденције </a:t>
            </a:r>
            <a:r>
              <a:rPr lang="sr-Cyrl-RS" dirty="0" smtClean="0"/>
              <a:t>(уз сагласност Министарства здравља</a:t>
            </a:r>
            <a:r>
              <a:rPr lang="sr-Cyrl-RS" dirty="0" smtClean="0"/>
              <a:t>);</a:t>
            </a:r>
          </a:p>
          <a:p>
            <a:r>
              <a:rPr lang="sr-Cyrl-RS" dirty="0" smtClean="0"/>
              <a:t>И) издаје легитимацију и идентификациони број члановима коморе који имају лиценцу.</a:t>
            </a:r>
            <a:endParaRPr lang="en-US" dirty="0"/>
          </a:p>
        </p:txBody>
      </p:sp>
    </p:spTree>
  </p:cSld>
  <p:clrMapOvr>
    <a:masterClrMapping/>
  </p:clrMapOvr>
  <p:transition spd="slow">
    <p:newsflash/>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sr-Cyrl-RS" dirty="0" smtClean="0"/>
              <a:t>- Остали послови коморе</a:t>
            </a:r>
            <a:r>
              <a:rPr lang="en-US" dirty="0" smtClean="0"/>
              <a:t>:</a:t>
            </a:r>
            <a:endParaRPr lang="sr-Cyrl-RS" dirty="0" smtClean="0"/>
          </a:p>
          <a:p>
            <a:r>
              <a:rPr lang="sr-Cyrl-RS" dirty="0" smtClean="0"/>
              <a:t>А) заступа и штити професионалне интересе чланова коморе;</a:t>
            </a:r>
          </a:p>
          <a:p>
            <a:r>
              <a:rPr lang="sr-Cyrl-RS" dirty="0" smtClean="0"/>
              <a:t>Б) стара се о угледу чланова коморе;</a:t>
            </a:r>
          </a:p>
          <a:p>
            <a:r>
              <a:rPr lang="sr-Cyrl-RS" dirty="0" smtClean="0"/>
              <a:t>В) води евиденцију чланова коморе који воде приватну праксу;</a:t>
            </a:r>
          </a:p>
          <a:p>
            <a:r>
              <a:rPr lang="sr-Cyrl-RS" dirty="0" smtClean="0"/>
              <a:t>Г) предлажу листу надзорника за спољну проверу;</a:t>
            </a:r>
          </a:p>
          <a:p>
            <a:r>
              <a:rPr lang="sr-Cyrl-RS" dirty="0" smtClean="0"/>
              <a:t>Д) дају иницијативу за ближе уређивање начина обављања приправничког стажа и полагања стручног испита;</a:t>
            </a:r>
          </a:p>
          <a:p>
            <a:r>
              <a:rPr lang="sr-Cyrl-RS" dirty="0" smtClean="0"/>
              <a:t>Ђ) предлаже критеријуме и мерила за утврђивање цена здравствених услуга;</a:t>
            </a:r>
          </a:p>
          <a:p>
            <a:r>
              <a:rPr lang="sr-Cyrl-RS" dirty="0" smtClean="0"/>
              <a:t>Е) пружа стручну помоћ члановима коморе;</a:t>
            </a:r>
          </a:p>
          <a:p>
            <a:r>
              <a:rPr lang="sr-Cyrl-RS" smtClean="0"/>
              <a:t>Ж) заступа интересе чланова који обављају приватну праксу при закључивању уговора са организацијом здравственог осигурања.</a:t>
            </a:r>
            <a:endParaRPr lang="en-US" dirty="0"/>
          </a:p>
        </p:txBody>
      </p:sp>
    </p:spTree>
  </p:cSld>
  <p:clrMapOvr>
    <a:masterClrMapping/>
  </p:clrMapOvr>
  <p:transition spd="slow">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sr-Cyrl-CS" dirty="0" smtClean="0">
                <a:solidFill>
                  <a:schemeClr val="bg1">
                    <a:lumMod val="50000"/>
                  </a:schemeClr>
                </a:solidFill>
              </a:rPr>
              <a:t>з) незапослена лица и лица чији су месечни приходи испод прихода утврђених у складу са законом којим се уређује здравствено осигурање</a:t>
            </a:r>
            <a:endParaRPr lang="en-US" dirty="0" smtClean="0">
              <a:solidFill>
                <a:schemeClr val="bg1">
                  <a:lumMod val="50000"/>
                </a:schemeClr>
              </a:solidFill>
            </a:endParaRPr>
          </a:p>
          <a:p>
            <a:r>
              <a:rPr lang="sr-Cyrl-CS" dirty="0" smtClean="0">
                <a:solidFill>
                  <a:schemeClr val="bg1">
                    <a:lumMod val="50000"/>
                  </a:schemeClr>
                </a:solidFill>
              </a:rPr>
              <a:t>и) чланови породица корисника чији је хранилац на одслужењувојног рока</a:t>
            </a:r>
            <a:endParaRPr lang="en-US" dirty="0" smtClean="0">
              <a:solidFill>
                <a:schemeClr val="bg1">
                  <a:lumMod val="50000"/>
                </a:schemeClr>
              </a:solidFill>
            </a:endParaRPr>
          </a:p>
          <a:p>
            <a:r>
              <a:rPr lang="sr-Cyrl-CS" dirty="0" smtClean="0">
                <a:solidFill>
                  <a:schemeClr val="bg1">
                    <a:lumMod val="50000"/>
                  </a:schemeClr>
                </a:solidFill>
              </a:rPr>
              <a:t>ј) Роми</a:t>
            </a:r>
            <a:endParaRPr lang="en-US" dirty="0" smtClean="0">
              <a:solidFill>
                <a:schemeClr val="bg1">
                  <a:lumMod val="50000"/>
                </a:schemeClr>
              </a:solidFill>
            </a:endParaRPr>
          </a:p>
          <a:p>
            <a:r>
              <a:rPr lang="sr-Cyrl-CS" dirty="0" smtClean="0">
                <a:solidFill>
                  <a:schemeClr val="bg1">
                    <a:lumMod val="50000"/>
                  </a:schemeClr>
                </a:solidFill>
              </a:rPr>
              <a:t>к) жртве насиља у породици</a:t>
            </a:r>
            <a:endParaRPr lang="en-US" dirty="0" smtClean="0">
              <a:solidFill>
                <a:schemeClr val="bg1">
                  <a:lumMod val="50000"/>
                </a:schemeClr>
              </a:solidFill>
            </a:endParaRPr>
          </a:p>
          <a:p>
            <a:endParaRPr lang="en-US" dirty="0">
              <a:solidFill>
                <a:schemeClr val="bg1">
                  <a:lumMod val="50000"/>
                </a:schemeClr>
              </a:solidFill>
            </a:endParaRPr>
          </a:p>
        </p:txBody>
      </p:sp>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r>
              <a:rPr lang="sr-Cyrl-CS" dirty="0" smtClean="0">
                <a:solidFill>
                  <a:schemeClr val="bg1">
                    <a:lumMod val="50000"/>
                  </a:schemeClr>
                </a:solidFill>
              </a:rPr>
              <a:t>л) жртве трговине људима </a:t>
            </a:r>
            <a:endParaRPr lang="en-US" dirty="0" smtClean="0">
              <a:solidFill>
                <a:schemeClr val="bg1">
                  <a:lumMod val="50000"/>
                </a:schemeClr>
              </a:solidFill>
            </a:endParaRPr>
          </a:p>
          <a:p>
            <a:r>
              <a:rPr lang="sr-Cyrl-CS" dirty="0" smtClean="0">
                <a:solidFill>
                  <a:schemeClr val="bg1">
                    <a:lumMod val="50000"/>
                  </a:schemeClr>
                </a:solidFill>
              </a:rPr>
              <a:t>љ) лица којима се обезбеђује обавезна имунизација </a:t>
            </a:r>
            <a:endParaRPr lang="en-US" dirty="0" smtClean="0">
              <a:solidFill>
                <a:schemeClr val="bg1">
                  <a:lumMod val="50000"/>
                </a:schemeClr>
              </a:solidFill>
            </a:endParaRPr>
          </a:p>
          <a:p>
            <a:r>
              <a:rPr lang="sr-Cyrl-CS" dirty="0" smtClean="0">
                <a:solidFill>
                  <a:schemeClr val="bg1">
                    <a:lumMod val="50000"/>
                  </a:schemeClr>
                </a:solidFill>
              </a:rPr>
              <a:t>м) лицима којима се обезбеђују циљани превентивни прегледи, скрининг према републичком програму</a:t>
            </a:r>
            <a:endParaRPr lang="en-US" dirty="0" smtClean="0">
              <a:solidFill>
                <a:schemeClr val="bg1">
                  <a:lumMod val="50000"/>
                </a:schemeClr>
              </a:solidFill>
            </a:endParaRPr>
          </a:p>
          <a:p>
            <a:r>
              <a:rPr lang="sr-Cyrl-CS" dirty="0" smtClean="0">
                <a:solidFill>
                  <a:schemeClr val="bg1">
                    <a:lumMod val="50000"/>
                  </a:schemeClr>
                </a:solidFill>
              </a:rPr>
              <a:t>н) самохрани родитељи са децом до 7 година, ако су им месечни приходи испод цензуса</a:t>
            </a:r>
            <a:endParaRPr lang="en-US" dirty="0" smtClean="0">
              <a:solidFill>
                <a:schemeClr val="bg1">
                  <a:lumMod val="50000"/>
                </a:schemeClr>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325562"/>
          </a:xfrm>
        </p:spPr>
        <p:txBody>
          <a:bodyPr>
            <a:normAutofit fontScale="90000"/>
          </a:bodyPr>
          <a:lstStyle/>
          <a:p>
            <a:r>
              <a:rPr lang="sr-Cyrl-CS" dirty="0" smtClean="0"/>
              <a:t/>
            </a:r>
            <a:br>
              <a:rPr lang="sr-Cyrl-CS" dirty="0" smtClean="0"/>
            </a:br>
            <a:r>
              <a:rPr lang="sr-Cyrl-CS" dirty="0" smtClean="0"/>
              <a:t/>
            </a:r>
            <a:br>
              <a:rPr lang="sr-Cyrl-CS" dirty="0" smtClean="0"/>
            </a:br>
            <a:r>
              <a:rPr lang="sr-Cyrl-CS" dirty="0" smtClean="0"/>
              <a:t/>
            </a:r>
            <a:br>
              <a:rPr lang="sr-Cyrl-CS" dirty="0" smtClean="0"/>
            </a:br>
            <a:r>
              <a:rPr lang="sr-Cyrl-CS" dirty="0" smtClean="0">
                <a:solidFill>
                  <a:srgbClr val="FF0000"/>
                </a:solidFill>
              </a:rPr>
              <a:t>8. Које мере је у оквиру друштвене бриге за здравље предузима АП, општине, односно града:</a:t>
            </a:r>
            <a:r>
              <a:rPr lang="en-US" dirty="0" smtClean="0"/>
              <a:t/>
            </a:r>
            <a:br>
              <a:rPr lang="en-US" dirty="0" smtClean="0"/>
            </a:br>
            <a:endParaRPr lang="en-US" dirty="0"/>
          </a:p>
        </p:txBody>
      </p:sp>
      <p:sp>
        <p:nvSpPr>
          <p:cNvPr id="2" name="Content Placeholder 1"/>
          <p:cNvSpPr>
            <a:spLocks noGrp="1"/>
          </p:cNvSpPr>
          <p:nvPr>
            <p:ph idx="1"/>
          </p:nvPr>
        </p:nvSpPr>
        <p:spPr>
          <a:xfrm>
            <a:off x="457200" y="2667000"/>
            <a:ext cx="8077200" cy="3352800"/>
          </a:xfrm>
        </p:spPr>
        <p:txBody>
          <a:bodyPr>
            <a:normAutofit fontScale="85000" lnSpcReduction="10000"/>
          </a:bodyPr>
          <a:lstStyle/>
          <a:p>
            <a:r>
              <a:rPr lang="sr-Cyrl-CS" dirty="0" smtClean="0">
                <a:solidFill>
                  <a:srgbClr val="92D050"/>
                </a:solidFill>
              </a:rPr>
              <a:t>а) праћење здравственог стња становништва и рада здравствене службе на својој територији</a:t>
            </a:r>
            <a:endParaRPr lang="en-US" dirty="0" smtClean="0">
              <a:solidFill>
                <a:srgbClr val="92D050"/>
              </a:solidFill>
            </a:endParaRPr>
          </a:p>
          <a:p>
            <a:r>
              <a:rPr lang="sr-Cyrl-CS" dirty="0" smtClean="0">
                <a:solidFill>
                  <a:srgbClr val="92D050"/>
                </a:solidFill>
              </a:rPr>
              <a:t>б) стварање услова за приступност и уједначеност коришћења примарне здравствене заштиите</a:t>
            </a:r>
            <a:endParaRPr lang="en-US" dirty="0" smtClean="0">
              <a:solidFill>
                <a:srgbClr val="92D050"/>
              </a:solidFill>
            </a:endParaRPr>
          </a:p>
          <a:p>
            <a:r>
              <a:rPr lang="sr-Cyrl-CS" dirty="0" smtClean="0">
                <a:solidFill>
                  <a:srgbClr val="92D050"/>
                </a:solidFill>
              </a:rPr>
              <a:t>в) планирање и остваривање сопственог програма за очување и заштиту животне средине</a:t>
            </a:r>
            <a:endParaRPr lang="en-US" dirty="0" smtClean="0">
              <a:solidFill>
                <a:srgbClr val="92D050"/>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a:bodyPr>
          <a:lstStyle/>
          <a:p>
            <a:r>
              <a:rPr lang="sr-Cyrl-CS" dirty="0" smtClean="0">
                <a:solidFill>
                  <a:srgbClr val="92D050"/>
                </a:solidFill>
              </a:rPr>
              <a:t>г) обезбеђивање средстава за вршење оснивачких права над здравственим установама чији је оснивач у складу са законом и планом мреже здравствених установа</a:t>
            </a:r>
            <a:endParaRPr lang="en-US" dirty="0" smtClean="0">
              <a:solidFill>
                <a:srgbClr val="92D050"/>
              </a:solidFill>
            </a:endParaRPr>
          </a:p>
          <a:p>
            <a:r>
              <a:rPr lang="sr-Cyrl-CS" dirty="0" smtClean="0">
                <a:solidFill>
                  <a:srgbClr val="92D050"/>
                </a:solidFill>
              </a:rPr>
              <a:t>д) сарадња са хуманитарним и стручним организацијама </a:t>
            </a:r>
            <a:endParaRPr lang="en-US" dirty="0" smtClean="0">
              <a:solidFill>
                <a:srgbClr val="92D050"/>
              </a:solidFill>
            </a:endParaRPr>
          </a:p>
          <a:p>
            <a:r>
              <a:rPr lang="sr-Cyrl-CS" dirty="0" smtClean="0">
                <a:solidFill>
                  <a:srgbClr val="92D050"/>
                </a:solidFill>
              </a:rPr>
              <a:t>ђ) Општина, односно град обезбеђује рад мртвозорске службе.</a:t>
            </a:r>
            <a:endParaRPr lang="en-US" dirty="0" smtClean="0">
              <a:solidFill>
                <a:srgbClr val="92D050"/>
              </a:solidFill>
            </a:endParaRPr>
          </a:p>
          <a:p>
            <a:pPr>
              <a:buNone/>
            </a:pPr>
            <a:r>
              <a:rPr lang="sr-Cyrl-CS" dirty="0" smtClean="0">
                <a:solidFill>
                  <a:srgbClr val="92D050"/>
                </a:solidFill>
              </a:rPr>
              <a:t> </a:t>
            </a:r>
            <a:endParaRPr lang="en-US" dirty="0" smtClean="0">
              <a:solidFill>
                <a:srgbClr val="92D050"/>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normAutofit fontScale="90000"/>
          </a:bodyPr>
          <a:lstStyle/>
          <a:p>
            <a:r>
              <a:rPr lang="sr-Cyrl-CS" dirty="0" smtClean="0"/>
              <a:t/>
            </a:r>
            <a:br>
              <a:rPr lang="sr-Cyrl-CS" dirty="0" smtClean="0"/>
            </a:br>
            <a:r>
              <a:rPr lang="sr-Cyrl-CS" dirty="0" smtClean="0"/>
              <a:t/>
            </a:r>
            <a:br>
              <a:rPr lang="sr-Cyrl-CS" dirty="0" smtClean="0"/>
            </a:br>
            <a:r>
              <a:rPr lang="sr-Cyrl-CS" dirty="0" smtClean="0">
                <a:solidFill>
                  <a:srgbClr val="FF0000"/>
                </a:solidFill>
              </a:rPr>
              <a:t>9. Које мере у оквиру друштвене бриге за здравље предузима послодавац</a:t>
            </a:r>
            <a:r>
              <a:rPr lang="ru-RU" dirty="0" smtClean="0">
                <a:solidFill>
                  <a:srgbClr val="FF0000"/>
                </a:solidFill>
              </a:rPr>
              <a:t>:</a:t>
            </a:r>
            <a:br>
              <a:rPr lang="ru-RU"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2" name="Content Placeholder 1"/>
          <p:cNvSpPr>
            <a:spLocks noGrp="1"/>
          </p:cNvSpPr>
          <p:nvPr>
            <p:ph idx="1"/>
          </p:nvPr>
        </p:nvSpPr>
        <p:spPr>
          <a:xfrm>
            <a:off x="381000" y="1905000"/>
            <a:ext cx="7848600" cy="4102291"/>
          </a:xfrm>
        </p:spPr>
        <p:txBody>
          <a:bodyPr>
            <a:normAutofit fontScale="92500"/>
          </a:bodyPr>
          <a:lstStyle/>
          <a:p>
            <a:r>
              <a:rPr lang="sr-Cyrl-CS" dirty="0" smtClean="0">
                <a:solidFill>
                  <a:schemeClr val="accent2">
                    <a:lumMod val="60000"/>
                    <a:lumOff val="40000"/>
                  </a:schemeClr>
                </a:solidFill>
              </a:rPr>
              <a:t>а) лекарске прегледе ради утврђивања  способности за рад по налогу послодавца </a:t>
            </a:r>
            <a:endParaRPr lang="en-US" dirty="0" smtClean="0">
              <a:solidFill>
                <a:schemeClr val="accent2">
                  <a:lumMod val="60000"/>
                  <a:lumOff val="40000"/>
                </a:schemeClr>
              </a:solidFill>
            </a:endParaRPr>
          </a:p>
          <a:p>
            <a:r>
              <a:rPr lang="sr-Cyrl-CS" dirty="0" smtClean="0">
                <a:solidFill>
                  <a:schemeClr val="accent2">
                    <a:lumMod val="60000"/>
                    <a:lumOff val="40000"/>
                  </a:schemeClr>
                </a:solidFill>
              </a:rPr>
              <a:t>б) спровођење мера за спречавање раног откривање професионалних болести</a:t>
            </a:r>
            <a:endParaRPr lang="en-US" dirty="0" smtClean="0">
              <a:solidFill>
                <a:schemeClr val="accent2">
                  <a:lumMod val="60000"/>
                  <a:lumOff val="40000"/>
                </a:schemeClr>
              </a:solidFill>
            </a:endParaRPr>
          </a:p>
          <a:p>
            <a:r>
              <a:rPr lang="sr-Cyrl-CS" dirty="0" smtClean="0">
                <a:solidFill>
                  <a:schemeClr val="accent2">
                    <a:lumMod val="60000"/>
                    <a:lumOff val="40000"/>
                  </a:schemeClr>
                </a:solidFill>
              </a:rPr>
              <a:t>в) превентивне прегледе запослених</a:t>
            </a:r>
            <a:endParaRPr lang="en-US" dirty="0" smtClean="0">
              <a:solidFill>
                <a:schemeClr val="accent2">
                  <a:lumMod val="60000"/>
                  <a:lumOff val="40000"/>
                </a:schemeClr>
              </a:solidFill>
            </a:endParaRPr>
          </a:p>
          <a:p>
            <a:r>
              <a:rPr lang="sr-Cyrl-CS" dirty="0" smtClean="0">
                <a:solidFill>
                  <a:schemeClr val="accent2">
                    <a:lumMod val="60000"/>
                    <a:lumOff val="40000"/>
                  </a:schemeClr>
                </a:solidFill>
              </a:rPr>
              <a:t>г) прегледи запослених који се спроводе ради заштите животне и радне средине, заштите потрошача</a:t>
            </a:r>
            <a:endParaRPr lang="en-US" dirty="0" smtClean="0">
              <a:solidFill>
                <a:schemeClr val="accent2">
                  <a:lumMod val="60000"/>
                  <a:lumOff val="40000"/>
                </a:schemeClr>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sr-Cyrl-CS" dirty="0" smtClean="0">
                <a:solidFill>
                  <a:schemeClr val="accent2">
                    <a:lumMod val="60000"/>
                    <a:lumOff val="40000"/>
                  </a:schemeClr>
                </a:solidFill>
              </a:rPr>
              <a:t>д) упознавање запослених са здравственим мерама заштите на раду и њихово образовање</a:t>
            </a:r>
            <a:endParaRPr lang="en-US" dirty="0" smtClean="0">
              <a:solidFill>
                <a:schemeClr val="accent2">
                  <a:lumMod val="60000"/>
                  <a:lumOff val="40000"/>
                </a:schemeClr>
              </a:solidFill>
            </a:endParaRPr>
          </a:p>
          <a:p>
            <a:r>
              <a:rPr lang="sr-Cyrl-CS" dirty="0" smtClean="0">
                <a:solidFill>
                  <a:schemeClr val="accent2">
                    <a:lumMod val="60000"/>
                    <a:lumOff val="40000"/>
                  </a:schemeClr>
                </a:solidFill>
              </a:rPr>
              <a:t>ђ) обезбеђивање санитарно-техничких и хигијенских услова у објектима у којима се обавља делатност од јавног интереса</a:t>
            </a:r>
            <a:endParaRPr lang="en-US" dirty="0" smtClean="0">
              <a:solidFill>
                <a:schemeClr val="accent2">
                  <a:lumMod val="60000"/>
                  <a:lumOff val="40000"/>
                </a:schemeClr>
              </a:solidFill>
            </a:endParaRPr>
          </a:p>
          <a:p>
            <a:r>
              <a:rPr lang="sr-Cyrl-CS" dirty="0" smtClean="0">
                <a:solidFill>
                  <a:schemeClr val="accent2">
                    <a:lumMod val="60000"/>
                    <a:lumOff val="40000"/>
                  </a:schemeClr>
                </a:solidFill>
              </a:rPr>
              <a:t>е) праћење услова рада и безбедност на раду</a:t>
            </a:r>
            <a:endParaRPr lang="en-US" dirty="0" smtClean="0">
              <a:solidFill>
                <a:schemeClr val="accent2">
                  <a:lumMod val="60000"/>
                  <a:lumOff val="40000"/>
                </a:schemeClr>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sr-Cyrl-CS" dirty="0" smtClean="0">
                <a:solidFill>
                  <a:schemeClr val="accent2">
                    <a:lumMod val="60000"/>
                    <a:lumOff val="40000"/>
                  </a:schemeClr>
                </a:solidFill>
              </a:rPr>
              <a:t>ж) праћење обољевања, повређивања, одсутности са посла и смртности посебно од професионалних болести</a:t>
            </a:r>
            <a:endParaRPr lang="en-US" dirty="0" smtClean="0">
              <a:solidFill>
                <a:schemeClr val="accent2">
                  <a:lumMod val="60000"/>
                  <a:lumOff val="40000"/>
                </a:schemeClr>
              </a:solidFill>
            </a:endParaRPr>
          </a:p>
          <a:p>
            <a:r>
              <a:rPr lang="sr-Cyrl-CS" dirty="0" smtClean="0">
                <a:solidFill>
                  <a:schemeClr val="accent2">
                    <a:lumMod val="60000"/>
                    <a:lumOff val="40000"/>
                  </a:schemeClr>
                </a:solidFill>
              </a:rPr>
              <a:t>з) организација режима рад и одмора запослених</a:t>
            </a:r>
            <a:endParaRPr lang="en-US" dirty="0" smtClean="0">
              <a:solidFill>
                <a:schemeClr val="accent2">
                  <a:lumMod val="60000"/>
                  <a:lumOff val="40000"/>
                </a:schemeClr>
              </a:solidFill>
            </a:endParaRPr>
          </a:p>
          <a:p>
            <a:r>
              <a:rPr lang="sr-Cyrl-CS" dirty="0" smtClean="0">
                <a:solidFill>
                  <a:schemeClr val="accent2">
                    <a:lumMod val="60000"/>
                    <a:lumOff val="40000"/>
                  </a:schemeClr>
                </a:solidFill>
              </a:rPr>
              <a:t>и) указивање  прве помоћи</a:t>
            </a:r>
            <a:endParaRPr lang="en-US" dirty="0" smtClean="0">
              <a:solidFill>
                <a:schemeClr val="accent2">
                  <a:lumMod val="60000"/>
                  <a:lumOff val="40000"/>
                </a:schemeClr>
              </a:solidFill>
            </a:endParaRPr>
          </a:p>
          <a:p>
            <a:endParaRPr lang="en-US" dirty="0">
              <a:solidFill>
                <a:schemeClr val="accent2">
                  <a:lumMod val="60000"/>
                  <a:lumOff val="40000"/>
                </a:schemeClr>
              </a:solidFill>
            </a:endParaRPr>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sr-Cyrl-CS" dirty="0" smtClean="0"/>
              <a:t/>
            </a:r>
            <a:br>
              <a:rPr lang="sr-Cyrl-CS" dirty="0" smtClean="0"/>
            </a:br>
            <a:r>
              <a:rPr lang="sr-Cyrl-CS" dirty="0" smtClean="0"/>
              <a:t/>
            </a:r>
            <a:br>
              <a:rPr lang="sr-Cyrl-CS" dirty="0" smtClean="0"/>
            </a:br>
            <a:r>
              <a:rPr lang="sr-Cyrl-CS" dirty="0" smtClean="0"/>
              <a:t/>
            </a:r>
            <a:br>
              <a:rPr lang="sr-Cyrl-CS" dirty="0" smtClean="0"/>
            </a:br>
            <a:r>
              <a:rPr lang="sr-Cyrl-CS" dirty="0" smtClean="0">
                <a:solidFill>
                  <a:srgbClr val="FF0000"/>
                </a:solidFill>
              </a:rPr>
              <a:t>10. Које мере у оквиру друштвене бриге за здравље је дужан да предузме појединац</a:t>
            </a:r>
            <a:r>
              <a:rPr lang="ru-RU" dirty="0" smtClean="0">
                <a:solidFill>
                  <a:srgbClr val="FF0000"/>
                </a:solidFill>
              </a:rPr>
              <a:t>: </a:t>
            </a:r>
            <a:r>
              <a:rPr lang="en-US" dirty="0" smtClean="0">
                <a:solidFill>
                  <a:srgbClr val="FF0000"/>
                </a:solidFill>
              </a:rPr>
              <a:t/>
            </a:r>
            <a:br>
              <a:rPr lang="en-US" dirty="0" smtClean="0">
                <a:solidFill>
                  <a:srgbClr val="FF0000"/>
                </a:solidFill>
              </a:rPr>
            </a:br>
            <a:r>
              <a:rPr lang="sr-Cyrl-CS" dirty="0" smtClean="0">
                <a:solidFill>
                  <a:srgbClr val="FF0000"/>
                </a:solidFill>
              </a:rPr>
              <a:t>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2" name="Content Placeholder 1"/>
          <p:cNvSpPr>
            <a:spLocks noGrp="1"/>
          </p:cNvSpPr>
          <p:nvPr>
            <p:ph idx="1"/>
          </p:nvPr>
        </p:nvSpPr>
        <p:spPr>
          <a:xfrm>
            <a:off x="457200" y="2057400"/>
            <a:ext cx="8229600" cy="3949891"/>
          </a:xfrm>
        </p:spPr>
        <p:txBody>
          <a:bodyPr/>
          <a:lstStyle/>
          <a:p>
            <a:r>
              <a:rPr lang="sr-Cyrl-CS" dirty="0" smtClean="0">
                <a:solidFill>
                  <a:srgbClr val="00B0F0"/>
                </a:solidFill>
              </a:rPr>
              <a:t>а) дужан је да  се у границама својих значења и могућности укључи у друштвену бригу за здравље, као и да повређеном или болесном пружи прву помоћ</a:t>
            </a:r>
            <a:endParaRPr lang="en-US" dirty="0" smtClean="0">
              <a:solidFill>
                <a:srgbClr val="00B0F0"/>
              </a:solidFill>
            </a:endParaRPr>
          </a:p>
          <a:p>
            <a:r>
              <a:rPr lang="sr-Cyrl-CS" dirty="0" smtClean="0">
                <a:solidFill>
                  <a:srgbClr val="00B0F0"/>
                </a:solidFill>
              </a:rPr>
              <a:t>б) да чува своје и здравље других, и животну и радну средину</a:t>
            </a:r>
            <a:endParaRPr lang="en-US" dirty="0" smtClean="0">
              <a:solidFill>
                <a:srgbClr val="00B0F0"/>
              </a:solidFill>
            </a:endParaRPr>
          </a:p>
          <a:p>
            <a:r>
              <a:rPr lang="sr-Cyrl-CS" dirty="0" smtClean="0">
                <a:solidFill>
                  <a:srgbClr val="00B0F0"/>
                </a:solidFill>
              </a:rPr>
              <a:t>в) обавезна вакцинација</a:t>
            </a:r>
            <a:endParaRPr lang="en-US" dirty="0">
              <a:solidFill>
                <a:srgbClr val="00B0F0"/>
              </a:solidFill>
            </a:endParaRPr>
          </a:p>
        </p:txBody>
      </p:sp>
    </p:spTree>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686800" cy="838200"/>
          </a:xfrm>
        </p:spPr>
        <p:txBody>
          <a:bodyPr>
            <a:normAutofit fontScale="90000"/>
          </a:bodyPr>
          <a:lstStyle/>
          <a:p>
            <a:r>
              <a:rPr lang="sr-Cyrl-RS" dirty="0" smtClean="0">
                <a:solidFill>
                  <a:srgbClr val="FF0000"/>
                </a:solidFill>
              </a:rPr>
              <a:t>11.Објасните начело приступачности здравствене заштите.</a:t>
            </a:r>
            <a:endParaRPr lang="en-US" dirty="0">
              <a:solidFill>
                <a:srgbClr val="FF0000"/>
              </a:solidFill>
            </a:endParaRPr>
          </a:p>
        </p:txBody>
      </p:sp>
      <p:sp>
        <p:nvSpPr>
          <p:cNvPr id="2" name="Content Placeholder 1"/>
          <p:cNvSpPr>
            <a:spLocks noGrp="1"/>
          </p:cNvSpPr>
          <p:nvPr>
            <p:ph idx="1"/>
          </p:nvPr>
        </p:nvSpPr>
        <p:spPr/>
        <p:txBody>
          <a:bodyPr>
            <a:normAutofit/>
          </a:bodyPr>
          <a:lstStyle/>
          <a:p>
            <a:pPr>
              <a:buNone/>
            </a:pPr>
            <a:endParaRPr lang="en-US" dirty="0" smtClean="0">
              <a:solidFill>
                <a:srgbClr val="00B0F0"/>
              </a:solidFill>
            </a:endParaRPr>
          </a:p>
          <a:p>
            <a:r>
              <a:rPr lang="sr-Cyrl-CS" dirty="0" smtClean="0">
                <a:solidFill>
                  <a:schemeClr val="bg2">
                    <a:lumMod val="25000"/>
                  </a:schemeClr>
                </a:solidFill>
              </a:rPr>
              <a:t>Начело приступачности здравствене заштите остварује се обезбеђивањем одговарајуће здравствене заштите грађанима Репубике Србије, која је физички, географски и економски доступна, односно културно прихватљива, а посебно здравствене заштите на примарном  нивоу.</a:t>
            </a:r>
            <a:endParaRPr lang="en-US" dirty="0" smtClean="0">
              <a:solidFill>
                <a:schemeClr val="bg2">
                  <a:lumMod val="25000"/>
                </a:schemeClr>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89038"/>
          </a:xfrm>
        </p:spPr>
        <p:txBody>
          <a:bodyPr>
            <a:normAutofit fontScale="90000"/>
          </a:bodyPr>
          <a:lstStyle/>
          <a:p>
            <a:r>
              <a:rPr lang="ru-RU" dirty="0" smtClean="0">
                <a:solidFill>
                  <a:srgbClr val="FF0000"/>
                </a:solidFill>
              </a:rPr>
              <a:t>2. Наведите </a:t>
            </a:r>
            <a:r>
              <a:rPr lang="sr-Cyrl-CS" dirty="0" smtClean="0">
                <a:solidFill>
                  <a:srgbClr val="FF0000"/>
                </a:solidFill>
              </a:rPr>
              <a:t>уставне одредбе из области заштите здравља</a:t>
            </a:r>
            <a:r>
              <a:rPr lang="ru-RU" dirty="0" smtClean="0">
                <a:solidFill>
                  <a:srgbClr val="FF0000"/>
                </a:solidFill>
              </a:rPr>
              <a:t>?</a:t>
            </a:r>
            <a:r>
              <a:rPr lang="en-US" dirty="0" smtClean="0"/>
              <a:t/>
            </a:r>
            <a:br>
              <a:rPr lang="en-US" dirty="0" smtClean="0"/>
            </a:br>
            <a:endParaRPr lang="en-US" dirty="0"/>
          </a:p>
        </p:txBody>
      </p:sp>
      <p:sp>
        <p:nvSpPr>
          <p:cNvPr id="2" name="Content Placeholder 1"/>
          <p:cNvSpPr>
            <a:spLocks noGrp="1"/>
          </p:cNvSpPr>
          <p:nvPr>
            <p:ph idx="1"/>
          </p:nvPr>
        </p:nvSpPr>
        <p:spPr/>
        <p:txBody>
          <a:bodyPr>
            <a:normAutofit fontScale="62500" lnSpcReduction="20000"/>
          </a:bodyPr>
          <a:lstStyle/>
          <a:p>
            <a:r>
              <a:rPr lang="sr-Cyrl-CS" b="1" dirty="0" smtClean="0">
                <a:solidFill>
                  <a:srgbClr val="C00000"/>
                </a:solidFill>
              </a:rPr>
              <a:t>а) Чл. 68. Устава РС</a:t>
            </a:r>
            <a:r>
              <a:rPr lang="ru-RU" b="1" dirty="0" smtClean="0">
                <a:solidFill>
                  <a:srgbClr val="C00000"/>
                </a:solidFill>
              </a:rPr>
              <a:t>:</a:t>
            </a:r>
            <a:r>
              <a:rPr lang="sr-Cyrl-CS" b="1" dirty="0" smtClean="0">
                <a:solidFill>
                  <a:srgbClr val="C00000"/>
                </a:solidFill>
              </a:rPr>
              <a:t> свако има право на заштиту свог физичког и психичког здравља</a:t>
            </a:r>
            <a:endParaRPr lang="en-US" b="1" dirty="0" smtClean="0">
              <a:solidFill>
                <a:srgbClr val="C00000"/>
              </a:solidFill>
            </a:endParaRPr>
          </a:p>
          <a:p>
            <a:pPr>
              <a:buNone/>
            </a:pPr>
            <a:r>
              <a:rPr lang="sr-Cyrl-CS" b="1" dirty="0" smtClean="0">
                <a:solidFill>
                  <a:srgbClr val="C00000"/>
                </a:solidFill>
              </a:rPr>
              <a:t> </a:t>
            </a:r>
            <a:endParaRPr lang="en-US" b="1" dirty="0" smtClean="0">
              <a:solidFill>
                <a:srgbClr val="C00000"/>
              </a:solidFill>
            </a:endParaRPr>
          </a:p>
          <a:p>
            <a:r>
              <a:rPr lang="sr-Cyrl-CS" b="1" dirty="0" smtClean="0">
                <a:solidFill>
                  <a:srgbClr val="C00000"/>
                </a:solidFill>
              </a:rPr>
              <a:t>б) Чл. 68. Из јавних прихода право на здравствену заштиту уживају следеће категорије: деца, труднице, мајке током породиљског одсуства, самохрани родитељи са децом до 7 година и старе особе.</a:t>
            </a:r>
            <a:endParaRPr lang="en-US" b="1" dirty="0" smtClean="0">
              <a:solidFill>
                <a:srgbClr val="C00000"/>
              </a:solidFill>
            </a:endParaRPr>
          </a:p>
          <a:p>
            <a:pPr>
              <a:buNone/>
            </a:pPr>
            <a:r>
              <a:rPr lang="sr-Cyrl-CS" b="1" dirty="0" smtClean="0">
                <a:solidFill>
                  <a:srgbClr val="C00000"/>
                </a:solidFill>
              </a:rPr>
              <a:t> </a:t>
            </a:r>
            <a:endParaRPr lang="en-US" b="1" dirty="0" smtClean="0">
              <a:solidFill>
                <a:srgbClr val="C00000"/>
              </a:solidFill>
            </a:endParaRPr>
          </a:p>
          <a:p>
            <a:r>
              <a:rPr lang="sr-Cyrl-CS" b="1" dirty="0" smtClean="0">
                <a:solidFill>
                  <a:srgbClr val="C00000"/>
                </a:solidFill>
              </a:rPr>
              <a:t>в) Чл. 68. Република Србија је дужна да помаже развој здравствене културе. </a:t>
            </a:r>
            <a:endParaRPr lang="en-US" b="1" dirty="0" smtClean="0">
              <a:solidFill>
                <a:srgbClr val="C00000"/>
              </a:solidFill>
            </a:endParaRPr>
          </a:p>
          <a:p>
            <a:pPr>
              <a:buNone/>
            </a:pPr>
            <a:r>
              <a:rPr lang="sr-Cyrl-CS" b="1" dirty="0" smtClean="0">
                <a:solidFill>
                  <a:srgbClr val="C00000"/>
                </a:solidFill>
              </a:rPr>
              <a:t> </a:t>
            </a:r>
            <a:endParaRPr lang="en-US" b="1" dirty="0" smtClean="0">
              <a:solidFill>
                <a:srgbClr val="C00000"/>
              </a:solidFill>
            </a:endParaRPr>
          </a:p>
          <a:p>
            <a:r>
              <a:rPr lang="sr-Cyrl-CS" b="1" dirty="0" smtClean="0">
                <a:solidFill>
                  <a:srgbClr val="C00000"/>
                </a:solidFill>
              </a:rPr>
              <a:t>г) Чл. 63. Свако има право да слободно одлучи о рађању.</a:t>
            </a:r>
            <a:endParaRPr lang="en-US" b="1" dirty="0" smtClean="0">
              <a:solidFill>
                <a:srgbClr val="C00000"/>
              </a:solidFill>
            </a:endParaRPr>
          </a:p>
          <a:p>
            <a:pPr>
              <a:buNone/>
            </a:pPr>
            <a:r>
              <a:rPr lang="sr-Cyrl-CS" b="1" dirty="0" smtClean="0">
                <a:solidFill>
                  <a:srgbClr val="C00000"/>
                </a:solidFill>
              </a:rPr>
              <a:t> </a:t>
            </a:r>
            <a:endParaRPr lang="en-US" b="1" dirty="0" smtClean="0">
              <a:solidFill>
                <a:srgbClr val="C00000"/>
              </a:solidFill>
            </a:endParaRPr>
          </a:p>
          <a:p>
            <a:r>
              <a:rPr lang="sr-Cyrl-CS" b="1" dirty="0" smtClean="0">
                <a:solidFill>
                  <a:srgbClr val="C00000"/>
                </a:solidFill>
              </a:rPr>
              <a:t>д) Чл. 69. Посебну заштиту уживају инвалиди, ратни ветерани и жртве рата.</a:t>
            </a:r>
            <a:endParaRPr lang="en-US" b="1" dirty="0" smtClean="0">
              <a:solidFill>
                <a:srgbClr val="C00000"/>
              </a:solidFill>
            </a:endParaRPr>
          </a:p>
          <a:p>
            <a:endParaRPr lang="en-US" dirty="0">
              <a:solidFill>
                <a:srgbClr val="C00000"/>
              </a:solidFill>
            </a:endParaRPr>
          </a:p>
        </p:txBody>
      </p:sp>
    </p:spTree>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solidFill>
                  <a:srgbClr val="00B0F0"/>
                </a:solidFill>
              </a:rPr>
              <a:t/>
            </a:r>
            <a:br>
              <a:rPr lang="sr-Cyrl-CS" dirty="0" smtClean="0">
                <a:solidFill>
                  <a:srgbClr val="00B0F0"/>
                </a:solidFill>
              </a:rPr>
            </a:br>
            <a:r>
              <a:rPr lang="sr-Cyrl-CS" dirty="0" smtClean="0">
                <a:solidFill>
                  <a:srgbClr val="00B0F0"/>
                </a:solidFill>
              </a:rPr>
              <a:t/>
            </a:r>
            <a:br>
              <a:rPr lang="sr-Cyrl-CS" dirty="0" smtClean="0">
                <a:solidFill>
                  <a:srgbClr val="00B0F0"/>
                </a:solidFill>
              </a:rPr>
            </a:br>
            <a:r>
              <a:rPr lang="sr-Cyrl-CS" dirty="0" smtClean="0">
                <a:solidFill>
                  <a:srgbClr val="00B0F0"/>
                </a:solidFill>
              </a:rPr>
              <a:t/>
            </a:r>
            <a:br>
              <a:rPr lang="sr-Cyrl-CS" dirty="0" smtClean="0">
                <a:solidFill>
                  <a:srgbClr val="00B0F0"/>
                </a:solidFill>
              </a:rPr>
            </a:br>
            <a:r>
              <a:rPr lang="sr-Cyrl-CS" dirty="0" smtClean="0">
                <a:solidFill>
                  <a:srgbClr val="00B0F0"/>
                </a:solidFill>
              </a:rPr>
              <a:t/>
            </a:r>
            <a:br>
              <a:rPr lang="sr-Cyrl-CS" dirty="0" smtClean="0">
                <a:solidFill>
                  <a:srgbClr val="00B0F0"/>
                </a:solidFill>
              </a:rPr>
            </a:br>
            <a:r>
              <a:rPr lang="sr-Cyrl-CS" dirty="0" smtClean="0">
                <a:solidFill>
                  <a:srgbClr val="FF0000"/>
                </a:solidFill>
              </a:rPr>
              <a:t>12.ОБЈАСНИТЕ начело правичности здравствене заштите</a:t>
            </a:r>
            <a:r>
              <a:rPr lang="sr-Cyrl-CS" dirty="0" smtClean="0">
                <a:solidFill>
                  <a:srgbClr val="00B0F0"/>
                </a:solidFill>
              </a:rPr>
              <a:t>.</a:t>
            </a:r>
            <a:r>
              <a:rPr lang="en-US" dirty="0" smtClean="0">
                <a:solidFill>
                  <a:srgbClr val="00B0F0"/>
                </a:solidFill>
              </a:rPr>
              <a:t/>
            </a:r>
            <a:br>
              <a:rPr lang="en-US" dirty="0" smtClean="0">
                <a:solidFill>
                  <a:srgbClr val="00B0F0"/>
                </a:solidFill>
              </a:rPr>
            </a:br>
            <a:r>
              <a:rPr lang="sr-Cyrl-CS" dirty="0" smtClean="0">
                <a:solidFill>
                  <a:srgbClr val="00B0F0"/>
                </a:solidFill>
              </a:rPr>
              <a:t> </a:t>
            </a:r>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sr-Cyrl-CS" dirty="0" smtClean="0">
                <a:solidFill>
                  <a:srgbClr val="00B0F0"/>
                </a:solidFill>
              </a:rPr>
              <a:t> </a:t>
            </a:r>
            <a:r>
              <a:rPr lang="en-US" dirty="0" smtClean="0">
                <a:solidFill>
                  <a:srgbClr val="00B0F0"/>
                </a:solidFill>
              </a:rPr>
              <a:t/>
            </a:r>
            <a:br>
              <a:rPr lang="en-US" dirty="0" smtClean="0">
                <a:solidFill>
                  <a:srgbClr val="00B0F0"/>
                </a:solidFill>
              </a:rPr>
            </a:br>
            <a:endParaRPr lang="en-US" dirty="0"/>
          </a:p>
        </p:txBody>
      </p:sp>
      <p:sp>
        <p:nvSpPr>
          <p:cNvPr id="3" name="Content Placeholder 2"/>
          <p:cNvSpPr>
            <a:spLocks noGrp="1"/>
          </p:cNvSpPr>
          <p:nvPr>
            <p:ph idx="1"/>
          </p:nvPr>
        </p:nvSpPr>
        <p:spPr/>
        <p:txBody>
          <a:bodyPr>
            <a:normAutofit/>
          </a:bodyPr>
          <a:lstStyle/>
          <a:p>
            <a:r>
              <a:rPr lang="sr-Cyrl-CS" dirty="0" smtClean="0"/>
              <a:t> </a:t>
            </a:r>
            <a:r>
              <a:rPr lang="sr-Cyrl-CS" dirty="0" smtClean="0">
                <a:solidFill>
                  <a:schemeClr val="bg2">
                    <a:lumMod val="25000"/>
                  </a:schemeClr>
                </a:solidFill>
              </a:rPr>
              <a:t>Начело правичности здравствене заштите остварује се забраном дискриминације приликом пружања здравствене заштите по основу расе, пола, старости, националне припадности, социјалног порекла, вероисповести, политичког или другог убеђења, имовног стања, културе, језика, врсте болести, психичког или телесног инвалидитета.</a:t>
            </a:r>
            <a:endParaRPr lang="en-US" dirty="0">
              <a:solidFill>
                <a:schemeClr val="bg2">
                  <a:lumMod val="25000"/>
                </a:schemeClr>
              </a:solidFill>
            </a:endParaRPr>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7800" y="274638"/>
            <a:ext cx="7239000" cy="258762"/>
          </a:xfrm>
        </p:spPr>
        <p:txBody>
          <a:bodyPr>
            <a:normAutofit fontScale="90000"/>
          </a:bodyPr>
          <a:lstStyle/>
          <a:p>
            <a:r>
              <a:rPr lang="sr-Cyrl-RS" dirty="0" smtClean="0"/>
              <a:t/>
            </a:r>
            <a:br>
              <a:rPr lang="sr-Cyrl-RS" dirty="0" smtClean="0"/>
            </a:br>
            <a:endParaRPr lang="en-US" dirty="0"/>
          </a:p>
        </p:txBody>
      </p:sp>
      <p:sp>
        <p:nvSpPr>
          <p:cNvPr id="2" name="Content Placeholder 1"/>
          <p:cNvSpPr>
            <a:spLocks noGrp="1"/>
          </p:cNvSpPr>
          <p:nvPr>
            <p:ph idx="1"/>
          </p:nvPr>
        </p:nvSpPr>
        <p:spPr>
          <a:xfrm>
            <a:off x="304800" y="762000"/>
            <a:ext cx="8382000" cy="5245291"/>
          </a:xfrm>
        </p:spPr>
        <p:txBody>
          <a:bodyPr>
            <a:normAutofit fontScale="92500" lnSpcReduction="10000"/>
          </a:bodyPr>
          <a:lstStyle/>
          <a:p>
            <a:pPr>
              <a:buNone/>
            </a:pPr>
            <a:r>
              <a:rPr lang="sr-Cyrl-CS" dirty="0" smtClean="0">
                <a:solidFill>
                  <a:srgbClr val="00B0F0"/>
                </a:solidFill>
              </a:rPr>
              <a:t>    </a:t>
            </a:r>
            <a:r>
              <a:rPr lang="sr-Cyrl-CS" dirty="0" smtClean="0">
                <a:solidFill>
                  <a:srgbClr val="FF0000"/>
                </a:solidFill>
              </a:rPr>
              <a:t>13.ОБЈАСНИТЕ НАЧЕЛО СВЕОБУХВАТНОСТИ ЗДРАВСТВЕ ЗАШТИТЕ. </a:t>
            </a:r>
            <a:endParaRPr lang="en-US" dirty="0" smtClean="0">
              <a:solidFill>
                <a:srgbClr val="FF0000"/>
              </a:solidFill>
            </a:endParaRPr>
          </a:p>
          <a:p>
            <a:r>
              <a:rPr lang="sr-Cyrl-CS" dirty="0" smtClean="0">
                <a:solidFill>
                  <a:srgbClr val="00B0F0"/>
                </a:solidFill>
              </a:rPr>
              <a:t> </a:t>
            </a:r>
            <a:r>
              <a:rPr lang="sr-Cyrl-CS" dirty="0" smtClean="0">
                <a:solidFill>
                  <a:schemeClr val="bg2">
                    <a:lumMod val="25000"/>
                  </a:schemeClr>
                </a:solidFill>
              </a:rPr>
              <a:t>Начело свеобухватности здравствене заштите остварује се укључивањем свих грађана Републике Србије у систем здравствене заштите, уз примену обједињених мера и поступака здравствене заштите које обухватају промоцију здравља, превенцију болести на свим нивоима, рану дијагнозу, лечење и рехабилитацију.</a:t>
            </a:r>
            <a:endParaRPr lang="en-US" dirty="0" smtClean="0">
              <a:solidFill>
                <a:schemeClr val="bg2">
                  <a:lumMod val="25000"/>
                </a:schemeClr>
              </a:solidFill>
            </a:endParaRPr>
          </a:p>
          <a:p>
            <a:pPr>
              <a:buNone/>
            </a:pPr>
            <a:r>
              <a:rPr lang="sr-Cyrl-CS" dirty="0" smtClean="0">
                <a:solidFill>
                  <a:srgbClr val="00B0F0"/>
                </a:solidFill>
              </a:rPr>
              <a:t> </a:t>
            </a:r>
            <a:endParaRPr lang="en-US" dirty="0" smtClean="0">
              <a:solidFill>
                <a:srgbClr val="00B0F0"/>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sr-Cyrl-RS" dirty="0" smtClean="0">
                <a:solidFill>
                  <a:srgbClr val="FF0000"/>
                </a:solidFill>
              </a:rPr>
              <a:t>14.ОБЈАСНИТЕ НАЧЕЛО КОНТИНУИРАНОСТИ ЗДРАВСТВЕНЕ ЗАШТИТЕ</a:t>
            </a:r>
            <a:endParaRPr lang="en-US" dirty="0">
              <a:solidFill>
                <a:srgbClr val="FF0000"/>
              </a:solidFill>
            </a:endParaRPr>
          </a:p>
        </p:txBody>
      </p:sp>
      <p:sp>
        <p:nvSpPr>
          <p:cNvPr id="2" name="Content Placeholder 1"/>
          <p:cNvSpPr>
            <a:spLocks noGrp="1"/>
          </p:cNvSpPr>
          <p:nvPr>
            <p:ph idx="1"/>
          </p:nvPr>
        </p:nvSpPr>
        <p:spPr/>
        <p:txBody>
          <a:bodyPr>
            <a:normAutofit fontScale="92500" lnSpcReduction="10000"/>
          </a:bodyPr>
          <a:lstStyle/>
          <a:p>
            <a:pPr>
              <a:buNone/>
            </a:pPr>
            <a:endParaRPr lang="sr-Cyrl-CS" dirty="0" smtClean="0">
              <a:solidFill>
                <a:srgbClr val="00B0F0"/>
              </a:solidFill>
            </a:endParaRPr>
          </a:p>
          <a:p>
            <a:r>
              <a:rPr lang="sr-Cyrl-CS" dirty="0" smtClean="0">
                <a:solidFill>
                  <a:schemeClr val="bg2">
                    <a:lumMod val="25000"/>
                  </a:schemeClr>
                </a:solidFill>
              </a:rPr>
              <a:t>Начело континуираности здравствене заштите остварује се укупном организацијом система здравствене заштите која мора бити функционално повезана и усклађена по нивоима, од примарног преко секундарног до терцијарног нивоа здравствене заштите и која пружа непрекидну здравствену заштиту грађанима Републике Србије у сваком животном добу.</a:t>
            </a:r>
            <a:endParaRPr lang="en-US" dirty="0" smtClean="0">
              <a:solidFill>
                <a:schemeClr val="bg2">
                  <a:lumMod val="25000"/>
                </a:schemeClr>
              </a:solidFill>
            </a:endParaRPr>
          </a:p>
          <a:p>
            <a:endParaRPr lang="en-US" dirty="0" smtClean="0">
              <a:solidFill>
                <a:schemeClr val="bg2">
                  <a:lumMod val="25000"/>
                </a:schemeClr>
              </a:solidFill>
            </a:endParaRPr>
          </a:p>
          <a:p>
            <a:endParaRPr lang="en-US" dirty="0">
              <a:solidFill>
                <a:srgbClr val="00B0F0"/>
              </a:solidFill>
            </a:endParaRPr>
          </a:p>
        </p:txBody>
      </p:sp>
    </p:spTree>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274638"/>
            <a:ext cx="7467600" cy="411162"/>
          </a:xfrm>
        </p:spPr>
        <p:txBody>
          <a:bodyPr>
            <a:normAutofit fontScale="90000"/>
          </a:bodyPr>
          <a:lstStyle/>
          <a:p>
            <a:r>
              <a:rPr lang="ru-RU" dirty="0" smtClean="0"/>
              <a:t/>
            </a:r>
            <a:br>
              <a:rPr lang="ru-RU" dirty="0" smtClean="0"/>
            </a:br>
            <a:r>
              <a:rPr lang="ru-RU" dirty="0" smtClean="0"/>
              <a:t/>
            </a:r>
            <a:br>
              <a:rPr lang="ru-RU" dirty="0" smtClean="0"/>
            </a:br>
            <a:r>
              <a:rPr lang="ru-RU" dirty="0" smtClean="0">
                <a:solidFill>
                  <a:srgbClr val="FF0000"/>
                </a:solidFill>
              </a:rPr>
              <a:t>15.О</a:t>
            </a:r>
            <a:r>
              <a:rPr lang="sr-Cyrl-RS" dirty="0" smtClean="0">
                <a:solidFill>
                  <a:srgbClr val="FF0000"/>
                </a:solidFill>
              </a:rPr>
              <a:t>бјасните начело сталног унапређења квалитета здравствене  заштите</a:t>
            </a:r>
            <a:endParaRPr lang="en-US" dirty="0">
              <a:solidFill>
                <a:srgbClr val="FF0000"/>
              </a:solidFill>
            </a:endParaRPr>
          </a:p>
        </p:txBody>
      </p:sp>
      <p:sp>
        <p:nvSpPr>
          <p:cNvPr id="2" name="Content Placeholder 1"/>
          <p:cNvSpPr>
            <a:spLocks noGrp="1"/>
          </p:cNvSpPr>
          <p:nvPr>
            <p:ph idx="1"/>
          </p:nvPr>
        </p:nvSpPr>
        <p:spPr>
          <a:xfrm>
            <a:off x="381000" y="838200"/>
            <a:ext cx="8305800" cy="5169091"/>
          </a:xfrm>
        </p:spPr>
        <p:txBody>
          <a:bodyPr>
            <a:normAutofit fontScale="92500" lnSpcReduction="20000"/>
          </a:bodyPr>
          <a:lstStyle/>
          <a:p>
            <a:endParaRPr lang="sr-Cyrl-CS" dirty="0" smtClean="0">
              <a:solidFill>
                <a:srgbClr val="00B0F0"/>
              </a:solidFill>
            </a:endParaRPr>
          </a:p>
          <a:p>
            <a:endParaRPr lang="sr-Cyrl-CS" dirty="0" smtClean="0">
              <a:solidFill>
                <a:srgbClr val="00B0F0"/>
              </a:solidFill>
            </a:endParaRPr>
          </a:p>
          <a:p>
            <a:r>
              <a:rPr lang="sr-Cyrl-CS" dirty="0" smtClean="0">
                <a:solidFill>
                  <a:schemeClr val="bg2">
                    <a:lumMod val="25000"/>
                  </a:schemeClr>
                </a:solidFill>
              </a:rPr>
              <a:t>Начело сталног унапређења квалитета здравствене заштите остварује се мерама и активностима којима се у складу са савременм достигнућима медицинске науке и праксе повећавају могућности повољног исхода и смањивања ризика и других нежељених последица по здравље и здравствено стање појединца и заједнице у целини.</a:t>
            </a:r>
            <a:endParaRPr lang="en-US" dirty="0" smtClean="0">
              <a:solidFill>
                <a:schemeClr val="bg2">
                  <a:lumMod val="25000"/>
                </a:schemeClr>
              </a:solidFill>
            </a:endParaRPr>
          </a:p>
          <a:p>
            <a:pPr>
              <a:buNone/>
            </a:pPr>
            <a:r>
              <a:rPr lang="sr-Cyrl-CS" dirty="0" smtClean="0">
                <a:solidFill>
                  <a:schemeClr val="bg2">
                    <a:lumMod val="25000"/>
                  </a:schemeClr>
                </a:solidFill>
              </a:rPr>
              <a:t> </a:t>
            </a:r>
            <a:endParaRPr lang="en-US" dirty="0" smtClean="0">
              <a:solidFill>
                <a:schemeClr val="bg2">
                  <a:lumMod val="25000"/>
                </a:schemeClr>
              </a:solidFill>
            </a:endParaRPr>
          </a:p>
        </p:txBody>
      </p:sp>
    </p:spTree>
  </p:cSld>
  <p:clrMapOvr>
    <a:masterClrMapping/>
  </p:clrMapOvr>
  <p:transition spd="slow">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ru-RU" dirty="0" smtClean="0">
                <a:solidFill>
                  <a:srgbClr val="FF0000"/>
                </a:solidFill>
              </a:rPr>
              <a:t>16.О</a:t>
            </a:r>
            <a:r>
              <a:rPr lang="sr-Cyrl-RS" dirty="0" smtClean="0">
                <a:solidFill>
                  <a:srgbClr val="FF0000"/>
                </a:solidFill>
              </a:rPr>
              <a:t>бјасните начело ефикасности здравствене заштите.</a:t>
            </a:r>
            <a:endParaRPr lang="en-US" dirty="0">
              <a:solidFill>
                <a:srgbClr val="FF0000"/>
              </a:solidFill>
            </a:endParaRPr>
          </a:p>
        </p:txBody>
      </p:sp>
      <p:sp>
        <p:nvSpPr>
          <p:cNvPr id="2" name="Content Placeholder 1"/>
          <p:cNvSpPr>
            <a:spLocks noGrp="1"/>
          </p:cNvSpPr>
          <p:nvPr>
            <p:ph idx="1"/>
          </p:nvPr>
        </p:nvSpPr>
        <p:spPr/>
        <p:txBody>
          <a:bodyPr>
            <a:normAutofit/>
          </a:bodyPr>
          <a:lstStyle/>
          <a:p>
            <a:r>
              <a:rPr lang="sr-Cyrl-CS" dirty="0" smtClean="0">
                <a:solidFill>
                  <a:schemeClr val="bg2">
                    <a:lumMod val="25000"/>
                  </a:schemeClr>
                </a:solidFill>
              </a:rPr>
              <a:t>Начело ефикасности здравствене заштите остварује се постизањем најбољих могућих резултата у односу на  расположива финансијска средства, односно постизањем највишег нивоа здравствене заштите уз најнижи утрошак средстава.</a:t>
            </a:r>
            <a:endParaRPr lang="en-US" dirty="0" smtClean="0">
              <a:solidFill>
                <a:schemeClr val="bg2">
                  <a:lumMod val="25000"/>
                </a:schemeClr>
              </a:solidFill>
            </a:endParaRPr>
          </a:p>
          <a:p>
            <a:pPr>
              <a:buNone/>
            </a:pPr>
            <a:r>
              <a:rPr lang="sr-Cyrl-CS" dirty="0" smtClean="0">
                <a:solidFill>
                  <a:schemeClr val="bg2">
                    <a:lumMod val="25000"/>
                  </a:schemeClr>
                </a:solidFill>
              </a:rPr>
              <a:t> </a:t>
            </a:r>
            <a:endParaRPr lang="en-US" dirty="0" smtClean="0">
              <a:solidFill>
                <a:schemeClr val="bg2">
                  <a:lumMod val="25000"/>
                </a:schemeClr>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	</a:t>
            </a:r>
            <a:r>
              <a:rPr lang="sr-Cyrl-CS" b="1" dirty="0" smtClean="0">
                <a:solidFill>
                  <a:srgbClr val="FF0000"/>
                </a:solidFill>
              </a:rPr>
              <a:t>17.</a:t>
            </a:r>
            <a:r>
              <a:rPr lang="sr-Cyrl-CS" dirty="0" smtClean="0">
                <a:solidFill>
                  <a:srgbClr val="FF0000"/>
                </a:solidFill>
              </a:rPr>
              <a:t> </a:t>
            </a:r>
            <a:r>
              <a:rPr lang="sr-Cyrl-CS" b="1" dirty="0" smtClean="0">
                <a:solidFill>
                  <a:srgbClr val="FF0000"/>
                </a:solidFill>
              </a:rPr>
              <a:t>Објасните право на доступност  здравствене заштите</a:t>
            </a:r>
            <a:r>
              <a:rPr lang="sr-Cyrl-CS" dirty="0" smtClean="0">
                <a:solidFill>
                  <a:srgbClr val="FF0000"/>
                </a:solidFill>
              </a:rPr>
              <a:t>.</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sr-Cyrl-CS" dirty="0" smtClean="0"/>
              <a:t>Сваки пацијент има право на доступну здравствену заштиту у складу са здравственим стањем, а у границама материјалних могућности система здравствене заштите.</a:t>
            </a:r>
            <a:endParaRPr lang="en-US" dirty="0" smtClean="0"/>
          </a:p>
          <a:p>
            <a:r>
              <a:rPr lang="sr-Cyrl-CS" dirty="0" smtClean="0"/>
              <a:t>      У поступку остваривања здравствене заштите пацијент има право на једнак приступ здравственој служби без дискриминације у односу на финансијске могућности, место становања,врсту обољења или време приступа здравственој служби.</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solidFill>
                  <a:srgbClr val="FF0000"/>
                </a:solidFill>
              </a:rPr>
              <a:t>18. Објаснте право на информације</a:t>
            </a:r>
            <a:r>
              <a:rPr lang="sr-Cyrl-CS" dirty="0" smtClean="0">
                <a:solidFill>
                  <a:srgbClr val="FF0000"/>
                </a:solidFill>
              </a:rPr>
              <a:t>.</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r>
              <a:rPr lang="sr-Cyrl-CS" dirty="0" smtClean="0"/>
              <a:t>Сваки пацијент има право на све информације независно од стања здравља, здравствене службе и начина како је користи, као и на све информације које су на основу научних истаживања и технолошких иновација доступне.</a:t>
            </a:r>
            <a:endParaRPr lang="en-US" dirty="0" smtClean="0"/>
          </a:p>
          <a:p>
            <a:pPr>
              <a:buNone/>
            </a:pPr>
            <a:r>
              <a:rPr lang="sr-Cyrl-CS" dirty="0" smtClean="0"/>
              <a:t>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b="1" dirty="0" smtClean="0">
                <a:solidFill>
                  <a:srgbClr val="FF0000"/>
                </a:solidFill>
              </a:rPr>
              <a:t>19. Објасните право на обавештење</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sr-Cyrl-CS" dirty="0" smtClean="0"/>
              <a:t>Пацијент има право да од надлежног здравственог радника благовремено добије обавештење које му је потребно како би донео одлуку да пристанне или не пристане на предложену медицинску меру.</a:t>
            </a:r>
            <a:endParaRPr lang="en-US" dirty="0" smtClean="0"/>
          </a:p>
          <a:p>
            <a:pPr>
              <a:buNone/>
            </a:pPr>
            <a:endParaRPr lang="sr-Cyrl-RS" dirty="0" smtClean="0"/>
          </a:p>
          <a:p>
            <a:r>
              <a:rPr lang="sr-Cyrl-CS" dirty="0" smtClean="0"/>
              <a:t>Обавештење треба да обухвати</a:t>
            </a:r>
            <a:r>
              <a:rPr lang="en-US" dirty="0" smtClean="0"/>
              <a:t>:</a:t>
            </a:r>
            <a:endParaRPr lang="sr-Cyrl-RS" dirty="0" smtClean="0"/>
          </a:p>
          <a:p>
            <a:endParaRPr lang="en-US" dirty="0" smtClean="0"/>
          </a:p>
          <a:p>
            <a:pPr lvl="0"/>
            <a:r>
              <a:rPr lang="sr-Cyrl-CS" dirty="0" smtClean="0"/>
              <a:t>дијагнозу и прогнозу болести</a:t>
            </a:r>
            <a:endParaRPr lang="en-US" dirty="0" smtClean="0"/>
          </a:p>
          <a:p>
            <a:pPr lvl="0"/>
            <a:r>
              <a:rPr lang="sr-Cyrl-CS" dirty="0" smtClean="0"/>
              <a:t>кратак опис, циљ и корист од предложених  медицинских мера, време трајања и могуће последице предузимања односно непредузимања предложене медицинске мере</a:t>
            </a:r>
            <a:endParaRPr lang="en-US" dirty="0" smtClean="0"/>
          </a:p>
          <a:p>
            <a:pPr lvl="0"/>
            <a:r>
              <a:rPr lang="sr-Cyrl-CS" dirty="0" smtClean="0"/>
              <a:t>врсту и вероватноћу могућих ризика, болне и друге споредне или трајне последице</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sr-Cyrl-CS" dirty="0" smtClean="0"/>
              <a:t>алтернативне методе лечења</a:t>
            </a:r>
            <a:endParaRPr lang="en-US" dirty="0" smtClean="0"/>
          </a:p>
          <a:p>
            <a:pPr lvl="0"/>
            <a:r>
              <a:rPr lang="sr-Cyrl-CS" dirty="0" smtClean="0"/>
              <a:t>могуће промене пацијентовог стања после предложене медицинске мере</a:t>
            </a:r>
            <a:endParaRPr lang="en-US" dirty="0" smtClean="0"/>
          </a:p>
          <a:p>
            <a:pPr lvl="0"/>
            <a:r>
              <a:rPr lang="sr-Cyrl-CS" dirty="0" smtClean="0"/>
              <a:t>дејство лекова и могуће споредне последице тог дејства</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Обавештење даје надлежни здравствени радник  и оно може бити усмено или писмено.  Формулар је као  доказно средство несигуран, јер потписана пацијентова изјава да пристаје може бити индиција да пре потписивањауопште није вођен усмени разговор о медицинској интервенцији и њеним последицама. Учињено усмено обавештење нужно је да се унесе у медицинску документацију пацијента.</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503238"/>
          </a:xfrm>
        </p:spPr>
        <p:txBody>
          <a:bodyPr>
            <a:normAutofit fontScale="90000"/>
          </a:bodyPr>
          <a:lstStyle/>
          <a:p>
            <a:r>
              <a:rPr lang="sr-Cyrl-CS" dirty="0" smtClean="0">
                <a:solidFill>
                  <a:srgbClr val="FF0000"/>
                </a:solidFill>
              </a:rPr>
              <a:t>3. Предмет регулисања Закон о здравственој  заштити</a:t>
            </a:r>
            <a:r>
              <a:rPr lang="ru-RU" dirty="0" smtClean="0">
                <a:solidFill>
                  <a:srgbClr val="FF0000"/>
                </a:solidFill>
              </a:rPr>
              <a:t>? </a:t>
            </a:r>
            <a:r>
              <a:rPr lang="en-US" dirty="0" smtClean="0">
                <a:solidFill>
                  <a:srgbClr val="FF0000"/>
                </a:solidFill>
              </a:rPr>
              <a:t/>
            </a:r>
            <a:br>
              <a:rPr lang="en-US" dirty="0" smtClean="0">
                <a:solidFill>
                  <a:srgbClr val="FF0000"/>
                </a:solidFill>
              </a:rPr>
            </a:br>
            <a:r>
              <a:rPr lang="ru-RU" dirty="0" smtClean="0">
                <a:solidFill>
                  <a:srgbClr val="FF0000"/>
                </a:solidFill>
              </a:rPr>
              <a:t>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2" name="Content Placeholder 1"/>
          <p:cNvSpPr>
            <a:spLocks noGrp="1"/>
          </p:cNvSpPr>
          <p:nvPr>
            <p:ph idx="1"/>
          </p:nvPr>
        </p:nvSpPr>
        <p:spPr/>
        <p:txBody>
          <a:bodyPr>
            <a:normAutofit fontScale="92500" lnSpcReduction="20000"/>
          </a:bodyPr>
          <a:lstStyle/>
          <a:p>
            <a:r>
              <a:rPr lang="en-US" dirty="0" smtClean="0">
                <a:solidFill>
                  <a:srgbClr val="00B0F0"/>
                </a:solidFill>
              </a:rPr>
              <a:t>a</a:t>
            </a:r>
            <a:r>
              <a:rPr lang="ru-RU" dirty="0" smtClean="0">
                <a:solidFill>
                  <a:srgbClr val="00B0F0"/>
                </a:solidFill>
              </a:rPr>
              <a:t>) </a:t>
            </a:r>
            <a:r>
              <a:rPr lang="sr-Cyrl-CS" dirty="0" smtClean="0">
                <a:solidFill>
                  <a:srgbClr val="00B0F0"/>
                </a:solidFill>
              </a:rPr>
              <a:t>систем здравствене заштите, организација здравствене службе, </a:t>
            </a:r>
          </a:p>
          <a:p>
            <a:r>
              <a:rPr lang="sr-Cyrl-CS" dirty="0" smtClean="0">
                <a:solidFill>
                  <a:srgbClr val="00B0F0"/>
                </a:solidFill>
              </a:rPr>
              <a:t>б) друштвена брига за здравље становништва, </a:t>
            </a:r>
          </a:p>
          <a:p>
            <a:r>
              <a:rPr lang="sr-Cyrl-CS" dirty="0" smtClean="0">
                <a:solidFill>
                  <a:srgbClr val="00B0F0"/>
                </a:solidFill>
              </a:rPr>
              <a:t>в) општи интерес у здравственој заштити, в) право и обавезе пацијената, </a:t>
            </a:r>
          </a:p>
          <a:p>
            <a:r>
              <a:rPr lang="sr-Cyrl-CS" dirty="0" smtClean="0">
                <a:solidFill>
                  <a:srgbClr val="00B0F0"/>
                </a:solidFill>
              </a:rPr>
              <a:t>г) здравствена заштита странаца, </a:t>
            </a:r>
          </a:p>
          <a:p>
            <a:r>
              <a:rPr lang="sr-Cyrl-CS" dirty="0" smtClean="0">
                <a:solidFill>
                  <a:srgbClr val="00B0F0"/>
                </a:solidFill>
              </a:rPr>
              <a:t>д) надзор над спровођењем Закона о заштити здравља</a:t>
            </a:r>
            <a:r>
              <a:rPr lang="ru-RU" dirty="0" smtClean="0">
                <a:solidFill>
                  <a:srgbClr val="00B0F0"/>
                </a:solidFill>
              </a:rPr>
              <a:t>; </a:t>
            </a:r>
          </a:p>
          <a:p>
            <a:r>
              <a:rPr lang="ru-RU" dirty="0" smtClean="0">
                <a:solidFill>
                  <a:srgbClr val="00B0F0"/>
                </a:solidFill>
              </a:rPr>
              <a:t>ђ) </a:t>
            </a:r>
            <a:r>
              <a:rPr lang="sr-Cyrl-CS" dirty="0" smtClean="0">
                <a:solidFill>
                  <a:srgbClr val="00B0F0"/>
                </a:solidFill>
              </a:rPr>
              <a:t>оснивање Агенције за акредитацију</a:t>
            </a:r>
            <a:r>
              <a:rPr lang="ru-RU" dirty="0" smtClean="0">
                <a:solidFill>
                  <a:srgbClr val="00B0F0"/>
                </a:solidFill>
              </a:rPr>
              <a:t>.</a:t>
            </a:r>
            <a:r>
              <a:rPr lang="sr-Cyrl-CS" dirty="0" smtClean="0">
                <a:solidFill>
                  <a:srgbClr val="00B0F0"/>
                </a:solidFill>
              </a:rPr>
              <a:t>	</a:t>
            </a:r>
            <a:endParaRPr lang="en-US" dirty="0" smtClean="0">
              <a:solidFill>
                <a:srgbClr val="00B0F0"/>
              </a:solidFill>
            </a:endParaRPr>
          </a:p>
          <a:p>
            <a:pPr>
              <a:buNone/>
            </a:pPr>
            <a:r>
              <a:rPr lang="sr-Cyrl-CS" dirty="0" smtClean="0">
                <a:solidFill>
                  <a:srgbClr val="00B0F0"/>
                </a:solidFill>
              </a:rPr>
              <a:t> </a:t>
            </a:r>
            <a:endParaRPr lang="en-US" dirty="0" smtClean="0">
              <a:solidFill>
                <a:srgbClr val="00B0F0"/>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Обавештење о медицинској документацији мора да буде благовремено како би оставило довољно времена пацијенту да на миру одмери разлоге за и против интервенције.</a:t>
            </a:r>
            <a:endParaRPr lang="en-US" dirty="0" smtClean="0"/>
          </a:p>
          <a:p>
            <a:r>
              <a:rPr lang="sr-Cyrl-CS" dirty="0" smtClean="0"/>
              <a:t>Одрицање на право на обавештење не може бити бланко, јер онај који се одриче права на интервенцију мора знати за потребу и врсту медицинске интервенције.</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Право на обавештењене постоје у случјевима тзв медицинске контраиндикације.  Нпр.лабилним и забринутим пацијентима не треба саопштити дијагнозу и прогнозу тешких и неизлечивих болести.</a:t>
            </a:r>
            <a:endParaRPr lang="en-US" dirty="0" smtClean="0"/>
          </a:p>
          <a:p>
            <a:pPr>
              <a:buNone/>
            </a:pPr>
            <a:r>
              <a:rPr lang="sr-Cyrl-CS" dirty="0" smtClean="0"/>
              <a:t>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solidFill>
                  <a:srgbClr val="FF0000"/>
                </a:solidFill>
              </a:rPr>
              <a:t>20. Објасните право на слободан избор</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sr-Cyrl-CS" dirty="0" smtClean="0"/>
              <a:t>Сваки пацијент има право на слободан избор доктора медицине, односно на доктора стоматологије и здравствене установе, односно слободан избор различитих медицинских процедура, у складу са законом, на основу одговарајућих информација о могућим ризицима и последицама по здравље пацијената.</a:t>
            </a:r>
            <a:endParaRPr lang="en-US" dirty="0" smtClean="0"/>
          </a:p>
          <a:p>
            <a:pPr>
              <a:buNone/>
            </a:pPr>
            <a:r>
              <a:rPr lang="sr-Cyrl-CS" dirty="0" smtClean="0"/>
              <a:t>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
            </a:r>
            <a:br>
              <a:rPr lang="sr-Cyrl-CS" b="1" dirty="0" smtClean="0"/>
            </a:br>
            <a:r>
              <a:rPr lang="sr-Cyrl-CS" b="1" dirty="0" smtClean="0">
                <a:solidFill>
                  <a:srgbClr val="FF0000"/>
                </a:solidFill>
              </a:rPr>
              <a:t>21. Објасните право на приватност и поверљивост информација</a:t>
            </a:r>
            <a:r>
              <a:rPr lang="en-US" dirty="0" smtClean="0">
                <a:solidFill>
                  <a:srgbClr val="FF0000"/>
                </a:solidFill>
              </a:rPr>
              <a:t/>
            </a:r>
            <a:br>
              <a:rPr lang="en-US" dirty="0" smtClean="0">
                <a:solidFill>
                  <a:srgbClr val="FF0000"/>
                </a:solidFill>
              </a:rPr>
            </a:br>
            <a:r>
              <a:rPr lang="sr-Cyrl-CS" dirty="0" smtClean="0">
                <a:solidFill>
                  <a:srgbClr val="FF0000"/>
                </a:solidFill>
              </a:rPr>
              <a:t>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sr-Cyrl-CS" dirty="0" smtClean="0"/>
              <a:t>Сваки пацијент има право на поверљивост свих личних информација које је саопштио надлежном здравственом раднику, укључујући  и оне које се односе на његово стање здравља и потенцијалне дијагностичке и терапијске процедуре, као и заштиту своје приватности током спровођења дијагностичких испитивања, посете специјалисти и медицинско хируршко лечење у целини. Забрањено је да надлежни здравствени радник саопшти другим лицима наведене личне податке о пацијенту.</a:t>
            </a:r>
            <a:endParaRPr lang="en-US" dirty="0" smtClean="0"/>
          </a:p>
          <a:p>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 </a:t>
            </a:r>
            <a:r>
              <a:rPr lang="en-US" dirty="0" smtClean="0"/>
              <a:t/>
            </a:r>
            <a:br>
              <a:rPr lang="en-US" dirty="0" smtClean="0"/>
            </a:br>
            <a:r>
              <a:rPr lang="sr-Cyrl-CS" b="1" dirty="0" smtClean="0">
                <a:solidFill>
                  <a:srgbClr val="FF0000"/>
                </a:solidFill>
              </a:rPr>
              <a:t>22. Објасните право на самоодлучивању и пристанак</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sr-Cyrl-CS" dirty="0" smtClean="0"/>
              <a:t>Пацијент има право да слободно одлучује о свему што се тиче његовог живота и здравља, осим у случајевима када то директно угрожава живот и здравље других лица. </a:t>
            </a:r>
            <a:endParaRPr lang="en-US" dirty="0" smtClean="0"/>
          </a:p>
          <a:p>
            <a:r>
              <a:rPr lang="sr-Cyrl-CS" dirty="0" smtClean="0"/>
              <a:t>Без пристанка пацијента не сме се, по правилу, над њим предузети никаква медицинска мера. </a:t>
            </a:r>
            <a:endParaRPr lang="en-US" dirty="0" smtClean="0"/>
          </a:p>
          <a:p>
            <a:r>
              <a:rPr lang="sr-Cyrl-CS" dirty="0" smtClean="0"/>
              <a:t>Пацијент има право да предложену медицинску меру одбије, чак и у случају када се њоме спасава или оджава његов живот. </a:t>
            </a:r>
            <a:endParaRPr lang="en-US" dirty="0" smtClean="0"/>
          </a:p>
          <a:p>
            <a:r>
              <a:rPr lang="sr-Cyrl-CS" dirty="0" smtClean="0"/>
              <a:t>Податак на пристанак  предложене медицинске мере као и одбијање те мере надлежни здравствени радник уписује у медицинску документацију.</a:t>
            </a:r>
            <a:endParaRPr lang="en-US" dirty="0" smtClean="0"/>
          </a:p>
          <a:p>
            <a:r>
              <a:rPr lang="sr-Cyrl-CS" dirty="0" smtClean="0"/>
              <a:t>Пристанак је пуноважан ако га да пословно способан пацијент, а по новом закону то значи и ако га да дете од 15 година, а за остала лица даје законски заступник.</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smtClean="0"/>
              <a:t>Пристанак није потребан код обавезне имунизације лица која подлежу обавезном санитарном и зрдавственом прегледу према закону о заштити становника од заразних болести, душевних болесника и за потребе прикупљања и обезбеђење доказа у кривичном поступку.</a:t>
            </a:r>
            <a:endParaRPr lang="en-US" dirty="0" smtClean="0"/>
          </a:p>
          <a:p>
            <a:r>
              <a:rPr lang="sr-Cyrl-CS" dirty="0" smtClean="0"/>
              <a:t>Лечење без пристанка представља прекршај по Закону о здравственој заштити.</a:t>
            </a:r>
            <a:endParaRPr lang="en-US" dirty="0" smtClean="0"/>
          </a:p>
          <a:p>
            <a:r>
              <a:rPr lang="sr-Cyrl-CS" dirty="0" smtClean="0"/>
              <a:t>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838200"/>
          </a:xfrm>
        </p:spPr>
        <p:txBody>
          <a:bodyPr>
            <a:normAutofit fontScale="90000"/>
          </a:bodyPr>
          <a:lstStyle/>
          <a:p>
            <a:r>
              <a:rPr lang="sr-Cyrl-CS" b="1" dirty="0" smtClean="0">
                <a:solidFill>
                  <a:srgbClr val="FF0000"/>
                </a:solidFill>
              </a:rPr>
              <a:t>23. Ојасните право на увид у медицинску документацију</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sr-Cyrl-CS" dirty="0" smtClean="0"/>
              <a:t>Пацијент има право на увид у своју медицинску документацију. </a:t>
            </a:r>
            <a:endParaRPr lang="en-US" dirty="0" smtClean="0"/>
          </a:p>
          <a:p>
            <a:r>
              <a:rPr lang="sr-Cyrl-CS" dirty="0" smtClean="0"/>
              <a:t>У случају када је пацијент новорођенче или малолетно лице, право увида у медицинску документацију имају родитељи , старатељ, односно законски заступник.</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sr-Cyrl-CS" dirty="0" smtClean="0"/>
              <a:t>Надлежни здравствени радник дужан је да уредно води медицинску документацију, у складу са законом, и да евидентира све медицинске мере које су предузете над пацијентом, а посебно анамнезу, дијагнозу, дијагностичке мере, терапију и резултат терапије , као и савете дате пацијенту.</a:t>
            </a:r>
            <a:endParaRPr lang="en-US" dirty="0" smtClean="0"/>
          </a:p>
          <a:p>
            <a:r>
              <a:rPr lang="sr-Cyrl-CS" dirty="0" smtClean="0"/>
              <a:t>Чланови породице пацијента имају изузетно  право увида у медицинску документацију свог члана породице ако су ти подаци од значаја за њихово лечење.</a:t>
            </a:r>
            <a:endParaRPr lang="en-US" dirty="0" smtClean="0"/>
          </a:p>
          <a:p>
            <a:r>
              <a:rPr lang="sr-Cyrl-CS" dirty="0" smtClean="0"/>
              <a:t>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solidFill>
                  <a:srgbClr val="FF0000"/>
                </a:solidFill>
              </a:rPr>
              <a:t>24.Објасните право на тајност података</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sr-Cyrl-CS" dirty="0" smtClean="0"/>
              <a:t>Подаци из медицинске документације спадају у личне податке о пацијенту и представљају службену тајну. Дужност чувања службене тајне је тајна и важи после смрти пацијента. Здравствени радници и здравствени сарадници се могу ослободити обавезе чувања тајни, само на основу јасног и недвосмисленог пристанка пацијента или на основу одлуке суда. </a:t>
            </a:r>
            <a:endParaRPr lang="en-US" dirty="0"/>
          </a:p>
        </p:txBody>
      </p:sp>
    </p:spTree>
  </p:cSld>
  <p:clrMapOvr>
    <a:masterClrMapping/>
  </p:clrMapOvr>
  <p:transition spd="slow">
    <p:newsfla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Здравствени радник се ослобађа обавезе чувања тајне  када право пацијента на тајну долази у сукоб са неким значајним људским правом, као што је право на живот. Нпр. лекар је дужан да обавести супругу пацијента уколико њен супруг болује од </a:t>
            </a:r>
            <a:r>
              <a:rPr lang="en-US" dirty="0" smtClean="0"/>
              <a:t>HIV </a:t>
            </a:r>
            <a:r>
              <a:rPr lang="sr-Cyrl-CS" dirty="0" smtClean="0"/>
              <a:t>вируса.</a:t>
            </a:r>
            <a:endParaRPr lang="en-US" dirty="0" smtClean="0"/>
          </a:p>
          <a:p>
            <a:r>
              <a:rPr lang="sr-Cyrl-CS" dirty="0" smtClean="0"/>
              <a:t>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229600" cy="1143000"/>
          </a:xfrm>
        </p:spPr>
        <p:txBody>
          <a:bodyPr>
            <a:normAutofit fontScale="90000"/>
          </a:bodyPr>
          <a:lstStyle/>
          <a:p>
            <a:r>
              <a:rPr lang="sr-Cyrl-CS" dirty="0" smtClean="0">
                <a:solidFill>
                  <a:srgbClr val="FF0000"/>
                </a:solidFill>
              </a:rPr>
              <a:t>4. Обим здравствене заштите у Републици Србији</a:t>
            </a:r>
            <a:r>
              <a:rPr lang="ru-RU" dirty="0" smtClean="0">
                <a:solidFill>
                  <a:srgbClr val="FF0000"/>
                </a:solidFill>
              </a:rPr>
              <a:t>? </a:t>
            </a:r>
            <a:r>
              <a:rPr lang="en-US" dirty="0" smtClean="0"/>
              <a:t/>
            </a:r>
            <a:br>
              <a:rPr lang="en-US" dirty="0" smtClean="0"/>
            </a:br>
            <a:endParaRPr lang="en-US" dirty="0"/>
          </a:p>
        </p:txBody>
      </p:sp>
      <p:sp>
        <p:nvSpPr>
          <p:cNvPr id="2" name="Content Placeholder 1"/>
          <p:cNvSpPr>
            <a:spLocks noGrp="1"/>
          </p:cNvSpPr>
          <p:nvPr>
            <p:ph idx="1"/>
          </p:nvPr>
        </p:nvSpPr>
        <p:spPr/>
        <p:txBody>
          <a:bodyPr>
            <a:normAutofit/>
          </a:bodyPr>
          <a:lstStyle/>
          <a:p>
            <a:r>
              <a:rPr lang="sr-Cyrl-CS" dirty="0" smtClean="0">
                <a:solidFill>
                  <a:srgbClr val="002060"/>
                </a:solidFill>
              </a:rPr>
              <a:t>Здравствена заштита по Закону о здравственој заштити обухвата</a:t>
            </a:r>
            <a:r>
              <a:rPr lang="ru-RU" dirty="0" smtClean="0">
                <a:solidFill>
                  <a:srgbClr val="002060"/>
                </a:solidFill>
              </a:rPr>
              <a:t>: </a:t>
            </a:r>
            <a:r>
              <a:rPr lang="en-US" dirty="0" smtClean="0">
                <a:solidFill>
                  <a:srgbClr val="002060"/>
                </a:solidFill>
              </a:rPr>
              <a:t> </a:t>
            </a:r>
          </a:p>
          <a:p>
            <a:r>
              <a:rPr lang="sr-Cyrl-CS" dirty="0" smtClean="0">
                <a:solidFill>
                  <a:srgbClr val="002060"/>
                </a:solidFill>
              </a:rPr>
              <a:t>а) очувања и унапређења здравља грађана, </a:t>
            </a:r>
            <a:endParaRPr lang="en-US" dirty="0" smtClean="0">
              <a:solidFill>
                <a:srgbClr val="002060"/>
              </a:solidFill>
            </a:endParaRPr>
          </a:p>
          <a:p>
            <a:r>
              <a:rPr lang="sr-Cyrl-CS" dirty="0" smtClean="0">
                <a:solidFill>
                  <a:srgbClr val="002060"/>
                </a:solidFill>
              </a:rPr>
              <a:t>б) спречавање, сузбијање и рано откривање болести, повреда и других поремећаја здравља и </a:t>
            </a:r>
            <a:endParaRPr lang="en-US" dirty="0" smtClean="0">
              <a:solidFill>
                <a:srgbClr val="002060"/>
              </a:solidFill>
            </a:endParaRPr>
          </a:p>
          <a:p>
            <a:r>
              <a:rPr lang="sr-Cyrl-CS" dirty="0" smtClean="0">
                <a:solidFill>
                  <a:srgbClr val="002060"/>
                </a:solidFill>
              </a:rPr>
              <a:t>в) благовремено и ефикасно лечење и рехабилитацију</a:t>
            </a:r>
            <a:r>
              <a:rPr lang="ru-RU" dirty="0" smtClean="0">
                <a:solidFill>
                  <a:srgbClr val="002060"/>
                </a:solidFill>
              </a:rPr>
              <a:t>.</a:t>
            </a:r>
            <a:endParaRPr lang="en-US" dirty="0" smtClean="0">
              <a:solidFill>
                <a:srgbClr val="002060"/>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
            </a:r>
            <a:br>
              <a:rPr lang="sr-Cyrl-CS" b="1" dirty="0" smtClean="0"/>
            </a:br>
            <a:r>
              <a:rPr lang="sr-Cyrl-CS" b="1" dirty="0" smtClean="0">
                <a:solidFill>
                  <a:srgbClr val="FF0000"/>
                </a:solidFill>
              </a:rPr>
              <a:t>25.Објасни право пацијента над којим се врши медицински оглед</a:t>
            </a:r>
            <a:r>
              <a:rPr lang="en-US" dirty="0" smtClean="0"/>
              <a:t/>
            </a:r>
            <a:br>
              <a:rPr lang="en-US" dirty="0" smtClean="0"/>
            </a:br>
            <a:r>
              <a:rPr lang="sr-Cyrl-CS"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sr-Cyrl-CS" dirty="0" smtClean="0"/>
              <a:t>Медицински оглед се може само вршити над пунолетним пословно способним пацијентом и само уз његов пристанак. Пацијент мора дати пристанак у писменом облику, након што добије довољно обавештења о смислу, циљу, поступцима, очекиваним резултатима и могућим ризицима огледа. </a:t>
            </a:r>
            <a:endParaRPr lang="en-US" dirty="0"/>
          </a:p>
        </p:txBody>
      </p:sp>
    </p:spTree>
  </p:cSld>
  <p:clrMapOvr>
    <a:masterClrMapping/>
  </p:clrMapOvr>
  <p:transition spd="slow">
    <p:newsfla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Пацијент мора бити упозорен да оглед може да одбије или да пристанк на оглед у свако време опозове. Пацијент који због медицинског огледа претрпи штету на свом здрављу има право на накнаду штете без обзира на кривицу здравственог радника. Пре почетка медицинског огледа коначну одлуку доноси етички одбор здравствене установе.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solidFill>
                  <a:srgbClr val="FF0000"/>
                </a:solidFill>
              </a:rPr>
              <a:t>26. Објасните право пацијента на приговор</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r>
              <a:rPr lang="sr-Cyrl-CS" dirty="0" smtClean="0"/>
              <a:t>Пацијент коме је ускраћено право на здравствену заштиту, односно пацијент који није задовољан пруженом здравственом услугом. Здравствена установа дужна је да организује рад заштитника пацијентових права. Директор здравствене установе одређује заштитника пацијентових права. Приговор се подноси усмено на записник или писмено.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По овом приговору заштитник пацијентових права одмах,а најкасније у року од  пет дана од подношења приговора , утврђује све битне околности и чињенице у вези са наводима изнетим у приговору. О свом налазу одмах, а најкасније у року од три дана заштитник пацијентових права обавештава руководиоца организационе јединице, директора здравствене установе  као  и подносиоца приговора.</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solidFill>
                  <a:srgbClr val="FF0000"/>
                </a:solidFill>
              </a:rPr>
              <a:t>27. Право на обавештавање јавности</a:t>
            </a:r>
            <a:r>
              <a:rPr lang="en-US" dirty="0" smtClean="0">
                <a:solidFill>
                  <a:srgbClr val="FF0000"/>
                </a:solidFill>
              </a:rPr>
              <a:t/>
            </a:r>
            <a:br>
              <a:rPr lang="en-US" dirty="0" smtClean="0">
                <a:solidFill>
                  <a:srgbClr val="FF0000"/>
                </a:solidFill>
              </a:rPr>
            </a:br>
            <a:r>
              <a:rPr lang="sr-Cyrl-C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sr-Cyrl-CS" dirty="0" smtClean="0"/>
              <a:t>Граћани Републике Србије имају право на информације које су потребне за очување здравља и стицање здравих животних навика као и информације о штетним факторима животне и радне средине, које могу имати негативне последице по здравље.</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Надлежна здравствена установа и приватна пракса дужне су да о избијању епидемија и других већих непогода и несрећа благобремено и истинито достављају податке надлежним органима општине , града, аутономне покрајине и Републике, који о томе обавештавају јавност.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solidFill>
                  <a:srgbClr val="FF0000"/>
                </a:solidFill>
              </a:rPr>
              <a:t>28. Објасните право на накнаду штете</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sr-Cyrl-CS" dirty="0" smtClean="0"/>
              <a:t>Пацијент због стручне грешке здравственог радника, односно здравственог сарадника, у остваривању здравствене заштите претрпи штету на свом телу или се стручном грешком проузрукује погоршање његовог здравственог стања има право на накнаду штете према општим правилима о одговорности за штету.</a:t>
            </a:r>
            <a:endParaRPr lang="en-US" dirty="0" smtClean="0"/>
          </a:p>
          <a:p>
            <a:r>
              <a:rPr lang="sr-Cyrl-CS" dirty="0" smtClean="0"/>
              <a:t>Услов за накнаду штете су постојање лекарске грешке и штета коју услед грешке трпи пацијен или неко треће лице. За грађанску одговорност од стручне грешке довољно је да постоји обична непажња и да је медицинска интервенција резултат рада противно правилима струке. Као мерило код стручне грешке се узима објективан критеријум искусног и савесног лекара, па су за евентуалну одговорност ирелевантна незнања или слабости конкретног лекара.</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Штета као услов за настанак одговорности може бити изражена у изазивању обољења здравог лица, погоршање болести код болесног лица, непотрени или неочекивани болови, смањена могућност излечења или продужено време излечења.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solidFill>
                  <a:srgbClr val="FF0000"/>
                </a:solidFill>
              </a:rPr>
              <a:t>29.Објасните дужности пацијената</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sr-Cyrl-CS" dirty="0" smtClean="0"/>
              <a:t>За време лечења у здравственим установама пацијенти су дужни да се придржавају општих аката здравствене установе о условима боравка и понашања у њој.</a:t>
            </a:r>
            <a:endParaRPr lang="en-US" dirty="0" smtClean="0"/>
          </a:p>
          <a:p>
            <a:r>
              <a:rPr lang="sr-Cyrl-CS" dirty="0" smtClean="0"/>
              <a:t>Пацијент је дужан да при остваривању зрдавствене заштите у здравственој установи</a:t>
            </a:r>
            <a:r>
              <a:rPr lang="ru-RU" dirty="0" smtClean="0"/>
              <a:t>:</a:t>
            </a:r>
            <a:endParaRPr lang="en-US" dirty="0" smtClean="0"/>
          </a:p>
          <a:p>
            <a:pPr lvl="0">
              <a:buNone/>
            </a:pPr>
            <a:r>
              <a:rPr lang="sr-Cyrl-CS" dirty="0" smtClean="0"/>
              <a:t>А) активно учествује при заштити, очувању и унапређењу свог здравља</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sr-Cyrl-CS" dirty="0" smtClean="0"/>
              <a:t> б) у потпуности информише надлежног здравственог радника о истинитим подацима о свом здравственом стању</a:t>
            </a:r>
            <a:endParaRPr lang="en-US" dirty="0" smtClean="0"/>
          </a:p>
          <a:p>
            <a:pPr lvl="0">
              <a:buNone/>
            </a:pPr>
            <a:r>
              <a:rPr lang="sr-Cyrl-CS" dirty="0" smtClean="0"/>
              <a:t>В) придржава се упуства и предузима мере прописане терапије од стране надлежног здравственог радника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71600"/>
            <a:ext cx="8229600" cy="46038"/>
          </a:xfrm>
        </p:spPr>
        <p:txBody>
          <a:bodyPr>
            <a:normAutofit fontScale="90000"/>
          </a:bodyPr>
          <a:lstStyle/>
          <a:p>
            <a:r>
              <a:rPr lang="sr-Cyrl-CS" dirty="0" smtClean="0"/>
              <a:t/>
            </a:r>
            <a:br>
              <a:rPr lang="sr-Cyrl-CS" dirty="0" smtClean="0"/>
            </a:br>
            <a:r>
              <a:rPr lang="sr-Cyrl-CS" dirty="0" smtClean="0">
                <a:solidFill>
                  <a:srgbClr val="FF0000"/>
                </a:solidFill>
              </a:rPr>
              <a:t>5. Које основне мере је Република Србија овлашћена да предузме у оквиру друштвене бриге за здравље становништво</a:t>
            </a:r>
            <a:r>
              <a:rPr lang="ru-RU" dirty="0" smtClean="0">
                <a:solidFill>
                  <a:srgbClr val="FF0000"/>
                </a:solidFill>
              </a:rPr>
              <a:t>?</a:t>
            </a:r>
            <a:r>
              <a:rPr lang="en-US" dirty="0" smtClean="0">
                <a:solidFill>
                  <a:srgbClr val="FF0000"/>
                </a:solidFill>
              </a:rPr>
              <a:t/>
            </a:r>
            <a:br>
              <a:rPr lang="en-US" dirty="0" smtClean="0">
                <a:solidFill>
                  <a:srgbClr val="FF0000"/>
                </a:solidFill>
              </a:rPr>
            </a:br>
            <a:r>
              <a:rPr lang="sr-Cyrl-CS" dirty="0" smtClean="0">
                <a:solidFill>
                  <a:srgbClr val="FF0000"/>
                </a:solidFill>
              </a:rPr>
              <a:t> </a:t>
            </a:r>
            <a:r>
              <a:rPr lang="en-US" dirty="0" smtClean="0"/>
              <a:t/>
            </a:r>
            <a:br>
              <a:rPr lang="en-US" dirty="0" smtClean="0"/>
            </a:br>
            <a:endParaRPr lang="en-US" dirty="0"/>
          </a:p>
        </p:txBody>
      </p:sp>
      <p:sp>
        <p:nvSpPr>
          <p:cNvPr id="2" name="Content Placeholder 1"/>
          <p:cNvSpPr>
            <a:spLocks noGrp="1"/>
          </p:cNvSpPr>
          <p:nvPr>
            <p:ph idx="1"/>
          </p:nvPr>
        </p:nvSpPr>
        <p:spPr>
          <a:xfrm>
            <a:off x="609600" y="2286000"/>
            <a:ext cx="8077200" cy="3721291"/>
          </a:xfrm>
        </p:spPr>
        <p:txBody>
          <a:bodyPr>
            <a:normAutofit fontScale="47500" lnSpcReduction="20000"/>
          </a:bodyPr>
          <a:lstStyle/>
          <a:p>
            <a:r>
              <a:rPr lang="sr-Cyrl-CS" sz="4500" dirty="0" smtClean="0">
                <a:solidFill>
                  <a:srgbClr val="7030A0"/>
                </a:solidFill>
              </a:rPr>
              <a:t>Дрштвену бригу за здравље становништва на нивоу Републике: чине мере привредне и социјалне којима се стварају услови за спровођење здравствене заштите ради очувања и унапређења здравља људи, као и мере којима се усклађује деловање и развој система здравствене заштите:</a:t>
            </a:r>
            <a:endParaRPr lang="en-US" sz="4500" dirty="0" smtClean="0">
              <a:solidFill>
                <a:srgbClr val="7030A0"/>
              </a:solidFill>
            </a:endParaRPr>
          </a:p>
          <a:p>
            <a:pPr>
              <a:buNone/>
            </a:pPr>
            <a:r>
              <a:rPr lang="sr-Cyrl-CS" sz="4500" dirty="0" smtClean="0">
                <a:solidFill>
                  <a:srgbClr val="7030A0"/>
                </a:solidFill>
              </a:rPr>
              <a:t> </a:t>
            </a:r>
            <a:endParaRPr lang="en-US" sz="4500" dirty="0" smtClean="0">
              <a:solidFill>
                <a:srgbClr val="7030A0"/>
              </a:solidFill>
            </a:endParaRPr>
          </a:p>
          <a:p>
            <a:r>
              <a:rPr lang="sr-Cyrl-CS" sz="4500" dirty="0" smtClean="0">
                <a:solidFill>
                  <a:srgbClr val="7030A0"/>
                </a:solidFill>
              </a:rPr>
              <a:t>а) планирање, доношење програма и прописа у области </a:t>
            </a:r>
            <a:endParaRPr lang="en-US" sz="4500" dirty="0" smtClean="0">
              <a:solidFill>
                <a:srgbClr val="7030A0"/>
              </a:solidFill>
            </a:endParaRPr>
          </a:p>
          <a:p>
            <a:r>
              <a:rPr lang="sr-Cyrl-CS" sz="4500" dirty="0" smtClean="0">
                <a:solidFill>
                  <a:srgbClr val="7030A0"/>
                </a:solidFill>
              </a:rPr>
              <a:t>б) спровођење мера економске и пореске политике којима се подстиче развој навика о здравом начину живота</a:t>
            </a:r>
            <a:endParaRPr lang="en-US" sz="4500" dirty="0" smtClean="0">
              <a:solidFill>
                <a:srgbClr val="7030A0"/>
              </a:solidFill>
            </a:endParaRPr>
          </a:p>
          <a:p>
            <a:r>
              <a:rPr lang="sr-Cyrl-CS" sz="4500" dirty="0" smtClean="0">
                <a:solidFill>
                  <a:srgbClr val="7030A0"/>
                </a:solidFill>
              </a:rPr>
              <a:t>в) обезбеђења услова за васпитање за здравље </a:t>
            </a:r>
            <a:endParaRPr lang="en-US" sz="4500" dirty="0" smtClean="0">
              <a:solidFill>
                <a:srgbClr val="7030A0"/>
              </a:solidFill>
            </a:endParaRPr>
          </a:p>
          <a:p>
            <a:endParaRPr lang="en-US" dirty="0">
              <a:solidFill>
                <a:srgbClr val="7030A0"/>
              </a:solidFill>
            </a:endParaRPr>
          </a:p>
        </p:txBody>
      </p:sp>
    </p:spTree>
  </p:cSld>
  <p:clrMapOvr>
    <a:masterClrMapping/>
  </p:clrMapOvr>
  <p:transition spd="slow">
    <p:newsfla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solidFill>
                  <a:srgbClr val="FF0000"/>
                </a:solidFill>
              </a:rPr>
              <a:t>30. Како се оснива здравствена установа у рс?</a:t>
            </a:r>
            <a:endParaRPr lang="en-US" dirty="0"/>
          </a:p>
        </p:txBody>
      </p:sp>
      <p:sp>
        <p:nvSpPr>
          <p:cNvPr id="3" name="Content Placeholder 2"/>
          <p:cNvSpPr>
            <a:spLocks noGrp="1"/>
          </p:cNvSpPr>
          <p:nvPr>
            <p:ph idx="1"/>
          </p:nvPr>
        </p:nvSpPr>
        <p:spPr/>
        <p:txBody>
          <a:bodyPr/>
          <a:lstStyle/>
          <a:p>
            <a:r>
              <a:rPr lang="sr-Cyrl-CS" dirty="0" smtClean="0"/>
              <a:t>Медицинску или здравствену делатност обављају у Србији здравствене установе и здравствени радници као појединци, тј. правна и физичка лица. Медицинска делатност је по свом карактеру јавна или приватна. Сваки облик приватне здравствене делатности ЗЗЗ  означава називом </a:t>
            </a:r>
            <a:r>
              <a:rPr lang="ru-RU" dirty="0" smtClean="0"/>
              <a:t>,,</a:t>
            </a:r>
            <a:r>
              <a:rPr lang="sr-Cyrl-CS" dirty="0" smtClean="0"/>
              <a:t>приватна пракса</a:t>
            </a:r>
            <a:r>
              <a:rPr lang="ru-RU" dirty="0" smtClean="0"/>
              <a:t>’’</a:t>
            </a:r>
            <a:r>
              <a:rPr lang="sr-Cyrl-CS" dirty="0" smtClean="0"/>
              <a:t>.</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067800" cy="914400"/>
          </a:xfrm>
        </p:spPr>
        <p:txBody>
          <a:bodyPr>
            <a:normAutofit/>
          </a:bodyPr>
          <a:lstStyle/>
          <a:p>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sr-Cyrl-CS" dirty="0" smtClean="0"/>
              <a:t>Здравствену установу може основати Република, аутомна покрајина, локална самоуправа, правно или физичко лице. Постоје државне и приватне здравствене установе. Државне здравствене установе оснивају у складу са Планом мреже здравствених установа који доноси Влада. Те установе  су једино овлашћене да обављају хитну медицинску помоћ, снадбевање крвљу и крвним дериватима, узимање, чување и пресађивање органа и осталих делова људског тела</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Установа може обављати само ону здравствену делатност за коју је решењем Министарства здравља утврђено да испуњава потребне услове. То значи да здравствене установе имају ограничену ,, радну способност</a:t>
            </a:r>
            <a:r>
              <a:rPr lang="ru-RU" dirty="0" smtClean="0"/>
              <a:t>”</a:t>
            </a:r>
            <a:r>
              <a:rPr lang="sr-Cyrl-CS" dirty="0" smtClean="0"/>
              <a:t>, која зависи ид њихових кадровских и материјалних могућности.</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31.</a:t>
            </a:r>
            <a:r>
              <a:rPr lang="ru-RU" dirty="0" smtClean="0">
                <a:solidFill>
                  <a:srgbClr val="FF0000"/>
                </a:solidFill>
              </a:rPr>
              <a:t>К</a:t>
            </a:r>
            <a:r>
              <a:rPr lang="sr-Cyrl-RS" dirty="0" smtClean="0">
                <a:solidFill>
                  <a:srgbClr val="FF0000"/>
                </a:solidFill>
              </a:rPr>
              <a:t>оје врсте здравствених установа познаје систем здравствене заштите србије? </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sr-Cyrl-CS" dirty="0" smtClean="0"/>
              <a:t>Према важећим прописима, постоје следеће врсте здравствених установа</a:t>
            </a:r>
            <a:r>
              <a:rPr lang="ru-RU" dirty="0" smtClean="0"/>
              <a:t>: </a:t>
            </a:r>
            <a:endParaRPr lang="en-US" dirty="0" smtClean="0"/>
          </a:p>
          <a:p>
            <a:pPr lvl="0">
              <a:buNone/>
            </a:pPr>
            <a:r>
              <a:rPr lang="ru-RU" dirty="0" smtClean="0"/>
              <a:t>1) дом здравља</a:t>
            </a:r>
            <a:r>
              <a:rPr lang="en-US" dirty="0" smtClean="0"/>
              <a:t>;</a:t>
            </a:r>
          </a:p>
          <a:p>
            <a:pPr lvl="0">
              <a:buNone/>
            </a:pPr>
            <a:r>
              <a:rPr lang="ru-RU" dirty="0" smtClean="0"/>
              <a:t>2) апотека</a:t>
            </a:r>
            <a:r>
              <a:rPr lang="en-US" dirty="0" smtClean="0"/>
              <a:t>;</a:t>
            </a:r>
          </a:p>
          <a:p>
            <a:pPr lvl="0">
              <a:buNone/>
            </a:pPr>
            <a:r>
              <a:rPr lang="ru-RU" dirty="0" smtClean="0"/>
              <a:t>3)болница ( општа и специјална)</a:t>
            </a:r>
            <a:r>
              <a:rPr lang="en-US" dirty="0" smtClean="0"/>
              <a:t>;</a:t>
            </a:r>
          </a:p>
          <a:p>
            <a:pPr lvl="0">
              <a:buNone/>
            </a:pPr>
            <a:r>
              <a:rPr lang="ru-RU" dirty="0" smtClean="0"/>
              <a:t>4) завод</a:t>
            </a:r>
            <a:r>
              <a:rPr lang="en-US" dirty="0" smtClean="0"/>
              <a:t>;</a:t>
            </a:r>
          </a:p>
          <a:p>
            <a:pPr lvl="0">
              <a:buNone/>
            </a:pPr>
            <a:r>
              <a:rPr lang="ru-RU" dirty="0" smtClean="0"/>
              <a:t>5) завод за јавно здравље</a:t>
            </a:r>
            <a:r>
              <a:rPr lang="en-US" dirty="0" smtClean="0"/>
              <a:t>;</a:t>
            </a:r>
          </a:p>
          <a:p>
            <a:pPr lvl="0"/>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ru-RU" dirty="0" smtClean="0"/>
              <a:t>6) клиника</a:t>
            </a:r>
            <a:r>
              <a:rPr lang="en-US" dirty="0" smtClean="0"/>
              <a:t>;</a:t>
            </a:r>
          </a:p>
          <a:p>
            <a:pPr lvl="0">
              <a:buNone/>
            </a:pPr>
            <a:r>
              <a:rPr lang="ru-RU" dirty="0" smtClean="0"/>
              <a:t>7) институт</a:t>
            </a:r>
            <a:r>
              <a:rPr lang="en-US" dirty="0" smtClean="0"/>
              <a:t>;</a:t>
            </a:r>
          </a:p>
          <a:p>
            <a:pPr lvl="0">
              <a:buNone/>
            </a:pPr>
            <a:r>
              <a:rPr lang="ru-RU" dirty="0" smtClean="0"/>
              <a:t>8) клиничко</a:t>
            </a:r>
            <a:r>
              <a:rPr lang="en-US" dirty="0" smtClean="0"/>
              <a:t>-</a:t>
            </a:r>
            <a:r>
              <a:rPr lang="ru-RU" dirty="0" smtClean="0"/>
              <a:t> болнички центар</a:t>
            </a:r>
            <a:r>
              <a:rPr lang="en-US" dirty="0" smtClean="0"/>
              <a:t>;</a:t>
            </a:r>
          </a:p>
          <a:p>
            <a:pPr lvl="0">
              <a:buNone/>
            </a:pPr>
            <a:r>
              <a:rPr lang="ru-RU" dirty="0" smtClean="0"/>
              <a:t>9) клинички центар ( члан 2 ЗЗЗ)</a:t>
            </a:r>
            <a:r>
              <a:rPr lang="en-US" dirty="0" smtClean="0"/>
              <a:t>;</a:t>
            </a:r>
          </a:p>
          <a:p>
            <a:pPr>
              <a:buNone/>
            </a:pPr>
            <a:r>
              <a:rPr lang="ru-RU" dirty="0" smtClean="0"/>
              <a:t> </a:t>
            </a:r>
            <a:endParaRPr lang="en-US" dirty="0" smtClean="0"/>
          </a:p>
          <a:p>
            <a:r>
              <a:rPr lang="ru-RU" dirty="0" smtClean="0"/>
              <a:t>Задаци сваке од ових врста здравствених установа детаљно су утврђени законом</a:t>
            </a:r>
            <a:r>
              <a:rPr lang="sr-Cyrl-CS" dirty="0" smtClean="0"/>
              <a:t>.</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solidFill>
                  <a:srgbClr val="FF0000"/>
                </a:solidFill>
              </a:rPr>
              <a:t>32.Који су органи управљања здравственом установом?</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r>
              <a:rPr lang="sr-Cyrl-CS" dirty="0" smtClean="0"/>
              <a:t>Органе управљања здравственом установом чине</a:t>
            </a:r>
            <a:r>
              <a:rPr lang="ru-RU" dirty="0" smtClean="0"/>
              <a:t>:</a:t>
            </a:r>
            <a:endParaRPr lang="en-US" dirty="0" smtClean="0"/>
          </a:p>
          <a:p>
            <a:pPr lvl="0">
              <a:buNone/>
            </a:pPr>
            <a:r>
              <a:rPr lang="ru-RU" dirty="0" smtClean="0"/>
              <a:t>1) директор</a:t>
            </a:r>
            <a:endParaRPr lang="en-US" dirty="0" smtClean="0"/>
          </a:p>
          <a:p>
            <a:pPr lvl="0">
              <a:buNone/>
            </a:pPr>
            <a:r>
              <a:rPr lang="ru-RU" dirty="0" smtClean="0"/>
              <a:t>2) управни одбор</a:t>
            </a:r>
            <a:endParaRPr lang="en-US" dirty="0" smtClean="0"/>
          </a:p>
          <a:p>
            <a:pPr lvl="0">
              <a:buNone/>
            </a:pPr>
            <a:r>
              <a:rPr lang="ru-RU" dirty="0" smtClean="0"/>
              <a:t>3) надзорни одбор</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smtClean="0">
                <a:solidFill>
                  <a:srgbClr val="FF0000"/>
                </a:solidFill>
              </a:rPr>
              <a:t>33.Наведите Стручне органе здравствене установе.</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buNone/>
            </a:pPr>
            <a:r>
              <a:rPr lang="ru-RU" dirty="0" smtClean="0"/>
              <a:t>1) стручни савет</a:t>
            </a:r>
            <a:endParaRPr lang="en-US" dirty="0" smtClean="0"/>
          </a:p>
          <a:p>
            <a:pPr lvl="0">
              <a:buNone/>
            </a:pPr>
            <a:r>
              <a:rPr lang="ru-RU" dirty="0" smtClean="0"/>
              <a:t>2) стручни колегијум</a:t>
            </a:r>
            <a:endParaRPr lang="en-US" dirty="0" smtClean="0"/>
          </a:p>
          <a:p>
            <a:pPr lvl="0">
              <a:buNone/>
            </a:pPr>
            <a:r>
              <a:rPr lang="ru-RU" dirty="0" smtClean="0"/>
              <a:t>3) одбор за етику</a:t>
            </a:r>
            <a:endParaRPr lang="en-US" dirty="0" smtClean="0"/>
          </a:p>
          <a:p>
            <a:pPr lvl="0">
              <a:buNone/>
            </a:pPr>
            <a:r>
              <a:rPr lang="ru-RU" dirty="0" smtClean="0"/>
              <a:t>4) комисија за унапређење квалитета рада</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34.</a:t>
            </a:r>
            <a:r>
              <a:rPr lang="ru-RU" dirty="0" smtClean="0">
                <a:solidFill>
                  <a:srgbClr val="FF0000"/>
                </a:solidFill>
              </a:rPr>
              <a:t>О</a:t>
            </a:r>
            <a:r>
              <a:rPr lang="sr-Cyrl-RS" dirty="0" smtClean="0">
                <a:solidFill>
                  <a:srgbClr val="FF0000"/>
                </a:solidFill>
              </a:rPr>
              <a:t>бјасните надлежност одбора за етику здравствене установе?</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ru-RU" dirty="0" smtClean="0"/>
              <a:t>Одбор за етику здравствене установе има следеће задатке:</a:t>
            </a:r>
          </a:p>
          <a:p>
            <a:endParaRPr lang="en-US" dirty="0" smtClean="0"/>
          </a:p>
          <a:p>
            <a:pPr lvl="0">
              <a:buNone/>
            </a:pPr>
            <a:r>
              <a:rPr lang="ru-RU" dirty="0" smtClean="0"/>
              <a:t>1) прати и анализира примену начела професионалне етике у обављању здравствене делатности </a:t>
            </a:r>
            <a:endParaRPr lang="en-US" dirty="0" smtClean="0"/>
          </a:p>
          <a:p>
            <a:pPr lvl="0">
              <a:buNone/>
            </a:pPr>
            <a:r>
              <a:rPr lang="ru-RU" dirty="0" smtClean="0"/>
              <a:t>2) даје сагласност за спровођење научних истраживања, медицинских огледа као и клиничких испитивања лекова и медицинских средстава у здравственој  установи, и прати њихово спровођење</a:t>
            </a:r>
            <a:endParaRPr lang="en-US" dirty="0" smtClean="0"/>
          </a:p>
          <a:p>
            <a:pPr lvl="0">
              <a:buNone/>
            </a:pPr>
            <a:r>
              <a:rPr lang="ru-RU" dirty="0" smtClean="0"/>
              <a:t>3) одлучује и расправља о стручним питањима која се тичу узимања делова људског тела у медицинске и научно наставне сврхе</a:t>
            </a:r>
            <a:endParaRPr lang="en-US" dirty="0" smtClean="0"/>
          </a:p>
          <a:p>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ru-RU" dirty="0" smtClean="0"/>
              <a:t>одлучује и расправља о стручним питањима која се тичу примена мера за лечење, неплодности вештачког оплођења потпомогнутог биомедицинским поступцима</a:t>
            </a:r>
            <a:endParaRPr lang="en-US" dirty="0" smtClean="0"/>
          </a:p>
          <a:p>
            <a:pPr lvl="0"/>
            <a:r>
              <a:rPr lang="ru-RU" dirty="0" smtClean="0"/>
              <a:t>прати и анализира етичност односа између здравствених радника и пацијената, посебно у вези са пристанком пацијента на прдложене медицинске мере</a:t>
            </a:r>
            <a:endParaRPr lang="en-US" dirty="0" smtClean="0"/>
          </a:p>
          <a:p>
            <a:pPr lvl="0"/>
            <a:r>
              <a:rPr lang="ru-RU" dirty="0" smtClean="0"/>
              <a:t>прати, анализира и даје мишљења о примени начела професионалне етике у превенцији, дијагностици, лечењу, рехабилитацији, истраживању као и о увођењу нових здравствених технологија</a:t>
            </a:r>
            <a:endParaRPr lang="en-US" dirty="0" smtClean="0"/>
          </a:p>
          <a:p>
            <a:pPr lvl="0"/>
            <a:endParaRPr lang="en-US" dirty="0"/>
          </a:p>
        </p:txBody>
      </p:sp>
    </p:spTree>
  </p:cSld>
  <p:clrMapOvr>
    <a:masterClrMapping/>
  </p:clrMapOvr>
  <p:transition spd="slow">
    <p:newsfla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ru-RU" dirty="0" smtClean="0"/>
              <a:t> доприноси стварању навика здравствених радника да се придржавају начела професионалне етике при обављању здравствене делатности</a:t>
            </a:r>
            <a:endParaRPr lang="en-US" dirty="0" smtClean="0"/>
          </a:p>
          <a:p>
            <a:pPr lvl="0"/>
            <a:r>
              <a:rPr lang="ru-RU" dirty="0" smtClean="0"/>
              <a:t>врши сталну саветодавну функцију о свим питањима из свих домена заштите здравља.</a:t>
            </a:r>
            <a:endParaRPr lang="en-US" dirty="0" smtClean="0"/>
          </a:p>
          <a:p>
            <a:pPr lvl="0"/>
            <a:r>
              <a:rPr lang="ru-RU" dirty="0" smtClean="0"/>
              <a:t>разматра и друга етичка питања везана за делатност здравствене установе ( чл.48 ЗЗЗ).</a:t>
            </a:r>
            <a:endParaRPr lang="en-US" dirty="0" smtClean="0"/>
          </a:p>
          <a:p>
            <a:pPr lvl="0"/>
            <a:endParaRPr lang="en-US"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lstStyle/>
          <a:p>
            <a:r>
              <a:rPr lang="sr-Cyrl-CS" sz="2800" dirty="0" smtClean="0">
                <a:solidFill>
                  <a:srgbClr val="7030A0"/>
                </a:solidFill>
              </a:rPr>
              <a:t>г) развој интегрисаног здравственог инфорамционог система </a:t>
            </a:r>
            <a:endParaRPr lang="en-US" sz="2800" dirty="0" smtClean="0">
              <a:solidFill>
                <a:srgbClr val="7030A0"/>
              </a:solidFill>
            </a:endParaRPr>
          </a:p>
          <a:p>
            <a:r>
              <a:rPr lang="sr-Cyrl-CS" sz="2800" dirty="0" smtClean="0">
                <a:solidFill>
                  <a:srgbClr val="7030A0"/>
                </a:solidFill>
              </a:rPr>
              <a:t>д) развој научно истраживачке делатности у обалсти здравствене заштите</a:t>
            </a:r>
            <a:endParaRPr lang="en-US" sz="2800" dirty="0" smtClean="0">
              <a:solidFill>
                <a:srgbClr val="7030A0"/>
              </a:solidFill>
            </a:endParaRPr>
          </a:p>
          <a:p>
            <a:r>
              <a:rPr lang="sr-Cyrl-CS" sz="2800" dirty="0" smtClean="0">
                <a:solidFill>
                  <a:srgbClr val="7030A0"/>
                </a:solidFill>
              </a:rPr>
              <a:t>ђ) обезбеђивање услова за усавршавање здравствених радника</a:t>
            </a:r>
            <a:endParaRPr lang="en-US" sz="2800" dirty="0" smtClean="0">
              <a:solidFill>
                <a:srgbClr val="7030A0"/>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b="1" dirty="0" smtClean="0">
                <a:solidFill>
                  <a:srgbClr val="FF0000"/>
                </a:solidFill>
              </a:rPr>
              <a:t>35.Одбор за етику Србије</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sr-Cyrl-CS" dirty="0" smtClean="0"/>
              <a:t>Одбор за етику Србије је стручно тело које се стара  о придрђжавању начела професионалне етике приликомобављања здравствене делатностина ниоу Републике. Председника и чланове тог одбора именује и разрешава Влада на предлог министра здравља. Одбор за етику Србије има девет чланова бираних из редова истакнутих стучњака који имају значајне резултате у раду и допринос у области заштите здравља , професионалне етике здравствених радника и хуманистичких наука. Мандат чланова Одбора за етику Србије траје пет година ( члан 156, став 1,2,3, и 4 ЗЗЗ)</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838200"/>
          </a:xfrm>
        </p:spPr>
        <p:txBody>
          <a:bodyPr>
            <a:normAutofit fontScale="90000"/>
          </a:bodyPr>
          <a:lstStyle/>
          <a:p>
            <a:r>
              <a:rPr lang="sr-Cyrl-CS" b="1" dirty="0" smtClean="0">
                <a:solidFill>
                  <a:srgbClr val="FF0000"/>
                </a:solidFill>
              </a:rPr>
              <a:t>36. Обајсните појам и облике Приватне праксе</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sr-Cyrl-CS" b="1" dirty="0" smtClean="0"/>
              <a:t>П</a:t>
            </a:r>
            <a:r>
              <a:rPr lang="sr-Cyrl-CS" dirty="0" smtClean="0"/>
              <a:t>о ЗЗЗ приватна пракса може имати више различитих облика. То су</a:t>
            </a:r>
            <a:r>
              <a:rPr lang="ru-RU" dirty="0" smtClean="0"/>
              <a:t>:</a:t>
            </a:r>
            <a:endParaRPr lang="en-US" dirty="0" smtClean="0"/>
          </a:p>
          <a:p>
            <a:pPr lvl="0"/>
            <a:r>
              <a:rPr lang="sr-Cyrl-CS" dirty="0" smtClean="0"/>
              <a:t>ординација лекара или стоматолога ( општа или специјалистичка)</a:t>
            </a:r>
            <a:endParaRPr lang="en-US" dirty="0" smtClean="0"/>
          </a:p>
          <a:p>
            <a:pPr lvl="0"/>
            <a:r>
              <a:rPr lang="sr-Cyrl-CS" dirty="0" smtClean="0"/>
              <a:t>поликлиника</a:t>
            </a:r>
            <a:endParaRPr lang="en-US" dirty="0" smtClean="0"/>
          </a:p>
          <a:p>
            <a:pPr lvl="0"/>
            <a:r>
              <a:rPr lang="sr-Cyrl-CS" dirty="0" smtClean="0"/>
              <a:t>лабораторија (за медицинску или клиничку биохемију, микробиологију, патохистологију)</a:t>
            </a:r>
            <a:endParaRPr lang="en-US" dirty="0" smtClean="0"/>
          </a:p>
          <a:p>
            <a:pPr lvl="0"/>
            <a:r>
              <a:rPr lang="sr-Cyrl-CS" dirty="0" smtClean="0"/>
              <a:t>апотека</a:t>
            </a:r>
            <a:endParaRPr lang="en-US" dirty="0" smtClean="0"/>
          </a:p>
          <a:p>
            <a:pPr lvl="0"/>
            <a:r>
              <a:rPr lang="sr-Cyrl-CS" dirty="0" smtClean="0"/>
              <a:t>амбуланта (за здравствену негу и рехабилитацију)</a:t>
            </a:r>
            <a:endParaRPr lang="en-US" dirty="0" smtClean="0"/>
          </a:p>
          <a:p>
            <a:pPr lvl="0"/>
            <a:r>
              <a:rPr lang="sr-Cyrl-CS" dirty="0" smtClean="0"/>
              <a:t>лабораторија за зубну технику (члан 56, став 1 ЗЗЗ)</a:t>
            </a:r>
            <a:endParaRPr lang="en-US" dirty="0" smtClean="0"/>
          </a:p>
          <a:p>
            <a:pPr>
              <a:buNone/>
            </a:pPr>
            <a:r>
              <a:rPr lang="sr-Cyrl-CS" dirty="0" smtClean="0"/>
              <a:t> </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sr-Cyrl-CS" dirty="0" smtClean="0"/>
              <a:t> Приватну праксу може основати</a:t>
            </a:r>
            <a:r>
              <a:rPr lang="en-US" dirty="0" smtClean="0"/>
              <a:t>:</a:t>
            </a:r>
          </a:p>
          <a:p>
            <a:pPr>
              <a:buNone/>
            </a:pPr>
            <a:r>
              <a:rPr lang="sr-Cyrl-CS" dirty="0" smtClean="0"/>
              <a:t> </a:t>
            </a:r>
            <a:endParaRPr lang="en-US" dirty="0" smtClean="0"/>
          </a:p>
          <a:p>
            <a:pPr lvl="0">
              <a:buNone/>
            </a:pPr>
            <a:r>
              <a:rPr lang="sr-Cyrl-CS" dirty="0" smtClean="0"/>
              <a:t>1) незапослени здравствени радник који је положио стручни испит</a:t>
            </a:r>
            <a:endParaRPr lang="en-US" dirty="0" smtClean="0"/>
          </a:p>
          <a:p>
            <a:pPr lvl="0">
              <a:buNone/>
            </a:pPr>
            <a:r>
              <a:rPr lang="sr-Cyrl-CS" dirty="0" smtClean="0"/>
              <a:t>2) здравствени радник корисник старосне пензије уз сагласност надлежне коморе здравствених радника</a:t>
            </a:r>
            <a:endParaRPr lang="en-US" dirty="0" smtClean="0"/>
          </a:p>
          <a:p>
            <a:pPr>
              <a:buNone/>
            </a:pPr>
            <a:r>
              <a:rPr lang="sr-Cyrl-CS" dirty="0" smtClean="0"/>
              <a:t>      Сваки здравствени радник може основати само један облик приватне праксе, док поликлинику могу основати више здравствених радника са високом стучном спремом здравствене стуке. Оснивач приватне праксе самостално обавља делатност као предузетник. </a:t>
            </a:r>
            <a:endParaRPr lang="en-US" dirty="0" smtClean="0"/>
          </a:p>
        </p:txBody>
      </p:sp>
    </p:spTree>
  </p:cSld>
  <p:clrMapOvr>
    <a:masterClrMapping/>
  </p:clrMapOvr>
  <p:transition spd="slow">
    <p:newsfla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sr-Cyrl-CS" dirty="0" smtClean="0"/>
              <a:t>Слично здравственим установама и приватна пракса може обављати послове здравствене делатности само уколико је Министарство здравља утврдило да испуњава законом прописане услове. Осим тога мора се радити о пословима којима су утврђени решењем Министарства здравља о испуњености услова.</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smtClean="0">
                <a:solidFill>
                  <a:srgbClr val="FF0000"/>
                </a:solidFill>
              </a:rPr>
              <a:t>37. </a:t>
            </a:r>
            <a:r>
              <a:rPr lang="sr-Cyrl-CS" b="1" dirty="0" smtClean="0">
                <a:solidFill>
                  <a:srgbClr val="FF0000"/>
                </a:solidFill>
              </a:rPr>
              <a:t>Које су Обавезе приватне праксе према закону о здравственој заштити?</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sr-Cyrl-CS" dirty="0" smtClean="0"/>
              <a:t>ЗЗЗ обавезује приватну праксу на вршење следећих послова</a:t>
            </a:r>
            <a:r>
              <a:rPr lang="ru-RU" dirty="0" smtClean="0"/>
              <a:t>:</a:t>
            </a:r>
            <a:endParaRPr lang="en-US" dirty="0" smtClean="0"/>
          </a:p>
          <a:p>
            <a:pPr lvl="0">
              <a:buNone/>
            </a:pPr>
            <a:r>
              <a:rPr lang="ru-RU" dirty="0" smtClean="0"/>
              <a:t>1) да пружи хитну медицинску помоћ свим грађанима</a:t>
            </a:r>
            <a:endParaRPr lang="en-US" dirty="0" smtClean="0"/>
          </a:p>
          <a:p>
            <a:pPr lvl="0">
              <a:buNone/>
            </a:pPr>
            <a:r>
              <a:rPr lang="ru-RU" dirty="0" smtClean="0"/>
              <a:t>2) да на позив државног органа учествује у раду на спречавању и сузбијању зараних болести као и у заштити испасавању становништва у случају елементарних и других већих непогода и ванредних прилика</a:t>
            </a:r>
            <a:endParaRPr lang="en-US" dirty="0" smtClean="0"/>
          </a:p>
          <a:p>
            <a:pPr lvl="0">
              <a:buNone/>
            </a:pP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ru-RU" dirty="0" smtClean="0"/>
              <a:t>3) да врши сталну проверу свог </a:t>
            </a:r>
            <a:r>
              <a:rPr lang="ru-RU" dirty="0" smtClean="0"/>
              <a:t>стручног </a:t>
            </a:r>
            <a:r>
              <a:rPr lang="ru-RU" dirty="0" smtClean="0"/>
              <a:t>рад у складу са законом</a:t>
            </a:r>
            <a:endParaRPr lang="en-US" dirty="0" smtClean="0"/>
          </a:p>
          <a:p>
            <a:pPr lvl="0">
              <a:buNone/>
            </a:pPr>
            <a:r>
              <a:rPr lang="ru-RU" dirty="0" smtClean="0"/>
              <a:t>4) да истакне распоред радног времена и придржава се тог распореда</a:t>
            </a:r>
            <a:endParaRPr lang="en-US" dirty="0" smtClean="0"/>
          </a:p>
          <a:p>
            <a:pPr lvl="0">
              <a:buNone/>
            </a:pPr>
            <a:r>
              <a:rPr lang="ru-RU" dirty="0" smtClean="0"/>
              <a:t>5) да истакне ценовник здравствених услуга и изда рачун за пружене здравствене услуге</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solidFill>
                  <a:srgbClr val="FF0000"/>
                </a:solidFill>
              </a:rPr>
              <a:t>38. РАСПОРЕД РАДА, РАДНО ВРЕМЕ И ОРГАНИЗАЦИЈА РАДА здравствених установа и приватне праксе</a:t>
            </a:r>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normAutofit fontScale="25000" lnSpcReduction="20000"/>
          </a:bodyPr>
          <a:lstStyle/>
          <a:p>
            <a:r>
              <a:rPr lang="sr-Cyrl-RS" dirty="0" smtClean="0"/>
              <a:t>- </a:t>
            </a:r>
            <a:r>
              <a:rPr lang="sr-Cyrl-RS" sz="9600" dirty="0" smtClean="0"/>
              <a:t>Недељни распоред рада, почетак и завршетак радног времена у здравственој установи, односно приватној пракси, утврђује оснивач, а за здравствене установе које оснива Република-Министарство здравља.</a:t>
            </a:r>
          </a:p>
          <a:p>
            <a:r>
              <a:rPr lang="sr-Cyrl-RS" sz="9600" dirty="0" smtClean="0"/>
              <a:t>- Приватна пракса о недељном распореду рада, почетку и завршетку радног времена обавештава општину, односно град на чијој територији има седиште.</a:t>
            </a:r>
          </a:p>
          <a:p>
            <a:r>
              <a:rPr lang="sr-Cyrl-RS" sz="9600" dirty="0" smtClean="0"/>
              <a:t>- За време епидемија и у другим већим непогодама и ванредним приликама недељни распоред рада здравственим установама и приватној пракси утврђује министар здравља, а за територију АП покрајински орган надлежан за послове здравља.</a:t>
            </a:r>
          </a:p>
          <a:p>
            <a:r>
              <a:rPr lang="sr-Cyrl-RS" sz="9600" dirty="0" smtClean="0"/>
              <a:t>- Одлуку о раду у једној, две или више смена, у складу са делатношћу здравствене установе, доноси директор здравствене установе. </a:t>
            </a:r>
            <a:endParaRPr lang="en-US" sz="9600" dirty="0"/>
          </a:p>
        </p:txBody>
      </p:sp>
    </p:spTree>
  </p:cSld>
  <p:clrMapOvr>
    <a:masterClrMapping/>
  </p:clrMapOvr>
  <p:transition spd="slow">
    <p:newsflash/>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39. ЗДРАВСТВЕНА ЗАШТИТА ЗА ВРЕМЕ ШТРАЈКА</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sr-Cyrl-RS" sz="2400" dirty="0" smtClean="0"/>
              <a:t>- За време штрајка здравствена установа је дужна да, у зависности од делатности, обезбеди минимум процеса рада и то: </a:t>
            </a:r>
          </a:p>
          <a:p>
            <a:r>
              <a:rPr lang="ru-RU" sz="2400" dirty="0" smtClean="0"/>
              <a:t>А</a:t>
            </a:r>
            <a:r>
              <a:rPr lang="sr-Cyrl-RS" sz="2400" dirty="0" smtClean="0"/>
              <a:t>) непрекидно и несметано обављање редовних вакцинација према утврђеним роковима;</a:t>
            </a:r>
          </a:p>
          <a:p>
            <a:r>
              <a:rPr lang="ru-RU" sz="2400" dirty="0" smtClean="0"/>
              <a:t>Б</a:t>
            </a:r>
            <a:r>
              <a:rPr lang="sr-Cyrl-RS" sz="2400" dirty="0" smtClean="0"/>
              <a:t>) спровођење хигијенско-епидемиолошких мера за случај опасности избијања, односно за време трајања епидемије заразних болести;</a:t>
            </a:r>
          </a:p>
          <a:p>
            <a:r>
              <a:rPr lang="ru-RU" sz="2400" dirty="0" smtClean="0"/>
              <a:t>В</a:t>
            </a:r>
            <a:r>
              <a:rPr lang="sr-Cyrl-RS" sz="2400" dirty="0" smtClean="0"/>
              <a:t>) дијагностику, терапију и превоз пацијената са хитним и акутним обољењима, стањима и повредама; узимање, обраду, прераду и давање крви и продуката од крви;</a:t>
            </a:r>
          </a:p>
          <a:p>
            <a:r>
              <a:rPr lang="ru-RU" sz="2400" dirty="0" smtClean="0"/>
              <a:t>Г</a:t>
            </a:r>
            <a:r>
              <a:rPr lang="sr-Cyrl-RS" sz="2400" dirty="0" smtClean="0"/>
              <a:t>) снадбевање најважнијим лековима и средствима;</a:t>
            </a:r>
          </a:p>
          <a:p>
            <a:r>
              <a:rPr lang="ru-RU" sz="2400" dirty="0" smtClean="0"/>
              <a:t>Д</a:t>
            </a:r>
            <a:r>
              <a:rPr lang="sr-Cyrl-RS" sz="2400" dirty="0" smtClean="0"/>
              <a:t>) здравствену негу и исхрану хоспитализованих болесника;</a:t>
            </a:r>
          </a:p>
          <a:p>
            <a:r>
              <a:rPr lang="ru-RU" sz="2400" dirty="0" smtClean="0"/>
              <a:t>Ђ</a:t>
            </a:r>
            <a:r>
              <a:rPr lang="sr-Cyrl-RS" sz="2400" dirty="0" smtClean="0"/>
              <a:t>) друге видове неопходне медицинске помоћи.</a:t>
            </a:r>
          </a:p>
          <a:p>
            <a:r>
              <a:rPr lang="sr-Cyrl-RS" sz="2400" dirty="0" smtClean="0"/>
              <a:t>- Забрањено је организовање штрајка у здравственим установама које пружају хитну медицинску помоћ.</a:t>
            </a:r>
          </a:p>
          <a:p>
            <a:r>
              <a:rPr lang="sr-Cyrl-RS" sz="2400" dirty="0" smtClean="0"/>
              <a:t>- У здравственим установама у државној својини минимум рада у време штрајка ближе утврђује Влада Републике Србије.</a:t>
            </a:r>
            <a:endParaRPr lang="en-US" sz="2400" dirty="0"/>
          </a:p>
        </p:txBody>
      </p:sp>
    </p:spTree>
  </p:cSld>
  <p:clrMapOvr>
    <a:masterClrMapping/>
  </p:clrMapOvr>
  <p:transition spd="slow">
    <p:newsflash/>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40. ПРЕКОВРЕМЕНИ РАД У ЗДРАВСТВЕНОЈ УСТАНОВИ</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sr-Cyrl-RS" dirty="0" smtClean="0"/>
              <a:t>1) Дежурство:</a:t>
            </a:r>
          </a:p>
          <a:p>
            <a:r>
              <a:rPr lang="sr-Cyrl-RS" dirty="0" smtClean="0"/>
              <a:t>- Здравствена установа може да уведе дежурство као прековремени рад, ако организацијом рада у сменама и прерасподелом радног времена није у могућности да обезбеди здравствену заштиту;</a:t>
            </a:r>
          </a:p>
          <a:p>
            <a:r>
              <a:rPr lang="sr-Cyrl-RS" dirty="0" smtClean="0"/>
              <a:t>- За време трајања дежурства здравствени радник мора бити присутан у здравственој установи;</a:t>
            </a:r>
          </a:p>
          <a:p>
            <a:r>
              <a:rPr lang="sr-Cyrl-RS" dirty="0" smtClean="0"/>
              <a:t>- Дежурство као прековремени рад може да се уведе ноћу, у дане државног празника и недељом;</a:t>
            </a:r>
          </a:p>
          <a:p>
            <a:r>
              <a:rPr lang="sr-Cyrl-RS" dirty="0" smtClean="0"/>
              <a:t>- Ноћно дежурство почиње после друге смене, а завшава се почетком рада прве смене;</a:t>
            </a:r>
          </a:p>
          <a:p>
            <a:endParaRPr lang="sr-Cyrl-RS" dirty="0" smtClean="0"/>
          </a:p>
          <a:p>
            <a:endParaRPr lang="en-US" dirty="0"/>
          </a:p>
        </p:txBody>
      </p:sp>
    </p:spTree>
  </p:cSld>
  <p:clrMapOvr>
    <a:masterClrMapping/>
  </p:clrMapOvr>
  <p:transition spd="slow">
    <p:newsflash/>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sr-Cyrl-RS" dirty="0" smtClean="0"/>
              <a:t>- Одлуку о увођењу и обиму дежурства на нивоу здравствене установе, као и по здравственом раднику, доноси директор здравствене установе;</a:t>
            </a:r>
          </a:p>
          <a:p>
            <a:r>
              <a:rPr lang="sr-Cyrl-RS" dirty="0" smtClean="0"/>
              <a:t>- Дежурство здравственог радника не може трајати дуже од 10 часова седмично. Изузетно, дежурство може да траје и до 20 часова. У овом случају сагласност на одлуку даје Министарство здравља, уз прибављено мишљење надлежног завода за заштиту здравља;</a:t>
            </a:r>
          </a:p>
          <a:p>
            <a:r>
              <a:rPr lang="sr-Cyrl-RS" dirty="0" smtClean="0"/>
              <a:t>- Здравствени радник има право на увећану зараду за прековремени рад, у складу са законом и прописима који уређују рад;</a:t>
            </a:r>
          </a:p>
          <a:p>
            <a:endParaRPr lang="sr-Cyrl-RS" dirty="0" smtClean="0"/>
          </a:p>
          <a:p>
            <a:endParaRPr lang="sr-Cyrl-RS" dirty="0" smtClean="0"/>
          </a:p>
          <a:p>
            <a:endParaRPr lang="en-US" dirty="0"/>
          </a:p>
        </p:txBody>
      </p:sp>
    </p:spTree>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8001000" cy="731838"/>
          </a:xfrm>
        </p:spPr>
        <p:txBody>
          <a:bodyPr>
            <a:normAutofit fontScale="90000"/>
          </a:bodyPr>
          <a:lstStyle/>
          <a:p>
            <a:r>
              <a:rPr lang="sr-Cyrl-CS" dirty="0" smtClean="0"/>
              <a:t/>
            </a:r>
            <a:br>
              <a:rPr lang="sr-Cyrl-CS" dirty="0" smtClean="0"/>
            </a:br>
            <a:r>
              <a:rPr lang="sr-Cyrl-CS" dirty="0" smtClean="0"/>
              <a:t/>
            </a:r>
            <a:br>
              <a:rPr lang="sr-Cyrl-CS" dirty="0" smtClean="0"/>
            </a:br>
            <a:r>
              <a:rPr lang="sr-Cyrl-CS" dirty="0" smtClean="0"/>
              <a:t/>
            </a:r>
            <a:br>
              <a:rPr lang="sr-Cyrl-CS" dirty="0" smtClean="0"/>
            </a:br>
            <a:r>
              <a:rPr lang="sr-Cyrl-CS" dirty="0" smtClean="0">
                <a:solidFill>
                  <a:srgbClr val="FF0000"/>
                </a:solidFill>
              </a:rPr>
              <a:t>6. Које допунске мере је Република Србија дужна да предузима у оквиру друштвене бриге за здравље</a:t>
            </a:r>
            <a:r>
              <a:rPr lang="ru-RU" dirty="0" smtClean="0">
                <a:solidFill>
                  <a:srgbClr val="FF0000"/>
                </a:solidFill>
              </a:rPr>
              <a:t>? </a:t>
            </a:r>
            <a:r>
              <a:rPr lang="en-US" dirty="0" smtClean="0"/>
              <a:t/>
            </a:r>
            <a:br>
              <a:rPr lang="en-US" dirty="0" smtClean="0"/>
            </a:br>
            <a:r>
              <a:rPr lang="sr-Cyrl-CS" dirty="0" smtClean="0"/>
              <a:t> </a:t>
            </a:r>
            <a:r>
              <a:rPr lang="en-US" dirty="0" smtClean="0"/>
              <a:t/>
            </a:r>
            <a:br>
              <a:rPr lang="en-US" dirty="0" smtClean="0"/>
            </a:br>
            <a:endParaRPr lang="en-US" dirty="0"/>
          </a:p>
        </p:txBody>
      </p:sp>
      <p:sp>
        <p:nvSpPr>
          <p:cNvPr id="2" name="Content Placeholder 1"/>
          <p:cNvSpPr>
            <a:spLocks noGrp="1"/>
          </p:cNvSpPr>
          <p:nvPr>
            <p:ph idx="1"/>
          </p:nvPr>
        </p:nvSpPr>
        <p:spPr>
          <a:xfrm>
            <a:off x="609600" y="2590800"/>
            <a:ext cx="8077200" cy="3416491"/>
          </a:xfrm>
        </p:spPr>
        <p:txBody>
          <a:bodyPr>
            <a:normAutofit fontScale="62500" lnSpcReduction="20000"/>
          </a:bodyPr>
          <a:lstStyle/>
          <a:p>
            <a:r>
              <a:rPr lang="sr-Cyrl-CS" sz="4000" dirty="0" smtClean="0">
                <a:solidFill>
                  <a:schemeClr val="accent3">
                    <a:lumMod val="75000"/>
                  </a:schemeClr>
                </a:solidFill>
              </a:rPr>
              <a:t>Доношење републичког програма у области заштите здравља о загађењу животне средине што је </a:t>
            </a:r>
            <a:endParaRPr lang="en-US" sz="4000" dirty="0" smtClean="0">
              <a:solidFill>
                <a:schemeClr val="accent3">
                  <a:lumMod val="75000"/>
                </a:schemeClr>
              </a:solidFill>
            </a:endParaRPr>
          </a:p>
          <a:p>
            <a:pPr>
              <a:buNone/>
            </a:pPr>
            <a:r>
              <a:rPr lang="sr-Cyrl-CS" sz="4000" dirty="0" smtClean="0">
                <a:solidFill>
                  <a:schemeClr val="accent3">
                    <a:lumMod val="75000"/>
                  </a:schemeClr>
                </a:solidFill>
              </a:rPr>
              <a:t> </a:t>
            </a:r>
            <a:endParaRPr lang="en-US" sz="4000" dirty="0" smtClean="0">
              <a:solidFill>
                <a:schemeClr val="accent3">
                  <a:lumMod val="75000"/>
                </a:schemeClr>
              </a:solidFill>
            </a:endParaRPr>
          </a:p>
          <a:p>
            <a:r>
              <a:rPr lang="sr-Cyrl-CS" sz="4000" b="1" dirty="0" smtClean="0">
                <a:solidFill>
                  <a:schemeClr val="accent3">
                    <a:lumMod val="75000"/>
                  </a:schemeClr>
                </a:solidFill>
              </a:rPr>
              <a:t>ПРОУЗРОКОВАНО:</a:t>
            </a:r>
            <a:endParaRPr lang="en-US" sz="4000" dirty="0" smtClean="0">
              <a:solidFill>
                <a:schemeClr val="accent3">
                  <a:lumMod val="75000"/>
                </a:schemeClr>
              </a:solidFill>
            </a:endParaRPr>
          </a:p>
          <a:p>
            <a:pPr>
              <a:buNone/>
            </a:pPr>
            <a:r>
              <a:rPr lang="sr-Cyrl-CS" sz="4000" b="1" dirty="0" smtClean="0">
                <a:solidFill>
                  <a:schemeClr val="accent3">
                    <a:lumMod val="75000"/>
                  </a:schemeClr>
                </a:solidFill>
              </a:rPr>
              <a:t> </a:t>
            </a:r>
            <a:endParaRPr lang="en-US" sz="4000" dirty="0" smtClean="0">
              <a:solidFill>
                <a:schemeClr val="accent3">
                  <a:lumMod val="75000"/>
                </a:schemeClr>
              </a:solidFill>
            </a:endParaRPr>
          </a:p>
          <a:p>
            <a:r>
              <a:rPr lang="sr-Cyrl-CS" sz="4000" dirty="0" smtClean="0">
                <a:solidFill>
                  <a:schemeClr val="accent3">
                    <a:lumMod val="75000"/>
                  </a:schemeClr>
                </a:solidFill>
              </a:rPr>
              <a:t>а) штетним и опасним материјама у ваздуху</a:t>
            </a:r>
            <a:endParaRPr lang="en-US" sz="4000" dirty="0" smtClean="0">
              <a:solidFill>
                <a:schemeClr val="accent3">
                  <a:lumMod val="75000"/>
                </a:schemeClr>
              </a:solidFill>
            </a:endParaRPr>
          </a:p>
          <a:p>
            <a:r>
              <a:rPr lang="sr-Cyrl-CS" sz="4000" dirty="0" smtClean="0">
                <a:solidFill>
                  <a:schemeClr val="accent3">
                    <a:lumMod val="75000"/>
                  </a:schemeClr>
                </a:solidFill>
              </a:rPr>
              <a:t>б) води</a:t>
            </a:r>
            <a:endParaRPr lang="en-US" sz="4000" dirty="0" smtClean="0">
              <a:solidFill>
                <a:schemeClr val="accent3">
                  <a:lumMod val="75000"/>
                </a:schemeClr>
              </a:solidFill>
            </a:endParaRPr>
          </a:p>
          <a:p>
            <a:r>
              <a:rPr lang="sr-Cyrl-CS" sz="4000" dirty="0" smtClean="0">
                <a:solidFill>
                  <a:schemeClr val="accent3">
                    <a:lumMod val="75000"/>
                  </a:schemeClr>
                </a:solidFill>
              </a:rPr>
              <a:t>в) земљишту</a:t>
            </a:r>
            <a:endParaRPr lang="en-US" sz="4000" dirty="0" smtClean="0">
              <a:solidFill>
                <a:schemeClr val="accent3">
                  <a:lumMod val="75000"/>
                </a:schemeClr>
              </a:solidFill>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endParaRPr lang="sr-Cyrl-RS" sz="2400" dirty="0" smtClean="0"/>
          </a:p>
          <a:p>
            <a:r>
              <a:rPr lang="sr-Cyrl-RS" dirty="0" smtClean="0"/>
              <a:t>2) Приправност и рад по позиву у здравственој установи:</a:t>
            </a:r>
          </a:p>
          <a:p>
            <a:r>
              <a:rPr lang="sr-Cyrl-RS" dirty="0" smtClean="0"/>
              <a:t>- Приправност је посебан облик прековременог рада код којег здравствени радник не мора бити присутан у здравственој установи, али мора бити стално доступан ради пружања хитне медицинске помоћи у здравственој установи;</a:t>
            </a:r>
          </a:p>
          <a:p>
            <a:pPr>
              <a:buNone/>
            </a:pPr>
            <a:endParaRPr lang="sr-Cyrl-RS" sz="2400" dirty="0" smtClean="0"/>
          </a:p>
        </p:txBody>
      </p:sp>
    </p:spTree>
  </p:cSld>
  <p:clrMapOvr>
    <a:masterClrMapping/>
  </p:clrMapOvr>
  <p:transition spd="slow">
    <p:newsflash/>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sr-Cyrl-RS" dirty="0" smtClean="0"/>
              <a:t>- Рад по позиву је посебан облик прековременог рада код којег здравствени радник не мора бити присутан у здравственој установи, али се мора одазвати на позив ради пружања здравствене заштите;</a:t>
            </a:r>
          </a:p>
          <a:p>
            <a:r>
              <a:rPr lang="sr-Cyrl-RS" dirty="0" smtClean="0"/>
              <a:t>- Одлуку о увођењу и обиму приправности и рада по позиву доноси директор здравствене установе;</a:t>
            </a:r>
          </a:p>
          <a:p>
            <a:r>
              <a:rPr lang="sr-Cyrl-RS" dirty="0" smtClean="0"/>
              <a:t>Здравствени радници који обављају послове у приправности и рада по позиву имају право на увећану зараду у складу са законом и прописима који уређују рад.</a:t>
            </a:r>
            <a:endParaRPr lang="en-US" dirty="0" smtClean="0"/>
          </a:p>
          <a:p>
            <a:endParaRPr lang="en-US" dirty="0"/>
          </a:p>
        </p:txBody>
      </p:sp>
    </p:spTree>
  </p:cSld>
  <p:clrMapOvr>
    <a:masterClrMapping/>
  </p:clrMapOvr>
  <p:transition spd="slow">
    <p:newsflash/>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41. ВРСТЕ ЗДРАВСТВЕНИХ РАДНИКА И ЗДРАВСТВЕНИХ САРАДНИКА</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sr-Cyrl-RS" dirty="0" smtClean="0"/>
              <a:t>- </a:t>
            </a:r>
            <a:r>
              <a:rPr lang="sr-Cyrl-RS" dirty="0" smtClean="0">
                <a:solidFill>
                  <a:srgbClr val="FF0000"/>
                </a:solidFill>
              </a:rPr>
              <a:t>Здравствени радници </a:t>
            </a:r>
            <a:r>
              <a:rPr lang="sr-Cyrl-RS" dirty="0" smtClean="0"/>
              <a:t>су лица која су лица која имају завршен медицински, стоматолошки и фармацеутски факултет, као и лица са завршеном другом школом здравствене струке, а која, у виду занимања, обављају непосредно здравствену делатност у здравственим установама или у приватној пракси;</a:t>
            </a:r>
          </a:p>
          <a:p>
            <a:r>
              <a:rPr lang="sr-Cyrl-RS" dirty="0" smtClean="0"/>
              <a:t>- </a:t>
            </a:r>
            <a:r>
              <a:rPr lang="sr-Cyrl-RS" dirty="0" smtClean="0">
                <a:solidFill>
                  <a:srgbClr val="FF0000"/>
                </a:solidFill>
              </a:rPr>
              <a:t>Здравствени сарадник </a:t>
            </a:r>
            <a:r>
              <a:rPr lang="sr-Cyrl-RS" dirty="0" smtClean="0"/>
              <a:t>се разликује од здравственог радника својим стручним усмерењем. То је лице са средњом, вишом или високом стручном спремном за неко друго занимање, али које обавља одређене послове здравствене заштите у здравствено</a:t>
            </a:r>
            <a:r>
              <a:rPr lang="sr-Cyrl-RS" dirty="0" smtClean="0">
                <a:solidFill>
                  <a:schemeClr val="tx1"/>
                </a:solidFill>
              </a:rPr>
              <a:t>ј</a:t>
            </a:r>
            <a:r>
              <a:rPr lang="sr-Cyrl-RS" dirty="0" smtClean="0"/>
              <a:t> установи или у приватној пракси;</a:t>
            </a:r>
          </a:p>
        </p:txBody>
      </p:sp>
    </p:spTree>
  </p:cSld>
  <p:clrMapOvr>
    <a:masterClrMapping/>
  </p:clrMapOvr>
  <p:transition spd="slow">
    <p:newsflash/>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dirty="0" smtClean="0"/>
              <a:t>- </a:t>
            </a:r>
            <a:r>
              <a:rPr lang="sr-Cyrl-RS" dirty="0" smtClean="0">
                <a:solidFill>
                  <a:srgbClr val="FF0000"/>
                </a:solidFill>
              </a:rPr>
              <a:t>Здравствени радници </a:t>
            </a:r>
            <a:r>
              <a:rPr lang="sr-Cyrl-RS" dirty="0" smtClean="0"/>
              <a:t>се деле на два реда здравствених радника:</a:t>
            </a:r>
          </a:p>
          <a:p>
            <a:r>
              <a:rPr lang="ru-RU" dirty="0" smtClean="0"/>
              <a:t>А</a:t>
            </a:r>
            <a:r>
              <a:rPr lang="sr-Cyrl-RS" dirty="0" smtClean="0"/>
              <a:t>) доктори медицине, доктори стоматологије, дипломирани фармацеути и дипломирани фармацеути медицински биохемичари;</a:t>
            </a:r>
          </a:p>
          <a:p>
            <a:r>
              <a:rPr lang="ru-RU" dirty="0" smtClean="0"/>
              <a:t>Б</a:t>
            </a:r>
            <a:r>
              <a:rPr lang="sr-Cyrl-RS" dirty="0" smtClean="0"/>
              <a:t>) други здравствени радници са одговарајућом високом, вишом, односно средњом школом здравствене струке.</a:t>
            </a:r>
            <a:endParaRPr lang="en-US" dirty="0" smtClean="0"/>
          </a:p>
          <a:p>
            <a:endParaRPr lang="en-US" dirty="0"/>
          </a:p>
        </p:txBody>
      </p:sp>
    </p:spTree>
  </p:cSld>
  <p:clrMapOvr>
    <a:masterClrMapping/>
  </p:clrMapOvr>
  <p:transition spd="slow">
    <p:newsflash/>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3200" dirty="0" smtClean="0">
                <a:solidFill>
                  <a:srgbClr val="FF0000"/>
                </a:solidFill>
              </a:rPr>
              <a:t>42. </a:t>
            </a:r>
            <a:r>
              <a:rPr lang="sr-Cyrl-RS" sz="3100" dirty="0" smtClean="0">
                <a:solidFill>
                  <a:srgbClr val="FF0000"/>
                </a:solidFill>
              </a:rPr>
              <a:t>УСЛОВИ ЗА САМОСТАЛНО ОБАВЉАЊЕ ЗДРАВСТВЕНЕ ДЕЛАТНОСТИ ОД СТРАНЕ ЗДРАВСТВЕНОГ РАДНИКА</a:t>
            </a:r>
            <a:br>
              <a:rPr lang="sr-Cyrl-RS" sz="3100" dirty="0" smtClean="0">
                <a:solidFill>
                  <a:srgbClr val="FF0000"/>
                </a:solidFill>
              </a:rPr>
            </a:br>
            <a:endParaRPr lang="en-US" sz="3100" dirty="0">
              <a:solidFill>
                <a:srgbClr val="FF0000"/>
              </a:solidFill>
            </a:endParaRPr>
          </a:p>
        </p:txBody>
      </p:sp>
      <p:sp>
        <p:nvSpPr>
          <p:cNvPr id="3" name="Content Placeholder 2"/>
          <p:cNvSpPr>
            <a:spLocks noGrp="1"/>
          </p:cNvSpPr>
          <p:nvPr>
            <p:ph idx="1"/>
          </p:nvPr>
        </p:nvSpPr>
        <p:spPr/>
        <p:txBody>
          <a:bodyPr/>
          <a:lstStyle/>
          <a:p>
            <a:r>
              <a:rPr lang="ru-RU" dirty="0" smtClean="0"/>
              <a:t>А</a:t>
            </a:r>
            <a:r>
              <a:rPr lang="sr-Cyrl-RS" dirty="0" smtClean="0"/>
              <a:t>) обавио приправнички стаж и положио стручни испит;</a:t>
            </a:r>
          </a:p>
          <a:p>
            <a:r>
              <a:rPr lang="ru-RU" dirty="0" smtClean="0"/>
              <a:t>Б</a:t>
            </a:r>
            <a:r>
              <a:rPr lang="sr-Cyrl-RS" dirty="0" smtClean="0"/>
              <a:t>) уписан у именик коморе;</a:t>
            </a:r>
          </a:p>
          <a:p>
            <a:r>
              <a:rPr lang="ru-RU" dirty="0" smtClean="0"/>
              <a:t>В</a:t>
            </a:r>
            <a:r>
              <a:rPr lang="sr-Cyrl-RS" dirty="0" smtClean="0"/>
              <a:t>) добио, односно обновио одобрење (лиценцу) за самостални рад. </a:t>
            </a:r>
            <a:endParaRPr lang="en-US" dirty="0"/>
          </a:p>
        </p:txBody>
      </p:sp>
    </p:spTree>
  </p:cSld>
  <p:clrMapOvr>
    <a:masterClrMapping/>
  </p:clrMapOvr>
  <p:transition spd="slow">
    <p:newsflash/>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43. СТРУЧНО УСАВРШАВАЊЕ</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sr-Cyrl-RS" dirty="0" smtClean="0"/>
              <a:t>- Здравствени радници и здравствени сарадници имају право и дужност да у току рада стално прате развој медицинске, стоматолошке и фармацеутске науке, као и других одговарајућих наука, и да се стручно усавршавају ради одржавања и унапређивања квалитета свог рада;</a:t>
            </a:r>
          </a:p>
          <a:p>
            <a:r>
              <a:rPr lang="sr-Cyrl-RS" dirty="0" smtClean="0"/>
              <a:t>Здравствене установе и приватни послодавци су дужни да здравственом раднику и здравственом сараднику обезбеде стручно усавршавање, према свом плану стручног усавршавања;</a:t>
            </a:r>
          </a:p>
          <a:p>
            <a:r>
              <a:rPr lang="sr-Cyrl-RS" dirty="0" smtClean="0"/>
              <a:t>- Континуирана едукација подразумева учешће на стручним и научним скуповима и семинарима, курсевима и другим програмима континуиране едукације. Здравствена установа, односно приватна пракса дужна је да здравственом раднику обезбеди плаћено одсуство за континуирану едукацију ради обнављања одобрења (лиценца) за самостални рад.</a:t>
            </a:r>
          </a:p>
          <a:p>
            <a:endParaRPr lang="en-US" dirty="0"/>
          </a:p>
        </p:txBody>
      </p:sp>
    </p:spTree>
  </p:cSld>
  <p:clrMapOvr>
    <a:masterClrMapping/>
  </p:clrMapOvr>
  <p:transition spd="slow">
    <p:newsflash/>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44. ПРИПРАВНИЧКИ СТАЖ ЗДРАВСТВЕНИХ РАДНИКА</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sr-Cyrl-RS" dirty="0" smtClean="0"/>
              <a:t>- Приправнички стаж је практичан рад под надзором овлашћеног здравственог радника-ментора, којим се здравствени радник оспособљава за самостални рад;</a:t>
            </a:r>
          </a:p>
          <a:p>
            <a:r>
              <a:rPr lang="sr-Cyrl-RS" dirty="0" smtClean="0"/>
              <a:t>- Ментор мора да има најмање 5 година радног искуства после положеног стручног испита;</a:t>
            </a:r>
          </a:p>
          <a:p>
            <a:r>
              <a:rPr lang="sr-Cyrl-RS" dirty="0" smtClean="0"/>
              <a:t>- Даном започињања приправничког стажа здравствени радник је дужан да се упише у именик коморе, у посебну евиденцију о приправницима;</a:t>
            </a:r>
          </a:p>
        </p:txBody>
      </p:sp>
    </p:spTree>
  </p:cSld>
  <p:clrMapOvr>
    <a:masterClrMapping/>
  </p:clrMapOvr>
  <p:transition spd="slow">
    <p:newsflash/>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sr-Cyrl-RS" dirty="0" smtClean="0"/>
              <a:t>- -Приправнички стаж за здравствене раднике са завршеним факултетом траје 12 месеци; </a:t>
            </a:r>
          </a:p>
          <a:p>
            <a:r>
              <a:rPr lang="sr-Cyrl-RS" dirty="0" smtClean="0"/>
              <a:t>- Доктори медицине којима је факултет трајао шест година приправнички стаж траје 6 месеци;</a:t>
            </a:r>
          </a:p>
          <a:p>
            <a:r>
              <a:rPr lang="sr-Cyrl-RS" dirty="0" smtClean="0"/>
              <a:t>-Приправнички стаж за здравствене раднике са вишом и средњом стручном спремом траје 6 месеци;</a:t>
            </a:r>
          </a:p>
          <a:p>
            <a:r>
              <a:rPr lang="sr-Cyrl-RS" dirty="0" smtClean="0"/>
              <a:t>- Приправнички стаж може да се обавља и у облику волонтерског рада, као рад ван радног односа. Здравствена установа, односно приватна пракса закључује уговор о волонтерском раду.</a:t>
            </a:r>
          </a:p>
          <a:p>
            <a:endParaRPr lang="en-US" dirty="0" smtClean="0"/>
          </a:p>
          <a:p>
            <a:endParaRPr lang="en-US" dirty="0"/>
          </a:p>
        </p:txBody>
      </p:sp>
    </p:spTree>
  </p:cSld>
  <p:clrMapOvr>
    <a:masterClrMapping/>
  </p:clrMapOvr>
  <p:transition spd="slow">
    <p:newsflash/>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45. СТРУЧНИ ИСПИТ ЗДРАВСТВЕНИХ РАДНИКА</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sr-Cyrl-RS" dirty="0" smtClean="0"/>
              <a:t>- По истеку приправничког стажа здравствени радници су дужни да у року од 12 месеци положе стручни испит;</a:t>
            </a:r>
          </a:p>
          <a:p>
            <a:r>
              <a:rPr lang="sr-Cyrl-RS" dirty="0" smtClean="0"/>
              <a:t>- Стручни испит се полаже пред комисијама које образује министар здравља;</a:t>
            </a:r>
          </a:p>
          <a:p>
            <a:r>
              <a:rPr lang="sr-Cyrl-RS" dirty="0" smtClean="0"/>
              <a:t>- Министарство здравља може на захтев здравственог радника да призна цео или део приправничког стажа обављеног у иностранству. Министарство ће захтев признати под условом да програм обављеног приправничког стажа одговара домаћем програму приправничког стажа. </a:t>
            </a:r>
            <a:endParaRPr lang="en-US" dirty="0"/>
          </a:p>
        </p:txBody>
      </p:sp>
    </p:spTree>
  </p:cSld>
  <p:clrMapOvr>
    <a:masterClrMapping/>
  </p:clrMapOvr>
  <p:transition spd="slow">
    <p:newsflash/>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46. ИЗДАВАЊЕ, ОБНАВЉАЊЕ И ОДУЗИМАЊЕ ДОЗВОЛЕ (ЛИЦЕНЦА) ЗА САМОСТАЛНИ РАД </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sr-Cyrl-RS" dirty="0" smtClean="0"/>
              <a:t>- Здравственом раднику са положеним стручним испитом надлежна комора издаје дозволу за самостални рад (тзв. лиценца), на период од 7 година. Лиценца има карактер јавне исправе којом се доказује стручна оспособљеност за самостални рад.</a:t>
            </a:r>
          </a:p>
          <a:p>
            <a:r>
              <a:rPr lang="sr-Cyrl-RS" dirty="0" smtClean="0"/>
              <a:t>- Обнављање лиценце се врши на захтев здравственог радника, који се упућује надлежној комори 60 дана пре истека рока на који је лиценца издата. Уз захтев за обнављање лиценце подноси се и доказ о спроведеном поступку континуиране едукације;</a:t>
            </a:r>
            <a:endParaRPr lang="en-US" dirty="0"/>
          </a:p>
        </p:txBody>
      </p:sp>
    </p:spTree>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sr-Cyrl-CS" sz="2800" dirty="0" smtClean="0">
                <a:solidFill>
                  <a:schemeClr val="accent3">
                    <a:lumMod val="75000"/>
                  </a:schemeClr>
                </a:solidFill>
              </a:rPr>
              <a:t>г) одлагањем отпадних материја </a:t>
            </a:r>
            <a:endParaRPr lang="en-US" sz="2800" dirty="0" smtClean="0">
              <a:solidFill>
                <a:schemeClr val="accent3">
                  <a:lumMod val="75000"/>
                </a:schemeClr>
              </a:solidFill>
            </a:endParaRPr>
          </a:p>
          <a:p>
            <a:r>
              <a:rPr lang="sr-Cyrl-CS" sz="2800" dirty="0" smtClean="0">
                <a:solidFill>
                  <a:schemeClr val="accent3">
                    <a:lumMod val="75000"/>
                  </a:schemeClr>
                </a:solidFill>
              </a:rPr>
              <a:t>д) опасним хемикалијама </a:t>
            </a:r>
            <a:endParaRPr lang="en-US" sz="2800" dirty="0" smtClean="0">
              <a:solidFill>
                <a:schemeClr val="accent3">
                  <a:lumMod val="75000"/>
                </a:schemeClr>
              </a:solidFill>
            </a:endParaRPr>
          </a:p>
          <a:p>
            <a:r>
              <a:rPr lang="sr-Cyrl-CS" sz="2800" dirty="0" smtClean="0">
                <a:solidFill>
                  <a:schemeClr val="accent3">
                    <a:lumMod val="75000"/>
                  </a:schemeClr>
                </a:solidFill>
              </a:rPr>
              <a:t>ђ) изворима јонизујућих и нејонизујућих зрачења</a:t>
            </a:r>
            <a:endParaRPr lang="en-US" sz="2800" dirty="0" smtClean="0">
              <a:solidFill>
                <a:schemeClr val="accent3">
                  <a:lumMod val="75000"/>
                </a:schemeClr>
              </a:solidFill>
            </a:endParaRPr>
          </a:p>
          <a:p>
            <a:r>
              <a:rPr lang="sr-Cyrl-CS" sz="2800" dirty="0" smtClean="0">
                <a:solidFill>
                  <a:schemeClr val="accent3">
                    <a:lumMod val="75000"/>
                  </a:schemeClr>
                </a:solidFill>
              </a:rPr>
              <a:t>е) буком и вибрацијама</a:t>
            </a:r>
            <a:endParaRPr lang="en-US" sz="2800" dirty="0" smtClean="0">
              <a:solidFill>
                <a:schemeClr val="accent3">
                  <a:lumMod val="75000"/>
                </a:schemeClr>
              </a:solidFill>
            </a:endParaRPr>
          </a:p>
          <a:p>
            <a:r>
              <a:rPr lang="sr-Cyrl-CS" sz="2800" dirty="0" smtClean="0">
                <a:solidFill>
                  <a:schemeClr val="accent3">
                    <a:lumMod val="75000"/>
                  </a:schemeClr>
                </a:solidFill>
              </a:rPr>
              <a:t>ж) систематским испитивањем животних намирница</a:t>
            </a:r>
            <a:endParaRPr lang="en-US" sz="2800" dirty="0" smtClean="0">
              <a:solidFill>
                <a:schemeClr val="accent3">
                  <a:lumMod val="75000"/>
                </a:schemeClr>
              </a:solidFill>
            </a:endParaRPr>
          </a:p>
          <a:p>
            <a:endParaRPr lang="en-US" dirty="0">
              <a:solidFill>
                <a:schemeClr val="accent3">
                  <a:lumMod val="75000"/>
                </a:schemeClr>
              </a:solidFill>
            </a:endParaRPr>
          </a:p>
        </p:txBody>
      </p:sp>
    </p:spTree>
  </p:cSld>
  <p:clrMapOvr>
    <a:masterClrMapping/>
  </p:clrMapOvr>
  <p:transition spd="slow">
    <p:newsflash/>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dirty="0" smtClean="0"/>
              <a:t>- Здравственом раднику може да се привремено одузме лиценца ако:</a:t>
            </a:r>
          </a:p>
          <a:p>
            <a:r>
              <a:rPr lang="ru-RU" dirty="0" smtClean="0"/>
              <a:t>А</a:t>
            </a:r>
            <a:r>
              <a:rPr lang="sr-Cyrl-RS" dirty="0" smtClean="0"/>
              <a:t>) обавља делатност за коју му није издата лиценца;</a:t>
            </a:r>
          </a:p>
          <a:p>
            <a:r>
              <a:rPr lang="ru-RU" dirty="0" smtClean="0"/>
              <a:t>Б</a:t>
            </a:r>
            <a:r>
              <a:rPr lang="sr-Cyrl-RS" dirty="0" smtClean="0"/>
              <a:t>) не обнови лиценцу, под условима прописаним ЗЗЗ;</a:t>
            </a:r>
          </a:p>
          <a:p>
            <a:r>
              <a:rPr lang="ru-RU" dirty="0" smtClean="0"/>
              <a:t>В</a:t>
            </a:r>
            <a:r>
              <a:rPr lang="sr-Cyrl-RS" dirty="0" smtClean="0"/>
              <a:t>) начини грешку којом нарушава, односно погоршава здравствено стање пацијента;</a:t>
            </a:r>
          </a:p>
        </p:txBody>
      </p:sp>
    </p:spTree>
  </p:cSld>
  <p:clrMapOvr>
    <a:masterClrMapping/>
  </p:clrMapOvr>
  <p:transition spd="slow">
    <p:newsflash/>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ru-RU" dirty="0" smtClean="0"/>
              <a:t>Г</a:t>
            </a:r>
            <a:r>
              <a:rPr lang="sr-Cyrl-RS" dirty="0" smtClean="0"/>
              <a:t>) изречена му је мера привремене забране самосталног рада од стране надлежног органа коморе;</a:t>
            </a:r>
          </a:p>
          <a:p>
            <a:r>
              <a:rPr lang="ru-RU" dirty="0" smtClean="0"/>
              <a:t>Д</a:t>
            </a:r>
            <a:r>
              <a:rPr lang="sr-Cyrl-RS" dirty="0" smtClean="0"/>
              <a:t>) правоснажном пресудом осуђен за кривично дело које га чини недостојним за обављање здравствене струке;</a:t>
            </a:r>
          </a:p>
          <a:p>
            <a:r>
              <a:rPr lang="ru-RU" dirty="0" smtClean="0"/>
              <a:t>Ђ</a:t>
            </a:r>
            <a:r>
              <a:rPr lang="sr-Cyrl-RS" dirty="0" smtClean="0"/>
              <a:t>) у обављању здравствене делатности злоупотреби средства здравственог осигурања;</a:t>
            </a:r>
          </a:p>
          <a:p>
            <a:r>
              <a:rPr lang="ru-RU" dirty="0" smtClean="0"/>
              <a:t>Е</a:t>
            </a:r>
            <a:r>
              <a:rPr lang="sr-Cyrl-RS" dirty="0" smtClean="0"/>
              <a:t>) у другим законом прописаним случајевима.</a:t>
            </a:r>
            <a:endParaRPr lang="en-US" dirty="0" smtClean="0"/>
          </a:p>
          <a:p>
            <a:endParaRPr lang="en-US" dirty="0"/>
          </a:p>
        </p:txBody>
      </p:sp>
    </p:spTree>
  </p:cSld>
  <p:clrMapOvr>
    <a:masterClrMapping/>
  </p:clrMapOvr>
  <p:transition spd="slow">
    <p:newsflash/>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dirty="0" smtClean="0"/>
              <a:t>- Привремено одузимање лиценце може да траје од 6 месеци до 5 година;</a:t>
            </a:r>
          </a:p>
          <a:p>
            <a:r>
              <a:rPr lang="sr-Cyrl-RS" smtClean="0"/>
              <a:t>- Лиценца може да буде трајно одузета ако је здравствени радник правоснажном одлуком суда осуђен на казну затвора због тешког кривичног дела против здравља људи.</a:t>
            </a:r>
            <a:endParaRPr lang="en-US" dirty="0"/>
          </a:p>
        </p:txBody>
      </p:sp>
    </p:spTree>
  </p:cSld>
  <p:clrMapOvr>
    <a:masterClrMapping/>
  </p:clrMapOvr>
  <p:transition spd="slow">
    <p:newsflash/>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47. Допунски РАД ЗДРАВСТВЕНИХ РАДНИКА </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sr-Cyrl-RS" dirty="0" smtClean="0"/>
              <a:t>- Здравствени радник који ради пуно радно време у здравственој установи, може да додатно, ван редовног радног времена, обавља одређене послове здравствене делатности из властите струке, код свог или код другог послодавца.</a:t>
            </a:r>
          </a:p>
          <a:p>
            <a:r>
              <a:rPr lang="sr-Cyrl-RS" dirty="0" smtClean="0"/>
              <a:t>- Допунски рад се обавља на основу уговора о допунском раду.</a:t>
            </a:r>
          </a:p>
          <a:p>
            <a:r>
              <a:rPr lang="sr-Cyrl-RS" dirty="0" smtClean="0"/>
              <a:t>- Време допунског рада не може да буде дуже од једне трећине пуног радног времена.</a:t>
            </a:r>
          </a:p>
          <a:p>
            <a:r>
              <a:rPr lang="sr-Cyrl-RS" dirty="0" smtClean="0"/>
              <a:t>- Уговор о допунском раду може да се закључи само са једним послодавцем.</a:t>
            </a:r>
          </a:p>
          <a:p>
            <a:endParaRPr lang="en-US" dirty="0"/>
          </a:p>
        </p:txBody>
      </p:sp>
    </p:spTree>
  </p:cSld>
  <p:clrMapOvr>
    <a:masterClrMapping/>
  </p:clrMapOvr>
  <p:transition spd="slow">
    <p:newsflash/>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sr-Cyrl-RS" dirty="0" smtClean="0"/>
              <a:t>- Уговор о допунском раду може да се закључи само у случајевима предвиђеним ЗЗЗ</a:t>
            </a:r>
            <a:r>
              <a:rPr lang="en-US" dirty="0" smtClean="0"/>
              <a:t>:</a:t>
            </a:r>
            <a:r>
              <a:rPr lang="sr-Cyrl-RS" dirty="0" smtClean="0"/>
              <a:t> </a:t>
            </a:r>
          </a:p>
          <a:p>
            <a:r>
              <a:rPr lang="ru-RU" dirty="0" smtClean="0"/>
              <a:t>А</a:t>
            </a:r>
            <a:r>
              <a:rPr lang="en-US" dirty="0" smtClean="0"/>
              <a:t>)</a:t>
            </a:r>
            <a:r>
              <a:rPr lang="sr-Cyrl-RS" dirty="0" smtClean="0"/>
              <a:t> за пружање здравствених услуга чији садржај, обим и стандарад нису обухваћени обавезним здравственим осигурањем</a:t>
            </a:r>
            <a:r>
              <a:rPr lang="en-US" dirty="0" smtClean="0"/>
              <a:t>;</a:t>
            </a:r>
          </a:p>
          <a:p>
            <a:r>
              <a:rPr lang="ru-RU" dirty="0" smtClean="0"/>
              <a:t>Б</a:t>
            </a:r>
            <a:r>
              <a:rPr lang="en-US" dirty="0" smtClean="0"/>
              <a:t>)</a:t>
            </a:r>
            <a:r>
              <a:rPr lang="sr-Cyrl-RS" dirty="0" smtClean="0"/>
              <a:t> за услуге обухваћене здравственим осигурањем за које здравствена установа није у могућности да обезбеди одговарајуће здравствене раднике на други начин</a:t>
            </a:r>
            <a:r>
              <a:rPr lang="en-US" dirty="0" smtClean="0"/>
              <a:t>;</a:t>
            </a:r>
          </a:p>
          <a:p>
            <a:r>
              <a:rPr lang="ru-RU" dirty="0" smtClean="0"/>
              <a:t>В</a:t>
            </a:r>
            <a:r>
              <a:rPr lang="en-US" dirty="0" smtClean="0"/>
              <a:t>) </a:t>
            </a:r>
            <a:r>
              <a:rPr lang="sr-Cyrl-RS" dirty="0" smtClean="0"/>
              <a:t>за услуге које здравствена организација пружа лицима која немају својство осигураника.</a:t>
            </a:r>
            <a:endParaRPr lang="en-US" dirty="0"/>
          </a:p>
        </p:txBody>
      </p:sp>
    </p:spTree>
  </p:cSld>
  <p:clrMapOvr>
    <a:masterClrMapping/>
  </p:clrMapOvr>
  <p:transition spd="slow">
    <p:newsflash/>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RS" dirty="0" smtClean="0"/>
              <a:t>- Уговор о допунском раду здравствени радник може да закључи тек после претходно прибављене сагласности стручног савета и директора здравствене установе, односно оснивача приватне праксе у којој је запослен.</a:t>
            </a:r>
          </a:p>
          <a:p>
            <a:r>
              <a:rPr lang="sr-Cyrl-RS" dirty="0" smtClean="0"/>
              <a:t>- Уговор о допунском раду се закључује у писаном облику и садржи</a:t>
            </a:r>
            <a:r>
              <a:rPr lang="en-US" dirty="0" smtClean="0"/>
              <a:t>:</a:t>
            </a:r>
            <a:r>
              <a:rPr lang="sr-Cyrl-RS" dirty="0" smtClean="0"/>
              <a:t> врсту, начин, време трајања посла, висину и начин утврђивања накнаде за рад, и обвезника уплате утврђене накнаде.</a:t>
            </a:r>
            <a:endParaRPr lang="en-US" dirty="0"/>
          </a:p>
        </p:txBody>
      </p:sp>
    </p:spTree>
  </p:cSld>
  <p:clrMapOvr>
    <a:masterClrMapping/>
  </p:clrMapOvr>
  <p:transition spd="slow">
    <p:newsflash/>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48. КВАЛИТЕТ ЗДРАВСТВЕНИХ УСЛУГА И КОНТРОЛА СТРУЧНОГ РАДА</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sr-Cyrl-RS" dirty="0" smtClean="0"/>
              <a:t>- Под квалитетом здравствених услуга, према ЗЗЗ, подразумева се да здравствене услуге здравствених радника буду у складу са савременим достигнућима медицинске, стоматолошке и фармацеутске науке и праксе, односно актуелним медицинским стандардима.</a:t>
            </a:r>
          </a:p>
          <a:p>
            <a:r>
              <a:rPr lang="sr-Cyrl-RS" dirty="0" smtClean="0"/>
              <a:t>- За квалитет здравствених услуга посебно је значајан стандард дијагностиковања и терапије познатих болести, који повећава могућност повољног исхода и смањује ризик настанка нежељених последица по здравље појединца и друштва у целини. </a:t>
            </a:r>
            <a:endParaRPr lang="en-US" dirty="0"/>
          </a:p>
        </p:txBody>
      </p:sp>
    </p:spTree>
  </p:cSld>
  <p:clrMapOvr>
    <a:masterClrMapping/>
  </p:clrMapOvr>
  <p:transition spd="slow">
    <p:newsflash/>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sr-Cyrl-RS" dirty="0" smtClean="0"/>
              <a:t>- Имајући у виду значај контроле квалитета здравствених услуга, ЗЗЗ посебно уређује проверу квалитета стручног рада здравствених установа, приватне праксе, здравствених радника и здравствених сарадника.</a:t>
            </a:r>
          </a:p>
          <a:p>
            <a:r>
              <a:rPr lang="sr-Cyrl-RS" dirty="0" smtClean="0"/>
              <a:t>- Провера квалитета стручног рада дели се на унутрашњу и спољашњу проверу  квалитета стручног рада.</a:t>
            </a:r>
          </a:p>
          <a:p>
            <a:r>
              <a:rPr lang="sr-Cyrl-RS" dirty="0" smtClean="0"/>
              <a:t>- Унутрашња провера спроводи се у свакој здравственој установи и приватној пракси, на основу </a:t>
            </a:r>
            <a:r>
              <a:rPr lang="sr-Cyrl-RS" dirty="0" smtClean="0"/>
              <a:t>годишњег програма провере стручног рада, који утврђује комисија здравствене установе, односно приватне праксе.</a:t>
            </a:r>
          </a:p>
          <a:p>
            <a:r>
              <a:rPr lang="sr-Cyrl-RS" dirty="0" smtClean="0"/>
              <a:t>- За квалитет стручног рада здравствени радници и сарадници одговарају стручном руководиоцу организационе јединице, односно службе, а руководилац одговара директору здравствене установе, односно оснивачу приватне праксе.</a:t>
            </a:r>
            <a:endParaRPr lang="en-US" dirty="0"/>
          </a:p>
        </p:txBody>
      </p:sp>
    </p:spTree>
  </p:cSld>
  <p:clrMapOvr>
    <a:masterClrMapping/>
  </p:clrMapOvr>
  <p:transition spd="slow">
    <p:newsflash/>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sr-Cyrl-RS" dirty="0" smtClean="0"/>
              <a:t>- Спољна провера стручног рада може бити редовна и ванредна. </a:t>
            </a:r>
          </a:p>
          <a:p>
            <a:r>
              <a:rPr lang="sr-Cyrl-RS" dirty="0" smtClean="0"/>
              <a:t>- Редовну спољну контролу организује и спроводи Министраство здравља, на основу годишњег плана провере квалитета стручног рада који доноси министар.</a:t>
            </a:r>
          </a:p>
          <a:p>
            <a:r>
              <a:rPr lang="sr-Cyrl-RS" dirty="0" smtClean="0"/>
              <a:t>- Ванредну проверу квалитета стручног рада врши Министарство здравља,на захтев грађана, привредног друштва, установе, организације здравственог осигурања и државног органа.</a:t>
            </a:r>
          </a:p>
          <a:p>
            <a:r>
              <a:rPr lang="sr-Cyrl-RS" dirty="0" smtClean="0"/>
              <a:t>- Редовну и ванредну контролу квалитета врше стручни надзорници са листе надзорника, коју, на предлог надлежне коморе утврђује министар здравља. Они сачињавају извештај и достављају га министру здравља и здравственој установи, односно приватној пракси. У извештају надзорници предлажу мере које је потребно предузети ради отклањања уочених недостатака. </a:t>
            </a:r>
            <a:endParaRPr lang="sr-Cyrl-RS" dirty="0" smtClean="0"/>
          </a:p>
          <a:p>
            <a:r>
              <a:rPr lang="sr-Cyrl-RS" dirty="0" smtClean="0"/>
              <a:t>- Правна и физичка лица чији стручни рад је предмет надзора могу поднети у року од три дана од пријема извештаја приговор на извештај министру здравља.</a:t>
            </a:r>
          </a:p>
          <a:p>
            <a:endParaRPr lang="en-US" dirty="0"/>
          </a:p>
        </p:txBody>
      </p:sp>
    </p:spTree>
  </p:cSld>
  <p:clrMapOvr>
    <a:masterClrMapping/>
  </p:clrMapOvr>
  <p:transition spd="slow">
    <p:newsflash/>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sr-Cyrl-RS" dirty="0" smtClean="0"/>
              <a:t>- После размотреног извештаја и предложених мера надзорника, министар доноси решење</a:t>
            </a:r>
            <a:r>
              <a:rPr lang="en-US" dirty="0" smtClean="0"/>
              <a:t>, </a:t>
            </a:r>
            <a:r>
              <a:rPr lang="sr-Cyrl-RS" dirty="0" smtClean="0"/>
              <a:t>које може имати следећи садржај</a:t>
            </a:r>
            <a:r>
              <a:rPr lang="en-US" dirty="0" smtClean="0"/>
              <a:t>: </a:t>
            </a:r>
          </a:p>
          <a:p>
            <a:r>
              <a:rPr lang="en-US" dirty="0" smtClean="0"/>
              <a:t>A) </a:t>
            </a:r>
            <a:r>
              <a:rPr lang="sr-Cyrl-RS" dirty="0" smtClean="0"/>
              <a:t>привремена забрана здравственој установи, односно приватној пракси да, у потпуности или делимично, обавља одређене послове</a:t>
            </a:r>
            <a:r>
              <a:rPr lang="en-US" dirty="0" smtClean="0"/>
              <a:t>;</a:t>
            </a:r>
          </a:p>
          <a:p>
            <a:r>
              <a:rPr lang="ru-RU" dirty="0" smtClean="0"/>
              <a:t>Б</a:t>
            </a:r>
            <a:r>
              <a:rPr lang="en-US" dirty="0" smtClean="0"/>
              <a:t>) </a:t>
            </a:r>
            <a:r>
              <a:rPr lang="sr-Cyrl-RS" dirty="0" smtClean="0"/>
              <a:t>привремена забрана рада организационог дела здравствене установе, односно приватне праксе, у потпуности или делимично</a:t>
            </a:r>
            <a:r>
              <a:rPr lang="en-US" dirty="0" smtClean="0"/>
              <a:t>;</a:t>
            </a:r>
          </a:p>
          <a:p>
            <a:r>
              <a:rPr lang="sr-Cyrl-RS" dirty="0" smtClean="0"/>
              <a:t>В</a:t>
            </a:r>
            <a:r>
              <a:rPr lang="en-US" dirty="0" smtClean="0"/>
              <a:t>)</a:t>
            </a:r>
            <a:r>
              <a:rPr lang="sr-Cyrl-RS" dirty="0" smtClean="0"/>
              <a:t> привремена забрана рада здравствене установе, односно приватне праксе</a:t>
            </a:r>
            <a:r>
              <a:rPr lang="en-US" dirty="0" smtClean="0"/>
              <a:t>;</a:t>
            </a:r>
            <a:endParaRPr lang="sr-Cyrl-RS" dirty="0" smtClean="0"/>
          </a:p>
          <a:p>
            <a:r>
              <a:rPr lang="sr-Cyrl-RS" dirty="0" smtClean="0"/>
              <a:t>Г</a:t>
            </a:r>
            <a:r>
              <a:rPr lang="en-US" dirty="0" smtClean="0"/>
              <a:t>)</a:t>
            </a:r>
            <a:r>
              <a:rPr lang="sr-Cyrl-RS" dirty="0" smtClean="0"/>
              <a:t> предлог надлежној комори да здравственом раднику одузме лиценцу.</a:t>
            </a:r>
          </a:p>
          <a:p>
            <a:r>
              <a:rPr lang="sr-Cyrl-RS" dirty="0" smtClean="0"/>
              <a:t>- Привремена забрана траје док се не отклоне разлози који су довели до изрицања забране.</a:t>
            </a:r>
            <a:endParaRPr lang="en-US" dirty="0"/>
          </a:p>
        </p:txBody>
      </p:sp>
    </p:spTree>
  </p:cSld>
  <p:clrMapOvr>
    <a:masterClrMapping/>
  </p:clrMapOvr>
  <p:transition spd="slow">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sr-Cyrl-CS" dirty="0" smtClean="0"/>
              <a:t/>
            </a:r>
            <a:br>
              <a:rPr lang="sr-Cyrl-CS" dirty="0" smtClean="0"/>
            </a:br>
            <a:r>
              <a:rPr lang="sr-Cyrl-CS" dirty="0" smtClean="0"/>
              <a:t/>
            </a:r>
            <a:br>
              <a:rPr lang="sr-Cyrl-CS" dirty="0" smtClean="0"/>
            </a:br>
            <a:r>
              <a:rPr lang="sr-Cyrl-CS" dirty="0" smtClean="0">
                <a:solidFill>
                  <a:srgbClr val="FF0000"/>
                </a:solidFill>
              </a:rPr>
              <a:t>7. Које категорије лица су обухваћене обавезним здравственим осигурањем</a:t>
            </a:r>
            <a:r>
              <a:rPr lang="ru-RU" dirty="0" smtClean="0">
                <a:solidFill>
                  <a:srgbClr val="FF0000"/>
                </a:solidFill>
              </a:rPr>
              <a:t>?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2" name="Content Placeholder 1"/>
          <p:cNvSpPr>
            <a:spLocks noGrp="1"/>
          </p:cNvSpPr>
          <p:nvPr>
            <p:ph idx="1"/>
          </p:nvPr>
        </p:nvSpPr>
        <p:spPr>
          <a:xfrm>
            <a:off x="685800" y="1981200"/>
            <a:ext cx="8001000" cy="4026091"/>
          </a:xfrm>
        </p:spPr>
        <p:txBody>
          <a:bodyPr>
            <a:normAutofit fontScale="77500" lnSpcReduction="20000"/>
          </a:bodyPr>
          <a:lstStyle/>
          <a:p>
            <a:r>
              <a:rPr lang="sr-Cyrl-CS" dirty="0" smtClean="0">
                <a:solidFill>
                  <a:schemeClr val="bg1">
                    <a:lumMod val="50000"/>
                  </a:schemeClr>
                </a:solidFill>
              </a:rPr>
              <a:t>Друштвена брига за здравље под једнаким условима, из средстава обавезног осигурања обухвата:</a:t>
            </a:r>
            <a:endParaRPr lang="en-US" dirty="0" smtClean="0">
              <a:solidFill>
                <a:schemeClr val="bg1">
                  <a:lumMod val="50000"/>
                </a:schemeClr>
              </a:solidFill>
            </a:endParaRPr>
          </a:p>
          <a:p>
            <a:endParaRPr lang="en-US" dirty="0" smtClean="0">
              <a:solidFill>
                <a:schemeClr val="bg1">
                  <a:lumMod val="50000"/>
                </a:schemeClr>
              </a:solidFill>
            </a:endParaRPr>
          </a:p>
          <a:p>
            <a:r>
              <a:rPr lang="sr-Cyrl-CS" dirty="0" smtClean="0">
                <a:solidFill>
                  <a:schemeClr val="bg1">
                    <a:lumMod val="50000"/>
                  </a:schemeClr>
                </a:solidFill>
              </a:rPr>
              <a:t>а) децу до навршених 15 година живота, школска деца и студенти до 26 година </a:t>
            </a:r>
            <a:endParaRPr lang="en-US" dirty="0" smtClean="0">
              <a:solidFill>
                <a:schemeClr val="bg1">
                  <a:lumMod val="50000"/>
                </a:schemeClr>
              </a:solidFill>
            </a:endParaRPr>
          </a:p>
          <a:p>
            <a:r>
              <a:rPr lang="sr-Cyrl-CS" dirty="0" smtClean="0">
                <a:solidFill>
                  <a:schemeClr val="bg1">
                    <a:lumMod val="50000"/>
                  </a:schemeClr>
                </a:solidFill>
              </a:rPr>
              <a:t>б) жене у вези са планирањем породице, као и у току трудноће, порођаја и дванаест месеци посла</a:t>
            </a:r>
            <a:endParaRPr lang="en-US" dirty="0" smtClean="0">
              <a:solidFill>
                <a:schemeClr val="bg1">
                  <a:lumMod val="50000"/>
                </a:schemeClr>
              </a:solidFill>
            </a:endParaRPr>
          </a:p>
          <a:p>
            <a:r>
              <a:rPr lang="sr-Cyrl-CS" dirty="0" smtClean="0">
                <a:solidFill>
                  <a:schemeClr val="bg1">
                    <a:lumMod val="50000"/>
                  </a:schemeClr>
                </a:solidFill>
              </a:rPr>
              <a:t>в) лица старија од 65 година живота</a:t>
            </a:r>
            <a:endParaRPr lang="en-US" dirty="0" smtClean="0">
              <a:solidFill>
                <a:schemeClr val="bg1">
                  <a:lumMod val="50000"/>
                </a:schemeClr>
              </a:solidFill>
            </a:endParaRPr>
          </a:p>
          <a:p>
            <a:r>
              <a:rPr lang="sr-Cyrl-CS" dirty="0" smtClean="0">
                <a:solidFill>
                  <a:schemeClr val="bg1">
                    <a:lumMod val="50000"/>
                  </a:schemeClr>
                </a:solidFill>
              </a:rPr>
              <a:t>г) особе са инвалидитетом и ментално недовољно развијене</a:t>
            </a:r>
            <a:endParaRPr lang="en-US" dirty="0" smtClean="0">
              <a:solidFill>
                <a:schemeClr val="bg1">
                  <a:lumMod val="50000"/>
                </a:schemeClr>
              </a:solidFill>
            </a:endParaRPr>
          </a:p>
          <a:p>
            <a:endParaRPr lang="en-US" dirty="0">
              <a:solidFill>
                <a:schemeClr val="bg1">
                  <a:lumMod val="50000"/>
                </a:schemeClr>
              </a:solidFill>
            </a:endParaRPr>
          </a:p>
        </p:txBody>
      </p:sp>
    </p:spTree>
  </p:cSld>
  <p:clrMapOvr>
    <a:masterClrMapping/>
  </p:clrMapOvr>
  <p:transition spd="slow">
    <p:newsflash/>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49. </a:t>
            </a:r>
            <a:r>
              <a:rPr lang="ru-RU" dirty="0" smtClean="0">
                <a:solidFill>
                  <a:srgbClr val="FF0000"/>
                </a:solidFill>
              </a:rPr>
              <a:t>О</a:t>
            </a:r>
            <a:r>
              <a:rPr lang="sr-Cyrl-RS" dirty="0" smtClean="0">
                <a:solidFill>
                  <a:srgbClr val="FF0000"/>
                </a:solidFill>
              </a:rPr>
              <a:t>бјасните акредитацију</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sr-Cyrl-RS" dirty="0" smtClean="0"/>
              <a:t>- Акредитација се, за разлику од провере квалитета стручног рада, односи на поступак оцењивања квалитета рада здравствене установе, на основу примене оптималног нивоа утврђених стандарда рада здравствене установе у одређеној области заштите здравља, односно грани медицине.</a:t>
            </a:r>
          </a:p>
          <a:p>
            <a:r>
              <a:rPr lang="sr-Cyrl-RS" dirty="0" smtClean="0"/>
              <a:t>- Акредитацију врши Агенција за акредитацију здравствених установа Србије, коју оснива Влада Србије. </a:t>
            </a:r>
            <a:endParaRPr lang="sr-Cyrl-RS" dirty="0" smtClean="0"/>
          </a:p>
          <a:p>
            <a:r>
              <a:rPr lang="sr-Cyrl-RS" dirty="0" smtClean="0"/>
              <a:t>- Агенција врши јавна овлашћења и може обављати следеће послове државне управе</a:t>
            </a:r>
            <a:r>
              <a:rPr lang="en-US" dirty="0" smtClean="0"/>
              <a:t>:</a:t>
            </a:r>
            <a:endParaRPr lang="sr-Cyrl-RS" dirty="0" smtClean="0"/>
          </a:p>
          <a:p>
            <a:endParaRPr lang="en-US" dirty="0"/>
          </a:p>
        </p:txBody>
      </p:sp>
    </p:spTree>
  </p:cSld>
  <p:clrMapOvr>
    <a:masterClrMapping/>
  </p:clrMapOvr>
  <p:transition spd="slow">
    <p:newsflash/>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A) </a:t>
            </a:r>
            <a:r>
              <a:rPr lang="sr-Cyrl-RS" dirty="0" smtClean="0"/>
              <a:t>утврђивање стандарда за акредитацију здравствених установа</a:t>
            </a:r>
            <a:r>
              <a:rPr lang="en-US" dirty="0" smtClean="0"/>
              <a:t>, </a:t>
            </a:r>
            <a:r>
              <a:rPr lang="sr-Cyrl-RS" dirty="0" smtClean="0"/>
              <a:t>уз сагласност Владе</a:t>
            </a:r>
            <a:r>
              <a:rPr lang="en-US" dirty="0" smtClean="0"/>
              <a:t>;</a:t>
            </a:r>
          </a:p>
          <a:p>
            <a:r>
              <a:rPr lang="ru-RU" dirty="0" smtClean="0"/>
              <a:t>Б</a:t>
            </a:r>
            <a:r>
              <a:rPr lang="en-US" dirty="0" smtClean="0"/>
              <a:t>) </a:t>
            </a:r>
            <a:r>
              <a:rPr lang="sr-Cyrl-RS" dirty="0" smtClean="0"/>
              <a:t>процена квалитета пружене здравствене заштите становништву</a:t>
            </a:r>
            <a:r>
              <a:rPr lang="en-US" dirty="0" smtClean="0"/>
              <a:t>;</a:t>
            </a:r>
          </a:p>
          <a:p>
            <a:r>
              <a:rPr lang="sr-Cyrl-RS" dirty="0" smtClean="0"/>
              <a:t>В</a:t>
            </a:r>
            <a:r>
              <a:rPr lang="en-US" dirty="0" smtClean="0"/>
              <a:t>) </a:t>
            </a:r>
            <a:r>
              <a:rPr lang="sr-Cyrl-RS" dirty="0" smtClean="0"/>
              <a:t>решавање у управним стварима о акредитацији здравствених устано ва</a:t>
            </a:r>
            <a:r>
              <a:rPr lang="en-US" dirty="0" smtClean="0"/>
              <a:t>;</a:t>
            </a:r>
          </a:p>
          <a:p>
            <a:r>
              <a:rPr lang="sr-Cyrl-RS" dirty="0" smtClean="0"/>
              <a:t>Г</a:t>
            </a:r>
            <a:r>
              <a:rPr lang="en-US" dirty="0" smtClean="0"/>
              <a:t>) </a:t>
            </a:r>
            <a:r>
              <a:rPr lang="sr-Cyrl-RS" dirty="0" smtClean="0"/>
              <a:t>издавање јавних исправа о акредитацији и вођење евиденције о исправама.</a:t>
            </a:r>
          </a:p>
          <a:p>
            <a:endParaRPr lang="en-US" dirty="0"/>
          </a:p>
        </p:txBody>
      </p:sp>
    </p:spTree>
  </p:cSld>
  <p:clrMapOvr>
    <a:masterClrMapping/>
  </p:clrMapOvr>
  <p:transition spd="slow">
    <p:newsflash/>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76400"/>
            <a:ext cx="8686800" cy="4525963"/>
          </a:xfrm>
        </p:spPr>
        <p:txBody>
          <a:bodyPr>
            <a:normAutofit fontScale="70000" lnSpcReduction="20000"/>
          </a:bodyPr>
          <a:lstStyle/>
          <a:p>
            <a:r>
              <a:rPr lang="sr-Cyrl-RS" dirty="0" smtClean="0"/>
              <a:t>- Акредитација је добровољна и врши се на захтев здравствене установе.</a:t>
            </a:r>
          </a:p>
          <a:p>
            <a:r>
              <a:rPr lang="sr-Cyrl-RS" dirty="0" smtClean="0"/>
              <a:t>- Агенција издаје сертификат о акредитацији здравствене установе, у управном поступку. Решење о акредитацији је коначно и против њега се може покренути управни спор пред Управним судом.  </a:t>
            </a:r>
          </a:p>
          <a:p>
            <a:r>
              <a:rPr lang="sr-Cyrl-RS" dirty="0" smtClean="0"/>
              <a:t>- Сертификат добијен решењем значи потврду да одређена здравствена установа испуњава утврђене стандарде за одређену област здравствене заштите, односно грану медицине. </a:t>
            </a:r>
          </a:p>
          <a:p>
            <a:r>
              <a:rPr lang="sr-Cyrl-RS" dirty="0" smtClean="0"/>
              <a:t>- Сертификат се издаје на одређени рок, најдуже за време од 7 година.</a:t>
            </a:r>
          </a:p>
          <a:p>
            <a:r>
              <a:rPr lang="sr-Cyrl-RS" dirty="0" smtClean="0"/>
              <a:t>- Здравствена установа која је добила акредитацију је дужна да сваку промену у вези са акредитованим стање пријави Агенцији.</a:t>
            </a:r>
            <a:endParaRPr lang="en-US" dirty="0"/>
          </a:p>
        </p:txBody>
      </p:sp>
    </p:spTree>
  </p:cSld>
  <p:clrMapOvr>
    <a:masterClrMapping/>
  </p:clrMapOvr>
  <p:transition spd="slow">
    <p:newsflash/>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50. надзор над радом здравствених установа и приватне праксе</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sr-Cyrl-RS" dirty="0" smtClean="0"/>
              <a:t>- Надзор над радом здравствених установа и приватне праксе врши се као</a:t>
            </a:r>
            <a:r>
              <a:rPr lang="en-US" dirty="0" smtClean="0"/>
              <a:t>:</a:t>
            </a:r>
            <a:endParaRPr lang="sr-Cyrl-RS" dirty="0" smtClean="0"/>
          </a:p>
          <a:p>
            <a:r>
              <a:rPr lang="ru-RU" dirty="0" smtClean="0"/>
              <a:t>А</a:t>
            </a:r>
            <a:r>
              <a:rPr lang="en-US" dirty="0" smtClean="0"/>
              <a:t>)</a:t>
            </a:r>
            <a:r>
              <a:rPr lang="sr-Cyrl-RS" dirty="0" smtClean="0"/>
              <a:t> надзор над законитошћу рада</a:t>
            </a:r>
            <a:r>
              <a:rPr lang="en-US" dirty="0" smtClean="0"/>
              <a:t>;</a:t>
            </a:r>
          </a:p>
          <a:p>
            <a:r>
              <a:rPr lang="sr-Cyrl-RS" dirty="0" smtClean="0"/>
              <a:t>Б</a:t>
            </a:r>
            <a:r>
              <a:rPr lang="en-US" dirty="0" smtClean="0"/>
              <a:t>)</a:t>
            </a:r>
            <a:r>
              <a:rPr lang="sr-Cyrl-RS" dirty="0" smtClean="0"/>
              <a:t> инспекцијски надзор.</a:t>
            </a:r>
          </a:p>
          <a:p>
            <a:r>
              <a:rPr lang="sr-Cyrl-RS" dirty="0" smtClean="0"/>
              <a:t>- Надзор над законитошћу рада обухвата како надзор над спровођењем закона и других општих аката, тако и надзор над спровођењем прописаних мера у области здравствене заштите.</a:t>
            </a:r>
          </a:p>
          <a:p>
            <a:r>
              <a:rPr lang="sr-Cyrl-RS" dirty="0" smtClean="0"/>
              <a:t>- Обе врсте надзора врши Министарство здравља преко здравствених инспектора и фармацеутских инспектора.</a:t>
            </a:r>
            <a:endParaRPr lang="en-US" dirty="0"/>
          </a:p>
        </p:txBody>
      </p:sp>
    </p:spTree>
  </p:cSld>
  <p:clrMapOvr>
    <a:masterClrMapping/>
  </p:clrMapOvr>
  <p:transition spd="slow">
    <p:newsflash/>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RS" dirty="0" smtClean="0"/>
              <a:t>- Здравствени инспектор је самосталан у раду и лично одговоран за свој рад.</a:t>
            </a:r>
          </a:p>
          <a:p>
            <a:r>
              <a:rPr lang="sr-Cyrl-RS" dirty="0" smtClean="0"/>
              <a:t>- На обављање надзора од стране здравственог инспектора примењују се одредбе Закона о општем управном поступку и закона којим се уређује рад државне управе.</a:t>
            </a:r>
          </a:p>
          <a:p>
            <a:r>
              <a:rPr lang="sr-Cyrl-RS" dirty="0" smtClean="0"/>
              <a:t>- Здравствене установе и приватне праксе су дужне да здравственом инспектору омогуће несметано обављање послова надзора, а инспектор је овлашћен</a:t>
            </a:r>
            <a:r>
              <a:rPr lang="en-US" dirty="0" smtClean="0"/>
              <a:t>:</a:t>
            </a:r>
            <a:endParaRPr lang="en-US" dirty="0"/>
          </a:p>
        </p:txBody>
      </p:sp>
    </p:spTree>
  </p:cSld>
  <p:clrMapOvr>
    <a:masterClrMapping/>
  </p:clrMapOvr>
  <p:transition spd="slow">
    <p:newsflash/>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sr-Cyrl-RS" dirty="0" smtClean="0"/>
              <a:t>- А</a:t>
            </a:r>
            <a:r>
              <a:rPr lang="en-US" dirty="0" smtClean="0"/>
              <a:t>)</a:t>
            </a:r>
            <a:r>
              <a:rPr lang="sr-Cyrl-RS" dirty="0" smtClean="0"/>
              <a:t> да прегледа опште и појединачне акте здравствене установе и изврши увид у здравствену документацију</a:t>
            </a:r>
            <a:r>
              <a:rPr lang="en-US" dirty="0" smtClean="0"/>
              <a:t>;</a:t>
            </a:r>
            <a:endParaRPr lang="sr-Cyrl-RS" dirty="0" smtClean="0"/>
          </a:p>
          <a:p>
            <a:r>
              <a:rPr lang="sr-Cyrl-RS" dirty="0" smtClean="0"/>
              <a:t> </a:t>
            </a:r>
            <a:r>
              <a:rPr lang="sr-Cyrl-RS" dirty="0" smtClean="0"/>
              <a:t>Б</a:t>
            </a:r>
            <a:r>
              <a:rPr lang="en-US" dirty="0" smtClean="0"/>
              <a:t>)</a:t>
            </a:r>
            <a:r>
              <a:rPr lang="sr-Cyrl-RS" dirty="0" smtClean="0"/>
              <a:t> да саслуша и узме изјаве одговорног лица, односно здравственог радника и сарадника</a:t>
            </a:r>
            <a:r>
              <a:rPr lang="en-US" dirty="0" smtClean="0"/>
              <a:t>;</a:t>
            </a:r>
          </a:p>
          <a:p>
            <a:r>
              <a:rPr lang="sr-Cyrl-RS" dirty="0" smtClean="0"/>
              <a:t>В</a:t>
            </a:r>
            <a:r>
              <a:rPr lang="en-US" dirty="0" smtClean="0"/>
              <a:t>) </a:t>
            </a:r>
            <a:r>
              <a:rPr lang="sr-Cyrl-RS" dirty="0" smtClean="0"/>
              <a:t>да прегледа простор и опрему</a:t>
            </a:r>
            <a:r>
              <a:rPr lang="en-US" dirty="0" smtClean="0"/>
              <a:t>;</a:t>
            </a:r>
          </a:p>
          <a:p>
            <a:r>
              <a:rPr lang="sr-Cyrl-RS" dirty="0" smtClean="0"/>
              <a:t>Г</a:t>
            </a:r>
            <a:r>
              <a:rPr lang="en-US" dirty="0" smtClean="0"/>
              <a:t>)</a:t>
            </a:r>
            <a:r>
              <a:rPr lang="sr-Cyrl-RS" dirty="0" smtClean="0"/>
              <a:t> да изврши непосредан увид у спровођење мера изречених у поступку контроле квалитета стручног рада у здравственој установи и приватној пракси</a:t>
            </a:r>
            <a:r>
              <a:rPr lang="en-US" dirty="0" smtClean="0"/>
              <a:t>;</a:t>
            </a:r>
          </a:p>
          <a:p>
            <a:r>
              <a:rPr lang="sr-Cyrl-RS" dirty="0" smtClean="0"/>
              <a:t>Д</a:t>
            </a:r>
            <a:r>
              <a:rPr lang="en-US" dirty="0" smtClean="0"/>
              <a:t>) </a:t>
            </a:r>
            <a:r>
              <a:rPr lang="sr-Cyrl-RS" dirty="0" smtClean="0"/>
              <a:t>да разматра представке правних и физичких лица које се односе на рад здравствене установе и приватне праксе.</a:t>
            </a:r>
          </a:p>
          <a:p>
            <a:r>
              <a:rPr lang="sr-Cyrl-RS" dirty="0" smtClean="0"/>
              <a:t>- У поступку надзора инспектор сачињава записник, на основу кога доноси решење.</a:t>
            </a:r>
            <a:endParaRPr lang="en-US" dirty="0"/>
          </a:p>
        </p:txBody>
      </p:sp>
    </p:spTree>
  </p:cSld>
  <p:clrMapOvr>
    <a:masterClrMapping/>
  </p:clrMapOvr>
  <p:transition spd="slow">
    <p:newsflash/>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sr-Cyrl-RS" dirty="0" smtClean="0"/>
              <a:t>- Када утврди неправилности у раду здравствене установе или приватне праксе, здравствени инспектор је овлашћен</a:t>
            </a:r>
            <a:r>
              <a:rPr lang="en-US" dirty="0" smtClean="0"/>
              <a:t>:</a:t>
            </a:r>
          </a:p>
          <a:p>
            <a:r>
              <a:rPr lang="sr-Cyrl-RS" dirty="0" smtClean="0"/>
              <a:t>А</a:t>
            </a:r>
            <a:r>
              <a:rPr lang="en-US" dirty="0" smtClean="0"/>
              <a:t>) </a:t>
            </a:r>
            <a:r>
              <a:rPr lang="sr-Cyrl-RS" dirty="0" smtClean="0"/>
              <a:t>да нареди отклањање утврђених неправилности и недостатака, у року од 15 дана до 6 месеци</a:t>
            </a:r>
            <a:r>
              <a:rPr lang="en-US" dirty="0" smtClean="0"/>
              <a:t>;</a:t>
            </a:r>
          </a:p>
          <a:p>
            <a:r>
              <a:rPr lang="sr-Cyrl-RS" dirty="0" smtClean="0"/>
              <a:t>Б</a:t>
            </a:r>
            <a:r>
              <a:rPr lang="en-US" dirty="0" smtClean="0"/>
              <a:t>) </a:t>
            </a:r>
            <a:r>
              <a:rPr lang="sr-Cyrl-RS" dirty="0" smtClean="0"/>
              <a:t>да нареди извршење прописане мере у року од 15 дана до 3 месеца</a:t>
            </a:r>
            <a:r>
              <a:rPr lang="en-US" dirty="0" smtClean="0"/>
              <a:t>;</a:t>
            </a:r>
          </a:p>
          <a:p>
            <a:r>
              <a:rPr lang="sr-Cyrl-RS" dirty="0" smtClean="0"/>
              <a:t>В</a:t>
            </a:r>
            <a:r>
              <a:rPr lang="en-US" dirty="0" smtClean="0"/>
              <a:t>) </a:t>
            </a:r>
            <a:r>
              <a:rPr lang="sr-Cyrl-RS" dirty="0" smtClean="0"/>
              <a:t>да привремено забрани здравственој установи или приватној пракси обављање свих или одређених послова из области здравствене делатности, ако су они обављани супротно закону, у року који не може бити краћи од 60 дана ни дужи од 6 месеци</a:t>
            </a:r>
            <a:r>
              <a:rPr lang="en-US" dirty="0" smtClean="0"/>
              <a:t>;</a:t>
            </a:r>
          </a:p>
          <a:p>
            <a:r>
              <a:rPr lang="sr-Cyrl-RS" dirty="0" smtClean="0"/>
              <a:t>Г</a:t>
            </a:r>
            <a:r>
              <a:rPr lang="en-US" dirty="0" smtClean="0"/>
              <a:t>) </a:t>
            </a:r>
            <a:r>
              <a:rPr lang="sr-Cyrl-RS" dirty="0" smtClean="0"/>
              <a:t>да привремено забрани здравственом раднику обављање свих или одређених послова, </a:t>
            </a:r>
            <a:r>
              <a:rPr lang="sr-Cyrl-RS" dirty="0" smtClean="0"/>
              <a:t>ако су они обављани супротно закону, у року који не може бити краћи од 60 дана ни дужи од 6 месеци</a:t>
            </a:r>
            <a:r>
              <a:rPr lang="en-US" dirty="0" smtClean="0"/>
              <a:t>;</a:t>
            </a:r>
            <a:endParaRPr lang="sr-Cyrl-RS" dirty="0" smtClean="0"/>
          </a:p>
          <a:p>
            <a:r>
              <a:rPr lang="sr-Cyrl-RS" dirty="0" smtClean="0"/>
              <a:t>Д</a:t>
            </a:r>
            <a:r>
              <a:rPr lang="en-US" dirty="0" smtClean="0"/>
              <a:t>)</a:t>
            </a:r>
            <a:r>
              <a:rPr lang="sr-Cyrl-RS" dirty="0" smtClean="0"/>
              <a:t> да предложи надлежној комори одузимање лиценце здравственом раднику, ако постоји неки од разлог који су утврђени законом</a:t>
            </a:r>
            <a:r>
              <a:rPr lang="en-US" dirty="0" smtClean="0"/>
              <a:t>;</a:t>
            </a:r>
            <a:endParaRPr lang="sr-Cyrl-RS" dirty="0" smtClean="0"/>
          </a:p>
          <a:p>
            <a:r>
              <a:rPr lang="sr-Cyrl-RS" dirty="0" smtClean="0"/>
              <a:t>Ђ</a:t>
            </a:r>
            <a:r>
              <a:rPr lang="en-US" dirty="0" smtClean="0"/>
              <a:t>) </a:t>
            </a:r>
            <a:r>
              <a:rPr lang="sr-Cyrl-RS" dirty="0" smtClean="0"/>
              <a:t>да здравственог радника односно сарадника упути на преглед ради оцене здравствене способности, у случају сумње на губитак здравствене способности за обављање здравствене делатности, уопште или одређених послова.</a:t>
            </a:r>
            <a:endParaRPr lang="en-US" dirty="0"/>
          </a:p>
        </p:txBody>
      </p:sp>
    </p:spTree>
  </p:cSld>
  <p:clrMapOvr>
    <a:masterClrMapping/>
  </p:clrMapOvr>
  <p:transition spd="slow">
    <p:newsflash/>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51. Традиционална медицина</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sr-Cyrl-RS" dirty="0" smtClean="0"/>
              <a:t>- Традиционална медицина, пррема ЗЗЗ, обухвата проверене, стручно неспорне традиционалне, комплементарне и алтернативне методе и поступке дијагностике, лечења и рехабилитације, који благотворно утичу или који би благотворно могли утицати на човеково здравствено стање и који у складу са важећом медицинском доктрином нису обухваћени здравственим услугама.</a:t>
            </a:r>
          </a:p>
          <a:p>
            <a:r>
              <a:rPr lang="sr-Cyrl-RS" dirty="0" smtClean="0"/>
              <a:t>- Дозвољене су само оне методе и поступци који</a:t>
            </a:r>
            <a:r>
              <a:rPr lang="en-US" dirty="0" smtClean="0"/>
              <a:t>:</a:t>
            </a:r>
            <a:endParaRPr lang="sr-Cyrl-RS" dirty="0" smtClean="0"/>
          </a:p>
          <a:p>
            <a:r>
              <a:rPr lang="ru-RU" dirty="0" smtClean="0"/>
              <a:t>А</a:t>
            </a:r>
            <a:r>
              <a:rPr lang="en-US" dirty="0" smtClean="0"/>
              <a:t>)</a:t>
            </a:r>
            <a:r>
              <a:rPr lang="sr-Cyrl-RS" dirty="0" smtClean="0"/>
              <a:t> не штете здрављу</a:t>
            </a:r>
            <a:r>
              <a:rPr lang="en-US" dirty="0" smtClean="0"/>
              <a:t>;</a:t>
            </a:r>
          </a:p>
          <a:p>
            <a:r>
              <a:rPr lang="sr-Cyrl-RS" dirty="0" smtClean="0"/>
              <a:t>Б</a:t>
            </a:r>
            <a:r>
              <a:rPr lang="en-US" dirty="0" smtClean="0"/>
              <a:t>)</a:t>
            </a:r>
            <a:r>
              <a:rPr lang="sr-Cyrl-RS" dirty="0" smtClean="0"/>
              <a:t> пацијента не одвраћају од употребе за њега корисних здравствених услуга</a:t>
            </a:r>
            <a:r>
              <a:rPr lang="en-US" dirty="0" smtClean="0"/>
              <a:t>;</a:t>
            </a:r>
          </a:p>
          <a:p>
            <a:r>
              <a:rPr lang="sr-Cyrl-RS" dirty="0" smtClean="0"/>
              <a:t>В</a:t>
            </a:r>
            <a:r>
              <a:rPr lang="en-US" dirty="0" smtClean="0"/>
              <a:t>) </a:t>
            </a:r>
            <a:r>
              <a:rPr lang="sr-Cyrl-RS" dirty="0" smtClean="0"/>
              <a:t>изводе се у складу са признатим стандардима традиционалне медицине.</a:t>
            </a:r>
          </a:p>
          <a:p>
            <a:r>
              <a:rPr lang="sr-Cyrl-RS" dirty="0" smtClean="0"/>
              <a:t>- Традиционалном медицином могу да се баве здравствени радници којима је Министрарство здравља издало дозволу (лиценцу). </a:t>
            </a:r>
            <a:endParaRPr lang="en-US" dirty="0"/>
          </a:p>
        </p:txBody>
      </p:sp>
    </p:spTree>
  </p:cSld>
  <p:clrMapOvr>
    <a:masterClrMapping/>
  </p:clrMapOvr>
  <p:transition spd="slow">
    <p:newsflash/>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solidFill>
                  <a:srgbClr val="FF0000"/>
                </a:solidFill>
              </a:rPr>
              <a:t>52. </a:t>
            </a:r>
            <a:r>
              <a:rPr lang="ru-RU" dirty="0" smtClean="0">
                <a:solidFill>
                  <a:srgbClr val="FF0000"/>
                </a:solidFill>
              </a:rPr>
              <a:t>П</a:t>
            </a:r>
            <a:r>
              <a:rPr lang="sr-Cyrl-RS" dirty="0" smtClean="0">
                <a:solidFill>
                  <a:srgbClr val="FF0000"/>
                </a:solidFill>
              </a:rPr>
              <a:t>ојам коморе здравствених радника</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sr-Cyrl-RS" dirty="0" smtClean="0"/>
              <a:t>- Комора је удружење здравствених радника (струковно, сталешко тело), који, у виду занимања, обављају непосредно послове здравствене делатности у здравственој установи, приватној пракси или код неког другог послодавца.</a:t>
            </a:r>
          </a:p>
          <a:p>
            <a:r>
              <a:rPr lang="sr-Cyrl-RS" dirty="0" smtClean="0"/>
              <a:t>- Сви здравствени радници обавезно су учлањени у одговарајућу комору. Чланство у комори је добровољно за здравствене раднике који не обављају као професију послове здравствене заштите.</a:t>
            </a:r>
          </a:p>
          <a:p>
            <a:r>
              <a:rPr lang="sr-Cyrl-RS" dirty="0" smtClean="0"/>
              <a:t>- Коморе имају и почасне чланове и чланове донаторе.</a:t>
            </a:r>
          </a:p>
          <a:p>
            <a:r>
              <a:rPr lang="sr-Cyrl-RS" dirty="0" smtClean="0"/>
              <a:t>Комора је самоуправно тело на које је држава пренела део својих јавних овлашћења. Путем ових овлашћења комора контролише стручне услуге својих чланова. Истовремено, држава је сачувала право надзора над радом комора.</a:t>
            </a:r>
            <a:endParaRPr lang="en-US" dirty="0"/>
          </a:p>
        </p:txBody>
      </p:sp>
    </p:spTree>
  </p:cSld>
  <p:clrMapOvr>
    <a:masterClrMapping/>
  </p:clrMapOvr>
  <p:transition spd="slow">
    <p:newsflash/>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53. Врсте комора</a:t>
            </a:r>
            <a:endParaRPr lang="en-US" dirty="0">
              <a:solidFill>
                <a:srgbClr val="FF0000"/>
              </a:solidFill>
            </a:endParaRPr>
          </a:p>
        </p:txBody>
      </p:sp>
      <p:sp>
        <p:nvSpPr>
          <p:cNvPr id="3" name="Content Placeholder 2"/>
          <p:cNvSpPr>
            <a:spLocks noGrp="1"/>
          </p:cNvSpPr>
          <p:nvPr>
            <p:ph idx="1"/>
          </p:nvPr>
        </p:nvSpPr>
        <p:spPr/>
        <p:txBody>
          <a:bodyPr/>
          <a:lstStyle/>
          <a:p>
            <a:r>
              <a:rPr lang="sr-Cyrl-RS" dirty="0" smtClean="0"/>
              <a:t>- Лекарска комора Србије.</a:t>
            </a:r>
          </a:p>
          <a:p>
            <a:r>
              <a:rPr lang="sr-Cyrl-RS" dirty="0" smtClean="0"/>
              <a:t>- Стоматолошка комора Србије.</a:t>
            </a:r>
          </a:p>
          <a:p>
            <a:r>
              <a:rPr lang="sr-Cyrl-RS" dirty="0" smtClean="0"/>
              <a:t>- Фармацеутска комора Србије.</a:t>
            </a:r>
          </a:p>
          <a:p>
            <a:r>
              <a:rPr lang="sr-Cyrl-RS" dirty="0" smtClean="0"/>
              <a:t>- Комора биохемичара Србије.</a:t>
            </a:r>
          </a:p>
          <a:p>
            <a:r>
              <a:rPr lang="sr-Cyrl-RS" dirty="0" smtClean="0"/>
              <a:t>- Комора медицинских сестара и здравствених техничара Србије.</a:t>
            </a:r>
            <a:endParaRPr lang="en-US" dirty="0"/>
          </a:p>
        </p:txBody>
      </p:sp>
    </p:spTree>
  </p:cSld>
  <p:clrMapOvr>
    <a:masterClrMapping/>
  </p:clrMapOvr>
  <p:transition spd="slow">
    <p:newsflash/>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1002</TotalTime>
  <Words>6296</Words>
  <Application>Microsoft Office PowerPoint</Application>
  <PresentationFormat>On-screen Show (4:3)</PresentationFormat>
  <Paragraphs>415</Paragraphs>
  <Slides>102</Slides>
  <Notes>1</Notes>
  <HiddenSlides>0</HiddenSlides>
  <MMClips>0</MMClips>
  <ScaleCrop>false</ScaleCrop>
  <HeadingPairs>
    <vt:vector size="4" baseType="variant">
      <vt:variant>
        <vt:lpstr>Theme</vt:lpstr>
      </vt:variant>
      <vt:variant>
        <vt:i4>1</vt:i4>
      </vt:variant>
      <vt:variant>
        <vt:lpstr>Slide Titles</vt:lpstr>
      </vt:variant>
      <vt:variant>
        <vt:i4>102</vt:i4>
      </vt:variant>
    </vt:vector>
  </HeadingPairs>
  <TitlesOfParts>
    <vt:vector size="103" baseType="lpstr">
      <vt:lpstr>Trek</vt:lpstr>
      <vt:lpstr> 1. Шта је здравствено законодавство</vt:lpstr>
      <vt:lpstr>2. Наведите уставне одредбе из области заштите здравља? </vt:lpstr>
      <vt:lpstr>3. Предмет регулисања Закон о здравственој  заштити?    </vt:lpstr>
      <vt:lpstr>4. Обим здравствене заштите у Републици Србији?  </vt:lpstr>
      <vt:lpstr> 5. Које основне мере је Република Србија овлашћена да предузме у оквиру друштвене бриге за здравље становништво?   </vt:lpstr>
      <vt:lpstr>Slide 6</vt:lpstr>
      <vt:lpstr>   6. Које допунске мере је Република Србија дужна да предузима у оквиру друштвене бриге за здравље?    </vt:lpstr>
      <vt:lpstr>Slide 8</vt:lpstr>
      <vt:lpstr>  7. Које категорије лица су обухваћене обавезним здравственим осигурањем?  </vt:lpstr>
      <vt:lpstr>Slide 10</vt:lpstr>
      <vt:lpstr>Slide 11</vt:lpstr>
      <vt:lpstr>Slide 12</vt:lpstr>
      <vt:lpstr>   8. Које мере је у оквиру друштвене бриге за здравље предузима АП, општине, односно града: </vt:lpstr>
      <vt:lpstr>Slide 14</vt:lpstr>
      <vt:lpstr>  9. Које мере у оквиру друштвене бриге за здравље предузима послодавац:  </vt:lpstr>
      <vt:lpstr>Slide 16</vt:lpstr>
      <vt:lpstr>Slide 17</vt:lpstr>
      <vt:lpstr>   10. Које мере у оквиру друштвене бриге за здравље је дужан да предузме појединац:    </vt:lpstr>
      <vt:lpstr>11.Објасните начело приступачности здравствене заштите.</vt:lpstr>
      <vt:lpstr>    12.ОБЈАСНИТЕ начело правичности здравствене заштите.      </vt:lpstr>
      <vt:lpstr> </vt:lpstr>
      <vt:lpstr>14.ОБЈАСНИТЕ НАЧЕЛО КОНТИНУИРАНОСТИ ЗДРАВСТВЕНЕ ЗАШТИТЕ</vt:lpstr>
      <vt:lpstr>  15.Објасните начело сталног унапређења квалитета здравствене  заштите</vt:lpstr>
      <vt:lpstr>16.Објасните начело ефикасности здравствене заштите.</vt:lpstr>
      <vt:lpstr> 17. Објасните право на доступност  здравствене заштите. </vt:lpstr>
      <vt:lpstr>18. Објаснте право на информације. </vt:lpstr>
      <vt:lpstr>19. Објасните право на обавештење</vt:lpstr>
      <vt:lpstr>Slide 28</vt:lpstr>
      <vt:lpstr>Slide 29</vt:lpstr>
      <vt:lpstr>Slide 30</vt:lpstr>
      <vt:lpstr>Slide 31</vt:lpstr>
      <vt:lpstr>20. Објасните право на слободан избор </vt:lpstr>
      <vt:lpstr> 21. Објасните право на приватност и поверљивост информација   </vt:lpstr>
      <vt:lpstr>  22. Објасните право на самоодлучивању и пристанак </vt:lpstr>
      <vt:lpstr>Slide 35</vt:lpstr>
      <vt:lpstr>23. Ојасните право на увид у медицинску документацију </vt:lpstr>
      <vt:lpstr>Slide 37</vt:lpstr>
      <vt:lpstr>24.Објасните право на тајност података </vt:lpstr>
      <vt:lpstr>Slide 39</vt:lpstr>
      <vt:lpstr> 25.Објасни право пацијента над којим се врши медицински оглед   </vt:lpstr>
      <vt:lpstr>Slide 41</vt:lpstr>
      <vt:lpstr>26. Објасните право пацијента на приговор </vt:lpstr>
      <vt:lpstr>Slide 43</vt:lpstr>
      <vt:lpstr>27. Право на обавештавање јавности   </vt:lpstr>
      <vt:lpstr>Slide 45</vt:lpstr>
      <vt:lpstr>28. Објасните право на накнаду штете</vt:lpstr>
      <vt:lpstr>Slide 47</vt:lpstr>
      <vt:lpstr>29.Објасните дужности пацијената </vt:lpstr>
      <vt:lpstr>Slide 49</vt:lpstr>
      <vt:lpstr>30. Како се оснива здравствена установа у рс?</vt:lpstr>
      <vt:lpstr>Slide 51</vt:lpstr>
      <vt:lpstr>Slide 52</vt:lpstr>
      <vt:lpstr>31.Које врсте здравствених установа познаје систем здравствене заштите србије? </vt:lpstr>
      <vt:lpstr>Slide 54</vt:lpstr>
      <vt:lpstr>32.Који су органи управљања здравственом установом? </vt:lpstr>
      <vt:lpstr>33.Наведите Стручне органе здравствене установе. </vt:lpstr>
      <vt:lpstr>34.Објасните надлежност одбора за етику здравствене установе?</vt:lpstr>
      <vt:lpstr>Slide 58</vt:lpstr>
      <vt:lpstr>Slide 59</vt:lpstr>
      <vt:lpstr>35.Одбор за етику Србије</vt:lpstr>
      <vt:lpstr>36. Обајсните појам и облике Приватне праксе </vt:lpstr>
      <vt:lpstr>Slide 62</vt:lpstr>
      <vt:lpstr>Slide 63</vt:lpstr>
      <vt:lpstr>37. Које су Обавезе приватне праксе према закону о здравственој заштити? </vt:lpstr>
      <vt:lpstr>Slide 65</vt:lpstr>
      <vt:lpstr> 38. РАСПОРЕД РАДА, РАДНО ВРЕМЕ И ОРГАНИЗАЦИЈА РАДА здравствених установа и приватне праксе  </vt:lpstr>
      <vt:lpstr>39. ЗДРАВСТВЕНА ЗАШТИТА ЗА ВРЕМЕ ШТРАЈКА</vt:lpstr>
      <vt:lpstr>40. ПРЕКОВРЕМЕНИ РАД У ЗДРАВСТВЕНОЈ УСТАНОВИ</vt:lpstr>
      <vt:lpstr>Slide 69</vt:lpstr>
      <vt:lpstr>Slide 70</vt:lpstr>
      <vt:lpstr>Slide 71</vt:lpstr>
      <vt:lpstr>41. ВРСТЕ ЗДРАВСТВЕНИХ РАДНИКА И ЗДРАВСТВЕНИХ САРАДНИКА</vt:lpstr>
      <vt:lpstr>Slide 73</vt:lpstr>
      <vt:lpstr>42. УСЛОВИ ЗА САМОСТАЛНО ОБАВЉАЊЕ ЗДРАВСТВЕНЕ ДЕЛАТНОСТИ ОД СТРАНЕ ЗДРАВСТВЕНОГ РАДНИКА </vt:lpstr>
      <vt:lpstr>43. СТРУЧНО УСАВРШАВАЊЕ</vt:lpstr>
      <vt:lpstr>44. ПРИПРАВНИЧКИ СТАЖ ЗДРАВСТВЕНИХ РАДНИКА</vt:lpstr>
      <vt:lpstr>Slide 77</vt:lpstr>
      <vt:lpstr>45. СТРУЧНИ ИСПИТ ЗДРАВСТВЕНИХ РАДНИКА</vt:lpstr>
      <vt:lpstr>46. ИЗДАВАЊЕ, ОБНАВЉАЊЕ И ОДУЗИМАЊЕ ДОЗВОЛЕ (ЛИЦЕНЦА) ЗА САМОСТАЛНИ РАД </vt:lpstr>
      <vt:lpstr>Slide 80</vt:lpstr>
      <vt:lpstr>Slide 81</vt:lpstr>
      <vt:lpstr>Slide 82</vt:lpstr>
      <vt:lpstr>47. Допунски РАД ЗДРАВСТВЕНИХ РАДНИКА </vt:lpstr>
      <vt:lpstr>Slide 84</vt:lpstr>
      <vt:lpstr>Slide 85</vt:lpstr>
      <vt:lpstr>48. КВАЛИТЕТ ЗДРАВСТВЕНИХ УСЛУГА И КОНТРОЛА СТРУЧНОГ РАДА</vt:lpstr>
      <vt:lpstr>Slide 87</vt:lpstr>
      <vt:lpstr>Slide 88</vt:lpstr>
      <vt:lpstr>Slide 89</vt:lpstr>
      <vt:lpstr>49. Објасните акредитацију</vt:lpstr>
      <vt:lpstr>Slide 91</vt:lpstr>
      <vt:lpstr>Slide 92</vt:lpstr>
      <vt:lpstr>50. надзор над радом здравствених установа и приватне праксе</vt:lpstr>
      <vt:lpstr>Slide 94</vt:lpstr>
      <vt:lpstr>Slide 95</vt:lpstr>
      <vt:lpstr>Slide 96</vt:lpstr>
      <vt:lpstr>51. Традиционална медицина</vt:lpstr>
      <vt:lpstr>52. Појам коморе здравствених радника</vt:lpstr>
      <vt:lpstr>53. Врсте комора</vt:lpstr>
      <vt:lpstr>54. Послови коморе</vt:lpstr>
      <vt:lpstr>Slide 101</vt:lpstr>
      <vt:lpstr>Slide 102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Шта је здравствено законодавство?</dc:title>
  <dc:creator>Чворовић</dc:creator>
  <cp:lastModifiedBy>Ssss</cp:lastModifiedBy>
  <cp:revision>107</cp:revision>
  <dcterms:created xsi:type="dcterms:W3CDTF">2006-08-16T00:00:00Z</dcterms:created>
  <dcterms:modified xsi:type="dcterms:W3CDTF">2015-12-06T23:10:02Z</dcterms:modified>
</cp:coreProperties>
</file>