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5082" r:id="rId1"/>
  </p:sldMasterIdLst>
  <p:notesMasterIdLst>
    <p:notesMasterId r:id="rId43"/>
  </p:notesMasterIdLst>
  <p:handoutMasterIdLst>
    <p:handoutMasterId r:id="rId44"/>
  </p:handoutMasterIdLst>
  <p:sldIdLst>
    <p:sldId id="838" r:id="rId2"/>
    <p:sldId id="707" r:id="rId3"/>
    <p:sldId id="829" r:id="rId4"/>
    <p:sldId id="840" r:id="rId5"/>
    <p:sldId id="839" r:id="rId6"/>
    <p:sldId id="841" r:id="rId7"/>
    <p:sldId id="704" r:id="rId8"/>
    <p:sldId id="701" r:id="rId9"/>
    <p:sldId id="831" r:id="rId10"/>
    <p:sldId id="830" r:id="rId11"/>
    <p:sldId id="832" r:id="rId12"/>
    <p:sldId id="834" r:id="rId13"/>
    <p:sldId id="745" r:id="rId14"/>
    <p:sldId id="835" r:id="rId15"/>
    <p:sldId id="730" r:id="rId16"/>
    <p:sldId id="725" r:id="rId17"/>
    <p:sldId id="726" r:id="rId18"/>
    <p:sldId id="844" r:id="rId19"/>
    <p:sldId id="728" r:id="rId20"/>
    <p:sldId id="775" r:id="rId21"/>
    <p:sldId id="731" r:id="rId22"/>
    <p:sldId id="805" r:id="rId23"/>
    <p:sldId id="806" r:id="rId24"/>
    <p:sldId id="814" r:id="rId25"/>
    <p:sldId id="813" r:id="rId26"/>
    <p:sldId id="842" r:id="rId27"/>
    <p:sldId id="843" r:id="rId28"/>
    <p:sldId id="837" r:id="rId29"/>
    <p:sldId id="747" r:id="rId30"/>
    <p:sldId id="729" r:id="rId31"/>
    <p:sldId id="702" r:id="rId32"/>
    <p:sldId id="708" r:id="rId33"/>
    <p:sldId id="703" r:id="rId34"/>
    <p:sldId id="819" r:id="rId35"/>
    <p:sldId id="821" r:id="rId36"/>
    <p:sldId id="822" r:id="rId37"/>
    <p:sldId id="845" r:id="rId38"/>
    <p:sldId id="846" r:id="rId39"/>
    <p:sldId id="812" r:id="rId40"/>
    <p:sldId id="771" r:id="rId41"/>
    <p:sldId id="847" r:id="rId42"/>
  </p:sldIdLst>
  <p:sldSz cx="9144000" cy="6858000" type="screen4x3"/>
  <p:notesSz cx="6669088" cy="9775825"/>
  <p:embeddedFontLst>
    <p:embeddedFont>
      <p:font typeface="Trebuchet MS" pitchFamily="34" charset="0"/>
      <p:regular r:id="rId45"/>
      <p:bold r:id="rId46"/>
      <p:italic r:id="rId47"/>
      <p:boldItalic r:id="rId48"/>
    </p:embeddedFont>
    <p:embeddedFont>
      <p:font typeface="Wingdings 3" pitchFamily="18" charset="2"/>
      <p:regular r:id="rId49"/>
    </p:embeddedFont>
    <p:embeddedFont>
      <p:font typeface="Verdana" pitchFamily="34" charset="0"/>
      <p:regular r:id="rId50"/>
      <p:bold r:id="rId51"/>
      <p:italic r:id="rId52"/>
      <p:boldItalic r:id="rId53"/>
    </p:embeddedFont>
    <p:embeddedFont>
      <p:font typeface="ExtraS 1"/>
      <p:regular r:id="rId54"/>
    </p:embeddedFont>
    <p:embeddedFont>
      <p:font typeface="Wingdings 2" pitchFamily="18" charset="2"/>
      <p:regular r:id="rId55"/>
    </p:embeddedFont>
    <p:embeddedFont>
      <p:font typeface="UniversS 47 CondensedLight"/>
      <p:regular r:id="rId56"/>
    </p:embeddedFont>
    <p:embeddedFont>
      <p:font typeface="Arial Narrow" pitchFamily="34" charset="0"/>
      <p:regular r:id="rId57"/>
      <p:bold r:id="rId58"/>
      <p:italic r:id="rId59"/>
      <p:boldItalic r:id="rId60"/>
    </p:embeddedFont>
    <p:embeddedFont>
      <p:font typeface="Arial Unicode MS" pitchFamily="34" charset="-128"/>
      <p:regular r:id="rId61"/>
    </p:embeddedFont>
  </p:embeddedFontLst>
  <p:custShowLst>
    <p:custShow name="RSNA long" id="0">
      <p:sldLst/>
    </p:custShow>
    <p:custShow name="RSNA shortish" id="1">
      <p:sldLst/>
    </p:custShow>
    <p:custShow name="RSNA shortest" id="2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CCCCCC"/>
    <a:srgbClr val="CCFF99"/>
    <a:srgbClr val="99CCFF"/>
    <a:srgbClr val="336699"/>
    <a:srgbClr val="FFCC99"/>
    <a:srgbClr val="990000"/>
    <a:srgbClr val="999999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8" autoAdjust="0"/>
  </p:normalViewPr>
  <p:slideViewPr>
    <p:cSldViewPr snapToGrid="0">
      <p:cViewPr varScale="1">
        <p:scale>
          <a:sx n="69" d="100"/>
          <a:sy n="69" d="100"/>
        </p:scale>
        <p:origin x="-1416" y="-102"/>
      </p:cViewPr>
      <p:guideLst>
        <p:guide orient="horz" pos="336"/>
        <p:guide orient="horz" pos="2258"/>
        <p:guide orient="horz" pos="4128"/>
        <p:guide orient="horz" pos="4176"/>
        <p:guide orient="horz" pos="3954"/>
        <p:guide orient="horz" pos="816"/>
        <p:guide orient="horz" pos="2064"/>
        <p:guide orient="horz" pos="1392"/>
        <p:guide pos="1056"/>
        <p:guide pos="776"/>
        <p:guide pos="5520"/>
        <p:guide pos="96"/>
        <p:guide pos="5328"/>
        <p:guide pos="1632"/>
        <p:guide pos="768"/>
        <p:guide pos="336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586" y="-102"/>
      </p:cViewPr>
      <p:guideLst>
        <p:guide orient="horz" pos="3079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2.xml"/><Relationship Id="rId2" Type="http://schemas.openxmlformats.org/officeDocument/2006/relationships/slide" Target="slides/slide15.xml"/><Relationship Id="rId1" Type="http://schemas.openxmlformats.org/officeDocument/2006/relationships/slide" Target="slides/slide2.xml"/><Relationship Id="rId5" Type="http://schemas.openxmlformats.org/officeDocument/2006/relationships/slide" Target="slides/slide31.xml"/><Relationship Id="rId4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64" tIns="45331" rIns="90664" bIns="45331" numCol="1" anchor="t" anchorCtr="0" compatLnSpc="1">
            <a:prstTxWarp prst="textNoShape">
              <a:avLst/>
            </a:prstTxWarp>
          </a:bodyPr>
          <a:lstStyle>
            <a:lvl1pPr defTabSz="908050">
              <a:lnSpc>
                <a:spcPct val="100000"/>
              </a:lnSpc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64" tIns="45331" rIns="90664" bIns="45331" numCol="1" anchor="t" anchorCtr="0" compatLnSpc="1">
            <a:prstTxWarp prst="textNoShape">
              <a:avLst/>
            </a:prstTxWarp>
          </a:bodyPr>
          <a:lstStyle>
            <a:lvl1pPr algn="r" defTabSz="908050">
              <a:lnSpc>
                <a:spcPct val="100000"/>
              </a:lnSpc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6875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64" tIns="45331" rIns="90664" bIns="45331" numCol="1" anchor="b" anchorCtr="0" compatLnSpc="1">
            <a:prstTxWarp prst="textNoShape">
              <a:avLst/>
            </a:prstTxWarp>
          </a:bodyPr>
          <a:lstStyle>
            <a:lvl1pPr defTabSz="908050">
              <a:lnSpc>
                <a:spcPct val="100000"/>
              </a:lnSpc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286875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64" tIns="45331" rIns="90664" bIns="45331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pPr>
              <a:defRPr/>
            </a:pPr>
            <a:fld id="{EED038ED-0501-4152-95CF-65A88847FF1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1412722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051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0664" bIns="45331" numCol="1" anchor="t" anchorCtr="0" compatLnSpc="1">
            <a:prstTxWarp prst="textNoShape">
              <a:avLst/>
            </a:prstTxWarp>
          </a:bodyPr>
          <a:lstStyle>
            <a:lvl1pPr defTabSz="908050">
              <a:lnSpc>
                <a:spcPts val="2388"/>
              </a:lnSpc>
              <a:spcAft>
                <a:spcPts val="200"/>
              </a:spcAft>
              <a:buFont typeface="Wingdings" pitchFamily="2" charset="2"/>
              <a:buNone/>
              <a:defRPr sz="1200">
                <a:solidFill>
                  <a:srgbClr val="002B5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43325" y="0"/>
            <a:ext cx="29067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0664" bIns="45331" numCol="1" anchor="t" anchorCtr="0" compatLnSpc="1">
            <a:prstTxWarp prst="textNoShape">
              <a:avLst/>
            </a:prstTxWarp>
          </a:bodyPr>
          <a:lstStyle>
            <a:lvl1pPr algn="r" defTabSz="908050">
              <a:lnSpc>
                <a:spcPts val="2388"/>
              </a:lnSpc>
              <a:spcAft>
                <a:spcPts val="200"/>
              </a:spcAft>
              <a:buFont typeface="Wingdings" pitchFamily="2" charset="2"/>
              <a:buNone/>
              <a:defRPr sz="1200">
                <a:solidFill>
                  <a:srgbClr val="002B5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58825"/>
            <a:ext cx="4857750" cy="3643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630738"/>
            <a:ext cx="4891088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0664" bIns="45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Klicken Sie, um die Formate des Vorlagentextes zu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9888"/>
            <a:ext cx="2905125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0664" bIns="45331" numCol="1" anchor="b" anchorCtr="0" compatLnSpc="1">
            <a:prstTxWarp prst="textNoShape">
              <a:avLst/>
            </a:prstTxWarp>
          </a:bodyPr>
          <a:lstStyle>
            <a:lvl1pPr defTabSz="908050">
              <a:lnSpc>
                <a:spcPts val="2388"/>
              </a:lnSpc>
              <a:spcAft>
                <a:spcPts val="200"/>
              </a:spcAft>
              <a:buFont typeface="Wingdings" pitchFamily="2" charset="2"/>
              <a:buNone/>
              <a:defRPr sz="1200">
                <a:solidFill>
                  <a:srgbClr val="002B5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43325" y="9259888"/>
            <a:ext cx="2906713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0664" bIns="45331" numCol="1" anchor="b" anchorCtr="0" compatLnSpc="1">
            <a:prstTxWarp prst="textNoShape">
              <a:avLst/>
            </a:prstTxWarp>
          </a:bodyPr>
          <a:lstStyle>
            <a:lvl1pPr algn="r" defTabSz="908050">
              <a:lnSpc>
                <a:spcPts val="2388"/>
              </a:lnSpc>
              <a:spcAft>
                <a:spcPts val="200"/>
              </a:spcAft>
              <a:buFont typeface="Wingdings" pitchFamily="2" charset="2"/>
              <a:buNone/>
              <a:defRPr sz="1200">
                <a:solidFill>
                  <a:srgbClr val="002B5D"/>
                </a:solidFill>
              </a:defRPr>
            </a:lvl1pPr>
          </a:lstStyle>
          <a:p>
            <a:pPr>
              <a:defRPr/>
            </a:pPr>
            <a:fld id="{8C284071-FD72-4C80-90DD-C3B08335C273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xmlns="" val="3331814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80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91EEC13-CE01-400B-A65B-A0107EAB3EB2}" type="slidenum">
              <a:rPr lang="de-DE" altLang="de-DE" sz="1200" smtClean="0">
                <a:solidFill>
                  <a:srgbClr val="002B5D"/>
                </a:solidFill>
              </a:rPr>
              <a:pPr/>
              <a:t>22</a:t>
            </a:fld>
            <a:endParaRPr lang="de-DE" altLang="de-DE" sz="1200" smtClean="0">
              <a:solidFill>
                <a:srgbClr val="002B5D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8825"/>
            <a:ext cx="4859337" cy="36449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29150"/>
            <a:ext cx="4892675" cy="44037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24" tIns="44412" rIns="88824" bIns="44412"/>
          <a:lstStyle/>
          <a:p>
            <a:r>
              <a:rPr lang="en-US" altLang="en-US" smtClean="0">
                <a:latin typeface="Arial" pitchFamily="34" charset="0"/>
              </a:rPr>
              <a:t>DAS = Data Acquisition System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80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6623BBC-1AA6-4D04-9691-0B362EA39CF3}" type="slidenum">
              <a:rPr lang="de-DE" altLang="de-DE" sz="1200" smtClean="0">
                <a:solidFill>
                  <a:srgbClr val="002B5D"/>
                </a:solidFill>
              </a:rPr>
              <a:pPr/>
              <a:t>23</a:t>
            </a:fld>
            <a:endParaRPr lang="de-DE" altLang="de-DE" sz="1200" smtClean="0">
              <a:solidFill>
                <a:srgbClr val="002B5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8825"/>
            <a:ext cx="4859337" cy="36449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29150"/>
            <a:ext cx="4892675" cy="44037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24" tIns="44412" rIns="88824" bIns="44412"/>
          <a:lstStyle/>
          <a:p>
            <a:r>
              <a:rPr lang="en-US" altLang="en-US" smtClean="0">
                <a:latin typeface="Arial" pitchFamily="34" charset="0"/>
              </a:rPr>
              <a:t>DAS = Data Acquisition System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80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805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0906C6A-9E3C-45F3-94D6-5EC6C05B56DC}" type="slidenum">
              <a:rPr lang="de-DE" altLang="de-DE" sz="1200" smtClean="0">
                <a:solidFill>
                  <a:srgbClr val="002B5D"/>
                </a:solidFill>
              </a:rPr>
              <a:pPr/>
              <a:t>40</a:t>
            </a:fld>
            <a:endParaRPr lang="de-DE" altLang="de-DE" sz="1200" smtClean="0">
              <a:solidFill>
                <a:srgbClr val="002B5D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8825"/>
            <a:ext cx="4859337" cy="36449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29150"/>
            <a:ext cx="4892675" cy="44037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en-US" smtClean="0">
                <a:latin typeface="Arial" pitchFamily="34" charset="0"/>
              </a:rPr>
              <a:t>Instead of only increaseing the number of slices acquired per rotation , the SOMATOM Senstion 64 utilizing the unique z-Sharp Technology offers significant clinical advancements in terms of spatial resolution and image quality. </a:t>
            </a:r>
            <a:endParaRPr lang="de-DE" altLang="en-US" b="1" smtClean="0">
              <a:latin typeface="Arial" pitchFamily="34" charset="0"/>
            </a:endParaRPr>
          </a:p>
          <a:p>
            <a:r>
              <a:rPr lang="de-DE" altLang="en-US" b="1" smtClean="0">
                <a:latin typeface="Arial" pitchFamily="34" charset="0"/>
              </a:rPr>
              <a:t>We have the Industry‘s largest 64-slice installed base with more than 350 installations worldwide – over 70% marketshare!</a:t>
            </a:r>
          </a:p>
          <a:p>
            <a:r>
              <a:rPr lang="de-DE" altLang="en-US" smtClean="0">
                <a:latin typeface="Arial" pitchFamily="34" charset="0"/>
              </a:rPr>
              <a:t>The world’s leading healthcare institutions and clinical experts have selected the SOMATOM Sensation 64 with z-Sharp™ Technology. </a:t>
            </a:r>
          </a:p>
          <a:p>
            <a:r>
              <a:rPr lang="de-DE" altLang="en-US" smtClean="0">
                <a:latin typeface="Arial" pitchFamily="34" charset="0"/>
              </a:rPr>
              <a:t>They trust the system’s excellent clinical performance that enables them to deliver the highest level of patient care and maintain their positions as top level research facilities.</a:t>
            </a:r>
          </a:p>
          <a:p>
            <a:endParaRPr lang="de-DE" altLang="en-US" smtClean="0">
              <a:latin typeface="Arial" pitchFamily="34" charset="0"/>
            </a:endParaRPr>
          </a:p>
          <a:p>
            <a:endParaRPr lang="de-DE" altLang="en-US" smtClean="0">
              <a:latin typeface="Arial" pitchFamily="34" charset="0"/>
            </a:endParaRPr>
          </a:p>
          <a:p>
            <a:endParaRPr lang="de-DE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623-F7AE-48AB-AF94-9D626FC45C68}" type="datetime4">
              <a:rPr lang="en-US"/>
              <a:pPr>
                <a:defRPr/>
              </a:pPr>
              <a:t>March 7, 2017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D765D-BA94-4980-9AD8-7564E37806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2686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EBE1-715F-4756-9B41-E40CC94784F4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A1A4D-18EE-440A-85DC-3B55A9D64B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58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D4003-A44D-4DC1-A4B3-73CC1534EEB1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B07E-96E1-4A1C-ACCF-F31098FBEB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1924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7906-EDB5-4BB2-9210-30BB407A8F50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A375-D33B-401E-9211-E8997B17A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034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ts val="2400"/>
              </a:lnSpc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1D7D1-096C-4114-B2F0-533B21C5EE88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D0DD8-E644-4474-AA31-34BC8238A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21824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1ED1A-9243-45AB-912D-055E3D09EF44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38F28-31D9-4B4D-83CD-2EB7468867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26793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64C8-1809-4F82-95CB-8326E8AB297C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943F-E038-46C2-A1FA-254674DEC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77204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4D3BB-8CE2-40E9-97B6-D3F6F706C221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F5C1A-2D00-46CD-97B8-28039845B1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64774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14400"/>
            <a:ext cx="70866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2133600"/>
            <a:ext cx="34671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95900" y="2133600"/>
            <a:ext cx="3467100" cy="1790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95900" y="4076700"/>
            <a:ext cx="3467100" cy="1790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856756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14400"/>
            <a:ext cx="70866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2133600"/>
            <a:ext cx="34671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2133600"/>
            <a:ext cx="34671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67139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D87C8-560E-4401-8CC1-660581C37142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41603-B0D8-4F8A-984A-18E96AB5D9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571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607-E97A-4722-B68E-CBB44D91D20B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38CD-055C-4788-A5FF-D045C6591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4621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46C77-2814-4A1E-8F28-7976C0146A92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87F23-4DF1-486B-886C-C9BEFA56C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0657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BEE77-9463-410B-838E-3BCF82D75E99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8616B-A684-4BFB-832B-A9E77938B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3688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3CB70-64B3-405C-847A-EADB95051E4D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A6734-91D3-4C79-89CE-D6616E91E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5280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55034-46B6-4870-A442-E00AF6E8F2D3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BA49D-C63A-4E1C-927B-617FA8CE58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3464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F52CB-41A4-4CE5-BF9E-B80F6B987360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E1819-53F7-4B1F-9E65-CDDADB930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5239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AF69-F9BA-45F7-8EF3-B25A9134A452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06BF2-B882-47C0-8F28-DD831C6F7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1867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240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9312CE-0E6D-4B88-87EF-3649736B1C2E}" type="datetime4">
              <a:rPr lang="en-US"/>
              <a:pPr>
                <a:defRPr/>
              </a:pPr>
              <a:t>March 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240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2400"/>
              </a:lnSpc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4F3A58B-E6D8-4055-900B-36686B89B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Rectangle 57"/>
          <p:cNvSpPr>
            <a:spLocks noChangeArrowheads="1"/>
          </p:cNvSpPr>
          <p:nvPr userDrawn="1"/>
        </p:nvSpPr>
        <p:spPr bwMode="auto">
          <a:xfrm>
            <a:off x="0" y="533400"/>
            <a:ext cx="1333500" cy="63246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400"/>
              </a:lnSpc>
              <a:defRPr/>
            </a:pPr>
            <a:endParaRPr lang="en-US" alt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57" r:id="rId1"/>
    <p:sldLayoutId id="2147485244" r:id="rId2"/>
    <p:sldLayoutId id="2147485245" r:id="rId3"/>
    <p:sldLayoutId id="2147485246" r:id="rId4"/>
    <p:sldLayoutId id="2147485247" r:id="rId5"/>
    <p:sldLayoutId id="2147485248" r:id="rId6"/>
    <p:sldLayoutId id="2147485249" r:id="rId7"/>
    <p:sldLayoutId id="2147485250" r:id="rId8"/>
    <p:sldLayoutId id="2147485251" r:id="rId9"/>
    <p:sldLayoutId id="2147485252" r:id="rId10"/>
    <p:sldLayoutId id="2147485258" r:id="rId11"/>
    <p:sldLayoutId id="2147485253" r:id="rId12"/>
    <p:sldLayoutId id="2147485259" r:id="rId13"/>
    <p:sldLayoutId id="2147485254" r:id="rId14"/>
    <p:sldLayoutId id="2147485255" r:id="rId15"/>
    <p:sldLayoutId id="2147485256" r:id="rId16"/>
    <p:sldLayoutId id="2147485260" r:id="rId17"/>
    <p:sldLayoutId id="2147485261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en-US" sz="3200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822325" y="1865313"/>
            <a:ext cx="7521575" cy="3138487"/>
          </a:xfrm>
        </p:spPr>
        <p:txBody>
          <a:bodyPr/>
          <a:lstStyle/>
          <a:p>
            <a:pPr algn="ctr" eaLnBrk="1" hangingPunct="1"/>
            <a:r>
              <a:rPr lang="sr-Latn-RS" altLang="en-US" sz="3600" smtClean="0"/>
              <a:t>Fizički osnovi CT-a</a:t>
            </a:r>
            <a:endParaRPr lang="en-US" altLang="en-US" sz="3600" smtClean="0"/>
          </a:p>
        </p:txBody>
      </p:sp>
      <p:pic>
        <p:nvPicPr>
          <p:cNvPr id="7" name="Picture 6" descr="x_ray_l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9334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RS" smtClean="0">
                <a:solidFill>
                  <a:srgbClr val="7B9899"/>
                </a:solidFill>
              </a:rPr>
              <a:t>CT uređaj: I generacija</a:t>
            </a:r>
            <a:endParaRPr lang="en-US" smtClean="0">
              <a:solidFill>
                <a:srgbClr val="7B9899"/>
              </a:solidFill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990975" y="6381750"/>
            <a:ext cx="1162050" cy="3603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CE1A632-D1BF-4E3E-A806-BA5B1C2F25C7}" type="slidenum">
              <a:rPr lang="en-US" altLang="en-US" sz="400" smtClean="0"/>
              <a:pPr/>
              <a:t>10</a:t>
            </a:fld>
            <a:endParaRPr lang="en-US" altLang="en-US" sz="400" smtClean="0"/>
          </a:p>
        </p:txBody>
      </p:sp>
      <p:pic>
        <p:nvPicPr>
          <p:cNvPr id="24580" name="Picture 5" descr="C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5903912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RS" smtClean="0">
                <a:solidFill>
                  <a:srgbClr val="7B9899"/>
                </a:solidFill>
              </a:rPr>
              <a:t>CT uređaj: II generacija</a:t>
            </a:r>
            <a:endParaRPr lang="en-US" smtClean="0">
              <a:solidFill>
                <a:srgbClr val="7B989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2128838"/>
            <a:ext cx="3743325" cy="1511300"/>
          </a:xfrm>
        </p:spPr>
        <p:txBody>
          <a:bodyPr/>
          <a:lstStyle/>
          <a:p>
            <a:pPr eaLnBrk="1" hangingPunct="1"/>
            <a:endParaRPr lang="sr-Latn-RS" altLang="en-US" sz="2400" smtClean="0"/>
          </a:p>
          <a:p>
            <a:pPr eaLnBrk="1" hangingPunct="1"/>
            <a:r>
              <a:rPr lang="sr-Latn-RS" altLang="en-US" sz="2400" smtClean="0"/>
              <a:t>Translacija i rotacija</a:t>
            </a:r>
          </a:p>
          <a:p>
            <a:pPr eaLnBrk="1" hangingPunct="1"/>
            <a:r>
              <a:rPr lang="sr-Latn-RS" altLang="en-US" sz="2400" smtClean="0"/>
              <a:t>Simultana merenja...</a:t>
            </a:r>
            <a:endParaRPr lang="en-US" altLang="en-US" sz="240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990975" y="6381750"/>
            <a:ext cx="1162050" cy="3603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5E58612-7E31-4FE7-9C0E-1E9A3FF818ED}" type="slidenum">
              <a:rPr lang="en-US" altLang="en-US" sz="400" smtClean="0"/>
              <a:pPr/>
              <a:t>11</a:t>
            </a:fld>
            <a:endParaRPr lang="en-US" altLang="en-US" sz="400" smtClean="0"/>
          </a:p>
        </p:txBody>
      </p:sp>
      <p:pic>
        <p:nvPicPr>
          <p:cNvPr id="17413" name="Picture 6" descr="C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700213"/>
            <a:ext cx="520541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4300" y="2133600"/>
            <a:ext cx="6191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30</a:t>
            </a:r>
            <a:r>
              <a:rPr 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  <a:sym typeface="Symbol"/>
              </a:rPr>
              <a:t>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56100" y="2420938"/>
            <a:ext cx="792163" cy="431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64388" y="1628775"/>
            <a:ext cx="6191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10</a:t>
            </a:r>
            <a:r>
              <a:rPr 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  <a:sym typeface="Symbol"/>
              </a:rPr>
              <a:t>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858000" y="1951038"/>
            <a:ext cx="377825" cy="4127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"/>
          <p:cNvSpPr txBox="1">
            <a:spLocks/>
          </p:cNvSpPr>
          <p:nvPr/>
        </p:nvSpPr>
        <p:spPr>
          <a:xfrm>
            <a:off x="395288" y="4284663"/>
            <a:ext cx="3744912" cy="1511300"/>
          </a:xfrm>
          <a:prstGeom prst="rect">
            <a:avLst/>
          </a:prstGeom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defRPr/>
            </a:pPr>
            <a:r>
              <a:rPr lang="sr-Latn-RS" sz="2400" dirty="0" smtClean="0"/>
              <a:t>Manja doza zračenja</a:t>
            </a:r>
          </a:p>
          <a:p>
            <a:pPr>
              <a:lnSpc>
                <a:spcPts val="2400"/>
              </a:lnSpc>
              <a:defRPr/>
            </a:pPr>
            <a:r>
              <a:rPr lang="sr-Latn-RS" sz="2400" dirty="0" smtClean="0"/>
              <a:t>Poboljšanje kvaliteta slike...</a:t>
            </a:r>
            <a:endParaRPr lang="en-US" sz="2400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RS" smtClean="0"/>
              <a:t>CT uređaj: III i IV generacija</a:t>
            </a: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990975" y="6381750"/>
            <a:ext cx="1162050" cy="3603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08D7F55-D7E7-41FB-97E8-E988440478CF}" type="slidenum">
              <a:rPr lang="en-US" altLang="en-US" sz="400" smtClean="0"/>
              <a:pPr/>
              <a:t>12</a:t>
            </a:fld>
            <a:endParaRPr lang="en-US" altLang="en-US" sz="400" smtClean="0"/>
          </a:p>
        </p:txBody>
      </p:sp>
      <p:pic>
        <p:nvPicPr>
          <p:cNvPr id="27652" name="Picture 5" descr="C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13" y="1989138"/>
            <a:ext cx="4200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T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989138"/>
            <a:ext cx="41989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8175" y="5514975"/>
            <a:ext cx="4143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III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888" y="5514975"/>
            <a:ext cx="4349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IV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smtClean="0">
                <a:solidFill>
                  <a:schemeClr val="accent3">
                    <a:shade val="75000"/>
                  </a:schemeClr>
                </a:solidFill>
              </a:rPr>
              <a:t>CT generacije - RTG cev detektori</a:t>
            </a:r>
            <a:br>
              <a:rPr lang="en-US" sz="240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2400" smtClean="0">
                <a:solidFill>
                  <a:schemeClr val="accent3">
                    <a:shade val="75000"/>
                  </a:schemeClr>
                </a:solidFill>
              </a:rPr>
              <a:t>5-ta generacija- spiralna, volumenska, subsekundna akvizicija</a:t>
            </a:r>
            <a:r>
              <a:rPr lang="sr-Latn-CS" sz="2400" smtClean="0">
                <a:solidFill>
                  <a:schemeClr val="accent3">
                    <a:shade val="75000"/>
                  </a:schemeClr>
                </a:solidFill>
              </a:rPr>
              <a:t> </a:t>
            </a:r>
            <a:r>
              <a:rPr lang="en-US" sz="2400" smtClean="0">
                <a:solidFill>
                  <a:schemeClr val="accent3">
                    <a:shade val="75000"/>
                  </a:schemeClr>
                </a:solidFill>
              </a:rPr>
              <a:t>(SSCT)</a:t>
            </a:r>
          </a:p>
        </p:txBody>
      </p:sp>
      <p:graphicFrame>
        <p:nvGraphicFramePr>
          <p:cNvPr id="19459" name="Object 7">
            <a:hlinkClick r:id="" action="ppaction://ole?verb=0"/>
          </p:cNvPr>
          <p:cNvGraphicFramePr>
            <a:graphicFrameLocks noGrp="1"/>
          </p:cNvGraphicFramePr>
          <p:nvPr>
            <p:ph sz="half" idx="1"/>
          </p:nvPr>
        </p:nvGraphicFramePr>
        <p:xfrm>
          <a:off x="2211388" y="2495550"/>
          <a:ext cx="922337" cy="723900"/>
        </p:xfrm>
        <a:graphic>
          <a:graphicData uri="http://schemas.openxmlformats.org/presentationml/2006/ole">
            <p:oleObj spid="_x0000_s19475" name="Bitmap Image" r:id="rId3" imgW="922345" imgH="723618" progId="PBrush">
              <p:embed/>
            </p:oleObj>
          </a:graphicData>
        </a:graphic>
      </p:graphicFrame>
      <p:graphicFrame>
        <p:nvGraphicFramePr>
          <p:cNvPr id="826377" name="Object 9">
            <a:hlinkClick r:id="" action="ppaction://ole?verb=0"/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5600700" y="2662238"/>
          <a:ext cx="2857500" cy="731837"/>
        </p:xfrm>
        <a:graphic>
          <a:graphicData uri="http://schemas.openxmlformats.org/presentationml/2006/ole">
            <p:oleObj spid="_x0000_s19476" name="Bitmap Image" r:id="rId4" imgW="2857143" imgH="731591" progId="PBrush">
              <p:embed/>
            </p:oleObj>
          </a:graphicData>
        </a:graphic>
      </p:graphicFrame>
      <p:graphicFrame>
        <p:nvGraphicFramePr>
          <p:cNvPr id="826379" name="Object 11">
            <a:hlinkClick r:id="" action="ppaction://ole?verb=0"/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2306638" y="4059238"/>
          <a:ext cx="885825" cy="1114425"/>
        </p:xfrm>
        <a:graphic>
          <a:graphicData uri="http://schemas.openxmlformats.org/presentationml/2006/ole">
            <p:oleObj spid="_x0000_s19477" name="Bitmap Image" r:id="rId5" imgW="885714" imgH="1114286" progId="PBrush">
              <p:embed/>
            </p:oleObj>
          </a:graphicData>
        </a:graphic>
      </p:graphicFrame>
      <p:pic>
        <p:nvPicPr>
          <p:cNvPr id="19462" name="Picture 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90988" y="2206625"/>
            <a:ext cx="5053012" cy="34337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6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6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RS" smtClean="0">
                <a:solidFill>
                  <a:srgbClr val="7B9899"/>
                </a:solidFill>
              </a:rPr>
              <a:t>Spiralni CT uređaj</a:t>
            </a:r>
            <a:endParaRPr lang="en-US" smtClean="0">
              <a:solidFill>
                <a:srgbClr val="7B989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750" y="3573463"/>
            <a:ext cx="3960813" cy="2303462"/>
          </a:xfrm>
        </p:spPr>
        <p:txBody>
          <a:bodyPr rtlCol="0"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1989. godina...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Kombinacija sa uređajima III i/ili IV generacije.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Rotacija uređaja dok se pacijent kreće translatorno.</a:t>
            </a:r>
            <a:endParaRPr lang="en-US" sz="24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990975" y="6381750"/>
            <a:ext cx="1162050" cy="3603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7453BF9-CFDA-4DFF-BD42-9D19F87442A2}" type="slidenum">
              <a:rPr lang="en-US" altLang="en-US" sz="400" smtClean="0"/>
              <a:pPr/>
              <a:t>14</a:t>
            </a:fld>
            <a:endParaRPr lang="en-US" altLang="en-US" sz="400" smtClean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12875"/>
            <a:ext cx="52593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572000" y="3573463"/>
            <a:ext cx="4248150" cy="27352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defRPr/>
            </a:pPr>
            <a:r>
              <a:rPr lang="sr-Latn-RS" sz="2000" dirty="0" smtClean="0">
                <a:solidFill>
                  <a:srgbClr val="FF0000"/>
                </a:solidFill>
              </a:rPr>
              <a:t>Velika zapremina snimljenog objekta</a:t>
            </a:r>
          </a:p>
          <a:p>
            <a:pPr>
              <a:lnSpc>
                <a:spcPts val="2400"/>
              </a:lnSpc>
              <a:defRPr/>
            </a:pPr>
            <a:r>
              <a:rPr lang="sr-Latn-RS" sz="2000" dirty="0" smtClean="0">
                <a:solidFill>
                  <a:srgbClr val="FF0000"/>
                </a:solidFill>
              </a:rPr>
              <a:t>Brža akvizicija slike</a:t>
            </a:r>
          </a:p>
          <a:p>
            <a:pPr>
              <a:lnSpc>
                <a:spcPts val="2400"/>
              </a:lnSpc>
              <a:defRPr/>
            </a:pPr>
            <a:r>
              <a:rPr lang="sr-Latn-RS" sz="2000" dirty="0" smtClean="0">
                <a:solidFill>
                  <a:srgbClr val="FF0000"/>
                </a:solidFill>
              </a:rPr>
              <a:t>Brža reakcija medijuma</a:t>
            </a:r>
          </a:p>
          <a:p>
            <a:pPr>
              <a:lnSpc>
                <a:spcPts val="2400"/>
              </a:lnSpc>
              <a:defRPr/>
            </a:pPr>
            <a:r>
              <a:rPr lang="sr-Latn-RS" sz="2000" dirty="0" smtClean="0">
                <a:solidFill>
                  <a:srgbClr val="FF0000"/>
                </a:solidFill>
              </a:rPr>
              <a:t>Mali broj artefakta koji su posledica kretanja uređaja i parcijalno snimanih slojeva</a:t>
            </a:r>
          </a:p>
          <a:p>
            <a:pPr>
              <a:lnSpc>
                <a:spcPts val="2400"/>
              </a:lnSpc>
              <a:defRPr/>
            </a:pPr>
            <a:r>
              <a:rPr lang="sr-Latn-RS" sz="2000" dirty="0" smtClean="0">
                <a:solidFill>
                  <a:srgbClr val="FF0000"/>
                </a:solidFill>
              </a:rPr>
              <a:t>Poboljšana rezolucija zbog snimanja u 2 dimenzije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en-US" smtClean="0"/>
              <a:t>Subsekundna brzina rotacije- prednosti</a:t>
            </a:r>
            <a:endParaRPr lang="en-GB" smtClean="0"/>
          </a:p>
        </p:txBody>
      </p:sp>
      <p:sp>
        <p:nvSpPr>
          <p:cNvPr id="21507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676400" y="1587500"/>
            <a:ext cx="6515100" cy="4889500"/>
          </a:xfrm>
        </p:spPr>
        <p:txBody>
          <a:bodyPr/>
          <a:lstStyle/>
          <a:p>
            <a:pPr marL="0" indent="0" eaLnBrk="1" hangingPunct="1"/>
            <a:r>
              <a:rPr lang="en-US" altLang="en-US" smtClean="0"/>
              <a:t>Isti volumen (kao 1 sec. CT) za krace vreme</a:t>
            </a:r>
          </a:p>
          <a:p>
            <a:pPr marL="0" indent="0" eaLnBrk="1" hangingPunct="1"/>
            <a:r>
              <a:rPr lang="en-US" altLang="en-US" smtClean="0"/>
              <a:t>Veci volumen za isto vreme</a:t>
            </a:r>
          </a:p>
          <a:p>
            <a:pPr marL="0" indent="0" eaLnBrk="1" hangingPunct="1"/>
            <a:r>
              <a:rPr lang="en-US" altLang="en-US" smtClean="0"/>
              <a:t>Tanji slojevi za isto vreme</a:t>
            </a:r>
          </a:p>
          <a:p>
            <a:pPr marL="0" indent="0" eaLnBrk="1" hangingPunct="1"/>
            <a:endParaRPr lang="en-GB" altLang="en-US" smtClean="0"/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794000"/>
            <a:ext cx="4343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Line 8"/>
          <p:cNvSpPr>
            <a:spLocks noChangeShapeType="1"/>
          </p:cNvSpPr>
          <p:nvPr/>
        </p:nvSpPr>
        <p:spPr bwMode="auto">
          <a:xfrm rot="21540000" flipV="1">
            <a:off x="3276600" y="3987800"/>
            <a:ext cx="163671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Oval 9"/>
          <p:cNvSpPr>
            <a:spLocks noChangeArrowheads="1"/>
          </p:cNvSpPr>
          <p:nvPr/>
        </p:nvSpPr>
        <p:spPr bwMode="auto">
          <a:xfrm>
            <a:off x="4191000" y="3225800"/>
            <a:ext cx="982663" cy="1331913"/>
          </a:xfrm>
          <a:prstGeom prst="ellipse">
            <a:avLst/>
          </a:prstGeom>
          <a:noFill/>
          <a:ln w="508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ts val="2400"/>
              </a:lnSpc>
            </a:pPr>
            <a:endParaRPr lang="en-US" altLang="en-US"/>
          </a:p>
        </p:txBody>
      </p:sp>
      <p:sp>
        <p:nvSpPr>
          <p:cNvPr id="21511" name="Line 10"/>
          <p:cNvSpPr>
            <a:spLocks noChangeShapeType="1"/>
          </p:cNvSpPr>
          <p:nvPr/>
        </p:nvSpPr>
        <p:spPr bwMode="auto">
          <a:xfrm rot="21300000" flipH="1">
            <a:off x="4046538" y="3275013"/>
            <a:ext cx="385762" cy="2921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Line 11"/>
          <p:cNvSpPr>
            <a:spLocks noChangeShapeType="1"/>
          </p:cNvSpPr>
          <p:nvPr/>
        </p:nvSpPr>
        <p:spPr bwMode="auto">
          <a:xfrm rot="21300000" flipV="1">
            <a:off x="4667250" y="4481513"/>
            <a:ext cx="503238" cy="2413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Rectangle 12"/>
          <p:cNvSpPr>
            <a:spLocks noChangeArrowheads="1"/>
          </p:cNvSpPr>
          <p:nvPr/>
        </p:nvSpPr>
        <p:spPr bwMode="auto">
          <a:xfrm>
            <a:off x="2973388" y="2854325"/>
            <a:ext cx="14668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80000"/>
              </a:lnSpc>
            </a:pPr>
            <a:r>
              <a:rPr lang="en-US" altLang="en-US" sz="2000" b="1">
                <a:solidFill>
                  <a:srgbClr val="FF6600"/>
                </a:solidFill>
                <a:latin typeface="UniversS 47 CondensedLight" pitchFamily="2" charset="0"/>
              </a:rPr>
              <a:t>0.5sec Rotation</a:t>
            </a:r>
            <a:endParaRPr lang="en-US" altLang="en-US" sz="2000" b="1" baseline="-25000">
              <a:solidFill>
                <a:srgbClr val="FF6600"/>
              </a:solidFill>
              <a:latin typeface="UniversS 47 CondensedLight" pitchFamily="2" charset="0"/>
            </a:endParaRPr>
          </a:p>
        </p:txBody>
      </p:sp>
      <p:sp>
        <p:nvSpPr>
          <p:cNvPr id="21514" name="Rectangle 13"/>
          <p:cNvSpPr>
            <a:spLocks noChangeArrowheads="1"/>
          </p:cNvSpPr>
          <p:nvPr/>
        </p:nvSpPr>
        <p:spPr bwMode="auto">
          <a:xfrm>
            <a:off x="2133600" y="3606800"/>
            <a:ext cx="253047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762000">
              <a:lnSpc>
                <a:spcPct val="80000"/>
              </a:lnSpc>
            </a:pPr>
            <a:r>
              <a:rPr lang="en-US" altLang="en-US" sz="2400" b="1" baseline="-25000">
                <a:solidFill>
                  <a:srgbClr val="008000"/>
                </a:solidFill>
                <a:latin typeface="UniversS 47 CondensedLight" pitchFamily="2" charset="0"/>
              </a:rPr>
              <a:t>Table Feed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en-US" smtClean="0"/>
              <a:t>Principi spiralnog CT</a:t>
            </a:r>
            <a:endParaRPr lang="en-GB" smtClean="0"/>
          </a:p>
        </p:txBody>
      </p:sp>
      <p:graphicFrame>
        <p:nvGraphicFramePr>
          <p:cNvPr id="801797" name="Object 5">
            <a:hlinkClick r:id="" action="ppaction://ole?verb=0"/>
          </p:cNvPr>
          <p:cNvGraphicFramePr>
            <a:graphicFrameLocks noGrp="1"/>
          </p:cNvGraphicFramePr>
          <p:nvPr>
            <p:ph sz="half" idx="1"/>
          </p:nvPr>
        </p:nvGraphicFramePr>
        <p:xfrm>
          <a:off x="1709738" y="3544888"/>
          <a:ext cx="885825" cy="1114425"/>
        </p:xfrm>
        <a:graphic>
          <a:graphicData uri="http://schemas.openxmlformats.org/presentationml/2006/ole">
            <p:oleObj spid="_x0000_s22550" name="Bitmap Image" r:id="rId3" imgW="885714" imgH="1114286" progId="PBrush">
              <p:embed/>
            </p:oleObj>
          </a:graphicData>
        </a:graphic>
      </p:graphicFrame>
      <p:graphicFrame>
        <p:nvGraphicFramePr>
          <p:cNvPr id="801798" name="Object 6">
            <a:hlinkClick r:id="" action="ppaction://ole?verb=0"/>
          </p:cNvPr>
          <p:cNvGraphicFramePr>
            <a:graphicFrameLocks noGrp="1"/>
          </p:cNvGraphicFramePr>
          <p:nvPr>
            <p:ph sz="half" idx="2"/>
          </p:nvPr>
        </p:nvGraphicFramePr>
        <p:xfrm>
          <a:off x="3984625" y="3735388"/>
          <a:ext cx="2857500" cy="731837"/>
        </p:xfrm>
        <a:graphic>
          <a:graphicData uri="http://schemas.openxmlformats.org/presentationml/2006/ole">
            <p:oleObj spid="_x0000_s22551" name="Bitmap Image" r:id="rId4" imgW="2857143" imgH="731591" progId="PBrush">
              <p:embed/>
            </p:oleObj>
          </a:graphicData>
        </a:graphic>
      </p:graphicFrame>
      <p:graphicFrame>
        <p:nvGraphicFramePr>
          <p:cNvPr id="22533" name="Object 7">
            <a:hlinkClick r:id="" action="ppaction://ole?verb=0"/>
          </p:cNvPr>
          <p:cNvGraphicFramePr>
            <a:graphicFrameLocks/>
          </p:cNvGraphicFramePr>
          <p:nvPr/>
        </p:nvGraphicFramePr>
        <p:xfrm>
          <a:off x="5238750" y="1739900"/>
          <a:ext cx="2397125" cy="1724025"/>
        </p:xfrm>
        <a:graphic>
          <a:graphicData uri="http://schemas.openxmlformats.org/presentationml/2006/ole">
            <p:oleObj spid="_x0000_s22552" name="Bitmap Image" r:id="rId5" imgW="922345" imgH="723618" progId="PBrush">
              <p:embed/>
            </p:oleObj>
          </a:graphicData>
        </a:graphic>
      </p:graphicFrame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3230563" y="1379538"/>
            <a:ext cx="22161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altLang="en-US" b="1"/>
              <a:t>Kontinualna akvizicija</a:t>
            </a:r>
            <a:endParaRPr lang="en-GB" altLang="en-US" b="1"/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5313363" y="3386138"/>
            <a:ext cx="19431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altLang="en-US" b="1"/>
              <a:t>Volumenski podaci</a:t>
            </a:r>
            <a:endParaRPr lang="en-GB" altLang="en-US" b="1"/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5186363" y="3830638"/>
            <a:ext cx="92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ts val="2400"/>
              </a:lnSpc>
            </a:pPr>
            <a:endParaRPr lang="en-GB" altLang="en-US"/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5160963" y="4313238"/>
            <a:ext cx="36464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b="1">
                <a:latin typeface="Arial Narrow" pitchFamily="34" charset="0"/>
              </a:rPr>
              <a:t>Sloj moze biti rekonstruisan na </a:t>
            </a:r>
            <a:br>
              <a:rPr lang="en-US" altLang="en-US" sz="2000" b="1">
                <a:latin typeface="Arial Narrow" pitchFamily="34" charset="0"/>
              </a:rPr>
            </a:br>
            <a:r>
              <a:rPr lang="en-US" altLang="en-US" sz="2000" b="1">
                <a:latin typeface="Arial Narrow" pitchFamily="34" charset="0"/>
              </a:rPr>
              <a:t> bil</a:t>
            </a:r>
            <a:r>
              <a:rPr lang="sr-Latn-CS" altLang="en-US" sz="2000" b="1">
                <a:latin typeface="Arial Narrow" pitchFamily="34" charset="0"/>
              </a:rPr>
              <a:t>o</a:t>
            </a:r>
            <a:r>
              <a:rPr lang="en-US" altLang="en-US" sz="2000" b="1">
                <a:latin typeface="Arial Narrow" pitchFamily="34" charset="0"/>
              </a:rPr>
              <a:t> kojoj poziciji u volumenu</a:t>
            </a:r>
          </a:p>
          <a:p>
            <a:pPr>
              <a:buFontTx/>
              <a:buChar char="•"/>
            </a:pPr>
            <a:endParaRPr lang="en-US" altLang="en-US" sz="2000" b="1">
              <a:latin typeface="Arial Narrow" pitchFamily="34" charset="0"/>
            </a:endParaRPr>
          </a:p>
          <a:p>
            <a:pPr>
              <a:buFontTx/>
              <a:buChar char="•"/>
            </a:pPr>
            <a:r>
              <a:rPr lang="en-US" altLang="en-US" sz="2000" b="1">
                <a:latin typeface="Arial Narrow" pitchFamily="34" charset="0"/>
              </a:rPr>
              <a:t>Rastojanje izmedju slojeva se zove</a:t>
            </a:r>
            <a:br>
              <a:rPr lang="en-US" altLang="en-US" sz="2000" b="1">
                <a:latin typeface="Arial Narrow" pitchFamily="34" charset="0"/>
              </a:rPr>
            </a:br>
            <a:r>
              <a:rPr lang="en-US" altLang="en-US" sz="2000" b="1">
                <a:latin typeface="Arial Narrow" pitchFamily="34" charset="0"/>
              </a:rPr>
              <a:t> “increment”</a:t>
            </a:r>
            <a:endParaRPr lang="en-GB" altLang="en-US" sz="2000" b="1">
              <a:latin typeface="Arial Narrow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en-US" smtClean="0"/>
              <a:t>Klinicki benefiti spiralnog CT</a:t>
            </a:r>
            <a:endParaRPr lang="en-GB" smtClean="0"/>
          </a:p>
        </p:txBody>
      </p:sp>
      <p:graphicFrame>
        <p:nvGraphicFramePr>
          <p:cNvPr id="23555" name="Object 1024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2952750"/>
          <a:ext cx="3087688" cy="2297113"/>
        </p:xfrm>
        <a:graphic>
          <a:graphicData uri="http://schemas.openxmlformats.org/presentationml/2006/ole">
            <p:oleObj spid="_x0000_s23562" name="Clip" r:id="rId3" imgW="4495800" imgH="3344863" progId="">
              <p:embed/>
            </p:oleObj>
          </a:graphicData>
        </a:graphic>
      </p:graphicFrame>
      <p:sp>
        <p:nvSpPr>
          <p:cNvPr id="24579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422900" y="2933700"/>
            <a:ext cx="3467100" cy="27686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Bez propustenih promena 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Brza rekonstrukcija slike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Povecan komfor pacijenta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Bez artifakata zbog pomeranja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Manje kontrasta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Veci protok pacijenata</a:t>
            </a:r>
            <a:endParaRPr lang="en-GB" alt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354263" y="1798638"/>
            <a:ext cx="44037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altLang="en-US" b="1">
                <a:solidFill>
                  <a:srgbClr val="990000"/>
                </a:solidFill>
              </a:rPr>
              <a:t>Volumensko skeniranje u toku jednog udaha</a:t>
            </a:r>
            <a:endParaRPr lang="en-GB" altLang="en-US" b="1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r>
              <a:rPr lang="en-US" smtClean="0"/>
              <a:t>Nedostatak standardnog CT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male lezije mogu biti neprime</a:t>
            </a:r>
            <a:r>
              <a:rPr lang="sr-Latn-CS" sz="2000" smtClean="0"/>
              <a:t>ć</a:t>
            </a:r>
            <a:r>
              <a:rPr lang="en-US" sz="2000" smtClean="0"/>
              <a:t>ene</a:t>
            </a:r>
            <a:endParaRPr lang="en-GB" smtClean="0"/>
          </a:p>
        </p:txBody>
      </p:sp>
      <p:graphicFrame>
        <p:nvGraphicFramePr>
          <p:cNvPr id="24579" name="Object 5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1676400" y="2697163"/>
          <a:ext cx="3467100" cy="2579687"/>
        </p:xfrm>
        <a:graphic>
          <a:graphicData uri="http://schemas.openxmlformats.org/presentationml/2006/ole">
            <p:oleObj spid="_x0000_s24593" name="Clip" r:id="rId3" imgW="4495800" imgH="3344863" progId="">
              <p:embed/>
            </p:oleObj>
          </a:graphicData>
        </a:graphic>
      </p:graphicFrame>
      <p:graphicFrame>
        <p:nvGraphicFramePr>
          <p:cNvPr id="24580" name="Object 6"/>
          <p:cNvGraphicFramePr>
            <a:graphicFrameLocks noGrp="1" noChangeAspect="1"/>
          </p:cNvGraphicFramePr>
          <p:nvPr>
            <p:ph type="body" sz="half" idx="2"/>
          </p:nvPr>
        </p:nvGraphicFramePr>
        <p:xfrm>
          <a:off x="5257800" y="2620963"/>
          <a:ext cx="3467100" cy="2579687"/>
        </p:xfrm>
        <a:graphic>
          <a:graphicData uri="http://schemas.openxmlformats.org/presentationml/2006/ole">
            <p:oleObj spid="_x0000_s24594" name="Clip" r:id="rId4" imgW="4495800" imgH="3344863" progId="">
              <p:embed/>
            </p:oleObj>
          </a:graphicData>
        </a:graphic>
      </p:graphicFrame>
      <p:sp>
        <p:nvSpPr>
          <p:cNvPr id="803847" name="Rectangle 7"/>
          <p:cNvSpPr>
            <a:spLocks noChangeArrowheads="1"/>
          </p:cNvSpPr>
          <p:nvPr/>
        </p:nvSpPr>
        <p:spPr bwMode="auto">
          <a:xfrm>
            <a:off x="4562475" y="3746500"/>
            <a:ext cx="44196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Oval 8"/>
          <p:cNvSpPr>
            <a:spLocks noChangeArrowheads="1"/>
          </p:cNvSpPr>
          <p:nvPr/>
        </p:nvSpPr>
        <p:spPr bwMode="auto">
          <a:xfrm>
            <a:off x="1971675" y="3721100"/>
            <a:ext cx="185738" cy="152400"/>
          </a:xfrm>
          <a:prstGeom prst="ellipse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Oval 9"/>
          <p:cNvSpPr>
            <a:spLocks noChangeArrowheads="1"/>
          </p:cNvSpPr>
          <p:nvPr/>
        </p:nvSpPr>
        <p:spPr bwMode="auto">
          <a:xfrm>
            <a:off x="5641975" y="3581400"/>
            <a:ext cx="185738" cy="152400"/>
          </a:xfrm>
          <a:prstGeom prst="ellipse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0" name="Rectangle 10"/>
          <p:cNvSpPr>
            <a:spLocks noChangeArrowheads="1"/>
          </p:cNvSpPr>
          <p:nvPr/>
        </p:nvSpPr>
        <p:spPr bwMode="auto">
          <a:xfrm>
            <a:off x="1514475" y="3479800"/>
            <a:ext cx="3606800" cy="1905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47" grpId="0" animBg="1"/>
      <p:bldP spid="8038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en-US" smtClean="0"/>
              <a:t>Klinicki benefiti spiralnog CT</a:t>
            </a:r>
            <a:endParaRPr lang="en-GB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676400" y="1562100"/>
            <a:ext cx="3467100" cy="4305300"/>
          </a:xfrm>
        </p:spPr>
        <p:txBody>
          <a:bodyPr/>
          <a:lstStyle/>
          <a:p>
            <a:pPr marL="0" indent="0" eaLnBrk="1" hangingPunct="1"/>
            <a:r>
              <a:rPr lang="en-US" altLang="en-US" smtClean="0"/>
              <a:t>Retrospektivna rekonstrukcija sl</a:t>
            </a:r>
            <a:r>
              <a:rPr lang="sr-Latn-CS" altLang="en-US" smtClean="0"/>
              <a:t>o</a:t>
            </a:r>
            <a:r>
              <a:rPr lang="en-US" altLang="en-US" smtClean="0"/>
              <a:t>j</a:t>
            </a:r>
            <a:r>
              <a:rPr lang="sr-Latn-CS" altLang="en-US" smtClean="0"/>
              <a:t>e</a:t>
            </a:r>
            <a:r>
              <a:rPr lang="en-US" altLang="en-US" smtClean="0"/>
              <a:t>va u proizvoljnoj poziciji u okviru volumena</a:t>
            </a:r>
            <a:endParaRPr lang="en-GB" altLang="en-US" smtClean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95900" y="1587500"/>
            <a:ext cx="3467100" cy="4279900"/>
          </a:xfrm>
        </p:spPr>
        <p:txBody>
          <a:bodyPr/>
          <a:lstStyle/>
          <a:p>
            <a:pPr marL="0" indent="0" eaLnBrk="1" hangingPunct="1"/>
            <a:r>
              <a:rPr lang="en-US" altLang="en-US" smtClean="0"/>
              <a:t>Rekonstrukcija sa preklapanjem sl</a:t>
            </a:r>
            <a:r>
              <a:rPr lang="sr-Latn-CS" altLang="en-US" smtClean="0"/>
              <a:t>oje</a:t>
            </a:r>
            <a:r>
              <a:rPr lang="en-US" altLang="en-US" smtClean="0"/>
              <a:t>va (30%-50%) bez dodatne doze</a:t>
            </a:r>
            <a:endParaRPr lang="en-GB" altLang="en-US" smtClean="0"/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1816100" y="2921000"/>
            <a:ext cx="3086100" cy="2133600"/>
            <a:chOff x="744" y="1440"/>
            <a:chExt cx="1944" cy="1344"/>
          </a:xfrm>
        </p:grpSpPr>
        <p:sp>
          <p:nvSpPr>
            <p:cNvPr id="25612" name="Rectangle 6"/>
            <p:cNvSpPr>
              <a:spLocks noChangeArrowheads="1"/>
            </p:cNvSpPr>
            <p:nvPr/>
          </p:nvSpPr>
          <p:spPr bwMode="auto">
            <a:xfrm>
              <a:off x="1716" y="1440"/>
              <a:ext cx="486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13" name="Rectangle 7"/>
            <p:cNvSpPr>
              <a:spLocks noChangeArrowheads="1"/>
            </p:cNvSpPr>
            <p:nvPr/>
          </p:nvSpPr>
          <p:spPr bwMode="auto">
            <a:xfrm>
              <a:off x="1230" y="1440"/>
              <a:ext cx="486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14" name="Rectangle 8"/>
            <p:cNvSpPr>
              <a:spLocks noChangeArrowheads="1"/>
            </p:cNvSpPr>
            <p:nvPr/>
          </p:nvSpPr>
          <p:spPr bwMode="auto">
            <a:xfrm>
              <a:off x="744" y="1440"/>
              <a:ext cx="486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15" name="Rectangle 9"/>
            <p:cNvSpPr>
              <a:spLocks noChangeArrowheads="1"/>
            </p:cNvSpPr>
            <p:nvPr/>
          </p:nvSpPr>
          <p:spPr bwMode="auto">
            <a:xfrm>
              <a:off x="2202" y="1440"/>
              <a:ext cx="486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16" name="Oval 10"/>
            <p:cNvSpPr>
              <a:spLocks noChangeArrowheads="1"/>
            </p:cNvSpPr>
            <p:nvPr/>
          </p:nvSpPr>
          <p:spPr bwMode="auto">
            <a:xfrm>
              <a:off x="1602" y="2006"/>
              <a:ext cx="270" cy="269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17" name="Rectangle 11"/>
            <p:cNvSpPr>
              <a:spLocks noChangeArrowheads="1"/>
            </p:cNvSpPr>
            <p:nvPr/>
          </p:nvSpPr>
          <p:spPr bwMode="auto">
            <a:xfrm>
              <a:off x="1440" y="1440"/>
              <a:ext cx="528" cy="134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</p:grpSp>
      <p:grpSp>
        <p:nvGrpSpPr>
          <p:cNvPr id="25606" name="Group 12"/>
          <p:cNvGrpSpPr>
            <a:grpSpLocks/>
          </p:cNvGrpSpPr>
          <p:nvPr/>
        </p:nvGrpSpPr>
        <p:grpSpPr bwMode="auto">
          <a:xfrm>
            <a:off x="5486400" y="2806700"/>
            <a:ext cx="2819400" cy="2438400"/>
            <a:chOff x="3264" y="1248"/>
            <a:chExt cx="1776" cy="1536"/>
          </a:xfrm>
        </p:grpSpPr>
        <p:sp>
          <p:nvSpPr>
            <p:cNvPr id="25607" name="Rectangle 13"/>
            <p:cNvSpPr>
              <a:spLocks noChangeArrowheads="1"/>
            </p:cNvSpPr>
            <p:nvPr/>
          </p:nvSpPr>
          <p:spPr bwMode="auto">
            <a:xfrm>
              <a:off x="3264" y="1440"/>
              <a:ext cx="528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08" name="Rectangle 14"/>
            <p:cNvSpPr>
              <a:spLocks noChangeArrowheads="1"/>
            </p:cNvSpPr>
            <p:nvPr/>
          </p:nvSpPr>
          <p:spPr bwMode="auto">
            <a:xfrm>
              <a:off x="3648" y="1392"/>
              <a:ext cx="528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09" name="Rectangle 15"/>
            <p:cNvSpPr>
              <a:spLocks noChangeArrowheads="1"/>
            </p:cNvSpPr>
            <p:nvPr/>
          </p:nvSpPr>
          <p:spPr bwMode="auto">
            <a:xfrm>
              <a:off x="4080" y="1296"/>
              <a:ext cx="528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10" name="Oval 16"/>
            <p:cNvSpPr>
              <a:spLocks noChangeArrowheads="1"/>
            </p:cNvSpPr>
            <p:nvPr/>
          </p:nvSpPr>
          <p:spPr bwMode="auto">
            <a:xfrm>
              <a:off x="4192" y="1632"/>
              <a:ext cx="272" cy="240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25611" name="Rectangle 17"/>
            <p:cNvSpPr>
              <a:spLocks noChangeArrowheads="1"/>
            </p:cNvSpPr>
            <p:nvPr/>
          </p:nvSpPr>
          <p:spPr bwMode="auto">
            <a:xfrm>
              <a:off x="4512" y="1248"/>
              <a:ext cx="528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676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Godfrey </a:t>
            </a:r>
            <a:r>
              <a:rPr lang="en-US" dirty="0" err="1" smtClean="0"/>
              <a:t>Hounsefield</a:t>
            </a:r>
            <a:r>
              <a:rPr lang="en-US" dirty="0" smtClean="0"/>
              <a:t> – </a:t>
            </a:r>
            <a:r>
              <a:rPr lang="en-US" dirty="0" err="1" smtClean="0"/>
              <a:t>prvi</a:t>
            </a:r>
            <a:r>
              <a:rPr lang="en-US" dirty="0" smtClean="0"/>
              <a:t> </a:t>
            </a:r>
            <a:r>
              <a:rPr lang="en-US" dirty="0" err="1" smtClean="0"/>
              <a:t>klinicki</a:t>
            </a:r>
            <a:r>
              <a:rPr lang="en-US" dirty="0" smtClean="0"/>
              <a:t> CT</a:t>
            </a:r>
            <a:br>
              <a:rPr lang="en-US" dirty="0" smtClean="0"/>
            </a:br>
            <a:r>
              <a:rPr lang="en-US" dirty="0" smtClean="0"/>
              <a:t>Alan Cormack – </a:t>
            </a:r>
            <a:r>
              <a:rPr lang="en-US" dirty="0" err="1" smtClean="0"/>
              <a:t>prvi</a:t>
            </a:r>
            <a:r>
              <a:rPr lang="en-US" dirty="0" smtClean="0"/>
              <a:t> </a:t>
            </a:r>
            <a:r>
              <a:rPr lang="en-US" dirty="0" err="1" smtClean="0"/>
              <a:t>matematicki</a:t>
            </a:r>
            <a:r>
              <a:rPr lang="en-US" dirty="0" smtClean="0"/>
              <a:t> model</a:t>
            </a:r>
            <a:endParaRPr lang="en-GB" dirty="0" smtClean="0"/>
          </a:p>
        </p:txBody>
      </p:sp>
      <p:graphicFrame>
        <p:nvGraphicFramePr>
          <p:cNvPr id="8195" name="Object 1024">
            <a:hlinkClick r:id="" action="ppaction://ole?verb=0"/>
          </p:cNvPr>
          <p:cNvGraphicFramePr>
            <a:graphicFrameLocks noGrp="1"/>
          </p:cNvGraphicFramePr>
          <p:nvPr>
            <p:ph sz="half" idx="1"/>
          </p:nvPr>
        </p:nvGraphicFramePr>
        <p:xfrm>
          <a:off x="1128713" y="2811463"/>
          <a:ext cx="2047875" cy="2579687"/>
        </p:xfrm>
        <a:graphic>
          <a:graphicData uri="http://schemas.openxmlformats.org/presentationml/2006/ole">
            <p:oleObj spid="_x0000_s8201" name="Bitmap Image" r:id="rId3" imgW="2047619" imgH="2579588" progId="PBrush">
              <p:embed/>
            </p:oleObj>
          </a:graphicData>
        </a:graphic>
      </p:graphicFrame>
      <p:sp>
        <p:nvSpPr>
          <p:cNvPr id="8196" name="AutoShape 1032"/>
          <p:cNvSpPr>
            <a:spLocks noChangeArrowheads="1"/>
          </p:cNvSpPr>
          <p:nvPr/>
        </p:nvSpPr>
        <p:spPr bwMode="auto">
          <a:xfrm>
            <a:off x="4051300" y="2374900"/>
            <a:ext cx="4876800" cy="2273300"/>
          </a:xfrm>
          <a:prstGeom prst="wedgeRoundRectCallout">
            <a:avLst>
              <a:gd name="adj1" fmla="val -41667"/>
              <a:gd name="adj2" fmla="val 66667"/>
              <a:gd name="adj3" fmla="val 16667"/>
            </a:avLst>
          </a:prstGeom>
          <a:solidFill>
            <a:srgbClr val="D49FFF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>
              <a:spcBef>
                <a:spcPct val="10000"/>
              </a:spcBef>
              <a:buSzPct val="70000"/>
              <a:buFont typeface="Monotype Sorts"/>
              <a:buChar char="l"/>
            </a:pPr>
            <a:r>
              <a:rPr lang="en-US" altLang="en-US" sz="2000" b="1"/>
              <a:t>  Zovem se</a:t>
            </a:r>
            <a:r>
              <a:rPr lang="en-US" altLang="en-US" sz="2000" b="1" i="1"/>
              <a:t> Godfrey Hounsfield</a:t>
            </a:r>
          </a:p>
          <a:p>
            <a:pPr>
              <a:spcBef>
                <a:spcPct val="10000"/>
              </a:spcBef>
              <a:buSzPct val="70000"/>
              <a:buFont typeface="Monotype Sorts"/>
              <a:buChar char="l"/>
            </a:pPr>
            <a:r>
              <a:rPr lang="en-US" altLang="en-US" sz="2000" b="1" i="1"/>
              <a:t>  Radio sam za Central Research </a:t>
            </a:r>
          </a:p>
          <a:p>
            <a:pPr>
              <a:spcBef>
                <a:spcPct val="10000"/>
              </a:spcBef>
              <a:buSzPct val="70000"/>
              <a:buFont typeface="Monotype Sorts"/>
              <a:buNone/>
            </a:pPr>
            <a:r>
              <a:rPr lang="en-US" altLang="en-US" sz="2000" b="1" i="1"/>
              <a:t>    Labs. of EMI, Ltd u Engleskoj</a:t>
            </a:r>
          </a:p>
          <a:p>
            <a:pPr>
              <a:spcBef>
                <a:spcPct val="10000"/>
              </a:spcBef>
              <a:buSzPct val="70000"/>
              <a:buFont typeface="Monotype Sorts"/>
              <a:buChar char="l"/>
            </a:pPr>
            <a:r>
              <a:rPr lang="en-US" altLang="en-US" sz="2000" b="1" i="1"/>
              <a:t>  Razvio sam prvi klinicki upotrebljiv </a:t>
            </a:r>
          </a:p>
          <a:p>
            <a:pPr>
              <a:spcBef>
                <a:spcPct val="10000"/>
              </a:spcBef>
              <a:buSzPct val="70000"/>
              <a:buFont typeface="Monotype Sorts"/>
              <a:buNone/>
            </a:pPr>
            <a:r>
              <a:rPr lang="en-US" altLang="en-US" sz="2000" b="1" i="1"/>
              <a:t>    CT skener 1972 godine.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CT generacije - RTG cev detektori</a:t>
            </a:r>
            <a:br>
              <a:rPr lang="en-US" sz="2400" smtClean="0"/>
            </a:br>
            <a:r>
              <a:rPr lang="en-US" sz="2400" smtClean="0"/>
              <a:t>6-ta generacija- vi</a:t>
            </a:r>
            <a:r>
              <a:rPr lang="sr-Latn-CS" sz="2400" smtClean="0"/>
              <a:t>še</a:t>
            </a:r>
            <a:r>
              <a:rPr lang="en-US" sz="2400" smtClean="0"/>
              <a:t>redni</a:t>
            </a:r>
            <a:r>
              <a:rPr lang="sr-Latn-CS" sz="2400" smtClean="0"/>
              <a:t> detektor (M</a:t>
            </a:r>
            <a:r>
              <a:rPr lang="en-US" sz="2400" smtClean="0"/>
              <a:t>SCT</a:t>
            </a:r>
            <a:r>
              <a:rPr lang="sr-Latn-CS" sz="2400" smtClean="0"/>
              <a:t>) </a:t>
            </a:r>
            <a:endParaRPr lang="en-US" sz="2400" smtClean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43088" y="2160588"/>
            <a:ext cx="3881437" cy="3881437"/>
          </a:xfrm>
          <a:noFill/>
        </p:spPr>
      </p:pic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5172075" y="2362200"/>
            <a:ext cx="3589338" cy="1752600"/>
            <a:chOff x="2928" y="2352"/>
            <a:chExt cx="2448" cy="1104"/>
          </a:xfrm>
        </p:grpSpPr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2928" y="2352"/>
              <a:ext cx="2448" cy="110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99CC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pic>
          <p:nvPicPr>
            <p:cNvPr id="266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496"/>
              <a:ext cx="220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561975"/>
            <a:ext cx="6348413" cy="1320800"/>
          </a:xfrm>
        </p:spPr>
        <p:txBody>
          <a:bodyPr/>
          <a:lstStyle/>
          <a:p>
            <a:pPr eaLnBrk="1" hangingPunct="1"/>
            <a:r>
              <a:rPr lang="sr-Latn-CS" smtClean="0"/>
              <a:t>Višeslojni</a:t>
            </a:r>
            <a:r>
              <a:rPr lang="en-US" smtClean="0"/>
              <a:t> CT – nova epoha </a:t>
            </a:r>
            <a:r>
              <a:rPr lang="en-US" sz="2400" smtClean="0"/>
              <a:t>u klinickoj primeni od 2000. godine</a:t>
            </a:r>
            <a:endParaRPr lang="en-GB" sz="240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689100" y="2133600"/>
            <a:ext cx="3467100" cy="3733800"/>
          </a:xfrm>
        </p:spPr>
        <p:txBody>
          <a:bodyPr/>
          <a:lstStyle/>
          <a:p>
            <a:pPr lvl="1" eaLnBrk="1" hangingPunct="1">
              <a:buClr>
                <a:schemeClr val="bg1"/>
              </a:buClr>
              <a:buFont typeface="Symbol" pitchFamily="18" charset="2"/>
              <a:buNone/>
            </a:pPr>
            <a:endParaRPr lang="de-DE" altLang="en-US" sz="1500" b="1" i="1" smtClean="0">
              <a:solidFill>
                <a:srgbClr val="FF0000"/>
              </a:solidFill>
            </a:endParaRPr>
          </a:p>
          <a:p>
            <a:pPr lvl="1" eaLnBrk="1" hangingPunct="1">
              <a:buClr>
                <a:schemeClr val="bg1"/>
              </a:buClr>
              <a:buFont typeface="Symbol" pitchFamily="18" charset="2"/>
              <a:buChar char="·"/>
            </a:pPr>
            <a:endParaRPr lang="de-DE" altLang="en-US" sz="1500" b="1" i="1" smtClean="0">
              <a:solidFill>
                <a:srgbClr val="FF0000"/>
              </a:solidFill>
            </a:endParaRPr>
          </a:p>
          <a:p>
            <a:pPr lvl="1" eaLnBrk="1" hangingPunct="1">
              <a:buClr>
                <a:schemeClr val="bg1"/>
              </a:buClr>
              <a:buFont typeface="Symbol" pitchFamily="18" charset="2"/>
              <a:buChar char="·"/>
            </a:pPr>
            <a:r>
              <a:rPr lang="de-DE" altLang="en-US" sz="1500" b="1" i="1" smtClean="0">
                <a:solidFill>
                  <a:srgbClr val="FF0000"/>
                </a:solidFill>
              </a:rPr>
              <a:t>Vise Volumena</a:t>
            </a:r>
            <a:r>
              <a:rPr lang="de-DE" altLang="en-US" sz="1400" smtClean="0">
                <a:solidFill>
                  <a:schemeClr val="bg2"/>
                </a:solidFill>
              </a:rPr>
              <a:t> </a:t>
            </a:r>
          </a:p>
          <a:p>
            <a:pPr lvl="2" eaLnBrk="1" hangingPunct="1">
              <a:buFont typeface="Symbol" pitchFamily="18" charset="2"/>
              <a:buNone/>
            </a:pPr>
            <a:r>
              <a:rPr lang="de-DE" altLang="en-US" sz="1600" b="1" smtClean="0">
                <a:solidFill>
                  <a:schemeClr val="tx2"/>
                </a:solidFill>
                <a:latin typeface="Arial Narrow" pitchFamily="34" charset="0"/>
              </a:rPr>
              <a:t>Vise detektorskih vrsta</a:t>
            </a:r>
            <a:endParaRPr lang="de-DE" altLang="en-US" sz="1200" b="1" smtClean="0">
              <a:solidFill>
                <a:schemeClr val="tx2"/>
              </a:solidFill>
            </a:endParaRPr>
          </a:p>
          <a:p>
            <a:pPr lvl="1" eaLnBrk="1" hangingPunct="1">
              <a:buClr>
                <a:schemeClr val="bg1"/>
              </a:buClr>
              <a:buFont typeface="Symbol" pitchFamily="18" charset="2"/>
              <a:buChar char="·"/>
            </a:pPr>
            <a:r>
              <a:rPr lang="de-DE" altLang="en-US" sz="1500" b="1" i="1" smtClean="0">
                <a:solidFill>
                  <a:srgbClr val="FF0000"/>
                </a:solidFill>
              </a:rPr>
              <a:t>Bolji detalji</a:t>
            </a:r>
            <a:endParaRPr lang="de-DE" altLang="en-US" sz="1400" smtClean="0">
              <a:solidFill>
                <a:schemeClr val="bg2"/>
              </a:solidFill>
            </a:endParaRPr>
          </a:p>
          <a:p>
            <a:pPr lvl="2" eaLnBrk="1" hangingPunct="1">
              <a:buFont typeface="Symbol" pitchFamily="18" charset="2"/>
              <a:buNone/>
            </a:pPr>
            <a:r>
              <a:rPr lang="de-DE" altLang="en-US" sz="1200" b="1" smtClean="0">
                <a:solidFill>
                  <a:schemeClr val="tx2"/>
                </a:solidFill>
              </a:rPr>
              <a:t>Submillimeter slices (0.25mm)</a:t>
            </a:r>
          </a:p>
          <a:p>
            <a:pPr lvl="1" eaLnBrk="1" hangingPunct="1">
              <a:buClr>
                <a:schemeClr val="bg1"/>
              </a:buClr>
              <a:buFont typeface="Symbol" pitchFamily="18" charset="2"/>
              <a:buChar char="·"/>
            </a:pPr>
            <a:r>
              <a:rPr lang="de-DE" altLang="en-US" sz="1500" b="1" i="1" smtClean="0">
                <a:solidFill>
                  <a:srgbClr val="FF0000"/>
                </a:solidFill>
              </a:rPr>
              <a:t>Veca brzina</a:t>
            </a:r>
            <a:endParaRPr lang="de-DE" altLang="en-US" smtClean="0">
              <a:solidFill>
                <a:schemeClr val="bg2"/>
              </a:solidFill>
            </a:endParaRPr>
          </a:p>
          <a:p>
            <a:pPr lvl="2" eaLnBrk="1" hangingPunct="1">
              <a:buFont typeface="Symbol" pitchFamily="18" charset="2"/>
              <a:buNone/>
            </a:pPr>
            <a:r>
              <a:rPr lang="de-DE" altLang="en-US" sz="1200" b="1" smtClean="0">
                <a:solidFill>
                  <a:schemeClr val="tx2"/>
                </a:solidFill>
              </a:rPr>
              <a:t>0.</a:t>
            </a:r>
            <a:r>
              <a:rPr lang="sr-Latn-CS" altLang="en-US" sz="1200" b="1" smtClean="0">
                <a:solidFill>
                  <a:schemeClr val="tx2"/>
                </a:solidFill>
              </a:rPr>
              <a:t>33</a:t>
            </a:r>
            <a:r>
              <a:rPr lang="de-DE" altLang="en-US" sz="1200" b="1" smtClean="0">
                <a:solidFill>
                  <a:schemeClr val="tx2"/>
                </a:solidFill>
              </a:rPr>
              <a:t> sec gantry rotation</a:t>
            </a:r>
          </a:p>
          <a:p>
            <a:pPr lvl="2" eaLnBrk="1" hangingPunct="1">
              <a:buFont typeface="Symbol" pitchFamily="18" charset="2"/>
              <a:buNone/>
            </a:pPr>
            <a:r>
              <a:rPr lang="sr-Latn-CS" altLang="en-US" sz="1200" b="1" smtClean="0">
                <a:solidFill>
                  <a:schemeClr val="tx2"/>
                </a:solidFill>
              </a:rPr>
              <a:t>64</a:t>
            </a:r>
            <a:r>
              <a:rPr lang="de-DE" altLang="en-US" sz="1200" b="1" smtClean="0">
                <a:solidFill>
                  <a:schemeClr val="tx2"/>
                </a:solidFill>
              </a:rPr>
              <a:t> sl</a:t>
            </a:r>
            <a:r>
              <a:rPr lang="sr-Latn-CS" altLang="en-US" sz="1200" b="1" smtClean="0">
                <a:solidFill>
                  <a:schemeClr val="tx2"/>
                </a:solidFill>
              </a:rPr>
              <a:t>oja</a:t>
            </a:r>
            <a:r>
              <a:rPr lang="de-DE" altLang="en-US" sz="1200" b="1" smtClean="0">
                <a:solidFill>
                  <a:schemeClr val="tx2"/>
                </a:solidFill>
              </a:rPr>
              <a:t> </a:t>
            </a:r>
            <a:r>
              <a:rPr lang="sr-Latn-CS" altLang="en-US" sz="1200" b="1" smtClean="0">
                <a:solidFill>
                  <a:schemeClr val="tx2"/>
                </a:solidFill>
              </a:rPr>
              <a:t>po</a:t>
            </a:r>
            <a:r>
              <a:rPr lang="de-DE" altLang="en-US" sz="1200" b="1" smtClean="0">
                <a:solidFill>
                  <a:schemeClr val="tx2"/>
                </a:solidFill>
              </a:rPr>
              <a:t> </a:t>
            </a:r>
            <a:r>
              <a:rPr lang="sr-Latn-CS" altLang="en-US" sz="1200" b="1" smtClean="0">
                <a:solidFill>
                  <a:schemeClr val="tx2"/>
                </a:solidFill>
              </a:rPr>
              <a:t>rotaciji (192sloja/sec)</a:t>
            </a:r>
            <a:endParaRPr lang="de-DE" altLang="en-US" sz="1200" b="1" smtClean="0">
              <a:solidFill>
                <a:schemeClr val="tx2"/>
              </a:solidFill>
            </a:endParaRPr>
          </a:p>
          <a:p>
            <a:pPr marL="0" indent="0" eaLnBrk="1" hangingPunct="1"/>
            <a:endParaRPr lang="en-GB" altLang="en-US" smtClean="0">
              <a:solidFill>
                <a:schemeClr val="tx2"/>
              </a:solidFill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95900" y="1790700"/>
            <a:ext cx="3467100" cy="4673600"/>
          </a:xfrm>
        </p:spPr>
        <p:txBody>
          <a:bodyPr/>
          <a:lstStyle/>
          <a:p>
            <a:pPr marL="0" indent="0" eaLnBrk="1" hangingPunct="1">
              <a:buFont typeface="ExtraS 1" pitchFamily="2" charset="2"/>
              <a:buNone/>
            </a:pPr>
            <a:r>
              <a:rPr lang="en-US" altLang="en-US" smtClean="0"/>
              <a:t> </a:t>
            </a:r>
            <a:r>
              <a:rPr lang="en-US" altLang="en-US" smtClean="0">
                <a:solidFill>
                  <a:schemeClr val="accent1"/>
                </a:solidFill>
              </a:rPr>
              <a:t>4 sloja umesto jednog !</a:t>
            </a:r>
            <a:endParaRPr lang="en-GB" altLang="en-US" smtClean="0">
              <a:solidFill>
                <a:schemeClr val="accent1"/>
              </a:solidFill>
            </a:endParaRPr>
          </a:p>
        </p:txBody>
      </p:sp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5184775" y="4064000"/>
            <a:ext cx="3589338" cy="1752600"/>
            <a:chOff x="2928" y="2352"/>
            <a:chExt cx="2448" cy="1104"/>
          </a:xfrm>
        </p:grpSpPr>
        <p:sp>
          <p:nvSpPr>
            <p:cNvPr id="27657" name="Rectangle 6"/>
            <p:cNvSpPr>
              <a:spLocks noChangeArrowheads="1"/>
            </p:cNvSpPr>
            <p:nvPr/>
          </p:nvSpPr>
          <p:spPr bwMode="auto">
            <a:xfrm>
              <a:off x="2928" y="2352"/>
              <a:ext cx="2448" cy="110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99CC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pic>
          <p:nvPicPr>
            <p:cNvPr id="2765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496"/>
              <a:ext cx="220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4" name="Group 8"/>
          <p:cNvGrpSpPr>
            <a:grpSpLocks/>
          </p:cNvGrpSpPr>
          <p:nvPr/>
        </p:nvGrpSpPr>
        <p:grpSpPr bwMode="auto">
          <a:xfrm>
            <a:off x="5172075" y="2171700"/>
            <a:ext cx="3589338" cy="1752600"/>
            <a:chOff x="2928" y="1104"/>
            <a:chExt cx="2448" cy="1104"/>
          </a:xfrm>
        </p:grpSpPr>
        <p:sp>
          <p:nvSpPr>
            <p:cNvPr id="27655" name="Rectangle 9"/>
            <p:cNvSpPr>
              <a:spLocks noChangeArrowheads="1"/>
            </p:cNvSpPr>
            <p:nvPr/>
          </p:nvSpPr>
          <p:spPr bwMode="auto">
            <a:xfrm>
              <a:off x="2928" y="1104"/>
              <a:ext cx="2448" cy="110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99CC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pic>
          <p:nvPicPr>
            <p:cNvPr id="2765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200"/>
              <a:ext cx="2208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dirty="0" smtClean="0"/>
              <a:t>6-ta </a:t>
            </a:r>
            <a:r>
              <a:rPr lang="en-US" dirty="0" err="1" smtClean="0"/>
              <a:t>i</a:t>
            </a:r>
            <a:r>
              <a:rPr lang="en-US" dirty="0" smtClean="0"/>
              <a:t>  7-ma </a:t>
            </a:r>
            <a:r>
              <a:rPr lang="en-US" dirty="0" err="1" smtClean="0"/>
              <a:t>generacija</a:t>
            </a:r>
            <a:r>
              <a:rPr lang="en-US" dirty="0" smtClean="0"/>
              <a:t> CT – </a:t>
            </a:r>
            <a:r>
              <a:rPr lang="en-US" dirty="0" err="1" smtClean="0"/>
              <a:t>tehnolo</a:t>
            </a:r>
            <a:r>
              <a:rPr lang="sr-Latn-CS" dirty="0" smtClean="0"/>
              <a:t>ška rešenja kod savremenih CT-a, detektori</a:t>
            </a:r>
            <a:endParaRPr lang="en-US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2133600"/>
            <a:ext cx="3467100" cy="19812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Font typeface="ExtraS 1" pitchFamily="2" charset="2"/>
              <a:buNone/>
              <a:defRPr/>
            </a:pPr>
            <a:endParaRPr lang="en-US" alt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Font typeface="Wingdings 3" charset="2"/>
              <a:buChar char="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Bolja prostorna rezolucija na tr</a:t>
            </a:r>
            <a:r>
              <a:rPr lang="sr-Latn-C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žištu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0.3 mm </a:t>
            </a:r>
            <a:r>
              <a:rPr lang="sr-Latn-C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 bolja vremenska rezolucija (83ms)</a:t>
            </a:r>
            <a:endParaRPr lang="en-US" alt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rgbClr val="B2B2B2"/>
              </a:buClr>
              <a:buFont typeface="Wingdings 3" charset="2"/>
              <a:buChar char=""/>
              <a:defRPr/>
            </a:pPr>
            <a:r>
              <a:rPr lang="sr-Latn-CS" altLang="en-US" sz="1400" smtClean="0">
                <a:solidFill>
                  <a:schemeClr val="hlink"/>
                </a:solidFill>
              </a:rPr>
              <a:t>Bez povećanja doze</a:t>
            </a:r>
            <a:endParaRPr lang="en-US" altLang="en-US" sz="1400" smtClean="0">
              <a:solidFill>
                <a:schemeClr val="hlink"/>
              </a:solidFill>
            </a:endParaRPr>
          </a:p>
          <a:p>
            <a:pPr lvl="1" eaLnBrk="1" fontAlgn="auto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rgbClr val="B2B2B2"/>
              </a:buClr>
              <a:buFont typeface="Wingdings 3" charset="2"/>
              <a:buChar char=""/>
              <a:defRPr/>
            </a:pPr>
            <a:r>
              <a:rPr lang="sr-Latn-CS" altLang="en-US" sz="1400" smtClean="0">
                <a:solidFill>
                  <a:schemeClr val="hlink"/>
                </a:solidFill>
              </a:rPr>
              <a:t>Pri svim brzinama skeniranja</a:t>
            </a:r>
            <a:r>
              <a:rPr lang="en-US" altLang="en-US" sz="1400" smtClean="0">
                <a:solidFill>
                  <a:schemeClr val="hlink"/>
                </a:solidFill>
              </a:rPr>
              <a:t> </a:t>
            </a:r>
          </a:p>
          <a:p>
            <a:pPr lvl="1" eaLnBrk="1" fontAlgn="auto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rgbClr val="B2B2B2"/>
              </a:buClr>
              <a:buFont typeface="Wingdings 3" charset="2"/>
              <a:buChar char=""/>
              <a:defRPr/>
            </a:pPr>
            <a:r>
              <a:rPr lang="sr-Latn-CS" altLang="en-US" sz="1400" smtClean="0">
                <a:solidFill>
                  <a:schemeClr val="hlink"/>
                </a:solidFill>
              </a:rPr>
              <a:t>U svim pol</a:t>
            </a:r>
            <a:r>
              <a:rPr lang="en-US" altLang="en-US" sz="1400" smtClean="0">
                <a:solidFill>
                  <a:schemeClr val="hlink"/>
                </a:solidFill>
              </a:rPr>
              <a:t>o</a:t>
            </a:r>
            <a:r>
              <a:rPr lang="sr-Latn-CS" altLang="en-US" sz="1400" smtClean="0">
                <a:solidFill>
                  <a:schemeClr val="hlink"/>
                </a:solidFill>
              </a:rPr>
              <a:t>žajima pri skeniranju</a:t>
            </a:r>
            <a:endParaRPr lang="en-US" altLang="en-US" sz="1400" smtClean="0">
              <a:solidFill>
                <a:schemeClr val="hlink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Font typeface="ExtraS 1" pitchFamily="2" charset="2"/>
              <a:buNone/>
              <a:defRPr/>
            </a:pPr>
            <a:endParaRPr lang="en-US" alt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8676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6461125" y="2319338"/>
          <a:ext cx="1922463" cy="2295525"/>
        </p:xfrm>
        <a:graphic>
          <a:graphicData uri="http://schemas.openxmlformats.org/presentationml/2006/ole">
            <p:oleObj spid="_x0000_s28684" name="Acrobat Document" r:id="rId4" imgW="1666667" imgH="1991003" progId="AcroExch.Document.DC">
              <p:embed/>
            </p:oleObj>
          </a:graphicData>
        </a:graphic>
      </p:graphicFrame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16" t="68169" r="36914" b="12650"/>
          <a:stretch>
            <a:fillRect/>
          </a:stretch>
        </p:blipFill>
        <p:spPr bwMode="auto">
          <a:xfrm>
            <a:off x="1709738" y="5003800"/>
            <a:ext cx="35147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5703888" y="4814888"/>
            <a:ext cx="3440112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/>
          <a:lstStyle/>
          <a:p>
            <a:pPr marL="285750" indent="-28575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Font typeface="ExtraS 1" pitchFamily="2" charset="2"/>
              <a:buNone/>
            </a:pPr>
            <a:r>
              <a:rPr lang="en-US" altLang="en-US" sz="1800">
                <a:solidFill>
                  <a:srgbClr val="000000"/>
                </a:solidFill>
              </a:rPr>
              <a:t>Slika detektorskog modula za 64 slojni CT  </a:t>
            </a:r>
          </a:p>
          <a:p>
            <a:pPr marL="285750" indent="-28575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Font typeface="ExtraS 1" pitchFamily="2" charset="2"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UFC Detector  64 DAS sa elektronikom i kolimatorom za rasejano zracenje</a:t>
            </a: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1495425" y="1849438"/>
            <a:ext cx="472440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/>
          <a:lstStyle/>
          <a:p>
            <a:pPr marL="285750" indent="-28575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Font typeface="ExtraS 1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9738" y="949325"/>
            <a:ext cx="7086600" cy="304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dirty="0" smtClean="0"/>
              <a:t>6-ta </a:t>
            </a:r>
            <a:r>
              <a:rPr lang="en-US" dirty="0" err="1" smtClean="0"/>
              <a:t>i</a:t>
            </a:r>
            <a:r>
              <a:rPr lang="en-US" dirty="0" smtClean="0"/>
              <a:t>  7-ma </a:t>
            </a:r>
            <a:r>
              <a:rPr lang="en-US" dirty="0" err="1" smtClean="0"/>
              <a:t>generacija</a:t>
            </a:r>
            <a:r>
              <a:rPr lang="en-US" dirty="0" smtClean="0"/>
              <a:t> CT – </a:t>
            </a:r>
            <a:r>
              <a:rPr lang="en-US" dirty="0" err="1" smtClean="0"/>
              <a:t>tehnolo</a:t>
            </a:r>
            <a:r>
              <a:rPr lang="sr-Latn-CS" dirty="0" smtClean="0"/>
              <a:t>ška rešenja kod savremenih CT-a, detektori</a:t>
            </a:r>
            <a:endParaRPr lang="en-US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2133600"/>
            <a:ext cx="3467100" cy="1981200"/>
          </a:xfrm>
        </p:spPr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Font typeface="ExtraS 1" pitchFamily="2" charset="2"/>
              <a:buNone/>
              <a:defRPr/>
            </a:pP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Font typeface="Wingdings 2"/>
              <a:buChar char=""/>
              <a:defRPr/>
            </a:pP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</a:t>
            </a:r>
            <a:r>
              <a:rPr lang="sr-Latn-C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šeredni detektori omogućavaju izbor ra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</a:t>
            </a:r>
            <a:r>
              <a:rPr lang="sr-Latn-C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ličitih debljina slojeva u zavisnosti od potreba pregleda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(detector binning)</a:t>
            </a:r>
            <a:endParaRPr lang="sr-Latn-C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Font typeface="Wingdings 2"/>
              <a:buChar char=""/>
              <a:defRPr/>
            </a:pP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48640" lvl="1" indent="-274320" eaLnBrk="1" fontAlgn="auto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rgbClr val="B2B2B2"/>
              </a:buClr>
              <a:buFont typeface="Wingdings"/>
              <a:buChar char=""/>
              <a:defRPr/>
            </a:pPr>
            <a:r>
              <a:rPr lang="sr-Latn-CS" sz="1400" smtClean="0">
                <a:solidFill>
                  <a:schemeClr val="hlink"/>
                </a:solidFill>
              </a:rPr>
              <a:t>Tanji slojevi u modu veće rezolucije</a:t>
            </a:r>
            <a:endParaRPr lang="en-US" sz="1400" smtClean="0">
              <a:solidFill>
                <a:schemeClr val="hlink"/>
              </a:solidFill>
            </a:endParaRPr>
          </a:p>
          <a:p>
            <a:pPr marL="548640" lvl="1" indent="-274320" eaLnBrk="1" fontAlgn="auto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rgbClr val="B2B2B2"/>
              </a:buClr>
              <a:buFont typeface="Wingdings"/>
              <a:buChar char=""/>
              <a:defRPr/>
            </a:pPr>
            <a:r>
              <a:rPr lang="sr-Latn-CS" sz="1400" smtClean="0">
                <a:solidFill>
                  <a:schemeClr val="hlink"/>
                </a:solidFill>
              </a:rPr>
              <a:t>Deblji slojevi u modu veće brzine</a:t>
            </a:r>
            <a:endParaRPr lang="en-US" sz="1400" smtClean="0">
              <a:solidFill>
                <a:schemeClr val="hlink"/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Font typeface="ExtraS 1" pitchFamily="2" charset="2"/>
              <a:buNone/>
              <a:defRPr/>
            </a:pP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16" t="68169" r="36914" b="12650"/>
          <a:stretch>
            <a:fillRect/>
          </a:stretch>
        </p:blipFill>
        <p:spPr bwMode="auto">
          <a:xfrm>
            <a:off x="1709738" y="5003800"/>
            <a:ext cx="35147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1495425" y="1849438"/>
            <a:ext cx="472440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/>
          <a:lstStyle/>
          <a:p>
            <a:pPr marL="285750" indent="-28575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Font typeface="ExtraS 1" pitchFamily="2" charset="2"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Akvizicioni parametri , kvalitet slike i </a:t>
            </a:r>
            <a:r>
              <a:rPr lang="sr-Latn-CS" sz="2400" smtClean="0"/>
              <a:t>Doza za pacijenta</a:t>
            </a:r>
            <a:r>
              <a:rPr lang="en-US" sz="2400" smtClean="0"/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2362200"/>
            <a:ext cx="7086600" cy="3886200"/>
          </a:xfrm>
        </p:spPr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Ekspozicioni parametri su k-ka cevi u mA (npr 50-500mA), potencijal cevi u kVp (npr. 90/120/140 kVp) i vreme ekspozicije u sekundama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ExtraS 1" pitchFamily="2" charset="2"/>
              <a:buNone/>
              <a:defRPr/>
            </a:pPr>
            <a:endParaRPr lang="sr-Latn-C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Kolicina fotona koju primi pacijent tokom ekspozicije – doza, direktno je proporcionalna mAs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ExtraS 1" pitchFamily="2" charset="2"/>
              <a:buNone/>
              <a:defRPr/>
            </a:pPr>
            <a:endParaRPr lang="sr-Latn-C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sr-Latn-C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x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</a:t>
            </a:r>
            <a:r>
              <a:rPr lang="sr-Latn-C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</a:t>
            </a:r>
            <a:r>
              <a:rPr lang="sr-Latn-C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x ve</a:t>
            </a:r>
            <a:r>
              <a:rPr lang="sr-Latn-C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ća doza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sr-Latn-C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kVp (peak kilovoltage ) odredjuje snagu penetracije fotona koji dolaze iz rendgen cevi, visi kVp za odrasle (tipicno 120kVp)  nego za decu – doza je proporcionlana kvadratu kVp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2x kVp ≈ 4 x ve</a:t>
            </a:r>
            <a:r>
              <a:rPr lang="sr-Latn-C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ća doza</a:t>
            </a: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sr-Latn-C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ExtraS 1" pitchFamily="2" charset="2"/>
              <a:buNone/>
              <a:defRPr/>
            </a:pPr>
            <a:endParaRPr lang="sr-Latn-CS" sz="280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2400" smtClean="0"/>
              <a:t>Doza za pacijenta</a:t>
            </a:r>
            <a:r>
              <a:rPr lang="en-US" sz="2400" smtClean="0"/>
              <a:t> (D) </a:t>
            </a:r>
            <a:r>
              <a:rPr lang="sr-Latn-CS" sz="2400" smtClean="0"/>
              <a:t> je odredjena sa kontrastnom rezolucijom</a:t>
            </a:r>
            <a:r>
              <a:rPr lang="en-US" sz="2400" smtClean="0"/>
              <a:t> (s)</a:t>
            </a:r>
            <a:r>
              <a:rPr lang="sr-Latn-CS" sz="2400" smtClean="0"/>
              <a:t>, prostornom rezolucijom</a:t>
            </a:r>
            <a:r>
              <a:rPr lang="en-US" sz="2400" smtClean="0"/>
              <a:t> (e)</a:t>
            </a:r>
            <a:r>
              <a:rPr lang="sr-Latn-CS" sz="2400" smtClean="0"/>
              <a:t> i debljinom sloja</a:t>
            </a:r>
            <a:r>
              <a:rPr lang="en-US" sz="2400" smtClean="0"/>
              <a:t> (b)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358900" y="2349500"/>
            <a:ext cx="73914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r>
              <a:rPr lang="sr-Latn-CS" altLang="en-US" smtClean="0"/>
              <a:t>2 x bolja kontrastna rezolucija</a:t>
            </a:r>
            <a:r>
              <a:rPr lang="en-US" altLang="en-US" smtClean="0"/>
              <a:t> (signal/</a:t>
            </a:r>
            <a:r>
              <a:rPr lang="sr-Latn-CS" altLang="en-US" smtClean="0"/>
              <a:t>šum) </a:t>
            </a:r>
            <a:r>
              <a:rPr lang="en-US" altLang="en-US" smtClean="0"/>
              <a:t>= 4 x ve</a:t>
            </a:r>
            <a:r>
              <a:rPr lang="sr-Latn-CS" altLang="en-US" smtClean="0"/>
              <a:t>ća doza</a:t>
            </a:r>
            <a:endParaRPr lang="en-US" altLang="en-US" smtClean="0"/>
          </a:p>
          <a:p>
            <a:pPr eaLnBrk="1" hangingPunct="1">
              <a:lnSpc>
                <a:spcPct val="90000"/>
              </a:lnSpc>
              <a:buFont typeface="ExtraS 1" pitchFamily="2" charset="2"/>
              <a:buNone/>
            </a:pPr>
            <a:endParaRPr lang="sr-Latn-CS" altLang="en-US" smtClean="0"/>
          </a:p>
          <a:p>
            <a:pPr eaLnBrk="1" hangingPunct="1">
              <a:lnSpc>
                <a:spcPct val="90000"/>
              </a:lnSpc>
            </a:pPr>
            <a:r>
              <a:rPr lang="sr-Latn-CS" altLang="en-US" smtClean="0"/>
              <a:t>2 x bolja prostorna rezolucija </a:t>
            </a:r>
            <a:r>
              <a:rPr lang="en-US" altLang="en-US" smtClean="0"/>
              <a:t>= 8 x ve</a:t>
            </a:r>
            <a:r>
              <a:rPr lang="sr-Latn-CS" altLang="en-US" smtClean="0"/>
              <a:t>ća doza</a:t>
            </a:r>
            <a:endParaRPr lang="en-US" altLang="en-US" smtClean="0"/>
          </a:p>
          <a:p>
            <a:pPr eaLnBrk="1" hangingPunct="1">
              <a:lnSpc>
                <a:spcPct val="90000"/>
              </a:lnSpc>
              <a:buFont typeface="ExtraS 1" pitchFamily="2" charset="2"/>
              <a:buNone/>
            </a:pPr>
            <a:endParaRPr lang="sr-Latn-CS" altLang="en-US" smtClean="0"/>
          </a:p>
          <a:p>
            <a:pPr eaLnBrk="1" hangingPunct="1">
              <a:lnSpc>
                <a:spcPct val="90000"/>
              </a:lnSpc>
            </a:pPr>
            <a:r>
              <a:rPr lang="sr-Latn-CS" altLang="en-US" smtClean="0"/>
              <a:t>2 x tanji sloj </a:t>
            </a:r>
            <a:r>
              <a:rPr lang="en-US" altLang="en-US" smtClean="0"/>
              <a:t>= </a:t>
            </a:r>
            <a:r>
              <a:rPr lang="sr-Latn-CS" altLang="en-US" smtClean="0"/>
              <a:t>2</a:t>
            </a:r>
            <a:r>
              <a:rPr lang="en-US" altLang="en-US" smtClean="0"/>
              <a:t> x ve</a:t>
            </a:r>
            <a:r>
              <a:rPr lang="sr-Latn-CS" altLang="en-US" smtClean="0"/>
              <a:t>ća doza</a:t>
            </a:r>
          </a:p>
          <a:p>
            <a:pPr eaLnBrk="1" hangingPunct="1">
              <a:lnSpc>
                <a:spcPct val="90000"/>
              </a:lnSpc>
            </a:pPr>
            <a:endParaRPr lang="sr-Latn-CS" altLang="en-US" smtClean="0"/>
          </a:p>
          <a:p>
            <a:pPr eaLnBrk="1" hangingPunct="1">
              <a:lnSpc>
                <a:spcPct val="90000"/>
              </a:lnSpc>
            </a:pPr>
            <a:endParaRPr lang="sr-Latn-CS" altLang="en-US" smtClean="0"/>
          </a:p>
          <a:p>
            <a:pPr eaLnBrk="1" hangingPunct="1">
              <a:lnSpc>
                <a:spcPct val="90000"/>
              </a:lnSpc>
            </a:pPr>
            <a:endParaRPr lang="sr-Latn-CS" altLang="en-US" sz="2800" smtClean="0"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8088" y="304800"/>
            <a:ext cx="7173912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Da li su doze u CT zaista visoke?</a:t>
            </a:r>
            <a:endParaRPr lang="en-US" sz="4000" smtClean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41325" y="23304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endParaRPr lang="sr-Latn-CS" altLang="en-US" sz="2400"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1535113" y="1674813"/>
            <a:ext cx="6742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1" hangingPunct="1">
              <a:lnSpc>
                <a:spcPts val="2400"/>
              </a:lnSpc>
              <a:buFontTx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90500" indent="-190500" eaLnBrk="1" hangingPunct="1">
              <a:lnSpc>
                <a:spcPts val="2400"/>
              </a:lnSpc>
              <a:buFontTx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90500" indent="-190500" eaLnBrk="1" hangingPunct="1">
              <a:lnSpc>
                <a:spcPts val="2400"/>
              </a:lnSpc>
              <a:buFontTx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90500" indent="-190500" eaLnBrk="1" hangingPunct="1">
              <a:lnSpc>
                <a:spcPts val="2400"/>
              </a:lnSpc>
              <a:buFontTx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90500" indent="-190500" eaLnBrk="1" hangingPunct="1">
              <a:lnSpc>
                <a:spcPts val="2400"/>
              </a:lnSpc>
              <a:buFontTx/>
              <a:buChar char="•"/>
              <a:defRPr/>
            </a:pPr>
            <a:r>
              <a:rPr lang="sr-Latn-C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Efektivna doza od CT pluća (8 mSv): doza od preko 400 radiografija pluća</a:t>
            </a:r>
          </a:p>
          <a:p>
            <a:pPr marL="190500" indent="-190500" eaLnBrk="1" hangingPunct="1">
              <a:lnSpc>
                <a:spcPts val="2400"/>
              </a:lnSpc>
              <a:buFontTx/>
              <a:buChar char="•"/>
              <a:defRPr/>
            </a:pPr>
            <a:r>
              <a:rPr lang="sr-Latn-C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Efektivna doza od višefaznih pregleda abdomena i karlice: do 80 mSv</a:t>
            </a:r>
          </a:p>
          <a:p>
            <a:pPr marL="190500" indent="-190500" eaLnBrk="1" hangingPunct="1">
              <a:lnSpc>
                <a:spcPts val="2400"/>
              </a:lnSpc>
              <a:defRPr/>
            </a:pPr>
            <a:r>
              <a:rPr lang="en-GB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107950" y="115888"/>
            <a:ext cx="8928100" cy="6626225"/>
            <a:chOff x="68" y="73"/>
            <a:chExt cx="5624" cy="4174"/>
          </a:xfrm>
        </p:grpSpPr>
        <p:sp>
          <p:nvSpPr>
            <p:cNvPr id="33798" name="AutoShape 6"/>
            <p:cNvSpPr>
              <a:spLocks noChangeArrowheads="1"/>
            </p:cNvSpPr>
            <p:nvPr/>
          </p:nvSpPr>
          <p:spPr bwMode="auto">
            <a:xfrm>
              <a:off x="68" y="73"/>
              <a:ext cx="5624" cy="417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33799" name="Rectangle 3"/>
            <p:cNvSpPr>
              <a:spLocks noChangeArrowheads="1"/>
            </p:cNvSpPr>
            <p:nvPr/>
          </p:nvSpPr>
          <p:spPr bwMode="auto">
            <a:xfrm rot="16200000">
              <a:off x="4337" y="2593"/>
              <a:ext cx="22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0" eaLnBrk="1" hangingPunct="1">
                <a:lnSpc>
                  <a:spcPct val="120000"/>
                </a:lnSpc>
                <a:buFont typeface="Wingdings" pitchFamily="2" charset="2"/>
                <a:buNone/>
              </a:pPr>
              <a:endParaRPr lang="en-US" altLang="en-US" sz="1000" dirty="0">
                <a:solidFill>
                  <a:srgbClr val="000066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endParaRPr lang="en-US" altLang="en-US" sz="1200">
              <a:solidFill>
                <a:srgbClr val="565E72"/>
              </a:solidFill>
              <a:latin typeface="Verdana" pitchFamily="34" charset="0"/>
            </a:endParaRPr>
          </a:p>
        </p:txBody>
      </p:sp>
      <p:sp>
        <p:nvSpPr>
          <p:cNvPr id="34819" name="Slide Number Placeholder 5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ts val="2400"/>
              </a:lnSpc>
            </a:pPr>
            <a:fld id="{B9BBA860-7D98-4546-89AE-69F945F9A181}" type="slidenum">
              <a:rPr lang="en-US" altLang="en-US" sz="1200">
                <a:solidFill>
                  <a:srgbClr val="565E72"/>
                </a:solidFill>
                <a:latin typeface="Verdana" pitchFamily="34" charset="0"/>
              </a:rPr>
              <a:pPr algn="r" eaLnBrk="1" hangingPunct="1">
                <a:lnSpc>
                  <a:spcPts val="2400"/>
                </a:lnSpc>
              </a:pPr>
              <a:t>27</a:t>
            </a:fld>
            <a:endParaRPr lang="en-US" altLang="en-US" sz="1200">
              <a:solidFill>
                <a:srgbClr val="565E72"/>
              </a:solidFill>
              <a:latin typeface="Verdana" pitchFamily="34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0388" y="317500"/>
            <a:ext cx="7313612" cy="952500"/>
          </a:xfrm>
        </p:spPr>
        <p:txBody>
          <a:bodyPr lIns="0" rIns="0" bIns="0"/>
          <a:lstStyle/>
          <a:p>
            <a:pPr eaLnBrk="1" hangingPunct="1"/>
            <a:r>
              <a:rPr lang="sl-SI" smtClean="0">
                <a:latin typeface="Verdana" pitchFamily="34" charset="0"/>
              </a:rPr>
              <a:t>Koliko je 10 mSv?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81138"/>
            <a:ext cx="8229600" cy="4525962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3000" smtClean="0">
                <a:solidFill>
                  <a:srgbClr val="D925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Radiolog na CT-u:</a:t>
            </a:r>
          </a:p>
          <a:p>
            <a:pPr marL="1371600" lvl="2" indent="-45720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l-SI" sz="2800" smtClean="0">
                <a:solidFill>
                  <a:srgbClr val="D925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 µSv/h</a:t>
            </a:r>
          </a:p>
          <a:p>
            <a:pPr marL="1752600" lvl="3" indent="-38100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l-SI" sz="2500" smtClean="0">
                <a:solidFill>
                  <a:srgbClr val="D925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 30 s / pacijent</a:t>
            </a:r>
          </a:p>
          <a:p>
            <a:pPr marL="1752600" lvl="3" indent="-38100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l-SI" sz="2500" smtClean="0">
                <a:solidFill>
                  <a:srgbClr val="D925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 5 pacijenata/h</a:t>
            </a:r>
          </a:p>
          <a:p>
            <a:pPr marL="1752600" lvl="3" indent="-38100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l-SI" sz="2500" smtClean="0">
                <a:solidFill>
                  <a:srgbClr val="D925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 6 h x 24 dana/mesec x 11 meseci/godina</a:t>
            </a:r>
          </a:p>
          <a:p>
            <a:pPr marL="1371600" lvl="2" indent="-45720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l-SI" sz="2800" smtClean="0">
                <a:solidFill>
                  <a:srgbClr val="D925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66 h x 10 µSv/h =0,66 mSv/godina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3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mSv = 15 godina</a:t>
            </a:r>
          </a:p>
        </p:txBody>
      </p:sp>
      <p:grpSp>
        <p:nvGrpSpPr>
          <p:cNvPr id="34822" name="Group 7"/>
          <p:cNvGrpSpPr>
            <a:grpSpLocks/>
          </p:cNvGrpSpPr>
          <p:nvPr/>
        </p:nvGrpSpPr>
        <p:grpSpPr bwMode="auto">
          <a:xfrm>
            <a:off x="107950" y="115888"/>
            <a:ext cx="8928100" cy="6626225"/>
            <a:chOff x="68" y="73"/>
            <a:chExt cx="5624" cy="4174"/>
          </a:xfrm>
        </p:grpSpPr>
        <p:sp>
          <p:nvSpPr>
            <p:cNvPr id="34823" name="AutoShape 8"/>
            <p:cNvSpPr>
              <a:spLocks noChangeArrowheads="1"/>
            </p:cNvSpPr>
            <p:nvPr/>
          </p:nvSpPr>
          <p:spPr bwMode="auto">
            <a:xfrm>
              <a:off x="68" y="73"/>
              <a:ext cx="5624" cy="417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34824" name="Rectangle 3"/>
            <p:cNvSpPr>
              <a:spLocks noChangeArrowheads="1"/>
            </p:cNvSpPr>
            <p:nvPr/>
          </p:nvSpPr>
          <p:spPr bwMode="auto">
            <a:xfrm rot="16200000">
              <a:off x="4346" y="2689"/>
              <a:ext cx="229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0" eaLnBrk="1" hangingPunct="1">
                <a:lnSpc>
                  <a:spcPct val="120000"/>
                </a:lnSpc>
                <a:buFont typeface="Wingdings" pitchFamily="2" charset="2"/>
                <a:buNone/>
              </a:pPr>
              <a:endParaRPr lang="en-US" altLang="en-US" sz="1000" dirty="0">
                <a:solidFill>
                  <a:srgbClr val="000066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001000" cy="1068387"/>
          </a:xfrm>
        </p:spPr>
        <p:txBody>
          <a:bodyPr>
            <a:normAutofit fontScale="90000"/>
          </a:bodyPr>
          <a:lstStyle/>
          <a:p>
            <a:pPr algn="just" eaLnBrk="1" hangingPunct="1">
              <a:defRPr/>
            </a:pPr>
            <a:r>
              <a:rPr lang="sr-Latn-RS" sz="2800" dirty="0" smtClean="0">
                <a:solidFill>
                  <a:srgbClr val="7B98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cilju lakšeg informisanja pacijenata o primljenoj efektivnoj dozi kod pojedinačnih rendgenskih dijagnostičkih procedura, razvijen je BERT model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57200" y="2251075"/>
            <a:ext cx="8229600" cy="4203700"/>
          </a:xfrm>
        </p:spPr>
        <p:txBody>
          <a:bodyPr rtlCol="0"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BERT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vrednosti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kod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nekih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rendgensko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dijagnostičkih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procedura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Akronim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BERT ( Background equivalent radiation time )       –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prirodnom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fonu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ekvivalentno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vreme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ozračivanja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2895600"/>
          <a:ext cx="6858000" cy="231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/>
              </a:tblGrid>
              <a:tr h="396117">
                <a:tc>
                  <a:txBody>
                    <a:bodyPr/>
                    <a:lstStyle/>
                    <a:p>
                      <a:r>
                        <a:rPr lang="sr-Latn-R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Dijagnostička procedura                             BERT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66" marB="45666"/>
                </a:tc>
              </a:tr>
              <a:tr h="1920046">
                <a:tc>
                  <a:txBody>
                    <a:bodyPr/>
                    <a:lstStyle/>
                    <a:p>
                      <a:r>
                        <a:rPr lang="sr-Latn-R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Snimanje zuba(stomatlogija)                      1 nedelja</a:t>
                      </a:r>
                    </a:p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sr-Latn-R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adiografija pluća                                      10</a:t>
                      </a:r>
                      <a:r>
                        <a:rPr lang="sr-Latn-R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dana</a:t>
                      </a:r>
                    </a:p>
                    <a:p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sr-Latn-R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adiografija kičme(lumbalni deo)             6-12 meseci</a:t>
                      </a:r>
                    </a:p>
                    <a:p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sr-Latn-R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rosvetljenje želuca(sa barijumom)           1,5 godina</a:t>
                      </a:r>
                    </a:p>
                    <a:p>
                      <a:r>
                        <a:rPr lang="sr-Latn-R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CT glave                                                     0,8godina</a:t>
                      </a:r>
                    </a:p>
                    <a:p>
                      <a:r>
                        <a:rPr lang="sr-Latn-R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CT m.karlice                                               3-7godina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66" marB="45666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0500" y="609600"/>
            <a:ext cx="7086600" cy="304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shade val="75000"/>
                  </a:schemeClr>
                </a:solidFill>
              </a:rPr>
              <a:t> </a:t>
            </a:r>
            <a:r>
              <a:rPr lang="en-US" dirty="0" smtClean="0"/>
              <a:t>Pitch – k-</a:t>
            </a:r>
            <a:r>
              <a:rPr lang="en-US" dirty="0" err="1" smtClean="0"/>
              <a:t>ka</a:t>
            </a:r>
            <a:r>
              <a:rPr lang="en-US" dirty="0" smtClean="0"/>
              <a:t> </a:t>
            </a:r>
            <a:r>
              <a:rPr lang="en-US" dirty="0" err="1" smtClean="0"/>
              <a:t>spiralnog</a:t>
            </a:r>
            <a:r>
              <a:rPr lang="en-US" dirty="0" smtClean="0"/>
              <a:t> </a:t>
            </a:r>
            <a:r>
              <a:rPr lang="en-US" dirty="0" err="1" smtClean="0"/>
              <a:t>skeniranja</a:t>
            </a:r>
            <a:r>
              <a:rPr lang="en-US" dirty="0" smtClean="0"/>
              <a:t> (</a:t>
            </a:r>
            <a:r>
              <a:rPr lang="en-US" dirty="0" err="1" smtClean="0"/>
              <a:t>volumen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doza</a:t>
            </a:r>
            <a:r>
              <a:rPr lang="en-US" dirty="0" smtClean="0"/>
              <a:t>)</a:t>
            </a:r>
          </a:p>
        </p:txBody>
      </p:sp>
      <p:sp>
        <p:nvSpPr>
          <p:cNvPr id="828419" name="Rectangle 3"/>
          <p:cNvSpPr>
            <a:spLocks noChangeArrowheads="1"/>
          </p:cNvSpPr>
          <p:nvPr/>
        </p:nvSpPr>
        <p:spPr bwMode="auto">
          <a:xfrm>
            <a:off x="1968500" y="1562100"/>
            <a:ext cx="6489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025" tIns="36512" rIns="73025" bIns="36512"/>
          <a:lstStyle/>
          <a:p>
            <a:pPr marL="285750" indent="-285750">
              <a:lnSpc>
                <a:spcPct val="110000"/>
              </a:lnSpc>
              <a:buFont typeface="ExtraS 1" pitchFamily="2" charset="2"/>
              <a:buChar char="C"/>
            </a:pPr>
            <a:r>
              <a:rPr lang="en-US" altLang="en-US" sz="2000">
                <a:solidFill>
                  <a:srgbClr val="000000"/>
                </a:solidFill>
              </a:rPr>
              <a:t>Brzina spiralnog skeniranja</a:t>
            </a:r>
          </a:p>
          <a:p>
            <a:pPr marL="285750" indent="-285750">
              <a:lnSpc>
                <a:spcPct val="110000"/>
              </a:lnSpc>
              <a:buFont typeface="ExtraS 1" pitchFamily="2" charset="2"/>
              <a:buChar char="C"/>
            </a:pPr>
            <a:r>
              <a:rPr lang="en-US" altLang="en-US" sz="2000">
                <a:solidFill>
                  <a:srgbClr val="000000"/>
                </a:solidFill>
              </a:rPr>
              <a:t>Rastojanje koje predje pacijent sto po rotaciji</a:t>
            </a:r>
            <a:endParaRPr lang="sr-Latn-CS" altLang="en-US" sz="2000">
              <a:solidFill>
                <a:srgbClr val="000000"/>
              </a:solidFill>
            </a:endParaRPr>
          </a:p>
          <a:p>
            <a:pPr marL="285750" indent="-285750">
              <a:lnSpc>
                <a:spcPct val="110000"/>
              </a:lnSpc>
              <a:buFont typeface="ExtraS 1" pitchFamily="2" charset="2"/>
              <a:buChar char="C"/>
            </a:pPr>
            <a:r>
              <a:rPr lang="sr-Latn-CS" altLang="en-US" sz="2000">
                <a:solidFill>
                  <a:srgbClr val="000000"/>
                </a:solidFill>
              </a:rPr>
              <a:t>Brzina akvizicije 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943100" y="2717800"/>
            <a:ext cx="1295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lnSpc>
                <a:spcPct val="110000"/>
              </a:lnSpc>
              <a:buFont typeface="ExtraS 1" pitchFamily="2" charset="2"/>
              <a:buNone/>
            </a:pPr>
            <a:r>
              <a:rPr lang="en-US" altLang="en-US" b="1">
                <a:solidFill>
                  <a:srgbClr val="FF3300"/>
                </a:solidFill>
              </a:rPr>
              <a:t>Pitch</a:t>
            </a:r>
            <a:r>
              <a:rPr lang="en-US" altLang="en-US" b="1">
                <a:solidFill>
                  <a:srgbClr val="000000"/>
                </a:solidFill>
              </a:rPr>
              <a:t>  =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263900" y="2717800"/>
            <a:ext cx="571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lnSpc>
                <a:spcPct val="80000"/>
              </a:lnSpc>
              <a:buFont typeface="ExtraS 1" pitchFamily="2" charset="2"/>
              <a:buNone/>
            </a:pPr>
            <a:r>
              <a:rPr lang="en-US" altLang="en-US" b="1">
                <a:solidFill>
                  <a:srgbClr val="000000"/>
                </a:solidFill>
              </a:rPr>
              <a:t>	  </a:t>
            </a:r>
            <a:r>
              <a:rPr lang="en-US" altLang="en-US" b="1" u="sng">
                <a:solidFill>
                  <a:srgbClr val="000000"/>
                </a:solidFill>
              </a:rPr>
              <a:t>Table Feed per rotation________________________</a:t>
            </a:r>
          </a:p>
          <a:p>
            <a:pPr marL="285750" indent="-285750">
              <a:lnSpc>
                <a:spcPct val="80000"/>
              </a:lnSpc>
              <a:buFont typeface="ExtraS 1" pitchFamily="2" charset="2"/>
              <a:buNone/>
            </a:pPr>
            <a:r>
              <a:rPr lang="en-US" altLang="en-US" b="1">
                <a:solidFill>
                  <a:srgbClr val="000000"/>
                </a:solidFill>
              </a:rPr>
              <a:t>       Collimation (br. slojeva x kolimisana debljina sloja)</a:t>
            </a:r>
          </a:p>
        </p:txBody>
      </p:sp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1358900" y="4305300"/>
          <a:ext cx="7708900" cy="2247900"/>
        </p:xfrm>
        <a:graphic>
          <a:graphicData uri="http://schemas.openxmlformats.org/presentationml/2006/ole">
            <p:oleObj spid="_x0000_s36877" name="Document" r:id="rId3" imgW="9281046" imgH="2718399" progId="Word.Document.8">
              <p:embed/>
            </p:oleObj>
          </a:graphicData>
        </a:graphic>
      </p:graphicFrame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3175000" y="3416300"/>
            <a:ext cx="3987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lnSpc>
                <a:spcPct val="80000"/>
              </a:lnSpc>
              <a:buFont typeface="ExtraS 1" pitchFamily="2" charset="2"/>
              <a:buNone/>
            </a:pPr>
            <a:r>
              <a:rPr lang="en-US" altLang="en-US" b="1">
                <a:solidFill>
                  <a:srgbClr val="000000"/>
                </a:solidFill>
              </a:rPr>
              <a:t>		  </a:t>
            </a:r>
            <a:r>
              <a:rPr lang="sr-Latn-CS" altLang="en-US" b="1" u="sng">
                <a:solidFill>
                  <a:srgbClr val="000000"/>
                </a:solidFill>
              </a:rPr>
              <a:t>Detector Coverage x Pitch</a:t>
            </a:r>
            <a:endParaRPr lang="en-US" altLang="en-US" b="1" u="sng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buFont typeface="ExtraS 1" pitchFamily="2" charset="2"/>
              <a:buNone/>
            </a:pPr>
            <a:r>
              <a:rPr lang="en-US" altLang="en-US" b="1">
                <a:solidFill>
                  <a:srgbClr val="000000"/>
                </a:solidFill>
              </a:rPr>
              <a:t>                   </a:t>
            </a:r>
            <a:r>
              <a:rPr lang="sr-Latn-CS" altLang="en-US" b="1">
                <a:solidFill>
                  <a:srgbClr val="000000"/>
                </a:solidFill>
              </a:rPr>
              <a:t>Rotation Time</a:t>
            </a:r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993900" y="3479800"/>
            <a:ext cx="2133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lnSpc>
                <a:spcPct val="110000"/>
              </a:lnSpc>
              <a:buFont typeface="ExtraS 1" pitchFamily="2" charset="2"/>
              <a:buNone/>
            </a:pPr>
            <a:r>
              <a:rPr lang="sr-Latn-CS" altLang="en-US" b="1">
                <a:solidFill>
                  <a:srgbClr val="FF3300"/>
                </a:solidFill>
              </a:rPr>
              <a:t>Acquisition Speed</a:t>
            </a:r>
            <a:r>
              <a:rPr lang="en-US" altLang="en-US" b="1">
                <a:solidFill>
                  <a:srgbClr val="000000"/>
                </a:solidFill>
              </a:rPr>
              <a:t> </a:t>
            </a:r>
            <a:r>
              <a:rPr lang="sr-Latn-CS" altLang="en-US" b="1">
                <a:solidFill>
                  <a:srgbClr val="000000"/>
                </a:solidFill>
              </a:rPr>
              <a:t>=</a:t>
            </a:r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1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633413" y="598488"/>
            <a:ext cx="6348412" cy="1320800"/>
          </a:xfrm>
        </p:spPr>
        <p:txBody>
          <a:bodyPr/>
          <a:lstStyle/>
          <a:p>
            <a:pPr eaLnBrk="1" hangingPunct="1"/>
            <a:r>
              <a:rPr lang="sr-Latn-RS" smtClean="0"/>
              <a:t>Istorijat</a:t>
            </a:r>
            <a:endParaRPr lang="en-US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750" y="1341438"/>
            <a:ext cx="3311525" cy="1150937"/>
          </a:xfrm>
        </p:spPr>
        <p:txBody>
          <a:bodyPr/>
          <a:lstStyle/>
          <a:p>
            <a:pPr eaLnBrk="1" hangingPunct="1"/>
            <a:r>
              <a:rPr lang="sr-Latn-RS" altLang="en-US" sz="2600" smtClean="0"/>
              <a:t> 1972. godina,</a:t>
            </a:r>
          </a:p>
          <a:p>
            <a:pPr eaLnBrk="1" hangingPunct="1"/>
            <a:r>
              <a:rPr lang="sr-Latn-RS" altLang="en-US" sz="2600" smtClean="0"/>
              <a:t>Godfri Haunsfild</a:t>
            </a:r>
            <a:endParaRPr lang="en-US" altLang="en-US" sz="2600" smtClean="0"/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3990975" y="6381750"/>
            <a:ext cx="1162050" cy="3603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67477E-B1C7-4AD1-84C5-A39803770931}" type="slidenum">
              <a:rPr lang="en-US" altLang="en-US" sz="400" smtClean="0"/>
              <a:pPr/>
              <a:t>3</a:t>
            </a:fld>
            <a:endParaRPr lang="en-US" altLang="en-US" sz="400" smtClean="0"/>
          </a:p>
        </p:txBody>
      </p:sp>
      <p:pic>
        <p:nvPicPr>
          <p:cNvPr id="17412" name="Picture 1043" descr="godfreyhouns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46338"/>
            <a:ext cx="4852988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5392738" y="2446338"/>
            <a:ext cx="3500437" cy="191928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6263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556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6208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defRPr/>
            </a:pPr>
            <a:r>
              <a:rPr lang="sr-Latn-RS" sz="2600" dirty="0" smtClean="0"/>
              <a:t>CAT</a:t>
            </a:r>
          </a:p>
          <a:p>
            <a:pPr>
              <a:lnSpc>
                <a:spcPts val="2400"/>
              </a:lnSpc>
              <a:defRPr/>
            </a:pPr>
            <a:r>
              <a:rPr lang="sr-Latn-RS" sz="2600" dirty="0" smtClean="0"/>
              <a:t>Kompjuterizovana aksijalna tomografija</a:t>
            </a:r>
          </a:p>
          <a:p>
            <a:pPr>
              <a:lnSpc>
                <a:spcPts val="2400"/>
              </a:lnSpc>
              <a:defRPr/>
            </a:pPr>
            <a:r>
              <a:rPr lang="en-US" sz="2400" dirty="0" err="1" smtClean="0"/>
              <a:t>Kompjuterizovana</a:t>
            </a:r>
            <a:r>
              <a:rPr lang="en-US" sz="2400" smtClean="0"/>
              <a:t> tomografija</a:t>
            </a:r>
            <a:r>
              <a:rPr lang="en-US" sz="2400" dirty="0" smtClean="0"/>
              <a:t> </a:t>
            </a:r>
            <a:r>
              <a:rPr lang="sr-Latn-RS" sz="2400" dirty="0" smtClean="0"/>
              <a:t>mozga!</a:t>
            </a:r>
            <a:endParaRPr lang="en-US" sz="24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5429250" y="4365625"/>
            <a:ext cx="349885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8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6263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556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6208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defRPr/>
            </a:pPr>
            <a:r>
              <a:rPr lang="sr-Latn-RS" sz="2600" dirty="0" smtClean="0"/>
              <a:t>1979 godina,</a:t>
            </a:r>
          </a:p>
          <a:p>
            <a:pPr>
              <a:lnSpc>
                <a:spcPts val="2400"/>
              </a:lnSpc>
              <a:defRPr/>
            </a:pPr>
            <a:r>
              <a:rPr lang="sr-Latn-RS" sz="2600" dirty="0" smtClean="0"/>
              <a:t>Nobel!</a:t>
            </a:r>
          </a:p>
          <a:p>
            <a:pPr>
              <a:lnSpc>
                <a:spcPts val="2400"/>
              </a:lnSpc>
              <a:defRPr/>
            </a:pPr>
            <a:r>
              <a:rPr lang="sr-Latn-RS" sz="2600" dirty="0" smtClean="0"/>
              <a:t>Haunsfild+MekKormik</a:t>
            </a:r>
            <a:endParaRPr lang="en-US" sz="24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en-US" smtClean="0"/>
              <a:t>Pitch i kvalitet slike</a:t>
            </a:r>
            <a:endParaRPr lang="en-GB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676400" y="1562100"/>
            <a:ext cx="3467100" cy="5118100"/>
          </a:xfrm>
        </p:spPr>
        <p:txBody>
          <a:bodyPr/>
          <a:lstStyle/>
          <a:p>
            <a:pPr marL="0" indent="0" eaLnBrk="1" hangingPunct="1">
              <a:buFont typeface="ExtraS 1" pitchFamily="2" charset="2"/>
              <a:buNone/>
            </a:pPr>
            <a:r>
              <a:rPr lang="en-US" altLang="en-US" smtClean="0"/>
              <a:t>Pitch 1 – uzi sloj i veca doza	</a:t>
            </a:r>
            <a:endParaRPr lang="en-GB" altLang="en-US" smtClean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95900" y="1549400"/>
            <a:ext cx="3467100" cy="5130800"/>
          </a:xfrm>
        </p:spPr>
        <p:txBody>
          <a:bodyPr/>
          <a:lstStyle/>
          <a:p>
            <a:pPr marL="0" indent="0" eaLnBrk="1" hangingPunct="1">
              <a:buFont typeface="ExtraS 1" pitchFamily="2" charset="2"/>
              <a:buNone/>
            </a:pPr>
            <a:r>
              <a:rPr lang="en-US" altLang="en-US" smtClean="0"/>
              <a:t>Pitch 2- siri sloj i manja doza</a:t>
            </a:r>
            <a:endParaRPr lang="en-GB" altLang="en-US" smtClean="0"/>
          </a:p>
        </p:txBody>
      </p:sp>
      <p:graphicFrame>
        <p:nvGraphicFramePr>
          <p:cNvPr id="37893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2163763" y="2298700"/>
          <a:ext cx="2865437" cy="2057400"/>
        </p:xfrm>
        <a:graphic>
          <a:graphicData uri="http://schemas.openxmlformats.org/presentationml/2006/ole">
            <p:oleObj spid="_x0000_s37911" name="Bitmap Image" r:id="rId3" imgW="893583" imgH="769596" progId="PBrush">
              <p:embed/>
            </p:oleObj>
          </a:graphicData>
        </a:graphic>
      </p:graphicFrame>
      <p:sp>
        <p:nvSpPr>
          <p:cNvPr id="37894" name="Rectangle 11"/>
          <p:cNvSpPr>
            <a:spLocks noChangeArrowheads="1"/>
          </p:cNvSpPr>
          <p:nvPr/>
        </p:nvSpPr>
        <p:spPr bwMode="auto">
          <a:xfrm>
            <a:off x="2133600" y="4098925"/>
            <a:ext cx="838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altLang="en-US" b="1">
                <a:latin typeface="Arial Narrow" pitchFamily="34" charset="0"/>
              </a:rPr>
              <a:t>PITCH 1</a:t>
            </a:r>
          </a:p>
        </p:txBody>
      </p:sp>
      <p:sp>
        <p:nvSpPr>
          <p:cNvPr id="37895" name="Line 12"/>
          <p:cNvSpPr>
            <a:spLocks noChangeShapeType="1"/>
          </p:cNvSpPr>
          <p:nvPr/>
        </p:nvSpPr>
        <p:spPr bwMode="auto">
          <a:xfrm>
            <a:off x="3810000" y="38989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>
            <a:off x="4233863" y="38989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AutoShape 14"/>
          <p:cNvSpPr>
            <a:spLocks noChangeArrowheads="1"/>
          </p:cNvSpPr>
          <p:nvPr/>
        </p:nvSpPr>
        <p:spPr bwMode="auto">
          <a:xfrm rot="-5400000">
            <a:off x="3040063" y="5237162"/>
            <a:ext cx="1981200" cy="676275"/>
          </a:xfrm>
          <a:prstGeom prst="can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ts val="2400"/>
              </a:lnSpc>
            </a:pPr>
            <a:endParaRPr lang="en-US" altLang="en-US"/>
          </a:p>
        </p:txBody>
      </p:sp>
      <p:graphicFrame>
        <p:nvGraphicFramePr>
          <p:cNvPr id="37898" name="Object 1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419725" y="2209800"/>
          <a:ext cx="3724275" cy="2057400"/>
        </p:xfrm>
        <a:graphic>
          <a:graphicData uri="http://schemas.openxmlformats.org/presentationml/2006/ole">
            <p:oleObj spid="_x0000_s37912" name="Bitmap Image" r:id="rId4" imgW="933086" imgH="750594" progId="PBrush">
              <p:embed/>
            </p:oleObj>
          </a:graphicData>
        </a:graphic>
      </p:graphicFrame>
      <p:sp>
        <p:nvSpPr>
          <p:cNvPr id="37899" name="Rectangle 16"/>
          <p:cNvSpPr>
            <a:spLocks noChangeArrowheads="1"/>
          </p:cNvSpPr>
          <p:nvPr/>
        </p:nvSpPr>
        <p:spPr bwMode="auto">
          <a:xfrm>
            <a:off x="5165725" y="4000500"/>
            <a:ext cx="8191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b="1">
                <a:latin typeface="Arial Narrow" pitchFamily="34" charset="0"/>
              </a:rPr>
              <a:t>PITCH 2</a:t>
            </a:r>
          </a:p>
        </p:txBody>
      </p:sp>
      <p:sp>
        <p:nvSpPr>
          <p:cNvPr id="37900" name="Line 17"/>
          <p:cNvSpPr>
            <a:spLocks noChangeShapeType="1"/>
          </p:cNvSpPr>
          <p:nvPr/>
        </p:nvSpPr>
        <p:spPr bwMode="auto">
          <a:xfrm>
            <a:off x="6723063" y="38481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Line 18"/>
          <p:cNvSpPr>
            <a:spLocks noChangeShapeType="1"/>
          </p:cNvSpPr>
          <p:nvPr/>
        </p:nvSpPr>
        <p:spPr bwMode="auto">
          <a:xfrm>
            <a:off x="7400925" y="38481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AutoShape 19"/>
          <p:cNvSpPr>
            <a:spLocks noChangeArrowheads="1"/>
          </p:cNvSpPr>
          <p:nvPr/>
        </p:nvSpPr>
        <p:spPr bwMode="auto">
          <a:xfrm rot="-5400000">
            <a:off x="6037263" y="4881562"/>
            <a:ext cx="1981200" cy="1285875"/>
          </a:xfrm>
          <a:prstGeom prst="can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ts val="2400"/>
              </a:lnSpc>
            </a:pPr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200" y="4749800"/>
            <a:ext cx="7086600" cy="1778000"/>
          </a:xfrm>
        </p:spPr>
        <p:txBody>
          <a:bodyPr/>
          <a:lstStyle/>
          <a:p>
            <a:pPr eaLnBrk="1" hangingPunct="1"/>
            <a:r>
              <a:rPr lang="en-GB" sz="2400" smtClean="0">
                <a:solidFill>
                  <a:schemeClr val="tx1"/>
                </a:solidFill>
              </a:rPr>
              <a:t>CT sliku </a:t>
            </a:r>
            <a:r>
              <a:rPr lang="en-US" altLang="en-US" sz="2400" smtClean="0">
                <a:solidFill>
                  <a:schemeClr val="tx1"/>
                </a:solidFill>
              </a:rPr>
              <a:t>č</a:t>
            </a:r>
            <a:r>
              <a:rPr lang="en-GB" sz="2400" smtClean="0">
                <a:solidFill>
                  <a:schemeClr val="tx1"/>
                </a:solidFill>
              </a:rPr>
              <a:t>ini matrica </a:t>
            </a:r>
            <a:r>
              <a:rPr lang="en-US" altLang="en-US" sz="2400" smtClean="0">
                <a:solidFill>
                  <a:schemeClr val="tx1"/>
                </a:solidFill>
              </a:rPr>
              <a:t>č</a:t>
            </a:r>
            <a:r>
              <a:rPr lang="en-GB" sz="2400" smtClean="0">
                <a:solidFill>
                  <a:schemeClr val="tx1"/>
                </a:solidFill>
              </a:rPr>
              <a:t>ije se dimenzije krecu od 256x256 do 1024x1024 elemenata slike-pixela</a:t>
            </a:r>
            <a:br>
              <a:rPr lang="en-GB" sz="2400" smtClean="0">
                <a:solidFill>
                  <a:schemeClr val="tx1"/>
                </a:solidFill>
              </a:rPr>
            </a:br>
            <a:r>
              <a:rPr lang="en-GB" sz="2400" smtClean="0">
                <a:solidFill>
                  <a:schemeClr val="tx1"/>
                </a:solidFill>
              </a:rPr>
              <a:t>Zapreminski element voksel</a:t>
            </a:r>
          </a:p>
        </p:txBody>
      </p:sp>
      <p:graphicFrame>
        <p:nvGraphicFramePr>
          <p:cNvPr id="3891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992188" y="363538"/>
          <a:ext cx="8151812" cy="4295775"/>
        </p:xfrm>
        <a:graphic>
          <a:graphicData uri="http://schemas.openxmlformats.org/presentationml/2006/ole">
            <p:oleObj spid="_x0000_s38920" name="Photo Editor Photo" r:id="rId3" imgW="8152381" imgH="4296375" progId="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600" y="34925"/>
            <a:ext cx="7086600" cy="1266825"/>
          </a:xfrm>
        </p:spPr>
        <p:txBody>
          <a:bodyPr/>
          <a:lstStyle/>
          <a:p>
            <a:pPr algn="r" eaLnBrk="1" hangingPunct="1"/>
            <a:r>
              <a:rPr lang="en-US" smtClean="0"/>
              <a:t>Rekonstrukcija slike – slabljenje u tkivu, CT broj (HU</a:t>
            </a:r>
            <a:r>
              <a:rPr lang="en-US" smtClean="0">
                <a:solidFill>
                  <a:srgbClr val="7B9899"/>
                </a:solidFill>
              </a:rPr>
              <a:t>)</a:t>
            </a:r>
            <a:endParaRPr lang="en-GB" smtClean="0">
              <a:solidFill>
                <a:srgbClr val="7B9899"/>
              </a:solidFill>
            </a:endParaRPr>
          </a:p>
        </p:txBody>
      </p:sp>
      <p:graphicFrame>
        <p:nvGraphicFramePr>
          <p:cNvPr id="399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160463"/>
          <a:ext cx="6108700" cy="3881437"/>
        </p:xfrm>
        <a:graphic>
          <a:graphicData uri="http://schemas.openxmlformats.org/presentationml/2006/ole">
            <p:oleObj spid="_x0000_s39945" name="Photo Editor Photo" r:id="rId3" imgW="9221487" imgH="5858693" progId="">
              <p:embed/>
            </p:oleObj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572000" y="5159375"/>
            <a:ext cx="457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en-US" sz="2000" b="1"/>
              <a:t>CT broj = 1000 (</a:t>
            </a:r>
            <a:r>
              <a:rPr lang="en-US" altLang="en-US" sz="2000" b="1" i="1" u="sng"/>
              <a:t>μ </a:t>
            </a:r>
            <a:r>
              <a:rPr lang="en-US" altLang="en-US" sz="2000" b="1" u="sng"/>
              <a:t>− </a:t>
            </a:r>
            <a:r>
              <a:rPr lang="en-US" altLang="en-US" sz="2000" b="1" i="1" u="sng"/>
              <a:t>μ</a:t>
            </a:r>
            <a:r>
              <a:rPr lang="en-US" altLang="en-US" sz="2000" b="1" i="1" u="sng" baseline="-25000"/>
              <a:t>w</a:t>
            </a:r>
            <a:r>
              <a:rPr lang="en-US" altLang="en-US" sz="2000" b="1" i="1"/>
              <a:t>  </a:t>
            </a:r>
            <a:r>
              <a:rPr lang="en-US" altLang="en-US" sz="2000" b="1"/>
              <a:t>)</a:t>
            </a:r>
          </a:p>
          <a:p>
            <a:pPr>
              <a:lnSpc>
                <a:spcPts val="2400"/>
              </a:lnSpc>
            </a:pPr>
            <a:r>
              <a:rPr lang="en-US" altLang="en-US" sz="2000" b="1"/>
              <a:t>	                  μ</a:t>
            </a:r>
            <a:r>
              <a:rPr lang="en-US" altLang="en-US" sz="2000" b="1" baseline="-25000"/>
              <a:t>w</a:t>
            </a:r>
          </a:p>
          <a:p>
            <a:pPr>
              <a:lnSpc>
                <a:spcPts val="2400"/>
              </a:lnSpc>
            </a:pPr>
            <a:r>
              <a:rPr lang="en-US" altLang="en-US" sz="2000" b="1" baseline="-25000"/>
              <a:t> </a:t>
            </a:r>
            <a:r>
              <a:rPr lang="en-US" altLang="en-US" sz="2000" b="1"/>
              <a:t> 1/x log In/Iout = µ</a:t>
            </a:r>
            <a:r>
              <a:rPr lang="en-US" altLang="en-US" sz="1200" b="1"/>
              <a:t>1</a:t>
            </a:r>
            <a:r>
              <a:rPr lang="en-US" altLang="en-US" sz="1800" b="1"/>
              <a:t>+ </a:t>
            </a:r>
            <a:r>
              <a:rPr lang="en-US" altLang="en-US" sz="2000" b="1"/>
              <a:t>µ</a:t>
            </a:r>
            <a:r>
              <a:rPr lang="en-US" altLang="en-US" sz="1200" b="1"/>
              <a:t>2</a:t>
            </a:r>
            <a:r>
              <a:rPr lang="en-US" altLang="en-US" sz="2000" b="1"/>
              <a:t> </a:t>
            </a:r>
            <a:r>
              <a:rPr lang="en-US" altLang="en-US" sz="1800" b="1"/>
              <a:t>+ </a:t>
            </a:r>
            <a:r>
              <a:rPr lang="en-US" altLang="en-US" sz="2000" b="1"/>
              <a:t>µ</a:t>
            </a:r>
            <a:r>
              <a:rPr lang="en-US" altLang="en-US" sz="1200" b="1"/>
              <a:t>3</a:t>
            </a:r>
            <a:r>
              <a:rPr lang="en-US" altLang="en-US" sz="1800" b="1"/>
              <a:t>+…+</a:t>
            </a:r>
            <a:r>
              <a:rPr lang="en-US" altLang="en-US" sz="2000" b="1"/>
              <a:t> µ</a:t>
            </a:r>
            <a:r>
              <a:rPr lang="en-US" altLang="en-US" sz="1200" b="1"/>
              <a:t>k</a:t>
            </a:r>
            <a:endParaRPr lang="en-US" altLang="en-US" sz="2000" b="1" baseline="-25000"/>
          </a:p>
          <a:p>
            <a:pPr>
              <a:lnSpc>
                <a:spcPts val="2400"/>
              </a:lnSpc>
            </a:pPr>
            <a:endParaRPr lang="en-US" altLang="en-US" sz="2000" b="1" baseline="-25000"/>
          </a:p>
          <a:p>
            <a:pPr>
              <a:lnSpc>
                <a:spcPts val="2400"/>
              </a:lnSpc>
            </a:pPr>
            <a:endParaRPr lang="en-US" altLang="en-US" sz="20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1800" y="914400"/>
            <a:ext cx="7086600" cy="4114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Algoritmi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rekonstrukciju</a:t>
            </a:r>
            <a:r>
              <a:rPr lang="en-US" dirty="0" smtClean="0"/>
              <a:t> </a:t>
            </a:r>
            <a:r>
              <a:rPr lang="en-US" dirty="0" err="1" smtClean="0"/>
              <a:t>kod</a:t>
            </a:r>
            <a:r>
              <a:rPr lang="en-US" dirty="0" smtClean="0"/>
              <a:t> CT: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- </a:t>
            </a:r>
            <a:r>
              <a:rPr lang="en-US" sz="1800" dirty="0" smtClean="0">
                <a:solidFill>
                  <a:schemeClr val="tx1"/>
                </a:solidFill>
              </a:rPr>
              <a:t>back-projection (</a:t>
            </a:r>
            <a:r>
              <a:rPr lang="en-US" sz="1800" dirty="0" err="1" smtClean="0">
                <a:solidFill>
                  <a:schemeClr val="tx1"/>
                </a:solidFill>
              </a:rPr>
              <a:t>sumiranje</a:t>
            </a:r>
            <a:r>
              <a:rPr lang="en-US" sz="1800" dirty="0" smtClean="0">
                <a:solidFill>
                  <a:schemeClr val="tx1"/>
                </a:solidFill>
              </a:rPr>
              <a:t> , </a:t>
            </a:r>
            <a:r>
              <a:rPr lang="en-US" sz="1800" dirty="0" err="1" smtClean="0">
                <a:solidFill>
                  <a:schemeClr val="tx1"/>
                </a:solidFill>
              </a:rPr>
              <a:t>linerana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superpozicija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-   </a:t>
            </a:r>
            <a:r>
              <a:rPr lang="en-US" sz="1800" dirty="0" err="1" smtClean="0">
                <a:solidFill>
                  <a:schemeClr val="tx1"/>
                </a:solidFill>
              </a:rPr>
              <a:t>iterativni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metodi</a:t>
            </a:r>
            <a:r>
              <a:rPr lang="en-US" sz="1800" dirty="0" smtClean="0">
                <a:solidFill>
                  <a:schemeClr val="tx1"/>
                </a:solidFill>
              </a:rPr>
              <a:t> ( </a:t>
            </a:r>
            <a:r>
              <a:rPr lang="en-US" sz="1800" dirty="0" err="1" smtClean="0">
                <a:solidFill>
                  <a:schemeClr val="tx1"/>
                </a:solidFill>
              </a:rPr>
              <a:t>pretpostavljenje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vrednosti</a:t>
            </a:r>
            <a:r>
              <a:rPr lang="en-US" sz="1800" dirty="0" smtClean="0">
                <a:solidFill>
                  <a:schemeClr val="tx1"/>
                </a:solidFill>
              </a:rPr>
              <a:t> se </a:t>
            </a:r>
            <a:r>
              <a:rPr lang="en-US" sz="1800" dirty="0" err="1" smtClean="0">
                <a:solidFill>
                  <a:schemeClr val="tx1"/>
                </a:solidFill>
              </a:rPr>
              <a:t>porede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sa</a:t>
            </a:r>
            <a:r>
              <a:rPr lang="en-US" sz="1800" dirty="0" smtClean="0">
                <a:solidFill>
                  <a:schemeClr val="tx1"/>
                </a:solidFill>
              </a:rPr>
              <a:t>    		        </a:t>
            </a:r>
            <a:r>
              <a:rPr lang="en-US" sz="1800" dirty="0" err="1" smtClean="0">
                <a:solidFill>
                  <a:schemeClr val="tx1"/>
                </a:solidFill>
              </a:rPr>
              <a:t>izmerenim</a:t>
            </a:r>
            <a:r>
              <a:rPr lang="en-US" sz="1800" dirty="0" smtClean="0">
                <a:solidFill>
                  <a:schemeClr val="tx1"/>
                </a:solidFill>
              </a:rPr>
              <a:t> u </a:t>
            </a:r>
            <a:r>
              <a:rPr lang="en-US" sz="1800" dirty="0" err="1" smtClean="0">
                <a:solidFill>
                  <a:schemeClr val="tx1"/>
                </a:solidFill>
              </a:rPr>
              <a:t>koracima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-   </a:t>
            </a:r>
            <a:r>
              <a:rPr lang="en-US" sz="1800" dirty="0" err="1" smtClean="0">
                <a:solidFill>
                  <a:schemeClr val="tx1"/>
                </a:solidFill>
              </a:rPr>
              <a:t>analiti</a:t>
            </a:r>
            <a:r>
              <a:rPr lang="en-US" altLang="en-US" sz="1600" dirty="0" err="1" smtClean="0">
                <a:solidFill>
                  <a:schemeClr val="tx1"/>
                </a:solidFill>
              </a:rPr>
              <a:t>č</a:t>
            </a:r>
            <a:r>
              <a:rPr lang="en-US" sz="1800" dirty="0" err="1" smtClean="0">
                <a:solidFill>
                  <a:schemeClr val="tx1"/>
                </a:solidFill>
              </a:rPr>
              <a:t>ki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metodi</a:t>
            </a:r>
            <a:r>
              <a:rPr lang="en-US" sz="1800" dirty="0" smtClean="0">
                <a:solidFill>
                  <a:schemeClr val="tx1"/>
                </a:solidFill>
              </a:rPr>
              <a:t> (Fourier </a:t>
            </a:r>
            <a:r>
              <a:rPr lang="en-US" sz="1800" dirty="0" err="1" smtClean="0">
                <a:solidFill>
                  <a:schemeClr val="tx1"/>
                </a:solidFill>
              </a:rPr>
              <a:t>rekonstukcioni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algoritam</a:t>
            </a:r>
            <a:r>
              <a:rPr lang="en-US" sz="1800" dirty="0" smtClean="0">
                <a:solidFill>
                  <a:schemeClr val="tx1"/>
                </a:solidFill>
              </a:rPr>
              <a:t> I </a:t>
            </a:r>
            <a:r>
              <a:rPr lang="en-US" sz="1800" dirty="0" err="1" smtClean="0">
                <a:solidFill>
                  <a:schemeClr val="tx1"/>
                </a:solidFill>
              </a:rPr>
              <a:t>fitered</a:t>
            </a:r>
            <a:r>
              <a:rPr lang="en-US" sz="1800" dirty="0" smtClean="0">
                <a:solidFill>
                  <a:schemeClr val="tx1"/>
                </a:solidFill>
              </a:rPr>
              <a:t> 		       back- projection </a:t>
            </a:r>
            <a:r>
              <a:rPr lang="en-US" sz="1800" dirty="0" err="1" smtClean="0">
                <a:solidFill>
                  <a:schemeClr val="tx1"/>
                </a:solidFill>
              </a:rPr>
              <a:t>algoritam</a:t>
            </a:r>
            <a:r>
              <a:rPr lang="en-US" sz="1800" dirty="0" smtClean="0">
                <a:solidFill>
                  <a:schemeClr val="tx1"/>
                </a:solidFill>
              </a:rPr>
              <a:t> )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7B9899"/>
                </a:solidFill>
              </a:rPr>
              <a:t> </a:t>
            </a:r>
            <a:br>
              <a:rPr lang="en-US" sz="1800" dirty="0" smtClean="0">
                <a:solidFill>
                  <a:srgbClr val="7B9899"/>
                </a:solidFill>
              </a:rPr>
            </a:br>
            <a:r>
              <a:rPr lang="en-US" sz="1800" dirty="0" smtClean="0">
                <a:solidFill>
                  <a:srgbClr val="7B9899"/>
                </a:solidFill>
              </a:rPr>
              <a:t/>
            </a:r>
            <a:br>
              <a:rPr lang="en-US" sz="1800" dirty="0" smtClean="0">
                <a:solidFill>
                  <a:srgbClr val="7B9899"/>
                </a:solidFill>
              </a:rPr>
            </a:br>
            <a:r>
              <a:rPr lang="en-US" sz="1800" dirty="0" smtClean="0">
                <a:solidFill>
                  <a:srgbClr val="7B9899"/>
                </a:solidFill>
              </a:rPr>
              <a:t> </a:t>
            </a:r>
            <a:br>
              <a:rPr lang="en-US" sz="1800" dirty="0" smtClean="0">
                <a:solidFill>
                  <a:srgbClr val="7B9899"/>
                </a:solidFill>
              </a:rPr>
            </a:br>
            <a:endParaRPr lang="en-GB" sz="1800" dirty="0" smtClean="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7086600" cy="93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mtClean="0"/>
              <a:t>K</a:t>
            </a:r>
            <a:r>
              <a:rPr lang="sr-Latn-CS" smtClean="0"/>
              <a:t>valitet slike</a:t>
            </a:r>
            <a:r>
              <a:rPr lang="en-US" smtClean="0"/>
              <a:t> (IQ) odredjen je sa nekoliko  parametara</a:t>
            </a:r>
            <a:r>
              <a:rPr lang="sr-Latn-CS" smtClean="0"/>
              <a:t/>
            </a:r>
            <a:br>
              <a:rPr lang="sr-Latn-CS" smtClean="0"/>
            </a:br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High-Contras spatial resolution (In-Plane, Cross-plane) </a:t>
            </a:r>
          </a:p>
          <a:p>
            <a:pPr eaLnBrk="1" hangingPunct="1"/>
            <a:r>
              <a:rPr lang="en-US" altLang="en-US" smtClean="0"/>
              <a:t>Low- Contrast resolution (“sensitivity of the system”)</a:t>
            </a:r>
          </a:p>
          <a:p>
            <a:pPr eaLnBrk="1" hangingPunct="1"/>
            <a:r>
              <a:rPr lang="en-US" altLang="en-US" smtClean="0"/>
              <a:t>Temporal Resolution (shutter )</a:t>
            </a:r>
          </a:p>
          <a:p>
            <a:pPr eaLnBrk="1" hangingPunct="1"/>
            <a:r>
              <a:rPr lang="en-US" altLang="en-US" smtClean="0"/>
              <a:t>CT broj - pouzdanost i konstantnost</a:t>
            </a:r>
          </a:p>
          <a:p>
            <a:pPr eaLnBrk="1" hangingPunct="1"/>
            <a:r>
              <a:rPr lang="en-US" altLang="en-US" smtClean="0"/>
              <a:t>Šum (ekspozicioni parametri, efikasnost CT detektora, 	pacijent) </a:t>
            </a:r>
          </a:p>
          <a:p>
            <a:pPr eaLnBrk="1" hangingPunct="1"/>
            <a:r>
              <a:rPr lang="en-US" altLang="en-US" smtClean="0"/>
              <a:t>Artifacts (sistem + pacijent=</a:t>
            </a:r>
          </a:p>
          <a:p>
            <a:pPr eaLnBrk="1" hangingPunct="1"/>
            <a:endParaRPr lang="en-US" altLang="en-US" baseline="300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7086600" cy="93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mtClean="0"/>
              <a:t>K</a:t>
            </a:r>
            <a:r>
              <a:rPr lang="sr-Latn-CS" smtClean="0"/>
              <a:t>valitet slike</a:t>
            </a:r>
            <a:r>
              <a:rPr lang="en-US" smtClean="0"/>
              <a:t> (IQ) odredjen je sa nekoliko  parametara</a:t>
            </a:r>
            <a:r>
              <a:rPr lang="sr-Latn-CS" smtClean="0"/>
              <a:t/>
            </a:r>
            <a:br>
              <a:rPr lang="sr-Latn-CS" smtClean="0"/>
            </a:br>
            <a:endParaRPr 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2133600"/>
            <a:ext cx="7086600" cy="4533900"/>
          </a:xfrm>
        </p:spPr>
        <p:txBody>
          <a:bodyPr rtlCol="0">
            <a:normAutofit fontScale="92500" lnSpcReduction="10000"/>
          </a:bodyPr>
          <a:lstStyle/>
          <a:p>
            <a:pPr marL="273050" indent="-273050" eaLnBrk="1" fontAlgn="auto" hangingPunct="1"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High-Contras spatial resolution (In-Plane, Cross-plane) </a:t>
            </a:r>
          </a:p>
          <a:p>
            <a:pPr marL="273050" indent="-273050" eaLnBrk="1" fontAlgn="auto" hangingPunct="1"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Sposobnost CT da diferencira dva susedna objekta u ravni skeniranja (In-line) ili zapremini kod MSCT (cross-plane) koja se značajno razlikuju od pozadine</a:t>
            </a:r>
          </a:p>
          <a:p>
            <a:pPr marL="273050" indent="-273050" eaLnBrk="1" fontAlgn="auto" hangingPunct="1"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Iskazuje se u lp/cm</a:t>
            </a:r>
          </a:p>
          <a:p>
            <a:pPr marL="273050" indent="-273050" eaLnBrk="1" fontAlgn="auto" hangingPunct="1"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Utiče na In-line: </a:t>
            </a:r>
          </a:p>
          <a:p>
            <a:pPr marL="273050" indent="-273050" eaLnBrk="1" fontAlgn="auto" hangingPunct="1">
              <a:spcAft>
                <a:spcPts val="0"/>
              </a:spcAft>
              <a:buFont typeface="ExtraS 1" pitchFamily="2" charset="2"/>
              <a:buNone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- small focal spot (manja </a:t>
            </a:r>
          </a:p>
          <a:p>
            <a:pPr marL="273050" indent="-273050" eaLnBrk="1" fontAlgn="auto" hangingPunct="1">
              <a:spcAft>
                <a:spcPts val="0"/>
              </a:spcAft>
              <a:buFont typeface="ExtraS 1" pitchFamily="2" charset="2"/>
              <a:buNone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struja, veca rezolucija)</a:t>
            </a:r>
          </a:p>
          <a:p>
            <a:pPr marL="273050" indent="-273050" eaLnBrk="1" fontAlgn="auto" hangingPunct="1"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large focal spot –obrnuto</a:t>
            </a:r>
          </a:p>
          <a:p>
            <a:pPr marL="273050" indent="-273050" eaLnBrk="1" fontAlgn="auto" hangingPunct="1"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Rekonstruisani FoV</a:t>
            </a:r>
          </a:p>
          <a:p>
            <a:pPr marL="273050" indent="-273050" eaLnBrk="1" fontAlgn="auto" hangingPunct="1"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Pixel size= FoV/Matrix size</a:t>
            </a:r>
          </a:p>
          <a:p>
            <a:pPr marL="273050" indent="-273050" eaLnBrk="1" fontAlgn="auto" hangingPunct="1">
              <a:spcAft>
                <a:spcPts val="0"/>
              </a:spcAft>
              <a:buFont typeface="ExtraS 1" pitchFamily="2" charset="2"/>
              <a:buNone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- za 512x512 matricu manji</a:t>
            </a:r>
          </a:p>
          <a:p>
            <a:pPr marL="273050" indent="-273050" eaLnBrk="1" fontAlgn="auto" hangingPunct="1">
              <a:spcAft>
                <a:spcPts val="0"/>
              </a:spcAft>
              <a:buFont typeface="ExtraS 1" pitchFamily="2" charset="2"/>
              <a:buNone/>
              <a:defRPr/>
            </a:pP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FoV daje manji piksel</a:t>
            </a:r>
          </a:p>
          <a:p>
            <a:pPr marL="273050" indent="-273050" eaLnBrk="1" fontAlgn="auto" hangingPunct="1"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endParaRPr lang="en-US" altLang="en-US" baseline="300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7086600" cy="93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mtClean="0"/>
              <a:t>K</a:t>
            </a:r>
            <a:r>
              <a:rPr lang="sr-Latn-CS" smtClean="0"/>
              <a:t>valitet slike</a:t>
            </a:r>
            <a:r>
              <a:rPr lang="en-US" smtClean="0"/>
              <a:t> (IQ) odredjen je sa nekoliko  parametara</a:t>
            </a:r>
            <a:r>
              <a:rPr lang="sr-Latn-CS" smtClean="0"/>
              <a:t/>
            </a:r>
            <a:br>
              <a:rPr lang="sr-Latn-CS" smtClean="0"/>
            </a:br>
            <a:endParaRPr 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993900"/>
            <a:ext cx="7086600" cy="4673600"/>
          </a:xfrm>
        </p:spPr>
        <p:txBody>
          <a:bodyPr/>
          <a:lstStyle/>
          <a:p>
            <a:pPr marL="273050" indent="-273050" eaLnBrk="1" hangingPunct="1">
              <a:buFont typeface="Wingdings 2" pitchFamily="18" charset="2"/>
              <a:buChar char=""/>
            </a:pPr>
            <a:r>
              <a:rPr lang="en-US" altLang="en-US" smtClean="0"/>
              <a:t>Low-Contras resolution (senzitivnost sistema) </a:t>
            </a:r>
          </a:p>
          <a:p>
            <a:pPr marL="273050" indent="-273050" eaLnBrk="1" hangingPunct="1">
              <a:buFont typeface="Wingdings 2" pitchFamily="18" charset="2"/>
              <a:buChar char=""/>
            </a:pPr>
            <a:r>
              <a:rPr lang="en-US" altLang="en-US" smtClean="0"/>
              <a:t>Sposobnost CT da diferencira objekat unapred definisane razlike i veličine (npr. 5HU i 3mm) pri zadatim akvizicionim parametrima i dozi (mAs, kVp, mGy)</a:t>
            </a:r>
          </a:p>
          <a:p>
            <a:pPr marL="273050" indent="-273050" eaLnBrk="1" hangingPunct="1">
              <a:buFont typeface="Wingdings 2" pitchFamily="18" charset="2"/>
              <a:buChar char=""/>
            </a:pPr>
            <a:r>
              <a:rPr lang="en-US" altLang="en-US" smtClean="0"/>
              <a:t>Iskazuje se u HU i mm</a:t>
            </a:r>
          </a:p>
          <a:p>
            <a:pPr marL="273050" indent="-273050" eaLnBrk="1" hangingPunct="1">
              <a:buFont typeface="Wingdings 2" pitchFamily="18" charset="2"/>
              <a:buChar char=""/>
            </a:pPr>
            <a:r>
              <a:rPr lang="en-US" altLang="en-US" smtClean="0"/>
              <a:t>Utiče na LCD</a:t>
            </a:r>
          </a:p>
          <a:p>
            <a:pPr marL="273050" indent="-273050" eaLnBrk="1" hangingPunct="1">
              <a:buFont typeface="ExtraS 1" pitchFamily="2" charset="2"/>
              <a:buNone/>
            </a:pPr>
            <a:r>
              <a:rPr lang="en-US" altLang="en-US" smtClean="0"/>
              <a:t>	- debljina sloja</a:t>
            </a:r>
          </a:p>
          <a:p>
            <a:pPr marL="273050" indent="-273050" eaLnBrk="1" hangingPunct="1">
              <a:buFont typeface="ExtraS 1" pitchFamily="2" charset="2"/>
              <a:buNone/>
            </a:pPr>
            <a:r>
              <a:rPr lang="en-US" altLang="en-US" smtClean="0"/>
              <a:t>	- mA, kVp</a:t>
            </a:r>
          </a:p>
          <a:p>
            <a:pPr marL="273050" indent="-273050" eaLnBrk="1" hangingPunct="1">
              <a:buFont typeface="ExtraS 1" pitchFamily="2" charset="2"/>
              <a:buNone/>
            </a:pPr>
            <a:r>
              <a:rPr lang="en-US" altLang="en-US" smtClean="0"/>
              <a:t>	- pitch</a:t>
            </a:r>
          </a:p>
          <a:p>
            <a:pPr marL="273050" indent="-273050" eaLnBrk="1" hangingPunct="1">
              <a:buFont typeface="ExtraS 1" pitchFamily="2" charset="2"/>
              <a:buNone/>
            </a:pPr>
            <a:r>
              <a:rPr lang="en-US" altLang="en-US" smtClean="0"/>
              <a:t>	- brzina rotacije</a:t>
            </a:r>
          </a:p>
          <a:p>
            <a:pPr marL="273050" indent="-273050" eaLnBrk="1" hangingPunct="1">
              <a:buFont typeface="Wingdings 2" pitchFamily="18" charset="2"/>
              <a:buChar char=""/>
            </a:pPr>
            <a:endParaRPr lang="en-US" altLang="en-US" baseline="300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baseline="30000" smtClean="0"/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7086600" cy="939800"/>
          </a:xfrm>
        </p:spPr>
        <p:txBody>
          <a:bodyPr>
            <a:normAutofit fontScale="90000"/>
          </a:bodyPr>
          <a:lstStyle/>
          <a:p>
            <a:pPr>
              <a:buClr>
                <a:schemeClr val="hlink"/>
              </a:buClr>
              <a:defRPr/>
            </a:pPr>
            <a:r>
              <a:rPr lang="en-US" smtClean="0"/>
              <a:t>Provera k</a:t>
            </a:r>
            <a:r>
              <a:rPr lang="sr-Latn-CS" smtClean="0"/>
              <a:t>valiteta slike</a:t>
            </a:r>
            <a:r>
              <a:rPr lang="en-US" smtClean="0"/>
              <a:t>:</a:t>
            </a:r>
            <a:r>
              <a:rPr lang="sr-Latn-CS" smtClean="0"/>
              <a:t>  </a:t>
            </a:r>
            <a:r>
              <a:rPr lang="en-US" smtClean="0"/>
              <a:t>doza, CT broj, </a:t>
            </a:r>
            <a:r>
              <a:rPr lang="sr-Latn-CS" smtClean="0"/>
              <a:t>š</a:t>
            </a:r>
            <a:r>
              <a:rPr lang="en-US" smtClean="0"/>
              <a:t>um, rezolucija </a:t>
            </a:r>
            <a:r>
              <a:rPr lang="sr-Latn-CS" smtClean="0"/>
              <a:t/>
            </a:r>
            <a:br>
              <a:rPr lang="sr-Latn-CS" smtClean="0"/>
            </a:br>
            <a:endParaRPr lang="en-US" smtClean="0"/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154238"/>
            <a:ext cx="461962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6035675" y="2433638"/>
            <a:ext cx="3108325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sr-Latn-CS" b="1"/>
              <a:t>Provera kvaliteta slike:</a:t>
            </a:r>
          </a:p>
          <a:p>
            <a:endParaRPr lang="sr-Latn-CS" b="1"/>
          </a:p>
          <a:p>
            <a:r>
              <a:rPr lang="sr-Latn-CS" b="1"/>
              <a:t>CT broj</a:t>
            </a:r>
          </a:p>
          <a:p>
            <a:r>
              <a:rPr lang="sr-Latn-CS"/>
              <a:t>     pouzdanost -  mesečno</a:t>
            </a:r>
          </a:p>
          <a:p>
            <a:r>
              <a:rPr lang="sr-Latn-CS"/>
              <a:t>     konstantnost – dnevno</a:t>
            </a:r>
          </a:p>
          <a:p>
            <a:r>
              <a:rPr lang="sr-Latn-CS" b="1"/>
              <a:t>Šum</a:t>
            </a:r>
          </a:p>
          <a:p>
            <a:r>
              <a:rPr lang="sr-Latn-CS"/>
              <a:t>      evaluacija – šestomesečno</a:t>
            </a:r>
          </a:p>
          <a:p>
            <a:r>
              <a:rPr lang="sr-Latn-CS"/>
              <a:t>      konstantnost – dnevno</a:t>
            </a:r>
          </a:p>
          <a:p>
            <a:r>
              <a:rPr lang="sr-Latn-CS" b="1"/>
              <a:t>Rezolucija</a:t>
            </a:r>
            <a:r>
              <a:rPr lang="sr-Latn-CS"/>
              <a:t> – mesečno</a:t>
            </a:r>
          </a:p>
          <a:p>
            <a:r>
              <a:rPr lang="sr-Latn-CS" b="1"/>
              <a:t>Pacijent doza</a:t>
            </a:r>
            <a:r>
              <a:rPr lang="sr-Latn-CS"/>
              <a:t> - šestomesečno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baseline="30000" smtClean="0"/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7086600" cy="939800"/>
          </a:xfrm>
        </p:spPr>
        <p:txBody>
          <a:bodyPr>
            <a:normAutofit fontScale="90000"/>
          </a:bodyPr>
          <a:lstStyle/>
          <a:p>
            <a:pPr>
              <a:buClr>
                <a:schemeClr val="hlink"/>
              </a:buClr>
              <a:defRPr/>
            </a:pPr>
            <a:r>
              <a:rPr lang="en-US" smtClean="0"/>
              <a:t> Kvalitet slike:CT broj</a:t>
            </a:r>
            <a:r>
              <a:rPr lang="sr-Latn-CS" smtClean="0"/>
              <a:t/>
            </a:r>
            <a:br>
              <a:rPr lang="sr-Latn-CS" smtClean="0"/>
            </a:br>
            <a:endParaRPr lang="en-US" smtClean="0"/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154238"/>
            <a:ext cx="461962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6035675" y="2433638"/>
            <a:ext cx="31083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sr-Latn-CS" b="1"/>
          </a:p>
          <a:p>
            <a:endParaRPr lang="sr-Latn-CS" b="1"/>
          </a:p>
          <a:p>
            <a:r>
              <a:rPr lang="sr-Latn-CS" b="1"/>
              <a:t>CT broj</a:t>
            </a:r>
          </a:p>
          <a:p>
            <a:r>
              <a:rPr lang="sr-Latn-CS"/>
              <a:t>     pouzdanost  uvek je 0 za     	vodu a - 1000 za 	vazduh</a:t>
            </a:r>
          </a:p>
          <a:p>
            <a:r>
              <a:rPr lang="sr-Latn-CS"/>
              <a:t>     konstantnost – uniformnost 	uvek je isti CT broj bez 	obzira na lokaciju ROI</a:t>
            </a:r>
          </a:p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7086600" cy="93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hlink"/>
              </a:buClr>
              <a:defRPr/>
            </a:pPr>
            <a:r>
              <a:rPr lang="sr-Latn-CS" smtClean="0"/>
              <a:t>Kvalitet slike</a:t>
            </a:r>
            <a:r>
              <a:rPr lang="en-US" smtClean="0"/>
              <a:t>:</a:t>
            </a:r>
            <a:r>
              <a:rPr lang="sr-Latn-CS" smtClean="0"/>
              <a:t>  š</a:t>
            </a:r>
            <a:r>
              <a:rPr lang="en-US" smtClean="0"/>
              <a:t>um </a:t>
            </a:r>
            <a:r>
              <a:rPr lang="sr-Latn-CS" smtClean="0"/>
              <a:t/>
            </a:r>
            <a:br>
              <a:rPr lang="sr-Latn-CS" smtClean="0"/>
            </a:br>
            <a:endParaRPr 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baseline="30000" smtClean="0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154238"/>
            <a:ext cx="461962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6035675" y="2433638"/>
            <a:ext cx="310832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sr-Latn-CS" altLang="en-US" b="1"/>
              <a:t>Šum</a:t>
            </a:r>
          </a:p>
          <a:p>
            <a:pPr>
              <a:lnSpc>
                <a:spcPts val="2400"/>
              </a:lnSpc>
            </a:pPr>
            <a:r>
              <a:rPr lang="sr-Latn-CS" altLang="en-US"/>
              <a:t>  - tehnika skeniranja ( kVp, mA, debljina sloja mm, brzina rotacije, pitch)</a:t>
            </a:r>
          </a:p>
          <a:p>
            <a:pPr>
              <a:lnSpc>
                <a:spcPts val="2400"/>
              </a:lnSpc>
            </a:pPr>
            <a:r>
              <a:rPr lang="sr-Latn-CS" altLang="en-US"/>
              <a:t> - fizička ograničenja sistema ( efikasnost detektora –DQE, ge</a:t>
            </a:r>
            <a:r>
              <a:rPr lang="en-US" altLang="en-US"/>
              <a:t>o</a:t>
            </a:r>
            <a:r>
              <a:rPr lang="sr-Latn-CS" altLang="en-US"/>
              <a:t>metrija detektora, elektronski šum DAS sistema, rasejano zračenje, rekonstrukcioni kernel...</a:t>
            </a:r>
          </a:p>
          <a:p>
            <a:pPr>
              <a:lnSpc>
                <a:spcPts val="2400"/>
              </a:lnSpc>
            </a:pPr>
            <a:r>
              <a:rPr lang="sr-Latn-CS" altLang="en-US"/>
              <a:t>- Pacijent (veličina, odnost kostiju i mekog tkiva u ravni skeniranja)</a:t>
            </a:r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Evolucija u CT od....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60525"/>
            <a:ext cx="4384675" cy="40703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8575" y="1670050"/>
            <a:ext cx="3095625" cy="40576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107950" y="115888"/>
            <a:ext cx="8928100" cy="6626225"/>
            <a:chOff x="68" y="73"/>
            <a:chExt cx="5624" cy="4174"/>
          </a:xfrm>
        </p:grpSpPr>
        <p:sp>
          <p:nvSpPr>
            <p:cNvPr id="10246" name="AutoShape 6"/>
            <p:cNvSpPr>
              <a:spLocks noChangeArrowheads="1"/>
            </p:cNvSpPr>
            <p:nvPr/>
          </p:nvSpPr>
          <p:spPr bwMode="auto">
            <a:xfrm>
              <a:off x="68" y="73"/>
              <a:ext cx="5624" cy="417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10248" name="Rectangle 3"/>
            <p:cNvSpPr>
              <a:spLocks noChangeArrowheads="1"/>
            </p:cNvSpPr>
            <p:nvPr/>
          </p:nvSpPr>
          <p:spPr bwMode="auto">
            <a:xfrm rot="-5400000">
              <a:off x="4337" y="2473"/>
              <a:ext cx="2298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0" eaLnBrk="1" hangingPunct="1">
                <a:lnSpc>
                  <a:spcPct val="120000"/>
                </a:lnSpc>
                <a:buFont typeface="Wingdings" pitchFamily="2" charset="2"/>
                <a:buNone/>
              </a:pPr>
              <a:r>
                <a:rPr lang="en-US" altLang="en-US" sz="1000">
                  <a:solidFill>
                    <a:srgbClr val="000066"/>
                  </a:solidFill>
                  <a:cs typeface="Arial" pitchFamily="34" charset="0"/>
                </a:rPr>
                <a:t>Vinca Institute of Nuclear Sciences </a:t>
              </a:r>
            </a:p>
            <a:p>
              <a:pPr marL="63500" eaLnBrk="1" hangingPunct="1">
                <a:lnSpc>
                  <a:spcPct val="120000"/>
                </a:lnSpc>
                <a:buFont typeface="Wingdings" pitchFamily="2" charset="2"/>
                <a:buNone/>
              </a:pPr>
              <a:r>
                <a:rPr lang="en-US" altLang="en-US" sz="1000">
                  <a:solidFill>
                    <a:srgbClr val="000066"/>
                  </a:solidFill>
                  <a:cs typeface="Arial" pitchFamily="34" charset="0"/>
                </a:rPr>
                <a:t>Radiation and Environmental Protection Laboratory</a:t>
              </a:r>
            </a:p>
            <a:p>
              <a:pPr marL="63500" eaLnBrk="1" hangingPunct="1">
                <a:lnSpc>
                  <a:spcPct val="120000"/>
                </a:lnSpc>
                <a:buFont typeface="Wingdings" pitchFamily="2" charset="2"/>
                <a:buNone/>
              </a:pPr>
              <a:r>
                <a:rPr lang="en-US" altLang="en-US" sz="1000">
                  <a:solidFill>
                    <a:srgbClr val="000066"/>
                  </a:solidFill>
                  <a:cs typeface="Arial" pitchFamily="34" charset="0"/>
                </a:rPr>
                <a:t>www.vinca.rs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856413" y="3233738"/>
            <a:ext cx="868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en-US" sz="100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66307" name="Rectangle 3"/>
          <p:cNvSpPr>
            <a:spLocks noChangeArrowheads="1"/>
          </p:cNvSpPr>
          <p:nvPr/>
        </p:nvSpPr>
        <p:spPr bwMode="auto">
          <a:xfrm>
            <a:off x="1506538" y="1336675"/>
            <a:ext cx="735806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85750" indent="-285750" algn="just">
              <a:lnSpc>
                <a:spcPct val="90000"/>
              </a:lnSpc>
              <a:buFont typeface="ExtraS 1" pitchFamily="2" charset="2"/>
              <a:buChar char="C"/>
            </a:pP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sr-Latn-C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šeslojni sistemi 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(&gt; 64 sloja/rot.) </a:t>
            </a:r>
            <a:r>
              <a:rPr lang="sr-Latn-C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256 ili 320 slojeva</a:t>
            </a:r>
            <a:endParaRPr lang="en-US" altLang="en-US" sz="2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90000"/>
              </a:lnSpc>
              <a:buFont typeface="ExtraS 1" pitchFamily="2" charset="2"/>
              <a:buChar char="C"/>
            </a:pPr>
            <a:r>
              <a:rPr lang="sr-Latn-C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Multisorsni sistemi:  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Latn-C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SCT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(vise cevi, vise detektora)</a:t>
            </a:r>
            <a:endParaRPr lang="sr-Latn-CS" altLang="en-US" sz="2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90000"/>
              </a:lnSpc>
              <a:buFont typeface="ExtraS 1" pitchFamily="2" charset="2"/>
              <a:buChar char="C"/>
            </a:pP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Benefiti: -bolja vizualizacija gojaznih pacijenta</a:t>
            </a:r>
          </a:p>
          <a:p>
            <a:pPr marL="285750" indent="-285750" algn="just">
              <a:lnSpc>
                <a:spcPct val="90000"/>
              </a:lnSpc>
              <a:buFont typeface="ExtraS 1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-dual-energy vizualizacija (CTA prikaz krvnih</a:t>
            </a:r>
          </a:p>
          <a:p>
            <a:pPr marL="285750" indent="-285750" algn="just">
              <a:lnSpc>
                <a:spcPct val="90000"/>
              </a:lnSpc>
              <a:buFont typeface="ExtraS 1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sudova sa kontarstom i kostiju)</a:t>
            </a:r>
          </a:p>
          <a:p>
            <a:pPr marL="285750" indent="-285750" algn="just">
              <a:lnSpc>
                <a:spcPct val="90000"/>
              </a:lnSpc>
              <a:buFont typeface="ExtraS 1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-</a:t>
            </a:r>
            <a:r>
              <a:rPr lang="sr-Latn-C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kardiološka akvizicija bez beta-blokatora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479550" y="93663"/>
            <a:ext cx="7043738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anchor="b"/>
          <a:lstStyle/>
          <a:p>
            <a:pPr>
              <a:lnSpc>
                <a:spcPct val="95000"/>
              </a:lnSpc>
            </a:pPr>
            <a:r>
              <a:rPr lang="sr-Latn-CS" altLang="en-US" sz="3200" b="1">
                <a:solidFill>
                  <a:schemeClr val="hlink"/>
                </a:solidFill>
                <a:latin typeface="Times New Roman" pitchFamily="18" charset="0"/>
              </a:rPr>
              <a:t>Paralelni pravci razvoja:</a:t>
            </a:r>
            <a:endParaRPr lang="en-US" altLang="en-US" sz="3200" b="1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48133" name="Rectangle 2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6348413" cy="9731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48134" name="Object 20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5362575"/>
          <a:ext cx="3848100" cy="1495425"/>
        </p:xfrm>
        <a:graphic>
          <a:graphicData uri="http://schemas.openxmlformats.org/presentationml/2006/ole">
            <p:oleObj spid="_x0000_s48144" name="Acrobat Document" r:id="rId4" imgW="3847619" imgH="1495634" progId="AcroExch.Document.DC">
              <p:embed/>
            </p:oleObj>
          </a:graphicData>
        </a:graphic>
      </p:graphicFrame>
      <p:graphicFrame>
        <p:nvGraphicFramePr>
          <p:cNvPr id="48135" name="Object 22"/>
          <p:cNvGraphicFramePr>
            <a:graphicFrameLocks noGrp="1" noChangeAspect="1"/>
          </p:cNvGraphicFramePr>
          <p:nvPr>
            <p:ph sz="half" idx="2"/>
          </p:nvPr>
        </p:nvGraphicFramePr>
        <p:xfrm>
          <a:off x="6781800" y="3532188"/>
          <a:ext cx="2362200" cy="3009900"/>
        </p:xfrm>
        <a:graphic>
          <a:graphicData uri="http://schemas.openxmlformats.org/presentationml/2006/ole">
            <p:oleObj spid="_x0000_s48145" name="Acrobat Document" r:id="rId5" imgW="2362530" imgH="3010320" progId="AcroExch.Document.DC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6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6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6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6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07" grpId="0" build="p" bldLvl="5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28625" y="2428875"/>
            <a:ext cx="8229600" cy="1143000"/>
          </a:xfrm>
        </p:spPr>
        <p:txBody>
          <a:bodyPr/>
          <a:lstStyle/>
          <a:p>
            <a:r>
              <a:rPr lang="en-US" smtClean="0"/>
              <a:t>                Hvala na pa</a:t>
            </a:r>
            <a:r>
              <a:rPr lang="sr-Latn-CS" smtClean="0"/>
              <a:t>žnji!</a:t>
            </a:r>
            <a:endParaRPr lang="en-US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09600" y="2700338"/>
            <a:ext cx="6348413" cy="182721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550"/>
            <a:ext cx="6348413" cy="8604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4" descr="C:\Users\Dr. Dusan Mileusnic\Desktop\C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68" b="10916"/>
          <a:stretch>
            <a:fillRect/>
          </a:stretch>
        </p:blipFill>
        <p:spPr bwMode="auto">
          <a:xfrm>
            <a:off x="-417513" y="-26988"/>
            <a:ext cx="9752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…</a:t>
            </a:r>
            <a:r>
              <a:rPr lang="sr-Latn-C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MSCT i CBCT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2163763"/>
            <a:ext cx="3760788" cy="39322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863" y="1506538"/>
            <a:ext cx="3952875" cy="46053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107950" y="115888"/>
            <a:ext cx="8928100" cy="6626225"/>
            <a:chOff x="68" y="73"/>
            <a:chExt cx="5624" cy="4174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auto">
            <a:xfrm>
              <a:off x="68" y="73"/>
              <a:ext cx="5624" cy="417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2400"/>
                </a:lnSpc>
              </a:pPr>
              <a:endParaRPr lang="en-US" altLang="en-US"/>
            </a:p>
          </p:txBody>
        </p:sp>
        <p:sp>
          <p:nvSpPr>
            <p:cNvPr id="12295" name="Rectangle 3"/>
            <p:cNvSpPr>
              <a:spLocks noChangeArrowheads="1"/>
            </p:cNvSpPr>
            <p:nvPr/>
          </p:nvSpPr>
          <p:spPr bwMode="auto">
            <a:xfrm rot="-5400000">
              <a:off x="4337" y="2473"/>
              <a:ext cx="2298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0" eaLnBrk="1" hangingPunct="1">
                <a:lnSpc>
                  <a:spcPct val="120000"/>
                </a:lnSpc>
                <a:buFont typeface="Wingdings" pitchFamily="2" charset="2"/>
                <a:buNone/>
              </a:pPr>
              <a:r>
                <a:rPr lang="en-US" altLang="en-US" sz="1000">
                  <a:solidFill>
                    <a:srgbClr val="000066"/>
                  </a:solidFill>
                  <a:cs typeface="Arial" pitchFamily="34" charset="0"/>
                </a:rPr>
                <a:t>Vinca Institute of Nuclear Sciences </a:t>
              </a:r>
            </a:p>
            <a:p>
              <a:pPr marL="63500" eaLnBrk="1" hangingPunct="1">
                <a:lnSpc>
                  <a:spcPct val="120000"/>
                </a:lnSpc>
                <a:buFont typeface="Wingdings" pitchFamily="2" charset="2"/>
                <a:buNone/>
              </a:pPr>
              <a:r>
                <a:rPr lang="en-US" altLang="en-US" sz="1000">
                  <a:solidFill>
                    <a:srgbClr val="000066"/>
                  </a:solidFill>
                  <a:cs typeface="Arial" pitchFamily="34" charset="0"/>
                </a:rPr>
                <a:t>Radiation and Environmental Protection Laboratory</a:t>
              </a:r>
            </a:p>
            <a:p>
              <a:pPr marL="63500" eaLnBrk="1" hangingPunct="1">
                <a:lnSpc>
                  <a:spcPct val="120000"/>
                </a:lnSpc>
                <a:buFont typeface="Wingdings" pitchFamily="2" charset="2"/>
                <a:buNone/>
              </a:pPr>
              <a:r>
                <a:rPr lang="en-US" altLang="en-US" sz="1000">
                  <a:solidFill>
                    <a:srgbClr val="000066"/>
                  </a:solidFill>
                  <a:cs typeface="Arial" pitchFamily="34" charset="0"/>
                </a:rPr>
                <a:t>www.vinca.rs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Kompjuterizovana tomografija - princip</a:t>
            </a:r>
            <a:endParaRPr lang="en-GB" smtClean="0"/>
          </a:p>
        </p:txBody>
      </p:sp>
      <p:graphicFrame>
        <p:nvGraphicFramePr>
          <p:cNvPr id="13315" name="Object 1024"/>
          <p:cNvGraphicFramePr>
            <a:graphicFrameLocks noGrp="1" noChangeAspect="1"/>
          </p:cNvGraphicFramePr>
          <p:nvPr>
            <p:ph idx="1"/>
          </p:nvPr>
        </p:nvGraphicFramePr>
        <p:xfrm>
          <a:off x="0" y="1930400"/>
          <a:ext cx="9118600" cy="4927600"/>
        </p:xfrm>
        <a:graphic>
          <a:graphicData uri="http://schemas.openxmlformats.org/presentationml/2006/ole">
            <p:oleObj spid="_x0000_s13320" name="Photo Editor Photo" r:id="rId3" imgW="9371429" imgH="4952381" progId="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sr-Latn-CS" smtClean="0"/>
              <a:t>Rendgenska cev, kolimatori i detektori</a:t>
            </a:r>
            <a:r>
              <a:rPr lang="en-US" smtClean="0"/>
              <a:t> -sedam generacija</a:t>
            </a:r>
            <a:endParaRPr lang="en-GB" smtClean="0"/>
          </a:p>
        </p:txBody>
      </p:sp>
      <p:graphicFrame>
        <p:nvGraphicFramePr>
          <p:cNvPr id="1433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3005138"/>
          <a:ext cx="3087688" cy="2190750"/>
        </p:xfrm>
        <a:graphic>
          <a:graphicData uri="http://schemas.openxmlformats.org/presentationml/2006/ole">
            <p:oleObj spid="_x0000_s14349" name="Photo Editor Photo" r:id="rId3" imgW="6133333" imgH="4352381" progId="">
              <p:embed/>
            </p:oleObj>
          </a:graphicData>
        </a:graphic>
      </p:graphicFrame>
      <p:graphicFrame>
        <p:nvGraphicFramePr>
          <p:cNvPr id="1434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868738" y="2884488"/>
          <a:ext cx="3087687" cy="2433637"/>
        </p:xfrm>
        <a:graphic>
          <a:graphicData uri="http://schemas.openxmlformats.org/presentationml/2006/ole">
            <p:oleObj spid="_x0000_s14350" name="Photo Editor Photo" r:id="rId4" imgW="5076190" imgH="4001058" progId="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RS" smtClean="0"/>
              <a:t>CT uređaj: I generacija</a:t>
            </a:r>
            <a:endParaRPr lang="en-US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00" y="2349500"/>
            <a:ext cx="4230688" cy="3454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ExtraS 1" pitchFamily="2" charset="2"/>
              <a:buNone/>
              <a:defRPr/>
            </a:pPr>
            <a:endParaRPr lang="sr-Latn-R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Translacija + Rotacija...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Veliko vreme snimanja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Nejasnoće slike i prisustvo artefakta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Snimanje glave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sr-Latn-R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Visoka doza primljenog zračenja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990975" y="6381750"/>
            <a:ext cx="1162050" cy="3603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A7A0D96-8681-4465-B1A5-84F1DD359770}" type="slidenum">
              <a:rPr lang="en-US" altLang="en-US" sz="400" smtClean="0"/>
              <a:pPr/>
              <a:t>9</a:t>
            </a:fld>
            <a:endParaRPr lang="en-US" altLang="en-US" sz="400" smtClean="0"/>
          </a:p>
        </p:txBody>
      </p:sp>
      <p:pic>
        <p:nvPicPr>
          <p:cNvPr id="15365" name="Picture 4" descr="C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50" y="1989138"/>
            <a:ext cx="41084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1472219048</TotalTime>
  <Words>1355</Words>
  <Application>Microsoft Office PowerPoint</Application>
  <PresentationFormat>On-screen Show (4:3)</PresentationFormat>
  <Paragraphs>260</Paragraphs>
  <Slides>41</Slides>
  <Notes>7</Notes>
  <HiddenSlides>0</HiddenSlides>
  <MMClips>0</MMClips>
  <ScaleCrop>false</ScaleCrop>
  <HeadingPairs>
    <vt:vector size="10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41</vt:i4>
      </vt:variant>
      <vt:variant>
        <vt:lpstr>Custom Shows</vt:lpstr>
      </vt:variant>
      <vt:variant>
        <vt:i4>3</vt:i4>
      </vt:variant>
    </vt:vector>
  </HeadingPairs>
  <TitlesOfParts>
    <vt:vector size="63" baseType="lpstr">
      <vt:lpstr>Arial</vt:lpstr>
      <vt:lpstr>Trebuchet MS</vt:lpstr>
      <vt:lpstr>Wingdings 3</vt:lpstr>
      <vt:lpstr>Monotype Sorts</vt:lpstr>
      <vt:lpstr>Symbol</vt:lpstr>
      <vt:lpstr>Verdana</vt:lpstr>
      <vt:lpstr>Wingdings</vt:lpstr>
      <vt:lpstr>ExtraS 1</vt:lpstr>
      <vt:lpstr>Wingdings 2</vt:lpstr>
      <vt:lpstr>UniversS 47 CondensedLight</vt:lpstr>
      <vt:lpstr>Arial Narrow</vt:lpstr>
      <vt:lpstr>Arial Unicode MS</vt:lpstr>
      <vt:lpstr>Times New Roman</vt:lpstr>
      <vt:lpstr>Facet</vt:lpstr>
      <vt:lpstr>Bitmap Image</vt:lpstr>
      <vt:lpstr>Photo Editor Photo</vt:lpstr>
      <vt:lpstr>Clip</vt:lpstr>
      <vt:lpstr>Acrobat Document</vt:lpstr>
      <vt:lpstr>Document</vt:lpstr>
      <vt:lpstr> </vt:lpstr>
      <vt:lpstr>Godfrey Hounsefield – prvi klinicki CT Alan Cormack – prvi matematicki model</vt:lpstr>
      <vt:lpstr>Istorijat</vt:lpstr>
      <vt:lpstr>Evolucija u CT od....</vt:lpstr>
      <vt:lpstr>Slide 5</vt:lpstr>
      <vt:lpstr>…do MSCT i CBCT</vt:lpstr>
      <vt:lpstr>Kompjuterizovana tomografija - princip</vt:lpstr>
      <vt:lpstr>Rendgenska cev, kolimatori i detektori -sedam generacija</vt:lpstr>
      <vt:lpstr>CT uređaj: I generacija</vt:lpstr>
      <vt:lpstr>CT uređaj: I generacija</vt:lpstr>
      <vt:lpstr>CT uređaj: II generacija</vt:lpstr>
      <vt:lpstr>CT uređaj: III i IV generacija</vt:lpstr>
      <vt:lpstr>CT generacije - RTG cev detektori 5-ta generacija- spiralna, volumenska, subsekundna akvizicija (SSCT)</vt:lpstr>
      <vt:lpstr>Spiralni CT uređaj</vt:lpstr>
      <vt:lpstr>Subsekundna brzina rotacije- prednosti</vt:lpstr>
      <vt:lpstr>Principi spiralnog CT</vt:lpstr>
      <vt:lpstr>Klinicki benefiti spiralnog CT</vt:lpstr>
      <vt:lpstr>Nedostatak standardnog CT male lezije mogu biti neprimećene</vt:lpstr>
      <vt:lpstr>Klinicki benefiti spiralnog CT</vt:lpstr>
      <vt:lpstr>CT generacije - RTG cev detektori 6-ta generacija- višeredni detektor (MSCT) </vt:lpstr>
      <vt:lpstr>Višeslojni CT – nova epoha u klinickoj primeni od 2000. godine</vt:lpstr>
      <vt:lpstr>6-ta i  7-ma generacija CT – tehnološka rešenja kod savremenih CT-a, detektori</vt:lpstr>
      <vt:lpstr>6-ta i  7-ma generacija CT – tehnološka rešenja kod savremenih CT-a, detektori</vt:lpstr>
      <vt:lpstr>Akvizicioni parametri , kvalitet slike i Doza za pacijenta </vt:lpstr>
      <vt:lpstr>Doza za pacijenta (D)  je odredjena sa kontrastnom rezolucijom (s), prostornom rezolucijom (e) i debljinom sloja (b)</vt:lpstr>
      <vt:lpstr>Da li su doze u CT zaista visoke?</vt:lpstr>
      <vt:lpstr>Koliko je 10 mSv?</vt:lpstr>
      <vt:lpstr>     U cilju lakšeg informisanja pacijenata o primljenoj efektivnoj dozi kod pojedinačnih rendgenskih dijagnostičkih procedura, razvijen je BERT model</vt:lpstr>
      <vt:lpstr> Pitch – k-ka spiralnog skeniranja (volumen i doza)</vt:lpstr>
      <vt:lpstr>Pitch i kvalitet slike</vt:lpstr>
      <vt:lpstr>CT sliku čini matrica čije se dimenzije krecu od 256x256 do 1024x1024 elemenata slike-pixela Zapreminski element voksel</vt:lpstr>
      <vt:lpstr>Rekonstrukcija slike – slabljenje u tkivu, CT broj (HU)</vt:lpstr>
      <vt:lpstr>Algoritmi za rekonstrukciju kod CT:    - back-projection (sumiranje , linerana superpozicija)  -   iterativni metodi ( pretpostavljenje vrednosti se porede sa              izmerenim u koracima)  -   analitički metodi (Fourier rekonstukcioni algoritam I fitered          back- projection algoritam )       </vt:lpstr>
      <vt:lpstr>Kvalitet slike (IQ) odredjen je sa nekoliko  parametara </vt:lpstr>
      <vt:lpstr>Kvalitet slike (IQ) odredjen je sa nekoliko  parametara </vt:lpstr>
      <vt:lpstr>Kvalitet slike (IQ) odredjen je sa nekoliko  parametara </vt:lpstr>
      <vt:lpstr>Provera kvaliteta slike:  doza, CT broj, šum, rezolucija  </vt:lpstr>
      <vt:lpstr> Kvalitet slike:CT broj </vt:lpstr>
      <vt:lpstr>Kvalitet slike:  šum  </vt:lpstr>
      <vt:lpstr>Slide 40</vt:lpstr>
      <vt:lpstr>                Hvala na pažnji!</vt:lpstr>
      <vt:lpstr>RSNA long</vt:lpstr>
      <vt:lpstr>RSNA shortish</vt:lpstr>
      <vt:lpstr>RSNA shortest</vt:lpstr>
    </vt:vector>
  </TitlesOfParts>
  <Company>siemens medical solutions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slide:  headline arial bold 38 pt, 0 pt leading</dc:title>
  <dc:creator>Predrag Pejnovic</dc:creator>
  <cp:lastModifiedBy>SefSP</cp:lastModifiedBy>
  <cp:revision>495</cp:revision>
  <cp:lastPrinted>2001-10-01T15:07:28Z</cp:lastPrinted>
  <dcterms:created xsi:type="dcterms:W3CDTF">2000-09-04T13:44:08Z</dcterms:created>
  <dcterms:modified xsi:type="dcterms:W3CDTF">2017-03-07T16:11:51Z</dcterms:modified>
</cp:coreProperties>
</file>