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62" r:id="rId4"/>
    <p:sldId id="258" r:id="rId5"/>
    <p:sldId id="301" r:id="rId6"/>
    <p:sldId id="260" r:id="rId7"/>
    <p:sldId id="261" r:id="rId8"/>
    <p:sldId id="267" r:id="rId9"/>
    <p:sldId id="269" r:id="rId10"/>
    <p:sldId id="270" r:id="rId11"/>
    <p:sldId id="271" r:id="rId12"/>
    <p:sldId id="272" r:id="rId13"/>
    <p:sldId id="274" r:id="rId14"/>
    <p:sldId id="280" r:id="rId15"/>
    <p:sldId id="282" r:id="rId16"/>
    <p:sldId id="281" r:id="rId17"/>
    <p:sldId id="273" r:id="rId18"/>
    <p:sldId id="275" r:id="rId19"/>
    <p:sldId id="276" r:id="rId20"/>
    <p:sldId id="277" r:id="rId21"/>
    <p:sldId id="283" r:id="rId22"/>
    <p:sldId id="278" r:id="rId23"/>
    <p:sldId id="279" r:id="rId24"/>
    <p:sldId id="284" r:id="rId25"/>
    <p:sldId id="285" r:id="rId26"/>
    <p:sldId id="298" r:id="rId27"/>
    <p:sldId id="286" r:id="rId28"/>
    <p:sldId id="287" r:id="rId29"/>
    <p:sldId id="289" r:id="rId30"/>
    <p:sldId id="290" r:id="rId31"/>
    <p:sldId id="288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sr-Latn-C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r-Latn-C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sr-Latn-C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r-Latn-C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7B4DF74-7DA3-43AD-A907-47EC5B8145A6}" type="datetimeFigureOut">
              <a:rPr lang="en-US" smtClean="0"/>
              <a:pPr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7AB2A51-285A-4BC7-A524-F8980353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MSCT </a:t>
            </a: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grudnog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x-none" dirty="0" smtClean="0"/>
              <a:t>ša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 smtClean="0"/>
              <a:t>Prof. Dr L. Sekulović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9565" y="23408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 </a:t>
            </a:r>
            <a:br>
              <a:rPr lang="x-none" dirty="0" smtClean="0"/>
            </a:br>
            <a:r>
              <a:rPr lang="x-none" dirty="0" smtClean="0"/>
              <a:t>tumor pluća</a:t>
            </a:r>
            <a:endParaRPr lang="en-US" dirty="0"/>
          </a:p>
        </p:txBody>
      </p:sp>
      <p:pic>
        <p:nvPicPr>
          <p:cNvPr id="6" name="Content Placeholder 5" descr="."/>
          <p:cNvPicPr>
            <a:picLocks noGrp="1"/>
          </p:cNvPicPr>
          <p:nvPr>
            <p:ph sz="half" idx="1"/>
          </p:nvPr>
        </p:nvPicPr>
        <p:blipFill>
          <a:blip r:embed="rId2"/>
          <a:srcRect l="23177" r="2317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 </a:t>
            </a:r>
            <a:br>
              <a:rPr lang="x-none" dirty="0" smtClean="0"/>
            </a:br>
            <a:r>
              <a:rPr lang="x-none" dirty="0" smtClean="0"/>
              <a:t>tumor pluća</a:t>
            </a:r>
            <a:endParaRPr lang="en-US" dirty="0"/>
          </a:p>
        </p:txBody>
      </p:sp>
      <p:pic>
        <p:nvPicPr>
          <p:cNvPr id="5" name="Content Placeholder 4" descr="."/>
          <p:cNvPicPr>
            <a:picLocks noGrp="1"/>
          </p:cNvPicPr>
          <p:nvPr>
            <p:ph sz="half" idx="1"/>
          </p:nvPr>
        </p:nvPicPr>
        <p:blipFill>
          <a:blip r:embed="rId2"/>
          <a:srcRect l="28232" r="282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2514600" cy="4648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 </a:t>
            </a:r>
            <a:br>
              <a:rPr lang="x-none" dirty="0" smtClean="0"/>
            </a:br>
            <a:r>
              <a:rPr lang="x-none" dirty="0" smtClean="0"/>
              <a:t>tumor pluća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495800" cy="459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x-none" dirty="0" smtClean="0"/>
              <a:t>Tu pluća sa atelektazom </a:t>
            </a:r>
          </a:p>
          <a:p>
            <a:pPr>
              <a:buNone/>
            </a:pPr>
            <a:r>
              <a:rPr lang="x-none" dirty="0" smtClean="0"/>
              <a:t>adenokarcinoma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pPr>
              <a:buNone/>
            </a:pPr>
            <a:r>
              <a:rPr lang="en-US" dirty="0" smtClean="0"/>
              <a:t>B</a:t>
            </a:r>
            <a:r>
              <a:rPr lang="x-none" dirty="0" smtClean="0"/>
              <a:t>ronhoalveolarni karcinom</a:t>
            </a:r>
          </a:p>
          <a:p>
            <a:pPr>
              <a:buNone/>
            </a:pPr>
            <a:r>
              <a:rPr lang="x-none" dirty="0" smtClean="0"/>
              <a:t>(mlecno staklo/konsolidacija)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 </a:t>
            </a:r>
            <a:br>
              <a:rPr lang="x-none" dirty="0" smtClean="0"/>
            </a:br>
            <a:r>
              <a:rPr lang="x-none" dirty="0" smtClean="0"/>
              <a:t>atelektaza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x-none" dirty="0" smtClean="0"/>
              <a:t>pstruktivan ( tumor,strano telo,medijastinalna masa...)</a:t>
            </a:r>
          </a:p>
          <a:p>
            <a:r>
              <a:rPr lang="en-US" dirty="0" smtClean="0"/>
              <a:t>K</a:t>
            </a:r>
            <a:r>
              <a:rPr lang="x-none" dirty="0" smtClean="0"/>
              <a:t>ompresivna (izliv, pneumotoraks, ekspanzivnepromene iz okoline...)</a:t>
            </a:r>
          </a:p>
          <a:p>
            <a:r>
              <a:rPr lang="en-US" dirty="0" smtClean="0"/>
              <a:t>O</a:t>
            </a:r>
            <a:r>
              <a:rPr lang="x-none" dirty="0" smtClean="0"/>
              <a:t>ziljna</a:t>
            </a:r>
          </a:p>
          <a:p>
            <a:r>
              <a:rPr lang="en-US" dirty="0" smtClean="0"/>
              <a:t>R</a:t>
            </a:r>
            <a:r>
              <a:rPr lang="x-none" dirty="0" smtClean="0"/>
              <a:t>edukcija surfaktanta</a:t>
            </a:r>
            <a:endParaRPr lang="en-US" dirty="0"/>
          </a:p>
        </p:txBody>
      </p:sp>
      <p:pic>
        <p:nvPicPr>
          <p:cNvPr id="5" name="Content Placeholder 4" descr="Резултат слика за right middle lobe atelectasis hrct"/>
          <p:cNvPicPr>
            <a:picLocks noGrp="1"/>
          </p:cNvPicPr>
          <p:nvPr>
            <p:ph sz="half" idx="2"/>
          </p:nvPr>
        </p:nvPicPr>
        <p:blipFill>
          <a:blip r:embed="rId2"/>
          <a:srcRect l="10489" r="1048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x-none" dirty="0" smtClean="0"/>
              <a:t>t nalaz – mekotkivna, homogena promena, sa tipicnom lokalizacijom i konfiguracijom promena</a:t>
            </a:r>
          </a:p>
          <a:p>
            <a:r>
              <a:rPr lang="en-US" dirty="0" smtClean="0"/>
              <a:t>D</a:t>
            </a:r>
            <a:r>
              <a:rPr lang="x-none" dirty="0" smtClean="0"/>
              <a:t>irektni  i indirektni znaci atelektaze</a:t>
            </a:r>
          </a:p>
          <a:p>
            <a:r>
              <a:rPr lang="x-none" dirty="0" smtClean="0"/>
              <a:t>PKPD homogeno </a:t>
            </a:r>
            <a:endParaRPr lang="en-US" dirty="0"/>
          </a:p>
        </p:txBody>
      </p:sp>
      <p:pic>
        <p:nvPicPr>
          <p:cNvPr id="5" name="Content Placeholder 4" descr="Резултат слика за lobe atelectasis msct"/>
          <p:cNvPicPr>
            <a:picLocks noGrp="1"/>
          </p:cNvPicPr>
          <p:nvPr>
            <p:ph sz="half" idx="2"/>
          </p:nvPr>
        </p:nvPicPr>
        <p:blipFill>
          <a:blip r:embed="rId2"/>
          <a:srcRect l="8356" r="83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mputed tomography scan demonstrating rounded at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80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332037"/>
            <a:ext cx="4038600" cy="4525963"/>
          </a:xfrm>
        </p:spPr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en-US" dirty="0" smtClean="0"/>
              <a:t>K</a:t>
            </a:r>
            <a:r>
              <a:rPr lang="x-none" dirty="0" smtClean="0"/>
              <a:t>ru</a:t>
            </a:r>
            <a:r>
              <a:rPr lang="sr-Latn-CS" dirty="0" smtClean="0"/>
              <a:t>ž</a:t>
            </a:r>
            <a:r>
              <a:rPr lang="x-none" dirty="0" smtClean="0"/>
              <a:t>na </a:t>
            </a:r>
            <a:r>
              <a:rPr lang="x-none" dirty="0" smtClean="0"/>
              <a:t>atelektaza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 </a:t>
            </a:r>
            <a:br>
              <a:rPr lang="x-none" dirty="0" smtClean="0"/>
            </a:br>
            <a:r>
              <a:rPr lang="x-none" dirty="0" smtClean="0"/>
              <a:t>pneumonija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x-none" dirty="0" smtClean="0"/>
              <a:t>akterijske</a:t>
            </a:r>
          </a:p>
          <a:p>
            <a:r>
              <a:rPr lang="en-US" dirty="0" smtClean="0"/>
              <a:t>V</a:t>
            </a:r>
            <a:r>
              <a:rPr lang="x-none" dirty="0" smtClean="0"/>
              <a:t>irusne /atipčne</a:t>
            </a:r>
          </a:p>
          <a:p>
            <a:r>
              <a:rPr lang="x-none" dirty="0" smtClean="0"/>
              <a:t>CT nalaz- zona konsolidacije sa vazdušnim bronhogramom</a:t>
            </a:r>
          </a:p>
          <a:p>
            <a:r>
              <a:rPr lang="x-none" dirty="0" smtClean="0"/>
              <a:t>PKPD umereno i nehomogeno</a:t>
            </a:r>
            <a:endParaRPr lang="en-US" dirty="0"/>
          </a:p>
        </p:txBody>
      </p:sp>
      <p:pic>
        <p:nvPicPr>
          <p:cNvPr id="5" name="Content Placeholder 4" descr="Резултат слика за consolidation pulmonary hrct"/>
          <p:cNvPicPr>
            <a:picLocks noGrp="1"/>
          </p:cNvPicPr>
          <p:nvPr>
            <p:ph sz="half" idx="2"/>
          </p:nvPr>
        </p:nvPicPr>
        <p:blipFill>
          <a:blip r:embed="rId2"/>
          <a:srcRect l="19207" r="192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Резултат слика за msct consolidation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pPr>
              <a:buNone/>
            </a:pPr>
            <a:r>
              <a:rPr lang="x-none" dirty="0" smtClean="0"/>
              <a:t>     </a:t>
            </a:r>
            <a:r>
              <a:rPr lang="en-US" dirty="0" smtClean="0"/>
              <a:t>K</a:t>
            </a:r>
            <a:r>
              <a:rPr lang="x-none" dirty="0" smtClean="0"/>
              <a:t>onsolidacija apikalnog segmenta desnog donjeg lobusa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</a:t>
            </a:r>
            <a:br>
              <a:rPr lang="x-none" dirty="0" smtClean="0"/>
            </a:br>
            <a:r>
              <a:rPr lang="x-none" dirty="0" smtClean="0"/>
              <a:t>edem pluća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4525963"/>
          </a:xfrm>
        </p:spPr>
        <p:txBody>
          <a:bodyPr/>
          <a:lstStyle/>
          <a:p>
            <a:r>
              <a:rPr lang="x-none" dirty="0" smtClean="0"/>
              <a:t>CT nalaz- intersticijum u vidu glatko zadebljanih interlobularnih septi, magličasto  nejasno ograničenih centrilobularnih area, slika mlečnog stakla , povećan denzitet pluća</a:t>
            </a:r>
            <a:endParaRPr lang="en-US" dirty="0"/>
          </a:p>
        </p:txBody>
      </p:sp>
      <p:pic>
        <p:nvPicPr>
          <p:cNvPr id="5" name="Content Placeholder 4" descr="."/>
          <p:cNvPicPr>
            <a:picLocks noGrp="1"/>
          </p:cNvPicPr>
          <p:nvPr>
            <p:ph sz="half" idx="2"/>
          </p:nvPr>
        </p:nvPicPr>
        <p:blipFill>
          <a:blip r:embed="rId2"/>
          <a:srcRect l="30915" r="309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grudnog koša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Priprema pacijenta za pregled </a:t>
            </a:r>
          </a:p>
          <a:p>
            <a:pPr lvl="1"/>
            <a:r>
              <a:rPr lang="en-US" dirty="0" smtClean="0"/>
              <a:t>V</a:t>
            </a:r>
            <a:r>
              <a:rPr lang="x-none" dirty="0" smtClean="0"/>
              <a:t>rednosti kreatinina manje od 130 mmol/l</a:t>
            </a:r>
          </a:p>
          <a:p>
            <a:pPr lvl="1"/>
            <a:r>
              <a:rPr lang="en-US" dirty="0" smtClean="0"/>
              <a:t>A</a:t>
            </a:r>
            <a:r>
              <a:rPr lang="x-none" dirty="0" smtClean="0"/>
              <a:t>lergije na jod</a:t>
            </a:r>
          </a:p>
          <a:p>
            <a:pPr lvl="1"/>
            <a:r>
              <a:rPr lang="en-US" dirty="0" smtClean="0"/>
              <a:t>H</a:t>
            </a:r>
            <a:r>
              <a:rPr lang="x-none" dirty="0" smtClean="0"/>
              <a:t>ipertireoidizam </a:t>
            </a:r>
          </a:p>
          <a:p>
            <a:pPr lvl="1"/>
            <a:r>
              <a:rPr lang="en-US" dirty="0" smtClean="0"/>
              <a:t>I</a:t>
            </a:r>
            <a:r>
              <a:rPr lang="x-none" dirty="0" smtClean="0"/>
              <a:t>skljuciti 2-3 dana pre pregleda nesteroidne antiinflamatorne lekove, Dipiridamol</a:t>
            </a:r>
          </a:p>
          <a:p>
            <a:pPr lvl="1"/>
            <a:r>
              <a:rPr lang="en-US" dirty="0" smtClean="0"/>
              <a:t>I</a:t>
            </a:r>
            <a:r>
              <a:rPr lang="x-none" dirty="0" smtClean="0"/>
              <a:t>sključiti 1 dan pre  pregleda diuretike i ACE inhibitore, metformin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</a:t>
            </a:r>
            <a:br>
              <a:rPr lang="x-none" dirty="0" smtClean="0"/>
            </a:br>
            <a:r>
              <a:rPr lang="x-none" dirty="0" smtClean="0"/>
              <a:t>emfizem pluća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</a:t>
            </a:r>
            <a:r>
              <a:rPr lang="x-none" dirty="0" smtClean="0"/>
              <a:t>entroacinusni</a:t>
            </a:r>
          </a:p>
          <a:p>
            <a:r>
              <a:rPr lang="en-US" dirty="0" smtClean="0"/>
              <a:t>P</a:t>
            </a:r>
            <a:r>
              <a:rPr lang="x-none" dirty="0" smtClean="0"/>
              <a:t>anacinusni</a:t>
            </a:r>
          </a:p>
          <a:p>
            <a:r>
              <a:rPr lang="en-US" dirty="0" smtClean="0"/>
              <a:t>P</a:t>
            </a:r>
            <a:r>
              <a:rPr lang="x-none" dirty="0" smtClean="0"/>
              <a:t>eriacinusni</a:t>
            </a:r>
          </a:p>
          <a:p>
            <a:r>
              <a:rPr lang="en-US" dirty="0" smtClean="0"/>
              <a:t>P</a:t>
            </a:r>
            <a:r>
              <a:rPr lang="x-none" dirty="0" smtClean="0"/>
              <a:t>aracikatriksni( ožiljni)</a:t>
            </a:r>
          </a:p>
          <a:p>
            <a:r>
              <a:rPr lang="x-none" dirty="0" smtClean="0"/>
              <a:t>CT nalaz- dobro ograničeno područje denziteta vazduha( 910HU), bez definisanog zida, okruženo normalnim parenhimom, redukcija u broju i kalibru pulmonalnih sudovai grana </a:t>
            </a:r>
            <a:endParaRPr lang="en-US" dirty="0"/>
          </a:p>
        </p:txBody>
      </p:sp>
      <p:pic>
        <p:nvPicPr>
          <p:cNvPr id="5" name="Content Placeholder 4" descr="Резултат слика за msct emphysema"/>
          <p:cNvPicPr>
            <a:picLocks noGrp="1"/>
          </p:cNvPicPr>
          <p:nvPr>
            <p:ph sz="half" idx="2"/>
          </p:nvPr>
        </p:nvPicPr>
        <p:blipFill>
          <a:blip r:embed="rId2"/>
          <a:srcRect l="15123" r="1512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Резултат слика за lobe atelectasis msct"/>
          <p:cNvPicPr>
            <a:picLocks noGrp="1"/>
          </p:cNvPicPr>
          <p:nvPr>
            <p:ph sz="half" idx="1"/>
          </p:nvPr>
        </p:nvPicPr>
        <p:blipFill>
          <a:blip r:embed="rId2"/>
          <a:srcRect l="26079" r="260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332037"/>
            <a:ext cx="4038600" cy="4525963"/>
          </a:xfrm>
        </p:spPr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en-US" dirty="0" smtClean="0"/>
              <a:t>E</a:t>
            </a:r>
            <a:r>
              <a:rPr lang="x-none" dirty="0" smtClean="0"/>
              <a:t>mfizem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</a:t>
            </a:r>
            <a:br>
              <a:rPr lang="x-none" dirty="0" smtClean="0"/>
            </a:br>
            <a:r>
              <a:rPr lang="x-none" dirty="0" smtClean="0"/>
              <a:t>TBC pluća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</a:t>
            </a:r>
            <a:r>
              <a:rPr lang="x-none" dirty="0" smtClean="0"/>
              <a:t>etekcija i praćenje</a:t>
            </a:r>
          </a:p>
          <a:p>
            <a:r>
              <a:rPr lang="x-none" dirty="0" smtClean="0"/>
              <a:t>CT nalaz- aktivna infekcija : peribronhijalne acinarne kondenzacije, nejasnih margina, dijametar od 2-10 mm</a:t>
            </a:r>
          </a:p>
          <a:p>
            <a:r>
              <a:rPr lang="en-US" dirty="0" smtClean="0"/>
              <a:t>I</a:t>
            </a:r>
            <a:r>
              <a:rPr lang="x-none" dirty="0" smtClean="0"/>
              <a:t>nfiltrati imaju tendenciju konfluiranja i formiranja rozeta</a:t>
            </a:r>
          </a:p>
          <a:p>
            <a:r>
              <a:rPr lang="en-US" dirty="0" smtClean="0"/>
              <a:t>M</a:t>
            </a:r>
            <a:r>
              <a:rPr lang="x-none" dirty="0" smtClean="0"/>
              <a:t>ilijarne lezije nodusi 1-2 mm difuzno rasireni</a:t>
            </a:r>
          </a:p>
          <a:p>
            <a:r>
              <a:rPr lang="en-US" dirty="0" smtClean="0"/>
              <a:t>K</a:t>
            </a:r>
            <a:r>
              <a:rPr lang="x-none" dirty="0" smtClean="0"/>
              <a:t>azeozne pneumonija zone kondenzacje sa pozitivnim vazdusnim bronhogramom</a:t>
            </a:r>
          </a:p>
          <a:p>
            <a:r>
              <a:rPr lang="en-US" dirty="0" smtClean="0"/>
              <a:t>Z</a:t>
            </a:r>
            <a:r>
              <a:rPr lang="x-none" dirty="0" smtClean="0"/>
              <a:t>id bronha je iregularnog, varikoznog izgleda</a:t>
            </a:r>
          </a:p>
          <a:p>
            <a:r>
              <a:rPr lang="en-US" dirty="0" smtClean="0"/>
              <a:t>K</a:t>
            </a:r>
            <a:r>
              <a:rPr lang="x-none" dirty="0" smtClean="0"/>
              <a:t>avitacije mogu biti tankih i debelih zidova</a:t>
            </a:r>
          </a:p>
          <a:p>
            <a:r>
              <a:rPr lang="x-none" dirty="0" smtClean="0"/>
              <a:t>LGL centralna nekroza sa intenzivnim marginalnim PKPD</a:t>
            </a:r>
          </a:p>
        </p:txBody>
      </p:sp>
      <p:pic>
        <p:nvPicPr>
          <p:cNvPr id="5" name="Content Placeholder 4" descr="Резултат слика за msct tuberculosis lung"/>
          <p:cNvPicPr>
            <a:picLocks noGrp="1"/>
          </p:cNvPicPr>
          <p:nvPr>
            <p:ph sz="half" idx="2"/>
          </p:nvPr>
        </p:nvPicPr>
        <p:blipFill>
          <a:blip r:embed="rId2"/>
          <a:srcRect l="13535" r="1353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Сродна сли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332037"/>
            <a:ext cx="4038600" cy="4525963"/>
          </a:xfrm>
        </p:spPr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x-none" dirty="0" smtClean="0"/>
              <a:t>TBC sa kavernom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srca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x-none" dirty="0" smtClean="0"/>
              <a:t>EBCT (electron beam CT)</a:t>
            </a:r>
          </a:p>
          <a:p>
            <a:r>
              <a:rPr lang="en-US" dirty="0" smtClean="0"/>
              <a:t>T</a:t>
            </a:r>
            <a:r>
              <a:rPr lang="x-none" dirty="0" smtClean="0"/>
              <a:t>ehnika “zamrzavanja “ pokreta srca predvidjena EKG tehnologijom</a:t>
            </a:r>
          </a:p>
          <a:p>
            <a:r>
              <a:rPr lang="en-US" dirty="0" smtClean="0"/>
              <a:t>M</a:t>
            </a:r>
            <a:r>
              <a:rPr lang="x-none" dirty="0" smtClean="0"/>
              <a:t>oguca primena beta blokatora za smajnenje srcane frekvencije</a:t>
            </a:r>
            <a:endParaRPr lang="en-US" dirty="0"/>
          </a:p>
        </p:txBody>
      </p:sp>
      <p:pic>
        <p:nvPicPr>
          <p:cNvPr id="5" name="Content Placeholder 4" descr="."/>
          <p:cNvPicPr>
            <a:picLocks noGrp="1"/>
          </p:cNvPicPr>
          <p:nvPr>
            <p:ph sz="half" idx="2"/>
          </p:nvPr>
        </p:nvPicPr>
        <p:blipFill>
          <a:blip r:embed="rId2"/>
          <a:srcRect l="24106" r="241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srca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x-none" dirty="0" smtClean="0"/>
              <a:t>gatston skor – koristi prag prozora 130 HU radi preciznog definisanja kalcifikata</a:t>
            </a:r>
          </a:p>
          <a:p>
            <a:r>
              <a:rPr lang="x-none" dirty="0" smtClean="0"/>
              <a:t>11-100 umeren rizik od kardiovaskularnog oboljenja</a:t>
            </a:r>
          </a:p>
          <a:p>
            <a:r>
              <a:rPr lang="x-none" dirty="0" smtClean="0"/>
              <a:t>101-400 srednji rizik</a:t>
            </a:r>
          </a:p>
          <a:p>
            <a:r>
              <a:rPr lang="en-US" dirty="0" smtClean="0"/>
              <a:t>P</a:t>
            </a:r>
            <a:r>
              <a:rPr lang="x-none" dirty="0" smtClean="0"/>
              <a:t>reko 400 visok rizik</a:t>
            </a:r>
            <a:endParaRPr lang="en-US" dirty="0"/>
          </a:p>
        </p:txBody>
      </p:sp>
      <p:pic>
        <p:nvPicPr>
          <p:cNvPr id="5" name="Content Placeholder 4" descr="https://images.radiopaedia.org/images/18267687/fe51b863927ad489c83bb34ae1d525_thumb.jpeg"/>
          <p:cNvPicPr>
            <a:picLocks noGrp="1"/>
          </p:cNvPicPr>
          <p:nvPr>
            <p:ph sz="half" idx="2"/>
          </p:nvPr>
        </p:nvPicPr>
        <p:blipFill>
          <a:blip r:embed="rId2"/>
          <a:srcRect l="12861" r="1286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srca</a:t>
            </a:r>
            <a:endParaRPr lang="en-US" dirty="0"/>
          </a:p>
        </p:txBody>
      </p:sp>
      <p:pic>
        <p:nvPicPr>
          <p:cNvPr id="5" name="Content Placeholder 4" descr="Резултат слика за calcificatio coronar artery msct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191000" cy="434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Kalcifikacije</a:t>
            </a:r>
            <a:r>
              <a:rPr lang="en-US" dirty="0" smtClean="0"/>
              <a:t> </a:t>
            </a:r>
            <a:r>
              <a:rPr lang="en-US" dirty="0" err="1" smtClean="0"/>
              <a:t>koronarnih</a:t>
            </a:r>
            <a:r>
              <a:rPr lang="en-US" dirty="0" smtClean="0"/>
              <a:t> </a:t>
            </a:r>
            <a:r>
              <a:rPr lang="en-US" dirty="0" err="1" smtClean="0"/>
              <a:t>arterija</a:t>
            </a:r>
            <a:r>
              <a:rPr lang="en-US" dirty="0" smtClean="0"/>
              <a:t> I </a:t>
            </a:r>
            <a:r>
              <a:rPr lang="en-US" dirty="0" err="1" smtClean="0"/>
              <a:t>aorte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srca</a:t>
            </a:r>
            <a:br>
              <a:rPr lang="x-none" dirty="0" smtClean="0"/>
            </a:br>
            <a:r>
              <a:rPr lang="x-none" dirty="0" smtClean="0"/>
              <a:t>tumori srca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x-none" dirty="0" smtClean="0"/>
              <a:t>CT nalaz-miksom </a:t>
            </a:r>
          </a:p>
          <a:p>
            <a:pPr>
              <a:buNone/>
            </a:pPr>
            <a:r>
              <a:rPr lang="x-none" dirty="0" smtClean="0"/>
              <a:t> Jasno ograniceni, kruzni/ovalni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x-none" dirty="0" smtClean="0"/>
              <a:t>rekontrasno hipodenzni u odnosu na krv, postkontrastno heterogeni sa PKPD</a:t>
            </a:r>
          </a:p>
          <a:p>
            <a:pPr>
              <a:buNone/>
            </a:pPr>
            <a:r>
              <a:rPr lang="en-US" dirty="0" smtClean="0"/>
              <a:t>K</a:t>
            </a:r>
            <a:r>
              <a:rPr lang="x-none" dirty="0" smtClean="0"/>
              <a:t>alcifikacije </a:t>
            </a:r>
            <a:endParaRPr lang="en-US" dirty="0"/>
          </a:p>
        </p:txBody>
      </p:sp>
      <p:pic>
        <p:nvPicPr>
          <p:cNvPr id="5" name="Content Placeholder 4" descr="Резултат слика за myxoma cordis msct"/>
          <p:cNvPicPr>
            <a:picLocks noGrp="1"/>
          </p:cNvPicPr>
          <p:nvPr>
            <p:ph sz="half" idx="2"/>
          </p:nvPr>
        </p:nvPicPr>
        <p:blipFill>
          <a:blip r:embed="rId2"/>
          <a:srcRect l="1582" r="15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srca</a:t>
            </a:r>
            <a:br>
              <a:rPr lang="x-none" dirty="0" smtClean="0"/>
            </a:br>
            <a:r>
              <a:rPr lang="x-none" dirty="0" smtClean="0"/>
              <a:t>aneurizma aorte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x-none" dirty="0" smtClean="0"/>
              <a:t>zrokn: ateroskleroza (80%), trauma, lues, mikoticne infekcije, aortitis</a:t>
            </a:r>
          </a:p>
          <a:p>
            <a:r>
              <a:rPr lang="en-US" dirty="0" smtClean="0"/>
              <a:t>F</a:t>
            </a:r>
            <a:r>
              <a:rPr lang="x-none" dirty="0" smtClean="0"/>
              <a:t>uziformne/sakularne</a:t>
            </a:r>
          </a:p>
          <a:p>
            <a:r>
              <a:rPr lang="x-none" dirty="0" smtClean="0"/>
              <a:t>CT nalaz:prosiren dijametar ascendentne aorte preko 5 cm</a:t>
            </a:r>
            <a:endParaRPr lang="en-US" dirty="0"/>
          </a:p>
        </p:txBody>
      </p:sp>
      <p:pic>
        <p:nvPicPr>
          <p:cNvPr id="5" name="Content Placeholder 4" descr="Aneurysm with thrombus versus thrombosed dissection"/>
          <p:cNvPicPr>
            <a:picLocks noGrp="1"/>
          </p:cNvPicPr>
          <p:nvPr>
            <p:ph sz="half" idx="2"/>
          </p:nvPr>
        </p:nvPicPr>
        <p:blipFill>
          <a:blip r:embed="rId2"/>
          <a:srcRect l="28542" r="28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Резултат слика за saccular aneurysm thoracic aort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5719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pPr>
              <a:buNone/>
            </a:pPr>
            <a:r>
              <a:rPr lang="en-US" dirty="0" smtClean="0"/>
              <a:t>S</a:t>
            </a:r>
            <a:r>
              <a:rPr lang="x-none" dirty="0" smtClean="0"/>
              <a:t>akularna aneurizma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grudnog koša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MSCT </a:t>
            </a:r>
            <a:r>
              <a:rPr lang="x-none" dirty="0"/>
              <a:t>p</a:t>
            </a:r>
            <a:r>
              <a:rPr lang="x-none" dirty="0" smtClean="0"/>
              <a:t>rotokol za pregled grudnog koša</a:t>
            </a:r>
          </a:p>
          <a:p>
            <a:pPr lvl="1"/>
            <a:r>
              <a:rPr lang="en-US" dirty="0" smtClean="0"/>
              <a:t>N</a:t>
            </a:r>
            <a:r>
              <a:rPr lang="x-none" dirty="0" smtClean="0"/>
              <a:t>ativno</a:t>
            </a:r>
          </a:p>
          <a:p>
            <a:pPr lvl="1"/>
            <a:r>
              <a:rPr lang="en-US" dirty="0" smtClean="0"/>
              <a:t>A</a:t>
            </a:r>
            <a:r>
              <a:rPr lang="x-none" dirty="0" smtClean="0"/>
              <a:t>rterijska faza 20s</a:t>
            </a:r>
          </a:p>
          <a:p>
            <a:pPr lvl="1"/>
            <a:r>
              <a:rPr lang="en-US" dirty="0" smtClean="0"/>
              <a:t>V</a:t>
            </a:r>
            <a:r>
              <a:rPr lang="x-none" dirty="0" smtClean="0"/>
              <a:t>enska faza 60-70s</a:t>
            </a:r>
          </a:p>
          <a:p>
            <a:pPr lvl="1"/>
            <a:r>
              <a:rPr lang="en-US" dirty="0" smtClean="0"/>
              <a:t>D</a:t>
            </a:r>
            <a:r>
              <a:rPr lang="x-none" dirty="0" smtClean="0"/>
              <a:t>isekcija aorte – triger aorta na 100HU</a:t>
            </a:r>
          </a:p>
          <a:p>
            <a:pPr lvl="1"/>
            <a:r>
              <a:rPr lang="en-US" dirty="0" smtClean="0"/>
              <a:t>P</a:t>
            </a:r>
            <a:r>
              <a:rPr lang="x-none" dirty="0" smtClean="0"/>
              <a:t>lucna tromboza – triger a.pulmonalis 50HU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Резултат слика за saccular aneurysm thoracic aort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34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en-US" dirty="0" smtClean="0"/>
              <a:t>S</a:t>
            </a:r>
            <a:r>
              <a:rPr lang="x-none" dirty="0" smtClean="0"/>
              <a:t>akularna aneurizma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srca</a:t>
            </a:r>
            <a:br>
              <a:rPr lang="x-none" dirty="0" smtClean="0"/>
            </a:br>
            <a:r>
              <a:rPr lang="x-none" dirty="0" smtClean="0"/>
              <a:t>disekcija aorte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x-none" dirty="0" smtClean="0"/>
              <a:t>redstavlja spontano longitudinalno cepanje intime i adventicije</a:t>
            </a:r>
          </a:p>
          <a:p>
            <a:r>
              <a:rPr lang="x-none" dirty="0" smtClean="0"/>
              <a:t>Standford klasifikacija A i B</a:t>
            </a:r>
          </a:p>
          <a:p>
            <a:r>
              <a:rPr lang="x-none" dirty="0" smtClean="0"/>
              <a:t>De Bakey I,II,III</a:t>
            </a:r>
          </a:p>
          <a:p>
            <a:r>
              <a:rPr lang="x-none" dirty="0" smtClean="0"/>
              <a:t>CT nalaz – pravi i lazni lumen, intimalni flap</a:t>
            </a:r>
          </a:p>
          <a:p>
            <a:r>
              <a:rPr lang="x-none" dirty="0" smtClean="0"/>
              <a:t>Lažni lumen veceg precnika, cesto tromboziran, sporijin protok dovodi do kasne opacifikacije, znak “kljuna”</a:t>
            </a:r>
            <a:endParaRPr lang="en-US" dirty="0"/>
          </a:p>
        </p:txBody>
      </p:sp>
      <p:pic>
        <p:nvPicPr>
          <p:cNvPr id="5" name="Content Placeholder 4" descr="Резултат слика за saccular aneurysm thoracic aorta"/>
          <p:cNvPicPr>
            <a:picLocks noGrp="1"/>
          </p:cNvPicPr>
          <p:nvPr>
            <p:ph sz="half" idx="2"/>
          </p:nvPr>
        </p:nvPicPr>
        <p:blipFill>
          <a:blip r:embed="rId2"/>
          <a:srcRect l="25138" r="2513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14896817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6427" y="1905000"/>
            <a:ext cx="4928191" cy="41148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r>
              <a:rPr lang="en-US" dirty="0" smtClean="0"/>
              <a:t>D</a:t>
            </a:r>
            <a:r>
              <a:rPr lang="x-none" dirty="0" smtClean="0"/>
              <a:t>isekcija aorte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srca</a:t>
            </a:r>
            <a:endParaRPr lang="en-US" dirty="0"/>
          </a:p>
        </p:txBody>
      </p:sp>
      <p:pic>
        <p:nvPicPr>
          <p:cNvPr id="5" name="Content Placeholder 4" descr="1489682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752600"/>
            <a:ext cx="5185929" cy="51054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en-US" dirty="0" smtClean="0"/>
              <a:t>D</a:t>
            </a:r>
            <a:r>
              <a:rPr lang="x-none" dirty="0" smtClean="0"/>
              <a:t>isekcija aorte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srca</a:t>
            </a:r>
            <a:endParaRPr lang="en-US" dirty="0"/>
          </a:p>
        </p:txBody>
      </p:sp>
      <p:pic>
        <p:nvPicPr>
          <p:cNvPr id="5" name="Content Placeholder 4" descr="Резултат слика за effusio pericardi msct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191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pPr>
              <a:buNone/>
            </a:pPr>
            <a:r>
              <a:rPr lang="en-US" dirty="0" smtClean="0"/>
              <a:t>P</a:t>
            </a:r>
            <a:r>
              <a:rPr lang="x-none" dirty="0" smtClean="0"/>
              <a:t>erik</a:t>
            </a:r>
            <a:r>
              <a:rPr lang="en-US" dirty="0" smtClean="0"/>
              <a:t>a</a:t>
            </a:r>
            <a:r>
              <a:rPr lang="x-none" dirty="0" smtClean="0"/>
              <a:t>rdni izliv, izliv u pleuri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srca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lucna embolija</a:t>
            </a:r>
          </a:p>
          <a:p>
            <a:r>
              <a:rPr lang="en-US" dirty="0" smtClean="0"/>
              <a:t>U</a:t>
            </a:r>
            <a:r>
              <a:rPr lang="x-none" dirty="0" smtClean="0"/>
              <a:t>zroci : DVT, tromb desne pretkomore, i.v.kateteri,endokarditis, tromboflebitis, imobilizacija,operacije, trauma..</a:t>
            </a:r>
          </a:p>
          <a:p>
            <a:r>
              <a:rPr lang="x-none" dirty="0" smtClean="0"/>
              <a:t>Ct nalaz – intraluminalni defekt</a:t>
            </a:r>
            <a:endParaRPr lang="en-US" dirty="0"/>
          </a:p>
        </p:txBody>
      </p:sp>
      <p:pic>
        <p:nvPicPr>
          <p:cNvPr id="5" name="Content Placeholder 4" descr="Резултат слика за pulmonary tromboemboli msct"/>
          <p:cNvPicPr>
            <a:picLocks noGrp="1"/>
          </p:cNvPicPr>
          <p:nvPr>
            <p:ph sz="half" idx="2"/>
          </p:nvPr>
        </p:nvPicPr>
        <p:blipFill>
          <a:blip r:embed="rId2"/>
          <a:srcRect l="15956" r="159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medijastinuma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x-none" dirty="0" smtClean="0"/>
              <a:t>olidne mase</a:t>
            </a:r>
          </a:p>
          <a:p>
            <a:r>
              <a:rPr lang="en-US" dirty="0" smtClean="0"/>
              <a:t>C</a:t>
            </a:r>
            <a:r>
              <a:rPr lang="x-none" dirty="0" smtClean="0"/>
              <a:t>istične mase</a:t>
            </a:r>
          </a:p>
          <a:p>
            <a:r>
              <a:rPr lang="en-US" dirty="0" smtClean="0"/>
              <a:t>K</a:t>
            </a:r>
            <a:r>
              <a:rPr lang="x-none" dirty="0" smtClean="0"/>
              <a:t>alcifikacije</a:t>
            </a:r>
          </a:p>
          <a:p>
            <a:r>
              <a:rPr lang="en-US" dirty="0" smtClean="0"/>
              <a:t>M</a:t>
            </a:r>
            <a:r>
              <a:rPr lang="x-none" dirty="0" smtClean="0"/>
              <a:t>asni elementi</a:t>
            </a:r>
          </a:p>
          <a:p>
            <a:r>
              <a:rPr lang="en-US" dirty="0" smtClean="0"/>
              <a:t>V</a:t>
            </a:r>
            <a:r>
              <a:rPr lang="x-none" dirty="0" smtClean="0"/>
              <a:t>askularne lezije</a:t>
            </a:r>
          </a:p>
          <a:p>
            <a:r>
              <a:rPr lang="x-none" dirty="0" smtClean="0"/>
              <a:t>pseudotumori</a:t>
            </a:r>
            <a:endParaRPr lang="en-US" dirty="0"/>
          </a:p>
        </p:txBody>
      </p:sp>
      <p:pic>
        <p:nvPicPr>
          <p:cNvPr id="5" name="Content Placeholder 4" descr="."/>
          <p:cNvPicPr>
            <a:picLocks noGrp="1"/>
          </p:cNvPicPr>
          <p:nvPr>
            <p:ph sz="half" idx="2"/>
          </p:nvPr>
        </p:nvPicPr>
        <p:blipFill>
          <a:blip r:embed="rId2"/>
          <a:srcRect l="27717" r="2771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medijastinuma</a:t>
            </a:r>
            <a:endParaRPr lang="en-US" dirty="0"/>
          </a:p>
        </p:txBody>
      </p:sp>
      <p:pic>
        <p:nvPicPr>
          <p:cNvPr id="5" name="Content Placeholder 4" descr="."/>
          <p:cNvPicPr>
            <a:picLocks noGrp="1"/>
          </p:cNvPicPr>
          <p:nvPr>
            <p:ph sz="half" idx="1"/>
          </p:nvPr>
        </p:nvPicPr>
        <p:blipFill>
          <a:blip r:embed="rId2"/>
          <a:srcRect l="22662" r="226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r>
              <a:rPr lang="en-US" dirty="0" smtClean="0"/>
              <a:t>U</a:t>
            </a:r>
            <a:r>
              <a:rPr lang="x-none" dirty="0" smtClean="0"/>
              <a:t>vecan timus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medijastinuma</a:t>
            </a:r>
            <a:endParaRPr lang="en-US" dirty="0"/>
          </a:p>
        </p:txBody>
      </p:sp>
      <p:pic>
        <p:nvPicPr>
          <p:cNvPr id="5" name="Content Placeholder 4" descr="Резултат слика за mediastinal node msct"/>
          <p:cNvPicPr>
            <a:picLocks noGrp="1"/>
          </p:cNvPicPr>
          <p:nvPr>
            <p:ph sz="half" idx="1"/>
          </p:nvPr>
        </p:nvPicPr>
        <p:blipFill>
          <a:blip r:embed="rId2"/>
          <a:srcRect l="52830" t="18700" b="45098"/>
          <a:stretch>
            <a:fillRect/>
          </a:stretch>
        </p:blipFill>
        <p:spPr bwMode="auto">
          <a:xfrm>
            <a:off x="457200" y="15240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x-none" dirty="0" smtClean="0"/>
              <a:t>LGL medijastinuma</a:t>
            </a:r>
            <a:endParaRPr lang="en-US" dirty="0"/>
          </a:p>
        </p:txBody>
      </p:sp>
      <p:pic>
        <p:nvPicPr>
          <p:cNvPr id="6" name="Picture 5" descr="Резултат слика за mediastinal node msct"/>
          <p:cNvPicPr/>
          <p:nvPr/>
        </p:nvPicPr>
        <p:blipFill>
          <a:blip r:embed="rId2"/>
          <a:srcRect t="55427" r="51598"/>
          <a:stretch>
            <a:fillRect/>
          </a:stretch>
        </p:blipFill>
        <p:spPr bwMode="auto">
          <a:xfrm>
            <a:off x="533400" y="3657600"/>
            <a:ext cx="3352800" cy="27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medijastinuma</a:t>
            </a:r>
            <a:endParaRPr lang="en-US" dirty="0"/>
          </a:p>
        </p:txBody>
      </p:sp>
      <p:pic>
        <p:nvPicPr>
          <p:cNvPr id="5" name="Content Placeholder 4" descr="Резултат слика за sarcoidosis eggshell msct"/>
          <p:cNvPicPr>
            <a:picLocks noGrp="1"/>
          </p:cNvPicPr>
          <p:nvPr>
            <p:ph sz="half" idx="1"/>
          </p:nvPr>
        </p:nvPicPr>
        <p:blipFill>
          <a:blip r:embed="rId2"/>
          <a:srcRect l="30194" r="3019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Eggshell </a:t>
            </a:r>
            <a:r>
              <a:rPr lang="en-US" dirty="0" err="1" smtClean="0"/>
              <a:t>kalcifikacije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sarkoidoze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x-none" dirty="0" smtClean="0"/>
              <a:t>ndikacije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x-none" dirty="0" smtClean="0"/>
              <a:t>luća:</a:t>
            </a:r>
          </a:p>
          <a:p>
            <a:pPr lvl="1"/>
            <a:r>
              <a:rPr lang="en-US" dirty="0" smtClean="0"/>
              <a:t>T</a:t>
            </a:r>
            <a:r>
              <a:rPr lang="x-none" dirty="0" smtClean="0"/>
              <a:t>umori (benigni, maligni, pracenje efekta)</a:t>
            </a:r>
          </a:p>
          <a:p>
            <a:pPr lvl="1"/>
            <a:r>
              <a:rPr lang="x-none" dirty="0" smtClean="0"/>
              <a:t>Infektivne bolesti pluća ( pneumonija, TBC, apsces)</a:t>
            </a:r>
          </a:p>
          <a:p>
            <a:pPr lvl="1"/>
            <a:r>
              <a:rPr lang="en-US" dirty="0" smtClean="0"/>
              <a:t>A</a:t>
            </a:r>
            <a:r>
              <a:rPr lang="x-none" dirty="0" smtClean="0"/>
              <a:t>telektaze</a:t>
            </a:r>
          </a:p>
          <a:p>
            <a:pPr lvl="1"/>
            <a:r>
              <a:rPr lang="en-US" dirty="0" smtClean="0"/>
              <a:t>I</a:t>
            </a:r>
            <a:r>
              <a:rPr lang="x-none" dirty="0" smtClean="0"/>
              <a:t>ntersticijalne bolesti pluća</a:t>
            </a:r>
          </a:p>
          <a:p>
            <a:pPr lvl="1"/>
            <a:r>
              <a:rPr lang="en-US" dirty="0" smtClean="0"/>
              <a:t>E</a:t>
            </a:r>
            <a:r>
              <a:rPr lang="x-none" dirty="0" smtClean="0"/>
              <a:t>mfizem</a:t>
            </a:r>
          </a:p>
          <a:p>
            <a:pPr lvl="1"/>
            <a:r>
              <a:rPr lang="x-none" dirty="0" smtClean="0"/>
              <a:t>Pleuralni izliv </a:t>
            </a:r>
          </a:p>
          <a:p>
            <a:pPr lvl="1"/>
            <a:r>
              <a:rPr lang="en-US" dirty="0" smtClean="0"/>
              <a:t>B</a:t>
            </a:r>
            <a:r>
              <a:rPr lang="x-none" dirty="0" smtClean="0"/>
              <a:t>olesti traheobronhijalnog sistema</a:t>
            </a:r>
          </a:p>
          <a:p>
            <a:pPr lvl="1"/>
            <a:r>
              <a:rPr lang="en-US" dirty="0" smtClean="0"/>
              <a:t>A</a:t>
            </a:r>
            <a:r>
              <a:rPr lang="x-none" dirty="0" smtClean="0"/>
              <a:t>rteriovenske malformacije</a:t>
            </a:r>
          </a:p>
          <a:p>
            <a:pPr lvl="1"/>
            <a:r>
              <a:rPr lang="x-none" dirty="0" smtClean="0"/>
              <a:t>Sarkoidoza</a:t>
            </a:r>
          </a:p>
          <a:p>
            <a:pPr lvl="1"/>
            <a:r>
              <a:rPr lang="en-US" dirty="0" smtClean="0"/>
              <a:t>P</a:t>
            </a:r>
            <a:r>
              <a:rPr lang="x-none" dirty="0" smtClean="0"/>
              <a:t>rofesionalne bolesti </a:t>
            </a:r>
          </a:p>
          <a:p>
            <a:pPr lvl="1"/>
            <a:r>
              <a:rPr lang="en-US" dirty="0" smtClean="0"/>
              <a:t>T</a:t>
            </a:r>
            <a:r>
              <a:rPr lang="x-none" dirty="0" smtClean="0"/>
              <a:t>rauma </a:t>
            </a:r>
          </a:p>
          <a:p>
            <a:pPr marL="457200" lvl="1" indent="0">
              <a:buNone/>
            </a:pPr>
            <a:endParaRPr lang="x-none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x-none" dirty="0"/>
              <a:t>Srce</a:t>
            </a:r>
          </a:p>
          <a:p>
            <a:pPr lvl="1"/>
            <a:r>
              <a:rPr lang="en-US" dirty="0"/>
              <a:t>T</a:t>
            </a:r>
            <a:r>
              <a:rPr lang="x-none" dirty="0"/>
              <a:t>umori srca</a:t>
            </a:r>
          </a:p>
          <a:p>
            <a:pPr lvl="1"/>
            <a:r>
              <a:rPr lang="en-US" dirty="0"/>
              <a:t>A</a:t>
            </a:r>
            <a:r>
              <a:rPr lang="x-none" dirty="0"/>
              <a:t>neurizme</a:t>
            </a:r>
          </a:p>
          <a:p>
            <a:pPr lvl="1"/>
            <a:r>
              <a:rPr lang="en-US" dirty="0"/>
              <a:t>D</a:t>
            </a:r>
            <a:r>
              <a:rPr lang="x-none" dirty="0"/>
              <a:t>isekcija aorte</a:t>
            </a:r>
          </a:p>
          <a:p>
            <a:pPr lvl="1"/>
            <a:r>
              <a:rPr lang="en-US" dirty="0"/>
              <a:t>S</a:t>
            </a:r>
            <a:r>
              <a:rPr lang="x-none" dirty="0"/>
              <a:t>tenoze koronarnih arterija</a:t>
            </a:r>
          </a:p>
          <a:p>
            <a:pPr lvl="1"/>
            <a:r>
              <a:rPr lang="en-US" dirty="0"/>
              <a:t>S</a:t>
            </a:r>
            <a:r>
              <a:rPr lang="x-none" dirty="0"/>
              <a:t>tanje nakon operacije aorte</a:t>
            </a:r>
          </a:p>
          <a:p>
            <a:pPr lvl="1"/>
            <a:r>
              <a:rPr lang="en-US" dirty="0"/>
              <a:t>A</a:t>
            </a:r>
            <a:r>
              <a:rPr lang="x-none" dirty="0"/>
              <a:t>gatston skore</a:t>
            </a:r>
          </a:p>
          <a:p>
            <a:pPr lvl="1"/>
            <a:r>
              <a:rPr lang="en-US" dirty="0"/>
              <a:t>B</a:t>
            </a:r>
            <a:r>
              <a:rPr lang="x-none" dirty="0"/>
              <a:t>olesti perikarda</a:t>
            </a:r>
          </a:p>
          <a:p>
            <a:r>
              <a:rPr lang="en-US" dirty="0"/>
              <a:t>M</a:t>
            </a:r>
            <a:r>
              <a:rPr lang="x-none" dirty="0"/>
              <a:t>edijastinum</a:t>
            </a:r>
          </a:p>
          <a:p>
            <a:pPr lvl="1"/>
            <a:r>
              <a:rPr lang="en-US" dirty="0"/>
              <a:t>T</a:t>
            </a:r>
            <a:r>
              <a:rPr lang="x-none" dirty="0"/>
              <a:t>umori</a:t>
            </a:r>
          </a:p>
          <a:p>
            <a:pPr lvl="1"/>
            <a:r>
              <a:rPr lang="en-US" dirty="0"/>
              <a:t>I</a:t>
            </a:r>
            <a:r>
              <a:rPr lang="x-none" dirty="0"/>
              <a:t>nfekcije </a:t>
            </a:r>
          </a:p>
          <a:p>
            <a:pPr lvl="1"/>
            <a:r>
              <a:rPr lang="en-US" dirty="0"/>
              <a:t>B</a:t>
            </a:r>
            <a:r>
              <a:rPr lang="x-none" dirty="0"/>
              <a:t>olesti timusa </a:t>
            </a:r>
          </a:p>
          <a:p>
            <a:pPr lvl="1"/>
            <a:r>
              <a:rPr lang="en-US" dirty="0"/>
              <a:t>L</a:t>
            </a:r>
            <a:r>
              <a:rPr lang="x-none" dirty="0"/>
              <a:t>imfomi</a:t>
            </a:r>
          </a:p>
          <a:p>
            <a:pPr lvl="1"/>
            <a:r>
              <a:rPr lang="en-US" dirty="0"/>
              <a:t>B</a:t>
            </a:r>
            <a:r>
              <a:rPr lang="x-none" dirty="0"/>
              <a:t>olesti jednjaka</a:t>
            </a:r>
          </a:p>
          <a:p>
            <a:pPr lvl="1"/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pluća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x-none" dirty="0" smtClean="0"/>
              <a:t>pseg skeniranja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x-none" dirty="0" smtClean="0"/>
              <a:t>d gornje aperture toraksa do zadnjeg pleuralnog recesusa – standardno</a:t>
            </a:r>
          </a:p>
          <a:p>
            <a:pPr>
              <a:buNone/>
            </a:pPr>
            <a:endParaRPr lang="x-none" dirty="0" smtClean="0"/>
          </a:p>
          <a:p>
            <a:r>
              <a:rPr lang="en-US" dirty="0" smtClean="0"/>
              <a:t>O</a:t>
            </a:r>
            <a:r>
              <a:rPr lang="x-none" dirty="0" smtClean="0"/>
              <a:t>d gornje aperture toraksa do ispod renalnih vena –suspektan bronhogeni karcinom sa diseminacijom u ndbubrezne žlezde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Резултат слика за msct lung mpr"/>
          <p:cNvPicPr>
            <a:picLocks noGrp="1"/>
          </p:cNvPicPr>
          <p:nvPr>
            <p:ph sz="quarter" idx="4"/>
          </p:nvPr>
        </p:nvPicPr>
        <p:blipFill>
          <a:blip r:embed="rId2"/>
          <a:srcRect l="10661" r="1066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pluća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x-none" dirty="0" smtClean="0"/>
              <a:t>espiratorna faza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x-none" dirty="0" smtClean="0"/>
              <a:t>rajnji inspirijum – standardno</a:t>
            </a:r>
          </a:p>
          <a:p>
            <a:r>
              <a:rPr lang="en-US" dirty="0" smtClean="0"/>
              <a:t>K</a:t>
            </a:r>
            <a:r>
              <a:rPr lang="x-none" dirty="0" smtClean="0"/>
              <a:t>rajnji ekspirijum  - evaluacija “zarobljavanja” vazduha ( rana detekcija opstrukcije vazdusnih puteva, diferencijacija fibroze,edema)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14848713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7187" r="71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MSCT pregled pluća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</a:t>
            </a:r>
            <a:r>
              <a:rPr lang="x-none" dirty="0" smtClean="0"/>
              <a:t>umori pluća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x-none" dirty="0" smtClean="0"/>
              <a:t>enigni </a:t>
            </a:r>
          </a:p>
          <a:p>
            <a:r>
              <a:rPr lang="en-US" dirty="0" smtClean="0"/>
              <a:t>M</a:t>
            </a:r>
            <a:r>
              <a:rPr lang="x-none" dirty="0" smtClean="0"/>
              <a:t>aligni </a:t>
            </a:r>
          </a:p>
          <a:p>
            <a:r>
              <a:rPr lang="x-none" dirty="0" smtClean="0"/>
              <a:t>Lokalizacija –centralnog tipa , perifernog tipa i periferni tumor sa centralnom lokalizacijom</a:t>
            </a:r>
          </a:p>
          <a:p>
            <a:r>
              <a:rPr lang="en-US" dirty="0" smtClean="0"/>
              <a:t>P</a:t>
            </a:r>
            <a:r>
              <a:rPr lang="x-none" dirty="0" smtClean="0"/>
              <a:t>rikazuju se kao promene solitarnog, pneumoničnog, invazivnog tipa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MSCT pregled pluća</a:t>
            </a:r>
            <a:br>
              <a:rPr lang="x-none" dirty="0" smtClean="0"/>
            </a:br>
            <a:r>
              <a:rPr lang="x-none" dirty="0" smtClean="0"/>
              <a:t>tumor pluća</a:t>
            </a:r>
            <a:endParaRPr lang="en-US" dirty="0"/>
          </a:p>
        </p:txBody>
      </p:sp>
      <p:pic>
        <p:nvPicPr>
          <p:cNvPr id="5" name="Picture 7" descr="14885286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3253"/>
          <a:stretch>
            <a:fillRect/>
          </a:stretch>
        </p:blipFill>
        <p:spPr bwMode="auto">
          <a:xfrm>
            <a:off x="-259993" y="1752600"/>
            <a:ext cx="5165617" cy="3841841"/>
          </a:xfrm>
          <a:prstGeom prst="rect">
            <a:avLst/>
          </a:prstGeom>
          <a:noFill/>
        </p:spPr>
      </p:pic>
      <p:pic>
        <p:nvPicPr>
          <p:cNvPr id="6" name="Picture 6" descr="14885286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1083" r="1108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417</TotalTime>
  <Words>690</Words>
  <Application>Microsoft Macintosh PowerPoint</Application>
  <PresentationFormat>On-screen Show (4:3)</PresentationFormat>
  <Paragraphs>246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Capital</vt:lpstr>
      <vt:lpstr>MSCT pregled grudnog koša</vt:lpstr>
      <vt:lpstr>MSCT pregled grudnog koša</vt:lpstr>
      <vt:lpstr>MSCT pregled grudnog koša</vt:lpstr>
      <vt:lpstr>Indikacije </vt:lpstr>
      <vt:lpstr>Indikacije</vt:lpstr>
      <vt:lpstr>MSCT pregled pluća</vt:lpstr>
      <vt:lpstr>MSCT pregled pluća</vt:lpstr>
      <vt:lpstr>MSCT pregled pluća</vt:lpstr>
      <vt:lpstr>MSCT pregled pluća tumor pluća</vt:lpstr>
      <vt:lpstr>MSCT pregled pluća  tumor pluća</vt:lpstr>
      <vt:lpstr>MSCT pregled pluća  tumor pluća</vt:lpstr>
      <vt:lpstr>MSCT pregled pluća  tumor pluća</vt:lpstr>
      <vt:lpstr>PowerPoint Presentation</vt:lpstr>
      <vt:lpstr>MSCT pregled pluća  atelektaza</vt:lpstr>
      <vt:lpstr>PowerPoint Presentation</vt:lpstr>
      <vt:lpstr>PowerPoint Presentation</vt:lpstr>
      <vt:lpstr>MSCT pregled pluća  pneumonija</vt:lpstr>
      <vt:lpstr>PowerPoint Presentation</vt:lpstr>
      <vt:lpstr>MSCT pregled pluća edem pluća</vt:lpstr>
      <vt:lpstr>MSCT pregled pluća emfizem pluća</vt:lpstr>
      <vt:lpstr>PowerPoint Presentation</vt:lpstr>
      <vt:lpstr>MSCT pregled pluća TBC pluća</vt:lpstr>
      <vt:lpstr>PowerPoint Presentation</vt:lpstr>
      <vt:lpstr>MSCT pregled srca</vt:lpstr>
      <vt:lpstr>MSCT pregled srca</vt:lpstr>
      <vt:lpstr>MSCT pregled srca</vt:lpstr>
      <vt:lpstr>MSCT pregled srca tumori srca</vt:lpstr>
      <vt:lpstr>MSCT pregled srca aneurizma aorte</vt:lpstr>
      <vt:lpstr>PowerPoint Presentation</vt:lpstr>
      <vt:lpstr>PowerPoint Presentation</vt:lpstr>
      <vt:lpstr>MSCT pregled srca disekcija aorte</vt:lpstr>
      <vt:lpstr>PowerPoint Presentation</vt:lpstr>
      <vt:lpstr>MSCT pregled srca</vt:lpstr>
      <vt:lpstr>MSCT pregled srca</vt:lpstr>
      <vt:lpstr>MSCT pregled srca</vt:lpstr>
      <vt:lpstr>MSCT pregled medijastinuma</vt:lpstr>
      <vt:lpstr>MSCT pregled medijastinuma</vt:lpstr>
      <vt:lpstr>MSCT pregled medijastinuma</vt:lpstr>
      <vt:lpstr>MSCT pregled medijastinuma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MSCT pregled grudnog koša</dc:title>
  <dc:creator>Korisnik</dc:creator>
  <cp:lastModifiedBy>Slobodan Sekulovic</cp:lastModifiedBy>
  <cp:revision>18</cp:revision>
  <dcterms:created xsi:type="dcterms:W3CDTF">2017-03-30T13:27:06Z</dcterms:created>
  <dcterms:modified xsi:type="dcterms:W3CDTF">2017-04-03T20:01:23Z</dcterms:modified>
</cp:coreProperties>
</file>