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8" r:id="rId4"/>
    <p:sldId id="279" r:id="rId5"/>
    <p:sldId id="280" r:id="rId6"/>
    <p:sldId id="292" r:id="rId7"/>
    <p:sldId id="264" r:id="rId8"/>
    <p:sldId id="269" r:id="rId9"/>
    <p:sldId id="270" r:id="rId10"/>
    <p:sldId id="273" r:id="rId11"/>
    <p:sldId id="282" r:id="rId12"/>
    <p:sldId id="283" r:id="rId13"/>
    <p:sldId id="289" r:id="rId14"/>
    <p:sldId id="291" r:id="rId15"/>
    <p:sldId id="293" r:id="rId16"/>
    <p:sldId id="274" r:id="rId17"/>
    <p:sldId id="294" r:id="rId18"/>
    <p:sldId id="275" r:id="rId19"/>
    <p:sldId id="288" r:id="rId20"/>
    <p:sldId id="258" r:id="rId21"/>
    <p:sldId id="268" r:id="rId22"/>
    <p:sldId id="259" r:id="rId23"/>
    <p:sldId id="290" r:id="rId24"/>
    <p:sldId id="267" r:id="rId25"/>
    <p:sldId id="257" r:id="rId26"/>
    <p:sldId id="281" r:id="rId27"/>
    <p:sldId id="297" r:id="rId28"/>
    <p:sldId id="260" r:id="rId29"/>
    <p:sldId id="271" r:id="rId30"/>
    <p:sldId id="284" r:id="rId31"/>
    <p:sldId id="285" r:id="rId32"/>
    <p:sldId id="272" r:id="rId33"/>
    <p:sldId id="286" r:id="rId34"/>
    <p:sldId id="287" r:id="rId35"/>
    <p:sldId id="295" r:id="rId36"/>
    <p:sldId id="298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33</c:v>
                </c:pt>
                <c:pt idx="2">
                  <c:v>33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0.25514</cdr:x>
      <cdr:y>0.03991</cdr:y>
    </cdr:from>
    <cdr:to>
      <cdr:x>0.49572</cdr:x>
      <cdr:y>0.65926</cdr:y>
    </cdr:to>
    <cdr:sp macro="" textlink="">
      <cdr:nvSpPr>
        <cdr:cNvPr id="2" name="TextBox 1"/>
        <cdr:cNvSpPr txBox="1"/>
      </cdr:nvSpPr>
      <cdr:spPr>
        <a:xfrm xmlns:a="http://schemas.openxmlformats.org/drawingml/2006/main" rot="2240793">
          <a:off x="1555342" y="162196"/>
          <a:ext cx="1466537" cy="2517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r>
            <a:rPr lang="sr-Latn-CS" sz="3200" i="1" spc="300" dirty="0" smtClean="0">
              <a:solidFill>
                <a:schemeClr val="tx1"/>
              </a:solidFill>
            </a:rPr>
            <a:t>  Glijalni</a:t>
          </a:r>
        </a:p>
        <a:p xmlns:a="http://schemas.openxmlformats.org/drawingml/2006/main">
          <a:r>
            <a:rPr lang="sr-Latn-CS" sz="3200" i="1" spc="300" dirty="0" smtClean="0">
              <a:solidFill>
                <a:schemeClr val="tx1"/>
              </a:solidFill>
            </a:rPr>
            <a:t>   tumori</a:t>
          </a:r>
          <a:endParaRPr lang="en-US" sz="3200" i="1" spc="3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0.45353</cdr:x>
      <cdr:y>0.23889</cdr:y>
    </cdr:from>
    <cdr:to>
      <cdr:x>0.64417</cdr:x>
      <cdr:y>0.68611</cdr:y>
    </cdr:to>
    <cdr:sp macro="" textlink="">
      <cdr:nvSpPr>
        <cdr:cNvPr id="3" name="TextBox 2"/>
        <cdr:cNvSpPr txBox="1"/>
      </cdr:nvSpPr>
      <cdr:spPr>
        <a:xfrm xmlns:a="http://schemas.openxmlformats.org/drawingml/2006/main" rot="2934263">
          <a:off x="2437054" y="1298506"/>
          <a:ext cx="1817474" cy="116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0.53036</cdr:x>
      <cdr:y>0</cdr:y>
    </cdr:from>
    <cdr:to>
      <cdr:x>0.72562</cdr:x>
      <cdr:y>0.77066</cdr:y>
    </cdr:to>
    <cdr:sp macro="" textlink="">
      <cdr:nvSpPr>
        <cdr:cNvPr id="4" name="TextBox 3"/>
        <cdr:cNvSpPr txBox="1"/>
      </cdr:nvSpPr>
      <cdr:spPr>
        <a:xfrm xmlns:a="http://schemas.openxmlformats.org/drawingml/2006/main" rot="3012601">
          <a:off x="2262246" y="767756"/>
          <a:ext cx="3131950" cy="1190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sr-Latn-CS" sz="3200" i="1" spc="300" dirty="0" smtClean="0">
              <a:solidFill>
                <a:schemeClr val="tx1"/>
              </a:solidFill>
            </a:rPr>
            <a:t>   Neglijalni</a:t>
          </a:r>
          <a:endParaRPr lang="sr-Latn-CS" i="1" spc="300" dirty="0">
            <a:solidFill>
              <a:schemeClr val="tx1"/>
            </a:solidFill>
          </a:endParaRPr>
        </a:p>
        <a:p xmlns:a="http://schemas.openxmlformats.org/drawingml/2006/main">
          <a:r>
            <a:rPr lang="sr-Latn-CS" sz="1100" i="1" spc="300" dirty="0" smtClean="0">
              <a:solidFill>
                <a:schemeClr val="tx1"/>
              </a:solidFill>
            </a:rPr>
            <a:t>           </a:t>
          </a:r>
          <a:r>
            <a:rPr lang="sr-Latn-CS" sz="3200" i="1" spc="300" dirty="0" smtClean="0">
              <a:solidFill>
                <a:schemeClr val="tx1"/>
              </a:solidFill>
            </a:rPr>
            <a:t>tumori</a:t>
          </a:r>
          <a:endParaRPr lang="en-US" sz="1100" i="1" spc="3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0.55615</cdr:x>
      <cdr:y>0.07779</cdr:y>
    </cdr:from>
    <cdr:to>
      <cdr:x>0.75658</cdr:x>
      <cdr:y>0.63515</cdr:y>
    </cdr:to>
    <cdr:sp macro="" textlink="">
      <cdr:nvSpPr>
        <cdr:cNvPr id="5" name="TextBox 4"/>
        <cdr:cNvSpPr txBox="1"/>
      </cdr:nvSpPr>
      <cdr:spPr>
        <a:xfrm xmlns:a="http://schemas.openxmlformats.org/drawingml/2006/main" rot="3147249">
          <a:off x="2868630" y="837789"/>
          <a:ext cx="2265112" cy="1221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0.275</cdr:x>
      <cdr:y>0.74375</cdr:y>
    </cdr:from>
    <cdr:to>
      <cdr:x>0.575</cdr:x>
      <cdr:y>0.96875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3022600"/>
          <a:ext cx="1828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0.1875</cdr:x>
      <cdr:y>0.6875</cdr:y>
    </cdr:from>
    <cdr:to>
      <cdr:x>0.575</cdr:x>
      <cdr:y>0.95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00" y="2794000"/>
          <a:ext cx="2362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sr-Latn-CS" sz="3200" spc="300" dirty="0" smtClean="0">
              <a:solidFill>
                <a:schemeClr val="tx1"/>
              </a:solidFill>
            </a:rPr>
            <a:t>    </a:t>
          </a:r>
          <a:r>
            <a:rPr lang="sr-Latn-CS" sz="3200" i="1" spc="300" dirty="0">
              <a:solidFill>
                <a:schemeClr val="tx1"/>
              </a:solidFill>
            </a:rPr>
            <a:t>M</a:t>
          </a:r>
          <a:r>
            <a:rPr lang="sr-Latn-CS" sz="3200" i="1" spc="300" dirty="0" smtClean="0">
              <a:solidFill>
                <a:schemeClr val="tx1"/>
              </a:solidFill>
            </a:rPr>
            <a:t>etastaze</a:t>
          </a:r>
          <a:endParaRPr lang="en-US" sz="3200" i="1" spc="3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2C112A-74C0-44DD-A45F-AA7F5A3BF50F}" type="datetimeFigureOut">
              <a:rPr lang="en-US" smtClean="0"/>
              <a:pPr/>
              <a:t>24.11.2013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A8C1C6-C376-42B2-9DBE-1B1B0988B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362200"/>
            <a:ext cx="8257736" cy="3276600"/>
          </a:xfrm>
        </p:spPr>
        <p:txBody>
          <a:bodyPr/>
          <a:lstStyle/>
          <a:p>
            <a:pPr algn="ctr"/>
            <a:r>
              <a:rPr lang="sr-Latn-CS" dirty="0" smtClean="0"/>
              <a:t>U</a:t>
            </a:r>
            <a:r>
              <a:rPr lang="sr-Latn-CS" sz="4000" dirty="0" smtClean="0"/>
              <a:t>loga ct-a i mr-a u dijagnostici intrakranijalnih tumora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6480048" cy="1752600"/>
          </a:xfrm>
        </p:spPr>
        <p:txBody>
          <a:bodyPr/>
          <a:lstStyle/>
          <a:p>
            <a:r>
              <a:rPr lang="sr-Latn-CS" dirty="0" smtClean="0"/>
              <a:t>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3995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2400" dirty="0" smtClean="0"/>
              <a:t>dr Ivan Bogićević </a:t>
            </a:r>
          </a:p>
          <a:p>
            <a:r>
              <a:rPr lang="sr-Latn-CS" sz="2400" dirty="0" smtClean="0"/>
              <a:t>dr Dejan Kostić </a:t>
            </a:r>
            <a:endParaRPr lang="en-US" sz="2400" dirty="0"/>
          </a:p>
        </p:txBody>
      </p:sp>
      <p:pic>
        <p:nvPicPr>
          <p:cNvPr id="5" name="Picture 4" descr="grb-obradj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371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5334000" cy="76200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Znaci ekstraaksijalne lokalizacije: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5562600" cy="1128824"/>
          </a:xfrm>
        </p:spPr>
        <p:txBody>
          <a:bodyPr>
            <a:normAutofit/>
          </a:bodyPr>
          <a:lstStyle/>
          <a:p>
            <a:r>
              <a:rPr lang="sr-Latn-CS" sz="3200" dirty="0" smtClean="0"/>
              <a:t>             Lokalizacija tumora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3810000"/>
          </a:xfrm>
        </p:spPr>
        <p:txBody>
          <a:bodyPr/>
          <a:lstStyle/>
          <a:p>
            <a:r>
              <a:rPr lang="sr-Latn-CS" dirty="0" smtClean="0"/>
              <a:t>“CSF cleft sign”</a:t>
            </a:r>
          </a:p>
          <a:p>
            <a:r>
              <a:rPr lang="sr-Latn-CS" dirty="0" smtClean="0"/>
              <a:t>Pomeranje subarahnoidalnih krvnih sudova</a:t>
            </a:r>
          </a:p>
          <a:p>
            <a:r>
              <a:rPr lang="sr-Latn-CS" dirty="0" smtClean="0"/>
              <a:t>Kortikalna siva masa izmedju tumora i bele mase</a:t>
            </a:r>
          </a:p>
          <a:p>
            <a:r>
              <a:rPr lang="sr-Latn-CS" dirty="0" smtClean="0"/>
              <a:t>Širokom osnovom naležu na duru</a:t>
            </a:r>
          </a:p>
          <a:p>
            <a:r>
              <a:rPr lang="sr-Latn-CS" dirty="0" smtClean="0"/>
              <a:t>Znak duralnog repa-”dural tail sign”</a:t>
            </a:r>
          </a:p>
          <a:p>
            <a:r>
              <a:rPr lang="sr-Latn-CS" dirty="0" smtClean="0"/>
              <a:t> Reakcija okolne kosti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rcRect t="4688" r="3125"/>
          <a:stretch>
            <a:fillRect/>
          </a:stretch>
        </p:blipFill>
        <p:spPr>
          <a:xfrm>
            <a:off x="4953000" y="228599"/>
            <a:ext cx="3717560" cy="3657600"/>
          </a:xfrm>
          <a:prstGeom prst="rect">
            <a:avLst/>
          </a:prstGeom>
        </p:spPr>
      </p:pic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3"/>
          <a:srcRect t="4688" r="1563"/>
          <a:stretch>
            <a:fillRect/>
          </a:stretch>
        </p:blipFill>
        <p:spPr>
          <a:xfrm>
            <a:off x="304800" y="228600"/>
            <a:ext cx="3749040" cy="3630024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/>
          <a:srcRect t="10932" r="2482"/>
          <a:stretch>
            <a:fillRect/>
          </a:stretch>
        </p:blipFill>
        <p:spPr>
          <a:xfrm>
            <a:off x="2819400" y="3733800"/>
            <a:ext cx="342059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rcRect t="4688"/>
          <a:stretch>
            <a:fillRect/>
          </a:stretch>
        </p:blipFill>
        <p:spPr>
          <a:xfrm>
            <a:off x="533400" y="1066801"/>
            <a:ext cx="4572000" cy="4357687"/>
          </a:xfrm>
          <a:prstGeom prst="rect">
            <a:avLst/>
          </a:prstGeom>
        </p:spPr>
      </p:pic>
      <p:pic>
        <p:nvPicPr>
          <p:cNvPr id="4" name="Picture 3" descr="22.1133.png"/>
          <p:cNvPicPr>
            <a:picLocks noChangeAspect="1"/>
          </p:cNvPicPr>
          <p:nvPr/>
        </p:nvPicPr>
        <p:blipFill>
          <a:blip r:embed="rId3"/>
          <a:srcRect l="3419" b="2571"/>
          <a:stretch>
            <a:fillRect/>
          </a:stretch>
        </p:blipFill>
        <p:spPr>
          <a:xfrm>
            <a:off x="5943600" y="2209800"/>
            <a:ext cx="2152372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600200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accent1"/>
                </a:solidFill>
              </a:rPr>
              <a:t>Prelazak medijalne linije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21.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05000"/>
            <a:ext cx="2628572" cy="2895600"/>
          </a:xfrm>
          <a:solidFill>
            <a:srgbClr val="FF0000"/>
          </a:solidFill>
        </p:spPr>
      </p:pic>
      <p:pic>
        <p:nvPicPr>
          <p:cNvPr id="8" name="Picture 7" descr="22.1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284988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Lokalizacija tumora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1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Solitarna/multifokalne lezije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2876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400" dirty="0" smtClean="0"/>
              <a:t>Multifokalne: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Metastaze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Limfom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Multicentrični GBM</a:t>
            </a:r>
          </a:p>
          <a:p>
            <a:pPr>
              <a:buFont typeface="Arial" pitchFamily="34" charset="0"/>
              <a:buChar char="•"/>
            </a:pPr>
            <a:endParaRPr lang="sr-Latn-CS" sz="2400" b="1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DSCN5605.JPG"/>
          <p:cNvPicPr>
            <a:picLocks noChangeAspect="1"/>
          </p:cNvPicPr>
          <p:nvPr/>
        </p:nvPicPr>
        <p:blipFill>
          <a:blip r:embed="rId2" cstate="print"/>
          <a:srcRect l="18333" t="3333" r="15000" b="3333"/>
          <a:stretch>
            <a:fillRect/>
          </a:stretch>
        </p:blipFill>
        <p:spPr>
          <a:xfrm>
            <a:off x="457200" y="3048000"/>
            <a:ext cx="2834640" cy="2976372"/>
          </a:xfrm>
          <a:prstGeom prst="rect">
            <a:avLst/>
          </a:prstGeom>
        </p:spPr>
      </p:pic>
      <p:pic>
        <p:nvPicPr>
          <p:cNvPr id="6" name="Picture 5" descr="DSCN5603.JPG"/>
          <p:cNvPicPr>
            <a:picLocks noChangeAspect="1"/>
          </p:cNvPicPr>
          <p:nvPr/>
        </p:nvPicPr>
        <p:blipFill>
          <a:blip r:embed="rId3" cstate="print"/>
          <a:srcRect l="23333" t="11111" r="22500" b="6667"/>
          <a:stretch>
            <a:fillRect/>
          </a:stretch>
        </p:blipFill>
        <p:spPr>
          <a:xfrm>
            <a:off x="3581400" y="3048000"/>
            <a:ext cx="2570207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045178"/>
            <a:ext cx="2438400" cy="292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dirty="0"/>
              <a:t>Solitarna/multifokalne lezije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3854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1600200"/>
            <a:ext cx="46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39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       </a:t>
            </a:r>
            <a:r>
              <a:rPr lang="sr-Latn-CS" sz="3200" b="1" dirty="0" smtClean="0"/>
              <a:t>Postkontrasno pojačanje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Ekstraaksijalni tumori-meningeom,švanom</a:t>
            </a:r>
          </a:p>
          <a:p>
            <a:r>
              <a:rPr lang="sr-Latn-CS" sz="2800" dirty="0" smtClean="0"/>
              <a:t>Visokogradusni gliomi</a:t>
            </a:r>
          </a:p>
          <a:p>
            <a:r>
              <a:rPr lang="sr-Latn-CS" sz="2800" dirty="0" smtClean="0"/>
              <a:t>Niskogradusni gliomi-gangliogliom, pilocitični astrocitom</a:t>
            </a:r>
          </a:p>
          <a:p>
            <a:r>
              <a:rPr lang="sr-Latn-CS" sz="2800" dirty="0" smtClean="0"/>
              <a:t>Limfom</a:t>
            </a:r>
          </a:p>
          <a:p>
            <a:r>
              <a:rPr lang="sr-Latn-CS" sz="2800" dirty="0" smtClean="0"/>
              <a:t>Metastaze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655638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Bez  postkontrastnog pojačanja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39163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Niskogradusni gliomi</a:t>
            </a:r>
          </a:p>
          <a:p>
            <a:r>
              <a:rPr lang="sr-Latn-CS" sz="2800" dirty="0" smtClean="0"/>
              <a:t>Cistične netumorske lezije</a:t>
            </a:r>
          </a:p>
          <a:p>
            <a:pPr lvl="1">
              <a:buFont typeface="Arial" pitchFamily="34" charset="0"/>
              <a:buChar char="•"/>
            </a:pPr>
            <a:r>
              <a:rPr lang="sr-Latn-CS" sz="2400" dirty="0" smtClean="0"/>
              <a:t>Epidermoidna cista</a:t>
            </a:r>
          </a:p>
          <a:p>
            <a:pPr lvl="1">
              <a:buFont typeface="Arial" pitchFamily="34" charset="0"/>
              <a:buChar char="•"/>
            </a:pPr>
            <a:r>
              <a:rPr lang="sr-Latn-CS" sz="2400" dirty="0" smtClean="0"/>
              <a:t>Dermoidna cista</a:t>
            </a:r>
          </a:p>
          <a:p>
            <a:pPr lvl="1">
              <a:buFont typeface="Arial" pitchFamily="34" charset="0"/>
              <a:buChar char="•"/>
            </a:pPr>
            <a:r>
              <a:rPr lang="sr-Latn-CS" sz="2400" dirty="0" smtClean="0"/>
              <a:t>Arahnoidalna cista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Tipovi postkontrastog pojačanja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467600" cy="3840163"/>
          </a:xfrm>
        </p:spPr>
        <p:txBody>
          <a:bodyPr/>
          <a:lstStyle/>
          <a:p>
            <a:r>
              <a:rPr lang="sr-Latn-CS" dirty="0" smtClean="0"/>
              <a:t>Homogeno</a:t>
            </a:r>
          </a:p>
          <a:p>
            <a:r>
              <a:rPr lang="sr-Latn-CS" dirty="0" smtClean="0"/>
              <a:t>Heterogeno</a:t>
            </a:r>
          </a:p>
          <a:p>
            <a:r>
              <a:rPr lang="sr-Latn-CS" dirty="0" smtClean="0"/>
              <a:t>Prstenasto</a:t>
            </a:r>
          </a:p>
          <a:p>
            <a:r>
              <a:rPr lang="sr-Latn-CS" dirty="0" smtClean="0"/>
              <a:t>Serpinginozno (giralno)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3066667" cy="3552381"/>
          </a:xfrm>
          <a:prstGeom prst="rect">
            <a:avLst/>
          </a:prstGeom>
        </p:spPr>
      </p:pic>
      <p:pic>
        <p:nvPicPr>
          <p:cNvPr id="3" name="Picture 2" descr="22.1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2930967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71600"/>
            <a:ext cx="506901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800" dirty="0" smtClean="0"/>
              <a:t>Glavobolja</a:t>
            </a:r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r>
              <a:rPr lang="sr-Latn-CS" sz="2800" dirty="0" smtClean="0"/>
              <a:t>Epileptični napadi</a:t>
            </a:r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r>
              <a:rPr lang="sr-Latn-CS" sz="2800" dirty="0" smtClean="0"/>
              <a:t>Fokalni neurološki deficit</a:t>
            </a:r>
          </a:p>
          <a:p>
            <a:pPr>
              <a:buFont typeface="Arial" pitchFamily="34" charset="0"/>
              <a:buChar char="•"/>
            </a:pPr>
            <a:endParaRPr lang="sr-Latn-CS" sz="2800" dirty="0" smtClean="0"/>
          </a:p>
          <a:p>
            <a:pPr>
              <a:buFont typeface="Arial" pitchFamily="34" charset="0"/>
              <a:buChar char="•"/>
            </a:pPr>
            <a:r>
              <a:rPr lang="sr-Latn-CS" sz="2800" dirty="0" smtClean="0"/>
              <a:t>Poremećaj mentalnog statusa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5592.JPG"/>
          <p:cNvPicPr>
            <a:picLocks noChangeAspect="1"/>
          </p:cNvPicPr>
          <p:nvPr/>
        </p:nvPicPr>
        <p:blipFill>
          <a:blip r:embed="rId2" cstate="print"/>
          <a:srcRect l="4807" t="10370" r="17778"/>
          <a:stretch>
            <a:fillRect/>
          </a:stretch>
        </p:blipFill>
        <p:spPr>
          <a:xfrm>
            <a:off x="381000" y="1447800"/>
            <a:ext cx="4001568" cy="3474720"/>
          </a:xfrm>
          <a:prstGeom prst="rect">
            <a:avLst/>
          </a:prstGeom>
        </p:spPr>
      </p:pic>
      <p:pic>
        <p:nvPicPr>
          <p:cNvPr id="3" name="Picture 2" descr="DSCN5596.JPG"/>
          <p:cNvPicPr>
            <a:picLocks noChangeAspect="1"/>
          </p:cNvPicPr>
          <p:nvPr/>
        </p:nvPicPr>
        <p:blipFill>
          <a:blip r:embed="rId3" cstate="print"/>
          <a:srcRect l="12457" t="13667" r="15673"/>
          <a:stretch>
            <a:fillRect/>
          </a:stretch>
        </p:blipFill>
        <p:spPr>
          <a:xfrm>
            <a:off x="4648200" y="1447800"/>
            <a:ext cx="4114800" cy="347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3200" dirty="0" smtClean="0"/>
              <a:t>-Kalcifikacije u tumoru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040188" cy="838200"/>
          </a:xfrm>
        </p:spPr>
        <p:txBody>
          <a:bodyPr/>
          <a:lstStyle/>
          <a:p>
            <a:r>
              <a:rPr lang="sr-Latn-CS" dirty="0" smtClean="0"/>
              <a:t>Intraaksijalni tumori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343400" y="2057400"/>
            <a:ext cx="4041775" cy="838200"/>
          </a:xfrm>
        </p:spPr>
        <p:txBody>
          <a:bodyPr/>
          <a:lstStyle/>
          <a:p>
            <a:r>
              <a:rPr lang="sr-Latn-CS" dirty="0" smtClean="0"/>
              <a:t>Ekstraaksijalni tumori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916237"/>
            <a:ext cx="4040188" cy="3941763"/>
          </a:xfrm>
        </p:spPr>
        <p:txBody>
          <a:bodyPr/>
          <a:lstStyle/>
          <a:p>
            <a:r>
              <a:rPr lang="sr-Latn-CS" dirty="0" smtClean="0"/>
              <a:t>Astrocitomi</a:t>
            </a:r>
          </a:p>
          <a:p>
            <a:r>
              <a:rPr lang="sr-Latn-CS" dirty="0" smtClean="0"/>
              <a:t>Oligodendrogliomi (90%)</a:t>
            </a:r>
          </a:p>
          <a:p>
            <a:r>
              <a:rPr lang="sr-Latn-CS" dirty="0" smtClean="0"/>
              <a:t>Ependimom</a:t>
            </a:r>
          </a:p>
          <a:p>
            <a:r>
              <a:rPr lang="sr-Latn-CS" dirty="0" smtClean="0"/>
              <a:t>Metastaze</a:t>
            </a:r>
          </a:p>
          <a:p>
            <a:r>
              <a:rPr lang="sr-Latn-CS" dirty="0" smtClean="0"/>
              <a:t>Papilom horoidnog pleksusa</a:t>
            </a:r>
          </a:p>
          <a:p>
            <a:r>
              <a:rPr lang="sr-Latn-CS" dirty="0" smtClean="0"/>
              <a:t>Gangliogliom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916237"/>
            <a:ext cx="4041775" cy="3941763"/>
          </a:xfrm>
        </p:spPr>
        <p:txBody>
          <a:bodyPr/>
          <a:lstStyle/>
          <a:p>
            <a:r>
              <a:rPr lang="sr-Latn-CS" dirty="0" smtClean="0"/>
              <a:t>Meningeomi</a:t>
            </a:r>
          </a:p>
          <a:p>
            <a:r>
              <a:rPr lang="sr-Latn-CS" dirty="0" smtClean="0"/>
              <a:t>Kraniofaringeomi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09600"/>
            <a:ext cx="432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3200" dirty="0" smtClean="0"/>
              <a:t>CT i  MR karakteristike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560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11667" t="10000" r="15833" b="5556"/>
          <a:stretch>
            <a:fillRect/>
          </a:stretch>
        </p:blipFill>
        <p:spPr>
          <a:xfrm>
            <a:off x="1066800" y="1600200"/>
            <a:ext cx="3657600" cy="3195140"/>
          </a:xfrm>
          <a:prstGeom prst="rect">
            <a:avLst/>
          </a:prstGeom>
        </p:spPr>
      </p:pic>
      <p:pic>
        <p:nvPicPr>
          <p:cNvPr id="3" name="Picture 2" descr="21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62000"/>
            <a:ext cx="2533457" cy="2438172"/>
          </a:xfrm>
          <a:prstGeom prst="rect">
            <a:avLst/>
          </a:prstGeom>
        </p:spPr>
      </p:pic>
      <p:pic>
        <p:nvPicPr>
          <p:cNvPr id="4" name="Picture 3" descr="22.1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05200"/>
            <a:ext cx="3095238" cy="29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4261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-Prisustvo masti u tumoru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400" dirty="0" smtClean="0"/>
              <a:t>Teratom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400" dirty="0" smtClean="0"/>
              <a:t>Lipom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400" dirty="0" smtClean="0"/>
              <a:t>Dermoidna cista</a:t>
            </a:r>
            <a:endParaRPr lang="en-US" sz="2400" dirty="0"/>
          </a:p>
        </p:txBody>
      </p:sp>
      <p:pic>
        <p:nvPicPr>
          <p:cNvPr id="3" name="Picture 2" descr="22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14599"/>
            <a:ext cx="3657600" cy="3657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590800"/>
            <a:ext cx="6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67600" cy="914400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Tumori pontocerebelarnog ugla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39925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Švanom</a:t>
            </a:r>
          </a:p>
          <a:p>
            <a:r>
              <a:rPr lang="sr-Latn-CS" sz="2800" dirty="0" smtClean="0"/>
              <a:t>Meningeom</a:t>
            </a:r>
          </a:p>
          <a:p>
            <a:r>
              <a:rPr lang="sr-Latn-CS" sz="2800" dirty="0" smtClean="0"/>
              <a:t>Epidermoidna cista</a:t>
            </a:r>
          </a:p>
          <a:p>
            <a:r>
              <a:rPr lang="sr-Latn-CS" sz="2800" dirty="0" smtClean="0"/>
              <a:t>Dermoidna cista</a:t>
            </a:r>
          </a:p>
          <a:p>
            <a:r>
              <a:rPr lang="sr-Latn-CS" sz="2800" dirty="0" smtClean="0"/>
              <a:t>Metastaze</a:t>
            </a:r>
          </a:p>
          <a:p>
            <a:r>
              <a:rPr lang="sr-Latn-CS" sz="2800" dirty="0" smtClean="0"/>
              <a:t>Arahnoidna cista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59"/>
          <a:stretch/>
        </p:blipFill>
        <p:spPr>
          <a:xfrm>
            <a:off x="4800600" y="2209800"/>
            <a:ext cx="4190999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57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Podela tumora prema lokalizaciji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001.jpg"/>
          <p:cNvPicPr>
            <a:picLocks noChangeAspect="1"/>
          </p:cNvPicPr>
          <p:nvPr/>
        </p:nvPicPr>
        <p:blipFill>
          <a:blip r:embed="rId2"/>
          <a:srcRect t="12984"/>
          <a:stretch>
            <a:fillRect/>
          </a:stretch>
        </p:blipFill>
        <p:spPr>
          <a:xfrm>
            <a:off x="2590800" y="3429000"/>
            <a:ext cx="3840480" cy="3341846"/>
          </a:xfrm>
          <a:prstGeom prst="rect">
            <a:avLst/>
          </a:prstGeom>
        </p:spPr>
      </p:pic>
      <p:pic>
        <p:nvPicPr>
          <p:cNvPr id="3" name="Picture 2" descr="DSCN5606.JPG"/>
          <p:cNvPicPr>
            <a:picLocks noChangeAspect="1"/>
          </p:cNvPicPr>
          <p:nvPr/>
        </p:nvPicPr>
        <p:blipFill>
          <a:blip r:embed="rId3" cstate="print"/>
          <a:srcRect l="3472" t="4629" r="7986"/>
          <a:stretch>
            <a:fillRect/>
          </a:stretch>
        </p:blipFill>
        <p:spPr>
          <a:xfrm>
            <a:off x="381000" y="152400"/>
            <a:ext cx="3886200" cy="3139440"/>
          </a:xfrm>
          <a:prstGeom prst="rect">
            <a:avLst/>
          </a:prstGeom>
        </p:spPr>
      </p:pic>
      <p:pic>
        <p:nvPicPr>
          <p:cNvPr id="4" name="Picture 3" descr="DSCN5608.JPG"/>
          <p:cNvPicPr>
            <a:picLocks noChangeAspect="1"/>
          </p:cNvPicPr>
          <p:nvPr/>
        </p:nvPicPr>
        <p:blipFill>
          <a:blip r:embed="rId4" cstate="print"/>
          <a:srcRect l="6290" t="10483" r="5661"/>
          <a:stretch>
            <a:fillRect/>
          </a:stretch>
        </p:blipFill>
        <p:spPr>
          <a:xfrm>
            <a:off x="4343400" y="152400"/>
            <a:ext cx="4114800" cy="313753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943600" y="1524000"/>
            <a:ext cx="4572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"/>
            <a:ext cx="2819400" cy="3307466"/>
          </a:xfrm>
          <a:prstGeom prst="rect">
            <a:avLst/>
          </a:prstGeom>
        </p:spPr>
      </p:pic>
      <p:pic>
        <p:nvPicPr>
          <p:cNvPr id="3" name="Picture 2" descr="22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2819400" cy="3657600"/>
          </a:xfrm>
          <a:prstGeom prst="rect">
            <a:avLst/>
          </a:prstGeom>
        </p:spPr>
      </p:pic>
      <p:pic>
        <p:nvPicPr>
          <p:cNvPr id="4" name="Picture 3" descr="22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200857"/>
            <a:ext cx="2590800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0"/>
            <a:ext cx="47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/>
              <a:t>Tumori  selarne i paraselarne regije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sr-Latn-CS" sz="2800" dirty="0" smtClean="0"/>
              <a:t>Adenom</a:t>
            </a:r>
          </a:p>
          <a:p>
            <a:r>
              <a:rPr lang="sr-Latn-CS" sz="2800" dirty="0" smtClean="0"/>
              <a:t>Kraniofaringeom</a:t>
            </a:r>
          </a:p>
          <a:p>
            <a:r>
              <a:rPr lang="sr-Latn-CS" sz="2800" dirty="0" smtClean="0"/>
              <a:t>Metastaze</a:t>
            </a:r>
          </a:p>
          <a:p>
            <a:r>
              <a:rPr lang="sr-Latn-CS" sz="2800" dirty="0" smtClean="0"/>
              <a:t>Meningeom</a:t>
            </a:r>
          </a:p>
          <a:p>
            <a:r>
              <a:rPr lang="sr-Latn-CS" sz="2800" dirty="0" smtClean="0"/>
              <a:t>Aneurizma</a:t>
            </a:r>
          </a:p>
          <a:p>
            <a:r>
              <a:rPr lang="sr-Latn-CS" sz="2400" dirty="0" smtClean="0"/>
              <a:t>Gliom hijazme</a:t>
            </a:r>
          </a:p>
          <a:p>
            <a:r>
              <a:rPr lang="sr-Latn-CS" sz="2400" dirty="0" smtClean="0"/>
              <a:t>Ciste (epidermoidna, dermoidna, arahnoidalna)</a:t>
            </a:r>
          </a:p>
          <a:p>
            <a:r>
              <a:rPr lang="sr-Latn-CS" sz="2400" dirty="0" smtClean="0"/>
              <a:t>Sarkoidoza, tuberkuloza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" t="19521" r="44881" b="4016"/>
          <a:stretch/>
        </p:blipFill>
        <p:spPr>
          <a:xfrm>
            <a:off x="5181600" y="1524000"/>
            <a:ext cx="368299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5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023360" cy="3017520"/>
          </a:xfrm>
          <a:prstGeom prst="rect">
            <a:avLst/>
          </a:prstGeom>
        </p:spPr>
      </p:pic>
      <p:pic>
        <p:nvPicPr>
          <p:cNvPr id="3" name="Picture 2" descr="DSCN5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"/>
            <a:ext cx="4023360" cy="3017520"/>
          </a:xfrm>
          <a:prstGeom prst="rect">
            <a:avLst/>
          </a:prstGeom>
        </p:spPr>
      </p:pic>
      <p:pic>
        <p:nvPicPr>
          <p:cNvPr id="4" name="Picture 3" descr="21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29000"/>
            <a:ext cx="2651760" cy="2969297"/>
          </a:xfrm>
          <a:prstGeom prst="rect">
            <a:avLst/>
          </a:prstGeom>
        </p:spPr>
      </p:pic>
      <p:pic>
        <p:nvPicPr>
          <p:cNvPr id="5" name="Picture 4" descr="21.14.png"/>
          <p:cNvPicPr>
            <a:picLocks noChangeAspect="1"/>
          </p:cNvPicPr>
          <p:nvPr/>
        </p:nvPicPr>
        <p:blipFill>
          <a:blip r:embed="rId5"/>
          <a:srcRect l="4406" t="3026" r="16172"/>
          <a:stretch>
            <a:fillRect/>
          </a:stretch>
        </p:blipFill>
        <p:spPr>
          <a:xfrm>
            <a:off x="762000" y="3276600"/>
            <a:ext cx="2926080" cy="335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/>
              <a:t>Tumori pinealne regije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Germinom</a:t>
            </a:r>
          </a:p>
          <a:p>
            <a:r>
              <a:rPr lang="sr-Latn-CS" dirty="0" smtClean="0"/>
              <a:t>Teratom</a:t>
            </a:r>
          </a:p>
          <a:p>
            <a:r>
              <a:rPr lang="sr-Latn-CS" dirty="0" smtClean="0"/>
              <a:t>Pineocitom</a:t>
            </a:r>
          </a:p>
          <a:p>
            <a:r>
              <a:rPr lang="sr-Latn-CS" dirty="0" smtClean="0"/>
              <a:t>Pineoblastom</a:t>
            </a:r>
          </a:p>
          <a:p>
            <a:r>
              <a:rPr lang="sr-Latn-CS" dirty="0" smtClean="0"/>
              <a:t>Meningeom</a:t>
            </a:r>
          </a:p>
          <a:p>
            <a:r>
              <a:rPr lang="sr-Latn-CS" dirty="0" smtClean="0"/>
              <a:t>Arahnoidalna cista</a:t>
            </a:r>
          </a:p>
          <a:p>
            <a:r>
              <a:rPr lang="sr-Latn-CS" dirty="0" smtClean="0"/>
              <a:t>Cista pinealne žlezde</a:t>
            </a:r>
          </a:p>
          <a:p>
            <a:r>
              <a:rPr lang="sr-Latn-CS" dirty="0" smtClean="0"/>
              <a:t>Epidermoidna cista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1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dirty="0" smtClean="0"/>
              <a:t>POSTOJANJE TUMORA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LOKALIZACIJA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RASPROSTRANJENOST </a:t>
            </a:r>
          </a:p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ODNOS KA OKOLNIM STRUKTURAMA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VELIČINA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KARAKTERISTIKE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DIJAGNOZA (ako je moguće)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dirty="0" smtClean="0"/>
              <a:t>DIFERENCIJALNA  DIJAGNOZA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2"/>
            <a:ext cx="3474720" cy="3466011"/>
          </a:xfrm>
          <a:prstGeom prst="rect">
            <a:avLst/>
          </a:prstGeom>
        </p:spPr>
      </p:pic>
      <p:pic>
        <p:nvPicPr>
          <p:cNvPr id="3" name="Picture 2" descr="22.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2704762" cy="346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371600"/>
            <a:ext cx="53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12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676400" y="914400"/>
            <a:ext cx="5548077" cy="4876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990600"/>
            <a:ext cx="75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/>
              <a:t>Intraventrikularni tumori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Ependimom</a:t>
            </a:r>
          </a:p>
          <a:p>
            <a:r>
              <a:rPr lang="sr-Latn-CS" dirty="0" smtClean="0"/>
              <a:t>Subependimom</a:t>
            </a:r>
          </a:p>
          <a:p>
            <a:r>
              <a:rPr lang="sr-Latn-CS" dirty="0" smtClean="0"/>
              <a:t>Papilom horoidnog pleksusa</a:t>
            </a:r>
          </a:p>
          <a:p>
            <a:r>
              <a:rPr lang="sr-Latn-CS" dirty="0" smtClean="0"/>
              <a:t>Subependimalni gigantocelularni astrocitom</a:t>
            </a:r>
          </a:p>
          <a:p>
            <a:r>
              <a:rPr lang="sr-Latn-CS" dirty="0" smtClean="0"/>
              <a:t>Meningeom</a:t>
            </a:r>
          </a:p>
          <a:p>
            <a:r>
              <a:rPr lang="sr-Latn-CS" dirty="0" smtClean="0"/>
              <a:t>Centralni neurocitom</a:t>
            </a:r>
          </a:p>
          <a:p>
            <a:r>
              <a:rPr lang="sr-Latn-CS" dirty="0" smtClean="0"/>
              <a:t>Limfom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06"/>
          <a:stretch/>
        </p:blipFill>
        <p:spPr>
          <a:xfrm>
            <a:off x="5927713" y="228600"/>
            <a:ext cx="283528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52381" cy="3790476"/>
          </a:xfrm>
          <a:prstGeom prst="rect">
            <a:avLst/>
          </a:prstGeom>
        </p:spPr>
      </p:pic>
      <p:pic>
        <p:nvPicPr>
          <p:cNvPr id="3" name="Picture 2" descr="22.1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71600"/>
            <a:ext cx="3771429" cy="3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3200000" cy="3628572"/>
          </a:xfrm>
          <a:prstGeom prst="rect">
            <a:avLst/>
          </a:prstGeom>
        </p:spPr>
      </p:pic>
      <p:pic>
        <p:nvPicPr>
          <p:cNvPr id="3" name="Picture 2" descr="22.1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3123810" cy="36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144780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11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28" y="1219200"/>
            <a:ext cx="364720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484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Pseudotumorske  lezije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295400"/>
            <a:ext cx="60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11x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19619" y="2362200"/>
            <a:ext cx="6504762" cy="1595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600200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400" dirty="0" smtClean="0"/>
              <a:t>  Korišćena </a:t>
            </a:r>
            <a:r>
              <a:rPr lang="sr-Latn-CS" sz="2400" dirty="0" smtClean="0"/>
              <a:t>literatura: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343400"/>
            <a:ext cx="427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Korišćeni snimci sa sajtova: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*   </a:t>
            </a:r>
            <a:r>
              <a:rPr lang="sr-Latn-CS" sz="2000" dirty="0" smtClean="0"/>
              <a:t>www.medscape.com</a:t>
            </a:r>
          </a:p>
          <a:p>
            <a:r>
              <a:rPr lang="sr-Latn-CS" sz="2000" dirty="0" smtClean="0"/>
              <a:t>**  www.radiopaedia.org</a:t>
            </a:r>
          </a:p>
          <a:p>
            <a:r>
              <a:rPr lang="sr-Latn-CS" sz="2000" dirty="0" smtClean="0"/>
              <a:t>***www.radiologyassistant.com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11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85" y="1066801"/>
            <a:ext cx="4171429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    HVALA  NA  PAŽNJI!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Analiza potencijalnog tumora mozga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sr-Latn-CS" sz="2800" dirty="0" smtClean="0"/>
              <a:t>Uzrast pacijenta</a:t>
            </a:r>
          </a:p>
          <a:p>
            <a:pPr marL="550926" indent="-514350">
              <a:buNone/>
            </a:pPr>
            <a:endParaRPr lang="sr-Latn-CS" sz="2800" dirty="0" smtClean="0"/>
          </a:p>
          <a:p>
            <a:pPr marL="550926" indent="-514350">
              <a:buFont typeface="+mj-lt"/>
              <a:buAutoNum type="arabicPeriod" startAt="2"/>
            </a:pPr>
            <a:r>
              <a:rPr lang="sr-Latn-CS" sz="2800" dirty="0" smtClean="0"/>
              <a:t>Lokalizacija</a:t>
            </a:r>
          </a:p>
          <a:p>
            <a:pPr marL="852678" lvl="1" indent="-514350"/>
            <a:r>
              <a:rPr lang="sr-Latn-CS" sz="2400" dirty="0" smtClean="0"/>
              <a:t>Intra ili ekstraaksijalna</a:t>
            </a:r>
          </a:p>
          <a:p>
            <a:pPr marL="852678" lvl="1" indent="-514350"/>
            <a:r>
              <a:rPr lang="sr-Latn-CS" sz="2400" dirty="0" smtClean="0"/>
              <a:t>Odeljak (kompartment) kome pripada</a:t>
            </a:r>
          </a:p>
          <a:p>
            <a:pPr marL="852678" lvl="1" indent="-514350"/>
            <a:r>
              <a:rPr lang="sr-Latn-CS" sz="2400" dirty="0" smtClean="0"/>
              <a:t>Prelazak srednje linije</a:t>
            </a:r>
          </a:p>
          <a:p>
            <a:pPr marL="852678" lvl="1" indent="-514350">
              <a:buNone/>
            </a:pPr>
            <a:endParaRPr lang="sr-Latn-CS" sz="2400" dirty="0" smtClean="0"/>
          </a:p>
          <a:p>
            <a:pPr marL="550926" indent="-514350">
              <a:buFont typeface="+mj-lt"/>
              <a:buAutoNum type="arabicPeriod" startAt="2"/>
            </a:pPr>
            <a:r>
              <a:rPr lang="sr-Latn-CS" sz="2800" dirty="0" smtClean="0"/>
              <a:t>CT i MR karakteristike</a:t>
            </a:r>
          </a:p>
          <a:p>
            <a:pPr marL="852678" lvl="1" indent="-514350"/>
            <a:r>
              <a:rPr lang="sr-Latn-CS" sz="2400" dirty="0" smtClean="0"/>
              <a:t>kalcifikacije, mast, ciste</a:t>
            </a:r>
          </a:p>
          <a:p>
            <a:pPr marL="852678" lvl="1" indent="-514350"/>
            <a:r>
              <a:rPr lang="sr-Latn-CS" sz="2400" dirty="0" smtClean="0"/>
              <a:t>T1, T2, DWI, MR perfuzija, MR spektroskopija</a:t>
            </a:r>
          </a:p>
          <a:p>
            <a:pPr marL="852678" lvl="1" indent="-514350">
              <a:buNone/>
            </a:pPr>
            <a:endParaRPr lang="sr-Latn-C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Analiza potencijalnog tumora mozga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4"/>
            </a:pPr>
            <a:r>
              <a:rPr lang="sr-Latn-CS" sz="2800" dirty="0" smtClean="0"/>
              <a:t>Postkontrastno pojačanje</a:t>
            </a:r>
          </a:p>
          <a:p>
            <a:pPr marL="550926" indent="-514350">
              <a:buNone/>
            </a:pPr>
            <a:endParaRPr lang="sr-Latn-CS" sz="2800" dirty="0" smtClean="0"/>
          </a:p>
          <a:p>
            <a:pPr marL="550926" indent="-514350">
              <a:buFont typeface="+mj-lt"/>
              <a:buAutoNum type="arabicPeriod" startAt="5"/>
            </a:pPr>
            <a:r>
              <a:rPr lang="sr-Latn-CS" sz="2800" dirty="0" smtClean="0"/>
              <a:t>Efekat na okolne strukture</a:t>
            </a:r>
          </a:p>
          <a:p>
            <a:pPr marL="852678" lvl="1" indent="-514350"/>
            <a:r>
              <a:rPr lang="sr-Latn-CS" sz="2000" dirty="0" smtClean="0"/>
              <a:t>Mas efekat – edem</a:t>
            </a:r>
          </a:p>
          <a:p>
            <a:pPr marL="852678" lvl="1" indent="-514350">
              <a:buNone/>
            </a:pPr>
            <a:endParaRPr lang="sr-Latn-CS" sz="2000" dirty="0" smtClean="0"/>
          </a:p>
          <a:p>
            <a:pPr marL="550926" indent="-514350">
              <a:buFont typeface="+mj-lt"/>
              <a:buAutoNum type="arabicPeriod" startAt="6"/>
            </a:pPr>
            <a:r>
              <a:rPr lang="sr-Latn-CS" sz="2800" dirty="0" smtClean="0"/>
              <a:t>Solitarna ili multipla lezija</a:t>
            </a:r>
          </a:p>
          <a:p>
            <a:pPr marL="550926" indent="-514350">
              <a:buNone/>
            </a:pPr>
            <a:endParaRPr lang="sr-Latn-CS" sz="2800" dirty="0" smtClean="0"/>
          </a:p>
          <a:p>
            <a:pPr marL="550926" indent="-514350">
              <a:buFont typeface="+mj-lt"/>
              <a:buAutoNum type="arabicPeriod" startAt="7"/>
            </a:pPr>
            <a:r>
              <a:rPr lang="sr-Latn-CS" sz="2800" dirty="0" smtClean="0">
                <a:solidFill>
                  <a:srgbClr val="FF0000"/>
                </a:solidFill>
              </a:rPr>
              <a:t>Pseudotumor  </a:t>
            </a:r>
            <a:r>
              <a:rPr lang="sr-Latn-CS" sz="2400" dirty="0" smtClean="0"/>
              <a:t>(cerebrovaskularna oboljenja,MS,</a:t>
            </a:r>
          </a:p>
          <a:p>
            <a:pPr marL="550926" indent="-514350">
              <a:buNone/>
            </a:pPr>
            <a:r>
              <a:rPr lang="sr-Latn-CS" sz="24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sr-Latn-CS" sz="2400" dirty="0" smtClean="0"/>
              <a:t>infekcije</a:t>
            </a:r>
            <a:r>
              <a:rPr lang="sr-Latn-CS" sz="2800" dirty="0" smtClean="0"/>
              <a:t>, </a:t>
            </a:r>
            <a:r>
              <a:rPr lang="sr-Latn-CS" sz="2400" dirty="0" smtClean="0"/>
              <a:t>aneurizme...)</a:t>
            </a:r>
            <a:r>
              <a:rPr lang="sr-Latn-CS" sz="2800" dirty="0" smtClean="0"/>
              <a:t> </a:t>
            </a:r>
            <a:endParaRPr lang="sr-Latn-C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914400"/>
            <a:ext cx="810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 Distribucija po histološkim karakteristkama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50979783f3111_TAB-leeftijd-tumor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2578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14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        Distribucija  po  uzrastu  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752600"/>
            <a:ext cx="6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Najčešći intrakranijalni tumori kod dece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838200"/>
          </a:xfrm>
        </p:spPr>
        <p:txBody>
          <a:bodyPr/>
          <a:lstStyle/>
          <a:p>
            <a:r>
              <a:rPr lang="sr-Latn-CS" dirty="0" smtClean="0"/>
              <a:t>Supratentorijalni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685800"/>
          </a:xfrm>
        </p:spPr>
        <p:txBody>
          <a:bodyPr/>
          <a:lstStyle/>
          <a:p>
            <a:r>
              <a:rPr lang="sr-Latn-CS" dirty="0" smtClean="0"/>
              <a:t>Infratentorijalni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941763"/>
          </a:xfrm>
        </p:spPr>
        <p:txBody>
          <a:bodyPr/>
          <a:lstStyle/>
          <a:p>
            <a:r>
              <a:rPr lang="sr-Latn-CS" dirty="0" smtClean="0"/>
              <a:t>Astrocitomi</a:t>
            </a:r>
          </a:p>
          <a:p>
            <a:r>
              <a:rPr lang="sr-Latn-CS" dirty="0" smtClean="0"/>
              <a:t>PNET</a:t>
            </a:r>
          </a:p>
          <a:p>
            <a:r>
              <a:rPr lang="sr-Latn-CS" dirty="0" smtClean="0"/>
              <a:t>Gangliogliom</a:t>
            </a:r>
          </a:p>
          <a:p>
            <a:r>
              <a:rPr lang="sr-Latn-CS" dirty="0" smtClean="0"/>
              <a:t>Kraniofaringeom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41763"/>
          </a:xfrm>
        </p:spPr>
        <p:txBody>
          <a:bodyPr/>
          <a:lstStyle/>
          <a:p>
            <a:r>
              <a:rPr lang="sr-Latn-CS" dirty="0" smtClean="0"/>
              <a:t>Juvenilni pilocitični astrocitom</a:t>
            </a:r>
          </a:p>
          <a:p>
            <a:r>
              <a:rPr lang="sr-Latn-CS" dirty="0" smtClean="0"/>
              <a:t>Meduloblastom</a:t>
            </a:r>
          </a:p>
          <a:p>
            <a:r>
              <a:rPr lang="sr-Latn-CS" dirty="0" smtClean="0"/>
              <a:t>Ependimom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Najčešći intrakranijalni tumori kod odraslih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838200"/>
          </a:xfrm>
        </p:spPr>
        <p:txBody>
          <a:bodyPr/>
          <a:lstStyle/>
          <a:p>
            <a:r>
              <a:rPr lang="sr-Latn-CS" dirty="0" smtClean="0"/>
              <a:t>Supratentorijalni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838200"/>
          </a:xfrm>
        </p:spPr>
        <p:txBody>
          <a:bodyPr/>
          <a:lstStyle/>
          <a:p>
            <a:r>
              <a:rPr lang="sr-Latn-CS" dirty="0" smtClean="0"/>
              <a:t>Infratentorijalni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040188" cy="3941763"/>
          </a:xfrm>
        </p:spPr>
        <p:txBody>
          <a:bodyPr/>
          <a:lstStyle/>
          <a:p>
            <a:r>
              <a:rPr lang="sr-Latn-CS" dirty="0" smtClean="0"/>
              <a:t>Astrocitomi</a:t>
            </a:r>
          </a:p>
          <a:p>
            <a:r>
              <a:rPr lang="sr-Latn-CS" dirty="0" smtClean="0"/>
              <a:t>Metastaze</a:t>
            </a:r>
          </a:p>
          <a:p>
            <a:r>
              <a:rPr lang="sr-Latn-CS" dirty="0" smtClean="0"/>
              <a:t>Meningeomi</a:t>
            </a:r>
          </a:p>
          <a:p>
            <a:r>
              <a:rPr lang="sr-Latn-CS" dirty="0" smtClean="0"/>
              <a:t>Oligodendrogliomi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941763"/>
          </a:xfrm>
        </p:spPr>
        <p:txBody>
          <a:bodyPr/>
          <a:lstStyle/>
          <a:p>
            <a:r>
              <a:rPr lang="sr-Latn-CS" dirty="0" smtClean="0"/>
              <a:t>Metastaze</a:t>
            </a:r>
          </a:p>
          <a:p>
            <a:r>
              <a:rPr lang="sr-Latn-CS" dirty="0" smtClean="0"/>
              <a:t>Švanomi</a:t>
            </a:r>
          </a:p>
          <a:p>
            <a:r>
              <a:rPr lang="sr-Latn-CS" dirty="0" smtClean="0"/>
              <a:t>Meningeomi</a:t>
            </a:r>
          </a:p>
          <a:p>
            <a:r>
              <a:rPr lang="sr-Latn-CS" dirty="0" smtClean="0"/>
              <a:t>Hemangioblastom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877</TotalTime>
  <Words>385</Words>
  <Application>Microsoft Office PowerPoint</Application>
  <PresentationFormat>On-screen Show (4:3)</PresentationFormat>
  <Paragraphs>174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Uloga ct-a i mr-a u dijagnostici intrakranijalnih tumora     </vt:lpstr>
      <vt:lpstr>Slide 2</vt:lpstr>
      <vt:lpstr>Slide 3</vt:lpstr>
      <vt:lpstr>Analiza potencijalnog tumora mozga</vt:lpstr>
      <vt:lpstr>Analiza potencijalnog tumora mozga</vt:lpstr>
      <vt:lpstr>Slide 6</vt:lpstr>
      <vt:lpstr>Slide 7</vt:lpstr>
      <vt:lpstr>Najčešći intrakranijalni tumori kod dece</vt:lpstr>
      <vt:lpstr>Najčešći intrakranijalni tumori kod odraslih</vt:lpstr>
      <vt:lpstr>Znaci ekstraaksijalne lokalizacije:</vt:lpstr>
      <vt:lpstr>Slide 11</vt:lpstr>
      <vt:lpstr>Slide 12</vt:lpstr>
      <vt:lpstr>Prelazak medijalne linije</vt:lpstr>
      <vt:lpstr>Slide 14</vt:lpstr>
      <vt:lpstr>Slide 15</vt:lpstr>
      <vt:lpstr>       Postkontrasno pojačanje</vt:lpstr>
      <vt:lpstr>Bez  postkontrastnog pojačanja</vt:lpstr>
      <vt:lpstr>Tipovi postkontrastog pojačanja</vt:lpstr>
      <vt:lpstr>Slide 19</vt:lpstr>
      <vt:lpstr>Slide 20</vt:lpstr>
      <vt:lpstr>-Kalcifikacije u tumoru</vt:lpstr>
      <vt:lpstr>Slide 22</vt:lpstr>
      <vt:lpstr>Slide 23</vt:lpstr>
      <vt:lpstr>Tumori pontocerebelarnog ugla</vt:lpstr>
      <vt:lpstr>Slide 25</vt:lpstr>
      <vt:lpstr>Slide 26</vt:lpstr>
      <vt:lpstr>Tumori  selarne i paraselarne regije</vt:lpstr>
      <vt:lpstr>Slide 28</vt:lpstr>
      <vt:lpstr>Tumori pinealne regije</vt:lpstr>
      <vt:lpstr>Slide 30</vt:lpstr>
      <vt:lpstr>Slide 31</vt:lpstr>
      <vt:lpstr>Intraventrikularni tumori</vt:lpstr>
      <vt:lpstr>Slide 33</vt:lpstr>
      <vt:lpstr>Slide 34</vt:lpstr>
      <vt:lpstr>Slide 35</vt:lpstr>
      <vt:lpstr>Slide 36</vt:lpstr>
      <vt:lpstr>Slide 37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Adam</cp:lastModifiedBy>
  <cp:revision>91</cp:revision>
  <dcterms:created xsi:type="dcterms:W3CDTF">2013-11-21T16:37:19Z</dcterms:created>
  <dcterms:modified xsi:type="dcterms:W3CDTF">2013-11-24T22:07:26Z</dcterms:modified>
</cp:coreProperties>
</file>