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7"/>
  </p:notesMasterIdLst>
  <p:handoutMasterIdLst>
    <p:handoutMasterId r:id="rId68"/>
  </p:handoutMasterIdLst>
  <p:sldIdLst>
    <p:sldId id="256" r:id="rId2"/>
    <p:sldId id="320" r:id="rId3"/>
    <p:sldId id="338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9" r:id="rId20"/>
    <p:sldId id="340" r:id="rId21"/>
    <p:sldId id="345" r:id="rId22"/>
    <p:sldId id="346" r:id="rId23"/>
    <p:sldId id="347" r:id="rId24"/>
    <p:sldId id="348" r:id="rId25"/>
    <p:sldId id="349" r:id="rId26"/>
    <p:sldId id="350" r:id="rId27"/>
    <p:sldId id="257" r:id="rId28"/>
    <p:sldId id="260" r:id="rId29"/>
    <p:sldId id="354" r:id="rId30"/>
    <p:sldId id="258" r:id="rId31"/>
    <p:sldId id="355" r:id="rId32"/>
    <p:sldId id="281" r:id="rId33"/>
    <p:sldId id="259" r:id="rId34"/>
    <p:sldId id="261" r:id="rId35"/>
    <p:sldId id="263" r:id="rId36"/>
    <p:sldId id="282" r:id="rId37"/>
    <p:sldId id="265" r:id="rId38"/>
    <p:sldId id="284" r:id="rId39"/>
    <p:sldId id="287" r:id="rId40"/>
    <p:sldId id="266" r:id="rId41"/>
    <p:sldId id="356" r:id="rId42"/>
    <p:sldId id="357" r:id="rId43"/>
    <p:sldId id="294" r:id="rId44"/>
    <p:sldId id="268" r:id="rId45"/>
    <p:sldId id="270" r:id="rId46"/>
    <p:sldId id="269" r:id="rId47"/>
    <p:sldId id="271" r:id="rId48"/>
    <p:sldId id="272" r:id="rId49"/>
    <p:sldId id="288" r:id="rId50"/>
    <p:sldId id="274" r:id="rId51"/>
    <p:sldId id="275" r:id="rId52"/>
    <p:sldId id="276" r:id="rId53"/>
    <p:sldId id="277" r:id="rId54"/>
    <p:sldId id="278" r:id="rId55"/>
    <p:sldId id="279" r:id="rId56"/>
    <p:sldId id="289" r:id="rId57"/>
    <p:sldId id="298" r:id="rId58"/>
    <p:sldId id="290" r:id="rId59"/>
    <p:sldId id="291" r:id="rId60"/>
    <p:sldId id="292" r:id="rId61"/>
    <p:sldId id="352" r:id="rId62"/>
    <p:sldId id="353" r:id="rId63"/>
    <p:sldId id="293" r:id="rId64"/>
    <p:sldId id="358" r:id="rId65"/>
    <p:sldId id="29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5441" autoAdjust="0"/>
    <p:restoredTop sz="94624" autoAdjust="0"/>
  </p:normalViewPr>
  <p:slideViewPr>
    <p:cSldViewPr>
      <p:cViewPr>
        <p:scale>
          <a:sx n="70" d="100"/>
          <a:sy n="70" d="100"/>
        </p:scale>
        <p:origin x="-18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05C92-2604-42EA-B1CB-80DF3519AE8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E5275-EE40-4ECF-B18B-89A2B93E9563}">
      <dgm:prSet phldrT="[Text]"/>
      <dgm:spPr/>
      <dgm:t>
        <a:bodyPr/>
        <a:lstStyle/>
        <a:p>
          <a:r>
            <a:rPr lang="sr-Latn-RS" dirty="0" smtClean="0"/>
            <a:t>Poznavanje kineziologije</a:t>
          </a:r>
          <a:r>
            <a:rPr lang="en-US" dirty="0" smtClean="0"/>
            <a:t> </a:t>
          </a:r>
          <a:r>
            <a:rPr lang="sr-Latn-RS" dirty="0" smtClean="0"/>
            <a:t>neophodno je z</a:t>
          </a:r>
          <a:r>
            <a:rPr lang="en-US" dirty="0" smtClean="0"/>
            <a:t>a </a:t>
          </a:r>
          <a:r>
            <a:rPr lang="en-US" dirty="0" err="1" smtClean="0"/>
            <a:t>sagledavanje</a:t>
          </a:r>
          <a:r>
            <a:rPr lang="en-US" dirty="0" smtClean="0"/>
            <a:t> </a:t>
          </a:r>
          <a:r>
            <a:rPr lang="en-US" dirty="0" err="1" smtClean="0"/>
            <a:t>funkcionalnog</a:t>
          </a:r>
          <a:r>
            <a:rPr lang="en-US" dirty="0" smtClean="0"/>
            <a:t> </a:t>
          </a:r>
          <a:r>
            <a:rPr lang="en-US" dirty="0" err="1" smtClean="0"/>
            <a:t>stanja</a:t>
          </a:r>
          <a:r>
            <a:rPr lang="en-US" dirty="0" smtClean="0"/>
            <a:t> </a:t>
          </a:r>
          <a:r>
            <a:rPr lang="sr-Latn-RS" dirty="0" smtClean="0"/>
            <a:t>č</a:t>
          </a:r>
          <a:r>
            <a:rPr lang="en-US" dirty="0" err="1" smtClean="0"/>
            <a:t>ovekovog</a:t>
          </a:r>
          <a:r>
            <a:rPr lang="en-US" dirty="0" smtClean="0"/>
            <a:t> </a:t>
          </a:r>
          <a:r>
            <a:rPr lang="en-US" dirty="0" err="1" smtClean="0"/>
            <a:t>tela</a:t>
          </a:r>
          <a:r>
            <a:rPr lang="sr-Latn-RS" dirty="0" smtClean="0"/>
            <a:t>, posebno stanja lokomotornog sistema.</a:t>
          </a:r>
          <a:endParaRPr lang="en-US" dirty="0"/>
        </a:p>
      </dgm:t>
    </dgm:pt>
    <dgm:pt modelId="{DC7C78FB-96BE-41E5-B706-8A499D60172E}" type="parTrans" cxnId="{CC0E278B-C1DA-45A1-863F-C2B087EC83D5}">
      <dgm:prSet/>
      <dgm:spPr/>
      <dgm:t>
        <a:bodyPr/>
        <a:lstStyle/>
        <a:p>
          <a:endParaRPr lang="en-US"/>
        </a:p>
      </dgm:t>
    </dgm:pt>
    <dgm:pt modelId="{4C9B3375-1545-4C68-B1D5-2D20DC4CD853}" type="sibTrans" cxnId="{CC0E278B-C1DA-45A1-863F-C2B087EC83D5}">
      <dgm:prSet/>
      <dgm:spPr/>
      <dgm:t>
        <a:bodyPr/>
        <a:lstStyle/>
        <a:p>
          <a:endParaRPr lang="en-US"/>
        </a:p>
      </dgm:t>
    </dgm:pt>
    <dgm:pt modelId="{E58D56D4-4A52-4C0D-A785-877D85C6B344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O</a:t>
          </a:r>
          <a:r>
            <a:rPr lang="sr-Latn-RS" sz="2400" dirty="0" smtClean="0"/>
            <a:t>bim pokreta, </a:t>
          </a:r>
          <a:r>
            <a:rPr lang="en-US" sz="2400" dirty="0" smtClean="0"/>
            <a:t>S</a:t>
          </a:r>
          <a:r>
            <a:rPr lang="sr-Latn-RS" sz="2400" dirty="0" smtClean="0"/>
            <a:t>naga mišića, </a:t>
          </a:r>
          <a:r>
            <a:rPr lang="en-US" sz="2400" dirty="0" smtClean="0"/>
            <a:t>V</a:t>
          </a:r>
          <a:r>
            <a:rPr lang="sr-Latn-RS" sz="2400" dirty="0" smtClean="0"/>
            <a:t>rste mišićnih kontrakcija</a:t>
          </a:r>
          <a:endParaRPr lang="en-US" sz="2400" dirty="0"/>
        </a:p>
      </dgm:t>
    </dgm:pt>
    <dgm:pt modelId="{B482F9FB-C71E-414C-A343-F698086E21AA}" type="parTrans" cxnId="{424BB4E1-8DA4-4F39-9F74-C456876D1AAA}">
      <dgm:prSet/>
      <dgm:spPr/>
      <dgm:t>
        <a:bodyPr/>
        <a:lstStyle/>
        <a:p>
          <a:endParaRPr lang="en-US"/>
        </a:p>
      </dgm:t>
    </dgm:pt>
    <dgm:pt modelId="{11959004-7FB2-4662-BE89-D7381D76B917}" type="sibTrans" cxnId="{424BB4E1-8DA4-4F39-9F74-C456876D1AAA}">
      <dgm:prSet/>
      <dgm:spPr/>
      <dgm:t>
        <a:bodyPr/>
        <a:lstStyle/>
        <a:p>
          <a:endParaRPr lang="en-US"/>
        </a:p>
      </dgm:t>
    </dgm:pt>
    <dgm:pt modelId="{542CF344-56D8-4B4B-AB0E-B48D8CD61E6E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T</a:t>
          </a:r>
          <a:r>
            <a:rPr lang="sr-Latn-RS" sz="2800" dirty="0" smtClean="0"/>
            <a:t>ežište i ravnoteža tela</a:t>
          </a:r>
          <a:endParaRPr lang="en-US" sz="2800" dirty="0"/>
        </a:p>
      </dgm:t>
    </dgm:pt>
    <dgm:pt modelId="{9BEA697C-CEF7-4C4E-BB9B-399171F8FB47}" type="parTrans" cxnId="{1825A1E9-9C37-4DA4-B918-B79D119D84A3}">
      <dgm:prSet/>
      <dgm:spPr/>
      <dgm:t>
        <a:bodyPr/>
        <a:lstStyle/>
        <a:p>
          <a:endParaRPr lang="en-US"/>
        </a:p>
      </dgm:t>
    </dgm:pt>
    <dgm:pt modelId="{1879398A-433B-436F-8030-34568577B23F}" type="sibTrans" cxnId="{1825A1E9-9C37-4DA4-B918-B79D119D84A3}">
      <dgm:prSet/>
      <dgm:spPr/>
      <dgm:t>
        <a:bodyPr/>
        <a:lstStyle/>
        <a:p>
          <a:endParaRPr lang="en-US"/>
        </a:p>
      </dgm:t>
    </dgm:pt>
    <dgm:pt modelId="{9B70EC93-ECC9-4C6B-8B95-931C2B758421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Mo</a:t>
          </a:r>
          <a:r>
            <a:rPr lang="sr-Latn-RS" sz="2400" dirty="0" smtClean="0"/>
            <a:t>že se reći da je kineziologija - anatomija i fiziologija pokreta</a:t>
          </a:r>
          <a:endParaRPr lang="en-US" sz="2400" dirty="0"/>
        </a:p>
      </dgm:t>
    </dgm:pt>
    <dgm:pt modelId="{EDEB3C6E-7FB1-4D68-8745-53F92CE66693}" type="parTrans" cxnId="{AA58E3A7-7E2B-428A-B3C5-FD2902758151}">
      <dgm:prSet/>
      <dgm:spPr/>
      <dgm:t>
        <a:bodyPr/>
        <a:lstStyle/>
        <a:p>
          <a:endParaRPr lang="en-US"/>
        </a:p>
      </dgm:t>
    </dgm:pt>
    <dgm:pt modelId="{1DEA5AD7-7650-4D3D-A8DF-7D88360707DD}" type="sibTrans" cxnId="{AA58E3A7-7E2B-428A-B3C5-FD2902758151}">
      <dgm:prSet/>
      <dgm:spPr/>
      <dgm:t>
        <a:bodyPr/>
        <a:lstStyle/>
        <a:p>
          <a:endParaRPr lang="en-US"/>
        </a:p>
      </dgm:t>
    </dgm:pt>
    <dgm:pt modelId="{44703BFD-D308-41A1-AFA1-7C6DC6342FDE}">
      <dgm:prSet phldrT="[Text]" custT="1"/>
      <dgm:spPr/>
      <dgm:t>
        <a:bodyPr/>
        <a:lstStyle/>
        <a:p>
          <a:r>
            <a:rPr lang="en-US" sz="2800" dirty="0" smtClean="0"/>
            <a:t>A</a:t>
          </a:r>
          <a:r>
            <a:rPr lang="sr-Latn-RS" sz="2800" dirty="0" smtClean="0"/>
            <a:t>nalizira proste i složene pokrete</a:t>
          </a:r>
          <a:endParaRPr lang="en-US" sz="2800" dirty="0"/>
        </a:p>
      </dgm:t>
    </dgm:pt>
    <dgm:pt modelId="{299D316E-99FE-4E54-AFDD-7C9B08AF2B81}" type="parTrans" cxnId="{3AC21454-6A33-456D-B096-1434FE44A9CD}">
      <dgm:prSet/>
      <dgm:spPr/>
      <dgm:t>
        <a:bodyPr/>
        <a:lstStyle/>
        <a:p>
          <a:endParaRPr lang="en-US"/>
        </a:p>
      </dgm:t>
    </dgm:pt>
    <dgm:pt modelId="{F13BF380-657C-4F1C-8E6E-DC4FFCFD4554}" type="sibTrans" cxnId="{3AC21454-6A33-456D-B096-1434FE44A9CD}">
      <dgm:prSet/>
      <dgm:spPr/>
      <dgm:t>
        <a:bodyPr/>
        <a:lstStyle/>
        <a:p>
          <a:endParaRPr lang="en-US"/>
        </a:p>
      </dgm:t>
    </dgm:pt>
    <dgm:pt modelId="{308BEEE9-6974-4B1F-B5CE-C8649E8D15C9}" type="pres">
      <dgm:prSet presAssocID="{37305C92-2604-42EA-B1CB-80DF3519AE8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B4C6BB-371F-4A10-92D6-B208987D82F9}" type="pres">
      <dgm:prSet presAssocID="{37305C92-2604-42EA-B1CB-80DF3519AE8D}" presName="matrix" presStyleCnt="0"/>
      <dgm:spPr/>
    </dgm:pt>
    <dgm:pt modelId="{F84EDC58-6222-4D0C-994D-5CB4D7E178B8}" type="pres">
      <dgm:prSet presAssocID="{37305C92-2604-42EA-B1CB-80DF3519AE8D}" presName="tile1" presStyleLbl="node1" presStyleIdx="0" presStyleCnt="4"/>
      <dgm:spPr/>
      <dgm:t>
        <a:bodyPr/>
        <a:lstStyle/>
        <a:p>
          <a:endParaRPr lang="en-US"/>
        </a:p>
      </dgm:t>
    </dgm:pt>
    <dgm:pt modelId="{181A6092-9CD3-4B7F-9B65-4AF3333B8BE7}" type="pres">
      <dgm:prSet presAssocID="{37305C92-2604-42EA-B1CB-80DF3519AE8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73364-9630-4471-8AA2-25BA51071080}" type="pres">
      <dgm:prSet presAssocID="{37305C92-2604-42EA-B1CB-80DF3519AE8D}" presName="tile2" presStyleLbl="node1" presStyleIdx="1" presStyleCnt="4" custLinFactNeighborX="-1852"/>
      <dgm:spPr/>
      <dgm:t>
        <a:bodyPr/>
        <a:lstStyle/>
        <a:p>
          <a:endParaRPr lang="en-US"/>
        </a:p>
      </dgm:t>
    </dgm:pt>
    <dgm:pt modelId="{2E5FAA64-0367-466B-A3A7-0E2A19E518AA}" type="pres">
      <dgm:prSet presAssocID="{37305C92-2604-42EA-B1CB-80DF3519AE8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0F3B4-FFF7-45AF-B9B4-ECE1BDF1F76A}" type="pres">
      <dgm:prSet presAssocID="{37305C92-2604-42EA-B1CB-80DF3519AE8D}" presName="tile3" presStyleLbl="node1" presStyleIdx="2" presStyleCnt="4"/>
      <dgm:spPr/>
      <dgm:t>
        <a:bodyPr/>
        <a:lstStyle/>
        <a:p>
          <a:endParaRPr lang="en-US"/>
        </a:p>
      </dgm:t>
    </dgm:pt>
    <dgm:pt modelId="{81E41F92-51C7-47EE-9BF8-72DA0A68FA2F}" type="pres">
      <dgm:prSet presAssocID="{37305C92-2604-42EA-B1CB-80DF3519AE8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29D6E-7F9E-40B8-9737-19FE9F727BA8}" type="pres">
      <dgm:prSet presAssocID="{37305C92-2604-42EA-B1CB-80DF3519AE8D}" presName="tile4" presStyleLbl="node1" presStyleIdx="3" presStyleCnt="4" custLinFactNeighborY="1017"/>
      <dgm:spPr/>
      <dgm:t>
        <a:bodyPr/>
        <a:lstStyle/>
        <a:p>
          <a:endParaRPr lang="en-US"/>
        </a:p>
      </dgm:t>
    </dgm:pt>
    <dgm:pt modelId="{0E93FC25-EB35-4CC8-A33C-B2A04B22ED68}" type="pres">
      <dgm:prSet presAssocID="{37305C92-2604-42EA-B1CB-80DF3519AE8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0D5AE-E601-45B7-98CD-FA2A638FB1C4}" type="pres">
      <dgm:prSet presAssocID="{37305C92-2604-42EA-B1CB-80DF3519AE8D}" presName="centerTile" presStyleLbl="fgShp" presStyleIdx="0" presStyleCnt="1" custScaleX="246914" custScaleY="13875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83AFD-224E-4117-A6E8-42C2C119475C}" type="presOf" srcId="{9B70EC93-ECC9-4C6B-8B95-931C2B758421}" destId="{4740F3B4-FFF7-45AF-B9B4-ECE1BDF1F76A}" srcOrd="0" destOrd="0" presId="urn:microsoft.com/office/officeart/2005/8/layout/matrix1"/>
    <dgm:cxn modelId="{238A5FE7-BE8F-430A-AFE3-002195F0B3F3}" type="presOf" srcId="{542CF344-56D8-4B4B-AB0E-B48D8CD61E6E}" destId="{2E5FAA64-0367-466B-A3A7-0E2A19E518AA}" srcOrd="1" destOrd="0" presId="urn:microsoft.com/office/officeart/2005/8/layout/matrix1"/>
    <dgm:cxn modelId="{424BB4E1-8DA4-4F39-9F74-C456876D1AAA}" srcId="{63CE5275-EE40-4ECF-B18B-89A2B93E9563}" destId="{E58D56D4-4A52-4C0D-A785-877D85C6B344}" srcOrd="0" destOrd="0" parTransId="{B482F9FB-C71E-414C-A343-F698086E21AA}" sibTransId="{11959004-7FB2-4662-BE89-D7381D76B917}"/>
    <dgm:cxn modelId="{56E98C87-C69A-42D1-B7FF-B95F579DFB4E}" type="presOf" srcId="{44703BFD-D308-41A1-AFA1-7C6DC6342FDE}" destId="{0E93FC25-EB35-4CC8-A33C-B2A04B22ED68}" srcOrd="1" destOrd="0" presId="urn:microsoft.com/office/officeart/2005/8/layout/matrix1"/>
    <dgm:cxn modelId="{F58FC21A-20FC-45C8-8F82-FA1FAD6A6A88}" type="presOf" srcId="{E58D56D4-4A52-4C0D-A785-877D85C6B344}" destId="{F84EDC58-6222-4D0C-994D-5CB4D7E178B8}" srcOrd="0" destOrd="0" presId="urn:microsoft.com/office/officeart/2005/8/layout/matrix1"/>
    <dgm:cxn modelId="{2608BFE1-E9F0-4AC7-AFD4-0ACFB3A33AD1}" type="presOf" srcId="{63CE5275-EE40-4ECF-B18B-89A2B93E9563}" destId="{68D0D5AE-E601-45B7-98CD-FA2A638FB1C4}" srcOrd="0" destOrd="0" presId="urn:microsoft.com/office/officeart/2005/8/layout/matrix1"/>
    <dgm:cxn modelId="{AA58E3A7-7E2B-428A-B3C5-FD2902758151}" srcId="{63CE5275-EE40-4ECF-B18B-89A2B93E9563}" destId="{9B70EC93-ECC9-4C6B-8B95-931C2B758421}" srcOrd="2" destOrd="0" parTransId="{EDEB3C6E-7FB1-4D68-8745-53F92CE66693}" sibTransId="{1DEA5AD7-7650-4D3D-A8DF-7D88360707DD}"/>
    <dgm:cxn modelId="{1825A1E9-9C37-4DA4-B918-B79D119D84A3}" srcId="{63CE5275-EE40-4ECF-B18B-89A2B93E9563}" destId="{542CF344-56D8-4B4B-AB0E-B48D8CD61E6E}" srcOrd="1" destOrd="0" parTransId="{9BEA697C-CEF7-4C4E-BB9B-399171F8FB47}" sibTransId="{1879398A-433B-436F-8030-34568577B23F}"/>
    <dgm:cxn modelId="{CC0E278B-C1DA-45A1-863F-C2B087EC83D5}" srcId="{37305C92-2604-42EA-B1CB-80DF3519AE8D}" destId="{63CE5275-EE40-4ECF-B18B-89A2B93E9563}" srcOrd="0" destOrd="0" parTransId="{DC7C78FB-96BE-41E5-B706-8A499D60172E}" sibTransId="{4C9B3375-1545-4C68-B1D5-2D20DC4CD853}"/>
    <dgm:cxn modelId="{0510F1F2-B194-466F-8E65-58009DC057FF}" type="presOf" srcId="{44703BFD-D308-41A1-AFA1-7C6DC6342FDE}" destId="{1B229D6E-7F9E-40B8-9737-19FE9F727BA8}" srcOrd="0" destOrd="0" presId="urn:microsoft.com/office/officeart/2005/8/layout/matrix1"/>
    <dgm:cxn modelId="{3AC21454-6A33-456D-B096-1434FE44A9CD}" srcId="{63CE5275-EE40-4ECF-B18B-89A2B93E9563}" destId="{44703BFD-D308-41A1-AFA1-7C6DC6342FDE}" srcOrd="3" destOrd="0" parTransId="{299D316E-99FE-4E54-AFDD-7C9B08AF2B81}" sibTransId="{F13BF380-657C-4F1C-8E6E-DC4FFCFD4554}"/>
    <dgm:cxn modelId="{AE27A565-EB62-4CC9-9A9F-103459F3A299}" type="presOf" srcId="{37305C92-2604-42EA-B1CB-80DF3519AE8D}" destId="{308BEEE9-6974-4B1F-B5CE-C8649E8D15C9}" srcOrd="0" destOrd="0" presId="urn:microsoft.com/office/officeart/2005/8/layout/matrix1"/>
    <dgm:cxn modelId="{369AD4B3-AE21-44B2-AE78-F6CD6638845E}" type="presOf" srcId="{E58D56D4-4A52-4C0D-A785-877D85C6B344}" destId="{181A6092-9CD3-4B7F-9B65-4AF3333B8BE7}" srcOrd="1" destOrd="0" presId="urn:microsoft.com/office/officeart/2005/8/layout/matrix1"/>
    <dgm:cxn modelId="{FF3E0EE8-F763-4BC9-BC72-225AA8791876}" type="presOf" srcId="{9B70EC93-ECC9-4C6B-8B95-931C2B758421}" destId="{81E41F92-51C7-47EE-9BF8-72DA0A68FA2F}" srcOrd="1" destOrd="0" presId="urn:microsoft.com/office/officeart/2005/8/layout/matrix1"/>
    <dgm:cxn modelId="{3012961E-6FED-44BF-AE8D-1A650AB0ACC3}" type="presOf" srcId="{542CF344-56D8-4B4B-AB0E-B48D8CD61E6E}" destId="{28273364-9630-4471-8AA2-25BA51071080}" srcOrd="0" destOrd="0" presId="urn:microsoft.com/office/officeart/2005/8/layout/matrix1"/>
    <dgm:cxn modelId="{CAD6F325-89BC-462E-9DDD-655570F58875}" type="presParOf" srcId="{308BEEE9-6974-4B1F-B5CE-C8649E8D15C9}" destId="{50B4C6BB-371F-4A10-92D6-B208987D82F9}" srcOrd="0" destOrd="0" presId="urn:microsoft.com/office/officeart/2005/8/layout/matrix1"/>
    <dgm:cxn modelId="{E52E79F0-8C26-4BF0-BE4A-E3A23ADDC1B9}" type="presParOf" srcId="{50B4C6BB-371F-4A10-92D6-B208987D82F9}" destId="{F84EDC58-6222-4D0C-994D-5CB4D7E178B8}" srcOrd="0" destOrd="0" presId="urn:microsoft.com/office/officeart/2005/8/layout/matrix1"/>
    <dgm:cxn modelId="{13BFA6E9-F2DF-4726-93A0-82D2C10065F6}" type="presParOf" srcId="{50B4C6BB-371F-4A10-92D6-B208987D82F9}" destId="{181A6092-9CD3-4B7F-9B65-4AF3333B8BE7}" srcOrd="1" destOrd="0" presId="urn:microsoft.com/office/officeart/2005/8/layout/matrix1"/>
    <dgm:cxn modelId="{126612D4-8FE3-4E12-95F5-ECE6A409741D}" type="presParOf" srcId="{50B4C6BB-371F-4A10-92D6-B208987D82F9}" destId="{28273364-9630-4471-8AA2-25BA51071080}" srcOrd="2" destOrd="0" presId="urn:microsoft.com/office/officeart/2005/8/layout/matrix1"/>
    <dgm:cxn modelId="{6CA6E145-08BA-4FC2-83E7-C9ED33F0889F}" type="presParOf" srcId="{50B4C6BB-371F-4A10-92D6-B208987D82F9}" destId="{2E5FAA64-0367-466B-A3A7-0E2A19E518AA}" srcOrd="3" destOrd="0" presId="urn:microsoft.com/office/officeart/2005/8/layout/matrix1"/>
    <dgm:cxn modelId="{D1913C0D-939A-4BA3-9F09-63798212562A}" type="presParOf" srcId="{50B4C6BB-371F-4A10-92D6-B208987D82F9}" destId="{4740F3B4-FFF7-45AF-B9B4-ECE1BDF1F76A}" srcOrd="4" destOrd="0" presId="urn:microsoft.com/office/officeart/2005/8/layout/matrix1"/>
    <dgm:cxn modelId="{D1865466-5D2A-4019-82E4-0B6C4C90C8E0}" type="presParOf" srcId="{50B4C6BB-371F-4A10-92D6-B208987D82F9}" destId="{81E41F92-51C7-47EE-9BF8-72DA0A68FA2F}" srcOrd="5" destOrd="0" presId="urn:microsoft.com/office/officeart/2005/8/layout/matrix1"/>
    <dgm:cxn modelId="{D8515FBA-0EDC-4AC7-8E41-6EC00226E468}" type="presParOf" srcId="{50B4C6BB-371F-4A10-92D6-B208987D82F9}" destId="{1B229D6E-7F9E-40B8-9737-19FE9F727BA8}" srcOrd="6" destOrd="0" presId="urn:microsoft.com/office/officeart/2005/8/layout/matrix1"/>
    <dgm:cxn modelId="{2F3AC038-48D7-4E4E-BD3D-8CA5ABAA2552}" type="presParOf" srcId="{50B4C6BB-371F-4A10-92D6-B208987D82F9}" destId="{0E93FC25-EB35-4CC8-A33C-B2A04B22ED68}" srcOrd="7" destOrd="0" presId="urn:microsoft.com/office/officeart/2005/8/layout/matrix1"/>
    <dgm:cxn modelId="{F9EB9AF2-CB88-4C35-8C54-BBF8F210A8FC}" type="presParOf" srcId="{308BEEE9-6974-4B1F-B5CE-C8649E8D15C9}" destId="{68D0D5AE-E601-45B7-98CD-FA2A638FB1C4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11AD5-F79C-448B-92F6-145D61768AE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65C78-EA63-47EB-80A9-8C706E1A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88871-2057-49F8-B623-8DF64B954BAD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69EF6-14E4-4364-AA6D-4863E2D45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9EF6-14E4-4364-AA6D-4863E2D452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376-E871-44D9-B2CC-759630D6D15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810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5%D0%BD%D0%B5%D1%80%D0%B3%D0%B8%D1%98%D0%B0" TargetMode="External"/><Relationship Id="rId7" Type="http://schemas.openxmlformats.org/officeDocument/2006/relationships/hyperlink" Target="https://sr.wikipedia.org/w/index.php?title=%D0%9F%D1%83%D1%82_(%D1%84%D0%B8%D0%B7%D0%B8%D0%BA%D0%B0)&amp;action=edit&amp;redlink=1" TargetMode="External"/><Relationship Id="rId2" Type="http://schemas.openxmlformats.org/officeDocument/2006/relationships/hyperlink" Target="https://sr.wikipedia.org/wiki/%D0%A4%D0%B8%D0%B7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A1%D0%B8%D0%BB%D0%B0" TargetMode="External"/><Relationship Id="rId5" Type="http://schemas.openxmlformats.org/officeDocument/2006/relationships/hyperlink" Target="https://sr.wikipedia.org/wiki/%D0%9C%D0%B5%D1%85%D0%B0%D0%BD%D0%B8%D0%BA%D0%B0" TargetMode="External"/><Relationship Id="rId4" Type="http://schemas.openxmlformats.org/officeDocument/2006/relationships/hyperlink" Target="https://sr.wikipedia.org/wiki/%D0%A1%D0%B8%D1%81%D1%82%D0%B5%D0%BC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I PREDAVANJE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-</a:t>
            </a:r>
            <a:r>
              <a:rPr lang="en-US" sz="3200" dirty="0" err="1" smtClean="0">
                <a:solidFill>
                  <a:srgbClr val="002060"/>
                </a:solidFill>
              </a:rPr>
              <a:t>Funkcionalna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ispitivanja</a:t>
            </a:r>
            <a:r>
              <a:rPr lang="en-US" sz="3200" dirty="0" smtClean="0">
                <a:solidFill>
                  <a:srgbClr val="002060"/>
                </a:solidFill>
              </a:rPr>
              <a:t> u </a:t>
            </a:r>
            <a:r>
              <a:rPr lang="en-US" sz="3200" dirty="0" err="1" smtClean="0">
                <a:solidFill>
                  <a:srgbClr val="002060"/>
                </a:solidFill>
              </a:rPr>
              <a:t>kineziologiji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-</a:t>
            </a:r>
            <a:r>
              <a:rPr lang="en-US" sz="3200" dirty="0" err="1" smtClean="0">
                <a:solidFill>
                  <a:srgbClr val="002060"/>
                </a:solidFill>
              </a:rPr>
              <a:t>ispitivanje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snage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mišića</a:t>
            </a:r>
            <a:r>
              <a:rPr lang="en-US" sz="3200" dirty="0" smtClean="0">
                <a:solidFill>
                  <a:srgbClr val="002060"/>
                </a:solidFill>
              </a:rPr>
              <a:t>,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-</a:t>
            </a:r>
            <a:r>
              <a:rPr lang="en-US" sz="3200" dirty="0" err="1" smtClean="0">
                <a:solidFill>
                  <a:srgbClr val="002060"/>
                </a:solidFill>
              </a:rPr>
              <a:t>manuelno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mišićno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testiranje</a:t>
            </a:r>
            <a:r>
              <a:rPr lang="en-US" sz="3200" dirty="0" smtClean="0">
                <a:solidFill>
                  <a:srgbClr val="002060"/>
                </a:solidFill>
              </a:rPr>
              <a:t>,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-</a:t>
            </a:r>
            <a:r>
              <a:rPr lang="en-US" sz="3200" dirty="0" err="1" smtClean="0">
                <a:solidFill>
                  <a:srgbClr val="002060"/>
                </a:solidFill>
              </a:rPr>
              <a:t>ocena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stepenovanje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mišićne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snage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62200" y="43434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2060"/>
                </a:solidFill>
              </a:rPr>
              <a:t>Prof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Jerkan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86868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NASTAVNI PREDMET-KINEZIOLOGIJA  2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4286250" cy="102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>
            <a:normAutofit/>
          </a:bodyPr>
          <a:lstStyle/>
          <a:p>
            <a:endParaRPr lang="sr-Latn-RS" dirty="0" smtClean="0"/>
          </a:p>
          <a:p>
            <a:endParaRPr lang="sr-Latn-RS" dirty="0"/>
          </a:p>
          <a:p>
            <a:r>
              <a:rPr lang="sr-Latn-RS" b="1" dirty="0" smtClean="0"/>
              <a:t>Podela mišića </a:t>
            </a:r>
            <a:r>
              <a:rPr lang="sr-Latn-RS" dirty="0" smtClean="0"/>
              <a:t>na proste i složene</a:t>
            </a:r>
          </a:p>
          <a:p>
            <a:r>
              <a:rPr lang="sr-Latn-RS" dirty="0" smtClean="0"/>
              <a:t>Podela na :</a:t>
            </a:r>
            <a:r>
              <a:rPr lang="en-US" dirty="0" smtClean="0"/>
              <a:t> </a:t>
            </a:r>
            <a:r>
              <a:rPr lang="sr-Latn-RS" dirty="0" smtClean="0"/>
              <a:t>sporo,</a:t>
            </a:r>
            <a:r>
              <a:rPr lang="en-US" dirty="0" smtClean="0"/>
              <a:t> s</a:t>
            </a:r>
            <a:r>
              <a:rPr lang="sr-Latn-RS" dirty="0" smtClean="0"/>
              <a:t>rednje i brzo</a:t>
            </a:r>
            <a:r>
              <a:rPr lang="en-US" dirty="0" smtClean="0"/>
              <a:t> </a:t>
            </a:r>
            <a:r>
              <a:rPr lang="sr-Latn-RS" dirty="0" smtClean="0"/>
              <a:t>grčeća vlakna</a:t>
            </a:r>
          </a:p>
          <a:p>
            <a:r>
              <a:rPr lang="sr-Latn-RS" b="1" dirty="0" smtClean="0"/>
              <a:t>Osobine mišića:</a:t>
            </a:r>
          </a:p>
          <a:p>
            <a:r>
              <a:rPr lang="sr-Latn-RS" dirty="0" smtClean="0"/>
              <a:t>kontraktilnost,elastičnost,nadražljivost i rastegljivost</a:t>
            </a:r>
          </a:p>
          <a:p>
            <a:r>
              <a:rPr lang="sr-Latn-RS" b="1" dirty="0" smtClean="0"/>
              <a:t>Osobine tetiva</a:t>
            </a:r>
            <a:r>
              <a:rPr lang="sr-Latn-RS" dirty="0" smtClean="0"/>
              <a:t>:elastičnost i nekontraktilnost</a:t>
            </a:r>
          </a:p>
          <a:p>
            <a:r>
              <a:rPr lang="en-US" dirty="0" err="1" smtClean="0"/>
              <a:t>Veber-Fikov</a:t>
            </a:r>
            <a:r>
              <a:rPr lang="en-US" dirty="0" smtClean="0"/>
              <a:t> </a:t>
            </a:r>
            <a:r>
              <a:rPr lang="en-US" dirty="0" err="1"/>
              <a:t>z</a:t>
            </a:r>
            <a:r>
              <a:rPr lang="en-US" dirty="0" err="1" smtClean="0"/>
              <a:t>akon</a:t>
            </a:r>
            <a:endParaRPr lang="sr-Latn-RS" dirty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61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r>
              <a:rPr lang="sr-Latn-RS" dirty="0" smtClean="0"/>
              <a:t>Perast mišići(jedno,dvo i višeperasti)</a:t>
            </a:r>
            <a:endParaRPr lang="en-US" dirty="0"/>
          </a:p>
        </p:txBody>
      </p:sp>
      <p:pic>
        <p:nvPicPr>
          <p:cNvPr id="4099" name="Picture 3" descr="C:\Users\Balov\Picture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0013" y="3286125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lov\Pictures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lov\Pictures\download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2857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244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Mišićna vlakna mogu biti postavljena:</a:t>
            </a:r>
          </a:p>
          <a:p>
            <a:r>
              <a:rPr lang="sr-Latn-RS" dirty="0"/>
              <a:t> </a:t>
            </a:r>
            <a:r>
              <a:rPr lang="sr-Latn-RS" dirty="0" smtClean="0"/>
              <a:t>  longitudinalno</a:t>
            </a:r>
          </a:p>
          <a:p>
            <a:r>
              <a:rPr lang="sr-Latn-RS" dirty="0"/>
              <a:t> </a:t>
            </a:r>
            <a:r>
              <a:rPr lang="sr-Latn-RS" dirty="0" smtClean="0"/>
              <a:t>  četvrtasto</a:t>
            </a:r>
          </a:p>
          <a:p>
            <a:r>
              <a:rPr lang="sr-Latn-RS" dirty="0"/>
              <a:t> </a:t>
            </a:r>
            <a:r>
              <a:rPr lang="sr-Latn-RS" dirty="0" smtClean="0"/>
              <a:t>  triangularno</a:t>
            </a:r>
          </a:p>
          <a:p>
            <a:r>
              <a:rPr lang="sr-Latn-RS" dirty="0"/>
              <a:t> </a:t>
            </a:r>
            <a:r>
              <a:rPr lang="sr-Latn-RS" dirty="0" smtClean="0"/>
              <a:t>  vretenasto</a:t>
            </a:r>
          </a:p>
          <a:p>
            <a:r>
              <a:rPr lang="sr-Latn-RS" dirty="0"/>
              <a:t> </a:t>
            </a:r>
            <a:r>
              <a:rPr lang="sr-Latn-RS" dirty="0" smtClean="0"/>
              <a:t>  kružno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31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Inervacija mišića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sr-Latn-RS" b="1" dirty="0" smtClean="0"/>
              <a:t>Podela perifernih nerava</a:t>
            </a:r>
            <a:r>
              <a:rPr lang="sr-Latn-RS" dirty="0" smtClean="0"/>
              <a:t>:</a:t>
            </a:r>
          </a:p>
          <a:p>
            <a:pPr marL="109728" indent="0">
              <a:buNone/>
            </a:pPr>
            <a:r>
              <a:rPr lang="sr-Latn-RS" b="1" dirty="0" smtClean="0"/>
              <a:t>A vlakna</a:t>
            </a:r>
          </a:p>
          <a:p>
            <a:pPr marL="109728" indent="0">
              <a:buNone/>
            </a:pPr>
            <a:r>
              <a:rPr lang="sr-Latn-RS" dirty="0"/>
              <a:t> </a:t>
            </a:r>
            <a:r>
              <a:rPr lang="sr-Latn-RS" dirty="0" smtClean="0"/>
              <a:t>  alfa</a:t>
            </a:r>
            <a:r>
              <a:rPr lang="en-US" dirty="0" smtClean="0"/>
              <a:t>, </a:t>
            </a:r>
            <a:r>
              <a:rPr lang="sr-Latn-RS" dirty="0" smtClean="0"/>
              <a:t>gama,</a:t>
            </a:r>
            <a:r>
              <a:rPr lang="en-US" dirty="0" smtClean="0"/>
              <a:t> </a:t>
            </a:r>
            <a:r>
              <a:rPr lang="sr-Latn-RS" dirty="0" smtClean="0"/>
              <a:t>beta i delta  vlakna su aferentna</a:t>
            </a:r>
          </a:p>
          <a:p>
            <a:pPr marL="109728" indent="0">
              <a:buNone/>
            </a:pPr>
            <a:r>
              <a:rPr lang="sr-Latn-RS" b="1" dirty="0" smtClean="0"/>
              <a:t>B vlakna </a:t>
            </a:r>
            <a:r>
              <a:rPr lang="sr-Latn-RS" dirty="0" smtClean="0"/>
              <a:t>eferentna vl.vegetativnog n.s.</a:t>
            </a:r>
          </a:p>
          <a:p>
            <a:pPr marL="109728" indent="0">
              <a:buNone/>
            </a:pPr>
            <a:r>
              <a:rPr lang="sr-Latn-RS" b="1" dirty="0" smtClean="0"/>
              <a:t>C vlakna </a:t>
            </a:r>
            <a:r>
              <a:rPr lang="sr-Latn-RS" dirty="0" smtClean="0"/>
              <a:t>nemijelinska aferentna</a:t>
            </a:r>
          </a:p>
          <a:p>
            <a:pPr marL="109728" indent="0">
              <a:buNone/>
            </a:pPr>
            <a:endParaRPr lang="sr-Latn-RS" dirty="0"/>
          </a:p>
          <a:p>
            <a:pPr marL="109728" indent="0">
              <a:buNone/>
            </a:pPr>
            <a:r>
              <a:rPr lang="sr-Latn-RS" b="1" dirty="0" smtClean="0"/>
              <a:t>Prema brzini sprovođenja</a:t>
            </a:r>
            <a:r>
              <a:rPr lang="sr-Latn-RS" dirty="0" smtClean="0"/>
              <a:t>:</a:t>
            </a:r>
          </a:p>
          <a:p>
            <a:pPr marL="109728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brza,</a:t>
            </a:r>
            <a:r>
              <a:rPr lang="en-US" dirty="0" smtClean="0"/>
              <a:t> </a:t>
            </a:r>
            <a:r>
              <a:rPr lang="sr-Latn-RS" dirty="0" smtClean="0"/>
              <a:t>intermedijarna i spora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323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MOTORNA JEDIN</a:t>
            </a:r>
            <a:r>
              <a:rPr lang="en-US" dirty="0" err="1" smtClean="0"/>
              <a:t>I</a:t>
            </a:r>
            <a:r>
              <a:rPr lang="sr-Latn-RS" dirty="0" smtClean="0"/>
              <a:t>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514600"/>
            <a:ext cx="5165693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537" y="24479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02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/>
              <a:t>Podela neurona na: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sr-Latn-RS" dirty="0" smtClean="0"/>
              <a:t> motorne,</a:t>
            </a:r>
            <a:r>
              <a:rPr lang="en-US" dirty="0" smtClean="0"/>
              <a:t> </a:t>
            </a:r>
            <a:r>
              <a:rPr lang="sr-Latn-RS" dirty="0" smtClean="0"/>
              <a:t>senzitivne i asocijativne</a:t>
            </a:r>
          </a:p>
          <a:p>
            <a:r>
              <a:rPr lang="sr-Latn-RS" dirty="0" smtClean="0"/>
              <a:t>Sinapse </a:t>
            </a:r>
            <a:endParaRPr lang="en-US" dirty="0"/>
          </a:p>
        </p:txBody>
      </p:sp>
      <p:pic>
        <p:nvPicPr>
          <p:cNvPr id="6146" name="Picture 2" descr="C:\Users\Balov\Pictures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3352800" cy="251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438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Neuromišićno vreteno –gama vl.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Sarkomera  ima oko 1000 miofibrila</a:t>
            </a:r>
          </a:p>
          <a:p>
            <a:r>
              <a:rPr lang="sr-Latn-RS" dirty="0" smtClean="0"/>
              <a:t>A svaki miofibril ima 1500</a:t>
            </a:r>
            <a:r>
              <a:rPr lang="en-US" dirty="0" smtClean="0"/>
              <a:t> </a:t>
            </a:r>
            <a:r>
              <a:rPr lang="sr-Latn-RS" dirty="0" smtClean="0"/>
              <a:t>miozinskih i 3000 aktinskih vlakanaca</a:t>
            </a:r>
            <a:endParaRPr lang="en-US" dirty="0"/>
          </a:p>
        </p:txBody>
      </p:sp>
      <p:pic>
        <p:nvPicPr>
          <p:cNvPr id="7170" name="Picture 2" descr="C:\Users\Balov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19770"/>
            <a:ext cx="5739414" cy="33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1878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90800"/>
            <a:ext cx="3838575" cy="2333625"/>
          </a:xfrm>
        </p:spPr>
      </p:pic>
      <p:pic>
        <p:nvPicPr>
          <p:cNvPr id="8194" name="Picture 2" descr="C:\Users\Balov\Pictures\download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3180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142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Podela skeletnih mišića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VRETENASTI</a:t>
            </a:r>
          </a:p>
          <a:p>
            <a:r>
              <a:rPr lang="sr-Latn-RS" dirty="0" smtClean="0"/>
              <a:t>PERASTI</a:t>
            </a:r>
          </a:p>
          <a:p>
            <a:r>
              <a:rPr lang="sr-Latn-RS" dirty="0" smtClean="0"/>
              <a:t>LEPEZASTI</a:t>
            </a:r>
          </a:p>
          <a:p>
            <a:r>
              <a:rPr lang="sr-Latn-RS" dirty="0" smtClean="0"/>
              <a:t>ČETVRTASTI</a:t>
            </a:r>
          </a:p>
          <a:p>
            <a:r>
              <a:rPr lang="sr-Latn-RS" dirty="0" smtClean="0"/>
              <a:t>CIRKULARNI</a:t>
            </a:r>
            <a:endParaRPr lang="en-US" dirty="0"/>
          </a:p>
        </p:txBody>
      </p:sp>
      <p:pic>
        <p:nvPicPr>
          <p:cNvPr id="9218" name="Picture 2" descr="C:\Users\Balov\Pictures\download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116013"/>
            <a:ext cx="2095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alov\Pictures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955925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alov\Pictures\download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8025" y="4895850"/>
            <a:ext cx="18288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Balov\Picture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488" y="4610100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Balov\Pictures\images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Balov\Pictures\rhomboi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093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28420"/>
          </a:xfrm>
        </p:spPr>
        <p:txBody>
          <a:bodyPr>
            <a:normAutofit/>
          </a:bodyPr>
          <a:lstStyle/>
          <a:p>
            <a:pPr algn="ctr"/>
            <a:r>
              <a:rPr lang="sr-Cyrl-RS" sz="4000" dirty="0" smtClean="0"/>
              <a:t>MERENjE SNAGE MIŠIĆA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32" y="1409458"/>
            <a:ext cx="8352618" cy="5448542"/>
          </a:xfrm>
        </p:spPr>
        <p:txBody>
          <a:bodyPr/>
          <a:lstStyle/>
          <a:p>
            <a:pPr lvl="0"/>
            <a:r>
              <a:rPr lang="sr-Cyrl-RS" i="1" dirty="0" smtClean="0"/>
              <a:t>Metode procene mogu biti:</a:t>
            </a:r>
            <a:endParaRPr lang="en-US" dirty="0" smtClean="0"/>
          </a:p>
          <a:p>
            <a:pPr lvl="0"/>
            <a:r>
              <a:rPr lang="sr-Cyrl-RS" b="1" dirty="0" smtClean="0"/>
              <a:t>Objektivne: </a:t>
            </a:r>
            <a:r>
              <a:rPr lang="sr-Cyrl-RS" dirty="0" smtClean="0"/>
              <a:t>dinamometrija i dinamografija</a:t>
            </a:r>
            <a:endParaRPr lang="en-US" dirty="0" smtClean="0"/>
          </a:p>
          <a:p>
            <a:pPr lvl="0"/>
            <a:r>
              <a:rPr lang="sr-Cyrl-RS" b="1" dirty="0" smtClean="0"/>
              <a:t>Subjektivne</a:t>
            </a:r>
            <a:r>
              <a:rPr lang="sr-Cyrl-RS" dirty="0" smtClean="0"/>
              <a:t>: subjektivna procena mišićne snage i MMT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sr-Cyrl-RS" dirty="0" smtClean="0">
              <a:solidFill>
                <a:srgbClr val="FF0000"/>
              </a:solidFill>
            </a:endParaRPr>
          </a:p>
          <a:p>
            <a:r>
              <a:rPr lang="sr-Cyrl-RS" sz="2400" b="1" dirty="0" smtClean="0"/>
              <a:t>METODA SUBJEKTIVNE PROCENE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sr-Cyrl-RS" sz="2400" dirty="0" smtClean="0"/>
              <a:t>Podrazumeva procenu mišićne snage na osnovu procene </a:t>
            </a:r>
            <a:r>
              <a:rPr lang="sr-Cyrl-RS" dirty="0" smtClean="0"/>
              <a:t>ispitivača („golim okom“) zbog čega zahteva znanje i iskustvo istog. Ova metoda se u praksi zbog velike subjektivnosti ne koristi.</a:t>
            </a:r>
            <a:r>
              <a:rPr lang="sr-Cyrl-RS" b="1" dirty="0" smtClean="0"/>
              <a:t> </a:t>
            </a:r>
            <a:endParaRPr lang="en-US" dirty="0" smtClean="0"/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0742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ineziologija</a:t>
            </a:r>
            <a:r>
              <a:rPr lang="en-US" dirty="0" smtClean="0"/>
              <a:t> </a:t>
            </a:r>
            <a:r>
              <a:rPr lang="sr-Latn-RS" dirty="0" smtClean="0"/>
              <a:t>proučava </a:t>
            </a:r>
            <a:r>
              <a:rPr lang="sr-Latn-RS" b="1" dirty="0" smtClean="0"/>
              <a:t>normalne pokrete</a:t>
            </a:r>
            <a:r>
              <a:rPr lang="sr-Latn-RS" dirty="0" smtClean="0"/>
              <a:t> čoveka: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50752"/>
          </a:xfrm>
        </p:spPr>
        <p:txBody>
          <a:bodyPr>
            <a:normAutofit/>
          </a:bodyPr>
          <a:lstStyle/>
          <a:p>
            <a:pPr algn="ctr"/>
            <a:r>
              <a:rPr lang="sr-Cyrl-RS" sz="4000" dirty="0" smtClean="0"/>
              <a:t>MERENjE SNAGE MIŠIĆA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47" y="951314"/>
            <a:ext cx="9006453" cy="59445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r-Cyrl-RS" sz="3600" b="1" dirty="0" smtClean="0"/>
              <a:t>MANUELNO TESTIRAN</a:t>
            </a:r>
            <a:r>
              <a:rPr lang="en-US" sz="3600" b="1" dirty="0" smtClean="0"/>
              <a:t>J</a:t>
            </a:r>
            <a:r>
              <a:rPr lang="sr-Cyrl-RS" sz="3600" b="1" dirty="0" smtClean="0"/>
              <a:t>E SNAGE ILI MIŠIĆNI TEST</a:t>
            </a:r>
            <a:endParaRPr lang="en-US" sz="3600" b="1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sr-Cyrl-RS" sz="3600" dirty="0" smtClean="0"/>
              <a:t>To je metoda fizikalnog pregleda snage kontrakcije mišića kojom se</a:t>
            </a:r>
            <a:endParaRPr lang="en-US" sz="3600" dirty="0" smtClean="0"/>
          </a:p>
          <a:p>
            <a:pPr>
              <a:buNone/>
            </a:pPr>
            <a:r>
              <a:rPr lang="sr-Cyrl-RS" sz="3600" dirty="0" smtClean="0"/>
              <a:t>manuelno (ručno) ispituje svaki mišić zasebno i ocenjuje ocenama od 0 do5.</a:t>
            </a:r>
            <a:endParaRPr lang="en-US" sz="3600" dirty="0" smtClean="0"/>
          </a:p>
          <a:p>
            <a:pPr>
              <a:buNone/>
            </a:pPr>
            <a:r>
              <a:rPr lang="sr-Cyrl-RS" sz="3600" dirty="0" smtClean="0"/>
              <a:t>Predstavlja subjektivnu metodu procene mišićne snage koja se najviše koristi</a:t>
            </a:r>
            <a:endParaRPr lang="en-US" sz="3600" dirty="0" smtClean="0"/>
          </a:p>
          <a:p>
            <a:pPr>
              <a:buNone/>
            </a:pPr>
            <a:r>
              <a:rPr lang="sr-Cyrl-RS" sz="3600" dirty="0" smtClean="0"/>
              <a:t>u praksi.</a:t>
            </a:r>
            <a:endParaRPr lang="en-US" sz="3600" dirty="0" smtClean="0"/>
          </a:p>
          <a:p>
            <a:pPr>
              <a:buNone/>
            </a:pPr>
            <a:r>
              <a:rPr lang="sr-Cyrl-RS" sz="3600" dirty="0" smtClean="0"/>
              <a:t> </a:t>
            </a:r>
            <a:endParaRPr lang="en-US" sz="3600" dirty="0" smtClean="0"/>
          </a:p>
          <a:p>
            <a:pPr>
              <a:buNone/>
            </a:pPr>
            <a:r>
              <a:rPr lang="sr-Cyrl-RS" sz="4400" b="1" i="1" dirty="0" smtClean="0"/>
              <a:t>Tehnika izvođenja pregleda:</a:t>
            </a:r>
            <a:endParaRPr lang="en-US" sz="4400" b="1" i="1" dirty="0" smtClean="0"/>
          </a:p>
          <a:p>
            <a:pPr>
              <a:buNone/>
            </a:pPr>
            <a:endParaRPr lang="en-US" sz="3600" b="1" dirty="0" smtClean="0"/>
          </a:p>
          <a:p>
            <a:pPr lvl="0">
              <a:buNone/>
            </a:pPr>
            <a:r>
              <a:rPr lang="sr-Cyrl-RS" sz="3600" dirty="0" smtClean="0"/>
              <a:t>Ispitanik je oslobođen viška odeće</a:t>
            </a:r>
            <a:endParaRPr lang="en-US" sz="3600" dirty="0" smtClean="0"/>
          </a:p>
          <a:p>
            <a:pPr lvl="0">
              <a:buNone/>
            </a:pPr>
            <a:r>
              <a:rPr lang="sr-Cyrl-RS" sz="3600" dirty="0" smtClean="0"/>
              <a:t>Deo tela koji se testira mora da bude adekvatno fiksiran (proksimalni/gornji</a:t>
            </a:r>
            <a:endParaRPr lang="en-US" sz="3600" dirty="0" smtClean="0"/>
          </a:p>
          <a:p>
            <a:pPr lvl="0">
              <a:buNone/>
            </a:pPr>
            <a:r>
              <a:rPr lang="sr-Cyrl-RS" sz="3600" dirty="0" smtClean="0"/>
              <a:t>deo je uglavnom fiksiran, a distalni/donji slobodan)</a:t>
            </a:r>
            <a:endParaRPr lang="en-US" sz="3600" dirty="0" smtClean="0"/>
          </a:p>
          <a:p>
            <a:pPr lvl="0">
              <a:buNone/>
            </a:pPr>
            <a:r>
              <a:rPr lang="sr-Cyrl-RS" sz="3600" dirty="0" smtClean="0"/>
              <a:t>Adekvatan početni položaj ispitanika</a:t>
            </a:r>
            <a:endParaRPr lang="en-US" sz="3600" dirty="0" smtClean="0"/>
          </a:p>
          <a:p>
            <a:pPr lvl="0">
              <a:buNone/>
            </a:pPr>
            <a:r>
              <a:rPr lang="sr-Cyrl-RS" sz="3600" dirty="0" smtClean="0"/>
              <a:t>Objasniti ispitaniku šta treba da uradi</a:t>
            </a:r>
            <a:endParaRPr lang="en-US" sz="3600" dirty="0" smtClean="0"/>
          </a:p>
          <a:p>
            <a:pPr lvl="0">
              <a:buNone/>
            </a:pPr>
            <a:r>
              <a:rPr lang="sr-Cyrl-RS" sz="3600" dirty="0" smtClean="0"/>
              <a:t>Redosled ispitivanja prilagoditi tako da bude što manje promene položaja</a:t>
            </a:r>
            <a:endParaRPr lang="en-US" sz="3600" dirty="0" smtClean="0"/>
          </a:p>
          <a:p>
            <a:pPr lvl="0">
              <a:buNone/>
            </a:pPr>
            <a:r>
              <a:rPr lang="sr-Cyrl-RS" sz="3600" dirty="0" smtClean="0"/>
              <a:t>ispitanika u mirovanju i u kretanju 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 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8959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557939"/>
          </a:xfrm>
        </p:spPr>
        <p:txBody>
          <a:bodyPr>
            <a:noAutofit/>
          </a:bodyPr>
          <a:lstStyle/>
          <a:p>
            <a:pPr algn="ctr"/>
            <a:r>
              <a:rPr lang="sr-Cyrl-RS" sz="4000" dirty="0" smtClean="0"/>
              <a:t>MERENjE SNAGE MIŠIĆA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24" y="1069384"/>
            <a:ext cx="8892153" cy="561038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MIŠIĆNI RAD</a:t>
            </a:r>
            <a:endParaRPr lang="en-US" dirty="0" smtClean="0"/>
          </a:p>
          <a:p>
            <a:pPr lvl="0">
              <a:buNone/>
            </a:pPr>
            <a:r>
              <a:rPr lang="ru-RU" dirty="0" smtClean="0"/>
              <a:t>Rad u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fizici</a:t>
            </a:r>
            <a:r>
              <a:rPr lang="ru-RU" dirty="0" smtClean="0"/>
              <a:t> je prenos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energije</a:t>
            </a:r>
            <a:r>
              <a:rPr lang="ru-RU" dirty="0" smtClean="0"/>
              <a:t> iz jednog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sistema</a:t>
            </a:r>
            <a:r>
              <a:rPr lang="ru-RU" dirty="0" smtClean="0"/>
              <a:t> u drugi. Ovaj prenos se u klasičnoj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mehanici</a:t>
            </a:r>
            <a:r>
              <a:rPr lang="ru-RU" dirty="0" smtClean="0"/>
              <a:t> vrši </a:t>
            </a:r>
            <a:endParaRPr lang="en-US" dirty="0" smtClean="0"/>
          </a:p>
          <a:p>
            <a:pPr lvl="0">
              <a:buNone/>
            </a:pPr>
            <a:r>
              <a:rPr lang="ru-RU" dirty="0" smtClean="0"/>
              <a:t>delovanjem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sile</a:t>
            </a:r>
            <a:r>
              <a:rPr lang="en-US" dirty="0" smtClean="0"/>
              <a:t> </a:t>
            </a:r>
            <a:r>
              <a:rPr lang="ru-RU" dirty="0" smtClean="0"/>
              <a:t>duž nekog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puta</a:t>
            </a:r>
            <a:r>
              <a:rPr lang="ru-RU" dirty="0" smtClean="0"/>
              <a:t>. Rad je u stvari jednak proizvodu sile i pređenog puta, ako sila </a:t>
            </a:r>
            <a:endParaRPr lang="en-US" dirty="0" smtClean="0"/>
          </a:p>
          <a:p>
            <a:pPr lvl="0">
              <a:buNone/>
            </a:pPr>
            <a:r>
              <a:rPr lang="ru-RU" dirty="0" smtClean="0"/>
              <a:t>deluje u pravcu pomeranja tela. Merna jedinica rada je </a:t>
            </a:r>
            <a:r>
              <a:rPr lang="sr-Latn-RS" dirty="0" smtClean="0"/>
              <a:t>„</a:t>
            </a:r>
            <a:r>
              <a:rPr lang="sr-Latn-RS" b="1" dirty="0" smtClean="0"/>
              <a:t>J</a:t>
            </a:r>
            <a:r>
              <a:rPr lang="sr-Latn-RS" dirty="0" smtClean="0"/>
              <a:t>“ </a:t>
            </a:r>
            <a:r>
              <a:rPr lang="sr-Cyrl-RS" dirty="0" smtClean="0"/>
              <a:t>(Džul). </a:t>
            </a:r>
            <a:endParaRPr lang="en-US" dirty="0" smtClean="0"/>
          </a:p>
          <a:p>
            <a:pPr lvl="0">
              <a:buNone/>
            </a:pPr>
            <a:r>
              <a:rPr lang="sr-Cyrl-RS" dirty="0" smtClean="0"/>
              <a:t>Mišićni rad usloljen je energijom koja se u organizmu olobađa preko procesa oksidacije. 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sr-Cyrl-RS" dirty="0" smtClean="0"/>
              <a:t>Upra</a:t>
            </a:r>
            <a:r>
              <a:rPr lang="en-US" dirty="0" smtClean="0"/>
              <a:t>v</a:t>
            </a:r>
            <a:r>
              <a:rPr lang="sr-Cyrl-RS" dirty="0" smtClean="0"/>
              <a:t>o iz ovoga proizilazi da svako opterećenje treba razvrstavati prema potrošnji kiseonika.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sr-Cyrl-RS" dirty="0" smtClean="0"/>
              <a:t>Prilikom merenja testove treba prilagoditi funkcionalnim i morfološkim karakteristikama</a:t>
            </a:r>
            <a:endParaRPr lang="en-US" dirty="0" smtClean="0"/>
          </a:p>
          <a:p>
            <a:pPr lvl="0">
              <a:buNone/>
            </a:pPr>
            <a:r>
              <a:rPr lang="sr-Cyrl-RS" dirty="0" smtClean="0"/>
              <a:t>ispitanika.</a:t>
            </a:r>
            <a:endParaRPr lang="en-US" dirty="0" smtClean="0"/>
          </a:p>
          <a:p>
            <a:pPr lvl="0">
              <a:buNone/>
            </a:pPr>
            <a:r>
              <a:rPr lang="sr-Cyrl-RS" dirty="0" smtClean="0"/>
              <a:t>Pojedini testovi zasnivaju se na merenju frekvence pulsa u toku rada.</a:t>
            </a:r>
            <a:endParaRPr lang="en-US" dirty="0" smtClean="0"/>
          </a:p>
          <a:p>
            <a:pPr lvl="0">
              <a:buNone/>
            </a:pPr>
            <a:r>
              <a:rPr lang="sr-Cyrl-RS" dirty="0" smtClean="0"/>
              <a:t>Rad se može meriti za jedan pojedinačni mišić, ali je to veoma retko.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15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43919"/>
          </a:xfrm>
        </p:spPr>
        <p:txBody>
          <a:bodyPr>
            <a:normAutofit/>
          </a:bodyPr>
          <a:lstStyle/>
          <a:p>
            <a:pPr algn="ctr"/>
            <a:r>
              <a:rPr lang="sr-Cyrl-RS" sz="4000" dirty="0" smtClean="0"/>
              <a:t>MERENjE SNAGE MIŠIĆA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66" y="852408"/>
            <a:ext cx="5788617" cy="60055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RS" sz="3200" b="1" dirty="0" smtClean="0">
                <a:solidFill>
                  <a:srgbClr val="FF0000"/>
                </a:solidFill>
              </a:rPr>
              <a:t>STE</a:t>
            </a:r>
            <a:r>
              <a:rPr lang="en-US" sz="3200" b="1" dirty="0" smtClean="0">
                <a:solidFill>
                  <a:srgbClr val="FF0000"/>
                </a:solidFill>
              </a:rPr>
              <a:t>P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– Т</a:t>
            </a:r>
            <a:r>
              <a:rPr lang="sr-Latn-RS" sz="3200" b="1" dirty="0" smtClean="0">
                <a:solidFill>
                  <a:srgbClr val="FF0000"/>
                </a:solidFill>
              </a:rPr>
              <a:t>EST</a:t>
            </a:r>
            <a:endParaRPr lang="sr-Cyrl-RS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Cyrl-RS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RS" dirty="0" smtClean="0"/>
              <a:t> Postoje različite verzije ovog testa ali je suština svih </a:t>
            </a:r>
            <a:r>
              <a:rPr lang="sr-Latn-RS" b="1" dirty="0" smtClean="0"/>
              <a:t>podizanje sopstvene težine ispitanika, na određenu visinu stepenika, sa preciziranim brojem podizanja u jednom minutu.</a:t>
            </a:r>
          </a:p>
          <a:p>
            <a:pPr marL="0" indent="0">
              <a:buNone/>
            </a:pPr>
            <a:r>
              <a:rPr lang="sr-Latn-RS" dirty="0" smtClean="0"/>
              <a:t>Maksimalna visina klupica je do 50 cm.</a:t>
            </a:r>
            <a:endParaRPr lang="sr-Cyrl-RS" dirty="0" smtClean="0"/>
          </a:p>
          <a:p>
            <a:pPr marL="0" indent="0">
              <a:buNone/>
            </a:pPr>
            <a:r>
              <a:rPr lang="en-US" dirty="0" smtClean="0"/>
              <a:t>P</a:t>
            </a:r>
            <a:r>
              <a:rPr lang="sr-Latn-RS" dirty="0" smtClean="0"/>
              <a:t>romenom broja podizaja kao i visine same klupice menjamo opterećenje prilikom testa( zavisi od ispitanika).</a:t>
            </a:r>
            <a:endParaRPr lang="sr-Cyrl-RS" dirty="0" smtClean="0"/>
          </a:p>
          <a:p>
            <a:pPr marL="0" indent="0">
              <a:buNone/>
            </a:pPr>
            <a:r>
              <a:rPr lang="sr-Latn-RS" dirty="0" smtClean="0"/>
              <a:t>Metronom služi za davanje takata tokom penjanja ( 24 ciklusa u  minuti).</a:t>
            </a:r>
            <a:endParaRPr lang="sr-Cyrl-RS" dirty="0" smtClean="0"/>
          </a:p>
          <a:p>
            <a:pPr marL="0" indent="0">
              <a:buNone/>
            </a:pPr>
            <a:r>
              <a:rPr lang="sr-Latn-RS" dirty="0" smtClean="0"/>
              <a:t>Pri prvom testu se registruje potrošnja kiseonika ili srčani ciklus</a:t>
            </a:r>
            <a:r>
              <a:rPr lang="sr-Cyrl-RS" dirty="0" smtClean="0"/>
              <a:t>.</a:t>
            </a:r>
          </a:p>
          <a:p>
            <a:pPr marL="0" indent="0">
              <a:buNone/>
            </a:pPr>
            <a:r>
              <a:rPr lang="sr-Latn-RS" dirty="0" smtClean="0"/>
              <a:t>Tačnost ovog testa je manje pouzdana. </a:t>
            </a:r>
            <a:endParaRPr lang="sr-Cyrl-RS" dirty="0" smtClean="0"/>
          </a:p>
          <a:p>
            <a:pPr marL="0" indent="0">
              <a:buNone/>
            </a:pPr>
            <a:r>
              <a:rPr lang="sr-Latn-RS" dirty="0" smtClean="0"/>
              <a:t>Stepen opterećnja je osim fizičkom spremom ispitanika uslovljen i njegovom antropometrijom( niži ispitanici ne mogu koristiti previsoke klupice)</a:t>
            </a: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2645609"/>
            <a:ext cx="3532663" cy="2391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5058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5776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MERENjE SNAGE MIŠIĆA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14" y="805913"/>
            <a:ext cx="8903776" cy="58428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sz="3200" b="1" dirty="0" smtClean="0">
                <a:solidFill>
                  <a:srgbClr val="FF0000"/>
                </a:solidFill>
              </a:rPr>
              <a:t>BICIKL ERGOMETAR</a:t>
            </a:r>
            <a:endParaRPr lang="sr-Cyrl-RS" sz="32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sr-Cyrl-RS" dirty="0" smtClean="0"/>
              <a:t>„Sobni bicikli“ kojim se mehanički ili ektričnim putem menja opterećenje, dok je broj okretaja</a:t>
            </a:r>
            <a:endParaRPr lang="sr-Latn-RS" dirty="0" smtClean="0"/>
          </a:p>
          <a:p>
            <a:pPr algn="just">
              <a:buNone/>
            </a:pPr>
            <a:r>
              <a:rPr lang="sr-Cyrl-RS" dirty="0" smtClean="0"/>
              <a:t>pedala konstantan i iznosi 60/minutu.</a:t>
            </a:r>
            <a:endParaRPr lang="en-US" dirty="0" smtClean="0"/>
          </a:p>
          <a:p>
            <a:pPr algn="just">
              <a:buNone/>
            </a:pPr>
            <a:r>
              <a:rPr lang="sr-Cyrl-RS" dirty="0" smtClean="0"/>
              <a:t>Rezultati se direktno dobijaju u </a:t>
            </a:r>
            <a:r>
              <a:rPr lang="sr-Latn-RS" dirty="0" smtClean="0"/>
              <a:t>„W“ </a:t>
            </a:r>
            <a:r>
              <a:rPr lang="sr-Cyrl-RS" dirty="0" smtClean="0"/>
              <a:t>(vatima).</a:t>
            </a:r>
            <a:endParaRPr lang="en-US" dirty="0" smtClean="0"/>
          </a:p>
          <a:p>
            <a:pPr algn="just">
              <a:buNone/>
            </a:pPr>
            <a:r>
              <a:rPr lang="sr-Cyrl-RS" dirty="0" smtClean="0"/>
              <a:t>Noviji uređaji su direktno povezani sa računarom preko kojeg se podešava stepen </a:t>
            </a:r>
            <a:endParaRPr lang="sr-Latn-RS" dirty="0" smtClean="0"/>
          </a:p>
          <a:p>
            <a:pPr algn="just">
              <a:buNone/>
            </a:pPr>
            <a:r>
              <a:rPr lang="sr-Cyrl-RS" dirty="0" smtClean="0"/>
              <a:t>opterećenja.</a:t>
            </a:r>
            <a:endParaRPr lang="en-US" dirty="0" smtClean="0"/>
          </a:p>
          <a:p>
            <a:pPr algn="just">
              <a:buNone/>
            </a:pPr>
            <a:r>
              <a:rPr lang="sr-Cyrl-RS" dirty="0" smtClean="0"/>
              <a:t>Postoje i bicikli koji se mogu postaviti u ležeći položaj što proširuje opseg ispitanika koji se</a:t>
            </a:r>
            <a:endParaRPr lang="sr-Latn-RS" dirty="0" smtClean="0"/>
          </a:p>
          <a:p>
            <a:pPr algn="just">
              <a:buNone/>
            </a:pPr>
            <a:r>
              <a:rPr lang="sr-Cyrl-RS" dirty="0" smtClean="0"/>
              <a:t>naovajnačin mogu testirati.</a:t>
            </a:r>
            <a:endParaRPr lang="en-US" dirty="0" smtClean="0"/>
          </a:p>
          <a:p>
            <a:pPr algn="just">
              <a:buNone/>
            </a:pPr>
            <a:r>
              <a:rPr lang="sr-Cyrl-RS" dirty="0" smtClean="0"/>
              <a:t>Primenom ergobicikala može se doći do maksimuma radne sposobnosti ispitanika, osim kod</a:t>
            </a:r>
            <a:endParaRPr lang="sr-Latn-RS" dirty="0" smtClean="0"/>
          </a:p>
          <a:p>
            <a:pPr algn="just">
              <a:buNone/>
            </a:pPr>
            <a:r>
              <a:rPr lang="sr-Cyrl-RS" dirty="0" smtClean="0"/>
              <a:t>dobro uvežbanih sportista gde to ide do maksimalnih 95%.</a:t>
            </a:r>
            <a:endParaRPr lang="en-U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Cyrl-RS" dirty="0" smtClean="0"/>
              <a:t>Tip ergometra je i</a:t>
            </a:r>
            <a:r>
              <a:rPr lang="sr-Cyrl-RS" b="1" dirty="0" smtClean="0"/>
              <a:t> „veslački ergometar“</a:t>
            </a:r>
            <a:r>
              <a:rPr lang="sr-Latn-R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317960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35431"/>
          </a:xfrm>
        </p:spPr>
        <p:txBody>
          <a:bodyPr>
            <a:noAutofit/>
          </a:bodyPr>
          <a:lstStyle/>
          <a:p>
            <a:pPr algn="ctr"/>
            <a:r>
              <a:rPr lang="sr-Cyrl-RS" sz="4000" dirty="0" smtClean="0"/>
              <a:t>MERENjE SNAGE MIŠIĆA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3" y="799778"/>
            <a:ext cx="2522349" cy="33631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635431"/>
            <a:ext cx="3571875" cy="476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28" y="3997168"/>
            <a:ext cx="3410994" cy="28608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0427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66427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 smtClean="0"/>
              <a:t>MERENjE SNAGE MIŠIĆA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89" y="774915"/>
            <a:ext cx="6172201" cy="59048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200" dirty="0" smtClean="0"/>
              <a:t> </a:t>
            </a:r>
            <a:endParaRPr lang="en-US" sz="3400" dirty="0" smtClean="0"/>
          </a:p>
          <a:p>
            <a:pPr>
              <a:buNone/>
            </a:pPr>
            <a:r>
              <a:rPr lang="sr-Cyrl-RS" sz="3400" b="1" dirty="0" smtClean="0"/>
              <a:t>POKRETNE TRAKE (TREDMIL)</a:t>
            </a:r>
            <a:endParaRPr lang="en-US" sz="3400" b="1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sr-Cyrl-RS" sz="2900" dirty="0" smtClean="0"/>
              <a:t>Sastoje se od elektromotora koji pokreće valjke preko kojih</a:t>
            </a:r>
            <a:endParaRPr lang="en-US" sz="2900" dirty="0" smtClean="0"/>
          </a:p>
          <a:p>
            <a:pPr>
              <a:buNone/>
            </a:pPr>
            <a:r>
              <a:rPr lang="sr-Cyrl-RS" sz="2900" dirty="0" smtClean="0"/>
              <a:t>se nalazi traka. Na novijim modelima se pored stepena</a:t>
            </a:r>
            <a:endParaRPr lang="en-US" sz="2900" dirty="0" smtClean="0"/>
          </a:p>
          <a:p>
            <a:pPr>
              <a:buNone/>
            </a:pPr>
            <a:r>
              <a:rPr lang="sr-Cyrl-RS" sz="2900" dirty="0" smtClean="0"/>
              <a:t>opterećenja može menjati i nagib trake.</a:t>
            </a:r>
            <a:endParaRPr lang="en-US" sz="2900" dirty="0" smtClean="0"/>
          </a:p>
          <a:p>
            <a:pPr>
              <a:buNone/>
            </a:pPr>
            <a:r>
              <a:rPr lang="sr-Cyrl-RS" sz="2900" dirty="0" smtClean="0"/>
              <a:t>Maksimalna brzina trake je do 40 km/s, a nagib do 15</a:t>
            </a:r>
            <a:r>
              <a:rPr lang="sr-Cyrl-RS" sz="2900" baseline="30000" dirty="0" smtClean="0"/>
              <a:t>o</a:t>
            </a:r>
            <a:r>
              <a:rPr lang="sr-Cyrl-RS" sz="2900" dirty="0" smtClean="0"/>
              <a:t> </a:t>
            </a:r>
            <a:endParaRPr lang="en-US" sz="2900" dirty="0" smtClean="0"/>
          </a:p>
          <a:p>
            <a:pPr>
              <a:buNone/>
            </a:pPr>
            <a:r>
              <a:rPr lang="sr-Cyrl-RS" sz="2900" dirty="0" smtClean="0"/>
              <a:t>Na svim trakama postoji STOP taster kojim se momentalno</a:t>
            </a:r>
            <a:endParaRPr lang="en-US" sz="2900" dirty="0" smtClean="0"/>
          </a:p>
          <a:p>
            <a:pPr>
              <a:buNone/>
            </a:pPr>
            <a:r>
              <a:rPr lang="sr-Cyrl-RS" sz="2900" dirty="0" smtClean="0"/>
              <a:t>zaustavlja traka kako bi se sprečile eventualne povrede</a:t>
            </a:r>
            <a:endParaRPr lang="en-US" sz="2900" dirty="0" smtClean="0"/>
          </a:p>
          <a:p>
            <a:pPr>
              <a:buNone/>
            </a:pPr>
            <a:r>
              <a:rPr lang="sr-Cyrl-RS" sz="2900" dirty="0" smtClean="0"/>
              <a:t>prilikom testiranja.</a:t>
            </a:r>
            <a:endParaRPr lang="en-US" sz="2900" dirty="0" smtClean="0"/>
          </a:p>
          <a:p>
            <a:pPr>
              <a:buNone/>
            </a:pPr>
            <a:r>
              <a:rPr lang="sr-Cyrl-RS" sz="2900" dirty="0" smtClean="0"/>
              <a:t>Tredmil se kao i ergometar može povezati sa računarom, </a:t>
            </a:r>
            <a:endParaRPr lang="en-US" sz="2900" dirty="0" smtClean="0"/>
          </a:p>
          <a:p>
            <a:pPr>
              <a:buNone/>
            </a:pPr>
            <a:r>
              <a:rPr lang="sr-Cyrl-RS" sz="2900" dirty="0" smtClean="0"/>
              <a:t>EKG-om, pulsmetrom, uređajima koji mere dubinu disanja i </a:t>
            </a:r>
            <a:endParaRPr lang="en-US" sz="2900" dirty="0" smtClean="0"/>
          </a:p>
          <a:p>
            <a:pPr>
              <a:buNone/>
            </a:pPr>
            <a:r>
              <a:rPr lang="sr-Cyrl-RS" sz="2900" dirty="0" smtClean="0"/>
              <a:t>potrošnju kiseonika i ugljenmonoksida...</a:t>
            </a: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 </a:t>
            </a:r>
          </a:p>
          <a:p>
            <a:pPr>
              <a:buNone/>
            </a:pPr>
            <a:r>
              <a:rPr lang="en-US" sz="2900" dirty="0" smtClean="0"/>
              <a:t> </a:t>
            </a:r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25" y="2514922"/>
            <a:ext cx="3416772" cy="3474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679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564773"/>
          </a:xfrm>
        </p:spPr>
        <p:txBody>
          <a:bodyPr>
            <a:noAutofit/>
          </a:bodyPr>
          <a:lstStyle/>
          <a:p>
            <a:pPr algn="ctr"/>
            <a:r>
              <a:rPr lang="sr-Cyrl-RS" sz="4000" dirty="0" smtClean="0"/>
              <a:t>MALA SPIROMETRIJA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31" y="712922"/>
            <a:ext cx="6783224" cy="61450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RS" dirty="0" smtClean="0"/>
              <a:t>Je postupak kojim se određuje zapremina i kapacitet pluća. 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Ove vrednosti se mere pri jednoj respiraciji i iz tog razloga predstavljaju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statičke testove jer nisu vezane za vreme.</a:t>
            </a:r>
            <a:endParaRPr lang="en-US" dirty="0" smtClean="0"/>
          </a:p>
          <a:p>
            <a:pPr>
              <a:buNone/>
            </a:pPr>
            <a:r>
              <a:rPr lang="sr-Cyrl-RS" i="1" dirty="0" smtClean="0"/>
              <a:t>Postoje nekolika vrsta</a:t>
            </a:r>
            <a:r>
              <a:rPr lang="sr-Cyrl-RS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Vodeni spirometar </a:t>
            </a:r>
            <a:r>
              <a:rPr lang="sr-Cyrl-RS" dirty="0" smtClean="0"/>
              <a:t>– sastoji se iz spirometrijskog zvona koje je uronjeno u 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posudu sa vodom i cevi koja povezuje ispitanika sa zvonom. Zvono je 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povezano za kimograf sa pisačem kojim se registruju vrednosti plućnog 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volumena i kapaciteta.</a:t>
            </a:r>
            <a:endParaRPr lang="en-US" dirty="0" smtClean="0"/>
          </a:p>
          <a:p>
            <a:pPr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Suvi spirometar </a:t>
            </a:r>
            <a:r>
              <a:rPr lang="sr-Cyrl-RS" dirty="0" smtClean="0"/>
              <a:t>– umesto zvona ima mehur povezan sa cevkom.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Rastezanje mehura dovodi do aktiviranja pisača koji beleži krivulje po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voštanom papiru. </a:t>
            </a:r>
            <a:endParaRPr lang="en-US" dirty="0" smtClean="0"/>
          </a:p>
          <a:p>
            <a:pPr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Vitalograf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– radi na principu kao suvi, ali je dosta kompaktniji</a:t>
            </a:r>
            <a:endParaRPr lang="en-US" dirty="0" smtClean="0"/>
          </a:p>
          <a:p>
            <a:pPr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Spirotest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– sastoji se iz dve plastične okrugle komore postavljene jedna u 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drugu. U spoljašnjoj se nalazi pokretna prepreka, koja se pod strujom 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izdahnutog vazduha rotira i preko zupčanika pokreće kazaljku na skali.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55" y="109364"/>
            <a:ext cx="1808459" cy="2938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55" y="5027812"/>
            <a:ext cx="2037317" cy="1830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55" y="2913535"/>
            <a:ext cx="2023409" cy="2114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5244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Merenje snage mišića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Veliki dijagnostički značaj.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kazuje na stanje mišićnog sistema, ali i na funkciju L-M sistema </a:t>
            </a:r>
          </a:p>
          <a:p>
            <a:pPr>
              <a:buNone/>
            </a:pPr>
            <a:r>
              <a:rPr lang="sr-Latn-RS" dirty="0" smtClean="0"/>
              <a:t>             </a:t>
            </a:r>
            <a:r>
              <a:rPr lang="en-US" dirty="0" smtClean="0"/>
              <a:t>D</a:t>
            </a:r>
            <a:r>
              <a:rPr lang="sr-Latn-RS" dirty="0" smtClean="0"/>
              <a:t>obijeni rezultati se koriste u cilju: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dređivanja terapije i rehabilitacije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zradu kineziterapijskog plana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rocene uspešnosti terapije i rehabilitacije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naučnim istraživanjima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</a:t>
            </a:r>
            <a:r>
              <a:rPr lang="sr-Latn-RS" dirty="0" smtClean="0"/>
              <a:t>ačini merenja mišićne snage: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MMT- manuelno merenje mišićne snage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inamometrijsko </a:t>
            </a:r>
          </a:p>
          <a:p>
            <a:r>
              <a:rPr lang="en-US" dirty="0" smtClean="0"/>
              <a:t>E</a:t>
            </a:r>
            <a:r>
              <a:rPr lang="sr-Latn-RS" dirty="0" smtClean="0"/>
              <a:t>lektromiografsko 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lasična elektrodijag</a:t>
            </a:r>
            <a:r>
              <a:rPr lang="en-US" dirty="0" smtClean="0"/>
              <a:t>n</a:t>
            </a:r>
            <a:r>
              <a:rPr lang="sr-Latn-RS" dirty="0" smtClean="0"/>
              <a:t>ostika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fingomanometrijsko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97423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 smtClean="0"/>
              <a:t>MERENjE SNAGE MIŠIĆA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61" y="805913"/>
            <a:ext cx="8892153" cy="593585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RS" sz="2200" b="1" dirty="0" smtClean="0"/>
              <a:t>DINAMOMETRIJA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Dinamometrija se zasniva na činjenici da najveću silu mišić razvija ako se segment koji se pokreće i 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tetiva kojom se mišić hvata za taj segment pod uglom od 90 stepeni..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Jedinica za merenje mišićne sile je </a:t>
            </a:r>
            <a:r>
              <a:rPr lang="sr-Latn-RS" dirty="0" smtClean="0"/>
              <a:t>„</a:t>
            </a:r>
            <a:r>
              <a:rPr lang="en-US" dirty="0" smtClean="0"/>
              <a:t>N</a:t>
            </a:r>
            <a:r>
              <a:rPr lang="sr-Cyrl-RS" dirty="0" smtClean="0"/>
              <a:t>“ (njutn). 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To je sila koja masi od 1 kg daje ubrzanje od 9,81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Dinamometrija je jednostavna tehnika i njena primena je moguća gotovo u svim situacijama, ne 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zahteva toliku promenu položaja kao kod MMT, čime je vreme testiranja skraćeno.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Dinamometar</a:t>
            </a:r>
            <a:r>
              <a:rPr lang="sr-Cyrl-RS" dirty="0" smtClean="0"/>
              <a:t> daje meru sile mišića a či ne i promenu intenziteta u toku njenog dejstva.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sr-Latn-RS" dirty="0"/>
          </a:p>
          <a:p>
            <a:pPr>
              <a:buNone/>
            </a:pPr>
            <a:r>
              <a:rPr lang="sr-Cyrl-RS" b="1" dirty="0" smtClean="0"/>
              <a:t>DINAMOGRAFIJA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Zasniva se na elastičnosti ploče na kojoj se vrši pritisak i registracija promena intenziteta mišićne sile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u toku njenog delovanja. Registracija promena mišićne sile obavlja se na fotografskoj hartiji na kojoj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se istovremeno beleže i vremenski intervali.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52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352800"/>
            <a:ext cx="7772400" cy="1362075"/>
          </a:xfrm>
        </p:spPr>
        <p:txBody>
          <a:bodyPr/>
          <a:lstStyle/>
          <a:p>
            <a:r>
              <a:rPr lang="en-US" dirty="0" err="1" smtClean="0"/>
              <a:t>Testiranje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295400"/>
            <a:ext cx="2409825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sr-Latn-RS" dirty="0" smtClean="0"/>
              <a:t>inamometrija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Dinamometar</a:t>
            </a:r>
            <a:r>
              <a:rPr lang="en-US" dirty="0" smtClean="0"/>
              <a:t> je </a:t>
            </a:r>
            <a:r>
              <a:rPr lang="en-US" dirty="0" err="1" smtClean="0"/>
              <a:t>merni</a:t>
            </a:r>
            <a:r>
              <a:rPr lang="en-US" dirty="0" smtClean="0"/>
              <a:t> instrument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 smtClean="0"/>
              <a:t>momenta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. </a:t>
            </a:r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zasnovan</a:t>
            </a:r>
            <a:r>
              <a:rPr lang="en-US" dirty="0" smtClean="0"/>
              <a:t>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promeni</a:t>
            </a:r>
            <a:r>
              <a:rPr lang="en-US" dirty="0" smtClean="0"/>
              <a:t> </a:t>
            </a:r>
            <a:r>
              <a:rPr lang="en-US" dirty="0" err="1" smtClean="0"/>
              <a:t>dužine</a:t>
            </a:r>
            <a:r>
              <a:rPr lang="en-US" dirty="0" smtClean="0"/>
              <a:t> </a:t>
            </a:r>
            <a:r>
              <a:rPr lang="en-US" dirty="0" err="1" smtClean="0"/>
              <a:t>elastične</a:t>
            </a:r>
            <a:r>
              <a:rPr lang="en-US" dirty="0" smtClean="0"/>
              <a:t> </a:t>
            </a:r>
            <a:r>
              <a:rPr lang="en-US" dirty="0" err="1" smtClean="0"/>
              <a:t>opruge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delovanju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sr-Latn-RS" dirty="0" smtClean="0"/>
              <a:t>.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inamometrijska metoda ispitivanja snage mišića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objektivan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procene</a:t>
            </a:r>
            <a:r>
              <a:rPr lang="sr-Latn-R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5092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/>
              <a:t>ДИНАМОМЕТРИ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634" cy="34406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437"/>
            <a:ext cx="3347634" cy="3449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35" y="-1563"/>
            <a:ext cx="3707969" cy="3428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35" y="3429001"/>
            <a:ext cx="3707969" cy="3474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71" y="0"/>
            <a:ext cx="24046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58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ina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62312" y="3258344"/>
            <a:ext cx="2619375" cy="1743075"/>
          </a:xfrm>
          <a:prstGeom prst="rect">
            <a:avLst/>
          </a:prstGeom>
          <a:noFill/>
        </p:spPr>
      </p:pic>
      <p:pic>
        <p:nvPicPr>
          <p:cNvPr id="1027" name="Picture 3" descr="C:\Users\Marina\Desktop\main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3162300" cy="4286250"/>
          </a:xfrm>
          <a:prstGeom prst="rect">
            <a:avLst/>
          </a:prstGeom>
          <a:noFill/>
        </p:spPr>
      </p:pic>
      <p:pic>
        <p:nvPicPr>
          <p:cNvPr id="1028" name="Picture 4" descr="C:\Users\Marina\Desktop\01165-250-5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0"/>
            <a:ext cx="3352800" cy="2990850"/>
          </a:xfrm>
          <a:prstGeom prst="rect">
            <a:avLst/>
          </a:prstGeom>
          <a:noFill/>
        </p:spPr>
      </p:pic>
      <p:pic>
        <p:nvPicPr>
          <p:cNvPr id="1029" name="Picture 5" descr="C:\Users\Marina\Desktop\042d41be9b0652343554518c5c098b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0"/>
            <a:ext cx="2247900" cy="3352800"/>
          </a:xfrm>
          <a:prstGeom prst="rect">
            <a:avLst/>
          </a:prstGeom>
          <a:noFill/>
        </p:spPr>
      </p:pic>
      <p:pic>
        <p:nvPicPr>
          <p:cNvPr id="1030" name="Picture 6" descr="C:\Users\Marina\Desktop\f465f090800b428f8dfd5622b165523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81000"/>
            <a:ext cx="3419475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Postoje</a:t>
            </a:r>
            <a:r>
              <a:rPr lang="en-US" dirty="0" smtClean="0"/>
              <a:t> 2 </a:t>
            </a:r>
            <a:r>
              <a:rPr lang="en-US" dirty="0" err="1" smtClean="0"/>
              <a:t>osnovna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dinamometra</a:t>
            </a:r>
            <a:r>
              <a:rPr lang="en-US" dirty="0" smtClean="0"/>
              <a:t>: </a:t>
            </a:r>
            <a:r>
              <a:rPr lang="en-US" dirty="0" err="1" smtClean="0"/>
              <a:t>mehanički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električni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Mehanički</a:t>
            </a:r>
            <a:r>
              <a:rPr lang="en-US" dirty="0" smtClean="0"/>
              <a:t> </a:t>
            </a:r>
            <a:r>
              <a:rPr lang="en-US" dirty="0" err="1" smtClean="0"/>
              <a:t>dinamometri</a:t>
            </a:r>
            <a:r>
              <a:rPr lang="en-US" dirty="0" smtClean="0"/>
              <a:t> </a:t>
            </a:r>
            <a:r>
              <a:rPr lang="en-US" dirty="0" err="1" smtClean="0"/>
              <a:t>rade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principu</a:t>
            </a:r>
            <a:r>
              <a:rPr lang="en-US" dirty="0" smtClean="0"/>
              <a:t> </a:t>
            </a:r>
            <a:r>
              <a:rPr lang="en-US" dirty="0" err="1" smtClean="0"/>
              <a:t>opruge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se </a:t>
            </a:r>
            <a:r>
              <a:rPr lang="en-US" dirty="0" err="1" smtClean="0"/>
              <a:t>snaga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izražava</a:t>
            </a:r>
            <a:r>
              <a:rPr lang="en-US" dirty="0" smtClean="0"/>
              <a:t> </a:t>
            </a:r>
            <a:r>
              <a:rPr lang="en-US" dirty="0" err="1" smtClean="0"/>
              <a:t>stepenom</a:t>
            </a:r>
            <a:r>
              <a:rPr lang="en-US" dirty="0" smtClean="0"/>
              <a:t> </a:t>
            </a:r>
            <a:r>
              <a:rPr lang="en-US" dirty="0" err="1" smtClean="0"/>
              <a:t>pomeranja</a:t>
            </a:r>
            <a:r>
              <a:rPr lang="en-US" dirty="0" smtClean="0"/>
              <a:t> </a:t>
            </a:r>
            <a:r>
              <a:rPr lang="en-US" dirty="0" err="1" smtClean="0"/>
              <a:t>opruge</a:t>
            </a:r>
            <a:r>
              <a:rPr lang="en-US" dirty="0" smtClean="0"/>
              <a:t> pod </a:t>
            </a:r>
            <a:r>
              <a:rPr lang="en-US" dirty="0" err="1" smtClean="0"/>
              <a:t>pritiskom,odnosno</a:t>
            </a:r>
            <a:r>
              <a:rPr lang="en-US" dirty="0" smtClean="0"/>
              <a:t> </a:t>
            </a:r>
            <a:r>
              <a:rPr lang="en-US" dirty="0" err="1" smtClean="0"/>
              <a:t>uglom</a:t>
            </a:r>
            <a:r>
              <a:rPr lang="en-US" dirty="0" smtClean="0"/>
              <a:t> </a:t>
            </a:r>
            <a:r>
              <a:rPr lang="en-US" dirty="0" err="1" smtClean="0"/>
              <a:t>pomeranja</a:t>
            </a:r>
            <a:r>
              <a:rPr lang="en-US" dirty="0" smtClean="0"/>
              <a:t> </a:t>
            </a:r>
            <a:r>
              <a:rPr lang="en-US" dirty="0" err="1" smtClean="0"/>
              <a:t>pera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skali</a:t>
            </a:r>
            <a:r>
              <a:rPr lang="en-US" dirty="0" smtClean="0"/>
              <a:t> </a:t>
            </a:r>
            <a:r>
              <a:rPr lang="en-US" dirty="0" err="1" smtClean="0"/>
              <a:t>dinamometra</a:t>
            </a:r>
            <a:r>
              <a:rPr lang="sr-Latn-RS" dirty="0" smtClean="0"/>
              <a:t>.</a:t>
            </a:r>
          </a:p>
          <a:p>
            <a:r>
              <a:rPr lang="en-US" dirty="0" err="1" smtClean="0"/>
              <a:t>Tehnika</a:t>
            </a:r>
            <a:r>
              <a:rPr lang="en-US" dirty="0" smtClean="0"/>
              <a:t> </a:t>
            </a:r>
            <a:r>
              <a:rPr lang="en-US" dirty="0" err="1" smtClean="0"/>
              <a:t>merenja</a:t>
            </a:r>
            <a:r>
              <a:rPr lang="en-US" dirty="0" smtClean="0"/>
              <a:t>-u </a:t>
            </a:r>
            <a:r>
              <a:rPr lang="en-US" dirty="0" err="1" smtClean="0"/>
              <a:t>odgovarajućem</a:t>
            </a:r>
            <a:r>
              <a:rPr lang="en-US" dirty="0" smtClean="0"/>
              <a:t> </a:t>
            </a:r>
            <a:r>
              <a:rPr lang="en-US" dirty="0" err="1" smtClean="0"/>
              <a:t>položaju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ispitivani</a:t>
            </a:r>
            <a:r>
              <a:rPr lang="en-US" dirty="0" smtClean="0"/>
              <a:t> </a:t>
            </a:r>
            <a:r>
              <a:rPr lang="en-US" dirty="0" err="1" smtClean="0"/>
              <a:t>mišić,ispitanik</a:t>
            </a:r>
            <a:r>
              <a:rPr lang="en-US" dirty="0" smtClean="0"/>
              <a:t> </a:t>
            </a:r>
            <a:r>
              <a:rPr lang="en-US" dirty="0" err="1" smtClean="0"/>
              <a:t>izvodi</a:t>
            </a:r>
            <a:r>
              <a:rPr lang="en-US" dirty="0" smtClean="0"/>
              <a:t> </a:t>
            </a:r>
            <a:r>
              <a:rPr lang="en-US" dirty="0" err="1" smtClean="0"/>
              <a:t>statičku</a:t>
            </a:r>
            <a:r>
              <a:rPr lang="en-US" dirty="0" smtClean="0"/>
              <a:t> </a:t>
            </a:r>
            <a:r>
              <a:rPr lang="en-US" dirty="0" err="1" smtClean="0"/>
              <a:t>kontrkciju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terapeut</a:t>
            </a:r>
            <a:r>
              <a:rPr lang="en-US" dirty="0" smtClean="0"/>
              <a:t> </a:t>
            </a:r>
            <a:r>
              <a:rPr lang="en-US" dirty="0" err="1" smtClean="0"/>
              <a:t>povlači</a:t>
            </a:r>
            <a:r>
              <a:rPr lang="en-US" dirty="0" smtClean="0"/>
              <a:t> </a:t>
            </a:r>
            <a:r>
              <a:rPr lang="en-US" dirty="0" err="1" smtClean="0"/>
              <a:t>dinamometar</a:t>
            </a:r>
            <a:r>
              <a:rPr lang="en-US" dirty="0" smtClean="0"/>
              <a:t> u </a:t>
            </a:r>
            <a:r>
              <a:rPr lang="en-US" dirty="0" err="1" smtClean="0"/>
              <a:t>suprotnom</a:t>
            </a:r>
            <a:r>
              <a:rPr lang="en-US" dirty="0" smtClean="0"/>
              <a:t> </a:t>
            </a:r>
            <a:r>
              <a:rPr lang="en-US" dirty="0" err="1" smtClean="0"/>
              <a:t>smeru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kontrakcije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. -</a:t>
            </a:r>
            <a:r>
              <a:rPr lang="en-US" dirty="0" err="1" smtClean="0"/>
              <a:t>Trajanje</a:t>
            </a:r>
            <a:r>
              <a:rPr lang="en-US" dirty="0" smtClean="0"/>
              <a:t> </a:t>
            </a:r>
            <a:r>
              <a:rPr lang="en-US" dirty="0" err="1" smtClean="0"/>
              <a:t>merenja-vreme</a:t>
            </a:r>
            <a:r>
              <a:rPr lang="en-US" dirty="0" smtClean="0"/>
              <a:t> </a:t>
            </a:r>
            <a:r>
              <a:rPr lang="en-US" dirty="0" err="1" smtClean="0"/>
              <a:t>održavanja</a:t>
            </a:r>
            <a:r>
              <a:rPr lang="en-US" dirty="0" smtClean="0"/>
              <a:t> </a:t>
            </a:r>
            <a:r>
              <a:rPr lang="en-US" dirty="0" err="1" smtClean="0"/>
              <a:t>statičke</a:t>
            </a:r>
            <a:r>
              <a:rPr lang="en-US" dirty="0" smtClean="0"/>
              <a:t> </a:t>
            </a:r>
            <a:r>
              <a:rPr lang="en-US" dirty="0" err="1" smtClean="0"/>
              <a:t>kontrakcije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trajanje</a:t>
            </a:r>
            <a:r>
              <a:rPr lang="en-US" dirty="0" smtClean="0"/>
              <a:t> </a:t>
            </a:r>
            <a:r>
              <a:rPr lang="en-US" dirty="0" err="1" smtClean="0"/>
              <a:t>povlačenja</a:t>
            </a:r>
            <a:r>
              <a:rPr lang="en-US" dirty="0" smtClean="0"/>
              <a:t> </a:t>
            </a:r>
            <a:r>
              <a:rPr lang="en-US" dirty="0" err="1" smtClean="0"/>
              <a:t>dinamometra</a:t>
            </a:r>
            <a:r>
              <a:rPr lang="en-US" dirty="0" smtClean="0"/>
              <a:t> </a:t>
            </a:r>
            <a:r>
              <a:rPr lang="en-US" dirty="0" err="1" smtClean="0"/>
              <a:t>iznosi</a:t>
            </a:r>
            <a:r>
              <a:rPr lang="en-US" dirty="0" smtClean="0"/>
              <a:t> 1-2 </a:t>
            </a:r>
            <a:r>
              <a:rPr lang="en-US" dirty="0" err="1" smtClean="0"/>
              <a:t>sekunde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sr-Latn-RS" dirty="0" smtClean="0"/>
              <a:t>lektrični dinamometri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Električni</a:t>
            </a:r>
            <a:r>
              <a:rPr lang="en-US" dirty="0" smtClean="0"/>
              <a:t> </a:t>
            </a:r>
            <a:r>
              <a:rPr lang="en-US" dirty="0" err="1" smtClean="0"/>
              <a:t>dinamometri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analogni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registruju</a:t>
            </a:r>
            <a:r>
              <a:rPr lang="en-US" dirty="0" smtClean="0"/>
              <a:t> </a:t>
            </a:r>
            <a:r>
              <a:rPr lang="en-US" dirty="0" err="1" smtClean="0"/>
              <a:t>promenu</a:t>
            </a:r>
            <a:r>
              <a:rPr lang="en-US" dirty="0" smtClean="0"/>
              <a:t>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u </a:t>
            </a:r>
            <a:r>
              <a:rPr lang="en-US" dirty="0" err="1" smtClean="0"/>
              <a:t>metalnom</a:t>
            </a:r>
            <a:r>
              <a:rPr lang="en-US" dirty="0" smtClean="0"/>
              <a:t> </a:t>
            </a:r>
            <a:r>
              <a:rPr lang="en-US" dirty="0" err="1" smtClean="0"/>
              <a:t>središtu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deluje</a:t>
            </a:r>
            <a:r>
              <a:rPr lang="en-US" dirty="0" smtClean="0"/>
              <a:t> </a:t>
            </a:r>
            <a:r>
              <a:rPr lang="en-US" dirty="0" err="1" smtClean="0"/>
              <a:t>mehanička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pokušaju</a:t>
            </a:r>
            <a:r>
              <a:rPr lang="en-US" dirty="0" smtClean="0"/>
              <a:t> </a:t>
            </a:r>
            <a:r>
              <a:rPr lang="en-US" dirty="0" err="1" smtClean="0"/>
              <a:t>izvodjenja</a:t>
            </a:r>
            <a:r>
              <a:rPr lang="en-US" dirty="0" smtClean="0"/>
              <a:t> </a:t>
            </a:r>
            <a:r>
              <a:rPr lang="en-US" dirty="0" err="1" smtClean="0"/>
              <a:t>pokreta</a:t>
            </a:r>
            <a:r>
              <a:rPr lang="en-US" dirty="0" smtClean="0"/>
              <a:t>. </a:t>
            </a:r>
            <a:r>
              <a:rPr lang="en-US" dirty="0" err="1" smtClean="0"/>
              <a:t>Vrednosti</a:t>
            </a:r>
            <a:r>
              <a:rPr lang="en-US" dirty="0" smtClean="0"/>
              <a:t> se </a:t>
            </a:r>
            <a:r>
              <a:rPr lang="en-US" dirty="0" err="1" smtClean="0"/>
              <a:t>očitavaju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elektronskim</a:t>
            </a:r>
            <a:r>
              <a:rPr lang="en-US" dirty="0" smtClean="0"/>
              <a:t> </a:t>
            </a:r>
            <a:r>
              <a:rPr lang="en-US" dirty="0" err="1" smtClean="0"/>
              <a:t>brojčanicima</a:t>
            </a:r>
            <a:r>
              <a:rPr lang="en-US" dirty="0" smtClean="0"/>
              <a:t> </a:t>
            </a:r>
            <a:r>
              <a:rPr lang="en-US" dirty="0" err="1" smtClean="0"/>
              <a:t>instrumenta</a:t>
            </a:r>
            <a:r>
              <a:rPr lang="sr-Latn-RS" dirty="0" smtClean="0"/>
              <a:t>.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edostatak ove metode je što se ne mogu ispitivati mišići sa većim stepenom hipotrofije.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Izokinetičk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dinamomet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ar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je savremeni aparat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obija 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se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detaljan uvid u stanje funkcije zgloba, međusobni odnos agonista i antagonista i bilateralno poređenje istih mišićnih grupa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RS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mogućava izol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ovano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merenje 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snage pojedinih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mišićnih grupa, različit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vrste kontrakcije, merenje 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obima pokreta.</a:t>
            </a:r>
          </a:p>
          <a:p>
            <a:r>
              <a:rPr lang="sr-Latn-RS" dirty="0" smtClean="0"/>
              <a:t>F</a:t>
            </a:r>
            <a:r>
              <a:rPr lang="en-US" dirty="0" err="1" smtClean="0"/>
              <a:t>unkcionalnost</a:t>
            </a:r>
            <a:r>
              <a:rPr lang="en-US" dirty="0" smtClean="0"/>
              <a:t> </a:t>
            </a:r>
            <a:r>
              <a:rPr lang="en-US" dirty="0" err="1" smtClean="0"/>
              <a:t>zglobova</a:t>
            </a:r>
            <a:r>
              <a:rPr lang="en-US" dirty="0" smtClean="0"/>
              <a:t> </a:t>
            </a:r>
            <a:r>
              <a:rPr lang="en-US" dirty="0" err="1" smtClean="0"/>
              <a:t>ko</a:t>
            </a:r>
            <a:r>
              <a:rPr lang="sr-Latn-RS" dirty="0" smtClean="0"/>
              <a:t>l</a:t>
            </a:r>
            <a:r>
              <a:rPr lang="en-US" dirty="0" err="1" smtClean="0"/>
              <a:t>ena</a:t>
            </a:r>
            <a:r>
              <a:rPr lang="en-US" dirty="0" smtClean="0"/>
              <a:t>, </a:t>
            </a:r>
            <a:r>
              <a:rPr lang="sr-Latn-RS" dirty="0" smtClean="0"/>
              <a:t>skočnog zgloba</a:t>
            </a:r>
            <a:r>
              <a:rPr lang="en-US" dirty="0" smtClean="0"/>
              <a:t>, </a:t>
            </a:r>
            <a:r>
              <a:rPr lang="en-US" dirty="0" err="1" smtClean="0"/>
              <a:t>kuka</a:t>
            </a:r>
            <a:r>
              <a:rPr lang="en-US" dirty="0" smtClean="0"/>
              <a:t>, </a:t>
            </a:r>
            <a:r>
              <a:rPr lang="en-US" dirty="0" err="1" smtClean="0"/>
              <a:t>ramena</a:t>
            </a:r>
            <a:r>
              <a:rPr lang="en-US" dirty="0" smtClean="0"/>
              <a:t>, </a:t>
            </a:r>
            <a:r>
              <a:rPr lang="en-US" dirty="0" err="1" smtClean="0"/>
              <a:t>lakta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r-Latn-RS" dirty="0" smtClean="0"/>
              <a:t>kičmenog stuba.</a:t>
            </a:r>
            <a:endParaRPr lang="en-US" dirty="0" smtClean="0"/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sr-Latn-RS" dirty="0" smtClean="0"/>
              <a:t>zokinetički dinamometar</a:t>
            </a:r>
            <a:endParaRPr lang="en-US" dirty="0"/>
          </a:p>
        </p:txBody>
      </p:sp>
      <p:pic>
        <p:nvPicPr>
          <p:cNvPr id="4" name="Content Placeholder 3" descr="iz-de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6493" y="1935163"/>
            <a:ext cx="6571013" cy="438943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sr-Latn-RS" dirty="0" smtClean="0"/>
              <a:t>lektromiografija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</a:t>
            </a:r>
            <a:r>
              <a:rPr lang="sr-Latn-RS" dirty="0" smtClean="0"/>
              <a:t>nvazivna dijagnostička metoda kojom se registruje električna aktivnost mišića uvođenjem u ispitivani mišić tanke igle (elektroda).  Potreban je ubod u mišić.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dijagnostici može da ukaže na uzrok slabosti- da li je u pitanju primarno mišićno oboljenje ili postoji oštećenje nerva.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ko se na MMT dobije </a:t>
            </a:r>
            <a:r>
              <a:rPr lang="sr-Latn-RS" b="1" dirty="0" smtClean="0"/>
              <a:t>ocena 0 ili 1 neophodno je EMG ispitivanje</a:t>
            </a:r>
            <a:endParaRPr lang="en-US" b="1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1587" y="3418681"/>
            <a:ext cx="3171825" cy="143827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Površinska</a:t>
            </a:r>
            <a:r>
              <a:rPr lang="en-US" dirty="0" smtClean="0"/>
              <a:t> </a:t>
            </a:r>
            <a:r>
              <a:rPr lang="en-US" dirty="0" err="1" smtClean="0"/>
              <a:t>elektromiografija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Elektrodama</a:t>
            </a:r>
            <a:r>
              <a:rPr lang="en-US" dirty="0" smtClean="0"/>
              <a:t> </a:t>
            </a:r>
            <a:r>
              <a:rPr lang="en-US" dirty="0" err="1" smtClean="0"/>
              <a:t>prislonjenim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mišiće</a:t>
            </a:r>
            <a:r>
              <a:rPr lang="en-US" dirty="0" smtClean="0"/>
              <a:t> </a:t>
            </a:r>
            <a:r>
              <a:rPr lang="en-US" dirty="0" err="1" smtClean="0"/>
              <a:t>dobi</a:t>
            </a:r>
            <a:r>
              <a:rPr lang="sr-Latn-RS" dirty="0" smtClean="0"/>
              <a:t>j</a:t>
            </a:r>
            <a:r>
              <a:rPr lang="en-US" dirty="0" smtClean="0"/>
              <a:t>a se </a:t>
            </a:r>
            <a:r>
              <a:rPr lang="en-US" dirty="0" err="1" smtClean="0"/>
              <a:t>informacija</a:t>
            </a:r>
            <a:r>
              <a:rPr lang="en-US" dirty="0" smtClean="0"/>
              <a:t> o </a:t>
            </a:r>
            <a:r>
              <a:rPr lang="en-US" b="1" dirty="0" err="1" smtClean="0"/>
              <a:t>zamorljivosti</a:t>
            </a:r>
            <a:r>
              <a:rPr lang="en-US" b="1" dirty="0" smtClean="0"/>
              <a:t>, </a:t>
            </a:r>
            <a:r>
              <a:rPr lang="en-US" b="1" dirty="0" err="1" smtClean="0"/>
              <a:t>aktivaciji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relaksaciji</a:t>
            </a:r>
            <a:r>
              <a:rPr lang="en-US" b="1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Obzirom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elektrode</a:t>
            </a:r>
            <a:r>
              <a:rPr lang="en-US" dirty="0" smtClean="0"/>
              <a:t> </a:t>
            </a:r>
            <a:r>
              <a:rPr lang="en-US" dirty="0" err="1" smtClean="0"/>
              <a:t>postavljaju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površinu</a:t>
            </a:r>
            <a:r>
              <a:rPr lang="en-US" dirty="0" smtClean="0"/>
              <a:t> </a:t>
            </a:r>
            <a:r>
              <a:rPr lang="en-US" dirty="0" err="1" smtClean="0"/>
              <a:t>kože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razliku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igličnih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(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potrebne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dublje</a:t>
            </a:r>
            <a:r>
              <a:rPr lang="en-US" dirty="0" smtClean="0"/>
              <a:t> </a:t>
            </a:r>
            <a:r>
              <a:rPr lang="en-US" dirty="0" err="1" smtClean="0"/>
              <a:t>locirane</a:t>
            </a:r>
            <a:r>
              <a:rPr lang="en-US" dirty="0" smtClean="0"/>
              <a:t> </a:t>
            </a:r>
            <a:r>
              <a:rPr lang="en-US" dirty="0" err="1" smtClean="0"/>
              <a:t>mišiće</a:t>
            </a:r>
            <a:r>
              <a:rPr lang="en-US" dirty="0" smtClean="0"/>
              <a:t>), </a:t>
            </a:r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je </a:t>
            </a:r>
            <a:r>
              <a:rPr lang="en-US" dirty="0" err="1" smtClean="0"/>
              <a:t>potpuno</a:t>
            </a:r>
            <a:r>
              <a:rPr lang="en-US" dirty="0" smtClean="0"/>
              <a:t> </a:t>
            </a:r>
            <a:r>
              <a:rPr lang="en-US" dirty="0" err="1" smtClean="0"/>
              <a:t>bezbolan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38914" name="Picture 2" descr="C:\Users\Marina\Desktop\inde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05000"/>
            <a:ext cx="2466975" cy="1847850"/>
          </a:xfrm>
          <a:prstGeom prst="rect">
            <a:avLst/>
          </a:prstGeom>
          <a:noFill/>
        </p:spPr>
      </p:pic>
      <p:pic>
        <p:nvPicPr>
          <p:cNvPr id="6" name="Content Placeholder 6" descr="CIMG3149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886200"/>
            <a:ext cx="4038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EMNG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Detekciona</a:t>
            </a:r>
            <a:r>
              <a:rPr lang="en-US" dirty="0" smtClean="0"/>
              <a:t> </a:t>
            </a:r>
            <a:r>
              <a:rPr lang="en-US" dirty="0" err="1" smtClean="0"/>
              <a:t>elektromiografija</a:t>
            </a:r>
            <a:r>
              <a:rPr lang="en-US" dirty="0" smtClean="0"/>
              <a:t> (EMG) - </a:t>
            </a:r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sr-Latn-RS" dirty="0" smtClean="0"/>
              <a:t> </a:t>
            </a:r>
            <a:r>
              <a:rPr lang="en-US" b="1" dirty="0" err="1" smtClean="0"/>
              <a:t>Registrovanje</a:t>
            </a:r>
            <a:r>
              <a:rPr lang="en-US" b="1" dirty="0" smtClean="0"/>
              <a:t> </a:t>
            </a:r>
            <a:r>
              <a:rPr lang="en-US" b="1" dirty="0" err="1" smtClean="0"/>
              <a:t>akcionih</a:t>
            </a:r>
            <a:r>
              <a:rPr lang="en-US" b="1" dirty="0" smtClean="0"/>
              <a:t> </a:t>
            </a:r>
            <a:r>
              <a:rPr lang="en-US" b="1" dirty="0" err="1" smtClean="0"/>
              <a:t>potencijala</a:t>
            </a:r>
            <a:r>
              <a:rPr lang="en-US" b="1" dirty="0" smtClean="0"/>
              <a:t> </a:t>
            </a:r>
            <a:r>
              <a:rPr lang="en-US" dirty="0" err="1" smtClean="0"/>
              <a:t>motornih</a:t>
            </a:r>
            <a:r>
              <a:rPr lang="en-US" dirty="0" smtClean="0"/>
              <a:t> </a:t>
            </a:r>
            <a:r>
              <a:rPr lang="en-US" dirty="0" err="1" smtClean="0"/>
              <a:t>jedinica</a:t>
            </a:r>
            <a:r>
              <a:rPr lang="en-US" dirty="0" smtClean="0"/>
              <a:t> u </a:t>
            </a:r>
            <a:r>
              <a:rPr lang="en-US" b="1" dirty="0" err="1" smtClean="0"/>
              <a:t>toku</a:t>
            </a:r>
            <a:r>
              <a:rPr lang="en-US" b="1" dirty="0" smtClean="0"/>
              <a:t> mi</a:t>
            </a:r>
            <a:r>
              <a:rPr lang="sr-Latn-CS" b="1" dirty="0" smtClean="0"/>
              <a:t>š</a:t>
            </a:r>
            <a:r>
              <a:rPr lang="en-US" b="1" dirty="0" err="1" smtClean="0"/>
              <a:t>i</a:t>
            </a:r>
            <a:r>
              <a:rPr lang="sr-Latn-CS" b="1" dirty="0" smtClean="0"/>
              <a:t>ć</a:t>
            </a:r>
            <a:r>
              <a:rPr lang="en-US" b="1" dirty="0" smtClean="0"/>
              <a:t>ne </a:t>
            </a:r>
            <a:r>
              <a:rPr lang="en-US" b="1" dirty="0" err="1" smtClean="0"/>
              <a:t>kontrakcije</a:t>
            </a:r>
            <a:endParaRPr lang="en-US" b="1" dirty="0" smtClean="0"/>
          </a:p>
          <a:p>
            <a:r>
              <a:rPr lang="en-US" dirty="0" err="1" smtClean="0"/>
              <a:t>Stimulaciona</a:t>
            </a:r>
            <a:r>
              <a:rPr lang="en-US" dirty="0" smtClean="0"/>
              <a:t> </a:t>
            </a:r>
            <a:r>
              <a:rPr lang="en-US" dirty="0" err="1" smtClean="0"/>
              <a:t>elektromiografija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elektroneurografija</a:t>
            </a:r>
            <a:r>
              <a:rPr lang="en-US" dirty="0" smtClean="0"/>
              <a:t> (ENG) - </a:t>
            </a:r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 smtClean="0"/>
              <a:t>brzine</a:t>
            </a:r>
            <a:r>
              <a:rPr lang="en-US" dirty="0" smtClean="0"/>
              <a:t> </a:t>
            </a:r>
            <a:r>
              <a:rPr lang="en-US" dirty="0" err="1" smtClean="0"/>
              <a:t>provodljivosti</a:t>
            </a:r>
            <a:r>
              <a:rPr lang="en-US" dirty="0" smtClean="0"/>
              <a:t>  </a:t>
            </a:r>
            <a:r>
              <a:rPr lang="en-US" dirty="0" err="1" smtClean="0"/>
              <a:t>perifernih</a:t>
            </a:r>
            <a:r>
              <a:rPr lang="en-US" dirty="0" smtClean="0"/>
              <a:t> </a:t>
            </a:r>
            <a:r>
              <a:rPr lang="en-US" dirty="0" err="1" smtClean="0"/>
              <a:t>nerava</a:t>
            </a:r>
            <a:r>
              <a:rPr lang="en-US" dirty="0" smtClean="0"/>
              <a:t> -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KINEZIOLOŠKE KARAKTERISTIKE MIŠIĆA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PODELA MIŠIĆA:</a:t>
            </a:r>
          </a:p>
          <a:p>
            <a:r>
              <a:rPr lang="sr-Latn-RS" dirty="0"/>
              <a:t> </a:t>
            </a:r>
            <a:r>
              <a:rPr lang="sr-Latn-RS" dirty="0" smtClean="0"/>
              <a:t>  -GLATKI</a:t>
            </a:r>
          </a:p>
          <a:p>
            <a:r>
              <a:rPr lang="sr-Latn-RS" dirty="0"/>
              <a:t> </a:t>
            </a:r>
            <a:r>
              <a:rPr lang="sr-Latn-RS" dirty="0" smtClean="0"/>
              <a:t>  -POPREČNOPRUGASTI</a:t>
            </a:r>
          </a:p>
          <a:p>
            <a:r>
              <a:rPr lang="sr-Latn-RS" dirty="0"/>
              <a:t> </a:t>
            </a:r>
            <a:r>
              <a:rPr lang="sr-Latn-RS" dirty="0" smtClean="0"/>
              <a:t>  -SRČANI MIŠIĆ</a:t>
            </a:r>
          </a:p>
          <a:p>
            <a:pPr marL="109728" indent="0">
              <a:buNone/>
            </a:pPr>
            <a:endParaRPr lang="sr-Latn-RS" dirty="0" smtClean="0"/>
          </a:p>
          <a:p>
            <a:endParaRPr lang="en-US" dirty="0"/>
          </a:p>
        </p:txBody>
      </p:sp>
      <p:pic>
        <p:nvPicPr>
          <p:cNvPr id="1026" name="Picture 2" descr="C:\Users\Balov\Picture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530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80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lasična elektrodijagnostika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sr-Latn-RS" dirty="0" smtClean="0"/>
              <a:t>spitivanje nadražljivosti i provodljivosti motornih nerava i mišića.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raženje se vrši faradskom ili galvanskom strujom.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ože se utvrditi da li je uzrok slabosti oštećenje nerva ili mišića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542441"/>
          </a:xfrm>
        </p:spPr>
        <p:txBody>
          <a:bodyPr>
            <a:noAutofit/>
          </a:bodyPr>
          <a:lstStyle/>
          <a:p>
            <a:pPr algn="ctr"/>
            <a:r>
              <a:rPr lang="sr-Latn-RS" sz="4000" dirty="0" smtClean="0"/>
              <a:t>MERENJE PROTOKA KRVI</a:t>
            </a:r>
            <a:br>
              <a:rPr lang="sr-Latn-RS" sz="4000" dirty="0" smtClean="0"/>
            </a:br>
            <a:r>
              <a:rPr lang="sr-Cyrl-RS" sz="4000" dirty="0" smtClean="0"/>
              <a:t> - </a:t>
            </a:r>
            <a:r>
              <a:rPr lang="sr-Latn-RS" sz="4000" dirty="0" smtClean="0"/>
              <a:t>OSCILOGRAFIJA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1" y="1828801"/>
            <a:ext cx="8996289" cy="47126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Oscilografija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 je objektivna metoda merenje protoka krvi u ekstremitetima.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Ovom metodom se dobija uvid u stanje krvnih sudova, i to na osnovu ocrtanih pulsnih krivulja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na oscilogramu.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Oscilografija je neinvazivna metoda koja se zasniva na na principu promene pritiska u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manžetni.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Sprovodi se uz pomoć manžetne u kojoj je pritisak viši od pritiska ispitanika.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181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fingomanometrijsko ispitivanje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sr-Latn-RS" dirty="0" smtClean="0"/>
              <a:t>apumpa se sfingomanometarska kesa do 100mmHg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ahteva se od ispitanika da snagom svojih mišića gura postavljenu povesku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 aparatu se očita vrednost u mmHg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MMT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/>
              <a:t>manuelni mišićni test</a:t>
            </a:r>
            <a:endParaRPr lang="en-US" sz="3200" dirty="0"/>
          </a:p>
        </p:txBody>
      </p:sp>
      <p:pic>
        <p:nvPicPr>
          <p:cNvPr id="7" name="Content Placeholder 6" descr="HipAd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MMT-manuelno mišićno testiranje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sr-Latn-RS" dirty="0" smtClean="0"/>
              <a:t>utinski se primenjuje  u radu fizioterapeuta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obijene rezultate koriste fizioterapeuti i fizijatri  radi utvrđivanja funkcionalne dijagnoze.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erenje se izvodi pre terapije, periodično u toku trajanja terapije i po završetku terapije.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MMT</a:t>
            </a:r>
            <a:r>
              <a:rPr lang="sr-Latn-RS" dirty="0" smtClean="0"/>
              <a:t> počinje da se primenjuje 1915.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sr-Latn-RS" dirty="0" smtClean="0"/>
              <a:t>r Robert Lovett prvi je ovu metodu osmislio i primenio.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početku se koristila samo kod obolelih od dečje paralize, zatim se proširila na različita oboljenja.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edovno testiranje ukazuje na efikasnost primenjene terapije i na prognozu bolesti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 osnovu MMT-a određuje se adekvatno opterećenje mišića u kineziterapiji i pravilna početna pozicija</a:t>
            </a:r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Š</a:t>
            </a:r>
            <a:r>
              <a:rPr lang="sr-Latn-RS" dirty="0" smtClean="0"/>
              <a:t>ta treba znati o mišićima i pokretima?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D</a:t>
            </a:r>
            <a:r>
              <a:rPr lang="sr-Latn-RS" dirty="0" smtClean="0"/>
              <a:t>a bi se MMT pravilno izvodio potrebno je poznavanje anatomije:</a:t>
            </a:r>
          </a:p>
          <a:p>
            <a:r>
              <a:rPr lang="sr-Latn-RS" dirty="0" smtClean="0"/>
              <a:t>pripojna mesta mišića, </a:t>
            </a:r>
          </a:p>
          <a:p>
            <a:r>
              <a:rPr lang="sr-Latn-RS" dirty="0" smtClean="0"/>
              <a:t>inervacija, </a:t>
            </a:r>
          </a:p>
          <a:p>
            <a:r>
              <a:rPr lang="sr-Latn-RS" dirty="0" smtClean="0"/>
              <a:t>uloga mišića u pokretu, </a:t>
            </a:r>
          </a:p>
          <a:p>
            <a:r>
              <a:rPr lang="sr-Latn-RS" dirty="0" smtClean="0"/>
              <a:t>normalan i patološki pokret.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snovni elementi MMT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/>
              <a:t>1.Početna pozicija</a:t>
            </a:r>
          </a:p>
          <a:p>
            <a:r>
              <a:rPr lang="sr-Latn-RS" b="1" dirty="0" smtClean="0"/>
              <a:t>2.Fiksiranje</a:t>
            </a:r>
          </a:p>
          <a:p>
            <a:r>
              <a:rPr lang="sr-Latn-RS" b="1" dirty="0" smtClean="0"/>
              <a:t>3.Test pokret</a:t>
            </a:r>
          </a:p>
          <a:p>
            <a:r>
              <a:rPr lang="sr-Latn-RS" b="1" dirty="0" smtClean="0"/>
              <a:t>4.Gravitacija</a:t>
            </a:r>
          </a:p>
          <a:p>
            <a:r>
              <a:rPr lang="sr-Latn-RS" b="1" dirty="0" smtClean="0"/>
              <a:t>5.Manuelno opterećenje</a:t>
            </a:r>
            <a:endParaRPr lang="en-US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1.Početna pozicija</a:t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tandardni položaj za testiranje određene grupe ili određenog mišića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ekada se postavljanjem segmenta tela u određeni položaj može izdvojiti delovanje samo jednog mišića. (npr.: </a:t>
            </a:r>
            <a:r>
              <a:rPr lang="sr-Latn-RS" u="sng" dirty="0" smtClean="0"/>
              <a:t>m.gluteus maximus </a:t>
            </a:r>
            <a:r>
              <a:rPr lang="sr-Latn-RS" dirty="0" smtClean="0"/>
              <a:t>pretežno izvodi ekstenziju natkolenice kada je koleno savijeno; kada je opruženo- učestvuju i drugi mišići)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sr-Latn-RS" dirty="0" smtClean="0"/>
              <a:t>Fiksiranje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</a:t>
            </a:r>
            <a:r>
              <a:rPr lang="sr-Latn-RS" dirty="0" smtClean="0"/>
              <a:t>a bi mišić efikasno izveo pokret treba da ima </a:t>
            </a:r>
            <a:r>
              <a:rPr lang="sr-Latn-RS" b="1" dirty="0" smtClean="0"/>
              <a:t>nepokretno početno pripojno mesto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ekada je težina tela dovoljna da obezbedi stabilizaciju segmenta.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glavnom je potrebno manuelno fiksiranje susednog proksimalnog segmenta </a:t>
            </a:r>
          </a:p>
          <a:p>
            <a:endParaRPr lang="en-US" dirty="0"/>
          </a:p>
        </p:txBody>
      </p:sp>
      <p:pic>
        <p:nvPicPr>
          <p:cNvPr id="39938" name="Picture 2" descr="C:\Users\Marina\Desktop\KneeFlexI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lov\Pictures\slika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278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9402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3.T</a:t>
            </a:r>
            <a:r>
              <a:rPr lang="sr-Latn-RS" dirty="0" smtClean="0"/>
              <a:t>est pokret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 koji se koristi u MMT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o je dobro razrađen i sistematizovan pokret, koji se izvodi </a:t>
            </a:r>
            <a:r>
              <a:rPr lang="sr-Latn-RS" b="1" dirty="0" smtClean="0"/>
              <a:t>iz tačno određenog početnog položaja u određenom smeru i određenog je obima. 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glavnom je pun obim pokreta ali može biti i samo deo obima (zbog dejstva gravitacije).</a:t>
            </a:r>
          </a:p>
          <a:p>
            <a:pPr>
              <a:buNone/>
            </a:pPr>
            <a:r>
              <a:rPr lang="sr-Latn-RS" dirty="0" smtClean="0"/>
              <a:t>    -</a:t>
            </a:r>
            <a:r>
              <a:rPr lang="en-US" dirty="0" smtClean="0"/>
              <a:t>N</a:t>
            </a:r>
            <a:r>
              <a:rPr lang="sr-Latn-RS" dirty="0" smtClean="0"/>
              <a:t>pr: fleksija kolena do 90˚ a dalji pokret je potpomognut gravitacijom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</a:t>
            </a:r>
            <a:r>
              <a:rPr lang="sr-Latn-RS" dirty="0" smtClean="0"/>
              <a:t>Gravitacija - sila zemljine teže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ežina dela tela koje mišić pokreće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 testiranje su od značaja antigravitacioni pokreti kao i pokreti pri eliminisanoj gravitaciji.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rema značaju gravitacije u MMT, mišići se dele na dve grupe:</a:t>
            </a:r>
          </a:p>
          <a:p>
            <a:pPr marL="514350" indent="-514350">
              <a:buNone/>
            </a:pPr>
            <a:r>
              <a:rPr lang="sr-Latn-RS" dirty="0" smtClean="0"/>
              <a:t>1. Grupa mišića kod kojih je gravitacija suštinski faktor pri testiranju.</a:t>
            </a:r>
          </a:p>
          <a:p>
            <a:pPr marL="514350" indent="-514350">
              <a:buNone/>
            </a:pPr>
            <a:r>
              <a:rPr lang="sr-Latn-RS" dirty="0" smtClean="0"/>
              <a:t>     - </a:t>
            </a:r>
            <a:r>
              <a:rPr lang="en-US" dirty="0" smtClean="0"/>
              <a:t>Z</a:t>
            </a:r>
            <a:r>
              <a:rPr lang="sr-Latn-RS" dirty="0" smtClean="0"/>
              <a:t>a ocene 2 i 3</a:t>
            </a:r>
          </a:p>
          <a:p>
            <a:pPr>
              <a:buNone/>
            </a:pPr>
            <a:r>
              <a:rPr lang="sr-Latn-RS" dirty="0" smtClean="0"/>
              <a:t>2. Grupa mišića kod kojih se gravitacija ne uzima u obzir – težina segmenta koju ti mišići pokreću je mala u odnosu na snagu mišića (mišići lica, šake, stopala).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5.M</a:t>
            </a:r>
            <a:r>
              <a:rPr lang="sr-Latn-RS" dirty="0" smtClean="0"/>
              <a:t>anuelno opterećenje (otpor)</a:t>
            </a:r>
            <a:br>
              <a:rPr lang="sr-Latn-RS" dirty="0" smtClean="0"/>
            </a:br>
            <a:r>
              <a:rPr lang="sr-Latn-RS" dirty="0" smtClean="0"/>
              <a:t>od strane ispitivača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</a:t>
            </a:r>
            <a:r>
              <a:rPr lang="sr-Latn-RS" dirty="0" smtClean="0"/>
              <a:t>a određeno mesto i u strogo određenom pravcu.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esto je na distalnom kraju telesnog segmenta kojeg testirani mišić pokreće.</a:t>
            </a:r>
          </a:p>
          <a:p>
            <a:r>
              <a:rPr lang="sr-Latn-RS" dirty="0" smtClean="0"/>
              <a:t>Nekada je opterećenje i na susednom segmentu (MMT abduktora kuka)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 taj način ispitivač koristi duži krak poluge pa mu je potrebna manja snaga pri pružanju otpora pokretu, a time je bolja procena snage mišića.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ravac manuelnog opterećenja treba da bude u liniji dejstva testiranog mišiča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3 načina pružanja otpora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1. Ravnomerno opterećenje kroz ceo obim pokreta- zamorno, i teško se tačno ocenjuje jer mišići razvijaju različitu silu tokom pokreta</a:t>
            </a:r>
          </a:p>
          <a:p>
            <a:pPr>
              <a:buNone/>
            </a:pPr>
            <a:r>
              <a:rPr lang="sr-Latn-RS" dirty="0" smtClean="0"/>
              <a:t>2. Test prevazilaženja najčešči i najbolji način</a:t>
            </a:r>
          </a:p>
          <a:p>
            <a:pPr>
              <a:buNone/>
            </a:pPr>
            <a:r>
              <a:rPr lang="sr-Latn-RS" dirty="0" smtClean="0"/>
              <a:t>   -</a:t>
            </a:r>
            <a:r>
              <a:rPr lang="en-US" dirty="0" smtClean="0"/>
              <a:t>O</a:t>
            </a:r>
            <a:r>
              <a:rPr lang="sr-Latn-RS" dirty="0" smtClean="0"/>
              <a:t>pterećenje se postupno povećava tokom pokreta </a:t>
            </a:r>
          </a:p>
          <a:p>
            <a:pPr>
              <a:buNone/>
            </a:pPr>
            <a:r>
              <a:rPr lang="sr-Latn-RS" dirty="0" smtClean="0"/>
              <a:t>3. </a:t>
            </a:r>
            <a:r>
              <a:rPr lang="en-US" dirty="0" smtClean="0"/>
              <a:t>I</a:t>
            </a:r>
            <a:r>
              <a:rPr lang="sr-Latn-RS" dirty="0" smtClean="0"/>
              <a:t>zometrijski test – ispitanik pokušava da izvede pokret, koji je protiv jakog opterećenja od strane ispitivača i ne može biti savladano. </a:t>
            </a:r>
            <a:r>
              <a:rPr lang="en-US" dirty="0" smtClean="0"/>
              <a:t>Z</a:t>
            </a:r>
            <a:r>
              <a:rPr lang="sr-Latn-RS" dirty="0" smtClean="0"/>
              <a:t>načajno je kod ispitivanja snage kada je ograničen obim pokreta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cena-stepenovanje mišićne snage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naga mišića je individualna, zavisi od pola, uzrasta i konstitucije pa ispitivač procenjuje koliku snagu može da očekuje od ispitanika.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 osnovu manuelnog opterećenja, savlađivanja gravitacije, obima pokreta, i vidljive kontrakcije procenjuje se mišićna snaga i daje se ocena.</a:t>
            </a:r>
          </a:p>
          <a:p>
            <a:pPr>
              <a:buNone/>
            </a:pPr>
            <a:r>
              <a:rPr lang="sr-Latn-RS" dirty="0" smtClean="0"/>
              <a:t>6 osnovnih ocena, sa međuocenama ukupno 14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cene na MMT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      </a:t>
            </a:r>
            <a:r>
              <a:rPr lang="en-US" dirty="0" smtClean="0"/>
              <a:t>O</a:t>
            </a:r>
            <a:r>
              <a:rPr lang="sr-Latn-RS" dirty="0" smtClean="0"/>
              <a:t>cena </a:t>
            </a:r>
            <a:r>
              <a:rPr lang="sr-Latn-RS" b="1" dirty="0" smtClean="0"/>
              <a:t>5 –</a:t>
            </a:r>
            <a:r>
              <a:rPr lang="sr-Latn-RS" dirty="0" smtClean="0"/>
              <a:t> odgovara snazi normalnog mišića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o predstavlja 100% snage mišića  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išić može izvesti pun obim pokreta uz savlađivanje sile gravitacije i maksimalnog manuelnog opterećenja.</a:t>
            </a:r>
          </a:p>
          <a:p>
            <a:pPr>
              <a:buNone/>
            </a:pPr>
            <a:r>
              <a:rPr lang="sr-Latn-RS" dirty="0" smtClean="0"/>
              <a:t>          Ocena </a:t>
            </a:r>
            <a:r>
              <a:rPr lang="sr-Latn-RS" b="1" dirty="0" smtClean="0"/>
              <a:t>4</a:t>
            </a:r>
            <a:r>
              <a:rPr lang="sr-Latn-RS" dirty="0" smtClean="0"/>
              <a:t> predstavlja 75% snage mišića</a:t>
            </a:r>
          </a:p>
          <a:p>
            <a:r>
              <a:rPr lang="sr-Latn-RS" dirty="0" smtClean="0"/>
              <a:t>Mišić može izvesti pun obim pokreta protiv gravitacije i umerenog manuelnog opterećenja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cene 3 i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cena </a:t>
            </a:r>
            <a:r>
              <a:rPr lang="sr-Latn-RS" b="1" dirty="0" smtClean="0"/>
              <a:t>3 </a:t>
            </a:r>
            <a:r>
              <a:rPr lang="sr-Latn-RS" dirty="0" smtClean="0"/>
              <a:t>– 50% snage - mišić može izvesti pun obim pokreta protiv sile gravitacije ali ne može savladati nikakvo dodatno manuelno opterećenje.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cena </a:t>
            </a:r>
            <a:r>
              <a:rPr lang="sr-Latn-RS" b="1" dirty="0" smtClean="0"/>
              <a:t>2</a:t>
            </a:r>
            <a:r>
              <a:rPr lang="sr-Latn-RS" dirty="0" smtClean="0"/>
              <a:t> – 25-30%snage – mišić može izvesti pun obim pokreta u rasterećenju (eliminisana gravitacija). </a:t>
            </a:r>
            <a:r>
              <a:rPr lang="en-US" dirty="0" smtClean="0"/>
              <a:t>M</a:t>
            </a:r>
            <a:r>
              <a:rPr lang="sr-Latn-RS" dirty="0" smtClean="0"/>
              <a:t>išić nije u stanju da savlada težinu dela tela koji pokreće. </a:t>
            </a:r>
            <a:endParaRPr lang="en-US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cena 3 kod mišića na čije ocenjivanje ne utiče gravitacija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cena </a:t>
            </a:r>
            <a:r>
              <a:rPr lang="sr-Latn-RS" b="1" dirty="0" smtClean="0"/>
              <a:t>3 </a:t>
            </a:r>
            <a:r>
              <a:rPr lang="sr-Latn-RS" dirty="0" smtClean="0"/>
              <a:t>daje se za izveden pun obim pokkreta </a:t>
            </a:r>
          </a:p>
          <a:p>
            <a:r>
              <a:rPr lang="sr-Latn-RS" dirty="0" smtClean="0"/>
              <a:t>ocena snage za mišiće lica daje se u zavisnosti koliko je svaki mišić u stanju da ispuni za njega karakterističan izraz – mimiku.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od ocenjivanja snage mimične muskulature koristi se 4 ili 5 ocena.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cene 1 i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cena </a:t>
            </a:r>
            <a:r>
              <a:rPr lang="sr-Latn-RS" b="1" dirty="0" smtClean="0"/>
              <a:t>1 </a:t>
            </a:r>
            <a:r>
              <a:rPr lang="sr-Latn-RS" dirty="0" smtClean="0"/>
              <a:t>(5-10%snage) mišić nije u stanju da izvede pokret ali pri pokušaju izvođenja pokreta može se uočiti vidljiva ili palpatorno osetljiva kontrakcija.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cena </a:t>
            </a:r>
            <a:r>
              <a:rPr lang="sr-Latn-RS" b="1" dirty="0" smtClean="0"/>
              <a:t>0</a:t>
            </a:r>
            <a:r>
              <a:rPr lang="sr-Latn-RS" dirty="0" smtClean="0"/>
              <a:t> – prilikom pokušaja izvođenja pokreta nema vidljive ni palpatorno osetljive kontrakcije</a:t>
            </a:r>
            <a:endParaRPr lang="en-US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+ i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ada rezultat testiranja ne odgovara ni jednoj oceni tada se najbližoj oceni doda (+) ili (-)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ko se utvrdi da mišićna snaga prevazilazi jednu ocenu , a ne doseže sledeću, višu, upisuje se niža sa znakom (+) ili viša sa znakom (-) zavisno od toga kojoj oceni je bliža.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Glatki mišići</a:t>
            </a:r>
          </a:p>
          <a:p>
            <a:r>
              <a:rPr lang="sr-Latn-RS" dirty="0"/>
              <a:t> </a:t>
            </a:r>
            <a:r>
              <a:rPr lang="sr-Latn-RS" dirty="0" smtClean="0"/>
              <a:t>   50-500 inerviše vegetativni n.s.</a:t>
            </a:r>
          </a:p>
          <a:p>
            <a:r>
              <a:rPr lang="sr-Latn-RS" dirty="0" smtClean="0"/>
              <a:t>Srčani mišić inervacija aut. n.s.mrežasta                                                  građa</a:t>
            </a:r>
          </a:p>
          <a:p>
            <a:r>
              <a:rPr lang="sr-Latn-RS" dirty="0" smtClean="0"/>
              <a:t>Skeletni-poprečnoprugasti mišići</a:t>
            </a:r>
          </a:p>
          <a:p>
            <a:r>
              <a:rPr lang="sr-Latn-R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67818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Primeri</a:t>
            </a:r>
            <a:r>
              <a:rPr lang="en-US" dirty="0" smtClean="0"/>
              <a:t> </a:t>
            </a:r>
            <a:r>
              <a:rPr lang="sr-Latn-RS" dirty="0" smtClean="0"/>
              <a:t>za 3+,3-,2+,2-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3+ pokret nasuprot dejstva gravitacije, koji se izvodi nekoliko puta</a:t>
            </a:r>
          </a:p>
          <a:p>
            <a:r>
              <a:rPr lang="sr-Latn-RS" dirty="0" smtClean="0"/>
              <a:t>3- pokret nasuprot dejstva gravitacije ali nepotpunog obima (50-90% punog obima)</a:t>
            </a:r>
          </a:p>
          <a:p>
            <a:r>
              <a:rPr lang="sr-Latn-RS" dirty="0" smtClean="0"/>
              <a:t>2+ započinje pokret nasuprot dejsvu gravitacije ali do 50% obima </a:t>
            </a:r>
          </a:p>
          <a:p>
            <a:r>
              <a:rPr lang="sr-Latn-RS" dirty="0" smtClean="0"/>
              <a:t>2- nepotpun obim pokreta pri eliminisanoj gravitaciji.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50929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 smtClean="0"/>
              <a:t>MERENjE SNAGE MIŠIĆA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24" y="1115878"/>
            <a:ext cx="8892153" cy="5920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b="1" i="1" dirty="0" smtClean="0"/>
              <a:t>Ocenjivanje snage mišića: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sr-Cyrl-RS" b="1" dirty="0" smtClean="0"/>
              <a:t>0</a:t>
            </a:r>
            <a:r>
              <a:rPr lang="sr-Cyrl-RS" dirty="0" smtClean="0"/>
              <a:t> – nema traga mišićne kontrakcije koja bi se mogla videti ili palpirati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sr-Cyrl-RS" b="1" dirty="0" smtClean="0"/>
              <a:t>1</a:t>
            </a:r>
            <a:r>
              <a:rPr lang="sr-Cyrl-RS" dirty="0" smtClean="0"/>
              <a:t> – postoji kontrakcija, ali ne dovodi do pokreta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sr-Cyrl-RS" b="1" dirty="0" smtClean="0"/>
              <a:t>2</a:t>
            </a:r>
            <a:r>
              <a:rPr lang="sr-Cyrl-RS" dirty="0" smtClean="0"/>
              <a:t> – mišić ostvaruje pokret,a li uz isključenje sile Zemljine teže – gravitacije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sr-Cyrl-RS" b="1" dirty="0" smtClean="0"/>
              <a:t>3</a:t>
            </a:r>
            <a:r>
              <a:rPr lang="sr-Cyrl-RS" dirty="0" smtClean="0"/>
              <a:t> – postoji pun pokret, bez bilo kakvog dodatnog otpora</a:t>
            </a:r>
            <a:endParaRPr lang="en-US" dirty="0" smtClean="0"/>
          </a:p>
          <a:p>
            <a:pPr>
              <a:buNone/>
            </a:pPr>
            <a:r>
              <a:rPr lang="sr-Cyrl-RS" b="1" dirty="0" smtClean="0"/>
              <a:t>4</a:t>
            </a:r>
            <a:r>
              <a:rPr lang="sr-Cyrl-RS" dirty="0" smtClean="0"/>
              <a:t> – po</a:t>
            </a:r>
            <a:r>
              <a:rPr lang="en-US" dirty="0" smtClean="0"/>
              <a:t>s</a:t>
            </a:r>
            <a:r>
              <a:rPr lang="sr-Cyrl-RS" dirty="0" smtClean="0"/>
              <a:t>toji pun pokret uz izvestan otpor od strane ispitivača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sr-Cyrl-RS" b="1" dirty="0" smtClean="0"/>
              <a:t>5</a:t>
            </a:r>
            <a:r>
              <a:rPr lang="sr-Cyrl-RS" dirty="0" smtClean="0"/>
              <a:t> – postoji pun pokret uz pun otpor od strane ispitivača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sr-Cyrl-RS" dirty="0" smtClean="0"/>
              <a:t>Radi bolje preciznosti ocenama se mogu dodavati i znaci + i -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71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06" y="70430"/>
            <a:ext cx="1605646" cy="3463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66" y="3912527"/>
            <a:ext cx="3625656" cy="2945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65" y="100630"/>
            <a:ext cx="2940441" cy="3308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600"/>
          <a:stretch/>
        </p:blipFill>
        <p:spPr>
          <a:xfrm>
            <a:off x="-21733" y="0"/>
            <a:ext cx="4131293" cy="3912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59" y="3798000"/>
            <a:ext cx="2664470" cy="3060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3" y="3797999"/>
            <a:ext cx="2356046" cy="30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30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ravila za izvođenje MMT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</a:t>
            </a:r>
            <a:r>
              <a:rPr lang="sr-Latn-RS" dirty="0" smtClean="0"/>
              <a:t> optimalno zagrejanoj prostoriji. </a:t>
            </a:r>
            <a:r>
              <a:rPr lang="en-US" dirty="0" smtClean="0"/>
              <a:t>A</a:t>
            </a:r>
            <a:r>
              <a:rPr lang="sr-Latn-RS" dirty="0" smtClean="0"/>
              <a:t>ko se izvodi u hladnoj prostoriji rezultati mogu biti netačni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ptimalno osvetljenje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acijent treba da bude svučen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acijent treba da bude odmoran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a bude u pravilnom početnom položaju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acijentu traba da bude jasno koji pokret treba da izvede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HVALA NA PAŽNJI</a:t>
            </a:r>
            <a:endParaRPr lang="en-US" dirty="0"/>
          </a:p>
        </p:txBody>
      </p:sp>
      <p:pic>
        <p:nvPicPr>
          <p:cNvPr id="4" name="Content Placeholder 4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6137" y="3167856"/>
            <a:ext cx="2371725" cy="192405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</a:t>
            </a:r>
            <a:r>
              <a:rPr lang="sr-Latn-RS" dirty="0" smtClean="0"/>
              <a:t>oš nekoliko pravila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</a:t>
            </a:r>
            <a:r>
              <a:rPr lang="sr-Latn-RS" b="1" dirty="0" smtClean="0"/>
              <a:t>edosled </a:t>
            </a:r>
            <a:r>
              <a:rPr lang="sr-Latn-RS" dirty="0" smtClean="0"/>
              <a:t>pokreta u testiranju treba da bude takav da se iz jednog početnog položaja izvedu svi potrebni pokreti, a zatim promeniti položaj</a:t>
            </a:r>
          </a:p>
          <a:p>
            <a:r>
              <a:rPr lang="en-US" b="1" dirty="0" smtClean="0"/>
              <a:t>I</a:t>
            </a:r>
            <a:r>
              <a:rPr lang="sr-Latn-RS" b="1" dirty="0" smtClean="0"/>
              <a:t>sti ispitivač </a:t>
            </a:r>
            <a:r>
              <a:rPr lang="sr-Latn-RS" dirty="0" smtClean="0"/>
              <a:t>prati jednog pacijenta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reba razlikovati slabost mišića od ograničenja obima pokreta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ezultati se unose u formulare: ocena i dopunski nalazi kao što je kontraktura-K i spazam 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sr-Latn-RS" dirty="0" smtClean="0"/>
              <a:t>SKELETNI MIŠIĆI</a:t>
            </a:r>
          </a:p>
          <a:p>
            <a:r>
              <a:rPr lang="sr-Latn-RS" dirty="0"/>
              <a:t> </a:t>
            </a:r>
            <a:r>
              <a:rPr lang="sr-Latn-RS" dirty="0" smtClean="0"/>
              <a:t>  GRAĐA MIŠIĆNE ĆELIJE</a:t>
            </a:r>
          </a:p>
          <a:p>
            <a:r>
              <a:rPr lang="sr-Latn-RS" dirty="0"/>
              <a:t> </a:t>
            </a:r>
            <a:r>
              <a:rPr lang="sr-Latn-RS" dirty="0" smtClean="0"/>
              <a:t>     sarkolema</a:t>
            </a:r>
          </a:p>
          <a:p>
            <a:r>
              <a:rPr lang="sr-Latn-RS" dirty="0"/>
              <a:t> </a:t>
            </a:r>
            <a:r>
              <a:rPr lang="sr-Latn-RS" dirty="0" smtClean="0"/>
              <a:t>     sarkoplazma(jedra,miofibrile,masna ipig</a:t>
            </a:r>
          </a:p>
          <a:p>
            <a:r>
              <a:rPr lang="sr-Latn-RS" dirty="0"/>
              <a:t> </a:t>
            </a:r>
            <a:r>
              <a:rPr lang="sr-Latn-RS" dirty="0" smtClean="0"/>
              <a:t>                          mentna zrnca)</a:t>
            </a:r>
          </a:p>
          <a:p>
            <a:endParaRPr lang="en-US" dirty="0"/>
          </a:p>
        </p:txBody>
      </p:sp>
      <p:pic>
        <p:nvPicPr>
          <p:cNvPr id="2050" name="Picture 2" descr="C:\Users\Balov\Picture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45053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047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sr-Latn-RS" dirty="0" smtClean="0"/>
              <a:t>Miozinska i aktinska vlakanca su belančevinski polimerni molekuli</a:t>
            </a:r>
          </a:p>
          <a:p>
            <a:endParaRPr lang="en-US" dirty="0"/>
          </a:p>
        </p:txBody>
      </p:sp>
      <p:pic>
        <p:nvPicPr>
          <p:cNvPr id="3074" name="Picture 2" descr="C:\Users\Balov\Pictures\350px-Skeletal_mus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4450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409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Sarkomera kombinacija aktinskog i mioz.vl.</a:t>
            </a:r>
          </a:p>
          <a:p>
            <a:r>
              <a:rPr lang="sr-Latn-RS" dirty="0" smtClean="0"/>
              <a:t>Sarkoplazma daje tamniju boju mišića</a:t>
            </a:r>
          </a:p>
          <a:p>
            <a:r>
              <a:rPr lang="sr-Latn-RS" dirty="0" smtClean="0"/>
              <a:t>Nervne pločice povezuju m.vlakno sa PMN</a:t>
            </a:r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      GRAĐA SKELETNIH MIŠIĆA</a:t>
            </a:r>
          </a:p>
          <a:p>
            <a:r>
              <a:rPr lang="sr-Latn-RS" dirty="0"/>
              <a:t>v</a:t>
            </a:r>
            <a:r>
              <a:rPr lang="sr-Latn-RS" dirty="0" smtClean="0"/>
              <a:t>enter i tendo</a:t>
            </a:r>
          </a:p>
          <a:p>
            <a:r>
              <a:rPr lang="sr-Latn-RS" dirty="0" smtClean="0"/>
              <a:t>Mišićni snop(fascikulus) </a:t>
            </a:r>
          </a:p>
          <a:p>
            <a:r>
              <a:rPr lang="sr-Latn-RS" dirty="0" smtClean="0"/>
              <a:t>Endomysium,perymisum </a:t>
            </a:r>
            <a:r>
              <a:rPr lang="sr-Latn-RS" dirty="0"/>
              <a:t>,</a:t>
            </a:r>
            <a:r>
              <a:rPr lang="sr-Latn-RS" dirty="0" smtClean="0"/>
              <a:t> epymisium,fascia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161650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1869</TotalTime>
  <Words>2608</Words>
  <Application>Microsoft Office PowerPoint</Application>
  <PresentationFormat>On-screen Show (4:3)</PresentationFormat>
  <Paragraphs>348</Paragraphs>
  <Slides>65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Flow</vt:lpstr>
      <vt:lpstr>   I PREDAVANJE -Funkcionalna ispitivanja u kineziologiji,  -ispitivanje snage mišića, -manuelno mišićno testiranje, -ocena i stepenovanje mišićne snage</vt:lpstr>
      <vt:lpstr>Kineziologija proučava normalne pokrete čoveka: </vt:lpstr>
      <vt:lpstr>Testiranje snage mišića</vt:lpstr>
      <vt:lpstr>KINEZIOLOŠKE KARAKTERISTIKE MIŠIĆA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Inervacija mišića</vt:lpstr>
      <vt:lpstr>Slide 14</vt:lpstr>
      <vt:lpstr>Slide 15</vt:lpstr>
      <vt:lpstr>Neuromišićno vreteno –gama vl.</vt:lpstr>
      <vt:lpstr>Slide 17</vt:lpstr>
      <vt:lpstr>Podela skeletnih mišića</vt:lpstr>
      <vt:lpstr>MERENjE SNAGE MIŠIĆA</vt:lpstr>
      <vt:lpstr>MERENjE SNAGE MIŠIĆA</vt:lpstr>
      <vt:lpstr>MERENjE SNAGE MIŠIĆA</vt:lpstr>
      <vt:lpstr>MERENjE SNAGE MIŠIĆA</vt:lpstr>
      <vt:lpstr>MERENjE SNAGE MIŠIĆA</vt:lpstr>
      <vt:lpstr>MERENjE SNAGE MIŠIĆA</vt:lpstr>
      <vt:lpstr>MERENjE SNAGE MIŠIĆA</vt:lpstr>
      <vt:lpstr>MALA SPIROMETRIJA</vt:lpstr>
      <vt:lpstr>Merenje snage mišića</vt:lpstr>
      <vt:lpstr>Načini merenja mišićne snage:</vt:lpstr>
      <vt:lpstr>MERENjE SNAGE MIŠIĆA</vt:lpstr>
      <vt:lpstr>Dinamometrija </vt:lpstr>
      <vt:lpstr>ДИНАМОМЕТРИ</vt:lpstr>
      <vt:lpstr>Slide 32</vt:lpstr>
      <vt:lpstr>Postoje 2 osnovna tipa dinamometra: mehanički i električni</vt:lpstr>
      <vt:lpstr>Električni dinamometri</vt:lpstr>
      <vt:lpstr>Izokinetički dinamometar je savremeni aparat</vt:lpstr>
      <vt:lpstr>Izokinetički dinamometar</vt:lpstr>
      <vt:lpstr>Elektromiografija </vt:lpstr>
      <vt:lpstr>Površinska elektromiografija</vt:lpstr>
      <vt:lpstr>EMNG</vt:lpstr>
      <vt:lpstr>Klasična elektrodijagnostika</vt:lpstr>
      <vt:lpstr>MERENJE PROTOKA KRVI  - OSCILOGRAFIJA</vt:lpstr>
      <vt:lpstr>Sfingomanometrijsko ispitivanje</vt:lpstr>
      <vt:lpstr>MMT</vt:lpstr>
      <vt:lpstr>MMT-manuelno mišićno testiranje</vt:lpstr>
      <vt:lpstr>MMT počinje da se primenjuje 1915.</vt:lpstr>
      <vt:lpstr>Šta treba znati o mišićima i pokretima?</vt:lpstr>
      <vt:lpstr>Osnovni elementi MMT</vt:lpstr>
      <vt:lpstr>1.Početna pozicija </vt:lpstr>
      <vt:lpstr>2. Fiksiranje</vt:lpstr>
      <vt:lpstr>3.Test pokret</vt:lpstr>
      <vt:lpstr>4.Gravitacija - sila zemljine teže</vt:lpstr>
      <vt:lpstr>5.Manuelno opterećenje (otpor) od strane ispitivača</vt:lpstr>
      <vt:lpstr>3 načina pružanja otpora</vt:lpstr>
      <vt:lpstr>Ocena-stepenovanje mišićne snage</vt:lpstr>
      <vt:lpstr>Ocene na MMT</vt:lpstr>
      <vt:lpstr>Ocene 3 i 2</vt:lpstr>
      <vt:lpstr>Ocena 3 kod mišića na čije ocenjivanje ne utiče gravitacija</vt:lpstr>
      <vt:lpstr>Ocene 1 i 0</vt:lpstr>
      <vt:lpstr>+ i -</vt:lpstr>
      <vt:lpstr>Primeri za 3+,3-,2+,2-</vt:lpstr>
      <vt:lpstr>MERENjE SNAGE MIŠIĆA</vt:lpstr>
      <vt:lpstr>Slide 62</vt:lpstr>
      <vt:lpstr>Pravila za izvođenje MMT</vt:lpstr>
      <vt:lpstr>            HVALA NA PAŽNJI</vt:lpstr>
      <vt:lpstr>Još nekoliko pravila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Testiranje snage mišića</dc:title>
  <dc:creator>Marina</dc:creator>
  <cp:lastModifiedBy>Prof dr Milorad Jerkan</cp:lastModifiedBy>
  <cp:revision>187</cp:revision>
  <dcterms:created xsi:type="dcterms:W3CDTF">2006-08-16T00:00:00Z</dcterms:created>
  <dcterms:modified xsi:type="dcterms:W3CDTF">2018-05-09T09:04:31Z</dcterms:modified>
</cp:coreProperties>
</file>