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75" r:id="rId3"/>
    <p:sldId id="272" r:id="rId4"/>
    <p:sldId id="257" r:id="rId5"/>
    <p:sldId id="303" r:id="rId6"/>
    <p:sldId id="302" r:id="rId7"/>
    <p:sldId id="258" r:id="rId8"/>
    <p:sldId id="259" r:id="rId9"/>
    <p:sldId id="304" r:id="rId10"/>
    <p:sldId id="263" r:id="rId11"/>
    <p:sldId id="264" r:id="rId12"/>
    <p:sldId id="260" r:id="rId13"/>
    <p:sldId id="261" r:id="rId14"/>
    <p:sldId id="262" r:id="rId15"/>
    <p:sldId id="273" r:id="rId16"/>
    <p:sldId id="265" r:id="rId17"/>
    <p:sldId id="266" r:id="rId18"/>
    <p:sldId id="267" r:id="rId19"/>
    <p:sldId id="287" r:id="rId20"/>
    <p:sldId id="277" r:id="rId21"/>
    <p:sldId id="278" r:id="rId22"/>
    <p:sldId id="279" r:id="rId23"/>
    <p:sldId id="276" r:id="rId24"/>
    <p:sldId id="280" r:id="rId25"/>
    <p:sldId id="288" r:id="rId26"/>
    <p:sldId id="281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6F057-0C44-45ED-ABCC-F4BAE8000647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C988-6F83-440B-B891-4C832FC60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C988-6F83-440B-B891-4C832FC608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C988-6F83-440B-B891-4C832FC608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23CB-E020-4E43-820F-53EA3F3CA13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336E-BAB8-4DA1-903C-A5B9EC30F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38400" y="4648200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Prof </a:t>
            </a:r>
            <a:r>
              <a:rPr lang="en-US" b="1" dirty="0" err="1" smtClean="0">
                <a:solidFill>
                  <a:srgbClr val="FF0000"/>
                </a:solidFill>
              </a:rPr>
              <a:t>dr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Milorad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Jerkan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1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800" y="2438400"/>
            <a:ext cx="7086600" cy="181588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X PREDAVANJE-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sr-Cyrl-CS" sz="2800" dirty="0" smtClean="0"/>
              <a:t>Pokreti u kolenom zglobu, vrste pokreta u kolenu i mišići pokretači kolena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9" name="Picture 8" descr="downloa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571744"/>
            <a:ext cx="1421701" cy="119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nutrašnji i</a:t>
            </a:r>
            <a:r>
              <a:rPr lang="en-US" dirty="0" smtClean="0"/>
              <a:t> </a:t>
            </a:r>
            <a:r>
              <a:rPr lang="sr-Latn-RS" dirty="0" smtClean="0"/>
              <a:t>spoljašnji kolateralni ligament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nutrašnji sprečava poremećaje kolena u smislu valgusa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poljašnji sprečava poremećaje kolena u smislu varusa</a:t>
            </a:r>
          </a:p>
          <a:p>
            <a:endParaRPr lang="en-US" dirty="0"/>
          </a:p>
        </p:txBody>
      </p:sp>
      <p:pic>
        <p:nvPicPr>
          <p:cNvPr id="7" name="Content Placeholder 6" descr="ligamen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572000" cy="5040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P</a:t>
            </a:r>
            <a:r>
              <a:rPr lang="sr-Latn-RS" dirty="0" smtClean="0"/>
              <a:t>rednji i zadnji ukršteni ligament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7" name="Content Placeholder 6" descr="knee-joint l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88178"/>
            <a:ext cx="5884706" cy="51258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kolenom zglobu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0- 130˚(140˚)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180˚</a:t>
            </a:r>
          </a:p>
          <a:p>
            <a:r>
              <a:rPr lang="sr-Latn-RS" dirty="0" smtClean="0"/>
              <a:t>Spoljašnja i unutrašnja rotacija potkolenice  (oko 70˚ukupno) se može izvesti samo pri flektiranom kolenu.</a:t>
            </a:r>
          </a:p>
          <a:p>
            <a:endParaRPr lang="en-US" dirty="0"/>
          </a:p>
        </p:txBody>
      </p:sp>
      <p:pic>
        <p:nvPicPr>
          <p:cNvPr id="6" name="Content Placeholder 5" descr="flex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860032" cy="4941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rtrokinematički pokreti u kolenu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Uz fleksiju: 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adnje klizanje tibije preko femoralnog kondila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patele preko femura</a:t>
            </a:r>
          </a:p>
          <a:p>
            <a:pPr>
              <a:buNone/>
            </a:pPr>
            <a:r>
              <a:rPr lang="en-US" dirty="0" smtClean="0"/>
              <a:t>U</a:t>
            </a:r>
            <a:r>
              <a:rPr lang="sr-Latn-RS" dirty="0" smtClean="0"/>
              <a:t>z ekstenziju: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tibije preko femoralnog kondila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ornje klizanje patele preko femura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fleksori </a:t>
            </a:r>
            <a:r>
              <a:rPr lang="en-US" dirty="0" err="1" smtClean="0"/>
              <a:t>na</a:t>
            </a:r>
            <a:r>
              <a:rPr lang="sr-Latn-RS" dirty="0" smtClean="0"/>
              <a:t>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m.biceps femoris</a:t>
            </a:r>
          </a:p>
          <a:p>
            <a:r>
              <a:rPr lang="sr-Latn-RS" dirty="0" smtClean="0"/>
              <a:t>m.semitendinosus</a:t>
            </a:r>
          </a:p>
          <a:p>
            <a:r>
              <a:rPr lang="sr-Latn-RS" dirty="0" smtClean="0"/>
              <a:t>m.semimembranosus</a:t>
            </a:r>
          </a:p>
          <a:p>
            <a:r>
              <a:rPr lang="sr-Latn-RS" dirty="0" smtClean="0"/>
              <a:t>m.gracilis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m.gastrocnemius</a:t>
            </a:r>
          </a:p>
          <a:p>
            <a:r>
              <a:rPr lang="sr-Latn-RS" dirty="0" smtClean="0"/>
              <a:t>m.popliteus</a:t>
            </a:r>
            <a:endParaRPr lang="en-US" dirty="0"/>
          </a:p>
        </p:txBody>
      </p:sp>
      <p:pic>
        <p:nvPicPr>
          <p:cNvPr id="6" name="Content Placeholder 5" descr="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5140" y="1857364"/>
            <a:ext cx="2428860" cy="4214842"/>
          </a:xfrm>
        </p:spPr>
      </p:pic>
      <p:pic>
        <p:nvPicPr>
          <p:cNvPr id="5" name="Content Placeholder 4" descr="AdductGracilisSarto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857364"/>
            <a:ext cx="3081201" cy="4090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r>
              <a:rPr lang="sr-Latn-RS" dirty="0" smtClean="0"/>
              <a:t>šići</a:t>
            </a:r>
            <a:r>
              <a:rPr lang="en-US" dirty="0" smtClean="0"/>
              <a:t> hamstrings</a:t>
            </a:r>
            <a:r>
              <a:rPr lang="sr-Latn-RS" dirty="0" smtClean="0"/>
              <a:t> grupe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hamstring muscles i bicep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68760"/>
            <a:ext cx="8892480" cy="54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Ekstenzori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b="1" dirty="0" smtClean="0"/>
              <a:t>     </a:t>
            </a:r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opružanja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delovanjem</a:t>
            </a:r>
            <a:r>
              <a:rPr lang="en-US" dirty="0" smtClean="0"/>
              <a:t> </a:t>
            </a:r>
            <a:r>
              <a:rPr lang="en-US" dirty="0" err="1" smtClean="0"/>
              <a:t>ekstenzornih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: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m.tensor</a:t>
            </a:r>
            <a:r>
              <a:rPr lang="en-US" dirty="0" smtClean="0"/>
              <a:t> fasciae </a:t>
            </a:r>
            <a:r>
              <a:rPr lang="en-US" dirty="0" err="1" smtClean="0"/>
              <a:t>latae</a:t>
            </a:r>
            <a:r>
              <a:rPr lang="en-US" dirty="0" smtClean="0"/>
              <a:t>.</a:t>
            </a:r>
          </a:p>
          <a:p>
            <a:r>
              <a:rPr lang="en-US" dirty="0" smtClean="0"/>
              <a:t>	* M. quadriceps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četvoroglavi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.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M.tensor</a:t>
            </a:r>
            <a:r>
              <a:rPr lang="en-US" dirty="0" smtClean="0"/>
              <a:t> </a:t>
            </a:r>
            <a:r>
              <a:rPr lang="en-US" dirty="0" err="1" smtClean="0"/>
              <a:t>faciae</a:t>
            </a:r>
            <a:r>
              <a:rPr lang="en-US" dirty="0" smtClean="0"/>
              <a:t> </a:t>
            </a:r>
            <a:r>
              <a:rPr lang="en-US" dirty="0" err="1" smtClean="0"/>
              <a:t>latae</a:t>
            </a:r>
            <a:r>
              <a:rPr lang="en-US" dirty="0" smtClean="0"/>
              <a:t> (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zatezač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fascije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M.rectus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butni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(</a:t>
            </a:r>
            <a:r>
              <a:rPr lang="en-US" dirty="0" err="1" smtClean="0"/>
              <a:t>unutrašnji</a:t>
            </a:r>
            <a:r>
              <a:rPr lang="en-US" dirty="0" smtClean="0"/>
              <a:t> </a:t>
            </a:r>
            <a:r>
              <a:rPr lang="en-US" dirty="0" err="1" smtClean="0"/>
              <a:t>stegneni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3598649" cy="31488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m.biceps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              P</a:t>
            </a:r>
            <a:r>
              <a:rPr lang="en-US" dirty="0" err="1" smtClean="0"/>
              <a:t>ripoji</a:t>
            </a:r>
            <a:r>
              <a:rPr lang="sr-Latn-RS" dirty="0" smtClean="0"/>
              <a:t>: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 ishiadicum (sedalno ispupčenje na karlici)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emur – linea aspera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lava fibule i spoljašnje kondilo tibije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b="1" dirty="0" smtClean="0"/>
              <a:t>I</a:t>
            </a:r>
            <a:r>
              <a:rPr lang="sr-Latn-RS" b="1" dirty="0" smtClean="0"/>
              <a:t>nervacija – n.ishiadicus</a:t>
            </a:r>
            <a:endParaRPr lang="en-US" b="1" dirty="0"/>
          </a:p>
        </p:txBody>
      </p:sp>
      <p:pic>
        <p:nvPicPr>
          <p:cNvPr id="5" name="Content Placeholder 4" descr="bicep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556792"/>
            <a:ext cx="4320480" cy="50405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m.semitendinosus polužilasti  m.semimembranosus - poluopnasti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ripoj na karlici za oba mišića je- </a:t>
            </a:r>
            <a:r>
              <a:rPr lang="sr-Latn-RS" u="sng" dirty="0" smtClean="0"/>
              <a:t>tuber ishiadicum, </a:t>
            </a:r>
            <a:endParaRPr lang="sr-Latn-RS" dirty="0" smtClean="0"/>
          </a:p>
          <a:p>
            <a:r>
              <a:rPr lang="sr-Latn-RS" dirty="0" smtClean="0"/>
              <a:t>donji pripoj za semitendinosus j</a:t>
            </a:r>
            <a:r>
              <a:rPr lang="en-US" dirty="0" smtClean="0"/>
              <a:t>e</a:t>
            </a:r>
            <a:r>
              <a:rPr lang="sr-Latn-RS" dirty="0" smtClean="0"/>
              <a:t> na </a:t>
            </a:r>
            <a:r>
              <a:rPr lang="sr-Latn-RS" u="sng" dirty="0" smtClean="0"/>
              <a:t>unutrašnjoj strani tibije</a:t>
            </a:r>
            <a:r>
              <a:rPr lang="sr-Latn-RS" dirty="0" smtClean="0"/>
              <a:t>,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 za semimembranosus je na </a:t>
            </a:r>
            <a:r>
              <a:rPr lang="sr-Latn-RS" u="sng" dirty="0" smtClean="0"/>
              <a:t>condylus medialis tibiae</a:t>
            </a:r>
          </a:p>
          <a:p>
            <a:r>
              <a:rPr lang="en-US" b="1" dirty="0" smtClean="0"/>
              <a:t>F</a:t>
            </a:r>
            <a:r>
              <a:rPr lang="sr-Latn-RS" b="1" dirty="0" smtClean="0"/>
              <a:t>lektiraju potkolenicu i rotiraju je unutra i opružaju natkolenicu</a:t>
            </a:r>
          </a:p>
        </p:txBody>
      </p:sp>
      <p:pic>
        <p:nvPicPr>
          <p:cNvPr id="5" name="Content Placeholder 4" descr="content_M._semitendinosu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83760" y="1700808"/>
            <a:ext cx="2160240" cy="4032448"/>
          </a:xfrm>
        </p:spPr>
      </p:pic>
      <p:sp>
        <p:nvSpPr>
          <p:cNvPr id="6" name="Rectangle 5"/>
          <p:cNvSpPr/>
          <p:nvPr/>
        </p:nvSpPr>
        <p:spPr>
          <a:xfrm>
            <a:off x="5004049" y="6021288"/>
            <a:ext cx="4139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</a:t>
            </a:r>
            <a:r>
              <a:rPr lang="sr-Latn-RS" sz="2400" dirty="0" smtClean="0"/>
              <a:t>eleni je semitendinosus</a:t>
            </a:r>
            <a:endParaRPr lang="en-US" sz="2400" dirty="0"/>
          </a:p>
        </p:txBody>
      </p:sp>
      <p:pic>
        <p:nvPicPr>
          <p:cNvPr id="7" name="Content Placeholder 4" descr="sem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172819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lex 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820472" cy="62646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osti donjih ekstremiteta</a:t>
            </a:r>
            <a:endParaRPr lang="en-US" dirty="0"/>
          </a:p>
        </p:txBody>
      </p:sp>
      <p:pic>
        <p:nvPicPr>
          <p:cNvPr id="4" name="Content Placeholder 3" descr="kosti-donjih-ekstremit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136903" cy="49251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m.quadriceps femoris </a:t>
            </a:r>
            <a:br>
              <a:rPr lang="sr-Latn-RS" dirty="0" smtClean="0"/>
            </a:br>
            <a:r>
              <a:rPr lang="sr-Latn-RS" dirty="0" smtClean="0"/>
              <a:t>četvoroglavi butni mišić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RS" dirty="0" smtClean="0"/>
              <a:t>Distalni pripoj je zajednički- na pateli, a zatim preko ligamenta patele na </a:t>
            </a:r>
            <a:r>
              <a:rPr lang="sr-Latn-RS" b="1" dirty="0" smtClean="0"/>
              <a:t>tuberositas tibiae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sr-Latn-RS" dirty="0" smtClean="0"/>
              <a:t>roksimalni pripoji </a:t>
            </a:r>
          </a:p>
          <a:p>
            <a:pPr>
              <a:buNone/>
            </a:pPr>
            <a:r>
              <a:rPr lang="sr-Latn-RS" dirty="0" smtClean="0"/>
              <a:t>1.m.rectus femoris - </a:t>
            </a:r>
            <a:r>
              <a:rPr lang="sr-Latn-RS" b="1" dirty="0" smtClean="0"/>
              <a:t>SIAS</a:t>
            </a:r>
            <a:r>
              <a:rPr lang="sr-Latn-RS" dirty="0" smtClean="0"/>
              <a:t> </a:t>
            </a:r>
          </a:p>
          <a:p>
            <a:pPr>
              <a:buNone/>
            </a:pPr>
            <a:r>
              <a:rPr lang="sr-Latn-RS" dirty="0" smtClean="0"/>
              <a:t>2.m.vastus lateralis – trohanter major i spoljna ivica </a:t>
            </a:r>
            <a:r>
              <a:rPr lang="sr-Latn-RS" b="1" dirty="0" smtClean="0"/>
              <a:t>linea aspera femoris</a:t>
            </a:r>
          </a:p>
          <a:p>
            <a:pPr>
              <a:buNone/>
            </a:pPr>
            <a:r>
              <a:rPr lang="sr-Latn-RS" dirty="0" smtClean="0"/>
              <a:t>3.m.vastus medialis – unutrašnja ivica </a:t>
            </a:r>
            <a:r>
              <a:rPr lang="sr-Latn-RS" b="1" dirty="0" smtClean="0"/>
              <a:t>linea aspera femoris</a:t>
            </a:r>
          </a:p>
          <a:p>
            <a:pPr>
              <a:buNone/>
            </a:pPr>
            <a:r>
              <a:rPr lang="sr-Latn-RS" dirty="0" smtClean="0"/>
              <a:t>4.m.vastus intermedius – gornji deo </a:t>
            </a:r>
            <a:r>
              <a:rPr lang="sr-Latn-RS" b="1" dirty="0" smtClean="0"/>
              <a:t>prednje i spoljne strane femura</a:t>
            </a:r>
            <a:r>
              <a:rPr lang="sr-Latn-RS" dirty="0" smtClean="0"/>
              <a:t>.</a:t>
            </a:r>
          </a:p>
          <a:p>
            <a:pPr>
              <a:buNone/>
            </a:pPr>
            <a:endParaRPr lang="sr-Latn-RS" dirty="0" smtClean="0"/>
          </a:p>
        </p:txBody>
      </p:sp>
      <p:pic>
        <p:nvPicPr>
          <p:cNvPr id="5" name="Content Placeholder 4" descr="qUAD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572000" cy="515719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quadr gr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</a:t>
            </a:r>
            <a:r>
              <a:rPr lang="sr-Latn-RS" dirty="0" smtClean="0"/>
              <a:t>unkcija i inervacija m.quadriceps femoris-a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</a:t>
            </a:r>
            <a:r>
              <a:rPr lang="sr-Latn-RS" b="1" dirty="0" smtClean="0"/>
              <a:t>kstenzija potkolenice </a:t>
            </a:r>
            <a:r>
              <a:rPr lang="sr-Latn-RS" dirty="0" smtClean="0"/>
              <a:t>u kolenom zglobu </a:t>
            </a:r>
          </a:p>
          <a:p>
            <a:r>
              <a:rPr lang="sr-Latn-RS" dirty="0" smtClean="0"/>
              <a:t>m.rectus femoris učestvuje i u </a:t>
            </a:r>
            <a:r>
              <a:rPr lang="sr-Latn-RS" b="1" dirty="0" smtClean="0"/>
              <a:t>fleksiji natkolenice </a:t>
            </a:r>
            <a:r>
              <a:rPr lang="sr-Latn-RS" dirty="0" smtClean="0"/>
              <a:t>u zglobu kuka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sr-Latn-RS" b="1" dirty="0" smtClean="0">
                <a:solidFill>
                  <a:srgbClr val="0070C0"/>
                </a:solidFill>
              </a:rPr>
              <a:t>nervacija - n.femoralis</a:t>
            </a:r>
          </a:p>
          <a:p>
            <a:endParaRPr lang="sr-Latn-RS" dirty="0" smtClean="0"/>
          </a:p>
          <a:p>
            <a:r>
              <a:rPr lang="en-US" dirty="0" smtClean="0"/>
              <a:t>U</a:t>
            </a:r>
            <a:r>
              <a:rPr lang="sr-Latn-RS" dirty="0" smtClean="0"/>
              <a:t> ekstenziji potkolenice učestvuje u manjoj meri i m</a:t>
            </a:r>
            <a:r>
              <a:rPr lang="en-US" dirty="0" smtClean="0"/>
              <a:t> </a:t>
            </a:r>
            <a:r>
              <a:rPr lang="sr-Latn-RS" dirty="0" smtClean="0"/>
              <a:t>tensor fasciae latae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m.tensor fasciae latae</a:t>
            </a:r>
            <a:br>
              <a:rPr lang="sr-Latn-RS" dirty="0" smtClean="0"/>
            </a:br>
            <a:r>
              <a:rPr lang="sr-Latn-RS" dirty="0" smtClean="0"/>
              <a:t>-zatezač butne fascije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SIAS i prednji deo bedrenog grebena 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uberkulum laterale tibiae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paja se sa iliotibialnom trakom - </a:t>
            </a:r>
            <a:r>
              <a:rPr lang="en-US" dirty="0" err="1" smtClean="0"/>
              <a:t>traka</a:t>
            </a:r>
            <a:r>
              <a:rPr lang="en-US" dirty="0" smtClean="0"/>
              <a:t> je </a:t>
            </a:r>
            <a:r>
              <a:rPr lang="en-US" dirty="0" err="1" smtClean="0"/>
              <a:t>zadebljali</a:t>
            </a:r>
            <a:r>
              <a:rPr lang="en-US" dirty="0" smtClean="0"/>
              <a:t> </a:t>
            </a:r>
            <a:r>
              <a:rPr lang="en-US" dirty="0" err="1" smtClean="0"/>
              <a:t>produžetak</a:t>
            </a:r>
            <a:r>
              <a:rPr lang="en-US" dirty="0" smtClean="0"/>
              <a:t> </a:t>
            </a:r>
            <a:r>
              <a:rPr lang="en-US" dirty="0" err="1" smtClean="0"/>
              <a:t>široke</a:t>
            </a:r>
            <a:r>
              <a:rPr lang="en-US" dirty="0" smtClean="0"/>
              <a:t> </a:t>
            </a:r>
            <a:r>
              <a:rPr lang="en-US" dirty="0" err="1" smtClean="0"/>
              <a:t>fascije</a:t>
            </a:r>
            <a:r>
              <a:rPr lang="en-US" dirty="0" smtClean="0"/>
              <a:t> (fascia </a:t>
            </a:r>
            <a:r>
              <a:rPr lang="en-US" dirty="0" err="1" smtClean="0"/>
              <a:t>lata</a:t>
            </a:r>
            <a:r>
              <a:rPr lang="en-US" dirty="0" smtClean="0"/>
              <a:t>)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polazi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ilijačne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(</a:t>
            </a:r>
            <a:r>
              <a:rPr lang="en-US" dirty="0" err="1" smtClean="0"/>
              <a:t>karlica</a:t>
            </a:r>
            <a:r>
              <a:rPr lang="en-US" dirty="0" smtClean="0"/>
              <a:t>) do </a:t>
            </a:r>
            <a:r>
              <a:rPr lang="en-US" dirty="0" err="1" smtClean="0"/>
              <a:t>spoljašnjeg</a:t>
            </a:r>
            <a:r>
              <a:rPr lang="en-US" dirty="0" smtClean="0"/>
              <a:t> </a:t>
            </a:r>
            <a:r>
              <a:rPr lang="en-US" dirty="0" err="1" smtClean="0"/>
              <a:t>kondila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(</a:t>
            </a:r>
            <a:r>
              <a:rPr lang="en-US" dirty="0" err="1" smtClean="0"/>
              <a:t>potkolenica</a:t>
            </a:r>
            <a:r>
              <a:rPr lang="en-US" dirty="0" smtClean="0"/>
              <a:t>) </a:t>
            </a:r>
            <a:endParaRPr lang="sr-Latn-RS" dirty="0" smtClean="0"/>
          </a:p>
          <a:p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iliotibijalne</a:t>
            </a:r>
            <a:r>
              <a:rPr lang="en-US" dirty="0" smtClean="0"/>
              <a:t> </a:t>
            </a:r>
            <a:r>
              <a:rPr lang="en-US" dirty="0" err="1" smtClean="0"/>
              <a:t>trake</a:t>
            </a:r>
            <a:r>
              <a:rPr lang="en-US" dirty="0" smtClean="0"/>
              <a:t> </a:t>
            </a:r>
            <a:r>
              <a:rPr lang="en-US" dirty="0" err="1" smtClean="0"/>
              <a:t>pripajaju</a:t>
            </a:r>
            <a:r>
              <a:rPr lang="en-US" dirty="0" smtClean="0"/>
              <a:t> se </a:t>
            </a:r>
            <a:r>
              <a:rPr lang="en-US" dirty="0" err="1" smtClean="0"/>
              <a:t>mišići</a:t>
            </a:r>
            <a:r>
              <a:rPr lang="en-US" dirty="0" smtClean="0"/>
              <a:t> – m. tensor fasciae </a:t>
            </a:r>
            <a:r>
              <a:rPr lang="en-US" dirty="0" err="1" smtClean="0"/>
              <a:t>latae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m. gluteus </a:t>
            </a:r>
            <a:r>
              <a:rPr lang="en-US" dirty="0" err="1" smtClean="0"/>
              <a:t>maximus</a:t>
            </a: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Glut_TFL_ITband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556792"/>
            <a:ext cx="2454078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33056"/>
            <a:ext cx="5486400" cy="5040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RS" sz="2800" dirty="0" smtClean="0"/>
              <a:t>m.tensor fasciae latae - funkcija</a:t>
            </a:r>
            <a:endParaRPr lang="en-US" sz="2800" dirty="0"/>
          </a:p>
        </p:txBody>
      </p:sp>
      <p:pic>
        <p:nvPicPr>
          <p:cNvPr id="5" name="Picture Placeholder 4" descr="TEN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645" b="8645"/>
          <a:stretch>
            <a:fillRect/>
          </a:stretch>
        </p:blipFill>
        <p:spPr>
          <a:xfrm>
            <a:off x="755576" y="188640"/>
            <a:ext cx="7920880" cy="38884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437112"/>
            <a:ext cx="9144000" cy="24208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</a:t>
            </a:r>
            <a:r>
              <a:rPr lang="sr-Latn-RS" sz="2400" dirty="0" smtClean="0"/>
              <a:t>unkcija ovog mišića:</a:t>
            </a:r>
          </a:p>
          <a:p>
            <a:r>
              <a:rPr lang="en-US" sz="2400" dirty="0" smtClean="0"/>
              <a:t>Z</a:t>
            </a:r>
            <a:r>
              <a:rPr lang="sr-Latn-RS" sz="2400" dirty="0" smtClean="0"/>
              <a:t>ateže spoljni deo fascije buta i na taj način učestvuje u ekstenziji potkolenice</a:t>
            </a:r>
          </a:p>
          <a:p>
            <a:r>
              <a:rPr lang="en-US" sz="2400" dirty="0" smtClean="0"/>
              <a:t>I</a:t>
            </a:r>
            <a:r>
              <a:rPr lang="sr-Latn-RS" sz="2400" dirty="0" smtClean="0"/>
              <a:t>zvodi abdukciju, fleksiju i unutrašnju rotaciju natkolenice</a:t>
            </a:r>
          </a:p>
          <a:p>
            <a:r>
              <a:rPr lang="en-US" sz="2400" dirty="0" smtClean="0"/>
              <a:t>I</a:t>
            </a:r>
            <a:r>
              <a:rPr lang="sr-Latn-RS" sz="2400" dirty="0" smtClean="0"/>
              <a:t>nervisan je od strane:</a:t>
            </a:r>
          </a:p>
          <a:p>
            <a:r>
              <a:rPr lang="sr-Latn-RS" sz="2400" dirty="0" smtClean="0"/>
              <a:t>    n.gluteus superior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ndrom__trenja_iliotibijalne_trak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929322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Rotacija</a:t>
            </a:r>
            <a:r>
              <a:rPr lang="en-US" dirty="0" smtClean="0"/>
              <a:t> </a:t>
            </a:r>
            <a:r>
              <a:rPr lang="en-US" b="1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smtClean="0"/>
              <a:t>a je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flektirano</a:t>
            </a:r>
            <a:r>
              <a:rPr lang="sr-Latn-RS" dirty="0" smtClean="0"/>
              <a:t> 90˚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Spoljašnju rotarociju izvode: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.biceps femoris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.tensor fasciae latae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.gastrocnemius – caput laterale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nutrašnju rotarociju izvode:</a:t>
            </a:r>
          </a:p>
          <a:p>
            <a:r>
              <a:rPr lang="sr-Latn-RS" dirty="0" smtClean="0"/>
              <a:t>m.semimembranosus</a:t>
            </a:r>
          </a:p>
          <a:p>
            <a:r>
              <a:rPr lang="sr-Latn-RS" dirty="0" smtClean="0"/>
              <a:t>m.semitendinosus</a:t>
            </a:r>
          </a:p>
          <a:p>
            <a:r>
              <a:rPr lang="sr-Latn-RS" dirty="0" smtClean="0"/>
              <a:t>m.popliteus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m.gracilis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Ligamenti kolenog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 </a:t>
            </a:r>
            <a:r>
              <a:rPr lang="en-US" dirty="0" err="1" smtClean="0"/>
              <a:t>tvorevine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očuvanje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sprečavanje</a:t>
            </a:r>
            <a:r>
              <a:rPr lang="en-US" dirty="0" smtClean="0"/>
              <a:t> </a:t>
            </a:r>
            <a:r>
              <a:rPr lang="en-US" dirty="0" err="1" smtClean="0"/>
              <a:t>prekomernih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u </a:t>
            </a:r>
            <a:r>
              <a:rPr lang="en-US" dirty="0" err="1" smtClean="0"/>
              <a:t>kolenu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pravcima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 </a:t>
            </a:r>
            <a:r>
              <a:rPr lang="en-US" dirty="0" err="1" smtClean="0"/>
              <a:t>ligamente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anterius</a:t>
            </a:r>
            <a:r>
              <a:rPr lang="en-US" dirty="0" smtClean="0"/>
              <a:t> (</a:t>
            </a:r>
            <a:r>
              <a:rPr lang="en-US" dirty="0" err="1" smtClean="0"/>
              <a:t>prednja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posterius</a:t>
            </a:r>
            <a:r>
              <a:rPr lang="en-US" dirty="0" smtClean="0"/>
              <a:t> (</a:t>
            </a:r>
            <a:r>
              <a:rPr lang="en-US" dirty="0" err="1" smtClean="0"/>
              <a:t>zadnja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patellae (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b="1" dirty="0" smtClean="0"/>
              <a:t> </a:t>
            </a:r>
            <a:r>
              <a:rPr lang="en-US" dirty="0" err="1" smtClean="0"/>
              <a:t>colalaterale</a:t>
            </a:r>
            <a:r>
              <a:rPr lang="en-US" dirty="0" smtClean="0"/>
              <a:t> </a:t>
            </a:r>
            <a:r>
              <a:rPr lang="en-US" dirty="0" err="1" smtClean="0"/>
              <a:t>fibulare</a:t>
            </a:r>
            <a:r>
              <a:rPr lang="en-US" dirty="0" smtClean="0"/>
              <a:t> (</a:t>
            </a:r>
            <a:r>
              <a:rPr lang="en-US" dirty="0" err="1" smtClean="0"/>
              <a:t>spoljna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collaterale</a:t>
            </a:r>
            <a:r>
              <a:rPr lang="en-US" dirty="0" smtClean="0"/>
              <a:t> </a:t>
            </a:r>
            <a:r>
              <a:rPr lang="en-US" dirty="0" err="1" smtClean="0"/>
              <a:t>tibiale</a:t>
            </a:r>
            <a:r>
              <a:rPr lang="en-US" dirty="0" smtClean="0"/>
              <a:t> (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arcuatum</a:t>
            </a:r>
            <a:r>
              <a:rPr lang="en-US" dirty="0" smtClean="0"/>
              <a:t> (</a:t>
            </a:r>
            <a:r>
              <a:rPr lang="en-US" dirty="0" err="1" smtClean="0"/>
              <a:t>lučna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obliqum</a:t>
            </a:r>
            <a:r>
              <a:rPr lang="en-US" dirty="0" smtClean="0"/>
              <a:t> (</a:t>
            </a:r>
            <a:r>
              <a:rPr lang="en-US" dirty="0" err="1" smtClean="0"/>
              <a:t>kosa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4" descr="povrede-ligamenata-kolena-ilustracija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00438"/>
            <a:ext cx="28194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6" name="Content Placeholder 5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571744"/>
            <a:ext cx="5280492" cy="26154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ole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41682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 kolena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astoji se iz dva dela:</a:t>
            </a:r>
          </a:p>
          <a:p>
            <a:pPr>
              <a:buNone/>
            </a:pPr>
            <a:r>
              <a:rPr lang="sr-Latn-RS" dirty="0" smtClean="0"/>
              <a:t>1.</a:t>
            </a:r>
            <a:r>
              <a:rPr lang="en-US" dirty="0" smtClean="0"/>
              <a:t>T</a:t>
            </a:r>
            <a:r>
              <a:rPr lang="sr-Latn-RS" dirty="0" smtClean="0"/>
              <a:t>ibiofemoralni zglob (konveksni femoralni kondil i konkavna gornja površina tibije</a:t>
            </a:r>
          </a:p>
          <a:p>
            <a:pPr>
              <a:buNone/>
            </a:pPr>
            <a:r>
              <a:rPr lang="sr-Latn-RS" dirty="0" smtClean="0"/>
              <a:t>2.Patelofemoralni zglob femoralni kondil i trokonkavna površina patele</a:t>
            </a:r>
            <a:endParaRPr lang="en-US" dirty="0"/>
          </a:p>
        </p:txBody>
      </p:sp>
      <p:pic>
        <p:nvPicPr>
          <p:cNvPr id="6" name="Content Placeholder 5" descr="yglob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495800" cy="4608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76" y="1785926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kostima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1785926"/>
            <a:ext cx="1485893" cy="4294593"/>
          </a:xfrm>
          <a:ln w="38100">
            <a:solidFill>
              <a:schemeClr val="accent1"/>
            </a:solidFill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00636"/>
            <a:ext cx="3038475" cy="1504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držanje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pokretljivost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gornjeg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do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  <p:pic>
        <p:nvPicPr>
          <p:cNvPr id="5" name="Content Placeholder 4" descr="kole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403" y="1600200"/>
            <a:ext cx="352019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eniskusi – vezivno hrskavičave  tvorevine kolenog zgloba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</a:t>
            </a:r>
            <a:r>
              <a:rPr lang="sr-Latn-RS" sz="3200" dirty="0" smtClean="0"/>
              <a:t>unkcije meniskusa su: produbljivanje platoa tibije (poboljšanje stabilnosti zgloba.</a:t>
            </a:r>
          </a:p>
          <a:p>
            <a:r>
              <a:rPr lang="en-US" sz="3200" dirty="0" smtClean="0"/>
              <a:t>M</a:t>
            </a:r>
            <a:r>
              <a:rPr lang="sr-Latn-RS" sz="3200" dirty="0" smtClean="0"/>
              <a:t>eniskusi služe za raspoređivanje težine tela i smanjenje opterećenja pri kretanju.</a:t>
            </a:r>
          </a:p>
          <a:p>
            <a:endParaRPr lang="en-US" dirty="0"/>
          </a:p>
        </p:txBody>
      </p:sp>
      <p:pic>
        <p:nvPicPr>
          <p:cNvPr id="7" name="Content Placeholder 6" descr="menisk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495800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eniscus medialis i meniscus lateralis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edijalni meniskus ima oblik slova C (polukrug)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ateralni meniskus ima oblik slova O -tačnije4/5 kruga. 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tvoreni su prema interkondilarnoj oblasti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eblji su periferno, a tanji centralno, formirajući šupljinu</a:t>
            </a:r>
          </a:p>
        </p:txBody>
      </p:sp>
      <p:pic>
        <p:nvPicPr>
          <p:cNvPr id="7" name="Content Placeholder 6" descr="poprecni pres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5004048" cy="44644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Čašica(patella)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Čašica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koštani</a:t>
            </a:r>
            <a:r>
              <a:rPr lang="en-US" dirty="0" smtClean="0"/>
              <a:t> element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čašica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sezamoidna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telu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čašice</a:t>
            </a:r>
            <a:r>
              <a:rPr lang="en-US" dirty="0" smtClean="0"/>
              <a:t> </a:t>
            </a:r>
            <a:r>
              <a:rPr lang="en-US" dirty="0" err="1" smtClean="0"/>
              <a:t>dejstvuje</a:t>
            </a:r>
            <a:r>
              <a:rPr lang="en-US" dirty="0" smtClean="0"/>
              <a:t> 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kompresiona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povećava</a:t>
            </a:r>
            <a:r>
              <a:rPr lang="en-US" dirty="0" smtClean="0"/>
              <a:t> s </a:t>
            </a:r>
            <a:r>
              <a:rPr lang="en-US" dirty="0" err="1" smtClean="0"/>
              <a:t>fleksijom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</a:p>
          <a:p>
            <a:pPr lvl="0"/>
            <a:r>
              <a:rPr lang="en-US" dirty="0" err="1" smtClean="0"/>
              <a:t>patelarno</a:t>
            </a:r>
            <a:r>
              <a:rPr lang="en-US" dirty="0" smtClean="0"/>
              <a:t> </a:t>
            </a:r>
            <a:r>
              <a:rPr lang="en-US" dirty="0" err="1" smtClean="0"/>
              <a:t>kontaktno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782</Words>
  <Application>Microsoft Office PowerPoint</Application>
  <PresentationFormat>On-screen Show (4:3)</PresentationFormat>
  <Paragraphs>129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   </vt:lpstr>
      <vt:lpstr>Kosti donjih ekstremiteta</vt:lpstr>
      <vt:lpstr>Slide 3</vt:lpstr>
      <vt:lpstr>Zglob kolena</vt:lpstr>
      <vt:lpstr>Pokreti u kolenom zglobu</vt:lpstr>
      <vt:lpstr>Funkcije kolenog zgloba</vt:lpstr>
      <vt:lpstr>Meniskusi – vezivno hrskavičave  tvorevine kolenog zgloba</vt:lpstr>
      <vt:lpstr>Meniscus medialis i meniscus lateralis</vt:lpstr>
      <vt:lpstr>Čašica(patella)</vt:lpstr>
      <vt:lpstr>Unutrašnji i spoljašnji kolateralni ligament</vt:lpstr>
      <vt:lpstr>   Prednji i zadnji ukršteni ligament    </vt:lpstr>
      <vt:lpstr>Pokreti u kolenom zglobu</vt:lpstr>
      <vt:lpstr>Artrokinematički pokreti u kolenu</vt:lpstr>
      <vt:lpstr>Mišići fleksori natkolenice</vt:lpstr>
      <vt:lpstr>Mišići hamstrings grupe </vt:lpstr>
      <vt:lpstr>Ekstenzori kolena</vt:lpstr>
      <vt:lpstr>m.biceps femoris</vt:lpstr>
      <vt:lpstr>m.semitendinosus polužilasti  m.semimembranosus - poluopnasti</vt:lpstr>
      <vt:lpstr>Slide 19</vt:lpstr>
      <vt:lpstr>m.quadriceps femoris  četvoroglavi butni mišić</vt:lpstr>
      <vt:lpstr>Slide 21</vt:lpstr>
      <vt:lpstr>Funkcija i inervacija m.quadriceps femoris-a  </vt:lpstr>
      <vt:lpstr>m.tensor fasciae latae -zatezač butne fascije</vt:lpstr>
      <vt:lpstr>m.tensor fasciae latae - funkcija</vt:lpstr>
      <vt:lpstr>Slide 25</vt:lpstr>
      <vt:lpstr>Rotacija potkolenice moguća je samo kada je koleno flektirano 90˚</vt:lpstr>
      <vt:lpstr>Ligamenti kolenog zgloba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Pokreti kolena</dc:title>
  <dc:creator>Marina</dc:creator>
  <cp:lastModifiedBy>Prof dr Milorad Jerkan</cp:lastModifiedBy>
  <cp:revision>92</cp:revision>
  <dcterms:created xsi:type="dcterms:W3CDTF">2016-04-25T12:03:10Z</dcterms:created>
  <dcterms:modified xsi:type="dcterms:W3CDTF">2018-05-09T09:26:44Z</dcterms:modified>
</cp:coreProperties>
</file>