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5" r:id="rId2"/>
    <p:sldId id="285" r:id="rId3"/>
    <p:sldId id="282" r:id="rId4"/>
    <p:sldId id="283" r:id="rId5"/>
    <p:sldId id="286" r:id="rId6"/>
    <p:sldId id="293" r:id="rId7"/>
    <p:sldId id="292" r:id="rId8"/>
    <p:sldId id="294" r:id="rId9"/>
    <p:sldId id="289" r:id="rId10"/>
    <p:sldId id="290" r:id="rId11"/>
    <p:sldId id="291" r:id="rId12"/>
    <p:sldId id="295" r:id="rId13"/>
    <p:sldId id="299" r:id="rId14"/>
    <p:sldId id="297" r:id="rId15"/>
    <p:sldId id="298" r:id="rId16"/>
    <p:sldId id="308" r:id="rId17"/>
    <p:sldId id="310" r:id="rId18"/>
    <p:sldId id="311" r:id="rId19"/>
    <p:sldId id="309" r:id="rId20"/>
    <p:sldId id="300" r:id="rId21"/>
    <p:sldId id="312" r:id="rId22"/>
    <p:sldId id="313" r:id="rId23"/>
    <p:sldId id="314" r:id="rId24"/>
    <p:sldId id="31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6F057-0C44-45ED-ABCC-F4BAE8000647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FC988-6F83-440B-B891-4C832FC60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186A8A-B538-4E88-B6FC-A3DC88C81B0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123CB-E020-4E43-820F-53EA3F3CA134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336E-BAB8-4DA1-903C-A5B9EC30F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123CB-E020-4E43-820F-53EA3F3CA134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336E-BAB8-4DA1-903C-A5B9EC30F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123CB-E020-4E43-820F-53EA3F3CA134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336E-BAB8-4DA1-903C-A5B9EC30F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123CB-E020-4E43-820F-53EA3F3CA134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336E-BAB8-4DA1-903C-A5B9EC30F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123CB-E020-4E43-820F-53EA3F3CA134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336E-BAB8-4DA1-903C-A5B9EC30F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123CB-E020-4E43-820F-53EA3F3CA134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336E-BAB8-4DA1-903C-A5B9EC30F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123CB-E020-4E43-820F-53EA3F3CA134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336E-BAB8-4DA1-903C-A5B9EC30F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123CB-E020-4E43-820F-53EA3F3CA134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336E-BAB8-4DA1-903C-A5B9EC30F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123CB-E020-4E43-820F-53EA3F3CA134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336E-BAB8-4DA1-903C-A5B9EC30F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123CB-E020-4E43-820F-53EA3F3CA134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336E-BAB8-4DA1-903C-A5B9EC30F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123CB-E020-4E43-820F-53EA3F3CA134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336E-BAB8-4DA1-903C-A5B9EC30F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123CB-E020-4E43-820F-53EA3F3CA134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B336E-BAB8-4DA1-903C-A5B9EC30F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0"/>
            <a:ext cx="8229600" cy="1470025"/>
          </a:xfrm>
        </p:spPr>
        <p:txBody>
          <a:bodyPr rtlCol="0">
            <a:noAutofit/>
          </a:bodyPr>
          <a:lstStyle/>
          <a:p>
            <a:pPr lvl="0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 </a:t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428860" y="4357694"/>
            <a:ext cx="6400800" cy="17526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          </a:t>
            </a:r>
            <a:r>
              <a:rPr lang="en-US" b="1" dirty="0" smtClean="0">
                <a:solidFill>
                  <a:schemeClr val="tx1"/>
                </a:solidFill>
              </a:rPr>
              <a:t>Prof </a:t>
            </a:r>
            <a:r>
              <a:rPr lang="en-US" b="1" dirty="0" err="1" smtClean="0">
                <a:solidFill>
                  <a:schemeClr val="tx1"/>
                </a:solidFill>
              </a:rPr>
              <a:t>dr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Milorad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Jerkan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066800"/>
            <a:ext cx="8610600" cy="1219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NASTAVNI PREDMET-KINEZIOLOGIJA  2</a:t>
            </a:r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285720" y="5357826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>
              <a:latin typeface="Calibri" pitchFamily="34" charset="0"/>
            </a:endParaRPr>
          </a:p>
          <a:p>
            <a:endParaRPr lang="en-US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4" name="Picture 2" descr="C:\Users\direktor\Desktop\vms cuprija 1 - Copy\1.Kineziologija 2 moja predavanja\sko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0"/>
            <a:ext cx="4286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285720" y="2928934"/>
            <a:ext cx="7086600" cy="1815882"/>
          </a:xfrm>
          <a:prstGeom prst="rect">
            <a:avLst/>
          </a:prstGeom>
          <a:noFill/>
          <a:ln w="38100">
            <a:solidFill>
              <a:srgbClr val="80008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28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*</a:t>
            </a:r>
            <a:r>
              <a:rPr lang="sr-Cyrl-CS" sz="2800" dirty="0" smtClean="0"/>
              <a:t>Pokreti u skočnom zglobu, vrste pokreta, mišići skočnog zgloba, pokreti stopala, vrste pokreta i mišići pokretači stopala</a:t>
            </a:r>
            <a:endParaRPr lang="en-US" sz="2800" dirty="0" smtClean="0"/>
          </a:p>
        </p:txBody>
      </p:sp>
      <p:pic>
        <p:nvPicPr>
          <p:cNvPr id="10" name="Picture 9" descr="download (1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8082" y="3000372"/>
            <a:ext cx="1590847" cy="1785950"/>
          </a:xfrm>
          <a:prstGeom prst="ellipse">
            <a:avLst/>
          </a:prstGeom>
          <a:ln w="63500" cap="rnd">
            <a:solidFill>
              <a:srgbClr val="80008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m.peroneus longus et brevis</a:t>
            </a:r>
            <a:endParaRPr lang="en-US" dirty="0"/>
          </a:p>
        </p:txBody>
      </p:sp>
      <p:pic>
        <p:nvPicPr>
          <p:cNvPr id="5" name="Content Placeholder 4" descr="peroneu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56792"/>
            <a:ext cx="9144000" cy="530120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m.peroneus longus et brevis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sr-Latn-RS" dirty="0" smtClean="0"/>
              <a:t>unkcija ovih mišića je </a:t>
            </a:r>
            <a:r>
              <a:rPr lang="sr-Latn-RS" b="1" dirty="0" smtClean="0"/>
              <a:t>abdukcija i pronacija </a:t>
            </a:r>
            <a:r>
              <a:rPr lang="sr-Latn-RS" dirty="0" smtClean="0"/>
              <a:t>stopala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ripoji: </a:t>
            </a:r>
          </a:p>
          <a:p>
            <a:r>
              <a:rPr lang="en-US" dirty="0" smtClean="0"/>
              <a:t>Z</a:t>
            </a:r>
            <a:r>
              <a:rPr lang="sr-Latn-RS" dirty="0" smtClean="0"/>
              <a:t>a peroneus longus: </a:t>
            </a:r>
            <a:r>
              <a:rPr lang="sr-Latn-RS" u="sng" dirty="0" smtClean="0"/>
              <a:t>caput fibulae </a:t>
            </a:r>
            <a:r>
              <a:rPr lang="sr-Latn-RS" dirty="0" smtClean="0"/>
              <a:t>i baza </a:t>
            </a:r>
            <a:r>
              <a:rPr lang="sr-Latn-RS" u="sng" dirty="0" smtClean="0"/>
              <a:t>1.metatarzalne kosti</a:t>
            </a:r>
          </a:p>
          <a:p>
            <a:r>
              <a:rPr lang="en-US" dirty="0" smtClean="0"/>
              <a:t>Z</a:t>
            </a:r>
            <a:r>
              <a:rPr lang="sr-Latn-RS" dirty="0" smtClean="0"/>
              <a:t>a peroneus brevis: spoljna strana fibule i </a:t>
            </a:r>
            <a:r>
              <a:rPr lang="sr-Latn-RS" u="sng" dirty="0" smtClean="0"/>
              <a:t>5.metatarzalna kost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K</a:t>
            </a:r>
            <a:r>
              <a:rPr lang="sr-Latn-RS" dirty="0" smtClean="0"/>
              <a:t>osti stopala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os talus - skočna kost </a:t>
            </a:r>
          </a:p>
          <a:p>
            <a:r>
              <a:rPr lang="sr-Latn-RS" dirty="0" smtClean="0"/>
              <a:t>os calcaneus  - petna kost  </a:t>
            </a:r>
          </a:p>
          <a:p>
            <a:r>
              <a:rPr lang="sr-Latn-RS" dirty="0" smtClean="0"/>
              <a:t>os cuboideum (kockasta)</a:t>
            </a:r>
          </a:p>
          <a:p>
            <a:r>
              <a:rPr lang="sr-Latn-RS" dirty="0" smtClean="0"/>
              <a:t>os naviculare (čunasta)</a:t>
            </a:r>
          </a:p>
          <a:p>
            <a:r>
              <a:rPr lang="sr-Latn-RS" dirty="0" smtClean="0"/>
              <a:t>ossa cuneiformia (tri klinaste kosti)</a:t>
            </a:r>
          </a:p>
          <a:p>
            <a:r>
              <a:rPr lang="sr-Latn-RS" dirty="0" smtClean="0"/>
              <a:t>falange 5 prstiju stopala - članci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5169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K</a:t>
            </a:r>
            <a:r>
              <a:rPr lang="sr-Latn-RS" sz="2800" dirty="0" smtClean="0"/>
              <a:t>osti stopala</a:t>
            </a:r>
            <a:endParaRPr lang="en-US" sz="2800" dirty="0"/>
          </a:p>
        </p:txBody>
      </p:sp>
      <p:pic>
        <p:nvPicPr>
          <p:cNvPr id="7" name="Content Placeholder 6" descr="kost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5896" y="1268760"/>
            <a:ext cx="5508104" cy="5328591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sz="2800" dirty="0" smtClean="0"/>
              <a:t>os talus - skočna kost </a:t>
            </a:r>
          </a:p>
          <a:p>
            <a:r>
              <a:rPr lang="sr-Latn-RS" sz="2800" dirty="0" smtClean="0"/>
              <a:t>os calcaneus  - petna kost  </a:t>
            </a:r>
          </a:p>
          <a:p>
            <a:r>
              <a:rPr lang="sr-Latn-RS" sz="2800" dirty="0" smtClean="0"/>
              <a:t>os cuboideum (kockasta)</a:t>
            </a:r>
          </a:p>
          <a:p>
            <a:r>
              <a:rPr lang="sr-Latn-RS" sz="2800" dirty="0" smtClean="0"/>
              <a:t>os naviculare (čunasta)</a:t>
            </a:r>
          </a:p>
          <a:p>
            <a:r>
              <a:rPr lang="sr-Latn-RS" sz="2800" dirty="0" smtClean="0"/>
              <a:t>ossa cuneiformia (tri klinaste kosti)</a:t>
            </a:r>
          </a:p>
          <a:p>
            <a:r>
              <a:rPr lang="sr-Latn-RS" sz="2800" dirty="0" smtClean="0"/>
              <a:t>falange 5 prstiju stopala - članci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</a:t>
            </a:r>
            <a:r>
              <a:rPr lang="sr-Latn-RS" dirty="0" smtClean="0"/>
              <a:t>unkcija stopala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sr-Latn-RS" dirty="0" smtClean="0"/>
              <a:t>slonac držanju tela pri stajanju i hodu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mogućuje prilagođavanje različitim terenima</a:t>
            </a:r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3714752"/>
            <a:ext cx="2305050" cy="199072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Z</a:t>
            </a:r>
            <a:r>
              <a:rPr lang="sr-Latn-RS" dirty="0" smtClean="0"/>
              <a:t>globovi stopala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sr-Latn-RS" dirty="0" smtClean="0"/>
              <a:t>ubtalarni zglob između kostiju talusa i calcaneusa (pronacija i supinacija stopala)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rednji talarni zglob obuhvata talokruralni i kalkaneokuboidni</a:t>
            </a:r>
          </a:p>
          <a:p>
            <a:r>
              <a:rPr lang="en-US" dirty="0" smtClean="0"/>
              <a:t>M</a:t>
            </a:r>
            <a:r>
              <a:rPr lang="sr-Latn-RS" dirty="0" smtClean="0"/>
              <a:t>etatarzofalangealni zglob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roksimalni interfalangealni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istalni interfalangealni </a:t>
            </a:r>
            <a:endParaRPr lang="en-US" dirty="0"/>
          </a:p>
        </p:txBody>
      </p:sp>
      <p:pic>
        <p:nvPicPr>
          <p:cNvPr id="4" name="Picture 3" descr="download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3571876"/>
            <a:ext cx="2977837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Pokreti stopala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Subtalarna</a:t>
            </a:r>
            <a:r>
              <a:rPr lang="en-US" b="1" dirty="0" smtClean="0"/>
              <a:t> </a:t>
            </a:r>
            <a:r>
              <a:rPr lang="en-US" b="1" dirty="0" err="1" smtClean="0"/>
              <a:t>pronacija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supinacija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Pokreti</a:t>
            </a:r>
            <a:r>
              <a:rPr lang="en-US" dirty="0" smtClean="0"/>
              <a:t> se</a:t>
            </a:r>
            <a:r>
              <a:rPr lang="sr-Latn-RS" dirty="0" smtClean="0"/>
              <a:t> </a:t>
            </a:r>
            <a:r>
              <a:rPr lang="en-US" dirty="0" err="1" smtClean="0"/>
              <a:t>izvode</a:t>
            </a:r>
            <a:r>
              <a:rPr lang="en-US" dirty="0" smtClean="0"/>
              <a:t> u </a:t>
            </a:r>
            <a:r>
              <a:rPr lang="en-US" dirty="0" err="1" smtClean="0"/>
              <a:t>subtalarnom</a:t>
            </a:r>
            <a:r>
              <a:rPr lang="en-US" dirty="0" smtClean="0"/>
              <a:t> </a:t>
            </a:r>
            <a:r>
              <a:rPr lang="en-US" dirty="0" err="1" smtClean="0"/>
              <a:t>zglobu</a:t>
            </a:r>
            <a:r>
              <a:rPr lang="en-US" dirty="0" smtClean="0"/>
              <a:t> u </a:t>
            </a:r>
            <a:r>
              <a:rPr lang="en-US" dirty="0" err="1" smtClean="0"/>
              <a:t>triplanarnoj</a:t>
            </a:r>
            <a:r>
              <a:rPr lang="en-US" dirty="0" smtClean="0"/>
              <a:t> </a:t>
            </a:r>
            <a:r>
              <a:rPr lang="en-US" dirty="0" err="1" smtClean="0"/>
              <a:t>ravni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osovina</a:t>
            </a:r>
            <a:r>
              <a:rPr lang="en-US" dirty="0" smtClean="0"/>
              <a:t> (</a:t>
            </a:r>
            <a:r>
              <a:rPr lang="en-US" dirty="0" err="1" smtClean="0"/>
              <a:t>triplanarna</a:t>
            </a:r>
            <a:r>
              <a:rPr lang="en-US" dirty="0" smtClean="0"/>
              <a:t> </a:t>
            </a:r>
            <a:r>
              <a:rPr lang="en-US" dirty="0" err="1" smtClean="0"/>
              <a:t>osovina</a:t>
            </a:r>
            <a:r>
              <a:rPr lang="en-US" dirty="0" smtClean="0"/>
              <a:t>, </a:t>
            </a:r>
            <a:r>
              <a:rPr lang="en-US" dirty="0" err="1" smtClean="0"/>
              <a:t>frontalna</a:t>
            </a:r>
            <a:r>
              <a:rPr lang="en-US" dirty="0" smtClean="0"/>
              <a:t>, </a:t>
            </a:r>
            <a:r>
              <a:rPr lang="en-US" dirty="0" err="1" smtClean="0"/>
              <a:t>transferzalna</a:t>
            </a:r>
            <a:r>
              <a:rPr lang="en-US" dirty="0" smtClean="0"/>
              <a:t>):</a:t>
            </a:r>
          </a:p>
          <a:p>
            <a:endParaRPr lang="en-US" dirty="0"/>
          </a:p>
        </p:txBody>
      </p:sp>
      <p:pic>
        <p:nvPicPr>
          <p:cNvPr id="4" name="Picture 3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4143380"/>
            <a:ext cx="2743200" cy="16668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Pokreti stopala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dirty="0" err="1" smtClean="0"/>
              <a:t>Osteokinematički</a:t>
            </a:r>
            <a:r>
              <a:rPr lang="en-US" b="1" dirty="0" smtClean="0"/>
              <a:t> </a:t>
            </a:r>
            <a:r>
              <a:rPr lang="en-US" b="1" dirty="0" err="1" smtClean="0"/>
              <a:t>pokreti</a:t>
            </a:r>
            <a:endParaRPr lang="en-US" b="1" dirty="0" smtClean="0"/>
          </a:p>
          <a:p>
            <a:pPr>
              <a:buNone/>
            </a:pPr>
            <a:r>
              <a:rPr lang="en-US" dirty="0" err="1" smtClean="0"/>
              <a:t>Veličina</a:t>
            </a:r>
            <a:r>
              <a:rPr lang="en-US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 smtClean="0"/>
              <a:t>pokreta</a:t>
            </a:r>
            <a:r>
              <a:rPr lang="en-US" dirty="0" smtClean="0"/>
              <a:t> je:</a:t>
            </a:r>
          </a:p>
          <a:p>
            <a:pPr lvl="0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pokrete</a:t>
            </a:r>
            <a:r>
              <a:rPr lang="en-US" dirty="0" smtClean="0"/>
              <a:t> </a:t>
            </a:r>
            <a:r>
              <a:rPr lang="en-US" dirty="0" err="1" smtClean="0"/>
              <a:t>pronacije</a:t>
            </a:r>
            <a:r>
              <a:rPr lang="en-US" dirty="0" smtClean="0"/>
              <a:t> (</a:t>
            </a:r>
            <a:r>
              <a:rPr lang="en-US" dirty="0" err="1" smtClean="0"/>
              <a:t>everzije</a:t>
            </a:r>
            <a:r>
              <a:rPr lang="en-US" dirty="0" smtClean="0"/>
              <a:t>)je 10 - 20°</a:t>
            </a:r>
          </a:p>
          <a:p>
            <a:pPr lvl="0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pokrete</a:t>
            </a:r>
            <a:r>
              <a:rPr lang="en-US" dirty="0" smtClean="0"/>
              <a:t> </a:t>
            </a:r>
            <a:r>
              <a:rPr lang="en-US" dirty="0" err="1" smtClean="0"/>
              <a:t>supinacije</a:t>
            </a:r>
            <a:r>
              <a:rPr lang="en-US" dirty="0" smtClean="0"/>
              <a:t> (</a:t>
            </a:r>
            <a:r>
              <a:rPr lang="en-US" dirty="0" err="1" smtClean="0"/>
              <a:t>inverzije</a:t>
            </a:r>
            <a:r>
              <a:rPr lang="en-US" dirty="0" smtClean="0"/>
              <a:t>) je 20 – 35°</a:t>
            </a:r>
          </a:p>
          <a:p>
            <a:pPr>
              <a:buNone/>
            </a:pPr>
            <a:r>
              <a:rPr lang="sr-Latn-RS" dirty="0" smtClean="0"/>
              <a:t>    </a:t>
            </a:r>
            <a:r>
              <a:rPr lang="en-US" dirty="0" err="1" smtClean="0"/>
              <a:t>Triplanarni</a:t>
            </a:r>
            <a:r>
              <a:rPr lang="en-US" dirty="0" smtClean="0"/>
              <a:t> </a:t>
            </a:r>
            <a:r>
              <a:rPr lang="en-US" dirty="0" err="1" smtClean="0"/>
              <a:t>pokret</a:t>
            </a:r>
            <a:r>
              <a:rPr lang="en-US" dirty="0" smtClean="0"/>
              <a:t> se </a:t>
            </a:r>
            <a:r>
              <a:rPr lang="en-US" dirty="0" err="1" smtClean="0"/>
              <a:t>javlja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osovina</a:t>
            </a:r>
            <a:r>
              <a:rPr lang="en-US" dirty="0" smtClean="0"/>
              <a:t> </a:t>
            </a:r>
            <a:r>
              <a:rPr lang="en-US" dirty="0" err="1" smtClean="0"/>
              <a:t>pokreta</a:t>
            </a:r>
            <a:r>
              <a:rPr lang="en-US" dirty="0" smtClean="0"/>
              <a:t> ne </a:t>
            </a:r>
            <a:r>
              <a:rPr lang="en-US" dirty="0" err="1" smtClean="0"/>
              <a:t>prolazi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glavnu</a:t>
            </a:r>
            <a:r>
              <a:rPr lang="en-US" dirty="0" smtClean="0"/>
              <a:t> </a:t>
            </a:r>
            <a:r>
              <a:rPr lang="en-US" dirty="0" err="1" smtClean="0"/>
              <a:t>ravan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Funkcionalna</a:t>
            </a:r>
            <a:r>
              <a:rPr lang="en-US" dirty="0" smtClean="0"/>
              <a:t> </a:t>
            </a:r>
            <a:r>
              <a:rPr lang="en-US" dirty="0" err="1" smtClean="0"/>
              <a:t>veličina</a:t>
            </a:r>
            <a:r>
              <a:rPr lang="en-US" dirty="0" smtClean="0"/>
              <a:t>: </a:t>
            </a:r>
            <a:r>
              <a:rPr lang="en-US" dirty="0" err="1" smtClean="0"/>
              <a:t>zadnjih</a:t>
            </a:r>
            <a:r>
              <a:rPr lang="en-US" dirty="0" smtClean="0"/>
              <a:t> 4-6°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pronacije</a:t>
            </a:r>
            <a:r>
              <a:rPr lang="en-US" dirty="0" smtClean="0"/>
              <a:t> </a:t>
            </a:r>
            <a:r>
              <a:rPr lang="en-US" dirty="0" err="1" smtClean="0"/>
              <a:t>stopala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zadnjih</a:t>
            </a:r>
            <a:r>
              <a:rPr lang="en-US" dirty="0" smtClean="0"/>
              <a:t> 4-6°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supinacije</a:t>
            </a:r>
            <a:r>
              <a:rPr lang="en-US" dirty="0" smtClean="0"/>
              <a:t> </a:t>
            </a:r>
            <a:r>
              <a:rPr lang="en-US" dirty="0" err="1" smtClean="0"/>
              <a:t>stopala</a:t>
            </a:r>
            <a:r>
              <a:rPr lang="en-US" dirty="0" smtClean="0"/>
              <a:t> je </a:t>
            </a:r>
            <a:r>
              <a:rPr lang="en-US" dirty="0" err="1" smtClean="0"/>
              <a:t>neophodno</a:t>
            </a:r>
            <a:r>
              <a:rPr lang="en-US" dirty="0" smtClean="0"/>
              <a:t> </a:t>
            </a:r>
            <a:r>
              <a:rPr lang="en-US" dirty="0" err="1" smtClean="0"/>
              <a:t>čoveku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hod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Pokreti stopala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sr-Latn-RS" dirty="0" smtClean="0"/>
              <a:t>    </a:t>
            </a:r>
            <a:r>
              <a:rPr lang="en-US" b="1" dirty="0" err="1" smtClean="0"/>
              <a:t>Artrokinematički</a:t>
            </a:r>
            <a:r>
              <a:rPr lang="en-US" b="1" dirty="0" smtClean="0"/>
              <a:t> </a:t>
            </a:r>
            <a:r>
              <a:rPr lang="en-US" b="1" dirty="0" err="1" smtClean="0"/>
              <a:t>pokreti</a:t>
            </a:r>
            <a:endParaRPr lang="en-US" b="1" dirty="0" smtClean="0"/>
          </a:p>
          <a:p>
            <a:pPr lvl="0"/>
            <a:r>
              <a:rPr lang="en-US" dirty="0" err="1" smtClean="0"/>
              <a:t>Medijalno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donje</a:t>
            </a:r>
            <a:r>
              <a:rPr lang="en-US" dirty="0" smtClean="0"/>
              <a:t> </a:t>
            </a:r>
            <a:r>
              <a:rPr lang="en-US" dirty="0" err="1" smtClean="0"/>
              <a:t>klizanje</a:t>
            </a:r>
            <a:r>
              <a:rPr lang="en-US" dirty="0" smtClean="0"/>
              <a:t> </a:t>
            </a:r>
            <a:r>
              <a:rPr lang="en-US" dirty="0" err="1" smtClean="0"/>
              <a:t>skočne</a:t>
            </a:r>
            <a:r>
              <a:rPr lang="en-US" dirty="0" smtClean="0"/>
              <a:t> </a:t>
            </a:r>
            <a:r>
              <a:rPr lang="en-US" dirty="0" err="1" smtClean="0"/>
              <a:t>kosti</a:t>
            </a:r>
            <a:r>
              <a:rPr lang="en-US" dirty="0" smtClean="0"/>
              <a:t> (talus)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petne</a:t>
            </a:r>
            <a:r>
              <a:rPr lang="en-US" dirty="0" smtClean="0"/>
              <a:t> </a:t>
            </a:r>
            <a:r>
              <a:rPr lang="en-US" dirty="0" err="1" smtClean="0"/>
              <a:t>kosti</a:t>
            </a:r>
            <a:r>
              <a:rPr lang="en-US" dirty="0" smtClean="0"/>
              <a:t> (</a:t>
            </a:r>
            <a:r>
              <a:rPr lang="en-US" dirty="0" err="1" smtClean="0"/>
              <a:t>calcaneus</a:t>
            </a:r>
            <a:r>
              <a:rPr lang="en-US" dirty="0" smtClean="0"/>
              <a:t>)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supinacijom</a:t>
            </a:r>
            <a:r>
              <a:rPr lang="en-US" dirty="0" smtClean="0"/>
              <a:t> </a:t>
            </a:r>
            <a:r>
              <a:rPr lang="en-US" dirty="0" err="1" smtClean="0"/>
              <a:t>stopala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  <p:pic>
        <p:nvPicPr>
          <p:cNvPr id="4" name="Picture 3" descr="download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4071942"/>
            <a:ext cx="2962275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Pokreti u prstima stopala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sz="2800" dirty="0" smtClean="0"/>
              <a:t>    </a:t>
            </a:r>
            <a:r>
              <a:rPr lang="en-US" sz="2800" dirty="0" smtClean="0"/>
              <a:t>U </a:t>
            </a:r>
            <a:r>
              <a:rPr lang="en-US" sz="2800" dirty="0" err="1" smtClean="0"/>
              <a:t>nivou</a:t>
            </a:r>
            <a:r>
              <a:rPr lang="en-US" sz="2800" dirty="0" smtClean="0"/>
              <a:t> </a:t>
            </a:r>
            <a:r>
              <a:rPr lang="en-US" sz="2800" dirty="0" err="1" smtClean="0"/>
              <a:t>prstiju</a:t>
            </a:r>
            <a:r>
              <a:rPr lang="en-US" sz="2800" dirty="0" smtClean="0"/>
              <a:t> </a:t>
            </a:r>
            <a:r>
              <a:rPr lang="en-US" sz="2800" dirty="0" err="1" smtClean="0"/>
              <a:t>stopala</a:t>
            </a:r>
            <a:r>
              <a:rPr lang="en-US" sz="2800" dirty="0" smtClean="0"/>
              <a:t> </a:t>
            </a:r>
            <a:r>
              <a:rPr lang="en-US" sz="2800" dirty="0" err="1" smtClean="0"/>
              <a:t>izvode</a:t>
            </a:r>
            <a:r>
              <a:rPr lang="en-US" sz="2800" dirty="0" smtClean="0"/>
              <a:t> se </a:t>
            </a:r>
            <a:r>
              <a:rPr lang="en-US" sz="2800" dirty="0" err="1" smtClean="0"/>
              <a:t>mali</a:t>
            </a:r>
            <a:r>
              <a:rPr lang="en-US" sz="2800" dirty="0" smtClean="0"/>
              <a:t> </a:t>
            </a:r>
            <a:r>
              <a:rPr lang="en-US" sz="2800" dirty="0" err="1" smtClean="0"/>
              <a:t>pokreti</a:t>
            </a:r>
            <a:r>
              <a:rPr lang="en-US" sz="2800" dirty="0" smtClean="0"/>
              <a:t>, a </a:t>
            </a:r>
            <a:r>
              <a:rPr lang="en-US" sz="2800" dirty="0" err="1" smtClean="0"/>
              <a:t>među</a:t>
            </a:r>
            <a:r>
              <a:rPr lang="en-US" sz="2800" dirty="0" smtClean="0"/>
              <a:t> </a:t>
            </a:r>
            <a:r>
              <a:rPr lang="en-US" sz="2800" dirty="0" err="1" smtClean="0"/>
              <a:t>njima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najvažniji</a:t>
            </a:r>
            <a:r>
              <a:rPr lang="en-US" sz="2800" dirty="0" smtClean="0"/>
              <a:t> </a:t>
            </a:r>
            <a:r>
              <a:rPr lang="en-US" sz="2800" dirty="0" err="1" smtClean="0"/>
              <a:t>pokreti</a:t>
            </a:r>
            <a:r>
              <a:rPr lang="en-US" sz="2800" dirty="0" smtClean="0"/>
              <a:t> </a:t>
            </a:r>
            <a:r>
              <a:rPr lang="en-US" sz="2800" dirty="0" err="1" smtClean="0"/>
              <a:t>fleksije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ekstenzije</a:t>
            </a:r>
            <a:r>
              <a:rPr lang="en-US" sz="2800" dirty="0" smtClean="0"/>
              <a:t> </a:t>
            </a:r>
            <a:r>
              <a:rPr lang="en-US" sz="2800" dirty="0" err="1" smtClean="0"/>
              <a:t>prstiju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sr-Latn-RS" sz="2800" dirty="0" smtClean="0"/>
              <a:t>    </a:t>
            </a:r>
            <a:r>
              <a:rPr lang="en-US" sz="2800" dirty="0" smtClean="0"/>
              <a:t>U </a:t>
            </a:r>
            <a:r>
              <a:rPr lang="en-US" sz="2800" dirty="0" err="1" smtClean="0"/>
              <a:t>odnosu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druge</a:t>
            </a:r>
            <a:r>
              <a:rPr lang="en-US" sz="2800" dirty="0" smtClean="0"/>
              <a:t> </a:t>
            </a:r>
            <a:r>
              <a:rPr lang="en-US" sz="2800" dirty="0" err="1" smtClean="0"/>
              <a:t>funkcije</a:t>
            </a:r>
            <a:r>
              <a:rPr lang="en-US" sz="2800" dirty="0" smtClean="0"/>
              <a:t> </a:t>
            </a:r>
            <a:r>
              <a:rPr lang="en-US" sz="2800" dirty="0" err="1" smtClean="0"/>
              <a:t>stopala</a:t>
            </a:r>
            <a:r>
              <a:rPr lang="en-US" sz="2800" dirty="0" smtClean="0"/>
              <a:t>, </a:t>
            </a:r>
            <a:r>
              <a:rPr lang="en-US" sz="2800" dirty="0" err="1" smtClean="0"/>
              <a:t>palac</a:t>
            </a:r>
            <a:r>
              <a:rPr lang="en-US" sz="2800" dirty="0" smtClean="0"/>
              <a:t> </a:t>
            </a:r>
            <a:r>
              <a:rPr lang="en-US" sz="2800" dirty="0" err="1" smtClean="0"/>
              <a:t>noge</a:t>
            </a:r>
            <a:r>
              <a:rPr lang="en-US" sz="2800" dirty="0" smtClean="0"/>
              <a:t> (</a:t>
            </a:r>
            <a:r>
              <a:rPr lang="en-US" sz="2800" dirty="0" err="1" smtClean="0"/>
              <a:t>hallux</a:t>
            </a:r>
            <a:r>
              <a:rPr lang="en-US" sz="2800" dirty="0" smtClean="0"/>
              <a:t>) </a:t>
            </a:r>
            <a:r>
              <a:rPr lang="en-US" sz="2800" dirty="0" err="1" smtClean="0"/>
              <a:t>može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izvede</a:t>
            </a:r>
            <a:r>
              <a:rPr lang="en-US" sz="2800" dirty="0" smtClean="0"/>
              <a:t> </a:t>
            </a:r>
            <a:r>
              <a:rPr lang="en-US" sz="2800" dirty="0" err="1" smtClean="0"/>
              <a:t>ove</a:t>
            </a:r>
            <a:r>
              <a:rPr lang="en-US" sz="2800" dirty="0" smtClean="0"/>
              <a:t> </a:t>
            </a:r>
            <a:r>
              <a:rPr lang="en-US" sz="2800" dirty="0" err="1" smtClean="0"/>
              <a:t>pokrete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oni</a:t>
            </a:r>
            <a:r>
              <a:rPr lang="en-US" sz="2800" dirty="0" smtClean="0"/>
              <a:t> se </a:t>
            </a:r>
            <a:r>
              <a:rPr lang="en-US" sz="2800" dirty="0" err="1" smtClean="0"/>
              <a:t>mogu</a:t>
            </a:r>
            <a:r>
              <a:rPr lang="en-US" sz="2800" dirty="0" smtClean="0"/>
              <a:t> </a:t>
            </a:r>
            <a:r>
              <a:rPr lang="en-US" sz="2800" dirty="0" err="1" smtClean="0"/>
              <a:t>meriti</a:t>
            </a:r>
            <a:r>
              <a:rPr lang="en-US" sz="2800" dirty="0" smtClean="0"/>
              <a:t> u </a:t>
            </a:r>
            <a:r>
              <a:rPr lang="en-US" sz="2800" dirty="0" err="1" smtClean="0"/>
              <a:t>nivou</a:t>
            </a:r>
            <a:r>
              <a:rPr lang="en-US" sz="2800" dirty="0" smtClean="0"/>
              <a:t> </a:t>
            </a:r>
            <a:r>
              <a:rPr lang="en-US" sz="2800" dirty="0" err="1" smtClean="0"/>
              <a:t>metatarzofalangealnog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interfalangealnog</a:t>
            </a:r>
            <a:r>
              <a:rPr lang="en-US" sz="2800" dirty="0" smtClean="0"/>
              <a:t> </a:t>
            </a:r>
            <a:r>
              <a:rPr lang="en-US" sz="2800" dirty="0" err="1" smtClean="0"/>
              <a:t>zgloba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sr-Latn-RS" sz="2800" dirty="0" smtClean="0"/>
              <a:t>    </a:t>
            </a:r>
            <a:r>
              <a:rPr lang="en-US" sz="2800" dirty="0" smtClean="0"/>
              <a:t>I </a:t>
            </a:r>
            <a:r>
              <a:rPr lang="en-US" sz="2800" dirty="0" err="1" smtClean="0"/>
              <a:t>kod</a:t>
            </a:r>
            <a:r>
              <a:rPr lang="en-US" sz="2800" dirty="0" smtClean="0"/>
              <a:t> </a:t>
            </a:r>
            <a:r>
              <a:rPr lang="en-US" sz="2800" dirty="0" err="1" smtClean="0"/>
              <a:t>ovog</a:t>
            </a:r>
            <a:r>
              <a:rPr lang="en-US" sz="2800" dirty="0" smtClean="0"/>
              <a:t> </a:t>
            </a:r>
            <a:r>
              <a:rPr lang="en-US" sz="2800" dirty="0" err="1" smtClean="0"/>
              <a:t>testa</a:t>
            </a:r>
            <a:r>
              <a:rPr lang="en-US" sz="2800" dirty="0" smtClean="0"/>
              <a:t> se </a:t>
            </a:r>
            <a:r>
              <a:rPr lang="en-US" sz="2800" dirty="0" err="1" smtClean="0"/>
              <a:t>posmatraju</a:t>
            </a:r>
            <a:r>
              <a:rPr lang="en-US" sz="2800" dirty="0" smtClean="0"/>
              <a:t> </a:t>
            </a:r>
            <a:r>
              <a:rPr lang="en-US" sz="2800" dirty="0" err="1" smtClean="0"/>
              <a:t>svi</a:t>
            </a:r>
            <a:r>
              <a:rPr lang="en-US" sz="2800" dirty="0" smtClean="0"/>
              <a:t> </a:t>
            </a:r>
            <a:r>
              <a:rPr lang="en-US" sz="2800" dirty="0" err="1" smtClean="0"/>
              <a:t>delovi</a:t>
            </a:r>
            <a:r>
              <a:rPr lang="en-US" sz="2800" dirty="0" smtClean="0"/>
              <a:t> </a:t>
            </a:r>
            <a:r>
              <a:rPr lang="en-US" sz="2800" dirty="0" err="1" smtClean="0"/>
              <a:t>tela</a:t>
            </a:r>
            <a:r>
              <a:rPr lang="en-US" sz="2800" dirty="0" smtClean="0"/>
              <a:t> </a:t>
            </a:r>
            <a:r>
              <a:rPr lang="en-US" sz="2800" dirty="0" err="1" smtClean="0"/>
              <a:t>počve</a:t>
            </a:r>
            <a:r>
              <a:rPr lang="en-US" sz="2800" dirty="0" smtClean="0"/>
              <a:t> </a:t>
            </a:r>
            <a:r>
              <a:rPr lang="en-US" sz="2800" dirty="0" err="1" smtClean="0"/>
              <a:t>od</a:t>
            </a:r>
            <a:r>
              <a:rPr lang="en-US" sz="2800" dirty="0" smtClean="0"/>
              <a:t> </a:t>
            </a:r>
            <a:r>
              <a:rPr lang="en-US" sz="2800" dirty="0" err="1" smtClean="0"/>
              <a:t>stopala</a:t>
            </a:r>
            <a:r>
              <a:rPr lang="en-US" sz="2800" dirty="0" smtClean="0"/>
              <a:t> pa </a:t>
            </a:r>
            <a:r>
              <a:rPr lang="en-US" sz="2800" dirty="0" err="1" smtClean="0"/>
              <a:t>onda</a:t>
            </a:r>
            <a:r>
              <a:rPr lang="en-US" sz="2800" dirty="0" smtClean="0"/>
              <a:t> </a:t>
            </a:r>
            <a:r>
              <a:rPr lang="en-US" sz="2800" dirty="0" err="1" smtClean="0"/>
              <a:t>naviše</a:t>
            </a:r>
            <a:r>
              <a:rPr lang="en-US" sz="2800" dirty="0" smtClean="0"/>
              <a:t> </a:t>
            </a:r>
            <a:r>
              <a:rPr lang="en-US" sz="2800" dirty="0" err="1" smtClean="0"/>
              <a:t>sve</a:t>
            </a:r>
            <a:r>
              <a:rPr lang="en-US" sz="2800" dirty="0" smtClean="0"/>
              <a:t> do </a:t>
            </a:r>
            <a:r>
              <a:rPr lang="en-US" sz="2800" dirty="0" err="1" smtClean="0"/>
              <a:t>glave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download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5000636"/>
            <a:ext cx="2109785" cy="15803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</a:t>
            </a:r>
            <a:r>
              <a:rPr lang="sr-Latn-RS" dirty="0" smtClean="0"/>
              <a:t>kočni kompleks – iz tri zgloba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1.</a:t>
            </a:r>
            <a:r>
              <a:rPr lang="en-US" dirty="0" smtClean="0"/>
              <a:t>S</a:t>
            </a:r>
            <a:r>
              <a:rPr lang="sr-Latn-RS" dirty="0" smtClean="0"/>
              <a:t>kočni zglob (art.talocruralis)  </a:t>
            </a:r>
          </a:p>
          <a:p>
            <a:pPr>
              <a:buNone/>
            </a:pPr>
            <a:r>
              <a:rPr lang="sr-Latn-RS" dirty="0" smtClean="0"/>
              <a:t>2.</a:t>
            </a:r>
            <a:r>
              <a:rPr lang="en-US" dirty="0" smtClean="0"/>
              <a:t>D</a:t>
            </a:r>
            <a:r>
              <a:rPr lang="sr-Latn-RS" dirty="0" smtClean="0"/>
              <a:t>onji tibiofibularni zglob</a:t>
            </a:r>
          </a:p>
          <a:p>
            <a:pPr>
              <a:buNone/>
            </a:pPr>
            <a:r>
              <a:rPr lang="sr-Latn-RS" dirty="0" smtClean="0"/>
              <a:t>3.</a:t>
            </a:r>
            <a:r>
              <a:rPr lang="en-US" dirty="0" smtClean="0"/>
              <a:t>D</a:t>
            </a:r>
            <a:r>
              <a:rPr lang="sr-Latn-RS" dirty="0" smtClean="0"/>
              <a:t>onji subtalarni zglob</a:t>
            </a:r>
            <a:endParaRPr lang="en-US" dirty="0"/>
          </a:p>
        </p:txBody>
      </p:sp>
      <p:pic>
        <p:nvPicPr>
          <p:cNvPr id="5" name="Content Placeholder 4" descr="skocni 2x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700808"/>
            <a:ext cx="4199756" cy="4896544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Mišići stopala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     </a:t>
            </a:r>
            <a:r>
              <a:rPr lang="en-US" b="1" dirty="0" smtClean="0"/>
              <a:t>M</a:t>
            </a:r>
            <a:r>
              <a:rPr lang="sr-Latn-RS" b="1" dirty="0" smtClean="0"/>
              <a:t>išići pronatori stopala su: </a:t>
            </a:r>
          </a:p>
          <a:p>
            <a:r>
              <a:rPr lang="sr-Latn-RS" dirty="0" smtClean="0"/>
              <a:t>m.peroneus longus</a:t>
            </a:r>
          </a:p>
          <a:p>
            <a:r>
              <a:rPr lang="sr-Latn-RS" dirty="0" smtClean="0"/>
              <a:t>m.peroneus brevis</a:t>
            </a:r>
          </a:p>
          <a:p>
            <a:pPr>
              <a:buNone/>
            </a:pPr>
            <a:r>
              <a:rPr lang="sr-Latn-RS" dirty="0" smtClean="0"/>
              <a:t>      </a:t>
            </a:r>
            <a:r>
              <a:rPr lang="en-US" b="1" dirty="0" smtClean="0"/>
              <a:t>S</a:t>
            </a:r>
            <a:r>
              <a:rPr lang="sr-Latn-RS" b="1" dirty="0" smtClean="0"/>
              <a:t>upinatori stopala:</a:t>
            </a:r>
          </a:p>
          <a:p>
            <a:r>
              <a:rPr lang="sr-Latn-RS" dirty="0" smtClean="0"/>
              <a:t>m.triceps surae</a:t>
            </a:r>
          </a:p>
          <a:p>
            <a:r>
              <a:rPr lang="sr-Latn-RS" dirty="0" smtClean="0"/>
              <a:t>m.tibialis anterior</a:t>
            </a:r>
          </a:p>
          <a:p>
            <a:r>
              <a:rPr lang="sr-Latn-RS" dirty="0" smtClean="0"/>
              <a:t>m.tibialis posterior</a:t>
            </a:r>
            <a:endParaRPr lang="en-US" dirty="0"/>
          </a:p>
        </p:txBody>
      </p:sp>
      <p:pic>
        <p:nvPicPr>
          <p:cNvPr id="4" name="Picture 3" descr="svi-misici-4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2357430"/>
            <a:ext cx="2979621" cy="385762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Mali mišići stopala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     </a:t>
            </a:r>
            <a:r>
              <a:rPr lang="en-US" dirty="0" smtClean="0"/>
              <a:t>To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mišići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pripajaju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u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stopala</a:t>
            </a:r>
            <a:r>
              <a:rPr lang="en-US" dirty="0" smtClean="0"/>
              <a:t>, </a:t>
            </a:r>
            <a:r>
              <a:rPr lang="en-US" dirty="0" err="1" smtClean="0"/>
              <a:t>počinju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završavaju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stopalu</a:t>
            </a:r>
            <a:r>
              <a:rPr lang="en-US" dirty="0" smtClean="0"/>
              <a:t>, </a:t>
            </a:r>
            <a:r>
              <a:rPr lang="en-US" dirty="0" err="1" smtClean="0"/>
              <a:t>gde</a:t>
            </a:r>
            <a:r>
              <a:rPr lang="en-US" dirty="0" smtClean="0"/>
              <a:t> </a:t>
            </a:r>
            <a:r>
              <a:rPr lang="en-US" dirty="0" err="1" smtClean="0"/>
              <a:t>pokazuju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svoja</a:t>
            </a:r>
            <a:r>
              <a:rPr lang="en-US" dirty="0" smtClean="0"/>
              <a:t> </a:t>
            </a:r>
            <a:r>
              <a:rPr lang="en-US" dirty="0" err="1" smtClean="0"/>
              <a:t>dejstva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sr-Latn-RS" dirty="0" smtClean="0"/>
              <a:t>     </a:t>
            </a:r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 smtClean="0"/>
              <a:t>mišići</a:t>
            </a:r>
            <a:r>
              <a:rPr lang="en-US" dirty="0" smtClean="0"/>
              <a:t> se dele u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Dorzalni</a:t>
            </a:r>
            <a:r>
              <a:rPr lang="en-US" dirty="0" smtClean="0"/>
              <a:t> </a:t>
            </a:r>
            <a:r>
              <a:rPr lang="en-US" dirty="0" err="1" smtClean="0"/>
              <a:t>mišići</a:t>
            </a:r>
            <a:r>
              <a:rPr lang="en-US" dirty="0" smtClean="0"/>
              <a:t> </a:t>
            </a:r>
            <a:r>
              <a:rPr lang="en-US" dirty="0" err="1" smtClean="0"/>
              <a:t>stopala</a:t>
            </a:r>
            <a:endParaRPr lang="en-US" dirty="0" smtClean="0"/>
          </a:p>
          <a:p>
            <a:pPr lvl="0"/>
            <a:r>
              <a:rPr lang="en-US" dirty="0" err="1" smtClean="0"/>
              <a:t>Plantarni</a:t>
            </a:r>
            <a:r>
              <a:rPr lang="en-US" dirty="0" smtClean="0"/>
              <a:t> </a:t>
            </a:r>
            <a:r>
              <a:rPr lang="en-US" dirty="0" err="1" smtClean="0"/>
              <a:t>mišići</a:t>
            </a:r>
            <a:r>
              <a:rPr lang="en-US" dirty="0" smtClean="0"/>
              <a:t> </a:t>
            </a:r>
            <a:r>
              <a:rPr lang="en-US" dirty="0" err="1" smtClean="0"/>
              <a:t>stopala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vi-misici-43-6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3483866"/>
            <a:ext cx="2291359" cy="2966556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Dorzalni mišići stopala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dirty="0" smtClean="0"/>
              <a:t>     </a:t>
            </a:r>
            <a:r>
              <a:rPr lang="en-US" b="1" dirty="0" err="1" smtClean="0"/>
              <a:t>Dorzalni</a:t>
            </a:r>
            <a:r>
              <a:rPr lang="en-US" b="1" dirty="0" smtClean="0"/>
              <a:t> </a:t>
            </a:r>
            <a:r>
              <a:rPr lang="en-US" b="1" dirty="0" err="1" smtClean="0"/>
              <a:t>mišići</a:t>
            </a:r>
            <a:r>
              <a:rPr lang="en-US" b="1" dirty="0" smtClean="0"/>
              <a:t> </a:t>
            </a:r>
            <a:r>
              <a:rPr lang="en-US" b="1" dirty="0" err="1" smtClean="0"/>
              <a:t>stopala</a:t>
            </a:r>
            <a:r>
              <a:rPr lang="en-US" b="1" dirty="0" smtClean="0"/>
              <a:t> </a:t>
            </a:r>
            <a:r>
              <a:rPr lang="en-US" b="1" dirty="0" err="1" smtClean="0"/>
              <a:t>su</a:t>
            </a:r>
            <a:r>
              <a:rPr lang="en-US" b="1" dirty="0" smtClean="0"/>
              <a:t>:</a:t>
            </a:r>
          </a:p>
          <a:p>
            <a:r>
              <a:rPr lang="en-US" dirty="0" err="1" smtClean="0"/>
              <a:t>M.extenstor</a:t>
            </a:r>
            <a:r>
              <a:rPr lang="en-US" dirty="0" smtClean="0"/>
              <a:t> </a:t>
            </a:r>
            <a:r>
              <a:rPr lang="en-US" dirty="0" err="1" smtClean="0"/>
              <a:t>digitorum</a:t>
            </a:r>
            <a:r>
              <a:rPr lang="en-US" dirty="0" smtClean="0"/>
              <a:t> </a:t>
            </a:r>
            <a:r>
              <a:rPr lang="en-US" dirty="0" err="1" smtClean="0"/>
              <a:t>brevis</a:t>
            </a:r>
            <a:r>
              <a:rPr lang="en-US" dirty="0" smtClean="0"/>
              <a:t> (</a:t>
            </a:r>
            <a:r>
              <a:rPr lang="en-US" dirty="0" err="1" smtClean="0"/>
              <a:t>kratki</a:t>
            </a:r>
            <a:r>
              <a:rPr lang="en-US" dirty="0" smtClean="0"/>
              <a:t> </a:t>
            </a:r>
            <a:r>
              <a:rPr lang="en-US" dirty="0" err="1" smtClean="0"/>
              <a:t>opružač</a:t>
            </a:r>
            <a:r>
              <a:rPr lang="en-US" dirty="0" smtClean="0"/>
              <a:t> </a:t>
            </a:r>
            <a:r>
              <a:rPr lang="en-US" dirty="0" err="1" smtClean="0"/>
              <a:t>prstiju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err="1" smtClean="0"/>
              <a:t>M.extensor</a:t>
            </a:r>
            <a:r>
              <a:rPr lang="en-US" dirty="0" smtClean="0"/>
              <a:t> </a:t>
            </a:r>
            <a:r>
              <a:rPr lang="en-US" dirty="0" err="1" smtClean="0"/>
              <a:t>hallucis</a:t>
            </a:r>
            <a:r>
              <a:rPr lang="en-US" dirty="0" smtClean="0"/>
              <a:t> </a:t>
            </a:r>
            <a:r>
              <a:rPr lang="en-US" dirty="0" err="1" smtClean="0"/>
              <a:t>brevis</a:t>
            </a:r>
            <a:r>
              <a:rPr lang="en-US" dirty="0" smtClean="0"/>
              <a:t> (</a:t>
            </a:r>
            <a:r>
              <a:rPr lang="en-US" dirty="0" err="1" smtClean="0"/>
              <a:t>kratki</a:t>
            </a:r>
            <a:r>
              <a:rPr lang="en-US" dirty="0" smtClean="0"/>
              <a:t> </a:t>
            </a:r>
            <a:r>
              <a:rPr lang="en-US" dirty="0" err="1" smtClean="0"/>
              <a:t>opružač</a:t>
            </a:r>
            <a:r>
              <a:rPr lang="en-US" dirty="0" smtClean="0"/>
              <a:t> </a:t>
            </a:r>
            <a:r>
              <a:rPr lang="en-US" dirty="0" err="1" smtClean="0"/>
              <a:t>palca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tanka</a:t>
            </a:r>
            <a:r>
              <a:rPr lang="en-US" dirty="0" smtClean="0"/>
              <a:t> </a:t>
            </a:r>
            <a:r>
              <a:rPr lang="en-US" dirty="0" err="1" smtClean="0"/>
              <a:t>fascija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obavlja</a:t>
            </a:r>
            <a:r>
              <a:rPr lang="en-US" dirty="0" smtClean="0"/>
              <a:t>.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svojih</a:t>
            </a:r>
            <a:r>
              <a:rPr lang="en-US" dirty="0" smtClean="0"/>
              <a:t> </a:t>
            </a:r>
            <a:r>
              <a:rPr lang="en-US" dirty="0" err="1" smtClean="0"/>
              <a:t>tetiva</a:t>
            </a:r>
            <a:r>
              <a:rPr lang="en-US" dirty="0" smtClean="0"/>
              <a:t> </a:t>
            </a:r>
            <a:r>
              <a:rPr lang="en-US" dirty="0" err="1" smtClean="0"/>
              <a:t>ovi</a:t>
            </a:r>
            <a:r>
              <a:rPr lang="en-US" dirty="0" smtClean="0"/>
              <a:t>   </a:t>
            </a:r>
            <a:r>
              <a:rPr lang="en-US" dirty="0" err="1" smtClean="0"/>
              <a:t>mišići</a:t>
            </a:r>
            <a:r>
              <a:rPr lang="en-US" dirty="0" smtClean="0"/>
              <a:t> se </a:t>
            </a:r>
            <a:r>
              <a:rPr lang="en-US" dirty="0" err="1" smtClean="0"/>
              <a:t>pripajaju</a:t>
            </a:r>
            <a:r>
              <a:rPr lang="en-US" dirty="0" smtClean="0"/>
              <a:t> </a:t>
            </a:r>
            <a:r>
              <a:rPr lang="en-US" dirty="0" err="1" smtClean="0"/>
              <a:t>tetivama</a:t>
            </a:r>
            <a:r>
              <a:rPr lang="en-US" dirty="0" smtClean="0"/>
              <a:t> </a:t>
            </a:r>
            <a:r>
              <a:rPr lang="en-US" dirty="0" err="1" smtClean="0"/>
              <a:t>dugih</a:t>
            </a:r>
            <a:r>
              <a:rPr lang="en-US" dirty="0" smtClean="0"/>
              <a:t> </a:t>
            </a:r>
            <a:r>
              <a:rPr lang="en-US" dirty="0" err="1" smtClean="0"/>
              <a:t>opružača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deluju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Plantarni mišići stopala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Latn-RS" dirty="0" smtClean="0"/>
              <a:t>    </a:t>
            </a:r>
            <a:r>
              <a:rPr lang="en-US" b="1" dirty="0" err="1" smtClean="0"/>
              <a:t>Plantarni</a:t>
            </a:r>
            <a:r>
              <a:rPr lang="en-US" b="1" dirty="0" smtClean="0"/>
              <a:t> </a:t>
            </a:r>
            <a:r>
              <a:rPr lang="en-US" b="1" dirty="0" err="1" smtClean="0"/>
              <a:t>mišići</a:t>
            </a:r>
            <a:r>
              <a:rPr lang="en-US" b="1" dirty="0" smtClean="0"/>
              <a:t> </a:t>
            </a:r>
            <a:r>
              <a:rPr lang="en-US" b="1" dirty="0" err="1" smtClean="0"/>
              <a:t>stopala</a:t>
            </a:r>
            <a:r>
              <a:rPr lang="en-US" b="1" dirty="0" smtClean="0"/>
              <a:t> se dele </a:t>
            </a:r>
            <a:r>
              <a:rPr lang="en-US" b="1" dirty="0" err="1" smtClean="0"/>
              <a:t>na</a:t>
            </a:r>
            <a:r>
              <a:rPr lang="en-US" b="1" dirty="0" smtClean="0"/>
              <a:t> tri </a:t>
            </a:r>
            <a:r>
              <a:rPr lang="en-US" b="1" dirty="0" err="1" smtClean="0"/>
              <a:t>grupe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to </a:t>
            </a:r>
            <a:r>
              <a:rPr lang="en-US" b="1" dirty="0" err="1" smtClean="0"/>
              <a:t>su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Unutrašnja</a:t>
            </a:r>
            <a:r>
              <a:rPr lang="en-US" dirty="0" smtClean="0"/>
              <a:t> </a:t>
            </a:r>
            <a:r>
              <a:rPr lang="en-US" dirty="0" err="1" smtClean="0"/>
              <a:t>grupa</a:t>
            </a:r>
            <a:endParaRPr lang="en-US" dirty="0" smtClean="0"/>
          </a:p>
          <a:p>
            <a:pPr lvl="0"/>
            <a:r>
              <a:rPr lang="en-US" dirty="0" err="1" smtClean="0"/>
              <a:t>Srednja</a:t>
            </a:r>
            <a:r>
              <a:rPr lang="en-US" dirty="0" smtClean="0"/>
              <a:t> </a:t>
            </a:r>
            <a:r>
              <a:rPr lang="en-US" dirty="0" err="1" smtClean="0"/>
              <a:t>grupa</a:t>
            </a:r>
            <a:endParaRPr lang="en-US" dirty="0" smtClean="0"/>
          </a:p>
          <a:p>
            <a:pPr lvl="0"/>
            <a:r>
              <a:rPr lang="en-US" dirty="0" err="1" smtClean="0"/>
              <a:t>Spoljašnja</a:t>
            </a:r>
            <a:r>
              <a:rPr lang="en-US" dirty="0" smtClean="0"/>
              <a:t> </a:t>
            </a:r>
            <a:r>
              <a:rPr lang="en-US" dirty="0" err="1" smtClean="0"/>
              <a:t>grupa</a:t>
            </a:r>
            <a:endParaRPr lang="en-US" dirty="0" smtClean="0"/>
          </a:p>
          <a:p>
            <a:r>
              <a:rPr lang="en-US" dirty="0" smtClean="0"/>
              <a:t>U </a:t>
            </a:r>
            <a:r>
              <a:rPr lang="en-US" dirty="0" err="1" smtClean="0"/>
              <a:t>unutašnju</a:t>
            </a:r>
            <a:r>
              <a:rPr lang="en-US" dirty="0" smtClean="0"/>
              <a:t> </a:t>
            </a:r>
            <a:r>
              <a:rPr lang="en-US" dirty="0" err="1" smtClean="0"/>
              <a:t>grupu</a:t>
            </a:r>
            <a:r>
              <a:rPr lang="en-US" dirty="0" smtClean="0"/>
              <a:t> </a:t>
            </a:r>
            <a:r>
              <a:rPr lang="en-US" dirty="0" err="1" smtClean="0"/>
              <a:t>tabanskih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 </a:t>
            </a:r>
            <a:r>
              <a:rPr lang="en-US" dirty="0" err="1" smtClean="0"/>
              <a:t>ulaze</a:t>
            </a:r>
            <a:r>
              <a:rPr lang="en-US" dirty="0" smtClean="0"/>
              <a:t>: </a:t>
            </a:r>
            <a:r>
              <a:rPr lang="en-US" dirty="0" err="1" smtClean="0"/>
              <a:t>m.abductor</a:t>
            </a:r>
            <a:r>
              <a:rPr lang="en-US" dirty="0" smtClean="0"/>
              <a:t> </a:t>
            </a:r>
            <a:r>
              <a:rPr lang="en-US" dirty="0" err="1" smtClean="0"/>
              <a:t>hallucis</a:t>
            </a:r>
            <a:r>
              <a:rPr lang="en-US" dirty="0" smtClean="0"/>
              <a:t>, </a:t>
            </a:r>
            <a:r>
              <a:rPr lang="en-US" dirty="0" err="1" smtClean="0"/>
              <a:t>m.flexor</a:t>
            </a:r>
            <a:r>
              <a:rPr lang="en-US" dirty="0" smtClean="0"/>
              <a:t>    </a:t>
            </a:r>
            <a:r>
              <a:rPr lang="en-US" dirty="0" err="1" smtClean="0"/>
              <a:t>hallucis</a:t>
            </a:r>
            <a:r>
              <a:rPr lang="en-US" dirty="0" smtClean="0"/>
              <a:t> </a:t>
            </a:r>
            <a:r>
              <a:rPr lang="en-US" dirty="0" err="1" smtClean="0"/>
              <a:t>brevis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m.adductor</a:t>
            </a:r>
            <a:r>
              <a:rPr lang="en-US" dirty="0" smtClean="0"/>
              <a:t> </a:t>
            </a:r>
            <a:r>
              <a:rPr lang="en-US" dirty="0" err="1" smtClean="0"/>
              <a:t>hallucis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smtClean="0"/>
              <a:t>U </a:t>
            </a:r>
            <a:r>
              <a:rPr lang="en-US" dirty="0" err="1" smtClean="0"/>
              <a:t>srednju</a:t>
            </a:r>
            <a:r>
              <a:rPr lang="en-US" dirty="0" smtClean="0"/>
              <a:t> </a:t>
            </a:r>
            <a:r>
              <a:rPr lang="en-US" dirty="0" err="1" smtClean="0"/>
              <a:t>grupu</a:t>
            </a:r>
            <a:r>
              <a:rPr lang="en-US" dirty="0" smtClean="0"/>
              <a:t> </a:t>
            </a:r>
            <a:r>
              <a:rPr lang="en-US" dirty="0" err="1" smtClean="0"/>
              <a:t>plantarnih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 </a:t>
            </a:r>
            <a:r>
              <a:rPr lang="en-US" dirty="0" err="1" smtClean="0"/>
              <a:t>ulaze</a:t>
            </a:r>
            <a:r>
              <a:rPr lang="en-US" dirty="0" smtClean="0"/>
              <a:t>: m. flexor </a:t>
            </a:r>
            <a:r>
              <a:rPr lang="en-US" dirty="0" err="1" smtClean="0"/>
              <a:t>digitorum</a:t>
            </a:r>
            <a:r>
              <a:rPr lang="en-US" dirty="0" smtClean="0"/>
              <a:t> </a:t>
            </a:r>
            <a:r>
              <a:rPr lang="en-US" dirty="0" err="1" smtClean="0"/>
              <a:t>brevis</a:t>
            </a:r>
            <a:r>
              <a:rPr lang="en-US" dirty="0" smtClean="0"/>
              <a:t>, m. quadrates </a:t>
            </a:r>
            <a:r>
              <a:rPr lang="en-US" dirty="0" err="1" smtClean="0"/>
              <a:t>plantae</a:t>
            </a:r>
            <a:r>
              <a:rPr lang="en-US" dirty="0" smtClean="0"/>
              <a:t>, </a:t>
            </a:r>
            <a:r>
              <a:rPr lang="en-US" dirty="0" err="1" smtClean="0"/>
              <a:t>mm.lumbricales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mm.interossei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en-US" dirty="0" smtClean="0"/>
              <a:t>U </a:t>
            </a:r>
            <a:r>
              <a:rPr lang="en-US" dirty="0" err="1" smtClean="0"/>
              <a:t>spoljnu</a:t>
            </a:r>
            <a:r>
              <a:rPr lang="en-US" dirty="0" smtClean="0"/>
              <a:t> </a:t>
            </a:r>
            <a:r>
              <a:rPr lang="en-US" dirty="0" err="1" smtClean="0"/>
              <a:t>grupu</a:t>
            </a:r>
            <a:r>
              <a:rPr lang="en-US" dirty="0" smtClean="0"/>
              <a:t> </a:t>
            </a:r>
            <a:r>
              <a:rPr lang="en-US" dirty="0" err="1" smtClean="0"/>
              <a:t>tabanskih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 </a:t>
            </a:r>
            <a:r>
              <a:rPr lang="en-US" dirty="0" err="1" smtClean="0"/>
              <a:t>ulaze</a:t>
            </a:r>
            <a:r>
              <a:rPr lang="en-US" dirty="0" smtClean="0"/>
              <a:t>: </a:t>
            </a:r>
            <a:r>
              <a:rPr lang="en-US" dirty="0" err="1" smtClean="0"/>
              <a:t>m.abductor</a:t>
            </a:r>
            <a:r>
              <a:rPr lang="en-US" dirty="0" smtClean="0"/>
              <a:t> </a:t>
            </a:r>
            <a:r>
              <a:rPr lang="en-US" dirty="0" err="1" smtClean="0"/>
              <a:t>digiti</a:t>
            </a:r>
            <a:r>
              <a:rPr lang="en-US" dirty="0" smtClean="0"/>
              <a:t> </a:t>
            </a:r>
            <a:r>
              <a:rPr lang="en-US" dirty="0" err="1" smtClean="0"/>
              <a:t>minimi</a:t>
            </a:r>
            <a:r>
              <a:rPr lang="en-US" dirty="0" smtClean="0"/>
              <a:t> (</a:t>
            </a:r>
            <a:r>
              <a:rPr lang="en-US" dirty="0" err="1" smtClean="0"/>
              <a:t>odvodilac</a:t>
            </a:r>
            <a:r>
              <a:rPr lang="en-US" dirty="0" smtClean="0"/>
              <a:t> </a:t>
            </a:r>
            <a:r>
              <a:rPr lang="en-US" dirty="0" err="1" smtClean="0"/>
              <a:t>malog</a:t>
            </a:r>
            <a:r>
              <a:rPr lang="en-US" dirty="0" smtClean="0"/>
              <a:t> </a:t>
            </a:r>
            <a:r>
              <a:rPr lang="en-US" dirty="0" err="1" smtClean="0"/>
              <a:t>prsta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m.flexor</a:t>
            </a:r>
            <a:r>
              <a:rPr lang="en-US" dirty="0" smtClean="0"/>
              <a:t> </a:t>
            </a:r>
            <a:r>
              <a:rPr lang="en-US" dirty="0" err="1" smtClean="0"/>
              <a:t>digiti</a:t>
            </a:r>
            <a:r>
              <a:rPr lang="en-US" dirty="0" smtClean="0"/>
              <a:t> </a:t>
            </a:r>
            <a:r>
              <a:rPr lang="en-US" dirty="0" err="1" smtClean="0"/>
              <a:t>minimi</a:t>
            </a:r>
            <a:r>
              <a:rPr lang="en-US" dirty="0" smtClean="0"/>
              <a:t> </a:t>
            </a:r>
            <a:r>
              <a:rPr lang="en-US" dirty="0" err="1" smtClean="0"/>
              <a:t>brevis</a:t>
            </a:r>
            <a:r>
              <a:rPr lang="en-US" dirty="0" smtClean="0"/>
              <a:t> (</a:t>
            </a:r>
            <a:r>
              <a:rPr lang="en-US" dirty="0" err="1" smtClean="0"/>
              <a:t>kratki</a:t>
            </a:r>
            <a:r>
              <a:rPr lang="en-US" dirty="0" smtClean="0"/>
              <a:t> </a:t>
            </a:r>
            <a:r>
              <a:rPr lang="en-US" dirty="0" err="1" smtClean="0"/>
              <a:t>pregibač</a:t>
            </a:r>
            <a:r>
              <a:rPr lang="en-US" dirty="0" smtClean="0"/>
              <a:t> </a:t>
            </a:r>
            <a:r>
              <a:rPr lang="en-US" dirty="0" err="1" smtClean="0"/>
              <a:t>malog</a:t>
            </a:r>
            <a:r>
              <a:rPr lang="en-US" dirty="0" smtClean="0"/>
              <a:t> </a:t>
            </a:r>
            <a:r>
              <a:rPr lang="en-US" dirty="0" err="1" smtClean="0"/>
              <a:t>prsta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Hvala na pažnji</a:t>
            </a:r>
            <a:endParaRPr lang="en-US" dirty="0"/>
          </a:p>
        </p:txBody>
      </p:sp>
      <p:pic>
        <p:nvPicPr>
          <p:cNvPr id="6" name="Content Placeholder 5" descr="download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2643182"/>
            <a:ext cx="3867169" cy="333982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okreti u skočnom zglobu</a:t>
            </a:r>
            <a:br>
              <a:rPr lang="sr-Latn-RS" dirty="0" smtClean="0"/>
            </a:br>
            <a:r>
              <a:rPr lang="sr-Latn-RS" dirty="0" smtClean="0"/>
              <a:t>art.talocruralis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    </a:t>
            </a:r>
            <a:r>
              <a:rPr lang="en-US" dirty="0" smtClean="0"/>
              <a:t>Z</a:t>
            </a:r>
            <a:r>
              <a:rPr lang="sr-Latn-RS" dirty="0" smtClean="0"/>
              <a:t>glob čine tri kosti: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ibija</a:t>
            </a:r>
          </a:p>
          <a:p>
            <a:r>
              <a:rPr lang="en-US" dirty="0" smtClean="0"/>
              <a:t>F</a:t>
            </a:r>
            <a:r>
              <a:rPr lang="sr-Latn-RS" dirty="0" smtClean="0"/>
              <a:t>ibula</a:t>
            </a:r>
          </a:p>
          <a:p>
            <a:r>
              <a:rPr lang="sr-Latn-RS" dirty="0" smtClean="0"/>
              <a:t>Talus</a:t>
            </a:r>
          </a:p>
          <a:p>
            <a:pPr>
              <a:buNone/>
            </a:pPr>
            <a:r>
              <a:rPr lang="sr-Latn-RS" dirty="0" smtClean="0"/>
              <a:t>    </a:t>
            </a:r>
            <a:r>
              <a:rPr lang="en-US" dirty="0" smtClean="0"/>
              <a:t>P</a:t>
            </a:r>
            <a:r>
              <a:rPr lang="sr-Latn-RS" dirty="0" smtClean="0"/>
              <a:t>okreti </a:t>
            </a:r>
          </a:p>
          <a:p>
            <a:pPr>
              <a:buNone/>
            </a:pPr>
            <a:r>
              <a:rPr lang="sr-Latn-RS" dirty="0" smtClean="0"/>
              <a:t>-dorzalna fleksija</a:t>
            </a:r>
          </a:p>
          <a:p>
            <a:pPr>
              <a:buNone/>
            </a:pPr>
            <a:r>
              <a:rPr lang="sr-Latn-RS" dirty="0" smtClean="0"/>
              <a:t>-plantarna fleksija</a:t>
            </a:r>
          </a:p>
          <a:p>
            <a:pPr>
              <a:buNone/>
            </a:pPr>
            <a:endParaRPr lang="sr-Latn-RS" dirty="0" smtClean="0"/>
          </a:p>
          <a:p>
            <a:endParaRPr lang="en-US" dirty="0"/>
          </a:p>
        </p:txBody>
      </p:sp>
      <p:pic>
        <p:nvPicPr>
          <p:cNvPr id="9" name="Content Placeholder 8" descr="ankle_arthoscopy_anatomy_bon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1628800"/>
            <a:ext cx="3960440" cy="489654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K</a:t>
            </a:r>
            <a:r>
              <a:rPr lang="sr-Latn-RS" dirty="0" smtClean="0"/>
              <a:t>ombinovani pokreti stopala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</a:t>
            </a:r>
            <a:r>
              <a:rPr lang="sr-Latn-RS" b="1" dirty="0" smtClean="0"/>
              <a:t>nverzija</a:t>
            </a:r>
            <a:r>
              <a:rPr lang="sr-Latn-RS" dirty="0" smtClean="0"/>
              <a:t>: supinacija sa adukcijom i dorzalnom fleksijom.</a:t>
            </a:r>
          </a:p>
          <a:p>
            <a:r>
              <a:rPr lang="en-US" b="1" dirty="0" smtClean="0"/>
              <a:t>E</a:t>
            </a:r>
            <a:r>
              <a:rPr lang="sr-Latn-RS" b="1" dirty="0" smtClean="0"/>
              <a:t>verzija</a:t>
            </a:r>
            <a:r>
              <a:rPr lang="sr-Latn-RS" dirty="0" smtClean="0"/>
              <a:t>: pronacija sa abdukcijom i plantarnom fleksijom.</a:t>
            </a:r>
          </a:p>
        </p:txBody>
      </p:sp>
      <p:pic>
        <p:nvPicPr>
          <p:cNvPr id="4" name="Picture 3" descr="download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3698126"/>
            <a:ext cx="2857520" cy="215975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3050"/>
            <a:ext cx="5338936" cy="116205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D</a:t>
            </a:r>
            <a:r>
              <a:rPr lang="sr-Latn-RS" sz="2800" dirty="0" smtClean="0"/>
              <a:t>orzalni fleksori stopala</a:t>
            </a:r>
            <a:endParaRPr lang="en-US" sz="2800" dirty="0"/>
          </a:p>
        </p:txBody>
      </p:sp>
      <p:pic>
        <p:nvPicPr>
          <p:cNvPr id="5" name="Content Placeholder 4" descr="tibialis-anteri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588224" y="0"/>
            <a:ext cx="2304256" cy="6858000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683568" y="1628800"/>
            <a:ext cx="5112568" cy="4691063"/>
          </a:xfrm>
        </p:spPr>
        <p:txBody>
          <a:bodyPr/>
          <a:lstStyle/>
          <a:p>
            <a:r>
              <a:rPr lang="en-US" sz="2800" dirty="0" smtClean="0"/>
              <a:t>D</a:t>
            </a:r>
            <a:r>
              <a:rPr lang="sr-Latn-RS" sz="2800" dirty="0" smtClean="0"/>
              <a:t>orzalni fleksori: m.tibialis anterior i mišići ekstenzori prstiju</a:t>
            </a:r>
          </a:p>
          <a:p>
            <a:r>
              <a:rPr lang="en-US" sz="2800" u="sng" dirty="0" smtClean="0"/>
              <a:t>P</a:t>
            </a:r>
            <a:r>
              <a:rPr lang="sr-Latn-RS" sz="2800" u="sng" dirty="0" smtClean="0"/>
              <a:t>ripoji za m.tibialis anterior</a:t>
            </a:r>
            <a:r>
              <a:rPr lang="sr-Latn-RS" sz="2800" dirty="0" smtClean="0"/>
              <a:t>:</a:t>
            </a:r>
          </a:p>
          <a:p>
            <a:r>
              <a:rPr lang="en-US" sz="2800" dirty="0" smtClean="0"/>
              <a:t>C</a:t>
            </a:r>
            <a:r>
              <a:rPr lang="sr-Latn-RS" sz="2800" dirty="0" smtClean="0"/>
              <a:t>ondylus lateralis tibiae</a:t>
            </a:r>
          </a:p>
          <a:p>
            <a:r>
              <a:rPr lang="en-US" sz="2800" dirty="0" smtClean="0"/>
              <a:t>B</a:t>
            </a:r>
            <a:r>
              <a:rPr lang="sr-Latn-RS" sz="2800" dirty="0" smtClean="0"/>
              <a:t>aza 1. metatarzalne kosti</a:t>
            </a:r>
          </a:p>
          <a:p>
            <a:r>
              <a:rPr lang="en-US" sz="2800" dirty="0" smtClean="0"/>
              <a:t>P</a:t>
            </a:r>
            <a:r>
              <a:rPr lang="sr-Latn-RS" sz="2800" dirty="0" smtClean="0"/>
              <a:t>okreti koje izvodi ovaj mišić su dorzalna fleksija, supinacija i adukcija stopala. </a:t>
            </a:r>
          </a:p>
          <a:p>
            <a:r>
              <a:rPr lang="en-US" sz="2800" dirty="0" smtClean="0"/>
              <a:t>I</a:t>
            </a:r>
            <a:r>
              <a:rPr lang="sr-Latn-RS" sz="2800" dirty="0" smtClean="0"/>
              <a:t>nervacija: n.peroneus</a:t>
            </a:r>
            <a:endParaRPr lang="en-US" sz="28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lantarni fleksori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sr-Latn-RS" dirty="0" smtClean="0"/>
              <a:t>m.triceps surae</a:t>
            </a:r>
          </a:p>
          <a:p>
            <a:r>
              <a:rPr lang="sr-Latn-RS" dirty="0" smtClean="0"/>
              <a:t>m.tibialis posterior</a:t>
            </a:r>
          </a:p>
          <a:p>
            <a:r>
              <a:rPr lang="sr-Latn-RS" dirty="0" smtClean="0"/>
              <a:t>m.peroneus longus</a:t>
            </a:r>
          </a:p>
          <a:p>
            <a:r>
              <a:rPr lang="sr-Latn-RS" dirty="0" smtClean="0"/>
              <a:t>fleksorni mišići prstiju</a:t>
            </a:r>
            <a:endParaRPr lang="en-US" dirty="0" smtClean="0"/>
          </a:p>
        </p:txBody>
      </p:sp>
      <p:pic>
        <p:nvPicPr>
          <p:cNvPr id="8" name="Content Placeholder 7" descr="miologija-za-fizioterapeute-pdf-42-63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57817" y="1600200"/>
            <a:ext cx="3057603" cy="395858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Latn-RS" b="1" dirty="0" smtClean="0"/>
              <a:t>m.triceps surae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(m.gastrocnemius i m.soleus)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104456" cy="4997152"/>
          </a:xfrm>
        </p:spPr>
        <p:txBody>
          <a:bodyPr>
            <a:normAutofit fontScale="92500" lnSpcReduction="10000"/>
          </a:bodyPr>
          <a:lstStyle/>
          <a:p>
            <a:r>
              <a:rPr lang="sr-Latn-RS" dirty="0" smtClean="0"/>
              <a:t>Zajednički donji pripoj je preko Ahilove tetive na zadnjoj strani petne kosti (tuber calcanei)</a:t>
            </a:r>
          </a:p>
          <a:p>
            <a:r>
              <a:rPr lang="sr-Latn-RS" dirty="0" smtClean="0"/>
              <a:t>m.soleus se pripaja na zadnjoj strani tibije i glavi fibule.</a:t>
            </a:r>
          </a:p>
          <a:p>
            <a:r>
              <a:rPr lang="sr-Latn-RS" dirty="0" smtClean="0"/>
              <a:t>m.gastocnemius - caput mediale na condylus medialis femoris</a:t>
            </a:r>
          </a:p>
          <a:p>
            <a:r>
              <a:rPr lang="en-US" dirty="0" smtClean="0"/>
              <a:t>C</a:t>
            </a:r>
            <a:r>
              <a:rPr lang="sr-Latn-RS" dirty="0" smtClean="0"/>
              <a:t>aput laterale na condylus lateralis femoris</a:t>
            </a:r>
          </a:p>
          <a:p>
            <a:endParaRPr lang="en-US" dirty="0"/>
          </a:p>
        </p:txBody>
      </p:sp>
      <p:pic>
        <p:nvPicPr>
          <p:cNvPr id="8" name="Content Placeholder 7" descr="Gastroc-Soleu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1484784"/>
            <a:ext cx="5040560" cy="537321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</a:t>
            </a:r>
            <a:r>
              <a:rPr lang="sr-Latn-RS" dirty="0" smtClean="0"/>
              <a:t>unkcija m.soleus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4829180" cy="4525963"/>
          </a:xfrm>
        </p:spPr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lantarna fleksija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upinacija stopala</a:t>
            </a:r>
          </a:p>
          <a:p>
            <a:r>
              <a:rPr lang="en-US" dirty="0" smtClean="0"/>
              <a:t>F</a:t>
            </a:r>
            <a:r>
              <a:rPr lang="sr-Latn-RS" dirty="0" smtClean="0"/>
              <a:t>leksija potkolenice (samo m. gastrocnemius)</a:t>
            </a:r>
            <a:endParaRPr lang="en-US" dirty="0"/>
          </a:p>
        </p:txBody>
      </p:sp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4214818"/>
            <a:ext cx="2857500" cy="1600200"/>
          </a:xfrm>
          <a:prstGeom prst="rect">
            <a:avLst/>
          </a:prstGeom>
        </p:spPr>
      </p:pic>
      <p:pic>
        <p:nvPicPr>
          <p:cNvPr id="7" name="Picture 6" descr="download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1285860"/>
            <a:ext cx="3544500" cy="450059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0" y="0"/>
            <a:ext cx="5184576" cy="134076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m.tibialis posterior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ruža se od zadnje strane tibije do navikularne i kuboidne kosti i 2., 3. i 4. kosti donožja.</a:t>
            </a:r>
          </a:p>
          <a:p>
            <a:r>
              <a:rPr lang="en-US" dirty="0" smtClean="0"/>
              <a:t>A</a:t>
            </a:r>
            <a:r>
              <a:rPr lang="sr-Latn-RS" dirty="0" smtClean="0"/>
              <a:t>ducira plantarno flektirano stopalo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omoćni je plantarni fleksor i supinator</a:t>
            </a:r>
          </a:p>
          <a:p>
            <a:r>
              <a:rPr lang="sr-Latn-RS" dirty="0" smtClean="0"/>
              <a:t>n.tibialis</a:t>
            </a:r>
          </a:p>
          <a:p>
            <a:endParaRPr lang="en-US" dirty="0"/>
          </a:p>
        </p:txBody>
      </p:sp>
      <p:pic>
        <p:nvPicPr>
          <p:cNvPr id="10" name="Content Placeholder 9" descr="TO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183787" y="0"/>
            <a:ext cx="2276645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811</Words>
  <Application>Microsoft Office PowerPoint</Application>
  <PresentationFormat>On-screen Show (4:3)</PresentationFormat>
  <Paragraphs>122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     </vt:lpstr>
      <vt:lpstr>Skočni kompleks – iz tri zgloba</vt:lpstr>
      <vt:lpstr>Pokreti u skočnom zglobu art.talocruralis</vt:lpstr>
      <vt:lpstr>Kombinovani pokreti stopala</vt:lpstr>
      <vt:lpstr>Dorzalni fleksori stopala</vt:lpstr>
      <vt:lpstr>Plantarni fleksori</vt:lpstr>
      <vt:lpstr>m.triceps surae (m.gastrocnemius i m.soleus)</vt:lpstr>
      <vt:lpstr>Funkcija m.soleus</vt:lpstr>
      <vt:lpstr>m.tibialis posterior</vt:lpstr>
      <vt:lpstr>m.peroneus longus et brevis</vt:lpstr>
      <vt:lpstr>m.peroneus longus et brevis</vt:lpstr>
      <vt:lpstr>Kosti stopala</vt:lpstr>
      <vt:lpstr>Kosti stopala</vt:lpstr>
      <vt:lpstr>Funkcija stopala</vt:lpstr>
      <vt:lpstr>Zglobovi stopala</vt:lpstr>
      <vt:lpstr>Pokreti stopala</vt:lpstr>
      <vt:lpstr>Pokreti stopala</vt:lpstr>
      <vt:lpstr>Pokreti stopala</vt:lpstr>
      <vt:lpstr>Pokreti u prstima stopala</vt:lpstr>
      <vt:lpstr>Mišići stopala</vt:lpstr>
      <vt:lpstr>Mali mišići stopala</vt:lpstr>
      <vt:lpstr>Dorzalni mišići stopala</vt:lpstr>
      <vt:lpstr>Plantarni mišići stopala</vt:lpstr>
      <vt:lpstr>Hvala na pažnji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Pokreti kolena</dc:title>
  <dc:creator>Marina</dc:creator>
  <cp:lastModifiedBy>Prof dr Milorad Jerkan</cp:lastModifiedBy>
  <cp:revision>92</cp:revision>
  <dcterms:created xsi:type="dcterms:W3CDTF">2016-04-25T12:03:10Z</dcterms:created>
  <dcterms:modified xsi:type="dcterms:W3CDTF">2018-05-09T09:22:02Z</dcterms:modified>
</cp:coreProperties>
</file>