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D137-D98B-4FA7-9A86-621C7BE33CC6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B8A3-3A36-478D-97C1-FB2A11CD4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E4C7-6004-4562-94B1-C576ACCF348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3D8E-CF18-4BA7-B5B6-F31D7C739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4600" y="5105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en-US" sz="2800" b="1" dirty="0" smtClean="0">
                <a:solidFill>
                  <a:srgbClr val="FF0000"/>
                </a:solidFill>
              </a:rPr>
              <a:t>Prof </a:t>
            </a:r>
            <a:r>
              <a:rPr lang="en-US" sz="2800" b="1" dirty="0" err="1" smtClean="0">
                <a:solidFill>
                  <a:srgbClr val="FF0000"/>
                </a:solidFill>
              </a:rPr>
              <a:t>dr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Milorad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Jerkan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610600" cy="1219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NASTAVNI PREDMET-KINEZIOLOGIJA  2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04800" y="2438400"/>
            <a:ext cx="6705600" cy="1815882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XII PREDAVANJE-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*</a:t>
            </a:r>
            <a:r>
              <a:rPr lang="sr-Cyrl-CS" sz="2800" dirty="0" smtClean="0"/>
              <a:t>Analiza stavova i položaja tela, stojeći stavovi tela, sedeći stavovi tela, čučeći položaj tela, ležeći stavovi </a:t>
            </a:r>
            <a:r>
              <a:rPr lang="sr-Cyrl-CS" sz="2800" dirty="0" smtClean="0"/>
              <a:t>tela</a:t>
            </a:r>
            <a:endParaRPr lang="en-US" sz="2800" dirty="0" smtClean="0"/>
          </a:p>
        </p:txBody>
      </p:sp>
      <p:pic>
        <p:nvPicPr>
          <p:cNvPr id="11" name="Picture 10" descr="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438400"/>
            <a:ext cx="2057400" cy="193746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</a:t>
            </a:r>
            <a:r>
              <a:rPr lang="sr-Latn-RS" dirty="0" smtClean="0"/>
              <a:t>iziološki mehanizmi za održavanje ravnoteže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nformacije o položaju i promeni položaja tela i pojedinih njegovih segmenata, primaju i prenose dalje do CNS-a, </a:t>
            </a:r>
            <a:r>
              <a:rPr lang="sr-Latn-RS" b="1" dirty="0" smtClean="0"/>
              <a:t>čula vida, ravnoteže i  proprioreceptori</a:t>
            </a:r>
            <a:r>
              <a:rPr lang="sr-Latn-RS" dirty="0" smtClean="0"/>
              <a:t> (u zglobovima, mišićima i ligamentima)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obijena informacija se obrađuje i sistematizuje u CNS</a:t>
            </a:r>
          </a:p>
          <a:p>
            <a:r>
              <a:rPr lang="sr-Latn-RS" dirty="0" smtClean="0"/>
              <a:t>Mozak šalje impulse u potrebne mišićne grupe radi održavanja ili uspostavljanja odgovarajućeg položaja.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slučaju poremećaja ravnoteže automatski se uključuju pokreti - dolazi do zauzimanja položaja kojim se gravitaciona linija približava centru površine oslonca.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 pri mirovanju tela mišići su aktivni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tojeći stav tela – aktivan stav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ostiže se angažovanjem velikog broja mišića.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osturalni refleksi su koordinirani napori mišića da savladaju dejstvo gravitacione sile na telo.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ravitaciona linija je vertikalna linija koja se pruža naniže od težišta u pravcu sile gravitacije.</a:t>
            </a:r>
          </a:p>
          <a:p>
            <a:r>
              <a:rPr lang="en-US" b="1" u="sng" dirty="0" smtClean="0"/>
              <a:t>T</a:t>
            </a:r>
            <a:r>
              <a:rPr lang="sr-Latn-RS" b="1" u="sng" dirty="0" smtClean="0"/>
              <a:t>ežište </a:t>
            </a:r>
            <a:r>
              <a:rPr lang="sr-Latn-RS" u="sng" dirty="0" smtClean="0"/>
              <a:t>je zamišljena </a:t>
            </a:r>
            <a:r>
              <a:rPr lang="sr-Latn-RS" b="1" u="sng" dirty="0" smtClean="0"/>
              <a:t>tačka</a:t>
            </a:r>
            <a:r>
              <a:rPr lang="sr-Latn-RS" u="sng" dirty="0" smtClean="0"/>
              <a:t> na koju deluje rezultanta svih </a:t>
            </a:r>
            <a:r>
              <a:rPr lang="sr-Latn-RS" b="1" u="sng" dirty="0" smtClean="0"/>
              <a:t>sila težine </a:t>
            </a:r>
            <a:r>
              <a:rPr lang="sr-Latn-RS" u="sng" dirty="0" smtClean="0"/>
              <a:t>sastavnih </a:t>
            </a:r>
            <a:r>
              <a:rPr lang="sr-Latn-RS" b="1" u="sng" dirty="0" smtClean="0"/>
              <a:t>delova</a:t>
            </a:r>
            <a:r>
              <a:rPr lang="sr-Latn-RS" u="sng" dirty="0" smtClean="0"/>
              <a:t> tela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državanje stojećeg stava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 stojećem stavu na telo deluje gravitaciona sila.</a:t>
            </a:r>
          </a:p>
          <a:p>
            <a:r>
              <a:rPr lang="sr-Latn-RS" dirty="0"/>
              <a:t>P</a:t>
            </a:r>
            <a:r>
              <a:rPr lang="sr-Latn-RS" dirty="0" smtClean="0"/>
              <a:t>rojekcija težišta (</a:t>
            </a:r>
            <a:r>
              <a:rPr lang="sr-Latn-RS" b="1" dirty="0" smtClean="0"/>
              <a:t>gravitaciona linija</a:t>
            </a:r>
            <a:r>
              <a:rPr lang="sr-Latn-RS" dirty="0" smtClean="0"/>
              <a:t>) ide ispred osovine skočnog zgloba(ispred centra površine oslonca)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sled toga nastaje rotatorni efekat gravitacije – ova sila teži da celo telo savije prema napred u skočnom zglobu. (teži da izvede pokret dorzalne fleksije)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se sprečava kontrakcijom mišića plantarnog fleksora – </a:t>
            </a:r>
            <a:r>
              <a:rPr lang="sr-Latn-RS" b="1" dirty="0" smtClean="0">
                <a:solidFill>
                  <a:srgbClr val="FF0000"/>
                </a:solidFill>
              </a:rPr>
              <a:t>m.triceps surae</a:t>
            </a:r>
            <a:r>
              <a:rPr lang="sr-Latn-RS" dirty="0" smtClean="0"/>
              <a:t>. </a:t>
            </a:r>
            <a:r>
              <a:rPr lang="en-US" dirty="0" smtClean="0"/>
              <a:t>N</a:t>
            </a:r>
            <a:r>
              <a:rPr lang="sr-Latn-RS" dirty="0" smtClean="0"/>
              <a:t>a taj način se sprečava pad i telo održava u ravnoteži.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stojećem stavu ovaj mišić je uvek aktivan jer je projekcija težišta uvek ispred skočnog zgloba.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M</a:t>
            </a:r>
            <a:r>
              <a:rPr lang="sr-Latn-RS" dirty="0" smtClean="0"/>
              <a:t>išić - m.triceps surae je aktivan (u kontrakciji),</a:t>
            </a:r>
          </a:p>
          <a:p>
            <a:r>
              <a:rPr lang="sr-Latn-RS" dirty="0"/>
              <a:t>N</a:t>
            </a:r>
            <a:r>
              <a:rPr lang="sr-Latn-RS" dirty="0" smtClean="0"/>
              <a:t>jegovi gornji pripoji su na femuru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relaze preko zgloba kolena i teže da izazovu pokret savijanja kolena (fleksiju potkolenice)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bi dovelo do poremećaja ravnoteže (pada)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ato je potrebno angažovanje mišića ekstenzora kolena - </a:t>
            </a:r>
            <a:r>
              <a:rPr lang="sr-Latn-RS" b="1" dirty="0" smtClean="0">
                <a:solidFill>
                  <a:srgbClr val="FF0000"/>
                </a:solidFill>
              </a:rPr>
              <a:t>m.quadriceps femoris</a:t>
            </a:r>
            <a:r>
              <a:rPr lang="sr-Latn-RS" dirty="0" smtClean="0"/>
              <a:t>, koji stabilizuje koleni zglob.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državanje stojećeg stava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istalni pripoji m.quadriceps femoris-a su na karlici.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ri svom angažovanju (kontrakciji) zbog stabilizacije kolena, vuče i pripoje na karlici i teži da izazove fleksiju u zglobu kuka.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bog toga se uključuju </a:t>
            </a:r>
            <a:r>
              <a:rPr lang="sr-Latn-RS" u="sng" dirty="0" smtClean="0"/>
              <a:t>ekstenzori kuka i trupa</a:t>
            </a:r>
            <a:r>
              <a:rPr lang="sr-Latn-RS" dirty="0" smtClean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državanje stojećeg stava</a:t>
            </a:r>
            <a:endParaRPr lang="en-US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876800"/>
            <a:ext cx="296227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koji učestvuju u održavanju stojećeg stava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ežište glave je u nivou sela turcike a </a:t>
            </a:r>
            <a:r>
              <a:rPr lang="sr-Latn-RS" u="sng" dirty="0" smtClean="0"/>
              <a:t>projekcija težišta je </a:t>
            </a:r>
            <a:r>
              <a:rPr lang="sr-Latn-RS" b="1" u="sng" dirty="0" smtClean="0"/>
              <a:t>nešto ispred </a:t>
            </a:r>
            <a:r>
              <a:rPr lang="sr-Latn-RS" u="sng" dirty="0" smtClean="0"/>
              <a:t>atlantookcipitalnog </a:t>
            </a:r>
            <a:r>
              <a:rPr lang="sr-Latn-RS" dirty="0" smtClean="0"/>
              <a:t>zgloba pa zato glava teži u fleksiju. </a:t>
            </a:r>
          </a:p>
          <a:p>
            <a:r>
              <a:rPr lang="sr-Latn-RS" dirty="0" smtClean="0"/>
              <a:t>Zbog toga se angažuju  mišići ekstenzori glave i vrata i položaj glavese održava.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Body_Alignment_Figure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371600"/>
            <a:ext cx="4572000" cy="5486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ntigravitaciona muskulatura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koji su aktivni da bi se telo održalo u određenom položaju nasuprot delovanju sile gravitacije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sim nabrojanih mišića kao antigravitacioni deluju i abduktori i aduktori kuka za stabilnost u frontalnoj ravni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tajanje, ustvari nije mirovanje zato što težište nije nepomično iznad  oslonca.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spravan stav čoveka aktivan je položaj i postiže se učešćem velikog broja mišića.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890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</a:t>
            </a:r>
            <a:r>
              <a:rPr lang="sr-Latn-RS" dirty="0" smtClean="0"/>
              <a:t>rste stojećih stavova </a:t>
            </a:r>
            <a:br>
              <a:rPr lang="sr-Latn-RS" dirty="0" smtClean="0"/>
            </a:br>
            <a:r>
              <a:rPr lang="sr-Latn-RS" b="1" dirty="0" smtClean="0"/>
              <a:t>1.</a:t>
            </a:r>
            <a:r>
              <a:rPr lang="en-US" dirty="0" smtClean="0"/>
              <a:t>L</a:t>
            </a:r>
            <a:r>
              <a:rPr lang="sr-Latn-RS" dirty="0" smtClean="0"/>
              <a:t>ežeran ili normalan stojeći stav</a:t>
            </a:r>
            <a:r>
              <a:rPr lang="sr-Latn-RS" b="1" dirty="0" smtClean="0"/>
              <a:t>:</a:t>
            </a:r>
            <a:br>
              <a:rPr lang="sr-Latn-RS" b="1" dirty="0" smtClean="0"/>
            </a:b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R</a:t>
            </a:r>
            <a:r>
              <a:rPr lang="sr-Latn-RS" u="sng" dirty="0" smtClean="0"/>
              <a:t>aspodela težine </a:t>
            </a:r>
            <a:r>
              <a:rPr lang="sr-Latn-RS" dirty="0" smtClean="0"/>
              <a:t>ja na </a:t>
            </a:r>
            <a:r>
              <a:rPr lang="sr-Latn-RS" u="sng" dirty="0" smtClean="0"/>
              <a:t>obe noge </a:t>
            </a:r>
            <a:r>
              <a:rPr lang="sr-Latn-RS" dirty="0" smtClean="0"/>
              <a:t>ravnomerno.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tajanje je opušteno, minimalno je opterećenje mišića</a:t>
            </a:r>
          </a:p>
          <a:p>
            <a:r>
              <a:rPr lang="en-US" u="sng" dirty="0" smtClean="0"/>
              <a:t>V</a:t>
            </a:r>
            <a:r>
              <a:rPr lang="sr-Latn-RS" u="sng" dirty="0" smtClean="0"/>
              <a:t>eći deo težine </a:t>
            </a:r>
            <a:r>
              <a:rPr lang="sr-Latn-RS" dirty="0" smtClean="0"/>
              <a:t>pojedinih segmenata nose </a:t>
            </a:r>
            <a:r>
              <a:rPr lang="sr-Latn-RS" u="sng" dirty="0" smtClean="0"/>
              <a:t>zglobne veze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ežišne linije pojedinih segmenata u višim delovima tela nikada ne prolaze kroz zglobove ispod njih, već ispred ili iza pa su uključeni mišići ekstenzori glave i vrata, u torakolumbalnom delu deluju ekstenzori (m.transversospinalis i mm.intertransversarii) i fleksori trupa.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1.L</a:t>
            </a:r>
            <a:r>
              <a:rPr lang="sr-Latn-RS" dirty="0" smtClean="0"/>
              <a:t>ežeran ili normalan stojeći stav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oložaj trupa u odnosu na karlicu održava se bez većeg naprezanja mišića jer težišna linija trupa prolazi u neposrednoj blizini težišta tela.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olena su u lakoj fleksiji što je omogućeno lakim kontrakcijama m.triceps surae i m.quadratus femoris.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ajopterećeniji je m.soleus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2.</a:t>
            </a:r>
            <a:r>
              <a:rPr lang="en-US" dirty="0" smtClean="0"/>
              <a:t>S</a:t>
            </a:r>
            <a:r>
              <a:rPr lang="sr-Latn-RS" dirty="0" smtClean="0"/>
              <a:t>tojeći </a:t>
            </a:r>
            <a:r>
              <a:rPr lang="sr-Latn-RS" dirty="0"/>
              <a:t>s</a:t>
            </a:r>
            <a:r>
              <a:rPr lang="sr-Latn-RS" dirty="0" smtClean="0"/>
              <a:t>tav “mirno”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ežina tela  je raspoređena na obe noge.</a:t>
            </a:r>
          </a:p>
          <a:p>
            <a:r>
              <a:rPr lang="en-US" u="sng" dirty="0" smtClean="0"/>
              <a:t>K</a:t>
            </a:r>
            <a:r>
              <a:rPr lang="sr-Latn-RS" u="sng" dirty="0" smtClean="0"/>
              <a:t>ičmeni stub je maksimalno ispravljen </a:t>
            </a:r>
            <a:r>
              <a:rPr lang="sr-Latn-RS" dirty="0" smtClean="0"/>
              <a:t>tako što se grudni koš isprsi, trbuh uvuče a kolena potpuno opruže.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vaj stav je zamoran za razliku od ležernog stojećeg stava zato što zahteva angažovanje velikog broja mišića</a:t>
            </a:r>
          </a:p>
          <a:p>
            <a:r>
              <a:rPr lang="sr-Latn-RS" dirty="0" smtClean="0"/>
              <a:t>Zauzimaju ga vojnici i gimnastičari.</a:t>
            </a:r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800600"/>
            <a:ext cx="243840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tojeći stav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tojeći stav je uspravno držanje, kada je oslonac na tabanskim površinama oba stopala, telesna visina je najveća, a težište je u maloj karlici.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tojeći stav predstavlja osnovu za mnogobrojne druge aktivnosti čoveka.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išićna aktivnost je suprotnog smera od sile gravitacije, a po efikasnosti joj je jednaka.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tojeći stav “mirno”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sim pomenutih mišića za održavanje ležernog stava ovde su aktivni i prevertebralni </a:t>
            </a:r>
            <a:r>
              <a:rPr lang="sr-Latn-RS" dirty="0"/>
              <a:t>m</a:t>
            </a:r>
            <a:r>
              <a:rPr lang="sr-Latn-RS" dirty="0" smtClean="0"/>
              <a:t>.suprahyoideus, </a:t>
            </a:r>
            <a:r>
              <a:rPr lang="sr-Latn-RS" dirty="0"/>
              <a:t>m</a:t>
            </a:r>
            <a:r>
              <a:rPr lang="sr-Latn-RS" dirty="0" smtClean="0"/>
              <a:t>.infrahyoideus, mm.scaleni 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eđnu krivinu ispravljaju </a:t>
            </a:r>
            <a:r>
              <a:rPr lang="sr-Latn-RS" b="1" dirty="0" smtClean="0"/>
              <a:t>ekstenzori trupa </a:t>
            </a:r>
            <a:r>
              <a:rPr lang="sr-Latn-RS" dirty="0" smtClean="0"/>
              <a:t>snažnim kontrakcijama.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dovodi do širenja grudnog koša i nepotpunog ekspirijuma 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bi se kolena potpuno ispravila pojačavaju se kontrakcije </a:t>
            </a:r>
            <a:r>
              <a:rPr lang="sr-Latn-RS" b="1" dirty="0" smtClean="0"/>
              <a:t>m.quadriceps-a 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3.</a:t>
            </a:r>
            <a:r>
              <a:rPr lang="en-US" dirty="0" smtClean="0"/>
              <a:t>S</a:t>
            </a:r>
            <a:r>
              <a:rPr lang="sr-Latn-RS" dirty="0" smtClean="0"/>
              <a:t>tojeći stav sa većim opterećenjem jedne noge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vaj stav se obično koristi </a:t>
            </a:r>
            <a:r>
              <a:rPr lang="sr-Latn-RS" u="sng" dirty="0" smtClean="0"/>
              <a:t>pri dužem stajanju</a:t>
            </a:r>
            <a:r>
              <a:rPr lang="sr-Latn-RS" dirty="0" smtClean="0"/>
              <a:t>. </a:t>
            </a:r>
            <a:r>
              <a:rPr lang="en-US" dirty="0" smtClean="0"/>
              <a:t>P</a:t>
            </a:r>
            <a:r>
              <a:rPr lang="sr-Latn-RS" dirty="0" smtClean="0"/>
              <a:t>ovremeno se opterećenje prenosi sa jedne na drugu nogu kako bi se jedna odmorila.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eopterećena noga je </a:t>
            </a:r>
            <a:r>
              <a:rPr lang="sr-Latn-RS" u="sng" dirty="0" smtClean="0"/>
              <a:t>lako flektirana u kuku i kolenu</a:t>
            </a:r>
            <a:r>
              <a:rPr lang="sr-Latn-RS" dirty="0" smtClean="0"/>
              <a:t> i izbačena napred i u stranu ili samo napred.</a:t>
            </a:r>
          </a:p>
          <a:p>
            <a:r>
              <a:rPr lang="sr-Latn-RS" dirty="0" smtClean="0"/>
              <a:t>Opterećena noga ja postavljena koso od spolja put unutra. </a:t>
            </a:r>
            <a:r>
              <a:rPr lang="en-US" dirty="0" smtClean="0"/>
              <a:t>N</a:t>
            </a:r>
            <a:r>
              <a:rPr lang="sr-Latn-RS" dirty="0" smtClean="0"/>
              <a:t>a taj način je težište pomereno iznad stopala opterećene noge.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arlica se naginje tako da je viša sa strane opterećene, a niža sa strane rasterećene noge.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arlica se </a:t>
            </a:r>
            <a:r>
              <a:rPr lang="sr-Latn-RS" b="1" dirty="0" smtClean="0"/>
              <a:t>rotira  oko vertikalne osovine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3.</a:t>
            </a:r>
            <a:r>
              <a:rPr lang="en-US" dirty="0" smtClean="0"/>
              <a:t>S</a:t>
            </a:r>
            <a:r>
              <a:rPr lang="sr-Latn-RS" dirty="0" smtClean="0"/>
              <a:t>tojeći stav sa većim opterećenjem jedne noge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N</a:t>
            </a:r>
            <a:r>
              <a:rPr lang="sr-Latn-RS" dirty="0" smtClean="0"/>
              <a:t>aginjanje karlice na stranu rasterećene noge dovodi do naginjanja donjeg dela kičmenog stuba na istu stranu. </a:t>
            </a:r>
            <a:r>
              <a:rPr lang="en-US" dirty="0" smtClean="0"/>
              <a:t>O</a:t>
            </a:r>
            <a:r>
              <a:rPr lang="sr-Latn-RS" dirty="0" smtClean="0"/>
              <a:t>vaj nagib se kompenzuje krivljenjem srednjeg i donjeg dela kičmenog stuba na suprotnu stranu.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ri ovakvom stavu mišićna aktivnost je vrlo mala. </a:t>
            </a:r>
            <a:r>
              <a:rPr lang="en-US" dirty="0" smtClean="0"/>
              <a:t>P</a:t>
            </a:r>
            <a:r>
              <a:rPr lang="sr-Latn-RS" dirty="0" smtClean="0"/>
              <a:t>oložaj kičme uglavnom održavaju ligamenti svojim zatezanjem.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agnutost karlice održavaju : m.gluteis medius, m.gluteus minimus, m.tensor fasciae latae. </a:t>
            </a:r>
            <a:r>
              <a:rPr lang="en-US" dirty="0" smtClean="0"/>
              <a:t>D</a:t>
            </a:r>
            <a:r>
              <a:rPr lang="sr-Latn-RS" dirty="0" smtClean="0"/>
              <a:t>obar deo tereta pada na lig.iliofemorale Bertini. </a:t>
            </a:r>
            <a:r>
              <a:rPr lang="en-US" dirty="0" smtClean="0"/>
              <a:t>S</a:t>
            </a:r>
            <a:r>
              <a:rPr lang="sr-Latn-RS" dirty="0" smtClean="0"/>
              <a:t>ve to sprečava dalji pad karlice.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3.</a:t>
            </a:r>
            <a:r>
              <a:rPr lang="en-US" dirty="0" smtClean="0"/>
              <a:t>S</a:t>
            </a:r>
            <a:r>
              <a:rPr lang="sr-Latn-RS" dirty="0" smtClean="0"/>
              <a:t>tojeći stav sa većim opterećenjem jedne noge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sr-Latn-RS" dirty="0" smtClean="0"/>
              <a:t>edino su mišići stopala opterećene noge aktivniji zato što je težina skoro celog tela na njima.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eliki zamor se sprečava svesnim ili čak i nesvesnim prenošenjem težine s jedne na drugu nogu.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4.</a:t>
            </a:r>
            <a:r>
              <a:rPr lang="en-US" dirty="0" smtClean="0"/>
              <a:t>S</a:t>
            </a:r>
            <a:r>
              <a:rPr lang="sr-Latn-RS" dirty="0" smtClean="0"/>
              <a:t>tajanje na prstima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ežište se postavlja i održava iznad male površine oslonca.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smtClean="0"/>
              <a:t>O</a:t>
            </a:r>
            <a:r>
              <a:rPr lang="sr-Latn-RS" dirty="0" smtClean="0"/>
              <a:t>država se snagom kontrakcije </a:t>
            </a:r>
            <a:r>
              <a:rPr lang="sr-Latn-RS" b="1" dirty="0" smtClean="0"/>
              <a:t>m.triceps surae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bog snažnih kontrakcija ovog mišića koje teže da saviju koleno, uključuju se u većoj meri i kvadricepsi.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bi se održala ravnoteža aktivni su 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sr-Latn-RS" b="1" dirty="0" smtClean="0"/>
              <a:t>mm. fleksores hallucis longus et brevis</a:t>
            </a:r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P</a:t>
            </a:r>
            <a:r>
              <a:rPr lang="sr-Latn-RS" dirty="0" smtClean="0"/>
              <a:t>oložaj je vrlo nestabilan. </a:t>
            </a:r>
            <a:r>
              <a:rPr lang="en-US" dirty="0" smtClean="0"/>
              <a:t>O</a:t>
            </a:r>
            <a:r>
              <a:rPr lang="sr-Latn-RS" dirty="0" smtClean="0"/>
              <a:t>državanje položaja zahteva povremeno uključivanje mišića trupa, i fleksora i ekstenzora natkolenice.</a:t>
            </a:r>
          </a:p>
          <a:p>
            <a:pPr>
              <a:buNone/>
            </a:pPr>
            <a:r>
              <a:rPr lang="sr-Latn-RS" dirty="0" smtClean="0"/>
              <a:t> </a:t>
            </a:r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114925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tajanje na petama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ovršina oslonca je još manja.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tav je težak za održavanje i potrebno je angažovanje velikog broja mišića radi održavanja ravnoteže.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orzalni fleksori </a:t>
            </a:r>
            <a:r>
              <a:rPr lang="sr-Latn-RS" b="1" dirty="0" smtClean="0"/>
              <a:t>(m.tibialis anterior</a:t>
            </a:r>
            <a:r>
              <a:rPr lang="sr-Latn-RS" dirty="0" smtClean="0"/>
              <a:t>) su u stalnoj kontrakciji. </a:t>
            </a:r>
            <a:r>
              <a:rPr lang="en-US" b="1" dirty="0" smtClean="0"/>
              <a:t>M</a:t>
            </a:r>
            <a:r>
              <a:rPr lang="sr-Latn-RS" b="1" dirty="0" smtClean="0"/>
              <a:t>.triceps surae je maksimalno istegnut</a:t>
            </a:r>
            <a:r>
              <a:rPr lang="sr-Latn-RS" dirty="0" smtClean="0"/>
              <a:t>. </a:t>
            </a:r>
            <a:r>
              <a:rPr lang="en-US" dirty="0" smtClean="0"/>
              <a:t>D</a:t>
            </a:r>
            <a:r>
              <a:rPr lang="sr-Latn-RS" dirty="0" smtClean="0"/>
              <a:t>a bi se sprečila fleksija kolena snažno se kontrahuje </a:t>
            </a:r>
            <a:r>
              <a:rPr lang="sr-Latn-RS" b="1" dirty="0" smtClean="0"/>
              <a:t>kvadriceps.</a:t>
            </a:r>
          </a:p>
          <a:p>
            <a:r>
              <a:rPr lang="en-US" dirty="0" smtClean="0"/>
              <a:t>H</a:t>
            </a:r>
            <a:r>
              <a:rPr lang="sr-Latn-RS" dirty="0" smtClean="0"/>
              <a:t>od na petama je lakše izvodljiv od stajanja na petama.</a:t>
            </a:r>
          </a:p>
          <a:p>
            <a:endParaRPr lang="en-US" dirty="0"/>
          </a:p>
        </p:txBody>
      </p:sp>
      <p:pic>
        <p:nvPicPr>
          <p:cNvPr id="4" name="Picture 3" descr="p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562600"/>
            <a:ext cx="16002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tajanje na jednoj nozi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pterećena je jedna noga, oslonac je na jednom stopalu a težište se pomera iznad njega pomeranjem karlice. 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ruga noga potpuno gubi kontakt sa podlogom.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odnosu na položaj kičmenog stuba i karlice stajanje na jednoj nozi se može izvesti na tri načina.</a:t>
            </a:r>
          </a:p>
          <a:p>
            <a:r>
              <a:rPr lang="en-US" u="sng" dirty="0" smtClean="0"/>
              <a:t>N</a:t>
            </a:r>
            <a:r>
              <a:rPr lang="sr-Latn-RS" u="sng" dirty="0" smtClean="0"/>
              <a:t>ajveće opterećenje </a:t>
            </a:r>
            <a:r>
              <a:rPr lang="sr-Latn-RS" dirty="0" smtClean="0"/>
              <a:t>trpe </a:t>
            </a:r>
            <a:r>
              <a:rPr lang="sr-Latn-RS" b="1" dirty="0" smtClean="0"/>
              <a:t>supinatori i pronatori stopala.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tajanje na jednoj nozi – 1.način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K</a:t>
            </a:r>
            <a:r>
              <a:rPr lang="sr-Latn-RS" u="sng" dirty="0" smtClean="0"/>
              <a:t>arlica je horizontalna</a:t>
            </a:r>
            <a:r>
              <a:rPr lang="sr-Latn-RS" dirty="0" smtClean="0"/>
              <a:t>, opterećena noga je lako aducirana. Kičmeni stub je prav a težište je iznad opterećenog stopala.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pterećeni su mišići stabilizatori stopala i potkolenice.</a:t>
            </a:r>
          </a:p>
          <a:p>
            <a:r>
              <a:rPr lang="en-US" b="1" dirty="0" smtClean="0"/>
              <a:t>N</a:t>
            </a:r>
            <a:r>
              <a:rPr lang="sr-Latn-RS" b="1" dirty="0" smtClean="0"/>
              <a:t>ajteži zadatak imaju abduktori opterećene noge </a:t>
            </a:r>
            <a:r>
              <a:rPr lang="sr-Latn-RS" dirty="0" smtClean="0"/>
              <a:t>da bi održali karlicu u horizontalnom položaju.</a:t>
            </a:r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029200"/>
            <a:ext cx="2162175" cy="16278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tajanje na jednoj nozi – drugi 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avnoteža i dovođenje  težišta nad stopalom postiže se naginjanjem trupa, glave i karlice na stranu a noga na koju se stoji je je nagnuta upolje.</a:t>
            </a:r>
          </a:p>
          <a:p>
            <a:r>
              <a:rPr lang="en-US" b="1" dirty="0" smtClean="0"/>
              <a:t>N</a:t>
            </a:r>
            <a:r>
              <a:rPr lang="sr-Latn-RS" b="1" dirty="0" smtClean="0"/>
              <a:t>eopterećena noga je flektirana.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ključeni su mišići stabilizatori stopala, a naročito abduktori natkolenice i zglobne veze koji sprečavaju pad karlice.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tajanje na jednoj nozi - 3.način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</a:t>
            </a:r>
            <a:r>
              <a:rPr lang="sr-Latn-RS" dirty="0" smtClean="0"/>
              <a:t>oga koja je opterećena je opružena i vertikalna. Nagnutost trupa na stranu opterećene noge pomera težište i previše u stranu ali se druga noga postavlja u abdukciju, težište je nad stopalom.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tabilnost obezbeđuju - za stopalo plantarni i dorzalni fleksori, supinatori i pronatori. </a:t>
            </a:r>
            <a:r>
              <a:rPr lang="en-US" dirty="0" smtClean="0"/>
              <a:t>S</a:t>
            </a:r>
            <a:r>
              <a:rPr lang="sr-Latn-RS" dirty="0" smtClean="0"/>
              <a:t>tabilnost kolena obezbeđuje kvadriceps.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adanje trupa napred sprečavaju m.biceps femoris, m.semitendinosus i m.semimebranosus.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adanje trupa nazad sprečava m.iliopsoas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                   R</a:t>
            </a:r>
            <a:r>
              <a:rPr lang="sr-Latn-RS" sz="3100" dirty="0" smtClean="0"/>
              <a:t>avnotežni faktori</a:t>
            </a:r>
            <a:r>
              <a:rPr lang="en-US" sz="3100" dirty="0" smtClean="0"/>
              <a:t> </a:t>
            </a:r>
            <a:r>
              <a:rPr lang="sr-Latn-RS" sz="3100" dirty="0" smtClean="0"/>
              <a:t>(faktori od kojih zavisi</a:t>
            </a:r>
            <a:r>
              <a:rPr lang="en-US" sz="3100" dirty="0" smtClean="0"/>
              <a:t>    </a:t>
            </a:r>
            <a:br>
              <a:rPr lang="en-US" sz="3100" dirty="0" smtClean="0"/>
            </a:br>
            <a:r>
              <a:rPr lang="en-US" sz="3100" dirty="0" smtClean="0"/>
              <a:t>                            </a:t>
            </a:r>
            <a:r>
              <a:rPr lang="sr-Latn-RS" sz="3100" dirty="0" smtClean="0"/>
              <a:t>stabilnost stojećeg stava) su:</a:t>
            </a:r>
            <a:br>
              <a:rPr lang="sr-Latn-RS" sz="3100" dirty="0" smtClean="0"/>
            </a:br>
            <a:r>
              <a:rPr lang="sr-Latn-RS" sz="3100" dirty="0" smtClean="0"/>
              <a:t>1.veličina površine oslonca</a:t>
            </a:r>
            <a:br>
              <a:rPr lang="sr-Latn-RS" sz="3100" dirty="0" smtClean="0"/>
            </a:br>
            <a:r>
              <a:rPr lang="sr-Latn-RS" sz="3100" dirty="0" smtClean="0"/>
              <a:t>2.visi</a:t>
            </a:r>
            <a:r>
              <a:rPr lang="en-US" sz="3100" dirty="0" smtClean="0"/>
              <a:t>n</a:t>
            </a:r>
            <a:r>
              <a:rPr lang="sr-Latn-RS" sz="3100" dirty="0" smtClean="0"/>
              <a:t>a težišta iznad p</a:t>
            </a:r>
            <a:r>
              <a:rPr lang="en-US" sz="3100" dirty="0" smtClean="0"/>
              <a:t>o</a:t>
            </a:r>
            <a:r>
              <a:rPr lang="sr-Latn-RS" sz="3100" dirty="0" smtClean="0"/>
              <a:t>vršine oslonca</a:t>
            </a:r>
            <a:br>
              <a:rPr lang="sr-Latn-RS" sz="3100" dirty="0" smtClean="0"/>
            </a:br>
            <a:r>
              <a:rPr lang="sr-Latn-RS" sz="3100" dirty="0" smtClean="0"/>
              <a:t>3.lokalizacija gravitacione linije u odnosu na centar površine oslonca.</a:t>
            </a:r>
            <a:br>
              <a:rPr lang="sr-Latn-RS" sz="3100" dirty="0" smtClean="0"/>
            </a:br>
            <a:r>
              <a:rPr lang="en-US" sz="3100" dirty="0" smtClean="0"/>
              <a:t>4</a:t>
            </a:r>
            <a:r>
              <a:rPr lang="sr-Latn-RS" sz="3100" dirty="0" smtClean="0"/>
              <a:t>.trenje između stopala i oslanjajuće površine.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4" name="Content Placeholder 3" descr="tezi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319272"/>
            <a:ext cx="6903720" cy="3538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tajanje na jednoj nozi - 3.način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avnotežu trupa u frontalnoj ravni obezbeđuju abduktori i aduktori natkolenice, bočni fleksori trupa i zglobne veze kičme.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bduktori  mm.gluteus medius et minimus izvode odvođenje noge koja nije opterećena.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askoračni stav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Stabilan stav – veća površina oslonca i niže težište.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oge su abducirane, stopala su postavljena celim tabanima na podlogu.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ežina je podjednako raspoređena na obe noge.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ključuju se mišići stabilizatori stopala, kolena i kuka ali bez značajnijih kontrakcija.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ljetne pripreme isiss01.jpg"/>
          <p:cNvPicPr>
            <a:picLocks noChangeAspect="1"/>
          </p:cNvPicPr>
          <p:nvPr/>
        </p:nvPicPr>
        <p:blipFill>
          <a:blip r:embed="rId2" cstate="print"/>
          <a:srcRect t="5000" r="45544"/>
          <a:stretch>
            <a:fillRect/>
          </a:stretch>
        </p:blipFill>
        <p:spPr>
          <a:xfrm>
            <a:off x="7239000" y="5257800"/>
            <a:ext cx="931164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tojeći stav sa iskorakom napred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</a:t>
            </a:r>
            <a:r>
              <a:rPr lang="sr-Latn-RS" dirty="0" smtClean="0"/>
              <a:t>edna noga je ispružena napred i oslonjena celim stopalom.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ežište je iznad sredine površine oslonca.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be noge su opružene u kolenu.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topalo noge koja je postavljena napred je u plantarnoj fleksiji, a druge u dorzalnoj fleksiji.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kuku je prednja noga u fleksiji a zadnja u ekstenziji.</a:t>
            </a:r>
          </a:p>
          <a:p>
            <a:r>
              <a:rPr lang="en-US" u="sng" dirty="0" smtClean="0"/>
              <a:t>K</a:t>
            </a:r>
            <a:r>
              <a:rPr lang="sr-Latn-RS" u="sng" dirty="0" smtClean="0"/>
              <a:t>arlica je rotirana oko uzdužne osovine</a:t>
            </a:r>
            <a:r>
              <a:rPr lang="sr-Latn-RS" dirty="0" smtClean="0"/>
              <a:t>, što se kompenzuje  rotacijom trupa na suprotnu stranu, pa je lice okrenuto napred.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bi se održala bočna ravnoteža tela potrbna je veće angažovanje </a:t>
            </a:r>
            <a:r>
              <a:rPr lang="sr-Latn-RS" u="sng" dirty="0" smtClean="0"/>
              <a:t>abduktora i aduktora kuka i pronatora i supinatora stopala. </a:t>
            </a:r>
            <a:endParaRPr lang="en-US" u="sng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edeći stav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tabilnost stava zavisi od podloge na kojoj se sedi:</a:t>
            </a:r>
            <a:r>
              <a:rPr lang="sr-Latn-RS" dirty="0"/>
              <a:t> </a:t>
            </a:r>
            <a:r>
              <a:rPr lang="sr-Latn-RS" dirty="0" smtClean="0"/>
              <a:t>da li je sa naslonom ili ne, da li ima oslonac za ruke.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edenje na stolici sa naslonom je pogodno za odmor zato što su mišići tada relaksirani (veći deo težine prenosi se na oslonac).</a:t>
            </a:r>
          </a:p>
          <a:p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2"/>
          <a:srcRect t="283" r="41549"/>
          <a:stretch>
            <a:fillRect/>
          </a:stretch>
        </p:blipFill>
        <p:spPr>
          <a:xfrm>
            <a:off x="5715000" y="4800600"/>
            <a:ext cx="1581150" cy="16811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edeći stav sa ispravljenim leđima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rup je ispravljen a glava lako zabačena unazad.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ktivni su ekstenzori trupa i javlja se zamor.</a:t>
            </a:r>
            <a:endParaRPr lang="en-US" dirty="0"/>
          </a:p>
        </p:txBody>
      </p:sp>
      <p:pic>
        <p:nvPicPr>
          <p:cNvPr id="4" name="Picture 3" descr="butterfly-stre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62494"/>
            <a:ext cx="2632769" cy="299550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edeći stav sa povijenim leđima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</a:t>
            </a:r>
            <a:r>
              <a:rPr lang="sr-Latn-RS" sz="2400" dirty="0" smtClean="0"/>
              <a:t>od ljudi koji imaju hipotoničnu muskulaturu ili kod umornih ili potištenih ljudi</a:t>
            </a:r>
          </a:p>
          <a:p>
            <a:r>
              <a:rPr lang="sr-Latn-RS" sz="2400" dirty="0" smtClean="0"/>
              <a:t>Karlica je nagnuta napred</a:t>
            </a:r>
          </a:p>
          <a:p>
            <a:r>
              <a:rPr lang="en-US" sz="2400" dirty="0" smtClean="0"/>
              <a:t>S</a:t>
            </a:r>
            <a:r>
              <a:rPr lang="sr-Latn-RS" sz="2400" dirty="0" smtClean="0"/>
              <a:t>labinska lordoza se gubi – kičmeni stub ima jedinstvenu krivinu.</a:t>
            </a:r>
          </a:p>
          <a:p>
            <a:r>
              <a:rPr lang="en-US" sz="2400" dirty="0" smtClean="0"/>
              <a:t>S</a:t>
            </a:r>
            <a:r>
              <a:rPr lang="sr-Latn-RS" sz="2400" dirty="0" smtClean="0"/>
              <a:t>labe kontrakcije fleksora i ekstenzora natkolenica su dovoljne da se održi ravnoteža trupa </a:t>
            </a:r>
          </a:p>
          <a:p>
            <a:r>
              <a:rPr lang="en-US" sz="2400" dirty="0" smtClean="0"/>
              <a:t>A</a:t>
            </a:r>
            <a:r>
              <a:rPr lang="sr-Latn-RS" sz="2400" dirty="0" smtClean="0"/>
              <a:t>ngažovani su ligamenti kičmenog stuba</a:t>
            </a:r>
          </a:p>
          <a:p>
            <a:r>
              <a:rPr lang="en-US" sz="2400" dirty="0" smtClean="0"/>
              <a:t>O</a:t>
            </a:r>
            <a:r>
              <a:rPr lang="sr-Latn-RS" sz="2400" dirty="0" smtClean="0"/>
              <a:t>vaj stav nije zamoran za mišiće ali usled nelagodnosti zbog zatezanja ligamenata, javlja se povremeno potreba za istezanjem.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veslanja-sedec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382017"/>
            <a:ext cx="2133600" cy="14759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edeći stav sa osloncem laktovima o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953000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anje je zamoran stav zbog prenosa težine preko oba nadlakta.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rup je u ravnoteži bez mišićne aktivnosti.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oložaj postaje neprijatan samo zbog pritiska na natkolenice</a:t>
            </a:r>
            <a:endParaRPr lang="en-US" dirty="0"/>
          </a:p>
        </p:txBody>
      </p:sp>
      <p:pic>
        <p:nvPicPr>
          <p:cNvPr id="5" name="Content Placeholder 4" descr="sob-man sittin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133600"/>
            <a:ext cx="3505199" cy="4419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Č</a:t>
            </a:r>
            <a:r>
              <a:rPr lang="sr-Latn-RS" dirty="0" smtClean="0"/>
              <a:t>učeći stav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olena i natkolenice su flektirane maksimalno a oslonac je na stopalima.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renošenje težine tela nad prste i prednji deo stopala smanjuje površinu oslonca na prednju trećinu stopala, ali je takav položaj stabilniji od oslonca na celo stopalo. </a:t>
            </a:r>
            <a:r>
              <a:rPr lang="en-US" dirty="0" smtClean="0"/>
              <a:t>A</a:t>
            </a:r>
            <a:r>
              <a:rPr lang="sr-Latn-RS" dirty="0" smtClean="0"/>
              <a:t>ko bi se peta spustile, težište se pomera nazad i pada iza stopala, što vuče telo unazad.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ljudi koji su naviknuti na ovakav stav, moguće je održavanje ravnoteže bez pada.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ngažovani mišići u čučećem položaju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topala su u dorzalnoj fleksiji, mišići i zglobne veze zadnje lože potkolenice istegnuti. a glave metatarzalnih kostiju čvrsto su priljubljene na podlogu.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održavanju balansa učestvuju mišići fleksori prstiju a naročito palca, koji svojim kontrakcijama prenose oslonac napred a težište ostaje iza površine oslonca pa se telo nagne nazad. </a:t>
            </a:r>
            <a:r>
              <a:rPr lang="en-US" dirty="0" smtClean="0"/>
              <a:t>A</a:t>
            </a:r>
            <a:r>
              <a:rPr lang="sr-Latn-RS" dirty="0" smtClean="0"/>
              <a:t>ko njihove kontrakcije popuste, oslonac je samo na glavama metatarzalnih kostiju , pa pošto je težište ispred njih, telo kreće unapred dok se ovi mišići ponovo ne uključe.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državanje položaja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 u kukovima i kolenima održava se pasivno pod pritiskom mišića. </a:t>
            </a:r>
            <a:r>
              <a:rPr lang="en-US" dirty="0" smtClean="0"/>
              <a:t>M</a:t>
            </a:r>
            <a:r>
              <a:rPr lang="sr-Latn-RS" dirty="0" smtClean="0"/>
              <a:t>išići trupa, takođe nisu angažovani svojim kontrakcijama pri ovom položaju.</a:t>
            </a:r>
          </a:p>
          <a:p>
            <a:r>
              <a:rPr lang="en-US" dirty="0" smtClean="0"/>
              <a:t>Č</a:t>
            </a:r>
            <a:r>
              <a:rPr lang="sr-Latn-RS" dirty="0" smtClean="0"/>
              <a:t>učanj vrlo brzo postaje neudoban položaj jer je istezanje zglobnih veza nelagodno.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eke osobe mogu dugo da čuče zato što su navikle telo na takav položaj.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oložaj težišta u zavisnosti od rasporeda telesne mase</a:t>
            </a:r>
            <a:endParaRPr lang="en-US" dirty="0"/>
          </a:p>
        </p:txBody>
      </p:sp>
      <p:pic>
        <p:nvPicPr>
          <p:cNvPr id="4" name="Content Placeholder 3" descr="različiti položaji težišt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33876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stajanje iz čučnja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ajveće opterećenje trpi m.quadriceps.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ključuju se u nešto manjoj meri mišići ekstenzori natkolenica i trupa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poslednjoj fazi angažuje se i m.triceps surae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Anali</a:t>
            </a:r>
            <a:r>
              <a:rPr lang="sr-Latn-RS" dirty="0" smtClean="0"/>
              <a:t>za ležećeg položaja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ajudobniji položaj za odmor i spavanja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otrban je i za izvođenje određenih vežbi i sportskih aktivnosti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otpuna stabilnost bez aktivnosti ili sa minimalnim angažovanjem mišića zbog nisko postavljenog težišta na širokoj površini oslonca.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ežeći položaj na leđima: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elo se nalazi u stabilnoj ravnoteži.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ravitacija teži da izazove ekstenziju u kukovima, pa dovodi do povećanja slabinske lordoze.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oložaj se olakšava savijanjem kolena i kukova.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ežeći položaj na boku i na trbuhu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</a:t>
            </a:r>
            <a:r>
              <a:rPr lang="sr-Latn-RS" b="1" dirty="0" smtClean="0"/>
              <a:t>ežeći položaj na boku</a:t>
            </a:r>
            <a:r>
              <a:rPr lang="sr-Latn-RS" dirty="0" smtClean="0"/>
              <a:t>: </a:t>
            </a:r>
            <a:r>
              <a:rPr lang="en-US" dirty="0" smtClean="0"/>
              <a:t>P</a:t>
            </a:r>
            <a:r>
              <a:rPr lang="sr-Latn-RS" dirty="0" smtClean="0"/>
              <a:t>ovoljniji je jer se postižu polu-fleksije u zglobovima (jer su to fiziološki položaji)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ema značajnijih mišićnih kontrakcija da bi se položaj održao.</a:t>
            </a:r>
          </a:p>
          <a:p>
            <a:r>
              <a:rPr lang="en-US" b="1" dirty="0" smtClean="0"/>
              <a:t>L</a:t>
            </a:r>
            <a:r>
              <a:rPr lang="sr-Latn-RS" b="1" dirty="0" smtClean="0"/>
              <a:t>ežeći položaj na trbuhu</a:t>
            </a:r>
            <a:r>
              <a:rPr lang="sr-Latn-RS" dirty="0" smtClean="0"/>
              <a:t>: </a:t>
            </a:r>
            <a:r>
              <a:rPr lang="en-US" dirty="0" smtClean="0"/>
              <a:t>P</a:t>
            </a:r>
            <a:r>
              <a:rPr lang="sr-Latn-RS" dirty="0" smtClean="0"/>
              <a:t>otrebno je izvesno angažovanje mišića da bi se položaj održao, pa se ređe koristi za odmaranje.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relazak iz ležećeg</a:t>
            </a:r>
            <a:r>
              <a:rPr lang="en-US" dirty="0" smtClean="0"/>
              <a:t> u s</a:t>
            </a:r>
            <a:r>
              <a:rPr lang="sr-Latn-RS" dirty="0" smtClean="0"/>
              <a:t>edeći položaj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ože se izvršiti uz pomoć ruku ili bez.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vrži bez pomoći ruku započinje se </a:t>
            </a:r>
            <a:r>
              <a:rPr lang="sr-Latn-RS" b="1" dirty="0" smtClean="0"/>
              <a:t>fleksijom glave i vrata </a:t>
            </a:r>
            <a:r>
              <a:rPr lang="sr-Latn-RS" dirty="0" smtClean="0"/>
              <a:t>a zatim dolazi do </a:t>
            </a:r>
            <a:r>
              <a:rPr lang="sr-Latn-RS" b="1" dirty="0" smtClean="0"/>
              <a:t>fleksije gornjeg dela trupa </a:t>
            </a:r>
            <a:r>
              <a:rPr lang="sr-Latn-RS" dirty="0" smtClean="0"/>
              <a:t>čime se težište približava osovini kukova.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atim </a:t>
            </a:r>
            <a:r>
              <a:rPr lang="sr-Latn-RS" b="1" dirty="0" smtClean="0"/>
              <a:t>fleksori natkolenice </a:t>
            </a:r>
            <a:r>
              <a:rPr lang="sr-Latn-RS" dirty="0" smtClean="0"/>
              <a:t>svojim koncentričnim kontrakcijama savijaju natkolenicu i omogucuju prelazak iz ležećeg u sedeći položaj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Mišiči koji učestvuju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prednje lože vrata 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išići fleksori trupa – m.rectus abdominis, m.obliqus abdominis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leksori u kuku – m.iliopsoas, m.rectus femoris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kstenzori trupa na kraju učestvuju u stabilizaciji sedećeg položaja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relazak iz ležećeg u sedeći položaj je lakši jer se odigrava pod dejstvom sile zemljine teže, a mišići svojim ekscentričnim konstrakcijama usporavaju pokrete.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relazak iz sedećeg u stojeći položaj (bez pomoći ruku)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topala se dovode ispod setišta tako da njihov prednji deo bude ispod težišta tela (pomoću fleksije kolena)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rup se naginje napred (mišići fleksori trupa i natkolenice) uz podizanje nadlaktica – tako se pomera težište trupa napred i održava se ravnoteža pri ustajanju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lavni teret pada na </a:t>
            </a:r>
            <a:r>
              <a:rPr lang="sr-Latn-RS" b="1" dirty="0" smtClean="0"/>
              <a:t>m.quadriceps femoris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spravljanje karlice vrši </a:t>
            </a:r>
            <a:r>
              <a:rPr lang="sr-Latn-RS" b="1" dirty="0" smtClean="0"/>
              <a:t>m.gluteus maximus</a:t>
            </a:r>
          </a:p>
          <a:p>
            <a:r>
              <a:rPr lang="sr-Latn-RS" dirty="0" smtClean="0"/>
              <a:t>Zatim se uključuje i </a:t>
            </a:r>
            <a:r>
              <a:rPr lang="sr-Latn-RS" b="1" dirty="0" smtClean="0"/>
              <a:t>m.triceps surae </a:t>
            </a:r>
            <a:r>
              <a:rPr lang="sr-Latn-RS" dirty="0" smtClean="0"/>
              <a:t>i stabilizuje stopala.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Dobar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Dobar stav tela j</a:t>
            </a:r>
            <a:r>
              <a:rPr lang="en-US" dirty="0" smtClean="0"/>
              <a:t>e </a:t>
            </a:r>
            <a:r>
              <a:rPr lang="en-US" dirty="0" err="1" smtClean="0"/>
              <a:t>onaj</a:t>
            </a:r>
            <a:r>
              <a:rPr lang="en-US" dirty="0" smtClean="0"/>
              <a:t> ,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zadovljavaju</a:t>
            </a:r>
            <a:r>
              <a:rPr lang="sr-Latn-RS" dirty="0" smtClean="0"/>
              <a:t>ći mišićni i koštani balans između određenih delova tela, ne postoje oštećenja i deformiteti, a isti se ne menja u toku čovekovog rada ili mirovanja.</a:t>
            </a:r>
            <a:endParaRPr lang="en-US" dirty="0"/>
          </a:p>
        </p:txBody>
      </p:sp>
      <p:pic>
        <p:nvPicPr>
          <p:cNvPr id="4" name="Content Placeholder 3" descr="bowen-pokreti-za-poremecaj-posture-kod-odraslih.jpg"/>
          <p:cNvPicPr>
            <a:picLocks noChangeAspect="1"/>
          </p:cNvPicPr>
          <p:nvPr/>
        </p:nvPicPr>
        <p:blipFill>
          <a:blip r:embed="rId2"/>
          <a:srcRect l="50526" t="1699" r="351"/>
          <a:stretch>
            <a:fillRect/>
          </a:stretch>
        </p:blipFill>
        <p:spPr>
          <a:xfrm>
            <a:off x="5257800" y="1600200"/>
            <a:ext cx="2667000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Loš stav tela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sr-Latn-RS" dirty="0" smtClean="0"/>
              <a:t>Loš stav tela je onaj ,pri kome ne postoji dobar balans između parnih delova tella, a isto tako postoje deformiteti na telu i on se menja u toku mirovanjaq ili nekog rada.</a:t>
            </a:r>
            <a:endParaRPr lang="en-US" dirty="0"/>
          </a:p>
        </p:txBody>
      </p:sp>
      <p:pic>
        <p:nvPicPr>
          <p:cNvPr id="4" name="Content Placeholder 3" descr="bowen-pokreti-za-poremecaj-posture-kod-odraslih.jpg"/>
          <p:cNvPicPr>
            <a:picLocks noChangeAspect="1"/>
          </p:cNvPicPr>
          <p:nvPr/>
        </p:nvPicPr>
        <p:blipFill>
          <a:blip r:embed="rId2"/>
          <a:srcRect t="1699" r="49474"/>
          <a:stretch>
            <a:fillRect/>
          </a:stretch>
        </p:blipFill>
        <p:spPr>
          <a:xfrm>
            <a:off x="5486400" y="1524000"/>
            <a:ext cx="2743200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pic>
        <p:nvPicPr>
          <p:cNvPr id="4" name="Content Placeholder 3" descr="bowen-pokreti-za-poremecaj-posture-kod-odrasli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5429250" cy="4486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ovršina oslonca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ovršina oslonca je ograničena spoljnim ivicama stopala, linijom koja spaja vrhove stopala (palčeva) i linijom koja spaja pete</a:t>
            </a:r>
            <a:endParaRPr lang="en-US" dirty="0"/>
          </a:p>
        </p:txBody>
      </p:sp>
      <p:pic>
        <p:nvPicPr>
          <p:cNvPr id="4" name="Content Placeholder 4" descr="oslon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733800"/>
            <a:ext cx="6096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ako stabilnost zavisi od površine oslonca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r>
              <a:rPr lang="en-US" b="1" dirty="0" smtClean="0"/>
              <a:t>V</a:t>
            </a:r>
            <a:r>
              <a:rPr lang="sr-Latn-RS" b="1" dirty="0" smtClean="0"/>
              <a:t>eća površina </a:t>
            </a:r>
            <a:r>
              <a:rPr lang="sr-Latn-RS" dirty="0" smtClean="0"/>
              <a:t>oslonca – stabilniji stav</a:t>
            </a:r>
          </a:p>
          <a:p>
            <a:r>
              <a:rPr lang="en-US" b="1" dirty="0" smtClean="0"/>
              <a:t>V</a:t>
            </a:r>
            <a:r>
              <a:rPr lang="sr-Latn-RS" b="1" dirty="0" smtClean="0"/>
              <a:t>isina težišta</a:t>
            </a:r>
            <a:r>
              <a:rPr lang="sr-Latn-RS" dirty="0" smtClean="0"/>
              <a:t>: što je težište postavljeno bliže  površini oslonca stav je stabilniji.</a:t>
            </a:r>
          </a:p>
          <a:p>
            <a:r>
              <a:rPr lang="en-US" b="1" dirty="0" smtClean="0"/>
              <a:t>G</a:t>
            </a:r>
            <a:r>
              <a:rPr lang="sr-Latn-RS" b="1" dirty="0" smtClean="0"/>
              <a:t>ravitaciona linija</a:t>
            </a:r>
            <a:r>
              <a:rPr lang="sr-Latn-RS" dirty="0" smtClean="0"/>
              <a:t>: što je bliža  centru površine oslonca,  stabilnost je bolja.  </a:t>
            </a:r>
          </a:p>
          <a:p>
            <a:endParaRPr lang="sr-Latn-RS" dirty="0" smtClean="0"/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tabilnost stojećeg stava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tojeći stav je položaj labilne ravnoteže.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ovršina oslonca relativno je mala u odnosu na telo.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ežište je postavljeno visoko u odnosu na površinu oslonca</a:t>
            </a:r>
          </a:p>
          <a:p>
            <a:endParaRPr lang="en-US" dirty="0"/>
          </a:p>
        </p:txBody>
      </p:sp>
      <p:pic>
        <p:nvPicPr>
          <p:cNvPr id="5" name="Content Placeholder 4" descr="ce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524001"/>
            <a:ext cx="411479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886200" cy="14351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O</a:t>
            </a:r>
            <a:r>
              <a:rPr lang="sr-Latn-RS" sz="2400" dirty="0" smtClean="0"/>
              <a:t>državanje uspravnog stava povezano je sa održavanjem ravnoteže</a:t>
            </a:r>
            <a:endParaRPr lang="en-US" sz="2400" dirty="0"/>
          </a:p>
        </p:txBody>
      </p:sp>
      <p:pic>
        <p:nvPicPr>
          <p:cNvPr id="5" name="Content Placeholder 4" descr="4.-Centres-of-gravity-and-sup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2250" y="1828800"/>
            <a:ext cx="5111750" cy="44694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581400" cy="51943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sr-Latn-RS" sz="2400" dirty="0" smtClean="0"/>
              <a:t>Održavanje ravnoteže je prisutno pri:</a:t>
            </a:r>
          </a:p>
          <a:p>
            <a:r>
              <a:rPr lang="sr-Latn-RS" sz="2400" dirty="0" smtClean="0"/>
              <a:t>-</a:t>
            </a:r>
            <a:r>
              <a:rPr lang="en-US" sz="2400" dirty="0" smtClean="0"/>
              <a:t>S</a:t>
            </a:r>
            <a:r>
              <a:rPr lang="sr-Latn-RS" sz="2400" dirty="0" smtClean="0"/>
              <a:t>tajanju</a:t>
            </a:r>
          </a:p>
          <a:p>
            <a:r>
              <a:rPr lang="sr-Latn-RS" sz="2400" dirty="0" smtClean="0"/>
              <a:t>-</a:t>
            </a:r>
            <a:r>
              <a:rPr lang="en-US" sz="2400" dirty="0" smtClean="0"/>
              <a:t>U</a:t>
            </a:r>
            <a:r>
              <a:rPr lang="sr-Latn-RS" sz="2400" dirty="0" smtClean="0"/>
              <a:t> različitim drugim položajima</a:t>
            </a:r>
          </a:p>
          <a:p>
            <a:r>
              <a:rPr lang="sr-Latn-RS" sz="2400" dirty="0" smtClean="0"/>
              <a:t>-</a:t>
            </a:r>
            <a:r>
              <a:rPr lang="en-US" sz="2400" dirty="0" smtClean="0"/>
              <a:t>P</a:t>
            </a:r>
            <a:r>
              <a:rPr lang="sr-Latn-RS" sz="2400" dirty="0" smtClean="0"/>
              <a:t>ri izvođenju pokreta</a:t>
            </a:r>
          </a:p>
          <a:p>
            <a:r>
              <a:rPr lang="sr-Latn-RS" sz="2400" dirty="0" smtClean="0"/>
              <a:t>-</a:t>
            </a:r>
            <a:r>
              <a:rPr lang="en-US" sz="2400" dirty="0" smtClean="0"/>
              <a:t>P</a:t>
            </a:r>
            <a:r>
              <a:rPr lang="sr-Latn-RS" sz="2400" dirty="0" smtClean="0"/>
              <a:t>ri nošenju tereta</a:t>
            </a:r>
          </a:p>
          <a:p>
            <a:r>
              <a:rPr lang="sr-Latn-RS" sz="2400" dirty="0" smtClean="0"/>
              <a:t>-</a:t>
            </a:r>
            <a:r>
              <a:rPr lang="en-US" sz="2400" dirty="0" smtClean="0"/>
              <a:t>T</a:t>
            </a:r>
            <a:r>
              <a:rPr lang="sr-Latn-RS" sz="2400" dirty="0" smtClean="0"/>
              <a:t>okom delovanja spoljnih </a:t>
            </a:r>
            <a:endParaRPr lang="en-US" sz="2400" dirty="0" smtClean="0"/>
          </a:p>
          <a:p>
            <a:r>
              <a:rPr lang="en-US" sz="2400" dirty="0" smtClean="0"/>
              <a:t>s</a:t>
            </a:r>
            <a:r>
              <a:rPr lang="sr-Latn-RS" sz="2400" dirty="0" smtClean="0"/>
              <a:t>ila i faktora na telo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Š</a:t>
            </a:r>
            <a:r>
              <a:rPr lang="sr-Latn-RS" dirty="0" smtClean="0"/>
              <a:t>ta se dešava pri izvođenju tela iz ravnoteže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ko se pokretima tela ili delovanjem spoljne sile naruši ravnoteža (projekcija težišta se približi ivici površine oslonca), tada se angažuju različite mišićne grupe da bi se održao položaj i da telo ne bi palo.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koliko se ne raguje koordinisanom akcijom različitih mišićnih grupa, telo pada.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 za samo </a:t>
            </a:r>
            <a:r>
              <a:rPr lang="sr-Latn-RS" u="sng" dirty="0" smtClean="0"/>
              <a:t>održavanje</a:t>
            </a:r>
            <a:r>
              <a:rPr lang="sr-Latn-RS" dirty="0" smtClean="0"/>
              <a:t> bilo kog položaja tela potrebno je angažovanje mišića- u manjoj ili većoj meri.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2795</Words>
  <Application>Microsoft Office PowerPoint</Application>
  <PresentationFormat>On-screen Show (4:3)</PresentationFormat>
  <Paragraphs>221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    </vt:lpstr>
      <vt:lpstr>Stojeći stav</vt:lpstr>
      <vt:lpstr>                   Ravnotežni faktori (faktori od kojih zavisi                                 stabilnost stojećeg stava) su: 1.veličina površine oslonca 2.visina težišta iznad površine oslonca 3.lokalizacija gravitacione linije u odnosu na centar površine oslonca. 4.trenje između stopala i oslanjajuće površine. </vt:lpstr>
      <vt:lpstr>Položaj težišta u zavisnosti od rasporeda telesne mase</vt:lpstr>
      <vt:lpstr>Površina oslonca</vt:lpstr>
      <vt:lpstr>Kako stabilnost zavisi od površine oslonca</vt:lpstr>
      <vt:lpstr>Stabilnost stojećeg stava</vt:lpstr>
      <vt:lpstr>Održavanje uspravnog stava povezano je sa održavanjem ravnoteže</vt:lpstr>
      <vt:lpstr>Šta se dešava pri izvođenju tela iz ravnoteže</vt:lpstr>
      <vt:lpstr>Fiziološki mehanizmi za održavanje ravnoteže </vt:lpstr>
      <vt:lpstr>I pri mirovanju tela mišići su aktivni</vt:lpstr>
      <vt:lpstr>Održavanje stojećeg stava</vt:lpstr>
      <vt:lpstr>Održavanje stojećeg stava</vt:lpstr>
      <vt:lpstr>Održavanje stojećeg stava</vt:lpstr>
      <vt:lpstr>Mišići koji učestvuju u održavanju stojećeg stava</vt:lpstr>
      <vt:lpstr>Antigravitaciona muskulatura</vt:lpstr>
      <vt:lpstr> Vrste stojećih stavova  1.Ležeran ili normalan stojeći stav:  </vt:lpstr>
      <vt:lpstr>1.Ležeran ili normalan stojeći stav</vt:lpstr>
      <vt:lpstr>2.Stojeći stav “mirno”</vt:lpstr>
      <vt:lpstr>Stojeći stav “mirno”</vt:lpstr>
      <vt:lpstr>3.Stojeći stav sa većim opterećenjem jedne noge</vt:lpstr>
      <vt:lpstr>3.Stojeći stav sa većim opterećenjem jedne noge</vt:lpstr>
      <vt:lpstr>3.Stojeći stav sa većim opterećenjem jedne noge</vt:lpstr>
      <vt:lpstr>4.Stajanje na prstima</vt:lpstr>
      <vt:lpstr>Stajanje na petama</vt:lpstr>
      <vt:lpstr>Stajanje na jednoj nozi</vt:lpstr>
      <vt:lpstr>Stajanje na jednoj nozi – 1.način</vt:lpstr>
      <vt:lpstr>Stajanje na jednoj nozi – drugi način</vt:lpstr>
      <vt:lpstr>Stajanje na jednoj nozi - 3.način</vt:lpstr>
      <vt:lpstr>Stajanje na jednoj nozi - 3.način</vt:lpstr>
      <vt:lpstr>Raskoračni stav</vt:lpstr>
      <vt:lpstr>Stojeći stav sa iskorakom napred</vt:lpstr>
      <vt:lpstr>Sedeći stav</vt:lpstr>
      <vt:lpstr>Sedeći stav sa ispravljenim leđima</vt:lpstr>
      <vt:lpstr>Sedeći stav sa povijenim leđima</vt:lpstr>
      <vt:lpstr>Sedeći stav sa osloncem laktovima o natkolenice</vt:lpstr>
      <vt:lpstr>Čučeći stav</vt:lpstr>
      <vt:lpstr>Angažovani mišići u čučećem položaju</vt:lpstr>
      <vt:lpstr>Održavanje položaja</vt:lpstr>
      <vt:lpstr>Ustajanje iz čučnja</vt:lpstr>
      <vt:lpstr>Analiza ležećeg položaja</vt:lpstr>
      <vt:lpstr>Ležeći položaj na leđima: </vt:lpstr>
      <vt:lpstr>Ležeći položaj na boku i na trbuhu</vt:lpstr>
      <vt:lpstr>Prelazak iz ležećeg u sedeći položaj </vt:lpstr>
      <vt:lpstr>Mišiči koji učestvuju</vt:lpstr>
      <vt:lpstr>Prelazak iz sedećeg u stojeći položaj (bez pomoći ruku)</vt:lpstr>
      <vt:lpstr>Dobar stav tela</vt:lpstr>
      <vt:lpstr>Loš stav tela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</dc:creator>
  <cp:lastModifiedBy>Danijela Nesic</cp:lastModifiedBy>
  <cp:revision>143</cp:revision>
  <dcterms:created xsi:type="dcterms:W3CDTF">2016-04-30T10:01:13Z</dcterms:created>
  <dcterms:modified xsi:type="dcterms:W3CDTF">2018-05-10T23:02:29Z</dcterms:modified>
</cp:coreProperties>
</file>