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416" r:id="rId2"/>
    <p:sldId id="360" r:id="rId3"/>
    <p:sldId id="361" r:id="rId4"/>
    <p:sldId id="362" r:id="rId5"/>
    <p:sldId id="363" r:id="rId6"/>
    <p:sldId id="364" r:id="rId7"/>
    <p:sldId id="365" r:id="rId8"/>
    <p:sldId id="366" r:id="rId9"/>
    <p:sldId id="367" r:id="rId10"/>
    <p:sldId id="368" r:id="rId11"/>
    <p:sldId id="369" r:id="rId12"/>
    <p:sldId id="370" r:id="rId13"/>
    <p:sldId id="371" r:id="rId14"/>
    <p:sldId id="372" r:id="rId15"/>
    <p:sldId id="373" r:id="rId16"/>
    <p:sldId id="374" r:id="rId17"/>
    <p:sldId id="375" r:id="rId18"/>
    <p:sldId id="376" r:id="rId19"/>
    <p:sldId id="377" r:id="rId20"/>
    <p:sldId id="378" r:id="rId21"/>
    <p:sldId id="379" r:id="rId22"/>
    <p:sldId id="380" r:id="rId23"/>
    <p:sldId id="381" r:id="rId24"/>
    <p:sldId id="382" r:id="rId25"/>
    <p:sldId id="383" r:id="rId26"/>
    <p:sldId id="384" r:id="rId27"/>
    <p:sldId id="417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CD137-D98B-4FA7-9A86-621C7BE33CC6}" type="datetimeFigureOut">
              <a:rPr lang="en-US" smtClean="0"/>
              <a:pPr/>
              <a:t>11.05.2018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F8B8A3-3A36-478D-97C1-FB2A11CD40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3186A8A-B538-4E88-B6FC-A3DC88C81B0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E4C7-6004-4562-94B1-C576ACCF3481}" type="datetimeFigureOut">
              <a:rPr lang="en-US" smtClean="0"/>
              <a:pPr/>
              <a:t>11.05.2018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3D8E-CF18-4BA7-B5B6-F31D7C739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E4C7-6004-4562-94B1-C576ACCF3481}" type="datetimeFigureOut">
              <a:rPr lang="en-US" smtClean="0"/>
              <a:pPr/>
              <a:t>11.05.2018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3D8E-CF18-4BA7-B5B6-F31D7C739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E4C7-6004-4562-94B1-C576ACCF3481}" type="datetimeFigureOut">
              <a:rPr lang="en-US" smtClean="0"/>
              <a:pPr/>
              <a:t>11.05.2018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3D8E-CF18-4BA7-B5B6-F31D7C739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E4C7-6004-4562-94B1-C576ACCF3481}" type="datetimeFigureOut">
              <a:rPr lang="en-US" smtClean="0"/>
              <a:pPr/>
              <a:t>11.05.2018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3D8E-CF18-4BA7-B5B6-F31D7C739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E4C7-6004-4562-94B1-C576ACCF3481}" type="datetimeFigureOut">
              <a:rPr lang="en-US" smtClean="0"/>
              <a:pPr/>
              <a:t>11.05.2018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3D8E-CF18-4BA7-B5B6-F31D7C739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E4C7-6004-4562-94B1-C576ACCF3481}" type="datetimeFigureOut">
              <a:rPr lang="en-US" smtClean="0"/>
              <a:pPr/>
              <a:t>11.05.2018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3D8E-CF18-4BA7-B5B6-F31D7C739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E4C7-6004-4562-94B1-C576ACCF3481}" type="datetimeFigureOut">
              <a:rPr lang="en-US" smtClean="0"/>
              <a:pPr/>
              <a:t>11.05.2018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3D8E-CF18-4BA7-B5B6-F31D7C739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E4C7-6004-4562-94B1-C576ACCF3481}" type="datetimeFigureOut">
              <a:rPr lang="en-US" smtClean="0"/>
              <a:pPr/>
              <a:t>11.05.2018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3D8E-CF18-4BA7-B5B6-F31D7C739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E4C7-6004-4562-94B1-C576ACCF3481}" type="datetimeFigureOut">
              <a:rPr lang="en-US" smtClean="0"/>
              <a:pPr/>
              <a:t>11.05.2018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3D8E-CF18-4BA7-B5B6-F31D7C739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E4C7-6004-4562-94B1-C576ACCF3481}" type="datetimeFigureOut">
              <a:rPr lang="en-US" smtClean="0"/>
              <a:pPr/>
              <a:t>11.05.2018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3D8E-CF18-4BA7-B5B6-F31D7C739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E4C7-6004-4562-94B1-C576ACCF3481}" type="datetimeFigureOut">
              <a:rPr lang="en-US" smtClean="0"/>
              <a:pPr/>
              <a:t>11.05.2018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3D8E-CF18-4BA7-B5B6-F31D7C739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0E4C7-6004-4562-94B1-C576ACCF3481}" type="datetimeFigureOut">
              <a:rPr lang="en-US" smtClean="0"/>
              <a:pPr/>
              <a:t>11.05.2018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A3D8E-CF18-4BA7-B5B6-F31D7C739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0"/>
            <a:ext cx="8229600" cy="1470025"/>
          </a:xfrm>
        </p:spPr>
        <p:txBody>
          <a:bodyPr rtlCol="0">
            <a:noAutofit/>
          </a:bodyPr>
          <a:lstStyle/>
          <a:p>
            <a:pPr lvl="0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 </a:t>
            </a:r>
            <a:br>
              <a:rPr lang="en-US" sz="3200" dirty="0" smtClean="0"/>
            </a:b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105400" y="4800600"/>
            <a:ext cx="4038600" cy="152400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          </a:t>
            </a:r>
            <a:r>
              <a:rPr lang="en-US" sz="3600" b="1" dirty="0" smtClean="0">
                <a:solidFill>
                  <a:srgbClr val="FF0000"/>
                </a:solidFill>
              </a:rPr>
              <a:t>Prof </a:t>
            </a:r>
            <a:r>
              <a:rPr lang="en-US" sz="3600" b="1" dirty="0" err="1" smtClean="0">
                <a:solidFill>
                  <a:srgbClr val="FF0000"/>
                </a:solidFill>
              </a:rPr>
              <a:t>dr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Milorad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Jerkan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1066800"/>
            <a:ext cx="8610600" cy="12192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NASTAVNI PREDMET-KINEZIOLOGIJA  2</a:t>
            </a:r>
          </a:p>
        </p:txBody>
      </p:sp>
      <p:sp>
        <p:nvSpPr>
          <p:cNvPr id="2053" name="TextBox 7"/>
          <p:cNvSpPr txBox="1">
            <a:spLocks noChangeArrowheads="1"/>
          </p:cNvSpPr>
          <p:nvPr/>
        </p:nvSpPr>
        <p:spPr bwMode="auto">
          <a:xfrm>
            <a:off x="285720" y="5357826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>
              <a:latin typeface="Calibri" pitchFamily="34" charset="0"/>
            </a:endParaRPr>
          </a:p>
          <a:p>
            <a:endParaRPr lang="en-US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2054" name="Picture 2" descr="C:\Users\direktor\Desktop\vms cuprija 1 - Copy\1.Kineziologija 2 moja predavanja\skol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0"/>
            <a:ext cx="4286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304800" y="2438400"/>
            <a:ext cx="6705600" cy="2246769"/>
          </a:xfrm>
          <a:prstGeom prst="rect">
            <a:avLst/>
          </a:prstGeom>
          <a:ln w="38100">
            <a:solidFill>
              <a:srgbClr val="FF000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Calibri" pitchFamily="34" charset="0"/>
              </a:rPr>
              <a:t>XIII PREDAVANJE</a:t>
            </a:r>
          </a:p>
          <a:p>
            <a:r>
              <a:rPr lang="en-US" sz="2800" b="1" dirty="0" smtClean="0">
                <a:solidFill>
                  <a:srgbClr val="002060"/>
                </a:solidFill>
                <a:latin typeface="Calibri" pitchFamily="34" charset="0"/>
              </a:rPr>
              <a:t>*</a:t>
            </a:r>
            <a:r>
              <a:rPr lang="sr-Cyrl-CS" sz="2800" dirty="0" smtClean="0"/>
              <a:t>Analiza kretanja tela, hod i faze hoda, analiza sile i opterećenja pri hodu, analiza pokreta u zglobovima pri hodu, analiza mišićne aktivnosti pri hodu</a:t>
            </a:r>
            <a:endParaRPr lang="en-US" sz="2800" dirty="0" smtClean="0"/>
          </a:p>
        </p:txBody>
      </p:sp>
      <p:pic>
        <p:nvPicPr>
          <p:cNvPr id="9" name="Content Placeholder 3" descr="faze hod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1" y="4812777"/>
            <a:ext cx="4724400" cy="20452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N</a:t>
            </a:r>
            <a:r>
              <a:rPr lang="x-none" dirty="0" smtClean="0"/>
              <a:t>aginjanje karlice u stranu pri hodu</a:t>
            </a:r>
            <a:endParaRPr lang="en-US" dirty="0"/>
          </a:p>
        </p:txBody>
      </p:sp>
      <p:pic>
        <p:nvPicPr>
          <p:cNvPr id="4" name="Content Placeholder 3" descr="pelvic_tilt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412776"/>
            <a:ext cx="9144000" cy="5256584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F</a:t>
            </a:r>
            <a:r>
              <a:rPr lang="x-none" dirty="0" smtClean="0"/>
              <a:t>aza oslonca deli se na </a:t>
            </a:r>
            <a:br>
              <a:rPr lang="x-none" dirty="0" smtClean="0"/>
            </a:br>
            <a:r>
              <a:rPr lang="x-none" dirty="0" smtClean="0"/>
              <a:t>A)fazu održavanja i B)propulzionu fazu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x-none" b="1" dirty="0" smtClean="0"/>
              <a:t>A) Faza održavanja</a:t>
            </a:r>
          </a:p>
          <a:p>
            <a:r>
              <a:rPr lang="x-none" dirty="0" smtClean="0"/>
              <a:t>a) inicijalni kontakt – kada peta dodirne podlogu</a:t>
            </a:r>
          </a:p>
          <a:p>
            <a:r>
              <a:rPr lang="x-none" dirty="0" smtClean="0"/>
              <a:t>b) drugi deo faze održavanja plantarna strana dodiruje podlogu</a:t>
            </a:r>
          </a:p>
          <a:p>
            <a:r>
              <a:rPr lang="x-none" b="1" dirty="0" smtClean="0"/>
              <a:t>B) Propulziona faza</a:t>
            </a:r>
          </a:p>
          <a:p>
            <a:r>
              <a:rPr lang="x-none" dirty="0" smtClean="0"/>
              <a:t>a) prvi deo propulzione faze – naziva se srednji deo faze oslonca.</a:t>
            </a:r>
          </a:p>
          <a:p>
            <a:r>
              <a:rPr lang="x-none" dirty="0" smtClean="0"/>
              <a:t>b) terminalni deo propulzione faze</a:t>
            </a:r>
          </a:p>
          <a:p>
            <a:r>
              <a:rPr lang="x-none" dirty="0" smtClean="0"/>
              <a:t>c) premahajući deo propulzione faze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6096" y="1600200"/>
            <a:ext cx="3250704" cy="45259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x-none" dirty="0" smtClean="0"/>
              <a:t>Inicijalni kontakt </a:t>
            </a:r>
          </a:p>
          <a:p>
            <a:pPr marL="514350" indent="-514350">
              <a:buAutoNum type="arabicPeriod"/>
            </a:pPr>
            <a:r>
              <a:rPr lang="x-none" dirty="0" smtClean="0"/>
              <a:t>Celo stopalo na podlozi</a:t>
            </a:r>
          </a:p>
          <a:p>
            <a:pPr marL="514350" indent="-514350">
              <a:buAutoNum type="arabicPeriod"/>
            </a:pPr>
            <a:r>
              <a:rPr lang="en-US" dirty="0" smtClean="0"/>
              <a:t>T</a:t>
            </a:r>
            <a:r>
              <a:rPr lang="x-none" dirty="0" smtClean="0"/>
              <a:t>ežina tela na oslanjajućuoj nozi</a:t>
            </a:r>
          </a:p>
          <a:p>
            <a:pPr marL="514350" indent="-514350">
              <a:buAutoNum type="arabicPeriod"/>
            </a:pPr>
            <a:r>
              <a:rPr lang="en-US" dirty="0" smtClean="0"/>
              <a:t>O</a:t>
            </a:r>
            <a:r>
              <a:rPr lang="x-none" dirty="0" smtClean="0"/>
              <a:t>dizanje pete</a:t>
            </a:r>
          </a:p>
          <a:p>
            <a:pPr marL="514350" indent="-514350">
              <a:buAutoNum type="arabicPeriod"/>
            </a:pPr>
            <a:r>
              <a:rPr lang="en-US" dirty="0" smtClean="0"/>
              <a:t>O</a:t>
            </a:r>
            <a:r>
              <a:rPr lang="x-none" dirty="0" smtClean="0"/>
              <a:t>dizanje prstiju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00808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514350" indent="-514350"/>
            <a:r>
              <a:rPr lang="en-US" sz="2800" b="1" dirty="0" smtClean="0"/>
              <a:t>F</a:t>
            </a:r>
            <a:r>
              <a:rPr lang="x-none" sz="2800" b="1" dirty="0" smtClean="0"/>
              <a:t>aza oslonca</a:t>
            </a:r>
            <a:r>
              <a:rPr lang="x-none" sz="2800" dirty="0" smtClean="0"/>
              <a:t>: 1.Inicijalni kontakt  2.Celo stopalo na podlozi</a:t>
            </a:r>
            <a:br>
              <a:rPr lang="x-none" sz="2800" dirty="0" smtClean="0"/>
            </a:br>
            <a:r>
              <a:rPr lang="x-none" sz="2800" dirty="0" smtClean="0"/>
              <a:t>3.</a:t>
            </a:r>
            <a:r>
              <a:rPr lang="en-US" sz="2800" dirty="0" smtClean="0"/>
              <a:t>T</a:t>
            </a:r>
            <a:r>
              <a:rPr lang="x-none" sz="2800" dirty="0" smtClean="0"/>
              <a:t>ežina tela na oslanjajućuoj nozi 4.</a:t>
            </a:r>
            <a:r>
              <a:rPr lang="en-US" sz="2800" dirty="0" smtClean="0"/>
              <a:t>O</a:t>
            </a:r>
            <a:r>
              <a:rPr lang="x-none" sz="2800" dirty="0" smtClean="0"/>
              <a:t>dizanje pete</a:t>
            </a:r>
            <a:br>
              <a:rPr lang="x-none" sz="2800" dirty="0" smtClean="0"/>
            </a:br>
            <a:r>
              <a:rPr lang="x-none" sz="2800" dirty="0" smtClean="0"/>
              <a:t>5.</a:t>
            </a:r>
            <a:r>
              <a:rPr lang="en-US" sz="2800" dirty="0" smtClean="0"/>
              <a:t>O</a:t>
            </a:r>
            <a:r>
              <a:rPr lang="x-none" sz="2800" dirty="0" smtClean="0"/>
              <a:t>dizanje prstiju </a:t>
            </a:r>
            <a:endParaRPr lang="en-US" sz="2800" dirty="0"/>
          </a:p>
        </p:txBody>
      </p:sp>
      <p:pic>
        <p:nvPicPr>
          <p:cNvPr id="7" name="Content Placeholder 6" descr="6ebce121_14590aa4d37__8000_0000041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772816"/>
            <a:ext cx="9144000" cy="5085184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F</a:t>
            </a:r>
            <a:r>
              <a:rPr lang="x-none" dirty="0" smtClean="0"/>
              <a:t>aza pokreta</a:t>
            </a:r>
            <a:br>
              <a:rPr lang="x-none" dirty="0" smtClean="0"/>
            </a:br>
            <a:r>
              <a:rPr lang="x-none" dirty="0" smtClean="0"/>
              <a:t> (faza njihanja, mahova faza)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 smtClean="0"/>
              <a:t>A)Inicijalna faza – od momenta kada prsti noseće noge napuste podlogu do tačke kada je noga najviše podignuta od podloge.</a:t>
            </a:r>
          </a:p>
          <a:p>
            <a:r>
              <a:rPr lang="x-none" dirty="0" smtClean="0"/>
              <a:t>B) faza srednjeg mahanja</a:t>
            </a:r>
          </a:p>
          <a:p>
            <a:r>
              <a:rPr lang="x-none" dirty="0" smtClean="0"/>
              <a:t>C) terminalno mahanje silazna faza – noga se spušta i priprema za oslonac petom</a:t>
            </a: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4724400"/>
            <a:ext cx="2466975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A</a:t>
            </a:r>
            <a:r>
              <a:rPr lang="x-none" dirty="0" smtClean="0"/>
              <a:t>naliza pokreta pri hodu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</a:t>
            </a:r>
            <a:r>
              <a:rPr lang="x-none" dirty="0" smtClean="0"/>
              <a:t>od se ostvaruje kroz pokrete segmenata donjih ekstremiteta a pomoćnu ulogu imaju:</a:t>
            </a:r>
          </a:p>
          <a:p>
            <a:r>
              <a:rPr lang="en-US" dirty="0" smtClean="0"/>
              <a:t>P</a:t>
            </a:r>
            <a:r>
              <a:rPr lang="x-none" dirty="0" smtClean="0"/>
              <a:t>okreti karlice, kičmenog stuba i gornjih ekstremiteta</a:t>
            </a:r>
          </a:p>
          <a:p>
            <a:r>
              <a:rPr lang="en-US" dirty="0" smtClean="0"/>
              <a:t>U</a:t>
            </a:r>
            <a:r>
              <a:rPr lang="x-none" dirty="0" smtClean="0"/>
              <a:t> zglobu kuka pri hodu, odvijaju se pokreti fleksije, ekstenzije, rotacije, abdukcije i adukcije.</a:t>
            </a:r>
          </a:p>
          <a:p>
            <a:r>
              <a:rPr lang="en-US" dirty="0" smtClean="0"/>
              <a:t>U</a:t>
            </a:r>
            <a:r>
              <a:rPr lang="x-none" dirty="0" smtClean="0"/>
              <a:t> kičmenom stubu: lateralna fleksija i rotacija</a:t>
            </a:r>
          </a:p>
          <a:p>
            <a:r>
              <a:rPr lang="en-US" dirty="0" smtClean="0"/>
              <a:t>L</a:t>
            </a:r>
            <a:r>
              <a:rPr lang="x-none" dirty="0" smtClean="0"/>
              <a:t>eva ruka se podiže napred sa podizanjem desne noge i obrnuto. </a:t>
            </a:r>
            <a:r>
              <a:rPr lang="en-US" dirty="0" smtClean="0"/>
              <a:t>S</a:t>
            </a:r>
            <a:r>
              <a:rPr lang="x-none" dirty="0" smtClean="0"/>
              <a:t>vrha ovih pokreta je uravnoteženje pokreta karlice.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N</a:t>
            </a:r>
            <a:r>
              <a:rPr lang="x-none" dirty="0" smtClean="0"/>
              <a:t>ajvažniji pokreti pri hodu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x-none" dirty="0" smtClean="0"/>
              <a:t>Rotacija karlice</a:t>
            </a:r>
          </a:p>
          <a:p>
            <a:pPr marL="514350" indent="-514350">
              <a:buFont typeface="+mj-lt"/>
              <a:buAutoNum type="arabicPeriod"/>
            </a:pPr>
            <a:r>
              <a:rPr lang="x-none" dirty="0" smtClean="0"/>
              <a:t>Prednje i zadnje naginjanje karlice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</a:t>
            </a:r>
            <a:r>
              <a:rPr lang="x-none" dirty="0" smtClean="0"/>
              <a:t>ateralno naginjanje karlice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</a:t>
            </a:r>
            <a:r>
              <a:rPr lang="x-none" dirty="0" smtClean="0"/>
              <a:t>okreti kuka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</a:t>
            </a:r>
            <a:r>
              <a:rPr lang="x-none" dirty="0" smtClean="0"/>
              <a:t>okreti kolena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</a:t>
            </a:r>
            <a:r>
              <a:rPr lang="x-none" dirty="0" smtClean="0"/>
              <a:t>okreti stopala</a:t>
            </a:r>
          </a:p>
          <a:p>
            <a:pPr marL="514350" indent="-514350">
              <a:buNone/>
            </a:pPr>
            <a:r>
              <a:rPr lang="x-none" dirty="0" smtClean="0"/>
              <a:t>      Centar gravitacije se pomera sa svakim pokretom pri hodu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Karlica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Tokom</a:t>
            </a:r>
            <a:r>
              <a:rPr lang="en-US" dirty="0" smtClean="0"/>
              <a:t> </a:t>
            </a:r>
            <a:r>
              <a:rPr lang="en-US" dirty="0" err="1" smtClean="0"/>
              <a:t>hoda</a:t>
            </a:r>
            <a:r>
              <a:rPr lang="x-none" dirty="0" smtClean="0"/>
              <a:t> </a:t>
            </a:r>
            <a:r>
              <a:rPr lang="en-US" dirty="0" err="1" smtClean="0"/>
              <a:t>karlica</a:t>
            </a:r>
            <a:r>
              <a:rPr lang="en-US" dirty="0" smtClean="0"/>
              <a:t> se </a:t>
            </a:r>
            <a:r>
              <a:rPr lang="en-US" dirty="0" err="1" smtClean="0"/>
              <a:t>pokre</a:t>
            </a:r>
            <a:r>
              <a:rPr lang="x-none" dirty="0" smtClean="0"/>
              <a:t>ć</a:t>
            </a:r>
            <a:r>
              <a:rPr lang="en-US" dirty="0" smtClean="0"/>
              <a:t>e u </a:t>
            </a:r>
            <a:r>
              <a:rPr lang="en-US" dirty="0" err="1" smtClean="0"/>
              <a:t>sve</a:t>
            </a:r>
            <a:r>
              <a:rPr lang="en-US" dirty="0" smtClean="0"/>
              <a:t> tri </a:t>
            </a:r>
            <a:r>
              <a:rPr lang="en-US" dirty="0" err="1" smtClean="0"/>
              <a:t>ravni</a:t>
            </a:r>
            <a:r>
              <a:rPr lang="x-none" dirty="0" smtClean="0"/>
              <a:t>:</a:t>
            </a:r>
          </a:p>
          <a:p>
            <a:r>
              <a:rPr lang="en-US" dirty="0" smtClean="0"/>
              <a:t>N</a:t>
            </a:r>
            <a:r>
              <a:rPr lang="x-none" dirty="0" smtClean="0"/>
              <a:t>aginjanje napred</a:t>
            </a:r>
          </a:p>
          <a:p>
            <a:r>
              <a:rPr lang="en-US" dirty="0" smtClean="0"/>
              <a:t>N</a:t>
            </a:r>
            <a:r>
              <a:rPr lang="x-none" dirty="0" smtClean="0"/>
              <a:t>aklon u stranu i</a:t>
            </a:r>
          </a:p>
          <a:p>
            <a:r>
              <a:rPr lang="en-US" dirty="0" smtClean="0"/>
              <a:t>R</a:t>
            </a:r>
            <a:r>
              <a:rPr lang="x-none" dirty="0" smtClean="0"/>
              <a:t>otacija </a:t>
            </a:r>
          </a:p>
          <a:p>
            <a:r>
              <a:rPr lang="en-US" dirty="0" smtClean="0"/>
              <a:t>T</a:t>
            </a:r>
            <a:r>
              <a:rPr lang="x-none" dirty="0" smtClean="0"/>
              <a:t>okom faze oslonca, primarna uloga muskulature </a:t>
            </a:r>
            <a:r>
              <a:rPr lang="x-none" b="1" dirty="0" smtClean="0"/>
              <a:t>kuka</a:t>
            </a:r>
            <a:r>
              <a:rPr lang="x-none" dirty="0" smtClean="0"/>
              <a:t> je u stabilizaciji trupa, a tokom faze pokreta, uloga je u kontroli ekstremiteta</a:t>
            </a:r>
          </a:p>
          <a:p>
            <a:endParaRPr lang="x-none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download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2209800"/>
            <a:ext cx="2466975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x-none" dirty="0" smtClean="0"/>
              <a:t>Š</a:t>
            </a:r>
            <a:r>
              <a:rPr lang="en-US" dirty="0" err="1" smtClean="0"/>
              <a:t>ema</a:t>
            </a:r>
            <a:r>
              <a:rPr lang="en-US" dirty="0" smtClean="0"/>
              <a:t> </a:t>
            </a:r>
            <a:r>
              <a:rPr lang="en-US" dirty="0" err="1" smtClean="0"/>
              <a:t>hoda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 smtClean="0"/>
              <a:t>Pri započinjanju iskoraka aktivnošću fleksora kuka prisutna je abdukcija i spoljna rotacija u zglobu kuka.</a:t>
            </a:r>
          </a:p>
          <a:p>
            <a:r>
              <a:rPr lang="en-US" dirty="0" smtClean="0"/>
              <a:t>P</a:t>
            </a:r>
            <a:r>
              <a:rPr lang="x-none" dirty="0" smtClean="0"/>
              <a:t>ri inicijalnom kontaktu dolazi do adukcije i unutrašnje rotacije u kuku koji traju za vreme opterećenja.</a:t>
            </a:r>
          </a:p>
          <a:p>
            <a:r>
              <a:rPr lang="en-US" dirty="0" smtClean="0"/>
              <a:t>A</a:t>
            </a:r>
            <a:r>
              <a:rPr lang="x-none" dirty="0" smtClean="0"/>
              <a:t>dukcija je rezultat spuštanja karlice sa strane suprotno osloncu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F</a:t>
            </a:r>
            <a:r>
              <a:rPr lang="x-none" dirty="0" smtClean="0"/>
              <a:t>aza pokreta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</a:t>
            </a:r>
            <a:r>
              <a:rPr lang="x-none" dirty="0" smtClean="0"/>
              <a:t>uk je u fleksiji od 15˚ na početku ove faze do 25 ˚stepeni na kraju. </a:t>
            </a:r>
          </a:p>
          <a:p>
            <a:r>
              <a:rPr lang="en-US" dirty="0" smtClean="0"/>
              <a:t>K</a:t>
            </a:r>
            <a:r>
              <a:rPr lang="x-none" dirty="0" smtClean="0"/>
              <a:t>oleni zglob je u fleksiji od 60˚ na početku ove faze do 0˚ na kraju. </a:t>
            </a:r>
          </a:p>
          <a:p>
            <a:r>
              <a:rPr lang="x-none" dirty="0" smtClean="0"/>
              <a:t> Stopalo je u plantarnoj fleksiji od 10˚ do 0˚ </a:t>
            </a:r>
          </a:p>
          <a:p>
            <a:endParaRPr lang="x-none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Korisnik\Desktop\cover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x-none" dirty="0" smtClean="0"/>
              <a:t>Definicija hoda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</a:t>
            </a:r>
            <a:r>
              <a:rPr lang="x-none" dirty="0" smtClean="0"/>
              <a:t>od je vid kretanja tela kao celine.</a:t>
            </a:r>
            <a:endParaRPr lang="en-US" dirty="0" smtClean="0"/>
          </a:p>
          <a:p>
            <a:r>
              <a:rPr lang="x-none" dirty="0" smtClean="0"/>
              <a:t>Č</a:t>
            </a:r>
            <a:r>
              <a:rPr lang="en-US" dirty="0" err="1" smtClean="0"/>
              <a:t>ine</a:t>
            </a:r>
            <a:r>
              <a:rPr lang="en-US" dirty="0" smtClean="0"/>
              <a:t> </a:t>
            </a:r>
            <a:r>
              <a:rPr lang="en-US" dirty="0" err="1" smtClean="0"/>
              <a:t>ga</a:t>
            </a:r>
            <a:r>
              <a:rPr lang="en-US" dirty="0" smtClean="0"/>
              <a:t> </a:t>
            </a:r>
            <a:r>
              <a:rPr lang="en-US" dirty="0" err="1" smtClean="0"/>
              <a:t>ciklusi</a:t>
            </a:r>
            <a:r>
              <a:rPr lang="en-US" dirty="0" smtClean="0"/>
              <a:t> </a:t>
            </a:r>
            <a:r>
              <a:rPr lang="x-none" dirty="0" smtClean="0"/>
              <a:t>pokreta k</a:t>
            </a:r>
            <a:r>
              <a:rPr lang="en-US" dirty="0" smtClean="0"/>
              <a:t>o</a:t>
            </a:r>
            <a:r>
              <a:rPr lang="x-none" dirty="0" smtClean="0"/>
              <a:t>ji se naizmenično smenjuju  i omogućavaju premeštanje tela sa jednog na drugo mesto.</a:t>
            </a:r>
          </a:p>
          <a:p>
            <a:r>
              <a:rPr lang="x-none" dirty="0" smtClean="0"/>
              <a:t>Hod je ritmično kretanje pri čemu je jedna noga na zemlji i ona čini oslonac (u fazi je oslnoca), a druga noga se podiže i kreće unapred (mahova faza – faza pokreta).</a:t>
            </a:r>
          </a:p>
          <a:p>
            <a:r>
              <a:rPr lang="en-US" dirty="0" smtClean="0"/>
              <a:t>S</a:t>
            </a:r>
            <a:r>
              <a:rPr lang="x-none" dirty="0" smtClean="0"/>
              <a:t>vaka noga prolazi kroz obe faze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F</a:t>
            </a:r>
            <a:r>
              <a:rPr lang="x-none" dirty="0" smtClean="0"/>
              <a:t>aza oslonca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</a:t>
            </a:r>
            <a:r>
              <a:rPr lang="x-none" dirty="0" smtClean="0"/>
              <a:t>uk: od fleksije od 25˚do 20 ˚ekstenzije (mišići fleksori, ekstenzori  i mišići abduktori koji sprečavaju naginjanje karlice na suprotnu stranu noge koja je u vazduhu)</a:t>
            </a:r>
          </a:p>
          <a:p>
            <a:r>
              <a:rPr lang="en-US" dirty="0" smtClean="0"/>
              <a:t>K</a:t>
            </a:r>
            <a:r>
              <a:rPr lang="x-none" dirty="0" smtClean="0"/>
              <a:t>oleno: od pune ekstenzije do 40˚ fleksije (mišići ekstenzori i fleksori potkolenice)</a:t>
            </a:r>
          </a:p>
          <a:p>
            <a:r>
              <a:rPr lang="en-US" dirty="0" smtClean="0"/>
              <a:t>S</a:t>
            </a:r>
            <a:r>
              <a:rPr lang="x-none" dirty="0" smtClean="0"/>
              <a:t>topalo: od 15˚ dorzalne fleksije do 20˚ plantarne  fleksije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orisnik\Desktop\kinezioloka-analiza-hoda-12-10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A</a:t>
            </a:r>
            <a:r>
              <a:rPr lang="x-none" dirty="0" smtClean="0"/>
              <a:t>naliza prostornih parametara hoda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Š</a:t>
            </a:r>
            <a:r>
              <a:rPr lang="x-none" dirty="0" smtClean="0"/>
              <a:t>irina koraka: udaljenost između dva stopala (8-12cm)</a:t>
            </a:r>
          </a:p>
          <a:p>
            <a:r>
              <a:rPr lang="en-US" dirty="0" smtClean="0"/>
              <a:t>D</a:t>
            </a:r>
            <a:r>
              <a:rPr lang="x-none" dirty="0" smtClean="0"/>
              <a:t>užina koraka: udaljenost od inicijalnog kontakta jedne noge do inicijalnog kontakta druge noge.</a:t>
            </a:r>
          </a:p>
          <a:p>
            <a:r>
              <a:rPr lang="x-none" dirty="0" smtClean="0"/>
              <a:t>Dužina dvokoraka: udaljenost od inicijalnog kontakta jedne noge do ponovnog inicijalnog kontakta iste noge (1.4-1.7m)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A</a:t>
            </a:r>
            <a:r>
              <a:rPr lang="x-none" dirty="0" smtClean="0"/>
              <a:t>naliza vremenskih parametara hoda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</a:t>
            </a:r>
            <a:r>
              <a:rPr lang="x-none" dirty="0" smtClean="0"/>
              <a:t>reme koraka je vreme mereno od od inicijalnog kontakta jedne noge do inicijalnog kontakta druge noge.</a:t>
            </a:r>
          </a:p>
          <a:p>
            <a:r>
              <a:rPr lang="en-US" dirty="0" smtClean="0"/>
              <a:t>V</a:t>
            </a:r>
            <a:r>
              <a:rPr lang="x-none" dirty="0" smtClean="0"/>
              <a:t>reme dvokoraka je vreme mereno od od inicijalnog kontakta jedne noge do narednog inicijalnog kontakta iste noge.</a:t>
            </a:r>
          </a:p>
          <a:p>
            <a:r>
              <a:rPr lang="en-US" dirty="0" smtClean="0"/>
              <a:t>B</a:t>
            </a:r>
            <a:r>
              <a:rPr lang="x-none" dirty="0" smtClean="0"/>
              <a:t>rzina hoda - prosečno je 1-1.8m/s</a:t>
            </a:r>
          </a:p>
          <a:p>
            <a:endParaRPr lang="x-none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B</a:t>
            </a:r>
            <a:r>
              <a:rPr lang="x-none" dirty="0" smtClean="0"/>
              <a:t>rzina hoda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x-none" dirty="0" smtClean="0"/>
              <a:t>pori hod: 70 koraka u minuti</a:t>
            </a:r>
          </a:p>
          <a:p>
            <a:r>
              <a:rPr lang="en-US" dirty="0" smtClean="0"/>
              <a:t>S</a:t>
            </a:r>
            <a:r>
              <a:rPr lang="x-none" dirty="0" smtClean="0"/>
              <a:t>rednje brzi hod: 70-90 koraka u minuti</a:t>
            </a:r>
          </a:p>
          <a:p>
            <a:r>
              <a:rPr lang="en-US" dirty="0" smtClean="0"/>
              <a:t>B</a:t>
            </a:r>
            <a:r>
              <a:rPr lang="x-none" dirty="0" smtClean="0"/>
              <a:t>rzi hod: oko 120 koraka u minuti</a:t>
            </a:r>
          </a:p>
          <a:p>
            <a:pPr>
              <a:buNone/>
            </a:pPr>
            <a:r>
              <a:rPr lang="x-none" dirty="0" smtClean="0"/>
              <a:t> </a:t>
            </a:r>
            <a:endParaRPr lang="en-US" dirty="0"/>
          </a:p>
        </p:txBody>
      </p:sp>
      <p:pic>
        <p:nvPicPr>
          <p:cNvPr id="4" name="Picture 3" descr="download (1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4343400"/>
            <a:ext cx="3019425" cy="1514475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x-none" dirty="0" smtClean="0"/>
              <a:t>Analiza hoda obuhvata i sledeće parametre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</a:t>
            </a:r>
            <a:r>
              <a:rPr lang="x-none" dirty="0" smtClean="0"/>
              <a:t>erenje kretanja tela u prostoru (kinematika) – analiza vremenskih i prostornih parametara i analiza pokreta pri hodu.</a:t>
            </a:r>
          </a:p>
          <a:p>
            <a:r>
              <a:rPr lang="en-US" dirty="0" smtClean="0"/>
              <a:t>M</a:t>
            </a:r>
            <a:r>
              <a:rPr lang="x-none" dirty="0" smtClean="0"/>
              <a:t>erenje snage pri izvođenju pokreta (kinetika) – snimanje kinetičkih parametara pomoću platforme za merenje sila reakcije podloge. Meri se pritiska prilikom kontakta ispitanika stopalom na platformu</a:t>
            </a:r>
          </a:p>
          <a:p>
            <a:r>
              <a:rPr lang="en-US" dirty="0" smtClean="0"/>
              <a:t>E</a:t>
            </a:r>
            <a:r>
              <a:rPr lang="x-none" dirty="0" smtClean="0"/>
              <a:t>lektromiografska analiza: Aparat detektuje elektromiografske signale koji potiču sa mišića. </a:t>
            </a:r>
            <a:endParaRPr lang="en-US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A</a:t>
            </a:r>
            <a:r>
              <a:rPr lang="x-none" dirty="0" smtClean="0"/>
              <a:t>naliza hoda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</a:t>
            </a:r>
            <a:r>
              <a:rPr lang="x-none" dirty="0" smtClean="0"/>
              <a:t>lektromiografija snimana istovremeno sa kinematikom hoda pokazuje aktivnost pojedinih mišića prilikom ciklusa koraka. Daje nam podatke o redosledu, međusobnoj povezanosti, </a:t>
            </a:r>
            <a:r>
              <a:rPr lang="x-none" b="1" dirty="0" smtClean="0"/>
              <a:t>intenzitetu i trajanju aktivnosti </a:t>
            </a:r>
            <a:r>
              <a:rPr lang="x-none" dirty="0" smtClean="0"/>
              <a:t>pojedinih mišića prilikom hoda. </a:t>
            </a:r>
          </a:p>
          <a:p>
            <a:r>
              <a:rPr lang="x-none" u="sng" dirty="0" smtClean="0"/>
              <a:t>Indirektnom kalorimetrijom </a:t>
            </a:r>
            <a:r>
              <a:rPr lang="x-none" dirty="0" smtClean="0"/>
              <a:t>se analizira potrošnja kiseonika te se dobijaju i podaci o energetskim potrebama pri hodu. To je značajno naročito pri hodu sa protezama i ortozama.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sr-Latn-RS" dirty="0" smtClean="0"/>
              <a:t>HVALA NA PAŽNJI</a:t>
            </a:r>
            <a:endParaRPr lang="en-US" dirty="0"/>
          </a:p>
        </p:txBody>
      </p:sp>
      <p:pic>
        <p:nvPicPr>
          <p:cNvPr id="4" name="Content Placeholder 3" descr="is (1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0400" y="2085181"/>
            <a:ext cx="2743200" cy="3556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00808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dirty="0" smtClean="0"/>
              <a:t>C</a:t>
            </a:r>
            <a:r>
              <a:rPr lang="x-none" sz="3600" dirty="0" smtClean="0"/>
              <a:t>iklus hoda može se podeliti na dve faze:</a:t>
            </a:r>
            <a:br>
              <a:rPr lang="x-none" sz="3600" dirty="0" smtClean="0"/>
            </a:br>
            <a:r>
              <a:rPr lang="x-none" sz="3600" b="1" dirty="0" smtClean="0"/>
              <a:t>faza oslonca i faza njihanja</a:t>
            </a:r>
            <a:endParaRPr lang="en-US" sz="3600" b="1" dirty="0"/>
          </a:p>
        </p:txBody>
      </p:sp>
      <p:pic>
        <p:nvPicPr>
          <p:cNvPr id="4" name="Content Placeholder 3" descr="faze hod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3429000"/>
            <a:ext cx="7920880" cy="3429000"/>
          </a:xfrm>
        </p:spPr>
      </p:pic>
      <p:sp>
        <p:nvSpPr>
          <p:cNvPr id="5" name="Rectangle 4"/>
          <p:cNvSpPr/>
          <p:nvPr/>
        </p:nvSpPr>
        <p:spPr>
          <a:xfrm>
            <a:off x="323528" y="1772816"/>
            <a:ext cx="83529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S</a:t>
            </a:r>
            <a:r>
              <a:rPr lang="x-none" sz="2800" dirty="0" smtClean="0"/>
              <a:t>vaka faza ima i podfaze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C</a:t>
            </a:r>
            <a:r>
              <a:rPr lang="x-none" dirty="0" smtClean="0"/>
              <a:t>iklus hoda – period između dva uspostavljanja kontakta pete sa podlogom iste noge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 lnSpcReduction="10000"/>
          </a:bodyPr>
          <a:lstStyle/>
          <a:p>
            <a:r>
              <a:rPr lang="x-none" dirty="0" smtClean="0"/>
              <a:t>l FAZA OSLONCA – kontakt stopala sa podlogom, 60% ciklusa hoda </a:t>
            </a:r>
          </a:p>
          <a:p>
            <a:r>
              <a:rPr lang="x-none" dirty="0" smtClean="0"/>
              <a:t>FAZA NJIHANJA – odsustvo kontakta stopala sa podlogom, 40% ciklusac hoda</a:t>
            </a:r>
          </a:p>
          <a:p>
            <a:r>
              <a:rPr lang="en-US" dirty="0" smtClean="0"/>
              <a:t>N</a:t>
            </a:r>
            <a:r>
              <a:rPr lang="x-none" dirty="0" smtClean="0"/>
              <a:t>oseća noga- ona koja nosi težinu tela</a:t>
            </a:r>
          </a:p>
          <a:p>
            <a:r>
              <a:rPr lang="en-US" dirty="0" smtClean="0"/>
              <a:t>K</a:t>
            </a:r>
            <a:r>
              <a:rPr lang="x-none" dirty="0" smtClean="0"/>
              <a:t>lateća noga- ona koja se kao klatno prebacuje napred.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g_1890-14A12F4E7266DF138F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F</a:t>
            </a:r>
            <a:r>
              <a:rPr lang="x-none" dirty="0" smtClean="0"/>
              <a:t>aza oslonca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x-none" dirty="0" smtClean="0"/>
              <a:t>60% od ukupnog trajanja</a:t>
            </a:r>
          </a:p>
          <a:p>
            <a:pPr marL="514350" indent="-514350">
              <a:buAutoNum type="arabicPeriod"/>
            </a:pPr>
            <a:r>
              <a:rPr lang="en-US" dirty="0" smtClean="0"/>
              <a:t>F</a:t>
            </a:r>
            <a:r>
              <a:rPr lang="x-none" dirty="0" smtClean="0"/>
              <a:t>aza održavanja počinje kada peta stigne do poda (inicijalni kontakt). Pri tome telo ide napred, površina oslnoca se povećava, težina se prenosi na oslanjajuću nogu, težište se premešta napred.</a:t>
            </a:r>
          </a:p>
          <a:p>
            <a:pPr marL="514350" indent="-514350">
              <a:buNone/>
            </a:pPr>
            <a:r>
              <a:rPr lang="x-none" dirty="0" smtClean="0"/>
              <a:t>    - Kada gravitaciona linija bude tačno iznad skočnog zgloba, završava se ova faza</a:t>
            </a:r>
          </a:p>
          <a:p>
            <a:pPr marL="514350" indent="-514350">
              <a:buNone/>
            </a:pPr>
            <a:r>
              <a:rPr lang="x-none" dirty="0" smtClean="0"/>
              <a:t>2. </a:t>
            </a:r>
            <a:r>
              <a:rPr lang="en-US" dirty="0" smtClean="0"/>
              <a:t>P</a:t>
            </a:r>
            <a:r>
              <a:rPr lang="x-none" dirty="0" smtClean="0"/>
              <a:t>ropulziona faza ( odvajajući period)</a:t>
            </a:r>
          </a:p>
          <a:p>
            <a:pPr marL="514350" indent="-514350">
              <a:buNone/>
            </a:pPr>
            <a:r>
              <a:rPr lang="x-none" dirty="0" smtClean="0"/>
              <a:t>   - Težište tela se i dalje kreće napred i prelazi van granica oslonca (stopala). Izgubila bi se ravnoteža da drugo noga tada ne dopre do </a:t>
            </a:r>
            <a:r>
              <a:rPr lang="en-US" dirty="0" err="1" smtClean="0"/>
              <a:t>podloge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x-none" sz="3200" b="1" dirty="0" smtClean="0"/>
              <a:t>Mahajuća faza </a:t>
            </a:r>
            <a:r>
              <a:rPr lang="x-none" sz="3200" dirty="0" smtClean="0"/>
              <a:t>– počinje kada se noga odvoji od podloge i kreće napred, ponovo dospeva do podloge kada i prelazi u oslanjajuću fazu.</a:t>
            </a:r>
            <a:br>
              <a:rPr lang="x-none" sz="3200" dirty="0" smtClean="0"/>
            </a:br>
            <a:endParaRPr lang="en-US" sz="3200" dirty="0"/>
          </a:p>
        </p:txBody>
      </p:sp>
      <p:pic>
        <p:nvPicPr>
          <p:cNvPr id="4" name="Content Placeholder 3" descr="kinezioloka-analiza-hoda-6-6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772816"/>
            <a:ext cx="7992888" cy="4824536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x-none" dirty="0" smtClean="0"/>
              <a:t>Gravitaciona linija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x-none" dirty="0" smtClean="0"/>
              <a:t>Gravitaciona linija pri pojedinim fazama hoda prolazi medijalno od tačke oslonca trupa u nivou zgloba kuka oslanjajuće noge.</a:t>
            </a:r>
          </a:p>
          <a:p>
            <a:r>
              <a:rPr lang="x-none" dirty="0" smtClean="0"/>
              <a:t>Kao rezultat delovanja rotacionih efekata gravitacione sile, karlica teži da se oko glave femura savije na suprotnu stranu.</a:t>
            </a:r>
          </a:p>
          <a:p>
            <a:r>
              <a:rPr lang="en-US" dirty="0" smtClean="0"/>
              <a:t>D</a:t>
            </a:r>
            <a:r>
              <a:rPr lang="x-none" dirty="0" smtClean="0"/>
              <a:t>o toga ne dolazi zbog dejstva mišića abduktora kuka oslanjajuće noge.</a:t>
            </a:r>
            <a:r>
              <a:rPr lang="x-none" dirty="0"/>
              <a:t> </a:t>
            </a:r>
            <a:r>
              <a:rPr lang="x-none" dirty="0" smtClean="0"/>
              <a:t>Oni zadržavaju karlicu u horizontalnom položaju.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Uravnote</a:t>
            </a:r>
            <a:r>
              <a:rPr lang="sr-Latn-RS" dirty="0" smtClean="0"/>
              <a:t>ženje tela pri hodu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x-none" dirty="0" smtClean="0"/>
              <a:t>Da bi došlo do uravnotežavanja tela pri hodu potrebno je da mišići abduktori razviju silu koja je 3 puta veća od težine tela.</a:t>
            </a:r>
          </a:p>
          <a:p>
            <a:r>
              <a:rPr lang="x-none" dirty="0" smtClean="0"/>
              <a:t>To je zbog toga što karlica i butna kost čine 2 kraka, a krak karlice je 3x kraći.</a:t>
            </a:r>
          </a:p>
          <a:p>
            <a:r>
              <a:rPr lang="x-none" dirty="0" smtClean="0"/>
              <a:t>Duži krak, femur, u tom položaju nosi veću težinu.</a:t>
            </a:r>
          </a:p>
          <a:p>
            <a:r>
              <a:rPr lang="x-none" dirty="0" smtClean="0"/>
              <a:t>Kod različitih anomalija koje povećavaju ugao izmedju vrata i dijafize femura (coxa valga) ili smanjuju dužinu vrata femura – znači poremećenih odnosa u nivou zgloba kuka – opterećenje glave butne kosti uvećava se još više. Zato dolazi do degenerativnih promena na zglobu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1921</TotalTime>
  <Words>1208</Words>
  <Application>Microsoft Office PowerPoint</Application>
  <PresentationFormat>On-screen Show (4:3)</PresentationFormat>
  <Paragraphs>110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     </vt:lpstr>
      <vt:lpstr>Definicija hoda</vt:lpstr>
      <vt:lpstr>Ciklus hoda može se podeliti na dve faze: faza oslonca i faza njihanja</vt:lpstr>
      <vt:lpstr>Ciklus hoda – period između dva uspostavljanja kontakta pete sa podlogom iste noge</vt:lpstr>
      <vt:lpstr>Slide 5</vt:lpstr>
      <vt:lpstr>Faza oslonca</vt:lpstr>
      <vt:lpstr>Mahajuća faza – počinje kada se noga odvoji od podloge i kreće napred, ponovo dospeva do podloge kada i prelazi u oslanjajuću fazu. </vt:lpstr>
      <vt:lpstr>Gravitaciona linija</vt:lpstr>
      <vt:lpstr>Uravnoteženje tela pri hodu</vt:lpstr>
      <vt:lpstr>Naginjanje karlice u stranu pri hodu</vt:lpstr>
      <vt:lpstr>Faza oslonca deli se na  A)fazu održavanja i B)propulzionu fazu</vt:lpstr>
      <vt:lpstr>Faza oslonca: 1.Inicijalni kontakt  2.Celo stopalo na podlozi 3.Težina tela na oslanjajućuoj nozi 4.Odizanje pete 5.Odizanje prstiju </vt:lpstr>
      <vt:lpstr>Faza pokreta  (faza njihanja, mahova faza)</vt:lpstr>
      <vt:lpstr>Analiza pokreta pri hodu</vt:lpstr>
      <vt:lpstr>Najvažniji pokreti pri hodu</vt:lpstr>
      <vt:lpstr>Karlica</vt:lpstr>
      <vt:lpstr>Šema hoda</vt:lpstr>
      <vt:lpstr>Faza pokreta</vt:lpstr>
      <vt:lpstr>Slide 19</vt:lpstr>
      <vt:lpstr>Faza oslonca</vt:lpstr>
      <vt:lpstr>Slide 21</vt:lpstr>
      <vt:lpstr>Analiza prostornih parametara hoda</vt:lpstr>
      <vt:lpstr>Analiza vremenskih parametara hoda</vt:lpstr>
      <vt:lpstr>Brzina hoda</vt:lpstr>
      <vt:lpstr>Analiza hoda obuhvata i sledeće parametre</vt:lpstr>
      <vt:lpstr>Analiza hoda</vt:lpstr>
      <vt:lpstr>HVALA NA PAŽNJI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Aca</dc:creator>
  <cp:lastModifiedBy>Danijela Nesic</cp:lastModifiedBy>
  <cp:revision>143</cp:revision>
  <dcterms:created xsi:type="dcterms:W3CDTF">2016-04-30T10:01:13Z</dcterms:created>
  <dcterms:modified xsi:type="dcterms:W3CDTF">2018-05-10T23:03:41Z</dcterms:modified>
</cp:coreProperties>
</file>