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310" r:id="rId2"/>
    <p:sldId id="312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28" r:id="rId19"/>
    <p:sldId id="329" r:id="rId20"/>
    <p:sldId id="345" r:id="rId21"/>
    <p:sldId id="348" r:id="rId22"/>
    <p:sldId id="347" r:id="rId23"/>
    <p:sldId id="346" r:id="rId24"/>
    <p:sldId id="349" r:id="rId25"/>
    <p:sldId id="350" r:id="rId26"/>
    <p:sldId id="31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E6B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CD137-D98B-4FA7-9A86-621C7BE33CC6}" type="datetimeFigureOut">
              <a:rPr lang="en-US" smtClean="0"/>
              <a:pPr/>
              <a:t>11.05.2018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F8B8A3-3A36-478D-97C1-FB2A11CD40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3186A8A-B538-4E88-B6FC-A3DC88C81B0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E4C7-6004-4562-94B1-C576ACCF3481}" type="datetimeFigureOut">
              <a:rPr lang="en-US" smtClean="0"/>
              <a:pPr/>
              <a:t>11.05.2018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3D8E-CF18-4BA7-B5B6-F31D7C739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E4C7-6004-4562-94B1-C576ACCF3481}" type="datetimeFigureOut">
              <a:rPr lang="en-US" smtClean="0"/>
              <a:pPr/>
              <a:t>11.05.2018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3D8E-CF18-4BA7-B5B6-F31D7C739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E4C7-6004-4562-94B1-C576ACCF3481}" type="datetimeFigureOut">
              <a:rPr lang="en-US" smtClean="0"/>
              <a:pPr/>
              <a:t>11.05.2018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3D8E-CF18-4BA7-B5B6-F31D7C739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E4C7-6004-4562-94B1-C576ACCF3481}" type="datetimeFigureOut">
              <a:rPr lang="en-US" smtClean="0"/>
              <a:pPr/>
              <a:t>11.05.2018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3D8E-CF18-4BA7-B5B6-F31D7C739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E4C7-6004-4562-94B1-C576ACCF3481}" type="datetimeFigureOut">
              <a:rPr lang="en-US" smtClean="0"/>
              <a:pPr/>
              <a:t>11.05.2018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3D8E-CF18-4BA7-B5B6-F31D7C739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E4C7-6004-4562-94B1-C576ACCF3481}" type="datetimeFigureOut">
              <a:rPr lang="en-US" smtClean="0"/>
              <a:pPr/>
              <a:t>11.05.2018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3D8E-CF18-4BA7-B5B6-F31D7C739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E4C7-6004-4562-94B1-C576ACCF3481}" type="datetimeFigureOut">
              <a:rPr lang="en-US" smtClean="0"/>
              <a:pPr/>
              <a:t>11.05.2018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3D8E-CF18-4BA7-B5B6-F31D7C739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E4C7-6004-4562-94B1-C576ACCF3481}" type="datetimeFigureOut">
              <a:rPr lang="en-US" smtClean="0"/>
              <a:pPr/>
              <a:t>11.05.2018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3D8E-CF18-4BA7-B5B6-F31D7C739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E4C7-6004-4562-94B1-C576ACCF3481}" type="datetimeFigureOut">
              <a:rPr lang="en-US" smtClean="0"/>
              <a:pPr/>
              <a:t>11.05.2018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3D8E-CF18-4BA7-B5B6-F31D7C739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E4C7-6004-4562-94B1-C576ACCF3481}" type="datetimeFigureOut">
              <a:rPr lang="en-US" smtClean="0"/>
              <a:pPr/>
              <a:t>11.05.2018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3D8E-CF18-4BA7-B5B6-F31D7C739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E4C7-6004-4562-94B1-C576ACCF3481}" type="datetimeFigureOut">
              <a:rPr lang="en-US" smtClean="0"/>
              <a:pPr/>
              <a:t>11.05.2018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3D8E-CF18-4BA7-B5B6-F31D7C739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0E4C7-6004-4562-94B1-C576ACCF3481}" type="datetimeFigureOut">
              <a:rPr lang="en-US" smtClean="0"/>
              <a:pPr/>
              <a:t>11.05.2018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A3D8E-CF18-4BA7-B5B6-F31D7C739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E6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0"/>
            <a:ext cx="8229600" cy="1470025"/>
          </a:xfrm>
        </p:spPr>
        <p:txBody>
          <a:bodyPr rtlCol="0">
            <a:noAutofit/>
          </a:bodyPr>
          <a:lstStyle/>
          <a:p>
            <a:pPr lvl="0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 </a:t>
            </a:r>
            <a:br>
              <a:rPr lang="en-US" sz="3200" dirty="0" smtClean="0"/>
            </a:b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514600" y="5105400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          </a:t>
            </a:r>
            <a:r>
              <a:rPr lang="en-US" sz="2800" b="1" dirty="0" smtClean="0">
                <a:solidFill>
                  <a:srgbClr val="FF0000"/>
                </a:solidFill>
              </a:rPr>
              <a:t>Prof </a:t>
            </a:r>
            <a:r>
              <a:rPr lang="en-US" sz="2800" b="1" dirty="0" err="1" smtClean="0">
                <a:solidFill>
                  <a:srgbClr val="FF0000"/>
                </a:solidFill>
              </a:rPr>
              <a:t>dr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Milorad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Jerkan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1066800"/>
            <a:ext cx="8610600" cy="12192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NASTAVNI PREDMET-KINEZIOLOGIJA  2</a:t>
            </a:r>
          </a:p>
        </p:txBody>
      </p:sp>
      <p:sp>
        <p:nvSpPr>
          <p:cNvPr id="2053" name="TextBox 7"/>
          <p:cNvSpPr txBox="1">
            <a:spLocks noChangeArrowheads="1"/>
          </p:cNvSpPr>
          <p:nvPr/>
        </p:nvSpPr>
        <p:spPr bwMode="auto">
          <a:xfrm>
            <a:off x="285720" y="5357826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>
              <a:latin typeface="Calibri" pitchFamily="34" charset="0"/>
            </a:endParaRPr>
          </a:p>
          <a:p>
            <a:endParaRPr lang="en-US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2054" name="Picture 2" descr="C:\Users\direktor\Desktop\vms cuprija 1 - Copy\1.Kineziologija 2 moja predavanja\skol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0"/>
            <a:ext cx="42862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228600" y="2819400"/>
            <a:ext cx="6705600" cy="1815882"/>
          </a:xfrm>
          <a:prstGeom prst="rect">
            <a:avLst/>
          </a:prstGeom>
          <a:ln w="38100">
            <a:solidFill>
              <a:srgbClr val="FF000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Calibri" pitchFamily="34" charset="0"/>
              </a:rPr>
              <a:t>XIV PREDAVANJE- </a:t>
            </a:r>
          </a:p>
          <a:p>
            <a:r>
              <a:rPr lang="en-US" sz="2800" dirty="0" smtClean="0"/>
              <a:t>*</a:t>
            </a:r>
            <a:r>
              <a:rPr lang="sr-Cyrl-CS" sz="2800" dirty="0" smtClean="0"/>
              <a:t>Analiza hoda po nagibu, hod po stepenicama, hod uz pomoć štaka</a:t>
            </a:r>
            <a:endParaRPr lang="en-US" sz="2800" dirty="0" smtClean="0"/>
          </a:p>
          <a:p>
            <a:endParaRPr lang="en-US" sz="28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9" name="Picture 8" descr="download (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2286000"/>
            <a:ext cx="2228850" cy="2047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E6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evangiejoint_ch14_f027.pn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8784976" cy="648072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E6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x-none" dirty="0" smtClean="0"/>
              <a:t>Silaženje niz stepenice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 smtClean="0"/>
              <a:t>Opterećen je m.quadriceps – naizmenično ekscentričnim kontrakcijama – zbog fleksije opterećene noge.</a:t>
            </a:r>
          </a:p>
          <a:p>
            <a:r>
              <a:rPr lang="x-none" dirty="0" smtClean="0"/>
              <a:t>Klateća noga se tada pomera napred, opruža dok ne dodirne donji stepenik. Tada je oslanjajuća noga maksimalno flektirana i težinu tela nosi njen kvadriceps.</a:t>
            </a:r>
          </a:p>
        </p:txBody>
      </p:sp>
      <p:pic>
        <p:nvPicPr>
          <p:cNvPr id="4" name="Picture 3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5010150"/>
            <a:ext cx="2466975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E6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x-none" dirty="0" smtClean="0"/>
              <a:t>Hod uz pomoć štaka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</a:t>
            </a:r>
            <a:r>
              <a:rPr lang="x-none" dirty="0" smtClean="0"/>
              <a:t>eo težine tela prenosi se na štake.</a:t>
            </a:r>
          </a:p>
          <a:p>
            <a:r>
              <a:rPr lang="x-none" dirty="0" smtClean="0"/>
              <a:t>Hoda se uz pomoć mišića ruku, ramenog pojasa i trupa.</a:t>
            </a:r>
          </a:p>
          <a:p>
            <a:r>
              <a:rPr lang="en-US" dirty="0" smtClean="0"/>
              <a:t>T</a:t>
            </a:r>
            <a:r>
              <a:rPr lang="x-none" dirty="0" smtClean="0"/>
              <a:t>ime se smanjuje uloga mišića donjih ekstremiteta</a:t>
            </a:r>
          </a:p>
          <a:p>
            <a:r>
              <a:rPr lang="en-US" dirty="0" smtClean="0"/>
              <a:t>Š</a:t>
            </a:r>
            <a:r>
              <a:rPr lang="x-none" dirty="0" smtClean="0"/>
              <a:t>take se koriste kada je normalan hod nemoguć zbog toga što se noge ne smeju opteretiti:</a:t>
            </a:r>
          </a:p>
          <a:p>
            <a:pPr>
              <a:buNone/>
            </a:pPr>
            <a:r>
              <a:rPr lang="x-none" dirty="0" smtClean="0"/>
              <a:t> - prelom, amputacija, pareze, paralize, operacije</a:t>
            </a:r>
            <a:endParaRPr lang="en-US" dirty="0"/>
          </a:p>
        </p:txBody>
      </p:sp>
      <p:pic>
        <p:nvPicPr>
          <p:cNvPr id="4" name="Picture 3" descr="download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6175" y="2514600"/>
            <a:ext cx="1647825" cy="21336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E6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x-none" dirty="0" smtClean="0"/>
              <a:t>Mišići koji se angažuju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</a:t>
            </a:r>
            <a:r>
              <a:rPr lang="x-none" dirty="0" smtClean="0"/>
              <a:t>.triceps brachi – ekstenzor podlakta</a:t>
            </a:r>
          </a:p>
          <a:p>
            <a:r>
              <a:rPr lang="en-US" dirty="0" smtClean="0"/>
              <a:t>M</a:t>
            </a:r>
            <a:r>
              <a:rPr lang="x-none" dirty="0" smtClean="0"/>
              <a:t>.pectoralis major</a:t>
            </a:r>
          </a:p>
          <a:p>
            <a:r>
              <a:rPr lang="en-US" dirty="0" smtClean="0"/>
              <a:t>M</a:t>
            </a:r>
            <a:r>
              <a:rPr lang="x-none" dirty="0" smtClean="0"/>
              <a:t>.latissimus dorsi</a:t>
            </a:r>
          </a:p>
          <a:p>
            <a:r>
              <a:rPr lang="en-US" dirty="0" smtClean="0"/>
              <a:t>M</a:t>
            </a:r>
            <a:r>
              <a:rPr lang="x-none" dirty="0" smtClean="0"/>
              <a:t>.trapezius – sva tri snopa</a:t>
            </a:r>
          </a:p>
          <a:p>
            <a:r>
              <a:rPr lang="en-US" dirty="0" smtClean="0"/>
              <a:t>M</a:t>
            </a:r>
            <a:r>
              <a:rPr lang="x-none" dirty="0" smtClean="0"/>
              <a:t>m.rhomboidei</a:t>
            </a:r>
          </a:p>
          <a:p>
            <a:r>
              <a:rPr lang="en-US" dirty="0" smtClean="0"/>
              <a:t>M</a:t>
            </a:r>
            <a:r>
              <a:rPr lang="x-none" dirty="0" smtClean="0"/>
              <a:t>.deltoideus</a:t>
            </a:r>
          </a:p>
          <a:p>
            <a:pPr>
              <a:buNone/>
            </a:pPr>
            <a:r>
              <a:rPr lang="x-none" dirty="0" smtClean="0"/>
              <a:t>Hod uz pomoć štaka može biti dvotaktni, trotaktni i četvorotaktni.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E6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x-none" dirty="0" smtClean="0"/>
              <a:t>Dvotaktni 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 smtClean="0"/>
              <a:t>Štake se u prvom aktu postave ispred nogu, zatim se telo podigne uvis i prebaci napred, pri čemu stopala treba da dodirnu podlogu – to je drugi takt.</a:t>
            </a:r>
          </a:p>
          <a:p>
            <a:r>
              <a:rPr lang="x-none" dirty="0" smtClean="0"/>
              <a:t>Pri prebacivanju štaka napred oslonac je na nogama, a pri pokretu klaćenja tela (prebacivanju tela napred) oslonac je na štakama.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E6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x-none" dirty="0" smtClean="0"/>
              <a:t>Četvorotaktni 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 smtClean="0"/>
              <a:t>Prvi takt – napred ide desna štaka</a:t>
            </a:r>
          </a:p>
          <a:p>
            <a:r>
              <a:rPr lang="x-none" dirty="0" smtClean="0"/>
              <a:t>Drugi takt – zatim leva noga</a:t>
            </a:r>
          </a:p>
          <a:p>
            <a:r>
              <a:rPr lang="en-US" dirty="0" smtClean="0"/>
              <a:t>T</a:t>
            </a:r>
            <a:r>
              <a:rPr lang="x-none" dirty="0" smtClean="0"/>
              <a:t>reći takt – leva štaka</a:t>
            </a:r>
          </a:p>
          <a:p>
            <a:r>
              <a:rPr lang="en-US" dirty="0" smtClean="0"/>
              <a:t>Č</a:t>
            </a:r>
            <a:r>
              <a:rPr lang="x-none" dirty="0" smtClean="0"/>
              <a:t>etvrti takt – desna noga</a:t>
            </a:r>
          </a:p>
          <a:p>
            <a:r>
              <a:rPr lang="x-none" dirty="0" smtClean="0"/>
              <a:t>Telo ovako uvek ima 3 tačke oslonca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E6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x-none" dirty="0" smtClean="0"/>
              <a:t>Hod sa štakama – sa rasterećenjem jedne noge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x-none" dirty="0" smtClean="0"/>
              <a:t>od je običan a štaka se postavlja napred istovremeno i uvek pored istog stopala kada ono dodirne zemlju.</a:t>
            </a:r>
          </a:p>
          <a:p>
            <a:r>
              <a:rPr lang="en-US" dirty="0" smtClean="0"/>
              <a:t>D</a:t>
            </a:r>
            <a:r>
              <a:rPr lang="x-none" dirty="0" smtClean="0"/>
              <a:t>ruga noga je zdrava i nosi puni teret.</a:t>
            </a:r>
          </a:p>
          <a:p>
            <a:pPr>
              <a:buNone/>
            </a:pPr>
            <a:r>
              <a:rPr lang="x-none" dirty="0" smtClean="0"/>
              <a:t> - </a:t>
            </a:r>
            <a:r>
              <a:rPr lang="en-US" dirty="0" smtClean="0"/>
              <a:t>U</a:t>
            </a:r>
            <a:r>
              <a:rPr lang="x-none" dirty="0" smtClean="0"/>
              <a:t> slučaju paralize ili povrede jedne noge.</a:t>
            </a:r>
            <a:endParaRPr lang="en-US" dirty="0"/>
          </a:p>
        </p:txBody>
      </p:sp>
      <p:pic>
        <p:nvPicPr>
          <p:cNvPr id="4" name="Picture 3" descr="download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4419600"/>
            <a:ext cx="2228850" cy="204787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E6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S</a:t>
            </a:r>
            <a:r>
              <a:rPr lang="x-none" dirty="0" smtClean="0"/>
              <a:t>trukture i mehanizmi koji učestvuju u kontroli hoda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</a:t>
            </a:r>
            <a:r>
              <a:rPr lang="x-none" dirty="0" smtClean="0"/>
              <a:t>efleksni mehanizmi kičmene moždine </a:t>
            </a:r>
          </a:p>
          <a:p>
            <a:r>
              <a:rPr lang="en-US" dirty="0" smtClean="0"/>
              <a:t>R</a:t>
            </a:r>
            <a:r>
              <a:rPr lang="x-none" dirty="0" smtClean="0"/>
              <a:t>efleksni mehanizmi uspravljanja i održavanja ravnoteže</a:t>
            </a:r>
          </a:p>
          <a:p>
            <a:r>
              <a:rPr lang="x-none" dirty="0" smtClean="0"/>
              <a:t>Integrativni procesi moždane kore</a:t>
            </a:r>
          </a:p>
          <a:p>
            <a:r>
              <a:rPr lang="en-US" dirty="0" smtClean="0"/>
              <a:t>F</a:t>
            </a:r>
            <a:r>
              <a:rPr lang="x-none" dirty="0" smtClean="0"/>
              <a:t>unkcije ostalih delova nervnog sistema (cerebelum, vestibularna jedra, periferni nervi, senzitivni elementi)</a:t>
            </a:r>
          </a:p>
          <a:p>
            <a:r>
              <a:rPr lang="en-US" dirty="0" smtClean="0"/>
              <a:t>K</a:t>
            </a:r>
            <a:r>
              <a:rPr lang="x-none" dirty="0" smtClean="0"/>
              <a:t>oštano zglobne strukture</a:t>
            </a:r>
          </a:p>
          <a:p>
            <a:pPr>
              <a:buNone/>
            </a:pPr>
            <a:endParaRPr lang="x-none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E6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</a:t>
            </a:r>
            <a:r>
              <a:rPr lang="x-none" dirty="0" smtClean="0"/>
              <a:t>oremećaji hoda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x-none" dirty="0" smtClean="0"/>
              <a:t>    </a:t>
            </a:r>
            <a:r>
              <a:rPr lang="en-US" dirty="0" smtClean="0"/>
              <a:t>N</a:t>
            </a:r>
            <a:r>
              <a:rPr lang="x-none" dirty="0" smtClean="0"/>
              <a:t>ajčešći poremećaji hoda su posledica:</a:t>
            </a:r>
          </a:p>
          <a:p>
            <a:r>
              <a:rPr lang="en-US" dirty="0" smtClean="0"/>
              <a:t>M</a:t>
            </a:r>
            <a:r>
              <a:rPr lang="x-none" dirty="0" smtClean="0"/>
              <a:t>oždanog udara</a:t>
            </a:r>
          </a:p>
          <a:p>
            <a:r>
              <a:rPr lang="en-US" dirty="0" smtClean="0"/>
              <a:t>P</a:t>
            </a:r>
            <a:r>
              <a:rPr lang="x-none" dirty="0" smtClean="0"/>
              <a:t>arkinsonove bolesti</a:t>
            </a:r>
          </a:p>
          <a:p>
            <a:r>
              <a:rPr lang="en-US" dirty="0" smtClean="0"/>
              <a:t>P</a:t>
            </a:r>
            <a:r>
              <a:rPr lang="x-none" dirty="0" smtClean="0"/>
              <a:t>olineuropatije </a:t>
            </a:r>
          </a:p>
          <a:p>
            <a:r>
              <a:rPr lang="en-US" dirty="0" smtClean="0"/>
              <a:t>M</a:t>
            </a:r>
            <a:r>
              <a:rPr lang="x-none" dirty="0" smtClean="0"/>
              <a:t>ultiple skleroze</a:t>
            </a:r>
          </a:p>
          <a:p>
            <a:r>
              <a:rPr lang="en-US" dirty="0" smtClean="0"/>
              <a:t>B</a:t>
            </a:r>
            <a:r>
              <a:rPr lang="x-none" dirty="0" smtClean="0"/>
              <a:t>olesti kičme</a:t>
            </a:r>
          </a:p>
          <a:p>
            <a:r>
              <a:rPr lang="en-US" dirty="0" smtClean="0"/>
              <a:t>B</a:t>
            </a:r>
            <a:r>
              <a:rPr lang="x-none" dirty="0" smtClean="0"/>
              <a:t>olnih sindroma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E6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</a:t>
            </a:r>
            <a:r>
              <a:rPr lang="x-none" dirty="0" smtClean="0"/>
              <a:t>oremećaji hoda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</a:t>
            </a:r>
            <a:r>
              <a:rPr lang="x-none" dirty="0" smtClean="0"/>
              <a:t>od sitnim koracima – kod Parkinsonove bolesti i kod demencije izazvane ateriosklerozom</a:t>
            </a:r>
          </a:p>
          <a:p>
            <a:r>
              <a:rPr lang="x-none" dirty="0" smtClean="0"/>
              <a:t>Gegav hod sa prebacivanjem težine sa jedne noge na drugu (iščašeni kukovi)</a:t>
            </a:r>
          </a:p>
          <a:p>
            <a:r>
              <a:rPr lang="x-none" dirty="0" smtClean="0"/>
              <a:t>“</a:t>
            </a:r>
            <a:r>
              <a:rPr lang="en-US" dirty="0" smtClean="0"/>
              <a:t>P</a:t>
            </a:r>
            <a:r>
              <a:rPr lang="x-none" dirty="0" smtClean="0"/>
              <a:t>etlov hod” – kod paralize peroneusa</a:t>
            </a:r>
          </a:p>
          <a:p>
            <a:r>
              <a:rPr lang="x-none" dirty="0" smtClean="0"/>
              <a:t>Teturav hod – kod oštećenja malog mozga, u alkoholisanom stanju</a:t>
            </a:r>
          </a:p>
          <a:p>
            <a:r>
              <a:rPr lang="en-US" dirty="0" smtClean="0"/>
              <a:t>H</a:t>
            </a:r>
            <a:r>
              <a:rPr lang="x-none" dirty="0" smtClean="0"/>
              <a:t>od kod hemipareze </a:t>
            </a:r>
          </a:p>
          <a:p>
            <a:r>
              <a:rPr lang="x-none" dirty="0" smtClean="0"/>
              <a:t>Antalgičan hod</a:t>
            </a:r>
          </a:p>
          <a:p>
            <a:r>
              <a:rPr lang="x-none" dirty="0" smtClean="0"/>
              <a:t>Makazast hod</a:t>
            </a:r>
          </a:p>
          <a:p>
            <a:endParaRPr lang="x-none" dirty="0" smtClean="0"/>
          </a:p>
          <a:p>
            <a:endParaRPr lang="x-none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E6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Anali</a:t>
            </a:r>
            <a:r>
              <a:rPr lang="x-none" dirty="0" smtClean="0"/>
              <a:t>za hoda po nagibu - penjanje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x-none" dirty="0" smtClean="0"/>
              <a:t>Potkolenica prednje noge je u položaju </a:t>
            </a:r>
            <a:r>
              <a:rPr lang="x-none" smtClean="0"/>
              <a:t>fleksije </a:t>
            </a:r>
            <a:r>
              <a:rPr lang="en-US" dirty="0" smtClean="0"/>
              <a:t>,</a:t>
            </a:r>
            <a:r>
              <a:rPr lang="x-none" smtClean="0"/>
              <a:t>a </a:t>
            </a:r>
            <a:r>
              <a:rPr lang="x-none" dirty="0" smtClean="0"/>
              <a:t>cela </a:t>
            </a:r>
            <a:r>
              <a:rPr lang="x-none" smtClean="0"/>
              <a:t>tabanska površina </a:t>
            </a:r>
            <a:r>
              <a:rPr lang="x-none" dirty="0" smtClean="0"/>
              <a:t>stopala je u kontaktu sa podlogom.</a:t>
            </a:r>
          </a:p>
          <a:p>
            <a:r>
              <a:rPr lang="en-US" dirty="0" smtClean="0"/>
              <a:t>A</a:t>
            </a:r>
            <a:r>
              <a:rPr lang="x-none" dirty="0" smtClean="0"/>
              <a:t>ko je teren manje strm tada se prvo petama </a:t>
            </a:r>
            <a:r>
              <a:rPr lang="x-none" smtClean="0"/>
              <a:t>dodirne tlo</a:t>
            </a:r>
            <a:r>
              <a:rPr lang="en-US" dirty="0" smtClean="0"/>
              <a:t>,</a:t>
            </a:r>
            <a:r>
              <a:rPr lang="x-none" smtClean="0"/>
              <a:t> </a:t>
            </a:r>
            <a:r>
              <a:rPr lang="x-none" dirty="0" smtClean="0"/>
              <a:t>a zatim celim stopalom i to pre nego što se prsti zadnje noge odvoje od podloge</a:t>
            </a:r>
          </a:p>
          <a:p>
            <a:r>
              <a:rPr lang="en-US" dirty="0" smtClean="0"/>
              <a:t>F</a:t>
            </a:r>
            <a:r>
              <a:rPr lang="x-none" dirty="0" smtClean="0"/>
              <a:t>aza oslanjanja obema nogama je mnogo duža nego pri hodu po ravnom.</a:t>
            </a:r>
          </a:p>
          <a:p>
            <a:r>
              <a:rPr lang="en-US" dirty="0" smtClean="0"/>
              <a:t>U</a:t>
            </a:r>
            <a:r>
              <a:rPr lang="x-none" dirty="0" smtClean="0"/>
              <a:t> fazi oslonca trup se naginje napred, a to je izraženije što je nagib terena veći.</a:t>
            </a:r>
          </a:p>
          <a:p>
            <a:r>
              <a:rPr lang="en-US" dirty="0" smtClean="0"/>
              <a:t>T</a:t>
            </a:r>
            <a:r>
              <a:rPr lang="x-none" dirty="0" smtClean="0"/>
              <a:t>ežište tela se tada nalazi iznad prednjeg dela stopala.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E6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Analiza</a:t>
            </a:r>
            <a:r>
              <a:rPr lang="en-US" dirty="0" smtClean="0"/>
              <a:t> </a:t>
            </a:r>
            <a:r>
              <a:rPr lang="en-US" dirty="0" err="1" smtClean="0"/>
              <a:t>tr</a:t>
            </a:r>
            <a:r>
              <a:rPr lang="sr-Latn-RS" dirty="0" smtClean="0"/>
              <a:t>čanja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Trčanje</a:t>
            </a:r>
            <a:r>
              <a:rPr lang="en-US" dirty="0" smtClean="0"/>
              <a:t>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 smtClean="0"/>
              <a:t>posebnu</a:t>
            </a:r>
            <a:r>
              <a:rPr lang="en-US" dirty="0" smtClean="0"/>
              <a:t> </a:t>
            </a:r>
            <a:r>
              <a:rPr lang="en-US" dirty="0" err="1" smtClean="0"/>
              <a:t>vrstu</a:t>
            </a:r>
            <a:r>
              <a:rPr lang="en-US" dirty="0" smtClean="0"/>
              <a:t> </a:t>
            </a:r>
            <a:r>
              <a:rPr lang="en-US" dirty="0" err="1" smtClean="0"/>
              <a:t>kretanja</a:t>
            </a:r>
            <a:r>
              <a:rPr lang="en-US" dirty="0" smtClean="0"/>
              <a:t> </a:t>
            </a:r>
            <a:r>
              <a:rPr lang="en-US" dirty="0" err="1" smtClean="0"/>
              <a:t>čovekovog</a:t>
            </a:r>
            <a:r>
              <a:rPr lang="en-US" dirty="0" smtClean="0"/>
              <a:t> </a:t>
            </a:r>
            <a:r>
              <a:rPr lang="en-US" dirty="0" err="1" smtClean="0"/>
              <a:t>tela</a:t>
            </a:r>
            <a:r>
              <a:rPr lang="en-US" dirty="0" smtClean="0"/>
              <a:t>, </a:t>
            </a:r>
            <a:r>
              <a:rPr lang="en-US" dirty="0" err="1" smtClean="0"/>
              <a:t>koje</a:t>
            </a:r>
            <a:r>
              <a:rPr lang="en-US" dirty="0" smtClean="0"/>
              <a:t> se </a:t>
            </a:r>
            <a:r>
              <a:rPr lang="en-US" dirty="0" err="1" smtClean="0"/>
              <a:t>odvija</a:t>
            </a:r>
            <a:r>
              <a:rPr lang="en-US" dirty="0" smtClean="0"/>
              <a:t> u </a:t>
            </a:r>
            <a:r>
              <a:rPr lang="en-US" dirty="0" err="1" smtClean="0"/>
              <a:t>skokovima</a:t>
            </a:r>
            <a:r>
              <a:rPr lang="en-US" dirty="0" smtClean="0"/>
              <a:t>,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čemu</a:t>
            </a:r>
            <a:r>
              <a:rPr lang="en-US" dirty="0" smtClean="0"/>
              <a:t> se </a:t>
            </a:r>
            <a:r>
              <a:rPr lang="en-US" dirty="0" err="1" smtClean="0"/>
              <a:t>naizmenično</a:t>
            </a:r>
            <a:r>
              <a:rPr lang="en-US" dirty="0" smtClean="0"/>
              <a:t> </a:t>
            </a:r>
            <a:r>
              <a:rPr lang="en-US" dirty="0" err="1" smtClean="0"/>
              <a:t>smenjuju</a:t>
            </a:r>
            <a:r>
              <a:rPr lang="en-US" dirty="0" smtClean="0"/>
              <a:t> </a:t>
            </a:r>
            <a:r>
              <a:rPr lang="en-US" dirty="0" err="1" smtClean="0"/>
              <a:t>faza</a:t>
            </a:r>
            <a:r>
              <a:rPr lang="en-US" dirty="0" smtClean="0"/>
              <a:t> </a:t>
            </a:r>
            <a:r>
              <a:rPr lang="en-US" dirty="0" err="1" smtClean="0"/>
              <a:t>oslonca</a:t>
            </a:r>
            <a:r>
              <a:rPr lang="en-US" dirty="0" smtClean="0"/>
              <a:t> </a:t>
            </a:r>
            <a:r>
              <a:rPr lang="en-US" dirty="0" err="1" smtClean="0"/>
              <a:t>jednom</a:t>
            </a:r>
            <a:r>
              <a:rPr lang="en-US" dirty="0" smtClean="0"/>
              <a:t> </a:t>
            </a:r>
            <a:r>
              <a:rPr lang="en-US" dirty="0" err="1" smtClean="0"/>
              <a:t>nogom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faza</a:t>
            </a:r>
            <a:r>
              <a:rPr lang="en-US" dirty="0" smtClean="0"/>
              <a:t> </a:t>
            </a:r>
            <a:r>
              <a:rPr lang="en-US" dirty="0" err="1" smtClean="0"/>
              <a:t>leta</a:t>
            </a:r>
            <a:r>
              <a:rPr lang="en-US" dirty="0" smtClean="0"/>
              <a:t> </a:t>
            </a:r>
            <a:r>
              <a:rPr lang="en-US" dirty="0" err="1" smtClean="0"/>
              <a:t>kroz</a:t>
            </a:r>
            <a:r>
              <a:rPr lang="en-US" dirty="0" smtClean="0"/>
              <a:t> </a:t>
            </a:r>
            <a:r>
              <a:rPr lang="en-US" dirty="0" err="1" smtClean="0"/>
              <a:t>vazduh</a:t>
            </a:r>
            <a:r>
              <a:rPr lang="en-US" dirty="0" smtClean="0"/>
              <a:t>.</a:t>
            </a:r>
          </a:p>
          <a:p>
            <a:r>
              <a:rPr lang="en-US" dirty="0" smtClean="0"/>
              <a:t>To </a:t>
            </a:r>
            <a:r>
              <a:rPr lang="en-US" dirty="0" err="1" smtClean="0"/>
              <a:t>znači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je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trčanju</a:t>
            </a:r>
            <a:r>
              <a:rPr lang="en-US" dirty="0" smtClean="0"/>
              <a:t> </a:t>
            </a:r>
            <a:r>
              <a:rPr lang="en-US" dirty="0" err="1" smtClean="0"/>
              <a:t>jedno</a:t>
            </a:r>
            <a:r>
              <a:rPr lang="en-US" dirty="0" smtClean="0"/>
              <a:t> </a:t>
            </a:r>
            <a:r>
              <a:rPr lang="en-US" dirty="0" err="1" smtClean="0"/>
              <a:t>stopalo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zemlji</a:t>
            </a:r>
            <a:r>
              <a:rPr lang="en-US" dirty="0" smtClean="0"/>
              <a:t>, a </a:t>
            </a:r>
            <a:r>
              <a:rPr lang="en-US" dirty="0" err="1" smtClean="0"/>
              <a:t>drugo</a:t>
            </a:r>
            <a:r>
              <a:rPr lang="en-US" dirty="0" smtClean="0"/>
              <a:t> je u </a:t>
            </a:r>
            <a:r>
              <a:rPr lang="en-US" dirty="0" err="1" smtClean="0"/>
              <a:t>vazduhu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stopalo</a:t>
            </a:r>
            <a:r>
              <a:rPr lang="en-US" dirty="0" smtClean="0"/>
              <a:t> se </a:t>
            </a:r>
            <a:r>
              <a:rPr lang="en-US" dirty="0" err="1" smtClean="0"/>
              <a:t>postavlja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zemlju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onda</a:t>
            </a:r>
            <a:r>
              <a:rPr lang="en-US" dirty="0" smtClean="0"/>
              <a:t>, </a:t>
            </a:r>
            <a:r>
              <a:rPr lang="en-US" dirty="0" err="1" smtClean="0"/>
              <a:t>kada</a:t>
            </a:r>
            <a:r>
              <a:rPr lang="en-US" dirty="0" smtClean="0"/>
              <a:t> se </a:t>
            </a:r>
            <a:r>
              <a:rPr lang="en-US" dirty="0" err="1" smtClean="0"/>
              <a:t>ono</a:t>
            </a:r>
            <a:r>
              <a:rPr lang="en-US" dirty="0" smtClean="0"/>
              <a:t> </a:t>
            </a:r>
            <a:r>
              <a:rPr lang="en-US" dirty="0" err="1" smtClean="0"/>
              <a:t>drugo</a:t>
            </a:r>
            <a:r>
              <a:rPr lang="en-US" dirty="0" smtClean="0"/>
              <a:t> </a:t>
            </a:r>
            <a:r>
              <a:rPr lang="en-US" dirty="0" err="1" smtClean="0"/>
              <a:t>stopalo</a:t>
            </a:r>
            <a:r>
              <a:rPr lang="en-US" dirty="0" smtClean="0"/>
              <a:t> </a:t>
            </a:r>
            <a:r>
              <a:rPr lang="en-US" dirty="0" err="1" smtClean="0"/>
              <a:t>odvojilo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zemlje</a:t>
            </a:r>
            <a:r>
              <a:rPr lang="en-US" dirty="0" smtClean="0"/>
              <a:t> (</a:t>
            </a:r>
            <a:r>
              <a:rPr lang="en-US" dirty="0" err="1" smtClean="0"/>
              <a:t>površine</a:t>
            </a:r>
            <a:r>
              <a:rPr lang="en-US" dirty="0" smtClean="0"/>
              <a:t> </a:t>
            </a:r>
            <a:r>
              <a:rPr lang="en-US" dirty="0" err="1" smtClean="0"/>
              <a:t>oslonca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 smtClean="0"/>
              <a:t>	</a:t>
            </a:r>
          </a:p>
        </p:txBody>
      </p:sp>
      <p:pic>
        <p:nvPicPr>
          <p:cNvPr id="4" name="Picture 3" descr="download (1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7025" y="5010150"/>
            <a:ext cx="2466975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E6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r-Latn-RS" dirty="0" smtClean="0"/>
              <a:t>Analiza trčanja- faze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ovoga</a:t>
            </a:r>
            <a:r>
              <a:rPr lang="en-US" dirty="0" smtClean="0"/>
              <a:t> </a:t>
            </a:r>
            <a:r>
              <a:rPr lang="en-US" dirty="0" err="1" smtClean="0"/>
              <a:t>proizilazi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trčanje</a:t>
            </a:r>
            <a:r>
              <a:rPr lang="en-US" dirty="0" smtClean="0"/>
              <a:t> </a:t>
            </a:r>
            <a:r>
              <a:rPr lang="en-US" dirty="0" err="1" smtClean="0"/>
              <a:t>sastoji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dve</a:t>
            </a:r>
            <a:r>
              <a:rPr lang="en-US" dirty="0" smtClean="0"/>
              <a:t> faze:</a:t>
            </a:r>
          </a:p>
          <a:p>
            <a:pPr lvl="0"/>
            <a:r>
              <a:rPr lang="en-US" dirty="0" err="1" smtClean="0">
                <a:solidFill>
                  <a:srgbClr val="FF0000"/>
                </a:solidFill>
              </a:rPr>
              <a:t>Faza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oslonca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en-US" dirty="0" err="1" smtClean="0">
                <a:solidFill>
                  <a:srgbClr val="FF0000"/>
                </a:solidFill>
              </a:rPr>
              <a:t>Faza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leta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kroz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vazduh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sr-Latn-RS" dirty="0" smtClean="0"/>
              <a:t>     </a:t>
            </a:r>
            <a:r>
              <a:rPr lang="en-US" dirty="0" err="1" smtClean="0"/>
              <a:t>Nakon</a:t>
            </a:r>
            <a:r>
              <a:rPr lang="en-US" dirty="0" smtClean="0"/>
              <a:t> </a:t>
            </a:r>
            <a:r>
              <a:rPr lang="en-US" dirty="0" err="1" smtClean="0"/>
              <a:t>završetka</a:t>
            </a:r>
            <a:r>
              <a:rPr lang="en-US" dirty="0" smtClean="0"/>
              <a:t> faze </a:t>
            </a:r>
            <a:r>
              <a:rPr lang="en-US" dirty="0" err="1" smtClean="0"/>
              <a:t>letenja</a:t>
            </a:r>
            <a:r>
              <a:rPr lang="en-US" dirty="0" smtClean="0"/>
              <a:t> u </a:t>
            </a:r>
            <a:r>
              <a:rPr lang="en-US" dirty="0" err="1" smtClean="0"/>
              <a:t>toku</a:t>
            </a:r>
            <a:r>
              <a:rPr lang="en-US" dirty="0" smtClean="0"/>
              <a:t> </a:t>
            </a:r>
            <a:r>
              <a:rPr lang="en-US" dirty="0" err="1" smtClean="0"/>
              <a:t>trčanja</a:t>
            </a:r>
            <a:r>
              <a:rPr lang="en-US" dirty="0" smtClean="0"/>
              <a:t> </a:t>
            </a:r>
            <a:r>
              <a:rPr lang="en-US" dirty="0" err="1" smtClean="0"/>
              <a:t>stopalo</a:t>
            </a:r>
            <a:r>
              <a:rPr lang="en-US" dirty="0" smtClean="0"/>
              <a:t> </a:t>
            </a:r>
            <a:r>
              <a:rPr lang="en-US" dirty="0" err="1" smtClean="0"/>
              <a:t>prednje</a:t>
            </a:r>
            <a:r>
              <a:rPr lang="en-US" dirty="0" smtClean="0"/>
              <a:t> </a:t>
            </a:r>
            <a:r>
              <a:rPr lang="en-US" dirty="0" err="1" smtClean="0"/>
              <a:t>noge</a:t>
            </a:r>
            <a:r>
              <a:rPr lang="en-US" dirty="0" smtClean="0"/>
              <a:t> </a:t>
            </a:r>
            <a:r>
              <a:rPr lang="en-US" dirty="0" err="1" smtClean="0"/>
              <a:t>svojom</a:t>
            </a:r>
            <a:r>
              <a:rPr lang="en-US" dirty="0" smtClean="0"/>
              <a:t> </a:t>
            </a:r>
            <a:r>
              <a:rPr lang="en-US" dirty="0" err="1" smtClean="0"/>
              <a:t>petom</a:t>
            </a:r>
            <a:r>
              <a:rPr lang="en-US" dirty="0" smtClean="0"/>
              <a:t> </a:t>
            </a:r>
            <a:r>
              <a:rPr lang="en-US" dirty="0" err="1" smtClean="0"/>
              <a:t>dodiruje</a:t>
            </a:r>
            <a:r>
              <a:rPr lang="en-US" dirty="0" smtClean="0"/>
              <a:t> </a:t>
            </a:r>
            <a:r>
              <a:rPr lang="en-US" dirty="0" err="1" smtClean="0"/>
              <a:t>oslanjajuću</a:t>
            </a:r>
            <a:r>
              <a:rPr lang="en-US" dirty="0" smtClean="0"/>
              <a:t> </a:t>
            </a:r>
            <a:r>
              <a:rPr lang="en-US" dirty="0" err="1" smtClean="0"/>
              <a:t>površinu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kojoj</a:t>
            </a:r>
            <a:r>
              <a:rPr lang="en-US" dirty="0" smtClean="0"/>
              <a:t> se </a:t>
            </a:r>
            <a:r>
              <a:rPr lang="en-US" dirty="0" err="1" smtClean="0"/>
              <a:t>trči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sr-Latn-RS" dirty="0" smtClean="0"/>
              <a:t>    </a:t>
            </a:r>
            <a:r>
              <a:rPr lang="en-US" dirty="0" smtClean="0"/>
              <a:t>U </a:t>
            </a:r>
            <a:r>
              <a:rPr lang="en-US" dirty="0" err="1" smtClean="0"/>
              <a:t>daljem</a:t>
            </a:r>
            <a:r>
              <a:rPr lang="en-US" dirty="0" smtClean="0"/>
              <a:t> </a:t>
            </a:r>
            <a:r>
              <a:rPr lang="en-US" dirty="0" err="1" smtClean="0"/>
              <a:t>toku</a:t>
            </a:r>
            <a:r>
              <a:rPr lang="en-US" dirty="0" smtClean="0"/>
              <a:t> </a:t>
            </a:r>
            <a:r>
              <a:rPr lang="en-US" dirty="0" err="1" smtClean="0"/>
              <a:t>oslonac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noge</a:t>
            </a:r>
            <a:r>
              <a:rPr lang="en-US" dirty="0" smtClean="0"/>
              <a:t> se </a:t>
            </a:r>
            <a:r>
              <a:rPr lang="en-US" dirty="0" err="1" smtClean="0"/>
              <a:t>prenosti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prste</a:t>
            </a:r>
            <a:r>
              <a:rPr lang="en-US" dirty="0" smtClean="0"/>
              <a:t>, a </a:t>
            </a:r>
            <a:r>
              <a:rPr lang="en-US" dirty="0" err="1" smtClean="0"/>
              <a:t>potkolenica</a:t>
            </a:r>
            <a:r>
              <a:rPr lang="en-US" dirty="0" smtClean="0"/>
              <a:t> se </a:t>
            </a:r>
            <a:r>
              <a:rPr lang="en-US" dirty="0" err="1" smtClean="0"/>
              <a:t>savija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natkolenici</a:t>
            </a:r>
            <a:r>
              <a:rPr lang="en-US" dirty="0" smtClean="0"/>
              <a:t>,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onda</a:t>
            </a:r>
            <a:r>
              <a:rPr lang="en-US" dirty="0" smtClean="0"/>
              <a:t> </a:t>
            </a:r>
            <a:r>
              <a:rPr lang="en-US" dirty="0" err="1" smtClean="0"/>
              <a:t>naglo</a:t>
            </a:r>
            <a:r>
              <a:rPr lang="en-US" dirty="0" smtClean="0"/>
              <a:t> </a:t>
            </a:r>
            <a:r>
              <a:rPr lang="en-US" dirty="0" err="1" smtClean="0"/>
              <a:t>dolazi</a:t>
            </a:r>
            <a:r>
              <a:rPr lang="en-US" dirty="0" smtClean="0"/>
              <a:t> do </a:t>
            </a:r>
            <a:r>
              <a:rPr lang="en-US" dirty="0" err="1" smtClean="0"/>
              <a:t>ekstenzije</a:t>
            </a:r>
            <a:r>
              <a:rPr lang="en-US" dirty="0" smtClean="0"/>
              <a:t> </a:t>
            </a:r>
            <a:r>
              <a:rPr lang="en-US" dirty="0" err="1" smtClean="0"/>
              <a:t>stopala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potkolenici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njenog</a:t>
            </a:r>
            <a:r>
              <a:rPr lang="en-US" dirty="0" smtClean="0"/>
              <a:t> </a:t>
            </a:r>
            <a:r>
              <a:rPr lang="en-US" dirty="0" err="1" smtClean="0"/>
              <a:t>opružanja</a:t>
            </a:r>
            <a:r>
              <a:rPr lang="en-US" dirty="0" smtClean="0"/>
              <a:t> ka </a:t>
            </a:r>
            <a:r>
              <a:rPr lang="en-US" dirty="0" err="1" smtClean="0"/>
              <a:t>natkolenici</a:t>
            </a:r>
            <a:r>
              <a:rPr lang="en-US" dirty="0" smtClean="0"/>
              <a:t>, a </a:t>
            </a:r>
            <a:r>
              <a:rPr lang="en-US" dirty="0" err="1" smtClean="0"/>
              <a:t>telo</a:t>
            </a:r>
            <a:r>
              <a:rPr lang="en-US" dirty="0" smtClean="0"/>
              <a:t> se </a:t>
            </a:r>
            <a:r>
              <a:rPr lang="en-US" dirty="0" err="1" smtClean="0"/>
              <a:t>odbacuje</a:t>
            </a:r>
            <a:r>
              <a:rPr lang="en-US" dirty="0" smtClean="0"/>
              <a:t> </a:t>
            </a:r>
            <a:r>
              <a:rPr lang="en-US" dirty="0" err="1" smtClean="0"/>
              <a:t>uvis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napred</a:t>
            </a:r>
            <a:r>
              <a:rPr lang="en-US" dirty="0" smtClean="0"/>
              <a:t>. Na </a:t>
            </a:r>
            <a:r>
              <a:rPr lang="en-US" dirty="0" err="1" smtClean="0"/>
              <a:t>taj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, </a:t>
            </a:r>
            <a:r>
              <a:rPr lang="en-US" dirty="0" err="1" smtClean="0"/>
              <a:t>kroz</a:t>
            </a:r>
            <a:r>
              <a:rPr lang="en-US" dirty="0" smtClean="0"/>
              <a:t> </a:t>
            </a:r>
            <a:r>
              <a:rPr lang="en-US" dirty="0" err="1" smtClean="0"/>
              <a:t>navedeni</a:t>
            </a:r>
            <a:r>
              <a:rPr lang="en-US" dirty="0" smtClean="0"/>
              <a:t> </a:t>
            </a:r>
            <a:r>
              <a:rPr lang="en-US" dirty="0" err="1" smtClean="0"/>
              <a:t>odraz</a:t>
            </a:r>
            <a:r>
              <a:rPr lang="en-US" dirty="0" smtClean="0"/>
              <a:t>, </a:t>
            </a:r>
            <a:r>
              <a:rPr lang="en-US" dirty="0" err="1" smtClean="0"/>
              <a:t>počinje</a:t>
            </a:r>
            <a:r>
              <a:rPr lang="en-US" dirty="0" smtClean="0"/>
              <a:t> </a:t>
            </a:r>
            <a:r>
              <a:rPr lang="en-US" dirty="0" err="1" smtClean="0"/>
              <a:t>faza</a:t>
            </a:r>
            <a:r>
              <a:rPr lang="en-US" dirty="0" smtClean="0"/>
              <a:t> </a:t>
            </a:r>
            <a:r>
              <a:rPr lang="en-US" dirty="0" err="1" smtClean="0"/>
              <a:t>leta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telo</a:t>
            </a:r>
            <a:r>
              <a:rPr lang="en-US" dirty="0" smtClean="0"/>
              <a:t> je u </a:t>
            </a:r>
            <a:r>
              <a:rPr lang="en-US" dirty="0" err="1" smtClean="0"/>
              <a:t>vazduhu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E6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Latn-RS" dirty="0" smtClean="0"/>
              <a:t>Mišići koji učestvoju u pokretima trčanja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dirty="0" err="1" smtClean="0"/>
              <a:t>M.quadriceps</a:t>
            </a:r>
            <a:r>
              <a:rPr lang="en-US" dirty="0" smtClean="0"/>
              <a:t> </a:t>
            </a:r>
            <a:r>
              <a:rPr lang="en-US" dirty="0" err="1" smtClean="0"/>
              <a:t>femoris</a:t>
            </a:r>
            <a:r>
              <a:rPr lang="en-US" dirty="0" smtClean="0"/>
              <a:t> (</a:t>
            </a:r>
            <a:r>
              <a:rPr lang="en-US" dirty="0" err="1" smtClean="0"/>
              <a:t>četvoroglavi</a:t>
            </a:r>
            <a:r>
              <a:rPr lang="en-US" dirty="0" smtClean="0"/>
              <a:t> </a:t>
            </a:r>
            <a:r>
              <a:rPr lang="en-US" dirty="0" err="1" smtClean="0"/>
              <a:t>butni</a:t>
            </a:r>
            <a:r>
              <a:rPr lang="en-US" dirty="0" smtClean="0"/>
              <a:t> </a:t>
            </a:r>
            <a:r>
              <a:rPr lang="en-US" dirty="0" err="1" smtClean="0"/>
              <a:t>mišić</a:t>
            </a:r>
            <a:r>
              <a:rPr lang="en-US" dirty="0" smtClean="0"/>
              <a:t>)</a:t>
            </a:r>
          </a:p>
          <a:p>
            <a:pPr lvl="0"/>
            <a:r>
              <a:rPr lang="en-US" dirty="0" err="1" smtClean="0"/>
              <a:t>Mč.triceps</a:t>
            </a:r>
            <a:r>
              <a:rPr lang="en-US" dirty="0" smtClean="0"/>
              <a:t> </a:t>
            </a:r>
            <a:r>
              <a:rPr lang="en-US" dirty="0" err="1" smtClean="0"/>
              <a:t>surae</a:t>
            </a:r>
            <a:r>
              <a:rPr lang="en-US" dirty="0" smtClean="0"/>
              <a:t> (</a:t>
            </a:r>
            <a:r>
              <a:rPr lang="en-US" dirty="0" err="1" smtClean="0"/>
              <a:t>troglavimišić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)</a:t>
            </a:r>
          </a:p>
          <a:p>
            <a:pPr lvl="0"/>
            <a:r>
              <a:rPr lang="en-US" dirty="0" err="1" smtClean="0"/>
              <a:t>M.gluteus</a:t>
            </a:r>
            <a:r>
              <a:rPr lang="en-US" dirty="0" smtClean="0"/>
              <a:t> </a:t>
            </a:r>
            <a:r>
              <a:rPr lang="en-US" dirty="0" err="1" smtClean="0"/>
              <a:t>maximus</a:t>
            </a:r>
            <a:r>
              <a:rPr lang="en-US" dirty="0" smtClean="0"/>
              <a:t> (</a:t>
            </a:r>
            <a:r>
              <a:rPr lang="en-US" dirty="0" err="1" smtClean="0"/>
              <a:t>veliki</a:t>
            </a:r>
            <a:r>
              <a:rPr lang="en-US" dirty="0" smtClean="0"/>
              <a:t> </a:t>
            </a:r>
            <a:r>
              <a:rPr lang="en-US" dirty="0" err="1" smtClean="0"/>
              <a:t>sedalni</a:t>
            </a:r>
            <a:r>
              <a:rPr lang="en-US" dirty="0" smtClean="0"/>
              <a:t> </a:t>
            </a:r>
            <a:r>
              <a:rPr lang="en-US" dirty="0" err="1" smtClean="0"/>
              <a:t>mišić</a:t>
            </a:r>
            <a:r>
              <a:rPr lang="en-US" dirty="0" smtClean="0"/>
              <a:t>)</a:t>
            </a:r>
          </a:p>
          <a:p>
            <a:pPr lvl="0"/>
            <a:r>
              <a:rPr lang="en-US" dirty="0" err="1" smtClean="0"/>
              <a:t>M.biceps</a:t>
            </a:r>
            <a:r>
              <a:rPr lang="en-US" dirty="0" smtClean="0"/>
              <a:t> </a:t>
            </a:r>
            <a:r>
              <a:rPr lang="en-US" dirty="0" err="1" smtClean="0"/>
              <a:t>femoris</a:t>
            </a:r>
            <a:r>
              <a:rPr lang="en-US" dirty="0" smtClean="0"/>
              <a:t> (</a:t>
            </a:r>
            <a:r>
              <a:rPr lang="en-US" dirty="0" err="1" smtClean="0"/>
              <a:t>dvoglavi</a:t>
            </a:r>
            <a:r>
              <a:rPr lang="en-US" dirty="0" smtClean="0"/>
              <a:t> </a:t>
            </a:r>
            <a:r>
              <a:rPr lang="en-US" dirty="0" err="1" smtClean="0"/>
              <a:t>butni</a:t>
            </a:r>
            <a:r>
              <a:rPr lang="en-US" dirty="0" smtClean="0"/>
              <a:t> </a:t>
            </a:r>
            <a:r>
              <a:rPr lang="en-US" dirty="0" err="1" smtClean="0"/>
              <a:t>mišić</a:t>
            </a:r>
            <a:r>
              <a:rPr lang="en-US" dirty="0" smtClean="0"/>
              <a:t>)</a:t>
            </a:r>
          </a:p>
          <a:p>
            <a:pPr lvl="0"/>
            <a:r>
              <a:rPr lang="en-US" dirty="0" err="1" smtClean="0"/>
              <a:t>M.semimembranosus</a:t>
            </a:r>
            <a:r>
              <a:rPr lang="en-US" dirty="0" smtClean="0"/>
              <a:t> (</a:t>
            </a:r>
            <a:r>
              <a:rPr lang="en-US" dirty="0" err="1" smtClean="0"/>
              <a:t>poluopnasti</a:t>
            </a:r>
            <a:r>
              <a:rPr lang="en-US" dirty="0" smtClean="0"/>
              <a:t> </a:t>
            </a:r>
            <a:r>
              <a:rPr lang="en-US" dirty="0" err="1" smtClean="0"/>
              <a:t>mišić</a:t>
            </a:r>
            <a:r>
              <a:rPr lang="en-US" dirty="0" smtClean="0"/>
              <a:t>)</a:t>
            </a:r>
          </a:p>
          <a:p>
            <a:pPr lvl="0"/>
            <a:r>
              <a:rPr lang="en-US" dirty="0" err="1" smtClean="0"/>
              <a:t>M.semitendinosus</a:t>
            </a:r>
            <a:r>
              <a:rPr lang="en-US" dirty="0" smtClean="0"/>
              <a:t> (</a:t>
            </a:r>
            <a:r>
              <a:rPr lang="en-US" dirty="0" err="1" smtClean="0"/>
              <a:t>polužilavi</a:t>
            </a:r>
            <a:r>
              <a:rPr lang="en-US" dirty="0" smtClean="0"/>
              <a:t> </a:t>
            </a:r>
            <a:r>
              <a:rPr lang="en-US" dirty="0" err="1" smtClean="0"/>
              <a:t>mišić</a:t>
            </a:r>
            <a:r>
              <a:rPr lang="en-US" dirty="0" smtClean="0"/>
              <a:t>)</a:t>
            </a:r>
          </a:p>
          <a:p>
            <a:pPr lvl="0"/>
            <a:r>
              <a:rPr lang="en-US" dirty="0" err="1" smtClean="0"/>
              <a:t>M.rectus</a:t>
            </a:r>
            <a:r>
              <a:rPr lang="en-US" dirty="0" smtClean="0"/>
              <a:t> </a:t>
            </a:r>
            <a:r>
              <a:rPr lang="en-US" dirty="0" err="1" smtClean="0"/>
              <a:t>adbominis</a:t>
            </a:r>
            <a:r>
              <a:rPr lang="en-US" dirty="0" smtClean="0"/>
              <a:t> (</a:t>
            </a:r>
            <a:r>
              <a:rPr lang="en-US" dirty="0" err="1" smtClean="0"/>
              <a:t>pravi</a:t>
            </a:r>
            <a:r>
              <a:rPr lang="en-US" dirty="0" smtClean="0"/>
              <a:t> </a:t>
            </a:r>
            <a:r>
              <a:rPr lang="en-US" dirty="0" err="1" smtClean="0"/>
              <a:t>trbušni</a:t>
            </a:r>
            <a:r>
              <a:rPr lang="en-US" dirty="0" smtClean="0"/>
              <a:t> </a:t>
            </a:r>
            <a:r>
              <a:rPr lang="en-US" dirty="0" err="1" smtClean="0"/>
              <a:t>mišić</a:t>
            </a:r>
            <a:r>
              <a:rPr lang="en-US" dirty="0" smtClean="0"/>
              <a:t>)</a:t>
            </a:r>
          </a:p>
          <a:p>
            <a:pPr lvl="0"/>
            <a:r>
              <a:rPr lang="en-US" dirty="0" err="1" smtClean="0"/>
              <a:t>M.obliqus</a:t>
            </a:r>
            <a:r>
              <a:rPr lang="en-US" dirty="0" smtClean="0"/>
              <a:t> </a:t>
            </a:r>
            <a:r>
              <a:rPr lang="en-US" dirty="0" err="1" smtClean="0"/>
              <a:t>abdominis</a:t>
            </a:r>
            <a:r>
              <a:rPr lang="en-US" dirty="0" smtClean="0"/>
              <a:t> </a:t>
            </a:r>
            <a:r>
              <a:rPr lang="en-US" dirty="0" err="1" smtClean="0"/>
              <a:t>externus</a:t>
            </a:r>
            <a:r>
              <a:rPr lang="en-US" dirty="0" smtClean="0"/>
              <a:t> (</a:t>
            </a:r>
            <a:r>
              <a:rPr lang="en-US" dirty="0" err="1" smtClean="0"/>
              <a:t>spoljašnji</a:t>
            </a:r>
            <a:r>
              <a:rPr lang="en-US" dirty="0" smtClean="0"/>
              <a:t> </a:t>
            </a:r>
            <a:r>
              <a:rPr lang="en-US" dirty="0" err="1" smtClean="0"/>
              <a:t>kosi</a:t>
            </a:r>
            <a:r>
              <a:rPr lang="en-US" dirty="0" smtClean="0"/>
              <a:t> </a:t>
            </a:r>
            <a:r>
              <a:rPr lang="en-US" dirty="0" err="1" smtClean="0"/>
              <a:t>trbušni</a:t>
            </a:r>
            <a:r>
              <a:rPr lang="en-US" dirty="0" smtClean="0"/>
              <a:t> </a:t>
            </a:r>
            <a:r>
              <a:rPr lang="en-US" dirty="0" err="1" smtClean="0"/>
              <a:t>mišić</a:t>
            </a:r>
            <a:r>
              <a:rPr lang="en-US" dirty="0" smtClean="0"/>
              <a:t>)</a:t>
            </a:r>
          </a:p>
          <a:p>
            <a:pPr lvl="0"/>
            <a:r>
              <a:rPr lang="en-US" dirty="0" err="1" smtClean="0"/>
              <a:t>M.obliqus</a:t>
            </a:r>
            <a:r>
              <a:rPr lang="en-US" dirty="0" smtClean="0"/>
              <a:t> </a:t>
            </a:r>
            <a:r>
              <a:rPr lang="en-US" dirty="0" err="1" smtClean="0"/>
              <a:t>abdominis</a:t>
            </a:r>
            <a:r>
              <a:rPr lang="en-US" dirty="0" smtClean="0"/>
              <a:t> </a:t>
            </a:r>
            <a:r>
              <a:rPr lang="en-US" dirty="0" err="1" smtClean="0"/>
              <a:t>internus</a:t>
            </a:r>
            <a:r>
              <a:rPr lang="en-US" dirty="0" smtClean="0"/>
              <a:t> (</a:t>
            </a:r>
            <a:r>
              <a:rPr lang="en-US" dirty="0" err="1" smtClean="0"/>
              <a:t>unutrašnji</a:t>
            </a:r>
            <a:r>
              <a:rPr lang="en-US" dirty="0" smtClean="0"/>
              <a:t> </a:t>
            </a:r>
            <a:r>
              <a:rPr lang="en-US" dirty="0" err="1" smtClean="0"/>
              <a:t>kosi</a:t>
            </a:r>
            <a:r>
              <a:rPr lang="en-US" dirty="0" smtClean="0"/>
              <a:t> </a:t>
            </a:r>
            <a:r>
              <a:rPr lang="en-US" dirty="0" err="1" smtClean="0"/>
              <a:t>trbušni</a:t>
            </a:r>
            <a:r>
              <a:rPr lang="en-US" dirty="0" smtClean="0"/>
              <a:t> </a:t>
            </a:r>
            <a:r>
              <a:rPr lang="en-US" dirty="0" err="1" smtClean="0"/>
              <a:t>mišić</a:t>
            </a:r>
            <a:r>
              <a:rPr lang="en-US" dirty="0" smtClean="0"/>
              <a:t>)</a:t>
            </a:r>
          </a:p>
          <a:p>
            <a:pPr lvl="0"/>
            <a:r>
              <a:rPr lang="en-US" dirty="0" err="1" smtClean="0"/>
              <a:t>M.errector</a:t>
            </a:r>
            <a:r>
              <a:rPr lang="en-US" dirty="0" smtClean="0"/>
              <a:t> </a:t>
            </a:r>
            <a:r>
              <a:rPr lang="en-US" dirty="0" err="1" smtClean="0"/>
              <a:t>spinae</a:t>
            </a:r>
            <a:r>
              <a:rPr lang="en-US" dirty="0" smtClean="0"/>
              <a:t> (</a:t>
            </a:r>
            <a:r>
              <a:rPr lang="en-US" dirty="0" err="1" smtClean="0"/>
              <a:t>opružač</a:t>
            </a:r>
            <a:r>
              <a:rPr lang="en-US" dirty="0" smtClean="0"/>
              <a:t> </a:t>
            </a:r>
            <a:r>
              <a:rPr lang="en-US" dirty="0" err="1" smtClean="0"/>
              <a:t>trupa</a:t>
            </a:r>
            <a:r>
              <a:rPr lang="en-US" dirty="0" smtClean="0"/>
              <a:t>)</a:t>
            </a:r>
          </a:p>
          <a:p>
            <a:pPr lvl="0"/>
            <a:r>
              <a:rPr lang="en-US" dirty="0" err="1" smtClean="0"/>
              <a:t>M.iliopsoas</a:t>
            </a:r>
            <a:r>
              <a:rPr lang="en-US" dirty="0" smtClean="0"/>
              <a:t> (</a:t>
            </a:r>
            <a:r>
              <a:rPr lang="en-US" dirty="0" err="1" smtClean="0"/>
              <a:t>slabinsko-bedreni</a:t>
            </a:r>
            <a:r>
              <a:rPr lang="en-US" dirty="0" smtClean="0"/>
              <a:t> </a:t>
            </a:r>
            <a:r>
              <a:rPr lang="en-US" dirty="0" err="1" smtClean="0"/>
              <a:t>mišić</a:t>
            </a:r>
            <a:r>
              <a:rPr lang="en-US" dirty="0" smtClean="0"/>
              <a:t>)</a:t>
            </a:r>
          </a:p>
          <a:p>
            <a:pPr lvl="0"/>
            <a:r>
              <a:rPr lang="en-US" dirty="0" err="1" smtClean="0"/>
              <a:t>M.quadratus</a:t>
            </a:r>
            <a:r>
              <a:rPr lang="en-US" dirty="0" smtClean="0"/>
              <a:t> </a:t>
            </a:r>
            <a:r>
              <a:rPr lang="en-US" dirty="0" err="1" smtClean="0"/>
              <a:t>lumborum</a:t>
            </a:r>
            <a:r>
              <a:rPr lang="en-US" dirty="0" smtClean="0"/>
              <a:t> (</a:t>
            </a:r>
            <a:r>
              <a:rPr lang="en-US" dirty="0" err="1" smtClean="0"/>
              <a:t>četvrtasti</a:t>
            </a:r>
            <a:r>
              <a:rPr lang="en-US" dirty="0" smtClean="0"/>
              <a:t> </a:t>
            </a:r>
            <a:r>
              <a:rPr lang="en-US" dirty="0" err="1" smtClean="0"/>
              <a:t>slabinski</a:t>
            </a:r>
            <a:r>
              <a:rPr lang="en-US" dirty="0" smtClean="0"/>
              <a:t> </a:t>
            </a:r>
            <a:r>
              <a:rPr lang="en-US" dirty="0" err="1" smtClean="0"/>
              <a:t>mišić</a:t>
            </a:r>
            <a:r>
              <a:rPr lang="en-US" dirty="0" smtClean="0"/>
              <a:t>)</a:t>
            </a:r>
          </a:p>
          <a:p>
            <a:pPr lvl="0"/>
            <a:r>
              <a:rPr lang="en-US" dirty="0" err="1" smtClean="0"/>
              <a:t>M.deltoideus</a:t>
            </a:r>
            <a:r>
              <a:rPr lang="en-US" dirty="0" smtClean="0"/>
              <a:t> (</a:t>
            </a:r>
            <a:r>
              <a:rPr lang="en-US" dirty="0" err="1" smtClean="0"/>
              <a:t>deltasti</a:t>
            </a:r>
            <a:r>
              <a:rPr lang="en-US" dirty="0" smtClean="0"/>
              <a:t> </a:t>
            </a:r>
            <a:r>
              <a:rPr lang="en-US" dirty="0" err="1" smtClean="0"/>
              <a:t>mišić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I </a:t>
            </a:r>
            <a:r>
              <a:rPr lang="en-US" dirty="0" err="1" smtClean="0"/>
              <a:t>drugi</a:t>
            </a:r>
            <a:r>
              <a:rPr lang="en-US" dirty="0" smtClean="0"/>
              <a:t> </a:t>
            </a:r>
            <a:r>
              <a:rPr lang="en-US" dirty="0" err="1" smtClean="0"/>
              <a:t>mišići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download (1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4876800"/>
            <a:ext cx="2619375" cy="1743075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E6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r-Latn-RS" dirty="0" smtClean="0"/>
              <a:t>Analiza skokova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953000"/>
          </a:xfrm>
        </p:spPr>
        <p:txBody>
          <a:bodyPr>
            <a:normAutofit fontScale="55000" lnSpcReduction="20000"/>
          </a:bodyPr>
          <a:lstStyle/>
          <a:p>
            <a:r>
              <a:rPr lang="en-US" sz="4400" dirty="0" err="1" smtClean="0"/>
              <a:t>Skokovi</a:t>
            </a:r>
            <a:r>
              <a:rPr lang="en-US" sz="4400" dirty="0" smtClean="0"/>
              <a:t> </a:t>
            </a:r>
            <a:r>
              <a:rPr lang="en-US" sz="4400" dirty="0" err="1" smtClean="0"/>
              <a:t>predstavljaju</a:t>
            </a:r>
            <a:r>
              <a:rPr lang="en-US" sz="4400" dirty="0" smtClean="0"/>
              <a:t> </a:t>
            </a:r>
            <a:r>
              <a:rPr lang="en-US" sz="4400" dirty="0" err="1" smtClean="0"/>
              <a:t>posebnu</a:t>
            </a:r>
            <a:r>
              <a:rPr lang="en-US" sz="4400" dirty="0" smtClean="0"/>
              <a:t> </a:t>
            </a:r>
            <a:r>
              <a:rPr lang="en-US" sz="4400" dirty="0" err="1" smtClean="0"/>
              <a:t>vrstu</a:t>
            </a:r>
            <a:r>
              <a:rPr lang="en-US" sz="4400" dirty="0" smtClean="0"/>
              <a:t> </a:t>
            </a:r>
            <a:r>
              <a:rPr lang="en-US" sz="4400" dirty="0" err="1" smtClean="0"/>
              <a:t>kretanja</a:t>
            </a:r>
            <a:r>
              <a:rPr lang="en-US" sz="4400" dirty="0" smtClean="0"/>
              <a:t> </a:t>
            </a:r>
            <a:r>
              <a:rPr lang="en-US" sz="4400" dirty="0" err="1" smtClean="0"/>
              <a:t>tela</a:t>
            </a:r>
            <a:r>
              <a:rPr lang="en-US" sz="4400" dirty="0" smtClean="0"/>
              <a:t>, </a:t>
            </a:r>
            <a:r>
              <a:rPr lang="en-US" sz="4400" dirty="0" err="1" smtClean="0"/>
              <a:t>pri</a:t>
            </a:r>
            <a:r>
              <a:rPr lang="en-US" sz="4400" dirty="0" smtClean="0"/>
              <a:t> </a:t>
            </a:r>
            <a:r>
              <a:rPr lang="en-US" sz="4400" dirty="0" err="1" smtClean="0"/>
              <a:t>čemu</a:t>
            </a:r>
            <a:r>
              <a:rPr lang="en-US" sz="4400" dirty="0" smtClean="0"/>
              <a:t> se </a:t>
            </a:r>
            <a:r>
              <a:rPr lang="en-US" sz="4400" dirty="0" err="1" smtClean="0"/>
              <a:t>ono</a:t>
            </a:r>
            <a:r>
              <a:rPr lang="en-US" sz="4400" dirty="0" smtClean="0"/>
              <a:t> </a:t>
            </a:r>
            <a:r>
              <a:rPr lang="en-US" sz="4400" dirty="0" err="1" smtClean="0"/>
              <a:t>prvo</a:t>
            </a:r>
            <a:r>
              <a:rPr lang="en-US" sz="4400" dirty="0" smtClean="0"/>
              <a:t> </a:t>
            </a:r>
            <a:r>
              <a:rPr lang="en-US" sz="4400" dirty="0" err="1" smtClean="0"/>
              <a:t>odvaja</a:t>
            </a:r>
            <a:r>
              <a:rPr lang="en-US" sz="4400" dirty="0" smtClean="0"/>
              <a:t> </a:t>
            </a:r>
            <a:r>
              <a:rPr lang="en-US" sz="4400" dirty="0" err="1" smtClean="0"/>
              <a:t>od</a:t>
            </a:r>
            <a:r>
              <a:rPr lang="en-US" sz="4400" dirty="0" smtClean="0"/>
              <a:t> </a:t>
            </a:r>
            <a:r>
              <a:rPr lang="en-US" sz="4400" dirty="0" err="1" smtClean="0"/>
              <a:t>površine</a:t>
            </a:r>
            <a:r>
              <a:rPr lang="en-US" sz="4400" dirty="0" smtClean="0"/>
              <a:t> </a:t>
            </a:r>
            <a:r>
              <a:rPr lang="en-US" sz="4400" dirty="0" err="1" smtClean="0"/>
              <a:t>oslonca</a:t>
            </a:r>
            <a:r>
              <a:rPr lang="en-US" sz="4400" dirty="0" smtClean="0"/>
              <a:t>, </a:t>
            </a:r>
            <a:r>
              <a:rPr lang="en-US" sz="4400" dirty="0" err="1" smtClean="0"/>
              <a:t>zatim</a:t>
            </a:r>
            <a:r>
              <a:rPr lang="en-US" sz="4400" dirty="0" smtClean="0"/>
              <a:t> </a:t>
            </a:r>
            <a:r>
              <a:rPr lang="en-US" sz="4400" dirty="0" err="1" smtClean="0"/>
              <a:t>leti</a:t>
            </a:r>
            <a:r>
              <a:rPr lang="en-US" sz="4400" dirty="0" smtClean="0"/>
              <a:t> </a:t>
            </a:r>
            <a:r>
              <a:rPr lang="en-US" sz="4400" dirty="0" err="1" smtClean="0"/>
              <a:t>kroz</a:t>
            </a:r>
            <a:r>
              <a:rPr lang="en-US" sz="4400" dirty="0" smtClean="0"/>
              <a:t> </a:t>
            </a:r>
            <a:r>
              <a:rPr lang="en-US" sz="4400" dirty="0" err="1" smtClean="0"/>
              <a:t>vazduh</a:t>
            </a:r>
            <a:r>
              <a:rPr lang="en-US" sz="4400" dirty="0" smtClean="0"/>
              <a:t>, a </a:t>
            </a:r>
            <a:r>
              <a:rPr lang="en-US" sz="4400" dirty="0" err="1" smtClean="0"/>
              <a:t>kretanje</a:t>
            </a:r>
            <a:r>
              <a:rPr lang="en-US" sz="4400" dirty="0" smtClean="0"/>
              <a:t> se </a:t>
            </a:r>
            <a:r>
              <a:rPr lang="en-US" sz="4400" dirty="0" err="1" smtClean="0"/>
              <a:t>završava</a:t>
            </a:r>
            <a:r>
              <a:rPr lang="en-US" sz="4400" dirty="0" smtClean="0"/>
              <a:t> </a:t>
            </a:r>
            <a:r>
              <a:rPr lang="en-US" sz="4400" dirty="0" err="1" smtClean="0"/>
              <a:t>doskokom</a:t>
            </a:r>
            <a:r>
              <a:rPr lang="en-US" sz="4400" dirty="0" smtClean="0"/>
              <a:t> </a:t>
            </a:r>
            <a:r>
              <a:rPr lang="en-US" sz="4400" dirty="0" err="1" smtClean="0"/>
              <a:t>na</a:t>
            </a:r>
            <a:r>
              <a:rPr lang="en-US" sz="4400" dirty="0" smtClean="0"/>
              <a:t> </a:t>
            </a:r>
            <a:r>
              <a:rPr lang="en-US" sz="4400" dirty="0" err="1" smtClean="0"/>
              <a:t>zemlju</a:t>
            </a:r>
            <a:r>
              <a:rPr lang="en-US" sz="4400" dirty="0" smtClean="0"/>
              <a:t> </a:t>
            </a:r>
            <a:r>
              <a:rPr lang="en-US" sz="4400" dirty="0" err="1" smtClean="0"/>
              <a:t>ili</a:t>
            </a:r>
            <a:r>
              <a:rPr lang="en-US" sz="4400" dirty="0" smtClean="0"/>
              <a:t> </a:t>
            </a:r>
            <a:r>
              <a:rPr lang="en-US" sz="4400" dirty="0" err="1" smtClean="0"/>
              <a:t>drugu</a:t>
            </a:r>
            <a:r>
              <a:rPr lang="en-US" sz="4400" dirty="0" smtClean="0"/>
              <a:t> </a:t>
            </a:r>
            <a:r>
              <a:rPr lang="en-US" sz="4400" dirty="0" err="1" smtClean="0"/>
              <a:t>oslanjajuću</a:t>
            </a:r>
            <a:r>
              <a:rPr lang="en-US" sz="4400" dirty="0" smtClean="0"/>
              <a:t> </a:t>
            </a:r>
            <a:r>
              <a:rPr lang="en-US" sz="4400" dirty="0" err="1" smtClean="0"/>
              <a:t>površinu</a:t>
            </a:r>
            <a:r>
              <a:rPr lang="en-US" sz="4400" dirty="0" smtClean="0"/>
              <a:t>.</a:t>
            </a:r>
          </a:p>
          <a:p>
            <a:pPr>
              <a:buNone/>
            </a:pPr>
            <a:r>
              <a:rPr lang="en-US" sz="4400" dirty="0" smtClean="0"/>
              <a:t> </a:t>
            </a:r>
          </a:p>
          <a:p>
            <a:pPr>
              <a:buNone/>
            </a:pPr>
            <a:r>
              <a:rPr lang="en-US" sz="4400" dirty="0" err="1" smtClean="0"/>
              <a:t>Postoje</a:t>
            </a:r>
            <a:r>
              <a:rPr lang="en-US" sz="4400" dirty="0" smtClean="0"/>
              <a:t> </a:t>
            </a:r>
            <a:r>
              <a:rPr lang="en-US" sz="4400" dirty="0" err="1" smtClean="0"/>
              <a:t>različiti</a:t>
            </a:r>
            <a:r>
              <a:rPr lang="en-US" sz="4400" dirty="0" smtClean="0"/>
              <a:t> </a:t>
            </a:r>
            <a:r>
              <a:rPr lang="en-US" sz="4400" dirty="0" err="1" smtClean="0"/>
              <a:t>oblici</a:t>
            </a:r>
            <a:r>
              <a:rPr lang="en-US" sz="4400" dirty="0" smtClean="0"/>
              <a:t> </a:t>
            </a:r>
            <a:r>
              <a:rPr lang="en-US" sz="4400" dirty="0" err="1" smtClean="0"/>
              <a:t>skokova</a:t>
            </a:r>
            <a:r>
              <a:rPr lang="en-US" sz="4400" dirty="0" smtClean="0"/>
              <a:t>:</a:t>
            </a:r>
          </a:p>
          <a:p>
            <a:pPr lvl="0"/>
            <a:r>
              <a:rPr lang="en-US" sz="4400" dirty="0" err="1" smtClean="0">
                <a:solidFill>
                  <a:srgbClr val="FF0000"/>
                </a:solidFill>
              </a:rPr>
              <a:t>Skokovi</a:t>
            </a:r>
            <a:r>
              <a:rPr lang="en-US" sz="4400" dirty="0" smtClean="0">
                <a:solidFill>
                  <a:srgbClr val="FF0000"/>
                </a:solidFill>
              </a:rPr>
              <a:t> u </a:t>
            </a:r>
            <a:r>
              <a:rPr lang="en-US" sz="4400" dirty="0" err="1" smtClean="0">
                <a:solidFill>
                  <a:srgbClr val="FF0000"/>
                </a:solidFill>
              </a:rPr>
              <a:t>dalj</a:t>
            </a:r>
            <a:endParaRPr lang="en-US" sz="4400" dirty="0" smtClean="0">
              <a:solidFill>
                <a:srgbClr val="FF0000"/>
              </a:solidFill>
            </a:endParaRPr>
          </a:p>
          <a:p>
            <a:pPr lvl="0"/>
            <a:r>
              <a:rPr lang="en-US" sz="4400" dirty="0" err="1" smtClean="0">
                <a:solidFill>
                  <a:srgbClr val="FF0000"/>
                </a:solidFill>
              </a:rPr>
              <a:t>Skokovi</a:t>
            </a:r>
            <a:r>
              <a:rPr lang="en-US" sz="4400" dirty="0" smtClean="0">
                <a:solidFill>
                  <a:srgbClr val="FF0000"/>
                </a:solidFill>
              </a:rPr>
              <a:t> u </a:t>
            </a:r>
            <a:r>
              <a:rPr lang="en-US" sz="4400" dirty="0" err="1" smtClean="0">
                <a:solidFill>
                  <a:srgbClr val="FF0000"/>
                </a:solidFill>
              </a:rPr>
              <a:t>vis</a:t>
            </a:r>
            <a:endParaRPr lang="en-US" sz="4400" dirty="0" smtClean="0">
              <a:solidFill>
                <a:srgbClr val="FF0000"/>
              </a:solidFill>
            </a:endParaRPr>
          </a:p>
          <a:p>
            <a:pPr lvl="0"/>
            <a:r>
              <a:rPr lang="en-US" sz="4400" dirty="0" err="1" smtClean="0">
                <a:solidFill>
                  <a:srgbClr val="FF0000"/>
                </a:solidFill>
              </a:rPr>
              <a:t>Skokovi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preko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prepreka</a:t>
            </a:r>
            <a:endParaRPr lang="en-US" sz="4400" dirty="0" smtClean="0">
              <a:solidFill>
                <a:srgbClr val="FF0000"/>
              </a:solidFill>
            </a:endParaRPr>
          </a:p>
          <a:p>
            <a:pPr lvl="0"/>
            <a:r>
              <a:rPr lang="en-US" sz="4400" dirty="0" err="1" smtClean="0">
                <a:solidFill>
                  <a:srgbClr val="FF0000"/>
                </a:solidFill>
              </a:rPr>
              <a:t>Skokovi</a:t>
            </a:r>
            <a:r>
              <a:rPr lang="en-US" sz="4400" dirty="0" smtClean="0">
                <a:solidFill>
                  <a:srgbClr val="FF0000"/>
                </a:solidFill>
              </a:rPr>
              <a:t> u </a:t>
            </a:r>
            <a:r>
              <a:rPr lang="en-US" sz="4400" dirty="0" err="1" smtClean="0">
                <a:solidFill>
                  <a:srgbClr val="FF0000"/>
                </a:solidFill>
              </a:rPr>
              <a:t>vodu</a:t>
            </a:r>
            <a:endParaRPr lang="en-US" sz="4400" dirty="0" smtClean="0">
              <a:solidFill>
                <a:srgbClr val="FF0000"/>
              </a:solidFill>
            </a:endParaRPr>
          </a:p>
          <a:p>
            <a:pPr lvl="0"/>
            <a:r>
              <a:rPr lang="en-US" sz="4400" dirty="0" err="1" smtClean="0">
                <a:solidFill>
                  <a:srgbClr val="FF0000"/>
                </a:solidFill>
              </a:rPr>
              <a:t>Skokovi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pomoću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motke</a:t>
            </a:r>
            <a:endParaRPr lang="en-US" sz="4400" dirty="0" smtClean="0">
              <a:solidFill>
                <a:srgbClr val="FF0000"/>
              </a:solidFill>
            </a:endParaRPr>
          </a:p>
          <a:p>
            <a:pPr lvl="0"/>
            <a:r>
              <a:rPr lang="en-US" sz="4400" dirty="0" err="1" smtClean="0">
                <a:solidFill>
                  <a:srgbClr val="FF0000"/>
                </a:solidFill>
              </a:rPr>
              <a:t>Skokovi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preko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sprava</a:t>
            </a:r>
            <a:endParaRPr lang="en-US" sz="4400" dirty="0" smtClean="0">
              <a:solidFill>
                <a:srgbClr val="FF0000"/>
              </a:solidFill>
            </a:endParaRPr>
          </a:p>
          <a:p>
            <a:pPr lvl="0"/>
            <a:r>
              <a:rPr lang="en-US" sz="4400" dirty="0" err="1" smtClean="0">
                <a:solidFill>
                  <a:srgbClr val="FF0000"/>
                </a:solidFill>
              </a:rPr>
              <a:t>Drugi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skokovi</a:t>
            </a:r>
            <a:endParaRPr lang="en-US" sz="4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4400" dirty="0" smtClean="0"/>
              <a:t> </a:t>
            </a:r>
          </a:p>
          <a:p>
            <a:endParaRPr lang="en-US" dirty="0"/>
          </a:p>
        </p:txBody>
      </p:sp>
      <p:pic>
        <p:nvPicPr>
          <p:cNvPr id="4" name="Picture 3" descr="download (1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3810000"/>
            <a:ext cx="2619375" cy="1743075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E6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r-Latn-RS" dirty="0" smtClean="0"/>
              <a:t>Analiza skokova-faze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r-Latn-RS" dirty="0" smtClean="0"/>
              <a:t>    </a:t>
            </a:r>
            <a:r>
              <a:rPr lang="en-US" dirty="0" err="1" smtClean="0"/>
              <a:t>Svaka</a:t>
            </a:r>
            <a:r>
              <a:rPr lang="en-US" dirty="0" smtClean="0"/>
              <a:t> </a:t>
            </a:r>
            <a:r>
              <a:rPr lang="en-US" dirty="0" err="1" smtClean="0"/>
              <a:t>vrsta</a:t>
            </a:r>
            <a:r>
              <a:rPr lang="en-US" dirty="0" smtClean="0"/>
              <a:t> </a:t>
            </a:r>
            <a:r>
              <a:rPr lang="en-US" dirty="0" err="1" smtClean="0"/>
              <a:t>skoka</a:t>
            </a:r>
            <a:r>
              <a:rPr lang="en-US" dirty="0" smtClean="0"/>
              <a:t> </a:t>
            </a:r>
            <a:r>
              <a:rPr lang="en-US" dirty="0" err="1" smtClean="0"/>
              <a:t>prolazi</a:t>
            </a:r>
            <a:r>
              <a:rPr lang="en-US" dirty="0" smtClean="0"/>
              <a:t> </a:t>
            </a:r>
            <a:r>
              <a:rPr lang="en-US" dirty="0" err="1" smtClean="0"/>
              <a:t>kroz</a:t>
            </a:r>
            <a:r>
              <a:rPr lang="en-US" dirty="0" smtClean="0"/>
              <a:t> </a:t>
            </a:r>
            <a:r>
              <a:rPr lang="en-US" dirty="0" err="1" smtClean="0"/>
              <a:t>četiri</a:t>
            </a:r>
            <a:r>
              <a:rPr lang="en-US" dirty="0" smtClean="0"/>
              <a:t> faze, </a:t>
            </a:r>
            <a:r>
              <a:rPr lang="en-US" dirty="0" err="1" smtClean="0"/>
              <a:t>što</a:t>
            </a:r>
            <a:r>
              <a:rPr lang="en-US" dirty="0" smtClean="0"/>
              <a:t> je </a:t>
            </a:r>
            <a:r>
              <a:rPr lang="en-US" dirty="0" err="1" smtClean="0"/>
              <a:t>zajedničko</a:t>
            </a:r>
            <a:r>
              <a:rPr lang="en-US" dirty="0" smtClean="0"/>
              <a:t>,</a:t>
            </a:r>
            <a:r>
              <a:rPr lang="sr-Latn-RS" dirty="0" smtClean="0"/>
              <a:t>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svaki</a:t>
            </a:r>
            <a:r>
              <a:rPr lang="en-US" dirty="0" smtClean="0"/>
              <a:t> </a:t>
            </a:r>
            <a:r>
              <a:rPr lang="en-US" dirty="0" err="1" smtClean="0"/>
              <a:t>skok</a:t>
            </a:r>
            <a:r>
              <a:rPr lang="en-US" dirty="0" smtClean="0"/>
              <a:t> </a:t>
            </a:r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 err="1" smtClean="0"/>
              <a:t>posebni</a:t>
            </a:r>
            <a:r>
              <a:rPr lang="en-US" dirty="0" smtClean="0"/>
              <a:t> </a:t>
            </a:r>
            <a:r>
              <a:rPr lang="en-US" dirty="0" err="1" smtClean="0"/>
              <a:t>načini</a:t>
            </a:r>
            <a:r>
              <a:rPr lang="en-US" dirty="0" smtClean="0"/>
              <a:t> </a:t>
            </a:r>
            <a:r>
              <a:rPr lang="en-US" dirty="0" err="1" smtClean="0"/>
              <a:t>izvođenja</a:t>
            </a:r>
            <a:r>
              <a:rPr lang="en-US" dirty="0" smtClean="0"/>
              <a:t> </a:t>
            </a:r>
            <a:r>
              <a:rPr lang="en-US" dirty="0" err="1" smtClean="0"/>
              <a:t>ovih</a:t>
            </a:r>
            <a:r>
              <a:rPr lang="en-US" dirty="0" smtClean="0"/>
              <a:t> </a:t>
            </a:r>
            <a:r>
              <a:rPr lang="en-US" dirty="0" err="1" smtClean="0"/>
              <a:t>faza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sr-Latn-RS" dirty="0" smtClean="0"/>
              <a:t>    </a:t>
            </a:r>
            <a:r>
              <a:rPr lang="en-US" dirty="0" smtClean="0"/>
              <a:t>Faze u </a:t>
            </a:r>
            <a:r>
              <a:rPr lang="en-US" dirty="0" err="1" smtClean="0"/>
              <a:t>skokovima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sledeće</a:t>
            </a:r>
            <a:r>
              <a:rPr lang="en-US" dirty="0" smtClean="0"/>
              <a:t>:</a:t>
            </a:r>
          </a:p>
          <a:p>
            <a:pPr lvl="0"/>
            <a:r>
              <a:rPr lang="en-US" dirty="0" err="1" smtClean="0"/>
              <a:t>Priprema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odraz</a:t>
            </a:r>
            <a:endParaRPr lang="en-US" dirty="0" smtClean="0"/>
          </a:p>
          <a:p>
            <a:pPr lvl="0"/>
            <a:r>
              <a:rPr lang="en-US" dirty="0" err="1" smtClean="0"/>
              <a:t>Odraz</a:t>
            </a:r>
            <a:endParaRPr lang="en-US" dirty="0" smtClean="0"/>
          </a:p>
          <a:p>
            <a:pPr lvl="0"/>
            <a:r>
              <a:rPr lang="en-US" dirty="0" smtClean="0"/>
              <a:t>Let</a:t>
            </a:r>
          </a:p>
          <a:p>
            <a:pPr lvl="0"/>
            <a:r>
              <a:rPr lang="en-US" dirty="0" err="1" smtClean="0"/>
              <a:t>Doskok</a:t>
            </a:r>
            <a:endParaRPr lang="en-US" dirty="0" smtClean="0"/>
          </a:p>
          <a:p>
            <a:pPr>
              <a:buNone/>
            </a:pPr>
            <a:r>
              <a:rPr lang="sr-Latn-RS" dirty="0" smtClean="0"/>
              <a:t>     </a:t>
            </a:r>
            <a:r>
              <a:rPr lang="en-US" dirty="0" err="1" smtClean="0"/>
              <a:t>Ako</a:t>
            </a:r>
            <a:r>
              <a:rPr lang="en-US" dirty="0" smtClean="0"/>
              <a:t> se </a:t>
            </a:r>
            <a:r>
              <a:rPr lang="en-US" dirty="0" err="1" smtClean="0"/>
              <a:t>radi</a:t>
            </a:r>
            <a:r>
              <a:rPr lang="en-US" dirty="0" smtClean="0"/>
              <a:t> o </a:t>
            </a:r>
            <a:r>
              <a:rPr lang="en-US" dirty="0" err="1" smtClean="0"/>
              <a:t>skakanju</a:t>
            </a:r>
            <a:r>
              <a:rPr lang="en-US" dirty="0" smtClean="0"/>
              <a:t> u </a:t>
            </a:r>
            <a:r>
              <a:rPr lang="en-US" dirty="0" err="1" smtClean="0"/>
              <a:t>dalj,tu</a:t>
            </a:r>
            <a:r>
              <a:rPr lang="en-US" dirty="0" smtClean="0"/>
              <a:t> </a:t>
            </a:r>
            <a:r>
              <a:rPr lang="en-US" dirty="0" err="1" smtClean="0"/>
              <a:t>možemo</a:t>
            </a:r>
            <a:r>
              <a:rPr lang="en-US" dirty="0" smtClean="0"/>
              <a:t> </a:t>
            </a:r>
            <a:r>
              <a:rPr lang="en-US" dirty="0" err="1" smtClean="0"/>
              <a:t>naći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navedene</a:t>
            </a:r>
            <a:r>
              <a:rPr lang="en-US" dirty="0" smtClean="0"/>
              <a:t> faze </a:t>
            </a:r>
            <a:r>
              <a:rPr lang="en-US" dirty="0" err="1" smtClean="0"/>
              <a:t>i</a:t>
            </a:r>
            <a:r>
              <a:rPr lang="en-US" dirty="0" smtClean="0"/>
              <a:t> one se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opisati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ustanoviti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zadovoljavajući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3" descr="images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2362200"/>
            <a:ext cx="1847850" cy="2466975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E6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r-Latn-RS" dirty="0" smtClean="0"/>
              <a:t>Analiza skokova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sr-Latn-RS" dirty="0" smtClean="0"/>
              <a:t>      </a:t>
            </a:r>
            <a:r>
              <a:rPr lang="en-US" dirty="0" err="1" smtClean="0"/>
              <a:t>Priprema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odraz</a:t>
            </a:r>
            <a:r>
              <a:rPr lang="en-US" dirty="0" smtClean="0"/>
              <a:t>, se </a:t>
            </a:r>
            <a:r>
              <a:rPr lang="en-US" dirty="0" err="1" smtClean="0"/>
              <a:t>izvodi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sto</a:t>
            </a:r>
            <a:r>
              <a:rPr lang="sr-Latn-RS" dirty="0" smtClean="0"/>
              <a:t>j</a:t>
            </a:r>
            <a:r>
              <a:rPr lang="en-US" dirty="0" err="1" smtClean="0"/>
              <a:t>ećeg</a:t>
            </a:r>
            <a:r>
              <a:rPr lang="en-US" dirty="0" smtClean="0"/>
              <a:t> stave </a:t>
            </a:r>
            <a:r>
              <a:rPr lang="en-US" dirty="0" err="1" smtClean="0"/>
              <a:t>skakača</a:t>
            </a:r>
            <a:r>
              <a:rPr lang="en-US" dirty="0" smtClean="0"/>
              <a:t>,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čemu</a:t>
            </a:r>
            <a:r>
              <a:rPr lang="en-US" dirty="0" smtClean="0"/>
              <a:t> se </a:t>
            </a:r>
            <a:r>
              <a:rPr lang="en-US" dirty="0" err="1" smtClean="0"/>
              <a:t>potkolenice</a:t>
            </a:r>
            <a:r>
              <a:rPr lang="en-US" dirty="0" smtClean="0"/>
              <a:t> </a:t>
            </a:r>
            <a:r>
              <a:rPr lang="en-US" dirty="0" err="1" smtClean="0"/>
              <a:t>savijaju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stopalima</a:t>
            </a:r>
            <a:r>
              <a:rPr lang="en-US" dirty="0" smtClean="0"/>
              <a:t>, a </a:t>
            </a:r>
            <a:r>
              <a:rPr lang="en-US" dirty="0" err="1" smtClean="0"/>
              <a:t>natkolenice</a:t>
            </a:r>
            <a:r>
              <a:rPr lang="en-US" dirty="0" smtClean="0"/>
              <a:t> se </a:t>
            </a:r>
            <a:r>
              <a:rPr lang="en-US" dirty="0" err="1" smtClean="0"/>
              <a:t>flektiraju</a:t>
            </a:r>
            <a:r>
              <a:rPr lang="en-US" dirty="0" smtClean="0"/>
              <a:t> ka </a:t>
            </a:r>
            <a:r>
              <a:rPr lang="en-US" dirty="0" err="1" smtClean="0"/>
              <a:t>potkolenicama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sr-Latn-RS" dirty="0" smtClean="0"/>
              <a:t>      </a:t>
            </a:r>
            <a:r>
              <a:rPr lang="en-US" dirty="0" err="1" smtClean="0"/>
              <a:t>Odraz</a:t>
            </a:r>
            <a:r>
              <a:rPr lang="en-US" dirty="0" smtClean="0"/>
              <a:t> se </a:t>
            </a:r>
            <a:r>
              <a:rPr lang="en-US" dirty="0" err="1" smtClean="0"/>
              <a:t>izvodi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taj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, </a:t>
            </a:r>
            <a:r>
              <a:rPr lang="en-US" dirty="0" err="1" smtClean="0"/>
              <a:t>što</a:t>
            </a:r>
            <a:r>
              <a:rPr lang="en-US" dirty="0" smtClean="0"/>
              <a:t> se </a:t>
            </a:r>
            <a:r>
              <a:rPr lang="en-US" dirty="0" err="1" smtClean="0"/>
              <a:t>vrše</a:t>
            </a:r>
            <a:r>
              <a:rPr lang="en-US" dirty="0" smtClean="0"/>
              <a:t> </a:t>
            </a:r>
            <a:r>
              <a:rPr lang="en-US" dirty="0" err="1" smtClean="0"/>
              <a:t>istovremeni</a:t>
            </a:r>
            <a:r>
              <a:rPr lang="en-US" dirty="0" smtClean="0"/>
              <a:t> </a:t>
            </a:r>
            <a:r>
              <a:rPr lang="en-US" dirty="0" err="1" smtClean="0"/>
              <a:t>energični</a:t>
            </a:r>
            <a:r>
              <a:rPr lang="en-US" dirty="0" smtClean="0"/>
              <a:t> </a:t>
            </a:r>
            <a:r>
              <a:rPr lang="en-US" dirty="0" err="1" smtClean="0"/>
              <a:t>sledeći</a:t>
            </a:r>
            <a:r>
              <a:rPr lang="en-US" dirty="0" smtClean="0"/>
              <a:t> </a:t>
            </a:r>
            <a:r>
              <a:rPr lang="en-US" dirty="0" err="1" smtClean="0"/>
              <a:t>pokreti</a:t>
            </a:r>
            <a:r>
              <a:rPr lang="en-US" dirty="0" smtClean="0"/>
              <a:t>:</a:t>
            </a:r>
          </a:p>
          <a:p>
            <a:pPr lvl="0"/>
            <a:r>
              <a:rPr lang="en-US" dirty="0" err="1" smtClean="0"/>
              <a:t>opružanja</a:t>
            </a:r>
            <a:r>
              <a:rPr lang="en-US" dirty="0" smtClean="0"/>
              <a:t> </a:t>
            </a:r>
            <a:r>
              <a:rPr lang="en-US" dirty="0" err="1" smtClean="0"/>
              <a:t>stopala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potkolenicama</a:t>
            </a:r>
            <a:endParaRPr lang="en-US" dirty="0" smtClean="0"/>
          </a:p>
          <a:p>
            <a:pPr lvl="0"/>
            <a:r>
              <a:rPr lang="en-US" dirty="0" err="1" smtClean="0"/>
              <a:t>ekstenzija</a:t>
            </a:r>
            <a:r>
              <a:rPr lang="en-US" dirty="0" smtClean="0"/>
              <a:t> </a:t>
            </a:r>
            <a:r>
              <a:rPr lang="en-US" dirty="0" err="1" smtClean="0"/>
              <a:t>natkolenica</a:t>
            </a:r>
            <a:r>
              <a:rPr lang="en-US" dirty="0" smtClean="0"/>
              <a:t> ka </a:t>
            </a:r>
            <a:r>
              <a:rPr lang="en-US" dirty="0" err="1" smtClean="0"/>
              <a:t>potkolenicama</a:t>
            </a:r>
            <a:endParaRPr lang="en-US" dirty="0" smtClean="0"/>
          </a:p>
          <a:p>
            <a:pPr lvl="0"/>
            <a:r>
              <a:rPr lang="en-US" dirty="0" err="1" smtClean="0"/>
              <a:t>naginjanja</a:t>
            </a:r>
            <a:r>
              <a:rPr lang="en-US" dirty="0" smtClean="0"/>
              <a:t> </a:t>
            </a:r>
            <a:r>
              <a:rPr lang="en-US" dirty="0" err="1" smtClean="0"/>
              <a:t>karlice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natkolenicama</a:t>
            </a:r>
            <a:endParaRPr lang="en-US" dirty="0" smtClean="0"/>
          </a:p>
          <a:p>
            <a:pPr lvl="0"/>
            <a:r>
              <a:rPr lang="en-US" dirty="0" err="1" smtClean="0"/>
              <a:t>opružanje</a:t>
            </a:r>
            <a:r>
              <a:rPr lang="en-US" dirty="0" smtClean="0"/>
              <a:t> </a:t>
            </a:r>
            <a:r>
              <a:rPr lang="en-US" dirty="0" err="1" smtClean="0"/>
              <a:t>trupa</a:t>
            </a:r>
            <a:endParaRPr lang="en-US" dirty="0" smtClean="0"/>
          </a:p>
          <a:p>
            <a:pPr lvl="0"/>
            <a:r>
              <a:rPr lang="en-US" dirty="0" err="1" smtClean="0"/>
              <a:t>pokretanje</a:t>
            </a:r>
            <a:r>
              <a:rPr lang="en-US" dirty="0" smtClean="0"/>
              <a:t> </a:t>
            </a:r>
            <a:r>
              <a:rPr lang="en-US" dirty="0" err="1" smtClean="0"/>
              <a:t>nadlaktica</a:t>
            </a:r>
            <a:r>
              <a:rPr lang="en-US" dirty="0" smtClean="0"/>
              <a:t> dole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napred</a:t>
            </a:r>
            <a:r>
              <a:rPr lang="en-US" dirty="0" smtClean="0"/>
              <a:t>, a </a:t>
            </a:r>
            <a:r>
              <a:rPr lang="en-US" dirty="0" err="1" smtClean="0"/>
              <a:t>zatim</a:t>
            </a:r>
            <a:r>
              <a:rPr lang="en-US" dirty="0" smtClean="0"/>
              <a:t> gore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napred</a:t>
            </a:r>
            <a:endParaRPr lang="sr-Latn-RS" dirty="0" smtClean="0"/>
          </a:p>
          <a:p>
            <a:pPr lvl="0">
              <a:buNone/>
            </a:pPr>
            <a:r>
              <a:rPr lang="sr-Latn-RS" dirty="0" smtClean="0"/>
              <a:t>      </a:t>
            </a:r>
          </a:p>
          <a:p>
            <a:pPr lvl="0">
              <a:buNone/>
            </a:pPr>
            <a:r>
              <a:rPr lang="sr-Latn-RS" dirty="0" smtClean="0"/>
              <a:t>      </a:t>
            </a:r>
            <a:r>
              <a:rPr lang="en-US" dirty="0" err="1" smtClean="0"/>
              <a:t>Svi</a:t>
            </a:r>
            <a:r>
              <a:rPr lang="en-US" dirty="0" smtClean="0"/>
              <a:t> </a:t>
            </a:r>
            <a:r>
              <a:rPr lang="en-US" dirty="0" err="1" smtClean="0"/>
              <a:t>ovi</a:t>
            </a:r>
            <a:r>
              <a:rPr lang="en-US" dirty="0" smtClean="0"/>
              <a:t> </a:t>
            </a:r>
            <a:r>
              <a:rPr lang="en-US" dirty="0" err="1" smtClean="0"/>
              <a:t>pokreti</a:t>
            </a:r>
            <a:r>
              <a:rPr lang="en-US" dirty="0" smtClean="0"/>
              <a:t> </a:t>
            </a:r>
            <a:r>
              <a:rPr lang="en-US" dirty="0" err="1" smtClean="0"/>
              <a:t>daju</a:t>
            </a:r>
            <a:r>
              <a:rPr lang="en-US" dirty="0" smtClean="0"/>
              <a:t> </a:t>
            </a:r>
            <a:r>
              <a:rPr lang="en-US" dirty="0" err="1" smtClean="0"/>
              <a:t>telu</a:t>
            </a:r>
            <a:r>
              <a:rPr lang="en-US" dirty="0" smtClean="0"/>
              <a:t> </a:t>
            </a:r>
            <a:r>
              <a:rPr lang="en-US" dirty="0" err="1" smtClean="0"/>
              <a:t>veliku</a:t>
            </a:r>
            <a:r>
              <a:rPr lang="en-US" dirty="0" smtClean="0"/>
              <a:t> </a:t>
            </a:r>
            <a:r>
              <a:rPr lang="en-US" dirty="0" err="1" smtClean="0"/>
              <a:t>početnu</a:t>
            </a:r>
            <a:r>
              <a:rPr lang="en-US" dirty="0" smtClean="0"/>
              <a:t> </a:t>
            </a:r>
            <a:r>
              <a:rPr lang="en-US" dirty="0" err="1" smtClean="0"/>
              <a:t>brzinu</a:t>
            </a:r>
            <a:r>
              <a:rPr lang="en-US" dirty="0" smtClean="0"/>
              <a:t>, pa </a:t>
            </a:r>
            <a:r>
              <a:rPr lang="en-US" dirty="0" err="1" smtClean="0"/>
              <a:t>omogućuju</a:t>
            </a:r>
            <a:r>
              <a:rPr lang="en-US" dirty="0" smtClean="0"/>
              <a:t> </a:t>
            </a:r>
            <a:r>
              <a:rPr lang="en-US" dirty="0" err="1" smtClean="0"/>
              <a:t>odvajanje</a:t>
            </a:r>
            <a:r>
              <a:rPr lang="en-US" dirty="0" smtClean="0"/>
              <a:t> </a:t>
            </a:r>
            <a:r>
              <a:rPr lang="en-US" dirty="0" err="1" smtClean="0"/>
              <a:t>stopala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površine</a:t>
            </a:r>
            <a:r>
              <a:rPr lang="en-US" dirty="0" smtClean="0"/>
              <a:t> </a:t>
            </a:r>
            <a:r>
              <a:rPr lang="en-US" dirty="0" err="1" smtClean="0"/>
              <a:t>oslonca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time </a:t>
            </a:r>
            <a:r>
              <a:rPr lang="en-US" dirty="0" err="1" smtClean="0"/>
              <a:t>telo</a:t>
            </a:r>
            <a:r>
              <a:rPr lang="en-US" dirty="0" smtClean="0"/>
              <a:t> </a:t>
            </a:r>
            <a:r>
              <a:rPr lang="en-US" dirty="0" err="1" smtClean="0"/>
              <a:t>počinje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leti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E6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r-Latn-RS" dirty="0" smtClean="0"/>
              <a:t>HVALA NA PAŽNJI</a:t>
            </a:r>
            <a:endParaRPr lang="en-US" dirty="0"/>
          </a:p>
        </p:txBody>
      </p:sp>
      <p:pic>
        <p:nvPicPr>
          <p:cNvPr id="7" name="Picture 6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1981200"/>
            <a:ext cx="2619375" cy="1743075"/>
          </a:xfrm>
          <a:prstGeom prst="ellipse">
            <a:avLst/>
          </a:prstGeom>
          <a:ln w="63500" cap="rnd">
            <a:solidFill>
              <a:schemeClr val="accent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Content Placeholder 8" descr="images (2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47800" y="3886200"/>
            <a:ext cx="2657475" cy="1714500"/>
          </a:xfrm>
          <a:prstGeom prst="ellipse">
            <a:avLst/>
          </a:prstGeom>
          <a:ln w="63500" cap="rnd">
            <a:solidFill>
              <a:srgbClr val="00B0F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E6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8653559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260648"/>
            <a:ext cx="7992888" cy="626469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E6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Anali</a:t>
            </a:r>
            <a:r>
              <a:rPr lang="x-none" dirty="0" smtClean="0"/>
              <a:t>za hoda po nagibu - penjanje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</a:t>
            </a:r>
            <a:r>
              <a:rPr lang="x-none" dirty="0" smtClean="0"/>
              <a:t>agla ekstenzija (plantarna fleksija) zadnjeg stopala gura telo napred i u vis.</a:t>
            </a:r>
          </a:p>
          <a:p>
            <a:r>
              <a:rPr lang="en-US" dirty="0" smtClean="0"/>
              <a:t>O</a:t>
            </a:r>
            <a:r>
              <a:rPr lang="x-none" dirty="0" smtClean="0"/>
              <a:t>dvajanjem stopala zadnje noge od podloge i ekstenzijom natkolenice prednje noge počinje faza oslanjanja jednom nogom.</a:t>
            </a:r>
          </a:p>
          <a:p>
            <a:r>
              <a:rPr lang="en-US" dirty="0" smtClean="0"/>
              <a:t>U</a:t>
            </a:r>
            <a:r>
              <a:rPr lang="x-none" dirty="0" smtClean="0"/>
              <a:t> mahovoj fazi odvaja se stopalo zadnje noge od poda, ekstendira se natkolenica prednje noge i trup.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E6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x-none" dirty="0" smtClean="0"/>
              <a:t>Mišići koji su aktivni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r>
              <a:rPr lang="x-none" dirty="0" smtClean="0"/>
              <a:t>išići fleksori kuka i potkolenice:</a:t>
            </a:r>
          </a:p>
          <a:p>
            <a:pPr>
              <a:buNone/>
            </a:pPr>
            <a:r>
              <a:rPr lang="x-none" dirty="0" smtClean="0"/>
              <a:t> -</a:t>
            </a:r>
            <a:r>
              <a:rPr lang="en-US" dirty="0" smtClean="0"/>
              <a:t>M</a:t>
            </a:r>
            <a:r>
              <a:rPr lang="x-none" dirty="0" smtClean="0"/>
              <a:t>.iliopsoas</a:t>
            </a:r>
          </a:p>
          <a:p>
            <a:pPr>
              <a:buNone/>
            </a:pPr>
            <a:r>
              <a:rPr lang="x-none" dirty="0" smtClean="0"/>
              <a:t>- </a:t>
            </a:r>
            <a:r>
              <a:rPr lang="en-US" dirty="0" smtClean="0"/>
              <a:t>M</a:t>
            </a:r>
            <a:r>
              <a:rPr lang="x-none" dirty="0" smtClean="0"/>
              <a:t>.tensor fasciae latae </a:t>
            </a:r>
          </a:p>
          <a:p>
            <a:pPr>
              <a:buNone/>
            </a:pPr>
            <a:r>
              <a:rPr lang="x-none" dirty="0" smtClean="0"/>
              <a:t>- </a:t>
            </a:r>
            <a:r>
              <a:rPr lang="en-US" dirty="0" smtClean="0"/>
              <a:t>M</a:t>
            </a:r>
            <a:r>
              <a:rPr lang="x-none" dirty="0" smtClean="0"/>
              <a:t>.sartorius</a:t>
            </a:r>
          </a:p>
          <a:p>
            <a:pPr>
              <a:buNone/>
            </a:pPr>
            <a:r>
              <a:rPr lang="x-none" dirty="0" smtClean="0"/>
              <a:t>- </a:t>
            </a:r>
            <a:r>
              <a:rPr lang="en-US" dirty="0" smtClean="0"/>
              <a:t>M</a:t>
            </a:r>
            <a:r>
              <a:rPr lang="x-none" dirty="0" smtClean="0"/>
              <a:t>.pectineus</a:t>
            </a:r>
          </a:p>
          <a:p>
            <a:r>
              <a:rPr lang="en-US" dirty="0" smtClean="0"/>
              <a:t>D</a:t>
            </a:r>
            <a:r>
              <a:rPr lang="x-none" dirty="0" smtClean="0"/>
              <a:t>orzalni fleksori stopala: m.tibialis anterior</a:t>
            </a:r>
          </a:p>
          <a:p>
            <a:r>
              <a:rPr lang="en-US" dirty="0" smtClean="0"/>
              <a:t>T</a:t>
            </a:r>
            <a:r>
              <a:rPr lang="x-none" dirty="0" smtClean="0"/>
              <a:t>ako se podiže stopalo i prenosi noga napred </a:t>
            </a:r>
            <a:endParaRPr lang="en-US" dirty="0"/>
          </a:p>
        </p:txBody>
      </p:sp>
      <p:pic>
        <p:nvPicPr>
          <p:cNvPr id="4" name="Picture 3" descr="download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1752600"/>
            <a:ext cx="1733550" cy="26384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E6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</a:t>
            </a:r>
            <a:r>
              <a:rPr lang="x-none" dirty="0" smtClean="0"/>
              <a:t>ajveće opterećenje trpe m.quadriceps femoris noseće noge kao i m.triceps surae zadnje noge .</a:t>
            </a:r>
          </a:p>
          <a:p>
            <a:r>
              <a:rPr lang="en-US" dirty="0" smtClean="0"/>
              <a:t>U</a:t>
            </a:r>
            <a:r>
              <a:rPr lang="x-none" dirty="0" smtClean="0"/>
              <a:t> većoj meri uključeni su i mišići ekstenzori karlice i trupa (trup je nagnut napred)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x-none" dirty="0" smtClean="0"/>
              <a:t>Mišići koji su aktivni</a:t>
            </a:r>
            <a:endParaRPr lang="en-US" dirty="0"/>
          </a:p>
        </p:txBody>
      </p:sp>
      <p:pic>
        <p:nvPicPr>
          <p:cNvPr id="5" name="Picture 4" descr="slik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4495800"/>
            <a:ext cx="3128962" cy="200253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E6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x-none" dirty="0" smtClean="0"/>
              <a:t>Silaženje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</a:t>
            </a:r>
            <a:r>
              <a:rPr lang="x-none" dirty="0" smtClean="0"/>
              <a:t>ri silaženju opšti zamor je manji ali je m.quadriceps femoris mnogo više opterećen nego kod hoda uz brdo. Noseća noga ne ostaje tokom cele faze oslonca opružena već je flektirana u kolenu pa je ovaj mišić opterećen celom težinom tela. (ekscentrične kontrakcije da bi se sprečila do prevelika fleksija u kolenu)</a:t>
            </a:r>
          </a:p>
          <a:p>
            <a:r>
              <a:rPr lang="x-none" dirty="0" smtClean="0"/>
              <a:t>Kada podignuta noga dodirne petom tlo, zadnja noga je flektirana i cela težina prelazi na prednju (sada noseću) koja je flektirana. </a:t>
            </a:r>
          </a:p>
          <a:p>
            <a:r>
              <a:rPr lang="en-US" dirty="0" smtClean="0"/>
              <a:t>Š</a:t>
            </a:r>
            <a:r>
              <a:rPr lang="x-none" dirty="0" smtClean="0"/>
              <a:t>to je nagib veći veće je i naginjanje trupa unazad.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E6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x-none" dirty="0" smtClean="0"/>
              <a:t>Penjanje uz stepenice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x-none" dirty="0" smtClean="0"/>
              <a:t>Počinje fleksijom natkolenice čime se podiže noga na naredni stepenik</a:t>
            </a:r>
          </a:p>
          <a:p>
            <a:r>
              <a:rPr lang="en-US" dirty="0" smtClean="0"/>
              <a:t>S</a:t>
            </a:r>
            <a:r>
              <a:rPr lang="x-none" dirty="0" smtClean="0"/>
              <a:t>topalo podignute noge postavlja se celom površinom tabana na gornji stepenik.</a:t>
            </a:r>
          </a:p>
          <a:p>
            <a:r>
              <a:rPr lang="x-none" dirty="0" smtClean="0"/>
              <a:t>Potkolenica ove noge je flektirana prema natkolenici a natkolenica prema karlici.</a:t>
            </a:r>
          </a:p>
          <a:p>
            <a:r>
              <a:rPr lang="x-none" dirty="0" smtClean="0"/>
              <a:t>Tako je težište tela iznad stopala prednje noge.</a:t>
            </a:r>
          </a:p>
          <a:p>
            <a:r>
              <a:rPr lang="en-US" dirty="0" smtClean="0"/>
              <a:t>U</a:t>
            </a:r>
            <a:r>
              <a:rPr lang="x-none" dirty="0" smtClean="0"/>
              <a:t> ovim aktivnostima deluju m.iliopsoas i fleksori potkolenice.</a:t>
            </a:r>
            <a:endParaRPr lang="en-US" dirty="0"/>
          </a:p>
        </p:txBody>
      </p:sp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5105400"/>
            <a:ext cx="2314575" cy="154024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E6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x-none" dirty="0" smtClean="0"/>
              <a:t>Penjanje uz stepenice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x-none" dirty="0" smtClean="0"/>
              <a:t>Dalje dolazi do snažne plantarne fleksije stopala zadnje noge (m.triceps surae) – što gura telo napred i naviše.</a:t>
            </a:r>
          </a:p>
          <a:p>
            <a:r>
              <a:rPr lang="x-none" dirty="0" smtClean="0"/>
              <a:t>Kontrakcijom m.quadriceps femorisa prednje noge podižu se trup i zadnja noga, dok je telo oslonjeno jednom nogom.</a:t>
            </a:r>
          </a:p>
          <a:p>
            <a:r>
              <a:rPr lang="x-none" dirty="0" smtClean="0"/>
              <a:t>Prednja noga i trup se opružaju (m.quadriceps i m.gluteus medius) a zadnja noga se priprema za prelazak na sledeći stepenik</a:t>
            </a:r>
            <a:endParaRPr lang="en-US" dirty="0"/>
          </a:p>
        </p:txBody>
      </p:sp>
      <p:pic>
        <p:nvPicPr>
          <p:cNvPr id="4" name="Picture 3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5312492"/>
            <a:ext cx="2395537" cy="154550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1483</TotalTime>
  <Words>1355</Words>
  <Application>Microsoft Office PowerPoint</Application>
  <PresentationFormat>On-screen Show (4:3)</PresentationFormat>
  <Paragraphs>152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     </vt:lpstr>
      <vt:lpstr>Analiza hoda po nagibu - penjanje</vt:lpstr>
      <vt:lpstr>Slide 3</vt:lpstr>
      <vt:lpstr>Analiza hoda po nagibu - penjanje</vt:lpstr>
      <vt:lpstr>Mišići koji su aktivni</vt:lpstr>
      <vt:lpstr>Mišići koji su aktivni</vt:lpstr>
      <vt:lpstr>Silaženje</vt:lpstr>
      <vt:lpstr>Penjanje uz stepenice</vt:lpstr>
      <vt:lpstr>Penjanje uz stepenice</vt:lpstr>
      <vt:lpstr>Slide 10</vt:lpstr>
      <vt:lpstr>Silaženje niz stepenice</vt:lpstr>
      <vt:lpstr>Hod uz pomoć štaka</vt:lpstr>
      <vt:lpstr>Mišići koji se angažuju</vt:lpstr>
      <vt:lpstr>Dvotaktni hod</vt:lpstr>
      <vt:lpstr>Četvorotaktni hod</vt:lpstr>
      <vt:lpstr>Hod sa štakama – sa rasterećenjem jedne noge</vt:lpstr>
      <vt:lpstr>Strukture i mehanizmi koji učestvuju u kontroli hoda</vt:lpstr>
      <vt:lpstr>Poremećaji hoda</vt:lpstr>
      <vt:lpstr>Poremećaji hoda</vt:lpstr>
      <vt:lpstr>Analiza trčanja</vt:lpstr>
      <vt:lpstr>Analiza trčanja- faze </vt:lpstr>
      <vt:lpstr>Mišići koji učestvoju u pokretima trčanja</vt:lpstr>
      <vt:lpstr>Analiza skokova</vt:lpstr>
      <vt:lpstr>Analiza skokova-faze</vt:lpstr>
      <vt:lpstr>Analiza skokova</vt:lpstr>
      <vt:lpstr>HVALA NA PAŽNJI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Aca</dc:creator>
  <cp:lastModifiedBy>Danijela Nesic</cp:lastModifiedBy>
  <cp:revision>144</cp:revision>
  <dcterms:created xsi:type="dcterms:W3CDTF">2016-04-30T10:01:13Z</dcterms:created>
  <dcterms:modified xsi:type="dcterms:W3CDTF">2018-05-10T22:56:19Z</dcterms:modified>
</cp:coreProperties>
</file>