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0" r:id="rId2"/>
    <p:sldId id="331" r:id="rId3"/>
    <p:sldId id="330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D137-D98B-4FA7-9A86-621C7BE33CC6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B8A3-3A36-478D-97C1-FB2A11CD4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186A8A-B538-4E88-B6FC-A3DC88C81B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0"/>
            <a:ext cx="8229600" cy="1470025"/>
          </a:xfrm>
        </p:spPr>
        <p:txBody>
          <a:bodyPr rtlCol="0">
            <a:noAutofit/>
          </a:bodyPr>
          <a:lstStyle/>
          <a:p>
            <a:pPr lvl="0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 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14600" y="5105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         </a:t>
            </a:r>
            <a:r>
              <a:rPr lang="en-US" sz="2800" b="1" dirty="0" smtClean="0">
                <a:solidFill>
                  <a:srgbClr val="FF0000"/>
                </a:solidFill>
              </a:rPr>
              <a:t>Prof </a:t>
            </a:r>
            <a:r>
              <a:rPr lang="en-US" sz="2800" b="1" dirty="0" err="1" smtClean="0">
                <a:solidFill>
                  <a:srgbClr val="FF0000"/>
                </a:solidFill>
              </a:rPr>
              <a:t>dr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Milorad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Jerkan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066800"/>
            <a:ext cx="8610600" cy="1219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NASTAVNI PREDMET-KINEZIOLOGIJA  2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85720" y="5357826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4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0"/>
            <a:ext cx="4286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04800" y="2438400"/>
            <a:ext cx="6705600" cy="2246769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XV 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PREDAVANJE</a:t>
            </a:r>
          </a:p>
          <a:p>
            <a:r>
              <a:rPr lang="en-US" sz="2800" dirty="0" smtClean="0"/>
              <a:t>*</a:t>
            </a:r>
            <a:r>
              <a:rPr lang="sr-Cyrl-CS" sz="2800" dirty="0" smtClean="0"/>
              <a:t>Analiza podizanja tela iz položaja visa, analiza penjanja tela, analiza podizanja tereta, analiza bacanja predmeta</a:t>
            </a:r>
            <a:endParaRPr lang="en-US" sz="2800" dirty="0" smtClean="0"/>
          </a:p>
          <a:p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0" name="Content Placeholder 5" descr="imag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3048000"/>
            <a:ext cx="1849884" cy="196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Analiza podizanja tereta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x-none" sz="2400" dirty="0" smtClean="0"/>
              <a:t>Ako je predmet niže postavljen tada je početni položaj polu čučeći, stopala su razmaknuta a kolena flektirana.</a:t>
            </a:r>
          </a:p>
          <a:p>
            <a:r>
              <a:rPr lang="x-none" sz="2400" dirty="0" smtClean="0"/>
              <a:t>Ako je teret više postavljen, tada su noge u ekstenziji, trup je u fleksiji u kukovima i kičmenom stubu.</a:t>
            </a:r>
          </a:p>
          <a:p>
            <a:r>
              <a:rPr lang="en-US" sz="2400" dirty="0" smtClean="0"/>
              <a:t>U</a:t>
            </a:r>
            <a:r>
              <a:rPr lang="x-none" sz="2400" dirty="0" smtClean="0"/>
              <a:t> toku pokreta nastaje aktivnost ekstenzora karlice (gluteus, semimembranozus, semitendinozus i biceps femoris)</a:t>
            </a:r>
          </a:p>
          <a:p>
            <a:r>
              <a:rPr lang="x-none" sz="2400" dirty="0" smtClean="0"/>
              <a:t>Mišići ekstenzori kičmenog stuba i glave i vrata ispravljaju trup.</a:t>
            </a:r>
          </a:p>
          <a:p>
            <a:r>
              <a:rPr lang="x-none" sz="2400" dirty="0" smtClean="0"/>
              <a:t>Važnu ulogu imaju mišići ramenog pojasa i gornjih ekstremiteta</a:t>
            </a:r>
          </a:p>
          <a:p>
            <a:r>
              <a:rPr lang="x-none" sz="2400" dirty="0" smtClean="0"/>
              <a:t>Za podizanje do visine grudi deluju fleksori podlaktice</a:t>
            </a:r>
          </a:p>
          <a:p>
            <a:r>
              <a:rPr lang="x-none" sz="2400" dirty="0" smtClean="0"/>
              <a:t>Ako se podiže iznad grudi deluju i fleksori nadlaktice</a:t>
            </a:r>
            <a:endParaRPr lang="en-US" sz="2400" dirty="0"/>
          </a:p>
        </p:txBody>
      </p:sp>
      <p:pic>
        <p:nvPicPr>
          <p:cNvPr id="4" name="Picture 3" descr="download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436" y="4267200"/>
            <a:ext cx="2005564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x-none" dirty="0" smtClean="0"/>
              <a:t>Analiza bacanja predmeta desnom rukom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Š</a:t>
            </a:r>
            <a:r>
              <a:rPr lang="x-none" dirty="0" smtClean="0"/>
              <a:t>aka prema horizontali zaklapa ugao od 45 stepeni.</a:t>
            </a:r>
          </a:p>
          <a:p>
            <a:r>
              <a:rPr lang="x-none" dirty="0" smtClean="0"/>
              <a:t>Težina tela se prenosi na desnu nogu koja je u lakoj fleksiji u kuku i kolenu, a vrh stopala je okrenut upolje.</a:t>
            </a:r>
          </a:p>
          <a:p>
            <a:r>
              <a:rPr lang="x-none" dirty="0" smtClean="0"/>
              <a:t>Trup je u bočnoj fleksiji udesno i lako je nagnut unazad.</a:t>
            </a:r>
          </a:p>
          <a:p>
            <a:r>
              <a:rPr lang="x-none" dirty="0" smtClean="0"/>
              <a:t>Desna ruka skoro potpuno je opružena u laktu a nadlaktica je u abdukciji od 45 stepeni i u spoljašnjoj rotaciji.</a:t>
            </a:r>
          </a:p>
          <a:p>
            <a:r>
              <a:rPr lang="x-none" dirty="0" smtClean="0"/>
              <a:t>Leva ruka i obe noge pomažu desnoj da zauzme najpovoljniji položaj za bacanje.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smtClean="0"/>
              <a:t>Analiza bacanja predmeta desnom rukom</a:t>
            </a:r>
            <a:endParaRPr lang="en-US" dirty="0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340768"/>
            <a:ext cx="4279900" cy="4536503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x-none" sz="2400" dirty="0" smtClean="0"/>
              <a:t>Desna ruka – šaka se kreće naviše i napred podizanjem nadlaktice do horizontale uz maksimalnu spoljašnju rotaciju.</a:t>
            </a:r>
          </a:p>
          <a:p>
            <a:r>
              <a:rPr lang="en-US" sz="2400" dirty="0" smtClean="0"/>
              <a:t>P</a:t>
            </a:r>
            <a:r>
              <a:rPr lang="x-none" sz="2400" dirty="0" smtClean="0"/>
              <a:t>odlaktica se flektira za 90 stepeni i prelazi iz supinacije u neutralni položaj tako da dlan bude usmeren napred. </a:t>
            </a:r>
          </a:p>
          <a:p>
            <a:r>
              <a:rPr lang="en-US" sz="2400" dirty="0" smtClean="0"/>
              <a:t>D</a:t>
            </a:r>
            <a:r>
              <a:rPr lang="x-none" sz="2400" dirty="0" smtClean="0"/>
              <a:t>lan je u visini i iza glave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x-none" smtClean="0"/>
              <a:t>Analiza bacanja predmeta desnom rukom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x-none" dirty="0" smtClean="0"/>
              <a:t>Trup se rotira unapred u levo, a desno rame se povlači unazad.</a:t>
            </a:r>
          </a:p>
          <a:p>
            <a:r>
              <a:rPr lang="en-US" dirty="0" smtClean="0"/>
              <a:t>S</a:t>
            </a:r>
            <a:r>
              <a:rPr lang="x-none" dirty="0" smtClean="0"/>
              <a:t>amo bacanje se izvodi naglom rotacijom trupa u levo, desno rame se pomera u napred, vrši se horizontalna adukcija nadlakta u napred i naviše i unutrašnja rotacija nadlakta.</a:t>
            </a:r>
          </a:p>
          <a:p>
            <a:r>
              <a:rPr lang="en-US" dirty="0" smtClean="0"/>
              <a:t>T</a:t>
            </a:r>
            <a:r>
              <a:rPr lang="x-none" dirty="0" smtClean="0"/>
              <a:t>ada se podlaktica opruža i pronira. </a:t>
            </a:r>
            <a:r>
              <a:rPr lang="en-US" dirty="0" smtClean="0"/>
              <a:t>T</a:t>
            </a:r>
            <a:r>
              <a:rPr lang="x-none" dirty="0" smtClean="0"/>
              <a:t>ežina se naglo prebacuje na levu nogu , a desna pravi iskorak napred i dolazi do fleksije trupa.</a:t>
            </a:r>
          </a:p>
          <a:p>
            <a:r>
              <a:rPr lang="x-none" dirty="0" smtClean="0"/>
              <a:t>Snažan pokret šake napred i uvis i ekstenzija prstiju </a:t>
            </a:r>
          </a:p>
          <a:p>
            <a:r>
              <a:rPr lang="en-US" dirty="0" smtClean="0"/>
              <a:t>P</a:t>
            </a:r>
            <a:r>
              <a:rPr lang="x-none" dirty="0" smtClean="0"/>
              <a:t>redmet je bačen a šaka ide naniže po zakonu inercije.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-Shot-2016-03-24-at-5.23.57-P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177159"/>
            <a:ext cx="7448871" cy="539401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HVALA NA PAŽNJI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x-none" dirty="0" smtClean="0"/>
              <a:t>Analiza podizanja tela iz položaja visa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x-none" dirty="0" smtClean="0"/>
              <a:t>Početni položaj je sa opruženim rukama pri čemu se šake drže za vratilo.</a:t>
            </a:r>
          </a:p>
          <a:p>
            <a:r>
              <a:rPr lang="x-none" dirty="0" smtClean="0"/>
              <a:t>Mišići </a:t>
            </a:r>
            <a:r>
              <a:rPr lang="x-none" b="1" dirty="0" smtClean="0"/>
              <a:t>fleksori</a:t>
            </a:r>
            <a:r>
              <a:rPr lang="x-none" dirty="0" smtClean="0"/>
              <a:t> tada nose celokupnu težinu tela </a:t>
            </a:r>
          </a:p>
          <a:p>
            <a:r>
              <a:rPr lang="en-US" dirty="0" smtClean="0"/>
              <a:t>T</a:t>
            </a:r>
            <a:r>
              <a:rPr lang="x-none" dirty="0" smtClean="0"/>
              <a:t>ežina tela rasteže zglobne veze</a:t>
            </a:r>
          </a:p>
          <a:p>
            <a:r>
              <a:rPr lang="en-US" dirty="0" smtClean="0"/>
              <a:t>M</a:t>
            </a:r>
            <a:r>
              <a:rPr lang="x-none" dirty="0" smtClean="0"/>
              <a:t>išići: mm.fleksor digitorum profundus et superficialis, mm.flexor pollicis longus et brevis, m.flexor digiti minimi, m.opponens policis.</a:t>
            </a:r>
          </a:p>
          <a:p>
            <a:r>
              <a:rPr lang="x-none" dirty="0" smtClean="0"/>
              <a:t>Fleksori šaka: mm.flexores carpi radialis et ulnaris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ull_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04800"/>
            <a:ext cx="8784976" cy="62205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</a:t>
            </a:r>
            <a:r>
              <a:rPr lang="x-none" dirty="0" smtClean="0"/>
              <a:t>išići koji su angažovani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614882"/>
          </a:xfrm>
        </p:spPr>
        <p:txBody>
          <a:bodyPr>
            <a:normAutofit fontScale="92500" lnSpcReduction="20000"/>
          </a:bodyPr>
          <a:lstStyle/>
          <a:p>
            <a:r>
              <a:rPr lang="x-none" dirty="0" smtClean="0"/>
              <a:t>Da ne bi došlo do oštećenja zglobnih kapsula ramenih zglobova i kidanja zglobnih veza angažovani su mišići koji povezuju humerus i skapulu: </a:t>
            </a:r>
            <a:r>
              <a:rPr lang="x-none" b="1" dirty="0" smtClean="0"/>
              <a:t>m.deltoideus</a:t>
            </a:r>
            <a:r>
              <a:rPr lang="x-none" dirty="0" smtClean="0"/>
              <a:t>, </a:t>
            </a:r>
            <a:r>
              <a:rPr lang="x-none" b="1" dirty="0" smtClean="0"/>
              <a:t>m.subscapularis</a:t>
            </a:r>
            <a:r>
              <a:rPr lang="x-none" dirty="0" smtClean="0"/>
              <a:t>, </a:t>
            </a:r>
            <a:r>
              <a:rPr lang="x-none" b="1" dirty="0" smtClean="0"/>
              <a:t>m.supraspinatus</a:t>
            </a:r>
            <a:r>
              <a:rPr lang="x-none" dirty="0" smtClean="0"/>
              <a:t>, </a:t>
            </a:r>
            <a:r>
              <a:rPr lang="x-none" b="1" dirty="0" smtClean="0"/>
              <a:t>m.infraspinatus</a:t>
            </a:r>
            <a:r>
              <a:rPr lang="x-none" dirty="0" smtClean="0"/>
              <a:t>, </a:t>
            </a:r>
            <a:r>
              <a:rPr lang="x-none" b="1" dirty="0" smtClean="0"/>
              <a:t>m.teres major et minor</a:t>
            </a:r>
            <a:r>
              <a:rPr lang="x-none" dirty="0" smtClean="0"/>
              <a:t>, </a:t>
            </a:r>
            <a:r>
              <a:rPr lang="x-none" b="1" dirty="0" smtClean="0"/>
              <a:t>m.coracobrachialis</a:t>
            </a:r>
            <a:r>
              <a:rPr lang="x-none" dirty="0" smtClean="0"/>
              <a:t>, </a:t>
            </a:r>
            <a:r>
              <a:rPr lang="x-none" b="1" dirty="0" smtClean="0"/>
              <a:t>m.biceps brachi</a:t>
            </a:r>
            <a:r>
              <a:rPr lang="x-none" dirty="0" smtClean="0"/>
              <a:t>, </a:t>
            </a:r>
            <a:r>
              <a:rPr lang="x-none" b="1" dirty="0" smtClean="0"/>
              <a:t>m.triceps brachi</a:t>
            </a:r>
          </a:p>
          <a:p>
            <a:r>
              <a:rPr lang="x-none" dirty="0" smtClean="0"/>
              <a:t>Aktivno deluju i </a:t>
            </a:r>
            <a:r>
              <a:rPr lang="x-none" b="1" dirty="0" smtClean="0"/>
              <a:t>m.pectoralis major i m.latissimus dorsi</a:t>
            </a:r>
            <a:r>
              <a:rPr lang="x-none" dirty="0" smtClean="0"/>
              <a:t>.</a:t>
            </a:r>
          </a:p>
          <a:p>
            <a:r>
              <a:rPr lang="en-US" b="1" dirty="0" smtClean="0"/>
              <a:t>M</a:t>
            </a:r>
            <a:r>
              <a:rPr lang="x-none" b="1" dirty="0" smtClean="0"/>
              <a:t>m.rhomboidei i m.trapezius </a:t>
            </a:r>
            <a:r>
              <a:rPr lang="x-none" dirty="0" smtClean="0"/>
              <a:t>svojim kontrakcijama sprečavaju odvajanje lopatice od KS.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x-none" dirty="0" smtClean="0"/>
              <a:t>Lakatni zglob stabilizuju:</a:t>
            </a:r>
            <a:br>
              <a:rPr lang="x-non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m.pronator teres,</a:t>
            </a:r>
          </a:p>
          <a:p>
            <a:r>
              <a:rPr lang="x-none" dirty="0" smtClean="0"/>
              <a:t> m.flexor carpi radialis et ulnaris,</a:t>
            </a:r>
          </a:p>
          <a:p>
            <a:r>
              <a:rPr lang="x-none" dirty="0" smtClean="0"/>
              <a:t> m.supinator,</a:t>
            </a:r>
          </a:p>
          <a:p>
            <a:r>
              <a:rPr lang="x-none" dirty="0" smtClean="0"/>
              <a:t> m.palmaris longus,</a:t>
            </a:r>
          </a:p>
          <a:p>
            <a:r>
              <a:rPr lang="x-none" dirty="0" smtClean="0"/>
              <a:t> m.extensor carpi radialis et ulnaris i m.extensor digitorum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Podizanje uvis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dirty="0" smtClean="0"/>
              <a:t>Da bi se iz ovog položaja telo podiglo uvis, neophodno je da dodje do </a:t>
            </a:r>
            <a:r>
              <a:rPr lang="x-none" b="1" dirty="0" smtClean="0"/>
              <a:t>fleksije podlaktica </a:t>
            </a:r>
            <a:r>
              <a:rPr lang="x-none" dirty="0" smtClean="0"/>
              <a:t>i </a:t>
            </a:r>
            <a:r>
              <a:rPr lang="x-none" b="1" dirty="0" smtClean="0"/>
              <a:t>adukcije nadlaktica </a:t>
            </a:r>
            <a:r>
              <a:rPr lang="x-none" dirty="0" smtClean="0"/>
              <a:t>(pektoralis major,latisimus dorsi)</a:t>
            </a:r>
          </a:p>
          <a:p>
            <a:r>
              <a:rPr lang="en-US" dirty="0" smtClean="0"/>
              <a:t>N</a:t>
            </a:r>
            <a:r>
              <a:rPr lang="x-none" dirty="0" smtClean="0"/>
              <a:t>ajviše su opterećeni </a:t>
            </a:r>
            <a:r>
              <a:rPr lang="x-none" u="sng" dirty="0" smtClean="0"/>
              <a:t>fleksori podlakta </a:t>
            </a:r>
            <a:r>
              <a:rPr lang="x-none" dirty="0" smtClean="0"/>
              <a:t>(biceps, brahialis, brahioradialis)</a:t>
            </a:r>
          </a:p>
          <a:p>
            <a:r>
              <a:rPr lang="x-none" dirty="0" smtClean="0"/>
              <a:t>Uključuju se i </a:t>
            </a:r>
            <a:r>
              <a:rPr lang="x-none" u="sng" dirty="0" smtClean="0"/>
              <a:t>aduktori</a:t>
            </a:r>
            <a:r>
              <a:rPr lang="x-none" dirty="0" smtClean="0"/>
              <a:t> i unutrašnji rotatori lopatica (pektoralis major, romboideus i trapezius)</a:t>
            </a:r>
          </a:p>
          <a:p>
            <a:r>
              <a:rPr lang="x-none" dirty="0" smtClean="0"/>
              <a:t>Spuštanje se izvodi dejstvom istih mišića ali njihovim ekscentrčnim kontrakcijama.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Analiza penjanja uz vertikalni stub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 smtClean="0"/>
              <a:t>Najveće opterećenje trpe mišići gornjih ekstremiteta ali im pomažu mišići donjih ekstremiteta.</a:t>
            </a:r>
          </a:p>
          <a:p>
            <a:r>
              <a:rPr lang="x-none" dirty="0" smtClean="0"/>
              <a:t>Početni položaj je čvrsto držanje stuba šakama ( fleksija obe šake). Pri tome su ruke opružene u laktovima.</a:t>
            </a:r>
          </a:p>
          <a:p>
            <a:r>
              <a:rPr lang="x-none" dirty="0" smtClean="0"/>
              <a:t>Tada dolazi do fleksije natkolenica i potkolenica i adukcije natkolenica( noge se priljubljuju uz stub)</a:t>
            </a:r>
          </a:p>
          <a:p>
            <a:r>
              <a:rPr lang="x-none" dirty="0" smtClean="0"/>
              <a:t>Stopala se supiniraju i obuhvataju stub svojom unutrašnjom ivicom.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x-none" dirty="0" smtClean="0"/>
              <a:t>U prvoj fazi penjanja stopala stežući stub daju stabilan donji oslonac, dolazi do ekstenzija natkolenica i potkolenica i tako se telo podiže uvis. Dolazi do fleksije podlaktica a telo se opruža.</a:t>
            </a:r>
          </a:p>
          <a:p>
            <a:r>
              <a:rPr lang="x-none" dirty="0" smtClean="0"/>
              <a:t>U drugoj fazi kontrahuju se fleksori natkolenice i potkolenica, dolazi do fleksije i adukcije natkolenica pa se opet uspostavlja donji oslonac.</a:t>
            </a:r>
          </a:p>
          <a:p>
            <a:r>
              <a:rPr lang="x-none" dirty="0" smtClean="0"/>
              <a:t>U 3. fazi podiže se jedna pa druga ruka uvis.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Analiza penjanja uz vertikalni stub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oot-assisted-rope-climb-e143242005857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16632"/>
            <a:ext cx="9144000" cy="633670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737</Words>
  <Application>Microsoft Office PowerPoint</Application>
  <PresentationFormat>On-screen Show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   </vt:lpstr>
      <vt:lpstr>Analiza podizanja tela iz položaja visa</vt:lpstr>
      <vt:lpstr>Slide 3</vt:lpstr>
      <vt:lpstr>Mišići koji su angažovani</vt:lpstr>
      <vt:lpstr>Lakatni zglob stabilizuju: </vt:lpstr>
      <vt:lpstr>Podizanje uvis</vt:lpstr>
      <vt:lpstr>Analiza penjanja uz vertikalni stub</vt:lpstr>
      <vt:lpstr>Analiza penjanja uz vertikalni stub</vt:lpstr>
      <vt:lpstr>Slide 9</vt:lpstr>
      <vt:lpstr>Analiza podizanja tereta </vt:lpstr>
      <vt:lpstr>Analiza bacanja predmeta desnom rukom</vt:lpstr>
      <vt:lpstr>Analiza bacanja predmeta desnom rukom</vt:lpstr>
      <vt:lpstr>Analiza bacanja predmeta desnom rukom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</dc:creator>
  <cp:lastModifiedBy>Danijela Nesic</cp:lastModifiedBy>
  <cp:revision>143</cp:revision>
  <dcterms:created xsi:type="dcterms:W3CDTF">2016-04-30T10:01:13Z</dcterms:created>
  <dcterms:modified xsi:type="dcterms:W3CDTF">2018-05-10T22:56:43Z</dcterms:modified>
</cp:coreProperties>
</file>