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2"/>
  </p:notes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03" r:id="rId20"/>
    <p:sldId id="282" r:id="rId21"/>
    <p:sldId id="323" r:id="rId22"/>
    <p:sldId id="285" r:id="rId23"/>
    <p:sldId id="320" r:id="rId24"/>
    <p:sldId id="326" r:id="rId25"/>
    <p:sldId id="269" r:id="rId26"/>
    <p:sldId id="274" r:id="rId27"/>
    <p:sldId id="273" r:id="rId28"/>
    <p:sldId id="275" r:id="rId29"/>
    <p:sldId id="272" r:id="rId30"/>
    <p:sldId id="277" r:id="rId31"/>
    <p:sldId id="322" r:id="rId32"/>
    <p:sldId id="279" r:id="rId33"/>
    <p:sldId id="280" r:id="rId34"/>
    <p:sldId id="267" r:id="rId35"/>
    <p:sldId id="299" r:id="rId36"/>
    <p:sldId id="258" r:id="rId37"/>
    <p:sldId id="304" r:id="rId38"/>
    <p:sldId id="286" r:id="rId39"/>
    <p:sldId id="300" r:id="rId40"/>
    <p:sldId id="301" r:id="rId41"/>
    <p:sldId id="281" r:id="rId42"/>
    <p:sldId id="287" r:id="rId43"/>
    <p:sldId id="288" r:id="rId44"/>
    <p:sldId id="289" r:id="rId45"/>
    <p:sldId id="290" r:id="rId46"/>
    <p:sldId id="291" r:id="rId47"/>
    <p:sldId id="293" r:id="rId48"/>
    <p:sldId id="294" r:id="rId49"/>
    <p:sldId id="295" r:id="rId50"/>
    <p:sldId id="297" r:id="rId51"/>
    <p:sldId id="298" r:id="rId52"/>
    <p:sldId id="306" r:id="rId53"/>
    <p:sldId id="327" r:id="rId54"/>
    <p:sldId id="260" r:id="rId55"/>
    <p:sldId id="292" r:id="rId56"/>
    <p:sldId id="265" r:id="rId57"/>
    <p:sldId id="266" r:id="rId58"/>
    <p:sldId id="307" r:id="rId59"/>
    <p:sldId id="308" r:id="rId60"/>
    <p:sldId id="310" r:id="rId61"/>
    <p:sldId id="311" r:id="rId62"/>
    <p:sldId id="312" r:id="rId63"/>
    <p:sldId id="313" r:id="rId64"/>
    <p:sldId id="314" r:id="rId65"/>
    <p:sldId id="315" r:id="rId66"/>
    <p:sldId id="319" r:id="rId67"/>
    <p:sldId id="316" r:id="rId68"/>
    <p:sldId id="328" r:id="rId69"/>
    <p:sldId id="317" r:id="rId70"/>
    <p:sldId id="39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D8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5C92-2604-42EA-B1CB-80DF3519AE8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E5275-EE40-4ECF-B18B-89A2B93E9563}">
      <dgm:prSet phldrT="[Text]"/>
      <dgm:spPr/>
      <dgm:t>
        <a:bodyPr/>
        <a:lstStyle/>
        <a:p>
          <a:r>
            <a:rPr lang="sr-Latn-RS" dirty="0" smtClean="0"/>
            <a:t>Poznavanje kineziologije</a:t>
          </a:r>
          <a:r>
            <a:rPr lang="en-US" dirty="0" smtClean="0"/>
            <a:t> </a:t>
          </a:r>
          <a:r>
            <a:rPr lang="sr-Latn-RS" dirty="0" smtClean="0"/>
            <a:t>neophodno je z</a:t>
          </a:r>
          <a:r>
            <a:rPr lang="en-US" dirty="0" smtClean="0"/>
            <a:t>a </a:t>
          </a:r>
          <a:r>
            <a:rPr lang="en-US" dirty="0" err="1" smtClean="0"/>
            <a:t>sagledavanje</a:t>
          </a:r>
          <a:r>
            <a:rPr lang="en-US" dirty="0" smtClean="0"/>
            <a:t> </a:t>
          </a:r>
          <a:r>
            <a:rPr lang="en-US" dirty="0" err="1" smtClean="0"/>
            <a:t>funkcionalnog</a:t>
          </a:r>
          <a:r>
            <a:rPr lang="en-US" dirty="0" smtClean="0"/>
            <a:t> </a:t>
          </a:r>
          <a:r>
            <a:rPr lang="en-US" dirty="0" err="1" smtClean="0"/>
            <a:t>stanja</a:t>
          </a:r>
          <a:r>
            <a:rPr lang="en-US" dirty="0" smtClean="0"/>
            <a:t> </a:t>
          </a:r>
          <a:r>
            <a:rPr lang="sr-Latn-RS" dirty="0" smtClean="0"/>
            <a:t>č</a:t>
          </a:r>
          <a:r>
            <a:rPr lang="en-US" dirty="0" err="1" smtClean="0"/>
            <a:t>ovekovog</a:t>
          </a:r>
          <a:r>
            <a:rPr lang="en-US" dirty="0" smtClean="0"/>
            <a:t> </a:t>
          </a:r>
          <a:r>
            <a:rPr lang="en-US" dirty="0" err="1" smtClean="0"/>
            <a:t>tela</a:t>
          </a:r>
          <a:r>
            <a:rPr lang="sr-Latn-RS" dirty="0" smtClean="0"/>
            <a:t>, posebno stanja lokomotornog sistema.</a:t>
          </a:r>
          <a:endParaRPr lang="en-US" dirty="0"/>
        </a:p>
      </dgm:t>
    </dgm:pt>
    <dgm:pt modelId="{DC7C78FB-96BE-41E5-B706-8A499D60172E}" type="parTrans" cxnId="{CC0E278B-C1DA-45A1-863F-C2B087EC83D5}">
      <dgm:prSet/>
      <dgm:spPr/>
      <dgm:t>
        <a:bodyPr/>
        <a:lstStyle/>
        <a:p>
          <a:endParaRPr lang="en-US"/>
        </a:p>
      </dgm:t>
    </dgm:pt>
    <dgm:pt modelId="{4C9B3375-1545-4C68-B1D5-2D20DC4CD853}" type="sibTrans" cxnId="{CC0E278B-C1DA-45A1-863F-C2B087EC83D5}">
      <dgm:prSet/>
      <dgm:spPr/>
      <dgm:t>
        <a:bodyPr/>
        <a:lstStyle/>
        <a:p>
          <a:endParaRPr lang="en-US"/>
        </a:p>
      </dgm:t>
    </dgm:pt>
    <dgm:pt modelId="{E58D56D4-4A52-4C0D-A785-877D85C6B34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O</a:t>
          </a:r>
          <a:r>
            <a:rPr lang="sr-Latn-RS" sz="2400" dirty="0" smtClean="0"/>
            <a:t>bim pokreta, </a:t>
          </a:r>
          <a:r>
            <a:rPr lang="en-US" sz="2400" dirty="0" smtClean="0"/>
            <a:t>S</a:t>
          </a:r>
          <a:r>
            <a:rPr lang="sr-Latn-RS" sz="2400" dirty="0" smtClean="0"/>
            <a:t>naga mišića, </a:t>
          </a:r>
          <a:r>
            <a:rPr lang="en-US" sz="2400" dirty="0" smtClean="0"/>
            <a:t>V</a:t>
          </a:r>
          <a:r>
            <a:rPr lang="sr-Latn-RS" sz="2400" dirty="0" smtClean="0"/>
            <a:t>rste mišićnih kontrakcija</a:t>
          </a:r>
          <a:endParaRPr lang="en-US" sz="2400" dirty="0"/>
        </a:p>
      </dgm:t>
    </dgm:pt>
    <dgm:pt modelId="{B482F9FB-C71E-414C-A343-F698086E21AA}" type="parTrans" cxnId="{424BB4E1-8DA4-4F39-9F74-C456876D1AAA}">
      <dgm:prSet/>
      <dgm:spPr/>
      <dgm:t>
        <a:bodyPr/>
        <a:lstStyle/>
        <a:p>
          <a:endParaRPr lang="en-US"/>
        </a:p>
      </dgm:t>
    </dgm:pt>
    <dgm:pt modelId="{11959004-7FB2-4662-BE89-D7381D76B917}" type="sibTrans" cxnId="{424BB4E1-8DA4-4F39-9F74-C456876D1AAA}">
      <dgm:prSet/>
      <dgm:spPr/>
      <dgm:t>
        <a:bodyPr/>
        <a:lstStyle/>
        <a:p>
          <a:endParaRPr lang="en-US"/>
        </a:p>
      </dgm:t>
    </dgm:pt>
    <dgm:pt modelId="{542CF344-56D8-4B4B-AB0E-B48D8CD61E6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T</a:t>
          </a:r>
          <a:r>
            <a:rPr lang="sr-Latn-RS" sz="2800" dirty="0" smtClean="0"/>
            <a:t>ežište i ravnoteža tela</a:t>
          </a:r>
          <a:endParaRPr lang="en-US" sz="2800" dirty="0"/>
        </a:p>
      </dgm:t>
    </dgm:pt>
    <dgm:pt modelId="{9BEA697C-CEF7-4C4E-BB9B-399171F8FB47}" type="parTrans" cxnId="{1825A1E9-9C37-4DA4-B918-B79D119D84A3}">
      <dgm:prSet/>
      <dgm:spPr/>
      <dgm:t>
        <a:bodyPr/>
        <a:lstStyle/>
        <a:p>
          <a:endParaRPr lang="en-US"/>
        </a:p>
      </dgm:t>
    </dgm:pt>
    <dgm:pt modelId="{1879398A-433B-436F-8030-34568577B23F}" type="sibTrans" cxnId="{1825A1E9-9C37-4DA4-B918-B79D119D84A3}">
      <dgm:prSet/>
      <dgm:spPr/>
      <dgm:t>
        <a:bodyPr/>
        <a:lstStyle/>
        <a:p>
          <a:endParaRPr lang="en-US"/>
        </a:p>
      </dgm:t>
    </dgm:pt>
    <dgm:pt modelId="{9B70EC93-ECC9-4C6B-8B95-931C2B75842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Mo</a:t>
          </a:r>
          <a:r>
            <a:rPr lang="sr-Latn-RS" sz="2400" dirty="0" smtClean="0"/>
            <a:t>že se reći da je kineziologija - anatomija i fiziologija pokreta</a:t>
          </a:r>
          <a:endParaRPr lang="en-US" sz="2400" dirty="0"/>
        </a:p>
      </dgm:t>
    </dgm:pt>
    <dgm:pt modelId="{EDEB3C6E-7FB1-4D68-8745-53F92CE66693}" type="parTrans" cxnId="{AA58E3A7-7E2B-428A-B3C5-FD2902758151}">
      <dgm:prSet/>
      <dgm:spPr/>
      <dgm:t>
        <a:bodyPr/>
        <a:lstStyle/>
        <a:p>
          <a:endParaRPr lang="en-US"/>
        </a:p>
      </dgm:t>
    </dgm:pt>
    <dgm:pt modelId="{1DEA5AD7-7650-4D3D-A8DF-7D88360707DD}" type="sibTrans" cxnId="{AA58E3A7-7E2B-428A-B3C5-FD2902758151}">
      <dgm:prSet/>
      <dgm:spPr/>
      <dgm:t>
        <a:bodyPr/>
        <a:lstStyle/>
        <a:p>
          <a:endParaRPr lang="en-US"/>
        </a:p>
      </dgm:t>
    </dgm:pt>
    <dgm:pt modelId="{44703BFD-D308-41A1-AFA1-7C6DC6342FDE}">
      <dgm:prSet phldrT="[Text]" custT="1"/>
      <dgm:spPr/>
      <dgm:t>
        <a:bodyPr/>
        <a:lstStyle/>
        <a:p>
          <a:r>
            <a:rPr lang="en-US" sz="2800" dirty="0" smtClean="0"/>
            <a:t>A</a:t>
          </a:r>
          <a:r>
            <a:rPr lang="sr-Latn-RS" sz="2800" dirty="0" smtClean="0"/>
            <a:t>nalizira proste i složene pokrete</a:t>
          </a:r>
          <a:endParaRPr lang="en-US" sz="2800" dirty="0"/>
        </a:p>
      </dgm:t>
    </dgm:pt>
    <dgm:pt modelId="{299D316E-99FE-4E54-AFDD-7C9B08AF2B81}" type="parTrans" cxnId="{3AC21454-6A33-456D-B096-1434FE44A9CD}">
      <dgm:prSet/>
      <dgm:spPr/>
      <dgm:t>
        <a:bodyPr/>
        <a:lstStyle/>
        <a:p>
          <a:endParaRPr lang="en-US"/>
        </a:p>
      </dgm:t>
    </dgm:pt>
    <dgm:pt modelId="{F13BF380-657C-4F1C-8E6E-DC4FFCFD4554}" type="sibTrans" cxnId="{3AC21454-6A33-456D-B096-1434FE44A9CD}">
      <dgm:prSet/>
      <dgm:spPr/>
      <dgm:t>
        <a:bodyPr/>
        <a:lstStyle/>
        <a:p>
          <a:endParaRPr lang="en-US"/>
        </a:p>
      </dgm:t>
    </dgm:pt>
    <dgm:pt modelId="{308BEEE9-6974-4B1F-B5CE-C8649E8D15C9}" type="pres">
      <dgm:prSet presAssocID="{37305C92-2604-42EA-B1CB-80DF3519AE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4C6BB-371F-4A10-92D6-B208987D82F9}" type="pres">
      <dgm:prSet presAssocID="{37305C92-2604-42EA-B1CB-80DF3519AE8D}" presName="matrix" presStyleCnt="0"/>
      <dgm:spPr/>
    </dgm:pt>
    <dgm:pt modelId="{F84EDC58-6222-4D0C-994D-5CB4D7E178B8}" type="pres">
      <dgm:prSet presAssocID="{37305C92-2604-42EA-B1CB-80DF3519AE8D}" presName="tile1" presStyleLbl="node1" presStyleIdx="0" presStyleCnt="4"/>
      <dgm:spPr/>
      <dgm:t>
        <a:bodyPr/>
        <a:lstStyle/>
        <a:p>
          <a:endParaRPr lang="en-US"/>
        </a:p>
      </dgm:t>
    </dgm:pt>
    <dgm:pt modelId="{181A6092-9CD3-4B7F-9B65-4AF3333B8BE7}" type="pres">
      <dgm:prSet presAssocID="{37305C92-2604-42EA-B1CB-80DF3519AE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73364-9630-4471-8AA2-25BA51071080}" type="pres">
      <dgm:prSet presAssocID="{37305C92-2604-42EA-B1CB-80DF3519AE8D}" presName="tile2" presStyleLbl="node1" presStyleIdx="1" presStyleCnt="4" custLinFactNeighborX="-1852"/>
      <dgm:spPr/>
      <dgm:t>
        <a:bodyPr/>
        <a:lstStyle/>
        <a:p>
          <a:endParaRPr lang="en-US"/>
        </a:p>
      </dgm:t>
    </dgm:pt>
    <dgm:pt modelId="{2E5FAA64-0367-466B-A3A7-0E2A19E518AA}" type="pres">
      <dgm:prSet presAssocID="{37305C92-2604-42EA-B1CB-80DF3519AE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0F3B4-FFF7-45AF-B9B4-ECE1BDF1F76A}" type="pres">
      <dgm:prSet presAssocID="{37305C92-2604-42EA-B1CB-80DF3519AE8D}" presName="tile3" presStyleLbl="node1" presStyleIdx="2" presStyleCnt="4"/>
      <dgm:spPr/>
      <dgm:t>
        <a:bodyPr/>
        <a:lstStyle/>
        <a:p>
          <a:endParaRPr lang="en-US"/>
        </a:p>
      </dgm:t>
    </dgm:pt>
    <dgm:pt modelId="{81E41F92-51C7-47EE-9BF8-72DA0A68FA2F}" type="pres">
      <dgm:prSet presAssocID="{37305C92-2604-42EA-B1CB-80DF3519AE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29D6E-7F9E-40B8-9737-19FE9F727BA8}" type="pres">
      <dgm:prSet presAssocID="{37305C92-2604-42EA-B1CB-80DF3519AE8D}" presName="tile4" presStyleLbl="node1" presStyleIdx="3" presStyleCnt="4" custLinFactNeighborY="1017"/>
      <dgm:spPr/>
      <dgm:t>
        <a:bodyPr/>
        <a:lstStyle/>
        <a:p>
          <a:endParaRPr lang="en-US"/>
        </a:p>
      </dgm:t>
    </dgm:pt>
    <dgm:pt modelId="{0E93FC25-EB35-4CC8-A33C-B2A04B22ED68}" type="pres">
      <dgm:prSet presAssocID="{37305C92-2604-42EA-B1CB-80DF3519AE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0D5AE-E601-45B7-98CD-FA2A638FB1C4}" type="pres">
      <dgm:prSet presAssocID="{37305C92-2604-42EA-B1CB-80DF3519AE8D}" presName="centerTile" presStyleLbl="fgShp" presStyleIdx="0" presStyleCnt="1" custScaleX="246914" custScaleY="1387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ED308-11F6-43FC-B7EF-70F4CD1D4CCD}" type="presOf" srcId="{E58D56D4-4A52-4C0D-A785-877D85C6B344}" destId="{181A6092-9CD3-4B7F-9B65-4AF3333B8BE7}" srcOrd="1" destOrd="0" presId="urn:microsoft.com/office/officeart/2005/8/layout/matrix1"/>
    <dgm:cxn modelId="{51541CAB-A8CD-4165-AE17-F8294EF353E4}" type="presOf" srcId="{E58D56D4-4A52-4C0D-A785-877D85C6B344}" destId="{F84EDC58-6222-4D0C-994D-5CB4D7E178B8}" srcOrd="0" destOrd="0" presId="urn:microsoft.com/office/officeart/2005/8/layout/matrix1"/>
    <dgm:cxn modelId="{DE438D86-DC7D-4723-B893-7910872953BB}" type="presOf" srcId="{542CF344-56D8-4B4B-AB0E-B48D8CD61E6E}" destId="{28273364-9630-4471-8AA2-25BA51071080}" srcOrd="0" destOrd="0" presId="urn:microsoft.com/office/officeart/2005/8/layout/matrix1"/>
    <dgm:cxn modelId="{EB9D0D47-0052-4B8C-A08E-5E29C67A013D}" type="presOf" srcId="{37305C92-2604-42EA-B1CB-80DF3519AE8D}" destId="{308BEEE9-6974-4B1F-B5CE-C8649E8D15C9}" srcOrd="0" destOrd="0" presId="urn:microsoft.com/office/officeart/2005/8/layout/matrix1"/>
    <dgm:cxn modelId="{424BB4E1-8DA4-4F39-9F74-C456876D1AAA}" srcId="{63CE5275-EE40-4ECF-B18B-89A2B93E9563}" destId="{E58D56D4-4A52-4C0D-A785-877D85C6B344}" srcOrd="0" destOrd="0" parTransId="{B482F9FB-C71E-414C-A343-F698086E21AA}" sibTransId="{11959004-7FB2-4662-BE89-D7381D76B917}"/>
    <dgm:cxn modelId="{CC0E278B-C1DA-45A1-863F-C2B087EC83D5}" srcId="{37305C92-2604-42EA-B1CB-80DF3519AE8D}" destId="{63CE5275-EE40-4ECF-B18B-89A2B93E9563}" srcOrd="0" destOrd="0" parTransId="{DC7C78FB-96BE-41E5-B706-8A499D60172E}" sibTransId="{4C9B3375-1545-4C68-B1D5-2D20DC4CD853}"/>
    <dgm:cxn modelId="{96BDEB20-B91F-43DE-8A3D-6B430BFAA27A}" type="presOf" srcId="{44703BFD-D308-41A1-AFA1-7C6DC6342FDE}" destId="{1B229D6E-7F9E-40B8-9737-19FE9F727BA8}" srcOrd="0" destOrd="0" presId="urn:microsoft.com/office/officeart/2005/8/layout/matrix1"/>
    <dgm:cxn modelId="{3AC21454-6A33-456D-B096-1434FE44A9CD}" srcId="{63CE5275-EE40-4ECF-B18B-89A2B93E9563}" destId="{44703BFD-D308-41A1-AFA1-7C6DC6342FDE}" srcOrd="3" destOrd="0" parTransId="{299D316E-99FE-4E54-AFDD-7C9B08AF2B81}" sibTransId="{F13BF380-657C-4F1C-8E6E-DC4FFCFD4554}"/>
    <dgm:cxn modelId="{563B464B-57D2-447D-9568-D60F10689E7F}" type="presOf" srcId="{9B70EC93-ECC9-4C6B-8B95-931C2B758421}" destId="{4740F3B4-FFF7-45AF-B9B4-ECE1BDF1F76A}" srcOrd="0" destOrd="0" presId="urn:microsoft.com/office/officeart/2005/8/layout/matrix1"/>
    <dgm:cxn modelId="{A49C8CDF-77D4-4B4C-82ED-BFD95A0A4758}" type="presOf" srcId="{63CE5275-EE40-4ECF-B18B-89A2B93E9563}" destId="{68D0D5AE-E601-45B7-98CD-FA2A638FB1C4}" srcOrd="0" destOrd="0" presId="urn:microsoft.com/office/officeart/2005/8/layout/matrix1"/>
    <dgm:cxn modelId="{5FD9991B-33C6-4AE8-9AFD-B29FAADAF2ED}" type="presOf" srcId="{542CF344-56D8-4B4B-AB0E-B48D8CD61E6E}" destId="{2E5FAA64-0367-466B-A3A7-0E2A19E518AA}" srcOrd="1" destOrd="0" presId="urn:microsoft.com/office/officeart/2005/8/layout/matrix1"/>
    <dgm:cxn modelId="{9269C8FF-25A0-4607-918A-1B5705365536}" type="presOf" srcId="{9B70EC93-ECC9-4C6B-8B95-931C2B758421}" destId="{81E41F92-51C7-47EE-9BF8-72DA0A68FA2F}" srcOrd="1" destOrd="0" presId="urn:microsoft.com/office/officeart/2005/8/layout/matrix1"/>
    <dgm:cxn modelId="{1825A1E9-9C37-4DA4-B918-B79D119D84A3}" srcId="{63CE5275-EE40-4ECF-B18B-89A2B93E9563}" destId="{542CF344-56D8-4B4B-AB0E-B48D8CD61E6E}" srcOrd="1" destOrd="0" parTransId="{9BEA697C-CEF7-4C4E-BB9B-399171F8FB47}" sibTransId="{1879398A-433B-436F-8030-34568577B23F}"/>
    <dgm:cxn modelId="{AA58E3A7-7E2B-428A-B3C5-FD2902758151}" srcId="{63CE5275-EE40-4ECF-B18B-89A2B93E9563}" destId="{9B70EC93-ECC9-4C6B-8B95-931C2B758421}" srcOrd="2" destOrd="0" parTransId="{EDEB3C6E-7FB1-4D68-8745-53F92CE66693}" sibTransId="{1DEA5AD7-7650-4D3D-A8DF-7D88360707DD}"/>
    <dgm:cxn modelId="{83F5DB3E-B580-40ED-B32A-E2B9CE31C736}" type="presOf" srcId="{44703BFD-D308-41A1-AFA1-7C6DC6342FDE}" destId="{0E93FC25-EB35-4CC8-A33C-B2A04B22ED68}" srcOrd="1" destOrd="0" presId="urn:microsoft.com/office/officeart/2005/8/layout/matrix1"/>
    <dgm:cxn modelId="{4532ECFB-E23B-47CF-AA25-2FCE97D73CEF}" type="presParOf" srcId="{308BEEE9-6974-4B1F-B5CE-C8649E8D15C9}" destId="{50B4C6BB-371F-4A10-92D6-B208987D82F9}" srcOrd="0" destOrd="0" presId="urn:microsoft.com/office/officeart/2005/8/layout/matrix1"/>
    <dgm:cxn modelId="{4FEBEF34-DAA4-4A88-8EFB-6DA214B0FE38}" type="presParOf" srcId="{50B4C6BB-371F-4A10-92D6-B208987D82F9}" destId="{F84EDC58-6222-4D0C-994D-5CB4D7E178B8}" srcOrd="0" destOrd="0" presId="urn:microsoft.com/office/officeart/2005/8/layout/matrix1"/>
    <dgm:cxn modelId="{33BAD090-9A4F-482F-9440-E0534087CC65}" type="presParOf" srcId="{50B4C6BB-371F-4A10-92D6-B208987D82F9}" destId="{181A6092-9CD3-4B7F-9B65-4AF3333B8BE7}" srcOrd="1" destOrd="0" presId="urn:microsoft.com/office/officeart/2005/8/layout/matrix1"/>
    <dgm:cxn modelId="{A79BA06B-A43B-4672-B976-17B3CD234882}" type="presParOf" srcId="{50B4C6BB-371F-4A10-92D6-B208987D82F9}" destId="{28273364-9630-4471-8AA2-25BA51071080}" srcOrd="2" destOrd="0" presId="urn:microsoft.com/office/officeart/2005/8/layout/matrix1"/>
    <dgm:cxn modelId="{1C4EEA4C-A95B-4AC1-B001-3A91A8ED334E}" type="presParOf" srcId="{50B4C6BB-371F-4A10-92D6-B208987D82F9}" destId="{2E5FAA64-0367-466B-A3A7-0E2A19E518AA}" srcOrd="3" destOrd="0" presId="urn:microsoft.com/office/officeart/2005/8/layout/matrix1"/>
    <dgm:cxn modelId="{E2635E7F-1DC1-4141-8D57-6A54A944D8B7}" type="presParOf" srcId="{50B4C6BB-371F-4A10-92D6-B208987D82F9}" destId="{4740F3B4-FFF7-45AF-B9B4-ECE1BDF1F76A}" srcOrd="4" destOrd="0" presId="urn:microsoft.com/office/officeart/2005/8/layout/matrix1"/>
    <dgm:cxn modelId="{256C17FE-ACF7-4EB0-830E-E33A8E6FB528}" type="presParOf" srcId="{50B4C6BB-371F-4A10-92D6-B208987D82F9}" destId="{81E41F92-51C7-47EE-9BF8-72DA0A68FA2F}" srcOrd="5" destOrd="0" presId="urn:microsoft.com/office/officeart/2005/8/layout/matrix1"/>
    <dgm:cxn modelId="{432FAEA9-F3FF-42F3-96C8-30014D12F325}" type="presParOf" srcId="{50B4C6BB-371F-4A10-92D6-B208987D82F9}" destId="{1B229D6E-7F9E-40B8-9737-19FE9F727BA8}" srcOrd="6" destOrd="0" presId="urn:microsoft.com/office/officeart/2005/8/layout/matrix1"/>
    <dgm:cxn modelId="{A9A9E706-12A5-4C40-8E5B-D60B95A5CFBB}" type="presParOf" srcId="{50B4C6BB-371F-4A10-92D6-B208987D82F9}" destId="{0E93FC25-EB35-4CC8-A33C-B2A04B22ED68}" srcOrd="7" destOrd="0" presId="urn:microsoft.com/office/officeart/2005/8/layout/matrix1"/>
    <dgm:cxn modelId="{A35DAECD-A370-4B5F-83DF-A48B4022E230}" type="presParOf" srcId="{308BEEE9-6974-4B1F-B5CE-C8649E8D15C9}" destId="{68D0D5AE-E601-45B7-98CD-FA2A638FB1C4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A8B10-B3EE-43E4-BB46-AE085A252F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F59E96-88B5-4682-A728-F0D0CD67B440}">
      <dgm:prSet phldrT="[Text]" custT="1"/>
      <dgm:spPr/>
      <dgm:t>
        <a:bodyPr/>
        <a:lstStyle/>
        <a:p>
          <a:r>
            <a:rPr lang="en-US" sz="2400" dirty="0" smtClean="0"/>
            <a:t>T</a:t>
          </a:r>
          <a:r>
            <a:rPr lang="sr-Latn-RS" sz="2400" dirty="0" smtClean="0"/>
            <a:t>estiranje funkcija respiratornog sistema</a:t>
          </a:r>
          <a:endParaRPr lang="en-US" sz="2400" dirty="0"/>
        </a:p>
      </dgm:t>
    </dgm:pt>
    <dgm:pt modelId="{129DA159-7C14-4BB4-9ED3-AEF872A9FF96}" type="parTrans" cxnId="{129CCC63-35E8-41F2-AC83-FF2537204ED2}">
      <dgm:prSet/>
      <dgm:spPr/>
      <dgm:t>
        <a:bodyPr/>
        <a:lstStyle/>
        <a:p>
          <a:endParaRPr lang="en-US"/>
        </a:p>
      </dgm:t>
    </dgm:pt>
    <dgm:pt modelId="{A82AEE82-0DE5-44BE-BD7F-3104DE310601}" type="sibTrans" cxnId="{129CCC63-35E8-41F2-AC83-FF2537204ED2}">
      <dgm:prSet/>
      <dgm:spPr/>
      <dgm:t>
        <a:bodyPr/>
        <a:lstStyle/>
        <a:p>
          <a:endParaRPr lang="en-US"/>
        </a:p>
      </dgm:t>
    </dgm:pt>
    <dgm:pt modelId="{80AE72D1-0DD5-4DB0-A79E-33FE7798ECBD}">
      <dgm:prSet phldrT="[Text]" custT="1"/>
      <dgm:spPr/>
      <dgm:t>
        <a:bodyPr/>
        <a:lstStyle/>
        <a:p>
          <a:r>
            <a:rPr lang="sr-Latn-RS" sz="2000" dirty="0" smtClean="0"/>
            <a:t>1.</a:t>
          </a:r>
          <a:r>
            <a:rPr lang="en-US" sz="2000" dirty="0" smtClean="0"/>
            <a:t>T</a:t>
          </a:r>
          <a:r>
            <a:rPr lang="sr-Latn-RS" sz="2000" dirty="0" smtClean="0"/>
            <a:t>estovi plućne ventilacije</a:t>
          </a:r>
          <a:endParaRPr lang="en-US" sz="2000" dirty="0"/>
        </a:p>
      </dgm:t>
    </dgm:pt>
    <dgm:pt modelId="{1BF55346-A0D9-4BF3-9024-E48AFF449201}" type="parTrans" cxnId="{48D4DB71-66C2-449C-AF95-1BA00CA796D1}">
      <dgm:prSet/>
      <dgm:spPr/>
      <dgm:t>
        <a:bodyPr/>
        <a:lstStyle/>
        <a:p>
          <a:endParaRPr lang="en-US"/>
        </a:p>
      </dgm:t>
    </dgm:pt>
    <dgm:pt modelId="{9BDB8CCD-41F4-4F4E-9910-02FDED09D10F}" type="sibTrans" cxnId="{48D4DB71-66C2-449C-AF95-1BA00CA796D1}">
      <dgm:prSet/>
      <dgm:spPr/>
      <dgm:t>
        <a:bodyPr/>
        <a:lstStyle/>
        <a:p>
          <a:endParaRPr lang="en-US"/>
        </a:p>
      </dgm:t>
    </dgm:pt>
    <dgm:pt modelId="{5C4579D0-E0D3-440D-B461-60FAD659659C}">
      <dgm:prSet phldrT="[Text]" custT="1"/>
      <dgm:spPr/>
      <dgm:t>
        <a:bodyPr/>
        <a:lstStyle/>
        <a:p>
          <a:r>
            <a:rPr lang="sr-Latn-RS" sz="2400" dirty="0" smtClean="0"/>
            <a:t>Spirometrija</a:t>
          </a:r>
          <a:endParaRPr lang="en-US" sz="2400" dirty="0"/>
        </a:p>
      </dgm:t>
    </dgm:pt>
    <dgm:pt modelId="{D0093CA1-201A-4554-8111-A4CB7B2F363C}" type="parTrans" cxnId="{52780132-006B-41C5-89C6-C4DA2914572D}">
      <dgm:prSet/>
      <dgm:spPr/>
      <dgm:t>
        <a:bodyPr/>
        <a:lstStyle/>
        <a:p>
          <a:endParaRPr lang="en-US"/>
        </a:p>
      </dgm:t>
    </dgm:pt>
    <dgm:pt modelId="{D3DC77B3-614C-4B84-AFE2-35003E75FF89}" type="sibTrans" cxnId="{52780132-006B-41C5-89C6-C4DA2914572D}">
      <dgm:prSet/>
      <dgm:spPr/>
      <dgm:t>
        <a:bodyPr/>
        <a:lstStyle/>
        <a:p>
          <a:endParaRPr lang="en-US"/>
        </a:p>
      </dgm:t>
    </dgm:pt>
    <dgm:pt modelId="{34C5D765-38B2-4988-B781-ECD314233814}">
      <dgm:prSet phldrT="[Text]" custT="1"/>
      <dgm:spPr/>
      <dgm:t>
        <a:bodyPr/>
        <a:lstStyle/>
        <a:p>
          <a:r>
            <a:rPr lang="en-US" sz="2000" dirty="0" smtClean="0"/>
            <a:t>T</a:t>
          </a:r>
          <a:r>
            <a:rPr lang="sr-Latn-RS" sz="2000" dirty="0" smtClean="0"/>
            <a:t>est krivulja protok-volumen</a:t>
          </a:r>
          <a:endParaRPr lang="en-US" sz="2000" dirty="0"/>
        </a:p>
      </dgm:t>
    </dgm:pt>
    <dgm:pt modelId="{F8D53516-E4E9-498D-8759-06A09683C30F}" type="parTrans" cxnId="{18E12D3A-80ED-4522-B2BE-72AB47C078A3}">
      <dgm:prSet/>
      <dgm:spPr/>
      <dgm:t>
        <a:bodyPr/>
        <a:lstStyle/>
        <a:p>
          <a:endParaRPr lang="en-US"/>
        </a:p>
      </dgm:t>
    </dgm:pt>
    <dgm:pt modelId="{66D5F41A-D4D2-4E3B-AFC0-3DFAC429BAAB}" type="sibTrans" cxnId="{18E12D3A-80ED-4522-B2BE-72AB47C078A3}">
      <dgm:prSet/>
      <dgm:spPr/>
      <dgm:t>
        <a:bodyPr/>
        <a:lstStyle/>
        <a:p>
          <a:endParaRPr lang="en-US"/>
        </a:p>
      </dgm:t>
    </dgm:pt>
    <dgm:pt modelId="{90AE71F1-E5AF-4EF8-9594-97E676E9FD22}">
      <dgm:prSet phldrT="[Text]" custT="1"/>
      <dgm:spPr/>
      <dgm:t>
        <a:bodyPr/>
        <a:lstStyle/>
        <a:p>
          <a:r>
            <a:rPr lang="sr-Latn-RS" sz="2000" dirty="0" smtClean="0"/>
            <a:t>2.</a:t>
          </a:r>
          <a:r>
            <a:rPr lang="en-US" sz="2000" dirty="0" smtClean="0"/>
            <a:t>T</a:t>
          </a:r>
          <a:r>
            <a:rPr lang="sr-Latn-RS" sz="2000" dirty="0" smtClean="0"/>
            <a:t>estovi za analizu gasova u arterijskoj krvi-ispitivanje funkcije respiracije</a:t>
          </a:r>
          <a:endParaRPr lang="en-US" sz="2000" dirty="0"/>
        </a:p>
      </dgm:t>
    </dgm:pt>
    <dgm:pt modelId="{0B027DC3-12E4-4B79-8D53-4D7127196C04}" type="parTrans" cxnId="{3C594AC7-938B-4407-86FE-7815826E5CD0}">
      <dgm:prSet/>
      <dgm:spPr/>
      <dgm:t>
        <a:bodyPr/>
        <a:lstStyle/>
        <a:p>
          <a:endParaRPr lang="en-US"/>
        </a:p>
      </dgm:t>
    </dgm:pt>
    <dgm:pt modelId="{2DCF5284-413C-4109-976D-98DBCEA4D9D9}" type="sibTrans" cxnId="{3C594AC7-938B-4407-86FE-7815826E5CD0}">
      <dgm:prSet/>
      <dgm:spPr/>
      <dgm:t>
        <a:bodyPr/>
        <a:lstStyle/>
        <a:p>
          <a:endParaRPr lang="en-US"/>
        </a:p>
      </dgm:t>
    </dgm:pt>
    <dgm:pt modelId="{B4770C0A-09D8-400B-B92A-B988116BC7EF}">
      <dgm:prSet custT="1"/>
      <dgm:spPr/>
      <dgm:t>
        <a:bodyPr/>
        <a:lstStyle/>
        <a:p>
          <a:r>
            <a:rPr lang="en-US" sz="2000" dirty="0" smtClean="0"/>
            <a:t>T</a:t>
          </a:r>
          <a:r>
            <a:rPr lang="sr-Latn-RS" sz="2000" dirty="0" smtClean="0"/>
            <a:t>elesna pletizmografija</a:t>
          </a:r>
          <a:endParaRPr lang="en-US" sz="2000" dirty="0"/>
        </a:p>
      </dgm:t>
    </dgm:pt>
    <dgm:pt modelId="{7BE5F4CA-37F0-40F4-A867-9FCCECC6F118}" type="parTrans" cxnId="{3392B8D7-1379-463A-BE61-0E3553B1522D}">
      <dgm:prSet/>
      <dgm:spPr/>
      <dgm:t>
        <a:bodyPr/>
        <a:lstStyle/>
        <a:p>
          <a:endParaRPr lang="en-US"/>
        </a:p>
      </dgm:t>
    </dgm:pt>
    <dgm:pt modelId="{E1728CC6-7DBB-46C4-9775-630C2D41BAF2}" type="sibTrans" cxnId="{3392B8D7-1379-463A-BE61-0E3553B1522D}">
      <dgm:prSet/>
      <dgm:spPr/>
      <dgm:t>
        <a:bodyPr/>
        <a:lstStyle/>
        <a:p>
          <a:endParaRPr lang="en-US"/>
        </a:p>
      </dgm:t>
    </dgm:pt>
    <dgm:pt modelId="{B0D639A2-0249-4333-90D5-9C59C5A574BD}" type="pres">
      <dgm:prSet presAssocID="{1AFA8B10-B3EE-43E4-BB46-AE085A252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8EE4B6-CB19-43E2-9910-C8DABE189B3D}" type="pres">
      <dgm:prSet presAssocID="{9EF59E96-88B5-4682-A728-F0D0CD67B440}" presName="hierRoot1" presStyleCnt="0"/>
      <dgm:spPr/>
    </dgm:pt>
    <dgm:pt modelId="{18CEF89A-3B59-43DE-9B32-EC09623FFABE}" type="pres">
      <dgm:prSet presAssocID="{9EF59E96-88B5-4682-A728-F0D0CD67B440}" presName="composite" presStyleCnt="0"/>
      <dgm:spPr/>
    </dgm:pt>
    <dgm:pt modelId="{C9A591B3-6DB0-4416-8E11-3180BB3F46E6}" type="pres">
      <dgm:prSet presAssocID="{9EF59E96-88B5-4682-A728-F0D0CD67B440}" presName="background" presStyleLbl="node0" presStyleIdx="0" presStyleCnt="1"/>
      <dgm:spPr/>
    </dgm:pt>
    <dgm:pt modelId="{5B83E66A-FDB2-410A-91E3-0A649E1F6079}" type="pres">
      <dgm:prSet presAssocID="{9EF59E96-88B5-4682-A728-F0D0CD67B440}" presName="text" presStyleLbl="fgAcc0" presStyleIdx="0" presStyleCnt="1" custScaleX="177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CC5D7-EAD5-4F15-ACC1-128E9449F13E}" type="pres">
      <dgm:prSet presAssocID="{9EF59E96-88B5-4682-A728-F0D0CD67B440}" presName="hierChild2" presStyleCnt="0"/>
      <dgm:spPr/>
    </dgm:pt>
    <dgm:pt modelId="{17F7F9DA-6439-44F3-B0F1-027B8A48643C}" type="pres">
      <dgm:prSet presAssocID="{1BF55346-A0D9-4BF3-9024-E48AFF44920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87EB07F-39BC-4F55-841B-C02112017942}" type="pres">
      <dgm:prSet presAssocID="{80AE72D1-0DD5-4DB0-A79E-33FE7798ECBD}" presName="hierRoot2" presStyleCnt="0"/>
      <dgm:spPr/>
    </dgm:pt>
    <dgm:pt modelId="{60F8B20E-4B67-4589-894B-AFC98FBFC1AD}" type="pres">
      <dgm:prSet presAssocID="{80AE72D1-0DD5-4DB0-A79E-33FE7798ECBD}" presName="composite2" presStyleCnt="0"/>
      <dgm:spPr/>
    </dgm:pt>
    <dgm:pt modelId="{B636D301-3B61-4461-BA3A-4B960A3E71A9}" type="pres">
      <dgm:prSet presAssocID="{80AE72D1-0DD5-4DB0-A79E-33FE7798ECBD}" presName="background2" presStyleLbl="node2" presStyleIdx="0" presStyleCnt="2"/>
      <dgm:spPr/>
    </dgm:pt>
    <dgm:pt modelId="{12F7FDB3-0736-4A75-B980-963FE6D58B20}" type="pres">
      <dgm:prSet presAssocID="{80AE72D1-0DD5-4DB0-A79E-33FE7798ECBD}" presName="text2" presStyleLbl="fgAcc2" presStyleIdx="0" presStyleCnt="2" custScaleX="156381" custScaleY="94262" custLinFactNeighborX="-49" custLinFactNeighborY="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55141A-8704-4752-A67C-7852CC9D0CF8}" type="pres">
      <dgm:prSet presAssocID="{80AE72D1-0DD5-4DB0-A79E-33FE7798ECBD}" presName="hierChild3" presStyleCnt="0"/>
      <dgm:spPr/>
    </dgm:pt>
    <dgm:pt modelId="{D1175865-8853-43E0-B6E1-1CDB7C35365F}" type="pres">
      <dgm:prSet presAssocID="{D0093CA1-201A-4554-8111-A4CB7B2F363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0D13E3D4-ACE8-4AE3-B5F9-678A91547EC1}" type="pres">
      <dgm:prSet presAssocID="{5C4579D0-E0D3-440D-B461-60FAD659659C}" presName="hierRoot3" presStyleCnt="0"/>
      <dgm:spPr/>
    </dgm:pt>
    <dgm:pt modelId="{EC064DD5-CFA1-485E-B861-9DBEBB52AD7B}" type="pres">
      <dgm:prSet presAssocID="{5C4579D0-E0D3-440D-B461-60FAD659659C}" presName="composite3" presStyleCnt="0"/>
      <dgm:spPr/>
    </dgm:pt>
    <dgm:pt modelId="{44C8DBB2-CE9D-449A-B452-D0E5A5178047}" type="pres">
      <dgm:prSet presAssocID="{5C4579D0-E0D3-440D-B461-60FAD659659C}" presName="background3" presStyleLbl="node3" presStyleIdx="0" presStyleCnt="3"/>
      <dgm:spPr/>
    </dgm:pt>
    <dgm:pt modelId="{139E83B5-EF3A-405A-9B6C-AA0317FFB392}" type="pres">
      <dgm:prSet presAssocID="{5C4579D0-E0D3-440D-B461-60FAD659659C}" presName="text3" presStyleLbl="fgAcc3" presStyleIdx="0" presStyleCnt="3" custScaleX="118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072F3-D3A1-4836-A9C3-CC736F92B1A2}" type="pres">
      <dgm:prSet presAssocID="{5C4579D0-E0D3-440D-B461-60FAD659659C}" presName="hierChild4" presStyleCnt="0"/>
      <dgm:spPr/>
    </dgm:pt>
    <dgm:pt modelId="{C521D98F-8240-4230-8335-B42E2266307E}" type="pres">
      <dgm:prSet presAssocID="{F8D53516-E4E9-498D-8759-06A09683C30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089815D-1F94-4063-8350-321572DBCFD2}" type="pres">
      <dgm:prSet presAssocID="{34C5D765-38B2-4988-B781-ECD314233814}" presName="hierRoot3" presStyleCnt="0"/>
      <dgm:spPr/>
    </dgm:pt>
    <dgm:pt modelId="{DB76D6B8-0BBE-465A-AFA9-B07BFD13ED1C}" type="pres">
      <dgm:prSet presAssocID="{34C5D765-38B2-4988-B781-ECD314233814}" presName="composite3" presStyleCnt="0"/>
      <dgm:spPr/>
    </dgm:pt>
    <dgm:pt modelId="{C87EBC2D-5B72-4190-98C8-F2BD650F05A5}" type="pres">
      <dgm:prSet presAssocID="{34C5D765-38B2-4988-B781-ECD314233814}" presName="background3" presStyleLbl="node3" presStyleIdx="1" presStyleCnt="3"/>
      <dgm:spPr/>
    </dgm:pt>
    <dgm:pt modelId="{9D18782B-A15D-40D1-BFF3-DB4946BDBC20}" type="pres">
      <dgm:prSet presAssocID="{34C5D765-38B2-4988-B781-ECD31423381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35818-2ED6-4E62-AF8B-F7B23EF3FCDB}" type="pres">
      <dgm:prSet presAssocID="{34C5D765-38B2-4988-B781-ECD314233814}" presName="hierChild4" presStyleCnt="0"/>
      <dgm:spPr/>
    </dgm:pt>
    <dgm:pt modelId="{319BB54C-5118-4F28-840C-84906C124B01}" type="pres">
      <dgm:prSet presAssocID="{7BE5F4CA-37F0-40F4-A867-9FCCECC6F11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779B348-3E78-455E-A193-227E73B0670B}" type="pres">
      <dgm:prSet presAssocID="{B4770C0A-09D8-400B-B92A-B988116BC7EF}" presName="hierRoot3" presStyleCnt="0"/>
      <dgm:spPr/>
    </dgm:pt>
    <dgm:pt modelId="{4584F6D4-EE9C-4510-B37C-E27B0D54770F}" type="pres">
      <dgm:prSet presAssocID="{B4770C0A-09D8-400B-B92A-B988116BC7EF}" presName="composite3" presStyleCnt="0"/>
      <dgm:spPr/>
    </dgm:pt>
    <dgm:pt modelId="{CE05996A-DB08-4849-A40A-37B3901CFD2A}" type="pres">
      <dgm:prSet presAssocID="{B4770C0A-09D8-400B-B92A-B988116BC7EF}" presName="background3" presStyleLbl="node3" presStyleIdx="2" presStyleCnt="3"/>
      <dgm:spPr/>
    </dgm:pt>
    <dgm:pt modelId="{7B9DE31C-B1C2-4339-9CD4-00E7F2019CB7}" type="pres">
      <dgm:prSet presAssocID="{B4770C0A-09D8-400B-B92A-B988116BC7E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420A6-373E-43DC-8167-93EBC15C71FD}" type="pres">
      <dgm:prSet presAssocID="{B4770C0A-09D8-400B-B92A-B988116BC7EF}" presName="hierChild4" presStyleCnt="0"/>
      <dgm:spPr/>
    </dgm:pt>
    <dgm:pt modelId="{CE8A051B-B7E2-44ED-8733-0F3972EBB5F3}" type="pres">
      <dgm:prSet presAssocID="{0B027DC3-12E4-4B79-8D53-4D7127196C0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8900856-63B7-4ED1-B606-878A99AF2B9C}" type="pres">
      <dgm:prSet presAssocID="{90AE71F1-E5AF-4EF8-9594-97E676E9FD22}" presName="hierRoot2" presStyleCnt="0"/>
      <dgm:spPr/>
    </dgm:pt>
    <dgm:pt modelId="{EC845C59-EAEC-41B0-8F42-4E14B4DC868B}" type="pres">
      <dgm:prSet presAssocID="{90AE71F1-E5AF-4EF8-9594-97E676E9FD22}" presName="composite2" presStyleCnt="0"/>
      <dgm:spPr/>
    </dgm:pt>
    <dgm:pt modelId="{0EDABA3B-7F14-4F21-9418-1B3730D28569}" type="pres">
      <dgm:prSet presAssocID="{90AE71F1-E5AF-4EF8-9594-97E676E9FD22}" presName="background2" presStyleLbl="node2" presStyleIdx="1" presStyleCnt="2"/>
      <dgm:spPr/>
    </dgm:pt>
    <dgm:pt modelId="{D270B38B-6C59-42D3-B71E-52C82EA66322}" type="pres">
      <dgm:prSet presAssocID="{90AE71F1-E5AF-4EF8-9594-97E676E9FD22}" presName="text2" presStyleLbl="fgAcc2" presStyleIdx="1" presStyleCnt="2" custScaleX="133284" custScaleY="126071" custLinFactNeighborX="43668" custLinFactNeighborY="-4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3C9B4-E446-4A3A-8F32-675E74772B6D}" type="pres">
      <dgm:prSet presAssocID="{90AE71F1-E5AF-4EF8-9594-97E676E9FD22}" presName="hierChild3" presStyleCnt="0"/>
      <dgm:spPr/>
    </dgm:pt>
  </dgm:ptLst>
  <dgm:cxnLst>
    <dgm:cxn modelId="{BBA19191-F711-4176-9906-888B75BC1FFF}" type="presOf" srcId="{80AE72D1-0DD5-4DB0-A79E-33FE7798ECBD}" destId="{12F7FDB3-0736-4A75-B980-963FE6D58B20}" srcOrd="0" destOrd="0" presId="urn:microsoft.com/office/officeart/2005/8/layout/hierarchy1"/>
    <dgm:cxn modelId="{3392B8D7-1379-463A-BE61-0E3553B1522D}" srcId="{80AE72D1-0DD5-4DB0-A79E-33FE7798ECBD}" destId="{B4770C0A-09D8-400B-B92A-B988116BC7EF}" srcOrd="2" destOrd="0" parTransId="{7BE5F4CA-37F0-40F4-A867-9FCCECC6F118}" sibTransId="{E1728CC6-7DBB-46C4-9775-630C2D41BAF2}"/>
    <dgm:cxn modelId="{22625652-EFC7-46B2-B017-20224ADF3576}" type="presOf" srcId="{7BE5F4CA-37F0-40F4-A867-9FCCECC6F118}" destId="{319BB54C-5118-4F28-840C-84906C124B01}" srcOrd="0" destOrd="0" presId="urn:microsoft.com/office/officeart/2005/8/layout/hierarchy1"/>
    <dgm:cxn modelId="{129CCC63-35E8-41F2-AC83-FF2537204ED2}" srcId="{1AFA8B10-B3EE-43E4-BB46-AE085A252F60}" destId="{9EF59E96-88B5-4682-A728-F0D0CD67B440}" srcOrd="0" destOrd="0" parTransId="{129DA159-7C14-4BB4-9ED3-AEF872A9FF96}" sibTransId="{A82AEE82-0DE5-44BE-BD7F-3104DE310601}"/>
    <dgm:cxn modelId="{48D4DB71-66C2-449C-AF95-1BA00CA796D1}" srcId="{9EF59E96-88B5-4682-A728-F0D0CD67B440}" destId="{80AE72D1-0DD5-4DB0-A79E-33FE7798ECBD}" srcOrd="0" destOrd="0" parTransId="{1BF55346-A0D9-4BF3-9024-E48AFF449201}" sibTransId="{9BDB8CCD-41F4-4F4E-9910-02FDED09D10F}"/>
    <dgm:cxn modelId="{883BA223-B5C7-4E03-9DBA-9471F36B09EA}" type="presOf" srcId="{34C5D765-38B2-4988-B781-ECD314233814}" destId="{9D18782B-A15D-40D1-BFF3-DB4946BDBC20}" srcOrd="0" destOrd="0" presId="urn:microsoft.com/office/officeart/2005/8/layout/hierarchy1"/>
    <dgm:cxn modelId="{53B4CCD2-7F30-44E4-BBDA-0479C5329BA8}" type="presOf" srcId="{1BF55346-A0D9-4BF3-9024-E48AFF449201}" destId="{17F7F9DA-6439-44F3-B0F1-027B8A48643C}" srcOrd="0" destOrd="0" presId="urn:microsoft.com/office/officeart/2005/8/layout/hierarchy1"/>
    <dgm:cxn modelId="{AA290BDE-ECD8-4492-9385-B9DE6B93E5C6}" type="presOf" srcId="{F8D53516-E4E9-498D-8759-06A09683C30F}" destId="{C521D98F-8240-4230-8335-B42E2266307E}" srcOrd="0" destOrd="0" presId="urn:microsoft.com/office/officeart/2005/8/layout/hierarchy1"/>
    <dgm:cxn modelId="{52780132-006B-41C5-89C6-C4DA2914572D}" srcId="{80AE72D1-0DD5-4DB0-A79E-33FE7798ECBD}" destId="{5C4579D0-E0D3-440D-B461-60FAD659659C}" srcOrd="0" destOrd="0" parTransId="{D0093CA1-201A-4554-8111-A4CB7B2F363C}" sibTransId="{D3DC77B3-614C-4B84-AFE2-35003E75FF89}"/>
    <dgm:cxn modelId="{3C594AC7-938B-4407-86FE-7815826E5CD0}" srcId="{9EF59E96-88B5-4682-A728-F0D0CD67B440}" destId="{90AE71F1-E5AF-4EF8-9594-97E676E9FD22}" srcOrd="1" destOrd="0" parTransId="{0B027DC3-12E4-4B79-8D53-4D7127196C04}" sibTransId="{2DCF5284-413C-4109-976D-98DBCEA4D9D9}"/>
    <dgm:cxn modelId="{1D32AD25-2C6B-4333-BF33-2C2B3B9E82C6}" type="presOf" srcId="{5C4579D0-E0D3-440D-B461-60FAD659659C}" destId="{139E83B5-EF3A-405A-9B6C-AA0317FFB392}" srcOrd="0" destOrd="0" presId="urn:microsoft.com/office/officeart/2005/8/layout/hierarchy1"/>
    <dgm:cxn modelId="{086921DD-F15A-41D5-92D2-D86F0D6819B9}" type="presOf" srcId="{0B027DC3-12E4-4B79-8D53-4D7127196C04}" destId="{CE8A051B-B7E2-44ED-8733-0F3972EBB5F3}" srcOrd="0" destOrd="0" presId="urn:microsoft.com/office/officeart/2005/8/layout/hierarchy1"/>
    <dgm:cxn modelId="{2ED510A6-7B9E-41BD-8D1D-59821B773631}" type="presOf" srcId="{D0093CA1-201A-4554-8111-A4CB7B2F363C}" destId="{D1175865-8853-43E0-B6E1-1CDB7C35365F}" srcOrd="0" destOrd="0" presId="urn:microsoft.com/office/officeart/2005/8/layout/hierarchy1"/>
    <dgm:cxn modelId="{AAB36327-2712-45D9-8CE5-CEB80AEEDB78}" type="presOf" srcId="{90AE71F1-E5AF-4EF8-9594-97E676E9FD22}" destId="{D270B38B-6C59-42D3-B71E-52C82EA66322}" srcOrd="0" destOrd="0" presId="urn:microsoft.com/office/officeart/2005/8/layout/hierarchy1"/>
    <dgm:cxn modelId="{6AB0F46F-054B-41DB-B7F8-423A52FEA539}" type="presOf" srcId="{1AFA8B10-B3EE-43E4-BB46-AE085A252F60}" destId="{B0D639A2-0249-4333-90D5-9C59C5A574BD}" srcOrd="0" destOrd="0" presId="urn:microsoft.com/office/officeart/2005/8/layout/hierarchy1"/>
    <dgm:cxn modelId="{47E98CD5-CB41-4527-919A-61C2A8BC1E4D}" type="presOf" srcId="{B4770C0A-09D8-400B-B92A-B988116BC7EF}" destId="{7B9DE31C-B1C2-4339-9CD4-00E7F2019CB7}" srcOrd="0" destOrd="0" presId="urn:microsoft.com/office/officeart/2005/8/layout/hierarchy1"/>
    <dgm:cxn modelId="{18E12D3A-80ED-4522-B2BE-72AB47C078A3}" srcId="{80AE72D1-0DD5-4DB0-A79E-33FE7798ECBD}" destId="{34C5D765-38B2-4988-B781-ECD314233814}" srcOrd="1" destOrd="0" parTransId="{F8D53516-E4E9-498D-8759-06A09683C30F}" sibTransId="{66D5F41A-D4D2-4E3B-AFC0-3DFAC429BAAB}"/>
    <dgm:cxn modelId="{CF1D6889-54C5-49CE-9A33-AB075D6734D0}" type="presOf" srcId="{9EF59E96-88B5-4682-A728-F0D0CD67B440}" destId="{5B83E66A-FDB2-410A-91E3-0A649E1F6079}" srcOrd="0" destOrd="0" presId="urn:microsoft.com/office/officeart/2005/8/layout/hierarchy1"/>
    <dgm:cxn modelId="{90381BD5-0CBB-4C7A-B8E9-5CE971CCBA7E}" type="presParOf" srcId="{B0D639A2-0249-4333-90D5-9C59C5A574BD}" destId="{A88EE4B6-CB19-43E2-9910-C8DABE189B3D}" srcOrd="0" destOrd="0" presId="urn:microsoft.com/office/officeart/2005/8/layout/hierarchy1"/>
    <dgm:cxn modelId="{500E0EE7-919D-4F5F-B23A-813C7A01880E}" type="presParOf" srcId="{A88EE4B6-CB19-43E2-9910-C8DABE189B3D}" destId="{18CEF89A-3B59-43DE-9B32-EC09623FFABE}" srcOrd="0" destOrd="0" presId="urn:microsoft.com/office/officeart/2005/8/layout/hierarchy1"/>
    <dgm:cxn modelId="{9E4D8DB8-E38F-41CD-BA43-F4DD018EAFE4}" type="presParOf" srcId="{18CEF89A-3B59-43DE-9B32-EC09623FFABE}" destId="{C9A591B3-6DB0-4416-8E11-3180BB3F46E6}" srcOrd="0" destOrd="0" presId="urn:microsoft.com/office/officeart/2005/8/layout/hierarchy1"/>
    <dgm:cxn modelId="{F64E325D-5B41-49D1-B97F-9E725AFE263B}" type="presParOf" srcId="{18CEF89A-3B59-43DE-9B32-EC09623FFABE}" destId="{5B83E66A-FDB2-410A-91E3-0A649E1F6079}" srcOrd="1" destOrd="0" presId="urn:microsoft.com/office/officeart/2005/8/layout/hierarchy1"/>
    <dgm:cxn modelId="{2B300D9D-07CB-49A6-ABAF-7AE964ACBB76}" type="presParOf" srcId="{A88EE4B6-CB19-43E2-9910-C8DABE189B3D}" destId="{840CC5D7-EAD5-4F15-ACC1-128E9449F13E}" srcOrd="1" destOrd="0" presId="urn:microsoft.com/office/officeart/2005/8/layout/hierarchy1"/>
    <dgm:cxn modelId="{F47DBC9D-1827-435E-9421-6F97AF34FD89}" type="presParOf" srcId="{840CC5D7-EAD5-4F15-ACC1-128E9449F13E}" destId="{17F7F9DA-6439-44F3-B0F1-027B8A48643C}" srcOrd="0" destOrd="0" presId="urn:microsoft.com/office/officeart/2005/8/layout/hierarchy1"/>
    <dgm:cxn modelId="{90088867-ACBE-4B8C-8792-9E338805EC50}" type="presParOf" srcId="{840CC5D7-EAD5-4F15-ACC1-128E9449F13E}" destId="{B87EB07F-39BC-4F55-841B-C02112017942}" srcOrd="1" destOrd="0" presId="urn:microsoft.com/office/officeart/2005/8/layout/hierarchy1"/>
    <dgm:cxn modelId="{211AA090-3A23-461C-BAA6-5A97CAC34067}" type="presParOf" srcId="{B87EB07F-39BC-4F55-841B-C02112017942}" destId="{60F8B20E-4B67-4589-894B-AFC98FBFC1AD}" srcOrd="0" destOrd="0" presId="urn:microsoft.com/office/officeart/2005/8/layout/hierarchy1"/>
    <dgm:cxn modelId="{9E0A5F4C-9E45-4351-8C39-362706D3962C}" type="presParOf" srcId="{60F8B20E-4B67-4589-894B-AFC98FBFC1AD}" destId="{B636D301-3B61-4461-BA3A-4B960A3E71A9}" srcOrd="0" destOrd="0" presId="urn:microsoft.com/office/officeart/2005/8/layout/hierarchy1"/>
    <dgm:cxn modelId="{E6547A62-ACD0-47AC-98C5-B2D8C3E65B52}" type="presParOf" srcId="{60F8B20E-4B67-4589-894B-AFC98FBFC1AD}" destId="{12F7FDB3-0736-4A75-B980-963FE6D58B20}" srcOrd="1" destOrd="0" presId="urn:microsoft.com/office/officeart/2005/8/layout/hierarchy1"/>
    <dgm:cxn modelId="{55FA60A0-7FF9-42F3-92BE-6A6CF750393A}" type="presParOf" srcId="{B87EB07F-39BC-4F55-841B-C02112017942}" destId="{9555141A-8704-4752-A67C-7852CC9D0CF8}" srcOrd="1" destOrd="0" presId="urn:microsoft.com/office/officeart/2005/8/layout/hierarchy1"/>
    <dgm:cxn modelId="{A393A637-423E-42F2-BFCA-9D32A6CA605F}" type="presParOf" srcId="{9555141A-8704-4752-A67C-7852CC9D0CF8}" destId="{D1175865-8853-43E0-B6E1-1CDB7C35365F}" srcOrd="0" destOrd="0" presId="urn:microsoft.com/office/officeart/2005/8/layout/hierarchy1"/>
    <dgm:cxn modelId="{894D62EE-75A4-48B7-9B0A-8425A13FACC2}" type="presParOf" srcId="{9555141A-8704-4752-A67C-7852CC9D0CF8}" destId="{0D13E3D4-ACE8-4AE3-B5F9-678A91547EC1}" srcOrd="1" destOrd="0" presId="urn:microsoft.com/office/officeart/2005/8/layout/hierarchy1"/>
    <dgm:cxn modelId="{176BE5B7-FB46-4C2C-8503-577D0836AE0E}" type="presParOf" srcId="{0D13E3D4-ACE8-4AE3-B5F9-678A91547EC1}" destId="{EC064DD5-CFA1-485E-B861-9DBEBB52AD7B}" srcOrd="0" destOrd="0" presId="urn:microsoft.com/office/officeart/2005/8/layout/hierarchy1"/>
    <dgm:cxn modelId="{628BFC84-D3F8-47B2-AC46-6108B65CC81F}" type="presParOf" srcId="{EC064DD5-CFA1-485E-B861-9DBEBB52AD7B}" destId="{44C8DBB2-CE9D-449A-B452-D0E5A5178047}" srcOrd="0" destOrd="0" presId="urn:microsoft.com/office/officeart/2005/8/layout/hierarchy1"/>
    <dgm:cxn modelId="{4925590B-F001-45E4-BA4C-EA97DA643791}" type="presParOf" srcId="{EC064DD5-CFA1-485E-B861-9DBEBB52AD7B}" destId="{139E83B5-EF3A-405A-9B6C-AA0317FFB392}" srcOrd="1" destOrd="0" presId="urn:microsoft.com/office/officeart/2005/8/layout/hierarchy1"/>
    <dgm:cxn modelId="{312E033F-3EC0-43C7-AEFE-65CB6D5B9C20}" type="presParOf" srcId="{0D13E3D4-ACE8-4AE3-B5F9-678A91547EC1}" destId="{935072F3-D3A1-4836-A9C3-CC736F92B1A2}" srcOrd="1" destOrd="0" presId="urn:microsoft.com/office/officeart/2005/8/layout/hierarchy1"/>
    <dgm:cxn modelId="{39ACB696-ECDD-4D51-97BE-2D157F947879}" type="presParOf" srcId="{9555141A-8704-4752-A67C-7852CC9D0CF8}" destId="{C521D98F-8240-4230-8335-B42E2266307E}" srcOrd="2" destOrd="0" presId="urn:microsoft.com/office/officeart/2005/8/layout/hierarchy1"/>
    <dgm:cxn modelId="{A251B04E-BA44-4CF0-8BD6-AD9E67BA1079}" type="presParOf" srcId="{9555141A-8704-4752-A67C-7852CC9D0CF8}" destId="{2089815D-1F94-4063-8350-321572DBCFD2}" srcOrd="3" destOrd="0" presId="urn:microsoft.com/office/officeart/2005/8/layout/hierarchy1"/>
    <dgm:cxn modelId="{3B15BAE1-D353-41D2-8D24-A0421D3C68DB}" type="presParOf" srcId="{2089815D-1F94-4063-8350-321572DBCFD2}" destId="{DB76D6B8-0BBE-465A-AFA9-B07BFD13ED1C}" srcOrd="0" destOrd="0" presId="urn:microsoft.com/office/officeart/2005/8/layout/hierarchy1"/>
    <dgm:cxn modelId="{FB77B0F7-809B-4134-BD8C-D27C69907826}" type="presParOf" srcId="{DB76D6B8-0BBE-465A-AFA9-B07BFD13ED1C}" destId="{C87EBC2D-5B72-4190-98C8-F2BD650F05A5}" srcOrd="0" destOrd="0" presId="urn:microsoft.com/office/officeart/2005/8/layout/hierarchy1"/>
    <dgm:cxn modelId="{E0BFCB9F-6DA5-4545-A327-C214B732F053}" type="presParOf" srcId="{DB76D6B8-0BBE-465A-AFA9-B07BFD13ED1C}" destId="{9D18782B-A15D-40D1-BFF3-DB4946BDBC20}" srcOrd="1" destOrd="0" presId="urn:microsoft.com/office/officeart/2005/8/layout/hierarchy1"/>
    <dgm:cxn modelId="{1047B1CE-D2A2-4105-AF11-461786E5BC0A}" type="presParOf" srcId="{2089815D-1F94-4063-8350-321572DBCFD2}" destId="{19B35818-2ED6-4E62-AF8B-F7B23EF3FCDB}" srcOrd="1" destOrd="0" presId="urn:microsoft.com/office/officeart/2005/8/layout/hierarchy1"/>
    <dgm:cxn modelId="{4F595182-6BCC-4FD0-8278-AE48323DF9D9}" type="presParOf" srcId="{9555141A-8704-4752-A67C-7852CC9D0CF8}" destId="{319BB54C-5118-4F28-840C-84906C124B01}" srcOrd="4" destOrd="0" presId="urn:microsoft.com/office/officeart/2005/8/layout/hierarchy1"/>
    <dgm:cxn modelId="{E46A578E-4BF8-47E8-862F-2EF4504EA53E}" type="presParOf" srcId="{9555141A-8704-4752-A67C-7852CC9D0CF8}" destId="{5779B348-3E78-455E-A193-227E73B0670B}" srcOrd="5" destOrd="0" presId="urn:microsoft.com/office/officeart/2005/8/layout/hierarchy1"/>
    <dgm:cxn modelId="{0E5B8D76-C4FD-453F-844B-23224B68FFD6}" type="presParOf" srcId="{5779B348-3E78-455E-A193-227E73B0670B}" destId="{4584F6D4-EE9C-4510-B37C-E27B0D54770F}" srcOrd="0" destOrd="0" presId="urn:microsoft.com/office/officeart/2005/8/layout/hierarchy1"/>
    <dgm:cxn modelId="{335EE105-097D-4411-AF2A-E8A193B6784A}" type="presParOf" srcId="{4584F6D4-EE9C-4510-B37C-E27B0D54770F}" destId="{CE05996A-DB08-4849-A40A-37B3901CFD2A}" srcOrd="0" destOrd="0" presId="urn:microsoft.com/office/officeart/2005/8/layout/hierarchy1"/>
    <dgm:cxn modelId="{4256E4F0-3710-4DB0-8FA8-60E5BA2D7BC9}" type="presParOf" srcId="{4584F6D4-EE9C-4510-B37C-E27B0D54770F}" destId="{7B9DE31C-B1C2-4339-9CD4-00E7F2019CB7}" srcOrd="1" destOrd="0" presId="urn:microsoft.com/office/officeart/2005/8/layout/hierarchy1"/>
    <dgm:cxn modelId="{72E7B15E-1BE2-4FB9-84F8-457F367944B6}" type="presParOf" srcId="{5779B348-3E78-455E-A193-227E73B0670B}" destId="{155420A6-373E-43DC-8167-93EBC15C71FD}" srcOrd="1" destOrd="0" presId="urn:microsoft.com/office/officeart/2005/8/layout/hierarchy1"/>
    <dgm:cxn modelId="{2DB086FA-27BE-440F-BD17-A44C4E9837FA}" type="presParOf" srcId="{840CC5D7-EAD5-4F15-ACC1-128E9449F13E}" destId="{CE8A051B-B7E2-44ED-8733-0F3972EBB5F3}" srcOrd="2" destOrd="0" presId="urn:microsoft.com/office/officeart/2005/8/layout/hierarchy1"/>
    <dgm:cxn modelId="{F8A0EBE5-5287-4F3B-8532-FFF049190461}" type="presParOf" srcId="{840CC5D7-EAD5-4F15-ACC1-128E9449F13E}" destId="{48900856-63B7-4ED1-B606-878A99AF2B9C}" srcOrd="3" destOrd="0" presId="urn:microsoft.com/office/officeart/2005/8/layout/hierarchy1"/>
    <dgm:cxn modelId="{9694304B-3315-45B3-8AC1-4000D399A802}" type="presParOf" srcId="{48900856-63B7-4ED1-B606-878A99AF2B9C}" destId="{EC845C59-EAEC-41B0-8F42-4E14B4DC868B}" srcOrd="0" destOrd="0" presId="urn:microsoft.com/office/officeart/2005/8/layout/hierarchy1"/>
    <dgm:cxn modelId="{67134BF2-0CBE-44C3-8884-CF8ABD2ED93D}" type="presParOf" srcId="{EC845C59-EAEC-41B0-8F42-4E14B4DC868B}" destId="{0EDABA3B-7F14-4F21-9418-1B3730D28569}" srcOrd="0" destOrd="0" presId="urn:microsoft.com/office/officeart/2005/8/layout/hierarchy1"/>
    <dgm:cxn modelId="{0860297A-02CE-4A01-A4F2-C8982F78FC62}" type="presParOf" srcId="{EC845C59-EAEC-41B0-8F42-4E14B4DC868B}" destId="{D270B38B-6C59-42D3-B71E-52C82EA66322}" srcOrd="1" destOrd="0" presId="urn:microsoft.com/office/officeart/2005/8/layout/hierarchy1"/>
    <dgm:cxn modelId="{B03A66F3-136B-4434-83EE-8B9965789631}" type="presParOf" srcId="{48900856-63B7-4ED1-B606-878A99AF2B9C}" destId="{F1F3C9B4-E446-4A3A-8F32-675E74772B6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F6124-B984-4E57-BCD8-390E710A348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29C8BA-8C9C-465E-8492-147F47949586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sr-Latn-RS" dirty="0" smtClean="0"/>
            <a:t>lućni volumeni</a:t>
          </a:r>
          <a:endParaRPr lang="en-US" dirty="0"/>
        </a:p>
      </dgm:t>
    </dgm:pt>
    <dgm:pt modelId="{10F2941B-B163-4E38-A15F-8CF01D130BC1}" type="parTrans" cxnId="{720831BB-FE9C-43FE-ADD2-20D0808F55E7}">
      <dgm:prSet/>
      <dgm:spPr/>
      <dgm:t>
        <a:bodyPr/>
        <a:lstStyle/>
        <a:p>
          <a:endParaRPr lang="en-US"/>
        </a:p>
      </dgm:t>
    </dgm:pt>
    <dgm:pt modelId="{24AB4AEB-EB19-417F-A379-C46671E73DE8}" type="sibTrans" cxnId="{720831BB-FE9C-43FE-ADD2-20D0808F55E7}">
      <dgm:prSet/>
      <dgm:spPr/>
      <dgm:t>
        <a:bodyPr/>
        <a:lstStyle/>
        <a:p>
          <a:endParaRPr lang="en-US"/>
        </a:p>
      </dgm:t>
    </dgm:pt>
    <dgm:pt modelId="{3E3441EF-508B-419B-B9A6-1095C86B03BA}">
      <dgm:prSet phldrT="[Text]"/>
      <dgm:spPr/>
      <dgm:t>
        <a:bodyPr/>
        <a:lstStyle/>
        <a:p>
          <a:r>
            <a:rPr lang="sr-Latn-RS" dirty="0" smtClean="0"/>
            <a:t>statički</a:t>
          </a:r>
          <a:endParaRPr lang="en-US" dirty="0"/>
        </a:p>
      </dgm:t>
    </dgm:pt>
    <dgm:pt modelId="{C976BDCF-AEFC-45C1-97DC-A45BBD334A10}" type="parTrans" cxnId="{15040CD9-78E4-49F9-9E63-823EA82DFD8C}">
      <dgm:prSet/>
      <dgm:spPr/>
      <dgm:t>
        <a:bodyPr/>
        <a:lstStyle/>
        <a:p>
          <a:endParaRPr lang="en-US"/>
        </a:p>
      </dgm:t>
    </dgm:pt>
    <dgm:pt modelId="{72B3FA97-66F2-47AE-BDCB-07079BBB01EC}" type="sibTrans" cxnId="{15040CD9-78E4-49F9-9E63-823EA82DFD8C}">
      <dgm:prSet/>
      <dgm:spPr/>
      <dgm:t>
        <a:bodyPr/>
        <a:lstStyle/>
        <a:p>
          <a:endParaRPr lang="en-US"/>
        </a:p>
      </dgm:t>
    </dgm:pt>
    <dgm:pt modelId="{9A4F11EA-0BC8-42B7-889E-592F67B24F75}">
      <dgm:prSet phldrT="[Text]"/>
      <dgm:spPr/>
      <dgm:t>
        <a:bodyPr/>
        <a:lstStyle/>
        <a:p>
          <a:r>
            <a:rPr lang="sr-Latn-RS" dirty="0" smtClean="0"/>
            <a:t>dinamički</a:t>
          </a:r>
          <a:endParaRPr lang="en-US" dirty="0"/>
        </a:p>
      </dgm:t>
    </dgm:pt>
    <dgm:pt modelId="{4AAB2F40-36D4-448F-9AF5-72B7A3A3ED4F}" type="parTrans" cxnId="{021043DD-5394-4668-A6B2-8C48BDB6484C}">
      <dgm:prSet/>
      <dgm:spPr/>
      <dgm:t>
        <a:bodyPr/>
        <a:lstStyle/>
        <a:p>
          <a:endParaRPr lang="en-US"/>
        </a:p>
      </dgm:t>
    </dgm:pt>
    <dgm:pt modelId="{331DB0F9-F43C-414C-88D8-2B564DF8E96E}" type="sibTrans" cxnId="{021043DD-5394-4668-A6B2-8C48BDB6484C}">
      <dgm:prSet/>
      <dgm:spPr/>
      <dgm:t>
        <a:bodyPr/>
        <a:lstStyle/>
        <a:p>
          <a:endParaRPr lang="en-US"/>
        </a:p>
      </dgm:t>
    </dgm:pt>
    <dgm:pt modelId="{60DE980E-D4C6-46B5-BB5B-02C3CF628D0E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sr-Latn-RS" dirty="0" smtClean="0"/>
            <a:t>lućni kapaciteti</a:t>
          </a:r>
          <a:endParaRPr lang="en-US" dirty="0"/>
        </a:p>
      </dgm:t>
    </dgm:pt>
    <dgm:pt modelId="{A67CCAB5-BD6D-42BD-979C-0979CB2267E0}" type="parTrans" cxnId="{118FC4B8-70F4-42BA-8866-ABA918C7798E}">
      <dgm:prSet/>
      <dgm:spPr/>
      <dgm:t>
        <a:bodyPr/>
        <a:lstStyle/>
        <a:p>
          <a:endParaRPr lang="en-US"/>
        </a:p>
      </dgm:t>
    </dgm:pt>
    <dgm:pt modelId="{8CBA8FD6-094A-4833-BE00-88722BC5CD56}" type="sibTrans" cxnId="{118FC4B8-70F4-42BA-8866-ABA918C7798E}">
      <dgm:prSet/>
      <dgm:spPr/>
      <dgm:t>
        <a:bodyPr/>
        <a:lstStyle/>
        <a:p>
          <a:endParaRPr lang="en-US"/>
        </a:p>
      </dgm:t>
    </dgm:pt>
    <dgm:pt modelId="{B4AB190C-6AA4-4132-BD7B-F850B26759A1}" type="pres">
      <dgm:prSet presAssocID="{213F6124-B984-4E57-BCD8-390E710A34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737820-9722-473D-B97D-4C4C623F9C99}" type="pres">
      <dgm:prSet presAssocID="{C229C8BA-8C9C-465E-8492-147F47949586}" presName="root" presStyleCnt="0"/>
      <dgm:spPr/>
    </dgm:pt>
    <dgm:pt modelId="{FA57D8E6-16F8-4AA8-B574-06C34713F165}" type="pres">
      <dgm:prSet presAssocID="{C229C8BA-8C9C-465E-8492-147F47949586}" presName="rootComposite" presStyleCnt="0"/>
      <dgm:spPr/>
    </dgm:pt>
    <dgm:pt modelId="{FC5AF4D5-6290-4AC5-8C26-8D26A988785E}" type="pres">
      <dgm:prSet presAssocID="{C229C8BA-8C9C-465E-8492-147F47949586}" presName="rootText" presStyleLbl="node1" presStyleIdx="0" presStyleCnt="2"/>
      <dgm:spPr/>
      <dgm:t>
        <a:bodyPr/>
        <a:lstStyle/>
        <a:p>
          <a:endParaRPr lang="en-US"/>
        </a:p>
      </dgm:t>
    </dgm:pt>
    <dgm:pt modelId="{529DC755-014F-4AA4-A6BD-43F6853195F4}" type="pres">
      <dgm:prSet presAssocID="{C229C8BA-8C9C-465E-8492-147F47949586}" presName="rootConnector" presStyleLbl="node1" presStyleIdx="0" presStyleCnt="2"/>
      <dgm:spPr/>
      <dgm:t>
        <a:bodyPr/>
        <a:lstStyle/>
        <a:p>
          <a:endParaRPr lang="en-US"/>
        </a:p>
      </dgm:t>
    </dgm:pt>
    <dgm:pt modelId="{1D79FED5-11E3-4588-9CA5-72B4580DBCBF}" type="pres">
      <dgm:prSet presAssocID="{C229C8BA-8C9C-465E-8492-147F47949586}" presName="childShape" presStyleCnt="0"/>
      <dgm:spPr/>
    </dgm:pt>
    <dgm:pt modelId="{19DCE2B7-545F-4D9A-AEB6-D3B67A663C92}" type="pres">
      <dgm:prSet presAssocID="{C976BDCF-AEFC-45C1-97DC-A45BBD334A10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BE5E95F-1110-41C1-80FB-61823E98100A}" type="pres">
      <dgm:prSet presAssocID="{3E3441EF-508B-419B-B9A6-1095C86B03B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1D9AC-53B2-46ED-B1F4-DA7E3A9DFE15}" type="pres">
      <dgm:prSet presAssocID="{4AAB2F40-36D4-448F-9AF5-72B7A3A3ED4F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37C1273-234F-4C0E-876E-DEEF5AC14CBE}" type="pres">
      <dgm:prSet presAssocID="{9A4F11EA-0BC8-42B7-889E-592F67B24F75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A0318-9D80-4354-BCFF-2C1FA81E47D6}" type="pres">
      <dgm:prSet presAssocID="{60DE980E-D4C6-46B5-BB5B-02C3CF628D0E}" presName="root" presStyleCnt="0"/>
      <dgm:spPr/>
    </dgm:pt>
    <dgm:pt modelId="{FF09926F-25C4-4587-833B-B1E7C123F232}" type="pres">
      <dgm:prSet presAssocID="{60DE980E-D4C6-46B5-BB5B-02C3CF628D0E}" presName="rootComposite" presStyleCnt="0"/>
      <dgm:spPr/>
    </dgm:pt>
    <dgm:pt modelId="{82B46502-2144-42E2-AF09-8FCFDCB1A4C5}" type="pres">
      <dgm:prSet presAssocID="{60DE980E-D4C6-46B5-BB5B-02C3CF628D0E}" presName="rootText" presStyleLbl="node1" presStyleIdx="1" presStyleCnt="2"/>
      <dgm:spPr/>
      <dgm:t>
        <a:bodyPr/>
        <a:lstStyle/>
        <a:p>
          <a:endParaRPr lang="en-US"/>
        </a:p>
      </dgm:t>
    </dgm:pt>
    <dgm:pt modelId="{016C2329-F789-49E4-AF88-01CD6F07D289}" type="pres">
      <dgm:prSet presAssocID="{60DE980E-D4C6-46B5-BB5B-02C3CF628D0E}" presName="rootConnector" presStyleLbl="node1" presStyleIdx="1" presStyleCnt="2"/>
      <dgm:spPr/>
      <dgm:t>
        <a:bodyPr/>
        <a:lstStyle/>
        <a:p>
          <a:endParaRPr lang="en-US"/>
        </a:p>
      </dgm:t>
    </dgm:pt>
    <dgm:pt modelId="{93314B01-8BA1-490D-BE88-0DB72EF7C742}" type="pres">
      <dgm:prSet presAssocID="{60DE980E-D4C6-46B5-BB5B-02C3CF628D0E}" presName="childShape" presStyleCnt="0"/>
      <dgm:spPr/>
    </dgm:pt>
  </dgm:ptLst>
  <dgm:cxnLst>
    <dgm:cxn modelId="{D70984CE-0F89-45AB-B05B-1DE2CD3555B6}" type="presOf" srcId="{9A4F11EA-0BC8-42B7-889E-592F67B24F75}" destId="{237C1273-234F-4C0E-876E-DEEF5AC14CBE}" srcOrd="0" destOrd="0" presId="urn:microsoft.com/office/officeart/2005/8/layout/hierarchy3"/>
    <dgm:cxn modelId="{15040CD9-78E4-49F9-9E63-823EA82DFD8C}" srcId="{C229C8BA-8C9C-465E-8492-147F47949586}" destId="{3E3441EF-508B-419B-B9A6-1095C86B03BA}" srcOrd="0" destOrd="0" parTransId="{C976BDCF-AEFC-45C1-97DC-A45BBD334A10}" sibTransId="{72B3FA97-66F2-47AE-BDCB-07079BBB01EC}"/>
    <dgm:cxn modelId="{B2199913-FA79-4120-99A6-7F2873C46E4C}" type="presOf" srcId="{4AAB2F40-36D4-448F-9AF5-72B7A3A3ED4F}" destId="{32A1D9AC-53B2-46ED-B1F4-DA7E3A9DFE15}" srcOrd="0" destOrd="0" presId="urn:microsoft.com/office/officeart/2005/8/layout/hierarchy3"/>
    <dgm:cxn modelId="{E0D9B9B6-7B65-4A7A-8E9D-C251D69396F8}" type="presOf" srcId="{C229C8BA-8C9C-465E-8492-147F47949586}" destId="{FC5AF4D5-6290-4AC5-8C26-8D26A988785E}" srcOrd="0" destOrd="0" presId="urn:microsoft.com/office/officeart/2005/8/layout/hierarchy3"/>
    <dgm:cxn modelId="{777677A6-42C7-48B9-86D3-E4F748E2174C}" type="presOf" srcId="{213F6124-B984-4E57-BCD8-390E710A348B}" destId="{B4AB190C-6AA4-4132-BD7B-F850B26759A1}" srcOrd="0" destOrd="0" presId="urn:microsoft.com/office/officeart/2005/8/layout/hierarchy3"/>
    <dgm:cxn modelId="{720831BB-FE9C-43FE-ADD2-20D0808F55E7}" srcId="{213F6124-B984-4E57-BCD8-390E710A348B}" destId="{C229C8BA-8C9C-465E-8492-147F47949586}" srcOrd="0" destOrd="0" parTransId="{10F2941B-B163-4E38-A15F-8CF01D130BC1}" sibTransId="{24AB4AEB-EB19-417F-A379-C46671E73DE8}"/>
    <dgm:cxn modelId="{021043DD-5394-4668-A6B2-8C48BDB6484C}" srcId="{C229C8BA-8C9C-465E-8492-147F47949586}" destId="{9A4F11EA-0BC8-42B7-889E-592F67B24F75}" srcOrd="1" destOrd="0" parTransId="{4AAB2F40-36D4-448F-9AF5-72B7A3A3ED4F}" sibTransId="{331DB0F9-F43C-414C-88D8-2B564DF8E96E}"/>
    <dgm:cxn modelId="{C2BAFD8F-0E09-4823-A63B-670E139F6AD7}" type="presOf" srcId="{C976BDCF-AEFC-45C1-97DC-A45BBD334A10}" destId="{19DCE2B7-545F-4D9A-AEB6-D3B67A663C92}" srcOrd="0" destOrd="0" presId="urn:microsoft.com/office/officeart/2005/8/layout/hierarchy3"/>
    <dgm:cxn modelId="{A5E35787-0579-4AC5-B532-7B8987DD44FA}" type="presOf" srcId="{3E3441EF-508B-419B-B9A6-1095C86B03BA}" destId="{2BE5E95F-1110-41C1-80FB-61823E98100A}" srcOrd="0" destOrd="0" presId="urn:microsoft.com/office/officeart/2005/8/layout/hierarchy3"/>
    <dgm:cxn modelId="{C29DD886-BAD2-4E6E-954C-0B716EBB1FEE}" type="presOf" srcId="{C229C8BA-8C9C-465E-8492-147F47949586}" destId="{529DC755-014F-4AA4-A6BD-43F6853195F4}" srcOrd="1" destOrd="0" presId="urn:microsoft.com/office/officeart/2005/8/layout/hierarchy3"/>
    <dgm:cxn modelId="{679DD236-B321-44C3-B800-822FEC3A362F}" type="presOf" srcId="{60DE980E-D4C6-46B5-BB5B-02C3CF628D0E}" destId="{82B46502-2144-42E2-AF09-8FCFDCB1A4C5}" srcOrd="0" destOrd="0" presId="urn:microsoft.com/office/officeart/2005/8/layout/hierarchy3"/>
    <dgm:cxn modelId="{118FC4B8-70F4-42BA-8866-ABA918C7798E}" srcId="{213F6124-B984-4E57-BCD8-390E710A348B}" destId="{60DE980E-D4C6-46B5-BB5B-02C3CF628D0E}" srcOrd="1" destOrd="0" parTransId="{A67CCAB5-BD6D-42BD-979C-0979CB2267E0}" sibTransId="{8CBA8FD6-094A-4833-BE00-88722BC5CD56}"/>
    <dgm:cxn modelId="{61DB492D-86A3-4AA3-8BC2-94691C1E5211}" type="presOf" srcId="{60DE980E-D4C6-46B5-BB5B-02C3CF628D0E}" destId="{016C2329-F789-49E4-AF88-01CD6F07D289}" srcOrd="1" destOrd="0" presId="urn:microsoft.com/office/officeart/2005/8/layout/hierarchy3"/>
    <dgm:cxn modelId="{5379D560-E55E-44E8-A28D-59A02DCE02D3}" type="presParOf" srcId="{B4AB190C-6AA4-4132-BD7B-F850B26759A1}" destId="{AB737820-9722-473D-B97D-4C4C623F9C99}" srcOrd="0" destOrd="0" presId="urn:microsoft.com/office/officeart/2005/8/layout/hierarchy3"/>
    <dgm:cxn modelId="{08AF23A3-1D2F-4325-AC2C-40C4E17D8455}" type="presParOf" srcId="{AB737820-9722-473D-B97D-4C4C623F9C99}" destId="{FA57D8E6-16F8-4AA8-B574-06C34713F165}" srcOrd="0" destOrd="0" presId="urn:microsoft.com/office/officeart/2005/8/layout/hierarchy3"/>
    <dgm:cxn modelId="{254C1DE6-CA28-44A9-83FC-BD842EC5B3D0}" type="presParOf" srcId="{FA57D8E6-16F8-4AA8-B574-06C34713F165}" destId="{FC5AF4D5-6290-4AC5-8C26-8D26A988785E}" srcOrd="0" destOrd="0" presId="urn:microsoft.com/office/officeart/2005/8/layout/hierarchy3"/>
    <dgm:cxn modelId="{12EC3630-E712-4027-9CDA-B5E17B2088B8}" type="presParOf" srcId="{FA57D8E6-16F8-4AA8-B574-06C34713F165}" destId="{529DC755-014F-4AA4-A6BD-43F6853195F4}" srcOrd="1" destOrd="0" presId="urn:microsoft.com/office/officeart/2005/8/layout/hierarchy3"/>
    <dgm:cxn modelId="{8C088C84-DE61-4973-A755-83CE88DC80D6}" type="presParOf" srcId="{AB737820-9722-473D-B97D-4C4C623F9C99}" destId="{1D79FED5-11E3-4588-9CA5-72B4580DBCBF}" srcOrd="1" destOrd="0" presId="urn:microsoft.com/office/officeart/2005/8/layout/hierarchy3"/>
    <dgm:cxn modelId="{3FE61CCD-2FD6-4F9E-A2FA-DF0B91E4B3E9}" type="presParOf" srcId="{1D79FED5-11E3-4588-9CA5-72B4580DBCBF}" destId="{19DCE2B7-545F-4D9A-AEB6-D3B67A663C92}" srcOrd="0" destOrd="0" presId="urn:microsoft.com/office/officeart/2005/8/layout/hierarchy3"/>
    <dgm:cxn modelId="{6DF08CB9-FF73-4A52-8152-4A3D1C757F65}" type="presParOf" srcId="{1D79FED5-11E3-4588-9CA5-72B4580DBCBF}" destId="{2BE5E95F-1110-41C1-80FB-61823E98100A}" srcOrd="1" destOrd="0" presId="urn:microsoft.com/office/officeart/2005/8/layout/hierarchy3"/>
    <dgm:cxn modelId="{4FA8E220-006C-4676-863A-8F9A127F8B59}" type="presParOf" srcId="{1D79FED5-11E3-4588-9CA5-72B4580DBCBF}" destId="{32A1D9AC-53B2-46ED-B1F4-DA7E3A9DFE15}" srcOrd="2" destOrd="0" presId="urn:microsoft.com/office/officeart/2005/8/layout/hierarchy3"/>
    <dgm:cxn modelId="{658DFE0F-6FD1-4202-9B44-DF625A226F33}" type="presParOf" srcId="{1D79FED5-11E3-4588-9CA5-72B4580DBCBF}" destId="{237C1273-234F-4C0E-876E-DEEF5AC14CBE}" srcOrd="3" destOrd="0" presId="urn:microsoft.com/office/officeart/2005/8/layout/hierarchy3"/>
    <dgm:cxn modelId="{33D7A8AB-7593-499F-AE04-90285E44D3FC}" type="presParOf" srcId="{B4AB190C-6AA4-4132-BD7B-F850B26759A1}" destId="{50CA0318-9D80-4354-BCFF-2C1FA81E47D6}" srcOrd="1" destOrd="0" presId="urn:microsoft.com/office/officeart/2005/8/layout/hierarchy3"/>
    <dgm:cxn modelId="{6B16D5BF-5D89-478D-9129-F6EDE4E2FEEB}" type="presParOf" srcId="{50CA0318-9D80-4354-BCFF-2C1FA81E47D6}" destId="{FF09926F-25C4-4587-833B-B1E7C123F232}" srcOrd="0" destOrd="0" presId="urn:microsoft.com/office/officeart/2005/8/layout/hierarchy3"/>
    <dgm:cxn modelId="{D78EFDBB-818B-4CFB-BD3F-2A162D06F8DE}" type="presParOf" srcId="{FF09926F-25C4-4587-833B-B1E7C123F232}" destId="{82B46502-2144-42E2-AF09-8FCFDCB1A4C5}" srcOrd="0" destOrd="0" presId="urn:microsoft.com/office/officeart/2005/8/layout/hierarchy3"/>
    <dgm:cxn modelId="{75610F8E-9C29-4704-AC06-F7EA7B0D8B0B}" type="presParOf" srcId="{FF09926F-25C4-4587-833B-B1E7C123F232}" destId="{016C2329-F789-49E4-AF88-01CD6F07D289}" srcOrd="1" destOrd="0" presId="urn:microsoft.com/office/officeart/2005/8/layout/hierarchy3"/>
    <dgm:cxn modelId="{2CC7CE6C-6840-4E94-847B-E5B556C16F35}" type="presParOf" srcId="{50CA0318-9D80-4354-BCFF-2C1FA81E47D6}" destId="{93314B01-8BA1-490D-BE88-0DB72EF7C742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EDC58-6222-4D0C-994D-5CB4D7E178B8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</a:t>
          </a:r>
          <a:r>
            <a:rPr lang="sr-Latn-RS" sz="2400" kern="1200" dirty="0" smtClean="0"/>
            <a:t>bim pokreta, </a:t>
          </a:r>
          <a:r>
            <a:rPr lang="en-US" sz="2400" kern="1200" dirty="0" smtClean="0"/>
            <a:t>S</a:t>
          </a:r>
          <a:r>
            <a:rPr lang="sr-Latn-RS" sz="2400" kern="1200" dirty="0" smtClean="0"/>
            <a:t>naga mišića, </a:t>
          </a:r>
          <a:r>
            <a:rPr lang="en-US" sz="2400" kern="1200" dirty="0" smtClean="0"/>
            <a:t>V</a:t>
          </a:r>
          <a:r>
            <a:rPr lang="sr-Latn-RS" sz="2400" kern="1200" dirty="0" smtClean="0"/>
            <a:t>rste mišićnih kontrakcija</a:t>
          </a:r>
          <a:endParaRPr lang="en-US" sz="2400" kern="1200" dirty="0"/>
        </a:p>
      </dsp:txBody>
      <dsp:txXfrm rot="16200000">
        <a:off x="1208781" y="-1208781"/>
        <a:ext cx="1697236" cy="4114800"/>
      </dsp:txXfrm>
    </dsp:sp>
    <dsp:sp modelId="{28273364-9630-4471-8AA2-25BA51071080}">
      <dsp:nvSpPr>
        <dsp:cNvPr id="0" name=""/>
        <dsp:cNvSpPr/>
      </dsp:nvSpPr>
      <dsp:spPr>
        <a:xfrm>
          <a:off x="4038593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</a:t>
          </a:r>
          <a:r>
            <a:rPr lang="sr-Latn-RS" sz="2800" kern="1200" dirty="0" smtClean="0"/>
            <a:t>ežište i ravnoteža tela</a:t>
          </a:r>
          <a:endParaRPr lang="en-US" sz="2800" kern="1200" dirty="0"/>
        </a:p>
      </dsp:txBody>
      <dsp:txXfrm>
        <a:off x="4038593" y="0"/>
        <a:ext cx="4114800" cy="1697236"/>
      </dsp:txXfrm>
    </dsp:sp>
    <dsp:sp modelId="{4740F3B4-FFF7-45AF-B9B4-ECE1BDF1F76A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</a:t>
          </a:r>
          <a:r>
            <a:rPr lang="sr-Latn-RS" sz="2400" kern="1200" dirty="0" smtClean="0"/>
            <a:t>že se reći da je kineziologija - anatomija i fiziologija pokreta</a:t>
          </a:r>
          <a:endParaRPr lang="en-US" sz="2400" kern="1200" dirty="0"/>
        </a:p>
      </dsp:txBody>
      <dsp:txXfrm rot="10800000">
        <a:off x="0" y="2828726"/>
        <a:ext cx="4114800" cy="1697236"/>
      </dsp:txXfrm>
    </dsp:sp>
    <dsp:sp modelId="{1B229D6E-7F9E-40B8-9737-19FE9F727BA8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</a:t>
          </a:r>
          <a:r>
            <a:rPr lang="sr-Latn-RS" sz="2800" kern="1200" dirty="0" smtClean="0"/>
            <a:t>nalizira proste i složene pokrete</a:t>
          </a:r>
          <a:endParaRPr lang="en-US" sz="2800" kern="1200" dirty="0"/>
        </a:p>
      </dsp:txBody>
      <dsp:txXfrm rot="5400000">
        <a:off x="5323581" y="1619944"/>
        <a:ext cx="1697236" cy="4114800"/>
      </dsp:txXfrm>
    </dsp:sp>
    <dsp:sp modelId="{68D0D5AE-E601-45B7-98CD-FA2A638FB1C4}">
      <dsp:nvSpPr>
        <dsp:cNvPr id="0" name=""/>
        <dsp:cNvSpPr/>
      </dsp:nvSpPr>
      <dsp:spPr>
        <a:xfrm>
          <a:off x="1066794" y="1477964"/>
          <a:ext cx="6096010" cy="157003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Poznavanje kineziologije</a:t>
          </a:r>
          <a:r>
            <a:rPr lang="en-US" sz="2400" kern="1200" dirty="0" smtClean="0"/>
            <a:t> </a:t>
          </a:r>
          <a:r>
            <a:rPr lang="sr-Latn-RS" sz="2400" kern="1200" dirty="0" smtClean="0"/>
            <a:t>neophodno je z</a:t>
          </a:r>
          <a:r>
            <a:rPr lang="en-US" sz="2400" kern="1200" dirty="0" smtClean="0"/>
            <a:t>a </a:t>
          </a:r>
          <a:r>
            <a:rPr lang="en-US" sz="2400" kern="1200" dirty="0" err="1" smtClean="0"/>
            <a:t>sagledavanje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funkcionalnog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stanja</a:t>
          </a:r>
          <a:r>
            <a:rPr lang="en-US" sz="2400" kern="1200" dirty="0" smtClean="0"/>
            <a:t> </a:t>
          </a:r>
          <a:r>
            <a:rPr lang="sr-Latn-RS" sz="2400" kern="1200" dirty="0" smtClean="0"/>
            <a:t>č</a:t>
          </a:r>
          <a:r>
            <a:rPr lang="en-US" sz="2400" kern="1200" dirty="0" err="1" smtClean="0"/>
            <a:t>ovekovog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tela</a:t>
          </a:r>
          <a:r>
            <a:rPr lang="sr-Latn-RS" sz="2400" kern="1200" dirty="0" smtClean="0"/>
            <a:t>, posebno stanja lokomotornog sistema.</a:t>
          </a:r>
          <a:endParaRPr lang="en-US" sz="2400" kern="1200" dirty="0"/>
        </a:p>
      </dsp:txBody>
      <dsp:txXfrm>
        <a:off x="1066794" y="1477964"/>
        <a:ext cx="6096010" cy="15700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8A051B-B7E2-44ED-8733-0F3972EBB5F3}">
      <dsp:nvSpPr>
        <dsp:cNvPr id="0" name=""/>
        <dsp:cNvSpPr/>
      </dsp:nvSpPr>
      <dsp:spPr>
        <a:xfrm>
          <a:off x="4861955" y="1220202"/>
          <a:ext cx="2106480" cy="426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42"/>
              </a:lnTo>
              <a:lnTo>
                <a:pt x="2106480" y="276442"/>
              </a:lnTo>
              <a:lnTo>
                <a:pt x="2106480" y="426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BB54C-5118-4F28-840C-84906C124B01}">
      <dsp:nvSpPr>
        <dsp:cNvPr id="0" name=""/>
        <dsp:cNvSpPr/>
      </dsp:nvSpPr>
      <dsp:spPr>
        <a:xfrm>
          <a:off x="2942953" y="2688614"/>
          <a:ext cx="2132582" cy="44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72"/>
              </a:lnTo>
              <a:lnTo>
                <a:pt x="2132582" y="295672"/>
              </a:lnTo>
              <a:lnTo>
                <a:pt x="2132582" y="445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1D98F-8240-4230-8335-B42E2266307E}">
      <dsp:nvSpPr>
        <dsp:cNvPr id="0" name=""/>
        <dsp:cNvSpPr/>
      </dsp:nvSpPr>
      <dsp:spPr>
        <a:xfrm>
          <a:off x="2942953" y="2688614"/>
          <a:ext cx="150125" cy="44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72"/>
              </a:lnTo>
              <a:lnTo>
                <a:pt x="150125" y="295672"/>
              </a:lnTo>
              <a:lnTo>
                <a:pt x="150125" y="445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75865-8853-43E0-B6E1-1CDB7C35365F}">
      <dsp:nvSpPr>
        <dsp:cNvPr id="0" name=""/>
        <dsp:cNvSpPr/>
      </dsp:nvSpPr>
      <dsp:spPr>
        <a:xfrm>
          <a:off x="961290" y="2688614"/>
          <a:ext cx="1981662" cy="445933"/>
        </a:xfrm>
        <a:custGeom>
          <a:avLst/>
          <a:gdLst/>
          <a:ahLst/>
          <a:cxnLst/>
          <a:rect l="0" t="0" r="0" b="0"/>
          <a:pathLst>
            <a:path>
              <a:moveTo>
                <a:pt x="1981662" y="0"/>
              </a:moveTo>
              <a:lnTo>
                <a:pt x="1981662" y="295672"/>
              </a:lnTo>
              <a:lnTo>
                <a:pt x="0" y="295672"/>
              </a:lnTo>
              <a:lnTo>
                <a:pt x="0" y="445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7F9DA-6439-44F3-B0F1-027B8A48643C}">
      <dsp:nvSpPr>
        <dsp:cNvPr id="0" name=""/>
        <dsp:cNvSpPr/>
      </dsp:nvSpPr>
      <dsp:spPr>
        <a:xfrm>
          <a:off x="2942953" y="1220202"/>
          <a:ext cx="1919002" cy="497535"/>
        </a:xfrm>
        <a:custGeom>
          <a:avLst/>
          <a:gdLst/>
          <a:ahLst/>
          <a:cxnLst/>
          <a:rect l="0" t="0" r="0" b="0"/>
          <a:pathLst>
            <a:path>
              <a:moveTo>
                <a:pt x="1919002" y="0"/>
              </a:moveTo>
              <a:lnTo>
                <a:pt x="1919002" y="347274"/>
              </a:lnTo>
              <a:lnTo>
                <a:pt x="0" y="347274"/>
              </a:lnTo>
              <a:lnTo>
                <a:pt x="0" y="497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591B3-6DB0-4416-8E11-3180BB3F46E6}">
      <dsp:nvSpPr>
        <dsp:cNvPr id="0" name=""/>
        <dsp:cNvSpPr/>
      </dsp:nvSpPr>
      <dsp:spPr>
        <a:xfrm>
          <a:off x="3426460" y="190225"/>
          <a:ext cx="2870991" cy="10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3E66A-FDB2-410A-91E3-0A649E1F6079}">
      <dsp:nvSpPr>
        <dsp:cNvPr id="0" name=""/>
        <dsp:cNvSpPr/>
      </dsp:nvSpPr>
      <dsp:spPr>
        <a:xfrm>
          <a:off x="3606683" y="361437"/>
          <a:ext cx="2870991" cy="1029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</a:t>
          </a:r>
          <a:r>
            <a:rPr lang="sr-Latn-RS" sz="2400" kern="1200" dirty="0" smtClean="0"/>
            <a:t>estiranje funkcija respiratornog sistema</a:t>
          </a:r>
          <a:endParaRPr lang="en-US" sz="2400" kern="1200" dirty="0"/>
        </a:p>
      </dsp:txBody>
      <dsp:txXfrm>
        <a:off x="3606683" y="361437"/>
        <a:ext cx="2870991" cy="1029976"/>
      </dsp:txXfrm>
    </dsp:sp>
    <dsp:sp modelId="{B636D301-3B61-4461-BA3A-4B960A3E71A9}">
      <dsp:nvSpPr>
        <dsp:cNvPr id="0" name=""/>
        <dsp:cNvSpPr/>
      </dsp:nvSpPr>
      <dsp:spPr>
        <a:xfrm>
          <a:off x="1674694" y="1717737"/>
          <a:ext cx="2536516" cy="970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7FDB3-0736-4A75-B980-963FE6D58B20}">
      <dsp:nvSpPr>
        <dsp:cNvPr id="0" name=""/>
        <dsp:cNvSpPr/>
      </dsp:nvSpPr>
      <dsp:spPr>
        <a:xfrm>
          <a:off x="1854918" y="1888950"/>
          <a:ext cx="2536516" cy="970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1.</a:t>
          </a:r>
          <a:r>
            <a:rPr lang="en-US" sz="2000" kern="1200" dirty="0" smtClean="0"/>
            <a:t>T</a:t>
          </a:r>
          <a:r>
            <a:rPr lang="sr-Latn-RS" sz="2000" kern="1200" dirty="0" smtClean="0"/>
            <a:t>estovi plućne ventilacije</a:t>
          </a:r>
          <a:endParaRPr lang="en-US" sz="2000" kern="1200" dirty="0"/>
        </a:p>
      </dsp:txBody>
      <dsp:txXfrm>
        <a:off x="1854918" y="1888950"/>
        <a:ext cx="2536516" cy="970876"/>
      </dsp:txXfrm>
    </dsp:sp>
    <dsp:sp modelId="{44C8DBB2-CE9D-449A-B452-D0E5A5178047}">
      <dsp:nvSpPr>
        <dsp:cNvPr id="0" name=""/>
        <dsp:cNvSpPr/>
      </dsp:nvSpPr>
      <dsp:spPr>
        <a:xfrm>
          <a:off x="954" y="3134548"/>
          <a:ext cx="1920671" cy="10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E83B5-EF3A-405A-9B6C-AA0317FFB392}">
      <dsp:nvSpPr>
        <dsp:cNvPr id="0" name=""/>
        <dsp:cNvSpPr/>
      </dsp:nvSpPr>
      <dsp:spPr>
        <a:xfrm>
          <a:off x="181177" y="3305760"/>
          <a:ext cx="1920671" cy="1029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Spirometrija</a:t>
          </a:r>
          <a:endParaRPr lang="en-US" sz="2400" kern="1200" dirty="0"/>
        </a:p>
      </dsp:txBody>
      <dsp:txXfrm>
        <a:off x="181177" y="3305760"/>
        <a:ext cx="1920671" cy="1029976"/>
      </dsp:txXfrm>
    </dsp:sp>
    <dsp:sp modelId="{C87EBC2D-5B72-4190-98C8-F2BD650F05A5}">
      <dsp:nvSpPr>
        <dsp:cNvPr id="0" name=""/>
        <dsp:cNvSpPr/>
      </dsp:nvSpPr>
      <dsp:spPr>
        <a:xfrm>
          <a:off x="2282072" y="3134548"/>
          <a:ext cx="1622010" cy="10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8782B-A15D-40D1-BFF3-DB4946BDBC20}">
      <dsp:nvSpPr>
        <dsp:cNvPr id="0" name=""/>
        <dsp:cNvSpPr/>
      </dsp:nvSpPr>
      <dsp:spPr>
        <a:xfrm>
          <a:off x="2462296" y="3305760"/>
          <a:ext cx="1622010" cy="1029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</a:t>
          </a:r>
          <a:r>
            <a:rPr lang="sr-Latn-RS" sz="2000" kern="1200" dirty="0" smtClean="0"/>
            <a:t>est krivulja protok-volumen</a:t>
          </a:r>
          <a:endParaRPr lang="en-US" sz="2000" kern="1200" dirty="0"/>
        </a:p>
      </dsp:txBody>
      <dsp:txXfrm>
        <a:off x="2462296" y="3305760"/>
        <a:ext cx="1622010" cy="1029976"/>
      </dsp:txXfrm>
    </dsp:sp>
    <dsp:sp modelId="{CE05996A-DB08-4849-A40A-37B3901CFD2A}">
      <dsp:nvSpPr>
        <dsp:cNvPr id="0" name=""/>
        <dsp:cNvSpPr/>
      </dsp:nvSpPr>
      <dsp:spPr>
        <a:xfrm>
          <a:off x="4264530" y="3134548"/>
          <a:ext cx="1622010" cy="10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DE31C-B1C2-4339-9CD4-00E7F2019CB7}">
      <dsp:nvSpPr>
        <dsp:cNvPr id="0" name=""/>
        <dsp:cNvSpPr/>
      </dsp:nvSpPr>
      <dsp:spPr>
        <a:xfrm>
          <a:off x="4444753" y="3305760"/>
          <a:ext cx="1622010" cy="1029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</a:t>
          </a:r>
          <a:r>
            <a:rPr lang="sr-Latn-RS" sz="2000" kern="1200" dirty="0" smtClean="0"/>
            <a:t>elesna pletizmografija</a:t>
          </a:r>
          <a:endParaRPr lang="en-US" sz="2000" kern="1200" dirty="0"/>
        </a:p>
      </dsp:txBody>
      <dsp:txXfrm>
        <a:off x="4444753" y="3305760"/>
        <a:ext cx="1622010" cy="1029976"/>
      </dsp:txXfrm>
    </dsp:sp>
    <dsp:sp modelId="{0EDABA3B-7F14-4F21-9418-1B3730D28569}">
      <dsp:nvSpPr>
        <dsp:cNvPr id="0" name=""/>
        <dsp:cNvSpPr/>
      </dsp:nvSpPr>
      <dsp:spPr>
        <a:xfrm>
          <a:off x="5887495" y="1646906"/>
          <a:ext cx="2161880" cy="1298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0B38B-6C59-42D3-B71E-52C82EA66322}">
      <dsp:nvSpPr>
        <dsp:cNvPr id="0" name=""/>
        <dsp:cNvSpPr/>
      </dsp:nvSpPr>
      <dsp:spPr>
        <a:xfrm>
          <a:off x="6067719" y="1818118"/>
          <a:ext cx="2161880" cy="1298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2.</a:t>
          </a:r>
          <a:r>
            <a:rPr lang="en-US" sz="2000" kern="1200" dirty="0" smtClean="0"/>
            <a:t>T</a:t>
          </a:r>
          <a:r>
            <a:rPr lang="sr-Latn-RS" sz="2000" kern="1200" dirty="0" smtClean="0"/>
            <a:t>estovi za analizu gasova u arterijskoj krvi-ispitivanje funkcije respiracije</a:t>
          </a:r>
          <a:endParaRPr lang="en-US" sz="2000" kern="1200" dirty="0"/>
        </a:p>
      </dsp:txBody>
      <dsp:txXfrm>
        <a:off x="6067719" y="1818118"/>
        <a:ext cx="2161880" cy="12985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AF4D5-6290-4AC5-8C26-8D26A988785E}">
      <dsp:nvSpPr>
        <dsp:cNvPr id="0" name=""/>
        <dsp:cNvSpPr/>
      </dsp:nvSpPr>
      <dsp:spPr>
        <a:xfrm>
          <a:off x="492" y="692798"/>
          <a:ext cx="1794495" cy="8972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</a:t>
          </a:r>
          <a:r>
            <a:rPr lang="sr-Latn-RS" sz="2700" kern="1200" dirty="0" smtClean="0"/>
            <a:t>lućni volumeni</a:t>
          </a:r>
          <a:endParaRPr lang="en-US" sz="2700" kern="1200" dirty="0"/>
        </a:p>
      </dsp:txBody>
      <dsp:txXfrm>
        <a:off x="492" y="692798"/>
        <a:ext cx="1794495" cy="897247"/>
      </dsp:txXfrm>
    </dsp:sp>
    <dsp:sp modelId="{19DCE2B7-545F-4D9A-AEB6-D3B67A663C92}">
      <dsp:nvSpPr>
        <dsp:cNvPr id="0" name=""/>
        <dsp:cNvSpPr/>
      </dsp:nvSpPr>
      <dsp:spPr>
        <a:xfrm>
          <a:off x="179942" y="1590045"/>
          <a:ext cx="179449" cy="67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35"/>
              </a:lnTo>
              <a:lnTo>
                <a:pt x="179449" y="6729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5E95F-1110-41C1-80FB-61823E98100A}">
      <dsp:nvSpPr>
        <dsp:cNvPr id="0" name=""/>
        <dsp:cNvSpPr/>
      </dsp:nvSpPr>
      <dsp:spPr>
        <a:xfrm>
          <a:off x="359392" y="1814357"/>
          <a:ext cx="1435596" cy="897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 dirty="0" smtClean="0"/>
            <a:t>statički</a:t>
          </a:r>
          <a:endParaRPr lang="en-US" sz="2500" kern="1200" dirty="0"/>
        </a:p>
      </dsp:txBody>
      <dsp:txXfrm>
        <a:off x="359392" y="1814357"/>
        <a:ext cx="1435596" cy="897247"/>
      </dsp:txXfrm>
    </dsp:sp>
    <dsp:sp modelId="{32A1D9AC-53B2-46ED-B1F4-DA7E3A9DFE15}">
      <dsp:nvSpPr>
        <dsp:cNvPr id="0" name=""/>
        <dsp:cNvSpPr/>
      </dsp:nvSpPr>
      <dsp:spPr>
        <a:xfrm>
          <a:off x="179942" y="1590045"/>
          <a:ext cx="179449" cy="179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95"/>
              </a:lnTo>
              <a:lnTo>
                <a:pt x="179449" y="17944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C1273-234F-4C0E-876E-DEEF5AC14CBE}">
      <dsp:nvSpPr>
        <dsp:cNvPr id="0" name=""/>
        <dsp:cNvSpPr/>
      </dsp:nvSpPr>
      <dsp:spPr>
        <a:xfrm>
          <a:off x="359392" y="2935917"/>
          <a:ext cx="1435596" cy="897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 dirty="0" smtClean="0"/>
            <a:t>dinamički</a:t>
          </a:r>
          <a:endParaRPr lang="en-US" sz="2500" kern="1200" dirty="0"/>
        </a:p>
      </dsp:txBody>
      <dsp:txXfrm>
        <a:off x="359392" y="2935917"/>
        <a:ext cx="1435596" cy="897247"/>
      </dsp:txXfrm>
    </dsp:sp>
    <dsp:sp modelId="{82B46502-2144-42E2-AF09-8FCFDCB1A4C5}">
      <dsp:nvSpPr>
        <dsp:cNvPr id="0" name=""/>
        <dsp:cNvSpPr/>
      </dsp:nvSpPr>
      <dsp:spPr>
        <a:xfrm>
          <a:off x="2243611" y="692798"/>
          <a:ext cx="1794495" cy="89724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</a:t>
          </a:r>
          <a:r>
            <a:rPr lang="sr-Latn-RS" sz="2700" kern="1200" dirty="0" smtClean="0"/>
            <a:t>lućni kapaciteti</a:t>
          </a:r>
          <a:endParaRPr lang="en-US" sz="2700" kern="1200" dirty="0"/>
        </a:p>
      </dsp:txBody>
      <dsp:txXfrm>
        <a:off x="2243611" y="692798"/>
        <a:ext cx="1794495" cy="89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8829-9320-437B-AF2B-AB8A32BCB197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E9FD-80D5-4647-A60D-62BF65726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E9FD-80D5-4647-A60D-62BF657267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E9FD-80D5-4647-A60D-62BF657267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11.03.2018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rs/url?sa=i&amp;rct=j&amp;q=&amp;esrc=s&amp;frm=1&amp;source=images&amp;cd=&amp;cad=rja&amp;docid=cAJmEgG_nJ2KMM&amp;tbnid=Jv7Ufqul8ZOptM:&amp;ved=0CAUQjRw&amp;url=http://www.pek.co.kr/training_info_12.htm&amp;ei=m2l1UuTSF8vCtAaT-4GwAQ&amp;bvm=bv.55819444,d.Yms&amp;psig=AFQjCNHXbF2lfzFPpl-7Jtb-_YpOiL-dHg&amp;ust=1383512851402517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4600" y="4724400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           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Milorad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Jerkan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0"/>
            <a:ext cx="8610600" cy="20034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2060"/>
                </a:solidFill>
              </a:rPr>
              <a:t>II PREDAVANJE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*</a:t>
            </a:r>
            <a:r>
              <a:rPr lang="en-US" sz="2400" b="1" dirty="0" err="1" smtClean="0">
                <a:solidFill>
                  <a:srgbClr val="002060"/>
                </a:solidFill>
              </a:rPr>
              <a:t>Manuelno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mišićno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testiranje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mišića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lica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*</a:t>
            </a:r>
            <a:r>
              <a:rPr lang="en-US" sz="2400" b="1" dirty="0" err="1" smtClean="0">
                <a:solidFill>
                  <a:srgbClr val="002060"/>
                </a:solidFill>
              </a:rPr>
              <a:t>Ispitivanje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funkcija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kardiovaskularnog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</a:rPr>
              <a:t>sistema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*</a:t>
            </a:r>
            <a:r>
              <a:rPr lang="en-US" sz="2400" b="1" dirty="0" err="1" smtClean="0">
                <a:solidFill>
                  <a:srgbClr val="002060"/>
                </a:solidFill>
              </a:rPr>
              <a:t>Ispitivanja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funkcija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respiratornog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sistema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NASTAVNI PREDMET-KINEZIOLOGIJA  2</a:t>
            </a:r>
            <a:endParaRPr lang="en-US" sz="3600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m.orbicularis oculi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37338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958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371601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Zatvaranje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oka</a:t>
            </a:r>
            <a:r>
              <a:rPr lang="en-US" sz="3200" b="1" dirty="0" smtClean="0"/>
              <a:t>. </a:t>
            </a:r>
            <a:endParaRPr lang="sr-Latn-RS" sz="3200" b="1" dirty="0" smtClean="0"/>
          </a:p>
          <a:p>
            <a:r>
              <a:rPr lang="en-US" sz="3200" b="1" dirty="0" err="1" smtClean="0"/>
              <a:t>Kada</a:t>
            </a:r>
            <a:r>
              <a:rPr lang="en-US" sz="3200" b="1" dirty="0" smtClean="0"/>
              <a:t> se </a:t>
            </a:r>
            <a:r>
              <a:rPr lang="en-US" sz="3200" b="1" dirty="0" err="1" smtClean="0"/>
              <a:t>testira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traži</a:t>
            </a:r>
            <a:r>
              <a:rPr lang="en-US" sz="3200" b="1" dirty="0" smtClean="0"/>
              <a:t> se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jako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zatvaranje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</a:t>
            </a:r>
            <a:r>
              <a:rPr lang="en-US" sz="3200" b="1" dirty="0" smtClean="0"/>
              <a:t> bi se </a:t>
            </a:r>
            <a:r>
              <a:rPr lang="en-US" sz="3200" b="1" dirty="0" err="1" smtClean="0"/>
              <a:t>videlo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zaostaje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maksimalnoj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kontrakciji</a:t>
            </a:r>
            <a:r>
              <a:rPr lang="sr-Latn-RS" b="1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m.nasalis i m.procerus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sr-Latn-RS" dirty="0" smtClean="0"/>
              <a:t>m.procerus – u nivou korena nosa pravi poprečne kožne nabore.</a:t>
            </a:r>
          </a:p>
          <a:p>
            <a:r>
              <a:rPr lang="sr-Latn-RS" dirty="0" smtClean="0"/>
              <a:t>m.nasalis – sužavanje nozdrva. </a:t>
            </a:r>
          </a:p>
          <a:p>
            <a:r>
              <a:rPr lang="sr-Latn-RS" dirty="0" smtClean="0"/>
              <a:t>m.levator labii superioris – podiže i pomera napred gornju usnu.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.depresor labii inferioris-povlači donju usnu nadole i upolje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.buccinator- priljubljuje usne i obraz uz desni. </a:t>
            </a:r>
            <a:r>
              <a:rPr lang="en-US" dirty="0" smtClean="0"/>
              <a:t>S</a:t>
            </a:r>
            <a:r>
              <a:rPr lang="sr-Latn-RS" dirty="0" smtClean="0"/>
              <a:t>nažno potiskuje vazduh pri duvanju, potiskuje hranu prema ždrelu pri gutanju i pri sisanju ima ulogu pumpe.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m.levator anguli oris- podiže ugao usana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3276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</a:t>
            </a:r>
            <a:r>
              <a:rPr lang="sr-Latn-RS" sz="2800" dirty="0" smtClean="0"/>
              <a:t>d fossa cannina na maksili do fibroznog čvora spojnice usana (komisura usana). </a:t>
            </a:r>
          </a:p>
          <a:p>
            <a:r>
              <a:rPr lang="sr-Latn-RS" sz="2800" dirty="0" smtClean="0"/>
              <a:t>Ako je slab, ugao usana je spušten, nazolabijalna brazda zbrisana)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m.orbicularis oris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2672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2263" y="1371600"/>
            <a:ext cx="8230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K</a:t>
            </a:r>
            <a:r>
              <a:rPr lang="sr-Latn-RS" sz="3200" dirty="0" smtClean="0"/>
              <a:t>ružni mišić usana</a:t>
            </a:r>
          </a:p>
          <a:p>
            <a:r>
              <a:rPr lang="en-US" sz="3200" dirty="0" smtClean="0"/>
              <a:t>D</a:t>
            </a:r>
            <a:r>
              <a:rPr lang="sr-Latn-RS" sz="3200" dirty="0" smtClean="0"/>
              <a:t>ejstvo je zatvaranje usta, skupljanje usana i pomeranje unapred - pućenje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m.risorius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38100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91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</a:t>
            </a:r>
            <a:r>
              <a:rPr lang="sr-Latn-RS" sz="3200" dirty="0" smtClean="0"/>
              <a:t>d fibroznog čvora usana (ugao) do kože obraza</a:t>
            </a:r>
          </a:p>
          <a:p>
            <a:r>
              <a:rPr lang="en-US" sz="3200" dirty="0" smtClean="0"/>
              <a:t>P</a:t>
            </a:r>
            <a:r>
              <a:rPr lang="sr-Latn-RS" sz="3200" dirty="0" smtClean="0"/>
              <a:t>ovlači ugao usana upolje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m.zigomaticus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olazi od jabučne (zigomatične) kosti do spojnice usana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odiže i pomera u stranu usni ugao- pravi širok osmeh.</a:t>
            </a:r>
          </a:p>
          <a:p>
            <a:endParaRPr lang="en-US" dirty="0"/>
          </a:p>
        </p:txBody>
      </p:sp>
      <p:pic>
        <p:nvPicPr>
          <p:cNvPr id="8194" name="Picture 2" descr="C:\Users\Marina\Desktop\lander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2743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m.mentalis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5410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2954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</a:t>
            </a:r>
            <a:r>
              <a:rPr lang="sr-Latn-RS" sz="3200" dirty="0" smtClean="0"/>
              <a:t>d zubnog dela donje vilice do kože brade</a:t>
            </a:r>
          </a:p>
          <a:p>
            <a:r>
              <a:rPr lang="en-US" sz="3200" dirty="0" smtClean="0"/>
              <a:t>Z</a:t>
            </a:r>
            <a:r>
              <a:rPr lang="sr-Latn-RS" sz="3200" dirty="0" smtClean="0"/>
              <a:t>ateže i povlači na gore kožu brade i istura napred donju usnu</a:t>
            </a:r>
          </a:p>
          <a:p>
            <a:r>
              <a:rPr lang="en-US" sz="3200" dirty="0" smtClean="0"/>
              <a:t>U</a:t>
            </a:r>
            <a:r>
              <a:rPr lang="sr-Latn-RS" sz="3200" dirty="0" smtClean="0"/>
              <a:t>sled slabosti brada je glatka, bez reljefa, ne može se naborati.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m.platisma- potkožni mišić vrata</a:t>
            </a:r>
            <a:endParaRPr lang="en-US" dirty="0"/>
          </a:p>
        </p:txBody>
      </p:sp>
      <p:pic>
        <p:nvPicPr>
          <p:cNvPr id="7" name="Content Placeholder 6" descr="97b5b374-a7f1-45d3-b171-8f2b1b6c784dimage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0"/>
            <a:ext cx="4038600" cy="3455655"/>
          </a:xfrm>
        </p:spPr>
      </p:pic>
      <p:pic>
        <p:nvPicPr>
          <p:cNvPr id="8" name="Content Placeholder 7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8362" y="3026569"/>
            <a:ext cx="1743075" cy="1371600"/>
          </a:xfrm>
        </p:spPr>
      </p:pic>
      <p:sp>
        <p:nvSpPr>
          <p:cNvPr id="9" name="Rectangle 8"/>
          <p:cNvSpPr/>
          <p:nvPr/>
        </p:nvSpPr>
        <p:spPr>
          <a:xfrm>
            <a:off x="381000" y="1219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K</a:t>
            </a:r>
            <a:r>
              <a:rPr lang="sr-Latn-RS" sz="3200" dirty="0" smtClean="0"/>
              <a:t>omisure usana, koža brade i vrata povlače se na dole.</a:t>
            </a:r>
          </a:p>
          <a:p>
            <a:r>
              <a:rPr lang="en-US" sz="3200" dirty="0" smtClean="0"/>
              <a:t>O</a:t>
            </a:r>
            <a:r>
              <a:rPr lang="sr-Latn-RS" sz="3200" dirty="0" smtClean="0"/>
              <a:t>d baze mabdibule do kože grudnog koša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zgled pacijenta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8843" y="1371600"/>
            <a:ext cx="318211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1752600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err="1" smtClean="0"/>
              <a:t>Zdrava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strana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1676400"/>
            <a:ext cx="190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err="1" smtClean="0"/>
              <a:t>Obolela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strana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K</a:t>
            </a:r>
            <a:r>
              <a:rPr lang="sr-Latn-RS" sz="2700" dirty="0" smtClean="0"/>
              <a:t>ineziologija</a:t>
            </a:r>
            <a:r>
              <a:rPr lang="en-US" sz="2700" dirty="0" smtClean="0"/>
              <a:t> </a:t>
            </a:r>
            <a:r>
              <a:rPr lang="sr-Latn-RS" sz="2700" dirty="0" smtClean="0"/>
              <a:t>proučava </a:t>
            </a:r>
            <a:r>
              <a:rPr lang="sr-Latn-RS" sz="2700" b="1" dirty="0" smtClean="0"/>
              <a:t>normalne pokrete</a:t>
            </a:r>
            <a:r>
              <a:rPr lang="sr-Latn-RS" sz="2700" dirty="0" smtClean="0"/>
              <a:t> čoveka: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MMT mišića lica- mimična muskulatura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vi mičići svojim tonusom i kontrakcijama </a:t>
            </a:r>
            <a:r>
              <a:rPr lang="sr-Latn-RS" b="1" dirty="0" smtClean="0"/>
              <a:t>regulišu izraz lica</a:t>
            </a:r>
            <a:r>
              <a:rPr lang="sr-Latn-RS" dirty="0" smtClean="0"/>
              <a:t>, mimiku. </a:t>
            </a:r>
            <a:r>
              <a:rPr lang="en-US" dirty="0" smtClean="0"/>
              <a:t>S</a:t>
            </a:r>
            <a:r>
              <a:rPr lang="sr-Latn-RS" dirty="0" smtClean="0"/>
              <a:t>tvaraju određene oblike bora.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su parni mišići, simetrično raspoređeni desno i levo na prednjim kostima lobanje i lica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alaze se između fascije i kože.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ripajaju se slobodnim pripojem na dubokoj strani kože, a fiksnim na kostima ili fascijama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vi su inervisani </a:t>
            </a:r>
            <a:r>
              <a:rPr lang="sr-Latn-RS" b="1" dirty="0" smtClean="0"/>
              <a:t>facijalnim</a:t>
            </a:r>
            <a:r>
              <a:rPr lang="sr-Latn-RS" dirty="0" smtClean="0"/>
              <a:t> živcem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parat za kretanje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</a:t>
            </a:r>
            <a:r>
              <a:rPr lang="sr-Latn-RS" b="1" dirty="0" smtClean="0"/>
              <a:t>eposredno </a:t>
            </a:r>
            <a:r>
              <a:rPr lang="sr-Latn-RS" dirty="0" smtClean="0"/>
              <a:t>u pokretima učestvuju: kosti, zglobovi, mišići i nervni sistem.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 normalnu pokretljivost potrebni su i ostali sistemi i organi, koji u lokomociji učestvuju </a:t>
            </a:r>
            <a:r>
              <a:rPr lang="sr-Latn-RS" b="1" dirty="0" smtClean="0"/>
              <a:t>posredno</a:t>
            </a:r>
            <a:r>
              <a:rPr lang="sr-Latn-RS" dirty="0" smtClean="0"/>
              <a:t>: kardiovaskulaeni sistem (KVS), respiratorni sistem (RS), digestivni</a:t>
            </a:r>
          </a:p>
          <a:p>
            <a:r>
              <a:rPr lang="sr-Latn-RS" dirty="0" smtClean="0"/>
              <a:t>Ako je oštećena bilo koja od ovih struktura, dolazi do poremećaja u pokretljivosti ili do potpune nemogućnosti pokreta.</a:t>
            </a:r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ozak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išićne aktivnosti su regulisane putem </a:t>
            </a:r>
            <a:r>
              <a:rPr lang="sr-Latn-RS" u="sng" dirty="0" smtClean="0"/>
              <a:t>svesne</a:t>
            </a:r>
            <a:r>
              <a:rPr lang="sr-Latn-RS" dirty="0" smtClean="0"/>
              <a:t> ili </a:t>
            </a:r>
            <a:r>
              <a:rPr lang="sr-Latn-RS" u="sng" dirty="0" smtClean="0"/>
              <a:t>refleksne </a:t>
            </a:r>
            <a:r>
              <a:rPr lang="sr-Latn-RS" dirty="0" smtClean="0"/>
              <a:t>kontrole, kontrolisane od strane nervnog sistema (NS) a najviši nivo je moždana kora koja </a:t>
            </a:r>
            <a:r>
              <a:rPr lang="sr-Latn-RS" b="1" dirty="0" smtClean="0"/>
              <a:t>upravlja svim funkcijama </a:t>
            </a:r>
            <a:r>
              <a:rPr lang="sr-Latn-RS" dirty="0" smtClean="0"/>
              <a:t>organizma.</a:t>
            </a:r>
          </a:p>
          <a:p>
            <a:endParaRPr lang="en-US" dirty="0"/>
          </a:p>
        </p:txBody>
      </p:sp>
      <p:pic>
        <p:nvPicPr>
          <p:cNvPr id="7" name="Content Placeholder 6" descr="your-brain-on-college-hi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113756"/>
            <a:ext cx="4038600" cy="31972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eceptori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sr-Latn-RS" b="1" u="sng" dirty="0" smtClean="0">
                <a:solidFill>
                  <a:schemeClr val="accent4">
                    <a:lumMod val="50000"/>
                  </a:schemeClr>
                </a:solidFill>
              </a:rPr>
              <a:t>eceptori povšnog senzibiliteta </a:t>
            </a:r>
            <a:r>
              <a:rPr lang="sr-Latn-RS" dirty="0" smtClean="0"/>
              <a:t>(u koži) i</a:t>
            </a:r>
          </a:p>
          <a:p>
            <a:pPr>
              <a:buNone/>
            </a:pPr>
            <a:r>
              <a:rPr lang="sr-Latn-RS" dirty="0" smtClean="0"/>
              <a:t>    dubokog senzibiliteta (u tetivama, zglobnim čaurama) nastavljaju se senzitivnim nervima do KM, a dalje senzitivnim putevima nose informacije do različitih nivoa CNS</a:t>
            </a:r>
          </a:p>
          <a:p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sr-Latn-RS" b="1" u="sng" dirty="0" smtClean="0">
                <a:solidFill>
                  <a:schemeClr val="accent4">
                    <a:lumMod val="50000"/>
                  </a:schemeClr>
                </a:solidFill>
              </a:rPr>
              <a:t>eceptori dubokog senzibiliteta </a:t>
            </a:r>
            <a:r>
              <a:rPr lang="sr-Latn-RS" dirty="0" smtClean="0"/>
              <a:t>šalju signale o položaju pojedinih delova tela u prostoru i učestvuju u regulaciji položaja čovekovog tela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nformacije prikupljaju i prenose i </a:t>
            </a:r>
            <a:r>
              <a:rPr lang="sr-Latn-RS" b="1" u="sng" dirty="0" smtClean="0">
                <a:solidFill>
                  <a:schemeClr val="accent4">
                    <a:lumMod val="50000"/>
                  </a:schemeClr>
                </a:solidFill>
              </a:rPr>
              <a:t>druga čula</a:t>
            </a:r>
            <a:r>
              <a:rPr lang="sr-Latn-RS" dirty="0" smtClean="0"/>
              <a:t>: čulo vida, sluha i ravnoteže.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Nervni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sr-Latn-RS" dirty="0" smtClean="0"/>
              <a:t>- </a:t>
            </a:r>
            <a:r>
              <a:rPr lang="en-US" dirty="0" smtClean="0"/>
              <a:t>K</a:t>
            </a:r>
            <a:r>
              <a:rPr lang="sr-Latn-RS" dirty="0" smtClean="0"/>
              <a:t>ora velikog mozga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Da bi obavljala svoju funkciju, ona mora imati stalne, kao i povratne </a:t>
            </a:r>
            <a:r>
              <a:rPr lang="sr-Latn-RS" b="1" dirty="0" smtClean="0"/>
              <a:t>informacije</a:t>
            </a:r>
            <a:r>
              <a:rPr lang="sr-Latn-RS" dirty="0" smtClean="0"/>
              <a:t>, o funkciji organa. </a:t>
            </a:r>
            <a:r>
              <a:rPr lang="en-US" dirty="0" smtClean="0"/>
              <a:t>T</a:t>
            </a:r>
            <a:r>
              <a:rPr lang="sr-Latn-RS" dirty="0" smtClean="0"/>
              <a:t>o je postignuto  postojanjem velikog broja </a:t>
            </a:r>
            <a:r>
              <a:rPr lang="sr-Latn-RS" b="1" dirty="0" smtClean="0"/>
              <a:t>receptora</a:t>
            </a:r>
            <a:r>
              <a:rPr lang="sr-Latn-RS" dirty="0" smtClean="0"/>
              <a:t> koji razne draži iz spoljne i unutrašnje sredine primaju i sprovode ka kori.</a:t>
            </a:r>
          </a:p>
          <a:p>
            <a:endParaRPr lang="en-US" dirty="0"/>
          </a:p>
        </p:txBody>
      </p:sp>
      <p:pic>
        <p:nvPicPr>
          <p:cNvPr id="7" name="Content Placeholder 6" descr="nervni-sistem-nervni-impuls-19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196311"/>
            <a:ext cx="4038600" cy="3032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 čemu je značaj KVS-a za mišiće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>
            <a:noAutofit/>
          </a:bodyPr>
          <a:lstStyle/>
          <a:p>
            <a:r>
              <a:rPr lang="sr-Latn-RS" sz="2400" dirty="0" smtClean="0"/>
              <a:t>Za zadovoljenje energetskih potreba mišića neophodno je adekvatno snabdevanje kiseonikom</a:t>
            </a:r>
          </a:p>
          <a:p>
            <a:r>
              <a:rPr lang="sr-Latn-RS" sz="2400" dirty="0" smtClean="0"/>
              <a:t> </a:t>
            </a:r>
            <a:r>
              <a:rPr lang="en-US" sz="2400" dirty="0" smtClean="0"/>
              <a:t>Z</a:t>
            </a:r>
            <a:r>
              <a:rPr lang="sr-Latn-RS" sz="2400" dirty="0" smtClean="0"/>
              <a:t>a to je potrebno pravilno funkcionisanje </a:t>
            </a:r>
            <a:r>
              <a:rPr lang="sr-Latn-RS" sz="2400" b="1" dirty="0" smtClean="0"/>
              <a:t>srca,</a:t>
            </a:r>
            <a:r>
              <a:rPr lang="sr-Latn-RS" sz="2400" dirty="0" smtClean="0"/>
              <a:t> </a:t>
            </a:r>
            <a:r>
              <a:rPr lang="sr-Latn-RS" sz="2400" b="1" dirty="0" smtClean="0"/>
              <a:t>krvnih sudova i pluća</a:t>
            </a:r>
            <a:r>
              <a:rPr lang="sr-Latn-RS" sz="2400" dirty="0" smtClean="0"/>
              <a:t>.</a:t>
            </a:r>
          </a:p>
          <a:p>
            <a:r>
              <a:rPr lang="sr-Latn-RS" sz="2400" dirty="0" smtClean="0"/>
              <a:t> </a:t>
            </a:r>
            <a:r>
              <a:rPr lang="en-US" sz="2400" dirty="0" smtClean="0"/>
              <a:t>P</a:t>
            </a:r>
            <a:r>
              <a:rPr lang="sr-Latn-RS" sz="2400" dirty="0" smtClean="0"/>
              <a:t>ri naporu za zadovoljenje metaboličkih potreba mišićne mase  potrebna je čak 10-15 puta veća količina kiseonika nego tokom mirovanja</a:t>
            </a:r>
          </a:p>
          <a:p>
            <a:endParaRPr lang="sr-Latn-RS" sz="2400" dirty="0" smtClean="0"/>
          </a:p>
          <a:p>
            <a:endParaRPr lang="sr-Latn-RS" sz="2400" dirty="0" smtClean="0"/>
          </a:p>
          <a:p>
            <a:pPr>
              <a:buNone/>
            </a:pPr>
            <a:endParaRPr lang="sr-Latn-RS" sz="2400" dirty="0" smtClean="0"/>
          </a:p>
          <a:p>
            <a:pPr>
              <a:buNone/>
            </a:pPr>
            <a:r>
              <a:rPr lang="sr-Latn-RS" sz="2400" dirty="0" smtClean="0"/>
              <a:t>  </a:t>
            </a:r>
          </a:p>
          <a:p>
            <a:endParaRPr lang="sr-Latn-RS" sz="2400" dirty="0" smtClean="0"/>
          </a:p>
          <a:p>
            <a:endParaRPr lang="sr-Latn-RS" sz="2400" dirty="0" smtClean="0"/>
          </a:p>
          <a:p>
            <a:endParaRPr lang="en-US" sz="2400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676400"/>
            <a:ext cx="4038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Kardiovaskularni sistem (KVS)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KVS čine srce i krvni sudovi.</a:t>
            </a:r>
          </a:p>
          <a:p>
            <a:r>
              <a:rPr lang="sr-Latn-RS" dirty="0" smtClean="0"/>
              <a:t>Funkcija KVS-a je snabdevanje svih tkiva i organa krvlju a preko krvi, kiseonikom i hranljivim materijama. 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rčani mišić se ritmički kontrahuje i opušta oko 70 puta u minutu. </a:t>
            </a:r>
            <a:r>
              <a:rPr lang="en-US" dirty="0" smtClean="0"/>
              <a:t>P</a:t>
            </a:r>
            <a:r>
              <a:rPr lang="sr-Latn-RS" dirty="0" smtClean="0"/>
              <a:t>ri jednoj kontrakciji se </a:t>
            </a:r>
            <a:r>
              <a:rPr lang="sr-Latn-RS" b="1" dirty="0" smtClean="0"/>
              <a:t>60-70ml</a:t>
            </a:r>
            <a:r>
              <a:rPr lang="sr-Latn-RS" dirty="0" smtClean="0"/>
              <a:t> krvi iz leve srčane komore istiskuje u aortu, a preko njenih grana sve do najsitnijih krvnih sudova-do kapilara.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7871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8077200" cy="632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rvotok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rv iz tkiva preko vena dospeva do desne pretkomore – zatim u desnu komoru – plućne arterije – plućni kapilari (na nivou alveolo-kapilarne membrane se vrši razmena gasova između krvi i udahnutog vazduha)</a:t>
            </a:r>
          </a:p>
          <a:p>
            <a:r>
              <a:rPr lang="sr-Latn-RS" dirty="0" smtClean="0"/>
              <a:t>Krv bogata kiseonikom preko plućnih vena dospeva u levu srčanu pretkomoru, zatim levu komoru, pa u aortu i sistemsku cirkulaciju.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lveolo-kapilarna razmena gasova</a:t>
            </a:r>
            <a:endParaRPr lang="en-US" dirty="0"/>
          </a:p>
        </p:txBody>
      </p:sp>
      <p:pic>
        <p:nvPicPr>
          <p:cNvPr id="7" name="Content Placeholder 6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5975" y="1578769"/>
            <a:ext cx="3009900" cy="4267200"/>
          </a:xfrm>
        </p:spPr>
      </p:pic>
      <p:pic>
        <p:nvPicPr>
          <p:cNvPr id="8" name="Content Placeholder 7" descr="Untitl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58765" y="2835993"/>
            <a:ext cx="1722269" cy="1752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Arterije-arteriole-kapilari-venule-vene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U nivou kapilara vrši se razmena materija između krvi i tkiva. Hranljive materije i kiseonik prelaze iz kapilara u ćelije, a u kapilare ulaze raspadni produkti i ugljen dioksid.</a:t>
            </a:r>
            <a:endParaRPr lang="en-US" dirty="0"/>
          </a:p>
        </p:txBody>
      </p:sp>
      <p:pic>
        <p:nvPicPr>
          <p:cNvPr id="7" name="Content Placeholder 6" descr="capillari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421057"/>
            <a:ext cx="4038600" cy="2582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imični mišići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m.frontalis</a:t>
            </a:r>
          </a:p>
          <a:p>
            <a:r>
              <a:rPr lang="sr-Latn-RS" dirty="0" smtClean="0"/>
              <a:t>m.corrugator supercilii</a:t>
            </a:r>
          </a:p>
          <a:p>
            <a:r>
              <a:rPr lang="sr-Latn-RS" dirty="0" smtClean="0"/>
              <a:t>m.orbicularis oculi</a:t>
            </a:r>
          </a:p>
          <a:p>
            <a:r>
              <a:rPr lang="sr-Latn-RS" dirty="0" smtClean="0"/>
              <a:t>m.depressor supercilii</a:t>
            </a:r>
          </a:p>
          <a:p>
            <a:r>
              <a:rPr lang="sr-Latn-RS" dirty="0" smtClean="0"/>
              <a:t>m.procerus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m.depresor labii inferioris</a:t>
            </a:r>
          </a:p>
          <a:p>
            <a:r>
              <a:rPr lang="sr-Latn-RS" dirty="0" smtClean="0"/>
              <a:t>m.mentalis</a:t>
            </a:r>
          </a:p>
          <a:p>
            <a:r>
              <a:rPr lang="sr-Latn-RS" dirty="0" smtClean="0"/>
              <a:t>m.platysma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m.orbicularis oris</a:t>
            </a:r>
          </a:p>
          <a:p>
            <a:r>
              <a:rPr lang="sr-Latn-RS" dirty="0" smtClean="0"/>
              <a:t>m.quadratus labii superiorus</a:t>
            </a:r>
          </a:p>
          <a:p>
            <a:r>
              <a:rPr lang="sr-Latn-RS" dirty="0" smtClean="0"/>
              <a:t>m.levator anguli oris</a:t>
            </a:r>
          </a:p>
          <a:p>
            <a:r>
              <a:rPr lang="sr-Latn-RS" dirty="0" smtClean="0"/>
              <a:t>m.zigomaticus major et minor</a:t>
            </a:r>
          </a:p>
          <a:p>
            <a:r>
              <a:rPr lang="sr-Latn-RS" dirty="0" smtClean="0"/>
              <a:t>m.risorius</a:t>
            </a:r>
          </a:p>
          <a:p>
            <a:r>
              <a:rPr lang="sr-Latn-RS" dirty="0" smtClean="0"/>
              <a:t>m.buccinator</a:t>
            </a:r>
          </a:p>
          <a:p>
            <a:r>
              <a:rPr lang="sr-Latn-RS" dirty="0" smtClean="0"/>
              <a:t>m.nasalis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oronarne arterije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rčani mišić se ishranjuje preko koronarnih arterija koje dobijaju krv iz aorte, čije su ustvari grane.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postoji zastoj u snabdevanju koronarnih arterija nastaje disproporcija između potreba srčanog mišića za kiseonikom i stvarno dopremljenog kiseonika krvlju. (to je ustvari ishemijska bolest srca)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normalne-koronarne-arterij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7285" y="1371600"/>
            <a:ext cx="3745230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r-Latn-RS" dirty="0" smtClean="0"/>
              <a:t>eza KVS-a, RS-a i mišića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</a:t>
            </a:r>
            <a:r>
              <a:rPr lang="sr-Latn-RS" dirty="0" smtClean="0"/>
              <a:t>izička aktivnost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ovećana potreba za kiseonikom(0) u mišićima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rvni sudovi u mišićima povećavaju svoj lumen (proširuju se)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ovećan protok krvi u mišićima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eći priliv krvi ka srcu (desno srce)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eća količina krvi u plućima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eća količina i u levoj komori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eći udarni volumen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eća količina u arterijskom sistemu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eća ekstrakcija kiseonika u mišićima</a:t>
            </a:r>
          </a:p>
          <a:p>
            <a:endParaRPr lang="sr-Latn-RS" dirty="0" smtClean="0"/>
          </a:p>
          <a:p>
            <a:r>
              <a:rPr lang="en-US" dirty="0" smtClean="0"/>
              <a:t>P</a:t>
            </a:r>
            <a:r>
              <a:rPr lang="sr-Latn-RS" dirty="0" smtClean="0"/>
              <a:t>ovećan koronarni protok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8787" y="2817019"/>
            <a:ext cx="2562225" cy="179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ako se trenira srčani mišić?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rening srčanog mišića je fizičko opterećenje.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ontrakcija mišića pri fizičkom opterećenju dovodi do toga da krv iz kapilara brže prelazi u vene, ubrzava se venski krvotok – veći je priliv krvi ka srcu a zatim i u arterijskom sistemu.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ovećava se elastičnost i zapremina krvnih sudova i razvijaju se kolaterale.</a:t>
            </a:r>
            <a:endParaRPr lang="en-US" dirty="0"/>
          </a:p>
        </p:txBody>
      </p:sp>
      <p:pic>
        <p:nvPicPr>
          <p:cNvPr id="5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2997994"/>
            <a:ext cx="1905000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tr</a:t>
            </a:r>
            <a:r>
              <a:rPr lang="en-US" smtClean="0"/>
              <a:t>e</a:t>
            </a:r>
            <a:r>
              <a:rPr lang="sr-Latn-RS" smtClean="0"/>
              <a:t>nirano </a:t>
            </a:r>
            <a:r>
              <a:rPr lang="sr-Latn-RS" dirty="0" smtClean="0"/>
              <a:t>srce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ko je srce utrenirano: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ontrakcije su jače i izraženije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ovećava se </a:t>
            </a:r>
            <a:r>
              <a:rPr lang="sr-Latn-RS" b="1" dirty="0" smtClean="0"/>
              <a:t>minutni volumen srca  </a:t>
            </a:r>
            <a:r>
              <a:rPr lang="sr-Latn-RS" dirty="0" smtClean="0"/>
              <a:t>na račun </a:t>
            </a:r>
            <a:r>
              <a:rPr lang="sr-Latn-RS" b="1" dirty="0" smtClean="0"/>
              <a:t>udarnog volumena</a:t>
            </a:r>
            <a:r>
              <a:rPr lang="sr-Latn-RS" dirty="0" smtClean="0"/>
              <a:t>, uz snižen broj kontrakcija u minutu (frekvencija srca) – bolja je ekonomičnost.</a:t>
            </a:r>
          </a:p>
          <a:p>
            <a:r>
              <a:rPr lang="en-US" dirty="0" smtClean="0"/>
              <a:t>B</a:t>
            </a:r>
            <a:r>
              <a:rPr lang="sr-Latn-RS" dirty="0" smtClean="0"/>
              <a:t>rže je i bolje snabdevanje organa i tkiva krvlju 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napora koji se često ponavlja, srce povećava svoje dimenzije, frekvencija je niža a količina istisnute krvi se povećava – SPORTSKO SRCE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ako se reguliše potrebna količina kiseonika za mišićni rad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</a:t>
            </a:r>
            <a:r>
              <a:rPr lang="en-US" dirty="0" smtClean="0"/>
              <a:t>D</a:t>
            </a:r>
            <a:r>
              <a:rPr lang="sr-Latn-RS" dirty="0" smtClean="0"/>
              <a:t>inamično fizičko opterećenje izaziva povećane</a:t>
            </a:r>
          </a:p>
          <a:p>
            <a:pPr>
              <a:buNone/>
            </a:pPr>
            <a:r>
              <a:rPr lang="sr-Latn-RS" dirty="0" smtClean="0"/>
              <a:t>  potrebe mišića za kiseonikom.</a:t>
            </a:r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T</a:t>
            </a:r>
            <a:r>
              <a:rPr lang="sr-Latn-RS" dirty="0" smtClean="0"/>
              <a:t>o se postiže </a:t>
            </a:r>
          </a:p>
          <a:p>
            <a:r>
              <a:rPr lang="sr-Latn-RS" dirty="0" smtClean="0"/>
              <a:t>povećanjem min.Vol, </a:t>
            </a:r>
          </a:p>
          <a:p>
            <a:r>
              <a:rPr lang="sr-Latn-RS" dirty="0" smtClean="0"/>
              <a:t>povećanjem volumena krvnih sudova, </a:t>
            </a:r>
          </a:p>
          <a:p>
            <a:r>
              <a:rPr lang="sr-Latn-RS" dirty="0" smtClean="0"/>
              <a:t>olakšanjem pumpne funkcije srca (smanjen periferni vaskularni otpor) i</a:t>
            </a:r>
          </a:p>
          <a:p>
            <a:r>
              <a:rPr lang="sr-Latn-RS" b="1" dirty="0" smtClean="0"/>
              <a:t>boljim korišćenjem kiseonika od strane mišića.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minVOL=udarniVOL x frekvencija</a:t>
            </a:r>
            <a:br>
              <a:rPr lang="sr-Latn-RS" dirty="0" smtClean="0"/>
            </a:br>
            <a:r>
              <a:rPr lang="en-US" dirty="0" smtClean="0"/>
              <a:t>U</a:t>
            </a:r>
            <a:r>
              <a:rPr lang="sr-Latn-RS" dirty="0" smtClean="0"/>
              <a:t> brojevima: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retanje i fizički rad zavisi od aktivnosti skeletnih mišića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kupna masa skeletnih mišića iznosi 40% od telesme mase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mirovanju za metaboličke potrebe mišića koristi se 1/5minVOL ( u naporu raste sa 3ml na 40ml/100g tkiva)</a:t>
            </a:r>
          </a:p>
          <a:p>
            <a:r>
              <a:rPr lang="sr-Latn-RS" dirty="0" smtClean="0"/>
              <a:t>minVOL se povećava maksimalno 6 puta u toku napora (sa oko 5l na 30l)</a:t>
            </a:r>
          </a:p>
          <a:p>
            <a:r>
              <a:rPr lang="en-US" b="1" dirty="0" smtClean="0"/>
              <a:t>K</a:t>
            </a:r>
            <a:r>
              <a:rPr lang="sr-Latn-RS" b="1" dirty="0" smtClean="0"/>
              <a:t>oronarni protok </a:t>
            </a:r>
            <a:r>
              <a:rPr lang="sr-Latn-RS" dirty="0" smtClean="0"/>
              <a:t>krvi u naporu se povećava oko 5 puta. Ekstrakcija kiseonika u koronarnim arterijama je velika i u miru, pa se povećana potreba za kiseonikom nadoknađuje povećanjem protoka.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 </a:t>
            </a:r>
            <a:r>
              <a:rPr lang="sr-Latn-RS" dirty="0" smtClean="0"/>
              <a:t>K</a:t>
            </a:r>
            <a:r>
              <a:rPr lang="vi-VN" dirty="0" smtClean="0"/>
              <a:t>orisne adaptabilne  promene koje nastaju pod uticajem</a:t>
            </a:r>
            <a:r>
              <a:rPr lang="sr-Latn-RS" dirty="0" smtClean="0"/>
              <a:t> fizičke aktivnosti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Usporava se 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srčana frekvencija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smanjuje se arterijski 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krvni pritisak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kako sistolni tako i dijastolni,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povećava se fizički 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radni kapacitet </a:t>
            </a:r>
            <a:endParaRPr lang="sr-Latn-RS" b="1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i postiže se 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brži oporavak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posle akutnih opterećenja.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Miokardna potrošnja kiseonika u naporu je manja, a sistolna funkcija srca poboljšana. Ukupna radna efikasnost srca je povećana</a:t>
            </a:r>
            <a:r>
              <a:rPr lang="vi-VN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estovi opterećenja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Nezamenjiv način za ispitivanje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odgovora kardiovaskularnog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sistema na fizičko opterećenje i određivanje funkcionalnog kapaciteta, kako sportista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tako i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ostale populacije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kao i praćenje stepena adaptacije kardiovaskularnog sistema na fizički napor, jeste procena </a:t>
            </a:r>
            <a:r>
              <a:rPr lang="vi-VN" u="sng" dirty="0" smtClean="0">
                <a:latin typeface="Calibri" pitchFamily="34" charset="0"/>
                <a:cs typeface="Calibri" pitchFamily="34" charset="0"/>
              </a:rPr>
              <a:t>hemodinamskih i ventilatornih parametara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 stanju mirovanja i u uslovima fizičkog opterećenja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Harvard step 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est sposobnosti organizma da podnese napor.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amo kod zdravih ljudi</a:t>
            </a:r>
          </a:p>
          <a:p>
            <a:endParaRPr lang="en-US" dirty="0"/>
          </a:p>
        </p:txBody>
      </p:sp>
      <p:pic>
        <p:nvPicPr>
          <p:cNvPr id="7" name="Picture 4" descr="http://www.pek.co.kr/images/tranining_info/t_info12_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20206"/>
            <a:ext cx="7010399" cy="31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ačin izvođenja testa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spitanik se penje na klupicu visine 50,8  i to 30 puta u minutu. (</a:t>
            </a:r>
            <a:r>
              <a:rPr lang="en-US" dirty="0" smtClean="0"/>
              <a:t>V</a:t>
            </a:r>
            <a:r>
              <a:rPr lang="sr-Latn-RS" dirty="0" smtClean="0"/>
              <a:t>isina klupice za žene i decu je 40cm)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1 podigne desnu nogu na klupu, na 2 podiže i levu nogu, na 3 spusti desnu i na 4 i levu nogu na pod. </a:t>
            </a:r>
            <a:r>
              <a:rPr lang="en-US" dirty="0" smtClean="0"/>
              <a:t>P</a:t>
            </a:r>
            <a:r>
              <a:rPr lang="sr-Latn-RS" dirty="0" smtClean="0"/>
              <a:t>ostupak traje 2s.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onavlja se dok može, a maksimalno 5min.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atim seda na klupu i odmara 1min. </a:t>
            </a:r>
            <a:r>
              <a:rPr lang="en-US" dirty="0" smtClean="0"/>
              <a:t>T</a:t>
            </a:r>
            <a:r>
              <a:rPr lang="sr-Latn-RS" dirty="0" smtClean="0"/>
              <a:t>ada se meri frekvenca srčanog rada u trajanju od 30s.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eri se i nakon 2 i 3min odmora po 30s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spitivanje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I</a:t>
            </a:r>
            <a:r>
              <a:rPr lang="sr-Latn-RS" sz="3800" dirty="0" smtClean="0"/>
              <a:t>spitivanje se vrši pred ogledalom, u udobnom sedećem položaju. </a:t>
            </a:r>
          </a:p>
          <a:p>
            <a:r>
              <a:rPr lang="sr-Latn-RS" sz="3800" dirty="0" smtClean="0"/>
              <a:t>Terapeut je iza pacijenta i jasnim verbalnim nalozima uz pokazivanje pokreta traži od pacijenta da da svaki pokret izvede najkorektnije.</a:t>
            </a:r>
          </a:p>
          <a:p>
            <a:r>
              <a:rPr lang="en-US" sz="3800" dirty="0" smtClean="0"/>
              <a:t>P</a:t>
            </a:r>
            <a:r>
              <a:rPr lang="sr-Latn-RS" sz="3800" dirty="0" smtClean="0"/>
              <a:t>osmatra se </a:t>
            </a:r>
            <a:r>
              <a:rPr lang="sr-Latn-RS" sz="3800" b="1" dirty="0" smtClean="0"/>
              <a:t>simetričnost</a:t>
            </a:r>
            <a:r>
              <a:rPr lang="sr-Latn-RS" sz="3800" dirty="0" smtClean="0"/>
              <a:t>, kontrakcija, podrhtavanje. </a:t>
            </a:r>
          </a:p>
          <a:p>
            <a:r>
              <a:rPr lang="en-US" sz="3800" dirty="0" smtClean="0"/>
              <a:t>L</a:t>
            </a:r>
            <a:r>
              <a:rPr lang="sr-Latn-RS" sz="3800" dirty="0" smtClean="0"/>
              <a:t>aganim dodirom palpira se mišić i procenjuje kontrakcija ako se ne može vizuelno uočiti</a:t>
            </a:r>
          </a:p>
          <a:p>
            <a:endParaRPr lang="sr-Latn-RS" dirty="0" smtClean="0"/>
          </a:p>
          <a:p>
            <a:pPr>
              <a:buNone/>
            </a:pPr>
            <a:r>
              <a:rPr lang="sr-Latn-R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</a:t>
            </a:r>
            <a:r>
              <a:rPr lang="sr-Latn-RS" dirty="0" smtClean="0"/>
              <a:t>ormula za </a:t>
            </a:r>
            <a:r>
              <a:rPr lang="en-US" dirty="0" smtClean="0"/>
              <a:t>i</a:t>
            </a:r>
            <a:r>
              <a:rPr lang="sr-Latn-RS" dirty="0" smtClean="0"/>
              <a:t>zračunavanje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pPr>
              <a:buNone/>
            </a:pPr>
            <a:r>
              <a:rPr lang="sr-Latn-RS" dirty="0" smtClean="0"/>
              <a:t>__</a:t>
            </a:r>
            <a:r>
              <a:rPr lang="sr-Latn-RS" u="sng" dirty="0" smtClean="0">
                <a:solidFill>
                  <a:srgbClr val="FF0000"/>
                </a:solidFill>
              </a:rPr>
              <a:t>vreme penjanja u sekundama x 100___</a:t>
            </a:r>
            <a:r>
              <a:rPr lang="sr-Latn-RS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sr-Latn-RS" dirty="0" smtClean="0">
                <a:solidFill>
                  <a:srgbClr val="FF0000"/>
                </a:solidFill>
              </a:rPr>
              <a:t>    2x zbir od tri brojanja frekvencije srca</a:t>
            </a:r>
          </a:p>
          <a:p>
            <a:pPr>
              <a:buNone/>
            </a:pPr>
            <a:r>
              <a:rPr lang="sr-Latn-RS" dirty="0" smtClean="0"/>
              <a:t>Ocena rezultata: </a:t>
            </a:r>
          </a:p>
          <a:p>
            <a:pPr>
              <a:buNone/>
            </a:pPr>
            <a:r>
              <a:rPr lang="en-US" dirty="0" smtClean="0"/>
              <a:t>R</a:t>
            </a:r>
            <a:r>
              <a:rPr lang="sr-Latn-RS" dirty="0" smtClean="0"/>
              <a:t>ezultat iznad 90 – odlična kondicija</a:t>
            </a:r>
          </a:p>
          <a:p>
            <a:pPr>
              <a:buNone/>
            </a:pPr>
            <a:r>
              <a:rPr lang="sr-Latn-RS" dirty="0" smtClean="0"/>
              <a:t>                  80 – 89 – dobra kondicija</a:t>
            </a:r>
          </a:p>
          <a:p>
            <a:pPr>
              <a:buNone/>
            </a:pPr>
            <a:r>
              <a:rPr lang="sr-Latn-RS" dirty="0" smtClean="0"/>
              <a:t>                  65 – 79 – visok prosek</a:t>
            </a:r>
          </a:p>
          <a:p>
            <a:pPr>
              <a:buNone/>
            </a:pPr>
            <a:r>
              <a:rPr lang="sr-Latn-RS" dirty="0" smtClean="0"/>
              <a:t>                  55 – 64 – nizak prosek</a:t>
            </a:r>
          </a:p>
          <a:p>
            <a:pPr>
              <a:buNone/>
            </a:pPr>
            <a:r>
              <a:rPr lang="sr-Latn-RS" dirty="0" smtClean="0"/>
              <a:t>               ispod  55 – loša kondicija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ERGOMETRIJA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E</a:t>
            </a:r>
            <a:r>
              <a:rPr lang="en-US" dirty="0" err="1" smtClean="0"/>
              <a:t>rgometrija</a:t>
            </a:r>
            <a:r>
              <a:rPr lang="sr-Latn-RS" dirty="0" smtClean="0"/>
              <a:t> proučava</a:t>
            </a:r>
            <a:r>
              <a:rPr lang="en-US" dirty="0" smtClean="0"/>
              <a:t> </a:t>
            </a:r>
            <a:r>
              <a:rPr lang="en-US" dirty="0" err="1" smtClean="0"/>
              <a:t>reakcij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čovekovog</a:t>
            </a:r>
            <a:r>
              <a:rPr lang="en-US" dirty="0" smtClean="0"/>
              <a:t> </a:t>
            </a:r>
            <a:r>
              <a:rPr lang="en-US" dirty="0" err="1" smtClean="0"/>
              <a:t>organizma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doziran</a:t>
            </a:r>
            <a:r>
              <a:rPr lang="en-US" dirty="0" smtClean="0"/>
              <a:t> </a:t>
            </a:r>
            <a:r>
              <a:rPr lang="en-US" dirty="0" err="1" smtClean="0"/>
              <a:t>fizički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testova</a:t>
            </a:r>
            <a:r>
              <a:rPr lang="en-US" dirty="0" smtClean="0"/>
              <a:t> </a:t>
            </a:r>
            <a:r>
              <a:rPr lang="en-US" dirty="0" err="1" smtClean="0"/>
              <a:t>fizičkog</a:t>
            </a:r>
            <a:r>
              <a:rPr lang="en-US" dirty="0" smtClean="0"/>
              <a:t> </a:t>
            </a:r>
            <a:r>
              <a:rPr lang="en-US" dirty="0" err="1" smtClean="0"/>
              <a:t>opterećenja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estiranje opterećenja srca izvodi se odgovarajućom opremom i pri tome se prate puls, krvni pritisak (TA), EKG</a:t>
            </a:r>
          </a:p>
          <a:p>
            <a:endParaRPr lang="en-US" dirty="0"/>
          </a:p>
        </p:txBody>
      </p:sp>
      <p:pic>
        <p:nvPicPr>
          <p:cNvPr id="5" name="Content Placeholder 4" descr="test_opterecenja_ergometri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267199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est opterećenje srca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a kardiološke bolesnike u upotrebi su dva protokola testiranja</a:t>
            </a:r>
          </a:p>
          <a:p>
            <a:r>
              <a:rPr lang="sr-Latn-RS" dirty="0" smtClean="0"/>
              <a:t>Na biciklergometru sa progresivnim, tačno određenim povećanjem opterećenja 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pokretnoj traci – test po Brusu (Bruce)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ndikacije za test opterećenja kod kardioloških bolesnika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D</a:t>
            </a:r>
            <a:r>
              <a:rPr lang="sr-Latn-RS" b="1" u="sng" dirty="0" smtClean="0">
                <a:solidFill>
                  <a:srgbClr val="002060"/>
                </a:solidFill>
              </a:rPr>
              <a:t>ijagnostikovanje </a:t>
            </a:r>
            <a:r>
              <a:rPr lang="sr-Latn-RS" dirty="0" smtClean="0"/>
              <a:t>koronarne bolesti</a:t>
            </a:r>
          </a:p>
          <a:p>
            <a:r>
              <a:rPr lang="en-US" b="1" u="sng" dirty="0" smtClean="0">
                <a:solidFill>
                  <a:srgbClr val="00B0F0"/>
                </a:solidFill>
              </a:rPr>
              <a:t>P</a:t>
            </a:r>
            <a:r>
              <a:rPr lang="sr-Latn-RS" b="1" u="sng" dirty="0" smtClean="0">
                <a:solidFill>
                  <a:srgbClr val="00B0F0"/>
                </a:solidFill>
              </a:rPr>
              <a:t>rognoza </a:t>
            </a:r>
            <a:r>
              <a:rPr lang="sr-Latn-RS" dirty="0" smtClean="0"/>
              <a:t>bolesti i </a:t>
            </a:r>
            <a:r>
              <a:rPr lang="sr-Latn-RS" b="1" u="sng" dirty="0" smtClean="0">
                <a:solidFill>
                  <a:schemeClr val="accent2">
                    <a:lumMod val="50000"/>
                  </a:schemeClr>
                </a:solidFill>
              </a:rPr>
              <a:t>procena rizika </a:t>
            </a:r>
            <a:r>
              <a:rPr lang="sr-Latn-RS" dirty="0" smtClean="0"/>
              <a:t>kod pacijenata sa koronarnom bolesti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rocena </a:t>
            </a:r>
            <a:r>
              <a:rPr lang="sr-Latn-RS" b="1" u="sng" dirty="0" smtClean="0">
                <a:solidFill>
                  <a:schemeClr val="accent1">
                    <a:lumMod val="50000"/>
                  </a:schemeClr>
                </a:solidFill>
              </a:rPr>
              <a:t>efekata terapije </a:t>
            </a:r>
            <a:r>
              <a:rPr lang="sr-Latn-RS" dirty="0" smtClean="0"/>
              <a:t>i rehabilitacije pacijenata sa koronarnom bolesti i onih koji su podvrgnuti </a:t>
            </a:r>
            <a:r>
              <a:rPr lang="sr-Latn-RS" u="sng" dirty="0" smtClean="0"/>
              <a:t>hirurškoj revaskularizaciji </a:t>
            </a:r>
            <a:r>
              <a:rPr lang="sr-Latn-RS" dirty="0" smtClean="0"/>
              <a:t>miokarda</a:t>
            </a:r>
          </a:p>
          <a:p>
            <a:r>
              <a:rPr lang="en-US" dirty="0" err="1" smtClean="0"/>
              <a:t>Utvrdjivanje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profesionalni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, </a:t>
            </a:r>
            <a:r>
              <a:rPr lang="en-US" dirty="0" err="1" smtClean="0"/>
              <a:t>rekreaciju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sportske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Kontraindikacije za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rčana dekompenzacija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palna stanja (perikarditis, miokarditis, endokarditis)</a:t>
            </a:r>
          </a:p>
          <a:p>
            <a:r>
              <a:rPr lang="sr-Latn-RS" dirty="0" smtClean="0"/>
              <a:t>TA u mirovanju preko 180/100 mmHg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oremećaji srčanog ritma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estabilna angina pektoris</a:t>
            </a:r>
          </a:p>
          <a:p>
            <a:r>
              <a:rPr lang="sr-Latn-RS" dirty="0" smtClean="0"/>
              <a:t>Tromboembolizam</a:t>
            </a:r>
          </a:p>
          <a:p>
            <a:endParaRPr lang="sr-Latn-RS" dirty="0" smtClean="0"/>
          </a:p>
          <a:p>
            <a:r>
              <a:rPr lang="en-US" dirty="0" smtClean="0"/>
              <a:t>N</a:t>
            </a:r>
            <a:r>
              <a:rPr lang="sr-Latn-RS" dirty="0" smtClean="0"/>
              <a:t>a dan testiranja ne uzimaju se beta blokatori, a ostalu terapiju potrebno je popiti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ada se prekida test opterećenja?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est se prekida kada se postigne visina maksimalno dozvoljenog pulsa za tu osobu.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srčanih bolesnika uglavnom se prekida kada se postigne  85% maksimalne frekvence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ndikacije za prekid testa opterećenja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ojava anginoznog bola </a:t>
            </a:r>
          </a:p>
          <a:p>
            <a:r>
              <a:rPr lang="sr-Latn-RS" dirty="0" smtClean="0"/>
              <a:t>EKG – znaci ishemije</a:t>
            </a:r>
          </a:p>
          <a:p>
            <a:r>
              <a:rPr lang="sr-Latn-RS" dirty="0" smtClean="0"/>
              <a:t>Poremećaj srčanog ritma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zražen zamor i dispneja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ad srčane frekvencije i sistolnog pritiska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alaksalost, vrtoglavica, bledilo, cijanoza, mekan puls, hladan znoj.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est opterećenja kod sportista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estom opterećenja proverava se kod sportista </a:t>
            </a:r>
            <a:r>
              <a:rPr lang="sr-Latn-RS" u="sng" dirty="0" smtClean="0"/>
              <a:t>reakcija organizma na fizički napor i sposobnost organizma da se izloži fizičkom naporu</a:t>
            </a:r>
            <a:r>
              <a:rPr lang="sr-Latn-RS" dirty="0" smtClean="0"/>
              <a:t>. Određuje se da li osoba može da se bavi sportom i stepen fizičkog napora za koji je sposobna. 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profesionalnih sportista utvrđuje se utreniranost – </a:t>
            </a:r>
            <a:r>
              <a:rPr lang="sr-Latn-RS" b="1" u="sng" dirty="0" smtClean="0">
                <a:solidFill>
                  <a:schemeClr val="accent3">
                    <a:lumMod val="50000"/>
                  </a:schemeClr>
                </a:solidFill>
              </a:rPr>
              <a:t>kondicija</a:t>
            </a:r>
            <a:r>
              <a:rPr lang="sr-Latn-R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est opterećenja uz praćenje plućne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Ergospirometrijski test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za određivanje direktne potrošnje kiseonika – izvodi se pomoću maske, aparatom-gasnim analizatorom,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 na pokretnoj traci,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gde se kontinuirano prate brojni parametri, kao što su: srčana frekvencija, frekvencija disanja, ventilacija, potrošnja kiseonika, produkcija ugljen dioksida</a:t>
            </a:r>
            <a:endParaRPr lang="en-US" dirty="0"/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4037" y="2750344"/>
            <a:ext cx="2371725" cy="192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riprema za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Pre izvođenja testa vrši se provera zdravstvenog stanja, koja se sastoji iz: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   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laboratorijskih analiza (kompletna krvna slika, biohemijske analize krvi),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   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antropometrijskih merenja,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   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EKG-a u miru, merenja krvnog pritiska i pulsa,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   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fizikalnog pregleda po sistemima,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   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spirometrije.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zavisnosti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sporta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kojim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osoba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bavi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procene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njene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kondicije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lekari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će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odrediti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brzinu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nagib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koga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počinje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trčanje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eriferna paraliza facijalisa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1807369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Izravnate</a:t>
            </a:r>
            <a:r>
              <a:rPr lang="en-US" dirty="0" smtClean="0"/>
              <a:t> bore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čelu</a:t>
            </a:r>
            <a:r>
              <a:rPr lang="en-US" dirty="0" smtClean="0"/>
              <a:t>, </a:t>
            </a:r>
            <a:r>
              <a:rPr lang="sr-Latn-RS" dirty="0" smtClean="0"/>
              <a:t>spuštena obrva, </a:t>
            </a: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zatvaranje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, </a:t>
            </a:r>
            <a:r>
              <a:rPr lang="en-US" dirty="0" err="1" smtClean="0"/>
              <a:t>zbrisana</a:t>
            </a:r>
            <a:r>
              <a:rPr lang="en-US" dirty="0" smtClean="0"/>
              <a:t> </a:t>
            </a:r>
            <a:r>
              <a:rPr lang="en-US" dirty="0" err="1" smtClean="0"/>
              <a:t>nazolabijalna</a:t>
            </a:r>
            <a:r>
              <a:rPr lang="en-US" dirty="0" smtClean="0"/>
              <a:t> </a:t>
            </a:r>
            <a:r>
              <a:rPr lang="en-US" dirty="0" err="1" smtClean="0"/>
              <a:t>brazda</a:t>
            </a:r>
            <a:r>
              <a:rPr lang="en-US" dirty="0" smtClean="0"/>
              <a:t>, </a:t>
            </a:r>
            <a:r>
              <a:rPr lang="en-US" dirty="0" err="1" smtClean="0"/>
              <a:t>spušten</a:t>
            </a:r>
            <a:r>
              <a:rPr lang="en-US" dirty="0" smtClean="0"/>
              <a:t> </a:t>
            </a:r>
            <a:r>
              <a:rPr lang="en-US" dirty="0" err="1" smtClean="0"/>
              <a:t>ugao</a:t>
            </a:r>
            <a:r>
              <a:rPr lang="en-US" dirty="0" smtClean="0"/>
              <a:t> </a:t>
            </a:r>
            <a:r>
              <a:rPr lang="en-US" dirty="0" err="1" smtClean="0"/>
              <a:t>usana</a:t>
            </a:r>
            <a:r>
              <a:rPr lang="sr-Latn-RS" dirty="0" smtClean="0"/>
              <a:t>. </a:t>
            </a:r>
          </a:p>
          <a:p>
            <a:r>
              <a:rPr lang="sr-Latn-RS" dirty="0" smtClean="0"/>
              <a:t>Tražimo: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smtClean="0"/>
              <a:t>D</a:t>
            </a:r>
            <a:r>
              <a:rPr lang="sr-Latn-RS" dirty="0" smtClean="0"/>
              <a:t>a nabere čelo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zatvori oči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pokaže zube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zviždi</a:t>
            </a:r>
          </a:p>
          <a:p>
            <a:endParaRPr lang="sr-Latn-R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erenje plućne funkcije u toku testa fizičkog opterećenja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b="1" dirty="0" err="1" smtClean="0"/>
              <a:t>spirometrije</a:t>
            </a:r>
            <a:r>
              <a:rPr lang="en-US" dirty="0" smtClean="0"/>
              <a:t> se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parametara</a:t>
            </a:r>
            <a:r>
              <a:rPr lang="en-US" dirty="0" smtClean="0"/>
              <a:t>: </a:t>
            </a:r>
            <a:r>
              <a:rPr lang="en-US" dirty="0" err="1" smtClean="0"/>
              <a:t>forsirani</a:t>
            </a:r>
            <a:r>
              <a:rPr lang="en-US" dirty="0" smtClean="0"/>
              <a:t> </a:t>
            </a:r>
            <a:r>
              <a:rPr lang="en-US" dirty="0" err="1" smtClean="0"/>
              <a:t>vitalni</a:t>
            </a:r>
            <a:r>
              <a:rPr lang="en-US" dirty="0" smtClean="0"/>
              <a:t> </a:t>
            </a:r>
            <a:r>
              <a:rPr lang="en-US" dirty="0" err="1" smtClean="0"/>
              <a:t>kapacitet</a:t>
            </a:r>
            <a:r>
              <a:rPr lang="en-US" dirty="0" smtClean="0"/>
              <a:t> (FVC), </a:t>
            </a:r>
            <a:r>
              <a:rPr lang="en-US" dirty="0" err="1" smtClean="0"/>
              <a:t>forsirani</a:t>
            </a:r>
            <a:r>
              <a:rPr lang="en-US" dirty="0" smtClean="0"/>
              <a:t> </a:t>
            </a:r>
            <a:r>
              <a:rPr lang="en-US" dirty="0" err="1" smtClean="0"/>
              <a:t>ekspiratorni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u </a:t>
            </a:r>
            <a:r>
              <a:rPr lang="en-US" dirty="0" err="1" smtClean="0"/>
              <a:t>prvoj</a:t>
            </a:r>
            <a:r>
              <a:rPr lang="en-US" dirty="0" smtClean="0"/>
              <a:t> </a:t>
            </a:r>
            <a:r>
              <a:rPr lang="en-US" dirty="0" err="1" smtClean="0"/>
              <a:t>sekundi</a:t>
            </a:r>
            <a:r>
              <a:rPr lang="en-US" dirty="0" smtClean="0"/>
              <a:t> (FEV1)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dobar</a:t>
            </a:r>
            <a:r>
              <a:rPr lang="en-US" dirty="0" smtClean="0"/>
              <a:t> </a:t>
            </a:r>
            <a:r>
              <a:rPr lang="en-US" dirty="0" err="1" smtClean="0"/>
              <a:t>pokazatelj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opstrukcija</a:t>
            </a:r>
            <a:r>
              <a:rPr lang="en-US" dirty="0" smtClean="0"/>
              <a:t>, </a:t>
            </a:r>
            <a:r>
              <a:rPr lang="en-US" dirty="0" err="1" smtClean="0"/>
              <a:t>vršni</a:t>
            </a:r>
            <a:r>
              <a:rPr lang="en-US" dirty="0" smtClean="0"/>
              <a:t> </a:t>
            </a:r>
            <a:r>
              <a:rPr lang="en-US" dirty="0" err="1" smtClean="0"/>
              <a:t>ekspiratorni</a:t>
            </a:r>
            <a:r>
              <a:rPr lang="en-US" dirty="0" smtClean="0"/>
              <a:t> </a:t>
            </a:r>
            <a:r>
              <a:rPr lang="en-US" dirty="0" err="1" smtClean="0"/>
              <a:t>protok</a:t>
            </a:r>
            <a:r>
              <a:rPr lang="en-US" dirty="0" smtClean="0"/>
              <a:t> (PEF), </a:t>
            </a:r>
            <a:r>
              <a:rPr lang="en-US" dirty="0" err="1" smtClean="0"/>
              <a:t>Tiffenau</a:t>
            </a:r>
            <a:r>
              <a:rPr lang="en-US" dirty="0" smtClean="0"/>
              <a:t> index FEV1/VC,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astmu</a:t>
            </a:r>
            <a:r>
              <a:rPr lang="en-US" dirty="0" smtClean="0"/>
              <a:t> </a:t>
            </a:r>
            <a:r>
              <a:rPr lang="en-US" dirty="0" err="1" smtClean="0"/>
              <a:t>važni</a:t>
            </a:r>
            <a:r>
              <a:rPr lang="en-US" dirty="0" smtClean="0"/>
              <a:t> </a:t>
            </a:r>
            <a:r>
              <a:rPr lang="en-US" dirty="0" err="1" smtClean="0"/>
              <a:t>protoci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male </a:t>
            </a:r>
            <a:r>
              <a:rPr lang="en-US" dirty="0" err="1" smtClean="0"/>
              <a:t>disajne</a:t>
            </a:r>
            <a:r>
              <a:rPr lang="en-US" dirty="0" smtClean="0"/>
              <a:t> </a:t>
            </a:r>
            <a:r>
              <a:rPr lang="en-US" dirty="0" err="1" smtClean="0"/>
              <a:t>puteve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VO</a:t>
            </a:r>
            <a:r>
              <a:rPr lang="sr-Latn-RS" dirty="0" smtClean="0">
                <a:latin typeface="Calibri"/>
                <a:cs typeface="Calibri"/>
              </a:rPr>
              <a:t>₂ max i “anaerobni prag”- </a:t>
            </a:r>
            <a:r>
              <a:rPr lang="sr-Latn-RS" dirty="0" smtClean="0"/>
              <a:t>parametri funkcionalne mogućnosti srca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VO</a:t>
            </a:r>
            <a:r>
              <a:rPr lang="sr-Latn-RS" b="1" dirty="0" smtClean="0">
                <a:cs typeface="Calibri"/>
              </a:rPr>
              <a:t>₂ max </a:t>
            </a:r>
            <a:r>
              <a:rPr lang="sr-Latn-RS" dirty="0" smtClean="0">
                <a:cs typeface="Calibri"/>
              </a:rPr>
              <a:t>(maksimalna potrošnja kiseonika)  to je maksimalna količina kiseonika koja se putem krvi može dopremiti mišićima i koju oni mogu da iskoriste u toku fizičke aktivnosti. </a:t>
            </a:r>
          </a:p>
          <a:p>
            <a:pPr>
              <a:buNone/>
            </a:pPr>
            <a:r>
              <a:rPr lang="sr-Latn-RS" dirty="0" smtClean="0">
                <a:cs typeface="Calibri"/>
              </a:rPr>
              <a:t>     Za vreme mišićnog rada povećava se potrošnja kiseonika do izvesne granice, </a:t>
            </a:r>
            <a:r>
              <a:rPr lang="sr-Latn-RS" u="sng" dirty="0" smtClean="0">
                <a:cs typeface="Calibri"/>
              </a:rPr>
              <a:t>iznad koje dalje povećanje opterećenja ne dovodi do daljeg povećanja potrošnje kisonika</a:t>
            </a:r>
            <a:r>
              <a:rPr lang="sr-Latn-RS" dirty="0" smtClean="0">
                <a:cs typeface="Calibri"/>
              </a:rPr>
              <a:t>. To je </a:t>
            </a:r>
            <a:r>
              <a:rPr lang="sr-Latn-RS" b="1" dirty="0" smtClean="0">
                <a:cs typeface="Calibri"/>
              </a:rPr>
              <a:t>“anaerobni prag” </a:t>
            </a:r>
            <a:r>
              <a:rPr lang="sr-Latn-RS" dirty="0" smtClean="0">
                <a:cs typeface="Calibri"/>
              </a:rPr>
              <a:t>nakon toga stvaranje energije nastaje anaerobnim putem.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erobni i anaerobni put dobijanja energije za kontrakciju nišića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 toku fizičkog opterećenja osim pulsa mere se </a:t>
            </a:r>
            <a:r>
              <a:rPr lang="sr-Latn-RS" b="1" u="sng" dirty="0" smtClean="0"/>
              <a:t>laktati</a:t>
            </a:r>
            <a:r>
              <a:rPr lang="sr-Latn-RS" dirty="0" smtClean="0"/>
              <a:t>, mlečna kiselina u krvi</a:t>
            </a:r>
          </a:p>
          <a:p>
            <a:r>
              <a:rPr lang="en-US" b="1" dirty="0" smtClean="0"/>
              <a:t>T</a:t>
            </a:r>
            <a:r>
              <a:rPr lang="sr-Latn-RS" b="1" dirty="0" smtClean="0"/>
              <a:t>o su pokazatelji tipa metabolizma (aerobni ili anaerobni) kojim se dobija energija za mišićnu aktivnost.</a:t>
            </a:r>
          </a:p>
          <a:p>
            <a:r>
              <a:rPr lang="sr-Latn-RS" dirty="0" smtClean="0"/>
              <a:t> Vrednosti laktata oko 4mmol/l su prelazne vrednosti.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erobna i anaerobna fizička aktivnost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A</a:t>
            </a:r>
            <a:r>
              <a:rPr lang="en-US" dirty="0" err="1" smtClean="0"/>
              <a:t>erobni</a:t>
            </a:r>
            <a:r>
              <a:rPr lang="en-US" dirty="0" smtClean="0"/>
              <a:t> </a:t>
            </a:r>
            <a:r>
              <a:rPr lang="en-US" dirty="0" err="1" smtClean="0"/>
              <a:t>trening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nižeg</a:t>
            </a:r>
            <a:r>
              <a:rPr lang="en-US" dirty="0" smtClean="0"/>
              <a:t> </a:t>
            </a:r>
            <a:r>
              <a:rPr lang="en-US" dirty="0" err="1" smtClean="0"/>
              <a:t>inteziteta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održavati</a:t>
            </a:r>
            <a:r>
              <a:rPr lang="en-US" dirty="0" smtClean="0"/>
              <a:t> </a:t>
            </a:r>
            <a:r>
              <a:rPr lang="en-US" dirty="0" err="1" smtClean="0"/>
              <a:t>duži</a:t>
            </a:r>
            <a:r>
              <a:rPr lang="en-US" dirty="0" smtClean="0"/>
              <a:t> </a:t>
            </a:r>
            <a:r>
              <a:rPr lang="en-US" dirty="0" err="1" smtClean="0"/>
              <a:t>vremenski</a:t>
            </a:r>
            <a:r>
              <a:rPr lang="en-US" dirty="0" smtClean="0"/>
              <a:t> period. </a:t>
            </a:r>
            <a:endParaRPr lang="sr-Latn-RS" dirty="0" smtClean="0"/>
          </a:p>
          <a:p>
            <a:r>
              <a:rPr lang="en-US" dirty="0" err="1" smtClean="0"/>
              <a:t>Aerobni</a:t>
            </a:r>
            <a:r>
              <a:rPr lang="en-US" dirty="0" smtClean="0"/>
              <a:t> </a:t>
            </a:r>
            <a:r>
              <a:rPr lang="en-US" dirty="0" err="1" smtClean="0"/>
              <a:t>trening</a:t>
            </a:r>
            <a:r>
              <a:rPr lang="en-U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količine</a:t>
            </a:r>
            <a:r>
              <a:rPr lang="en-US" dirty="0" smtClean="0"/>
              <a:t> </a:t>
            </a:r>
            <a:r>
              <a:rPr lang="en-US" dirty="0" err="1" smtClean="0"/>
              <a:t>kiseonika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obezbedila</a:t>
            </a:r>
            <a:r>
              <a:rPr lang="en-US" dirty="0" smtClean="0"/>
              <a:t> </a:t>
            </a: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dugotrajno</a:t>
            </a:r>
            <a:r>
              <a:rPr lang="en-US" dirty="0" smtClean="0"/>
              <a:t> </a:t>
            </a:r>
            <a:r>
              <a:rPr lang="en-US" dirty="0" err="1" smtClean="0"/>
              <a:t>trčanje</a:t>
            </a:r>
            <a:r>
              <a:rPr lang="en-US" dirty="0" smtClean="0"/>
              <a:t>. Pored </a:t>
            </a:r>
            <a:r>
              <a:rPr lang="en-US" dirty="0" err="1" smtClean="0"/>
              <a:t>dugoprugaškog</a:t>
            </a:r>
            <a:r>
              <a:rPr lang="en-US" dirty="0" smtClean="0"/>
              <a:t> </a:t>
            </a:r>
            <a:r>
              <a:rPr lang="en-US" dirty="0" err="1" smtClean="0"/>
              <a:t>trčanja</a:t>
            </a:r>
            <a:r>
              <a:rPr lang="en-US" dirty="0" smtClean="0"/>
              <a:t> u </a:t>
            </a:r>
            <a:r>
              <a:rPr lang="en-US" dirty="0" err="1" smtClean="0"/>
              <a:t>aerobne</a:t>
            </a:r>
            <a:r>
              <a:rPr lang="en-US" dirty="0" smtClean="0"/>
              <a:t> </a:t>
            </a:r>
            <a:r>
              <a:rPr lang="en-US" dirty="0" err="1" smtClean="0"/>
              <a:t>dicipline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: </a:t>
            </a:r>
            <a:r>
              <a:rPr lang="en-US" dirty="0" err="1" smtClean="0"/>
              <a:t>šetanje</a:t>
            </a:r>
            <a:r>
              <a:rPr lang="en-US" dirty="0" smtClean="0"/>
              <a:t>, </a:t>
            </a:r>
            <a:r>
              <a:rPr lang="en-US" dirty="0" err="1" smtClean="0"/>
              <a:t>džoging</a:t>
            </a:r>
            <a:r>
              <a:rPr lang="en-US" dirty="0" smtClean="0"/>
              <a:t>, </a:t>
            </a:r>
            <a:r>
              <a:rPr lang="en-US" dirty="0" err="1" smtClean="0"/>
              <a:t>plivanje</a:t>
            </a:r>
            <a:r>
              <a:rPr lang="en-US" dirty="0" smtClean="0"/>
              <a:t>, </a:t>
            </a:r>
            <a:r>
              <a:rPr lang="en-US" dirty="0" err="1" smtClean="0"/>
              <a:t>biciklizam</a:t>
            </a:r>
            <a:r>
              <a:rPr lang="en-US" dirty="0" smtClean="0"/>
              <a:t>, </a:t>
            </a:r>
            <a:r>
              <a:rPr lang="en-US" dirty="0" err="1" smtClean="0"/>
              <a:t>vožnja</a:t>
            </a:r>
            <a:r>
              <a:rPr lang="en-US" dirty="0" smtClean="0"/>
              <a:t> </a:t>
            </a:r>
            <a:r>
              <a:rPr lang="en-US" dirty="0" err="1" smtClean="0"/>
              <a:t>roler</a:t>
            </a:r>
            <a:r>
              <a:rPr lang="sr-Latn-RS" dirty="0" smtClean="0"/>
              <a:t>a</a:t>
            </a:r>
          </a:p>
          <a:p>
            <a:r>
              <a:rPr lang="en-US" b="1" dirty="0" err="1" smtClean="0"/>
              <a:t>Anaerobni</a:t>
            </a:r>
            <a:r>
              <a:rPr lang="en-US" b="1" dirty="0" smtClean="0"/>
              <a:t> </a:t>
            </a:r>
            <a:r>
              <a:rPr lang="en-US" b="1" dirty="0" err="1" smtClean="0"/>
              <a:t>trening</a:t>
            </a:r>
            <a:r>
              <a:rPr lang="en-US" b="1" dirty="0" smtClean="0"/>
              <a:t> </a:t>
            </a:r>
            <a:r>
              <a:rPr lang="en-US" dirty="0" smtClean="0"/>
              <a:t>je </a:t>
            </a:r>
            <a:r>
              <a:rPr lang="en-US" dirty="0" err="1" smtClean="0"/>
              <a:t>intenzivan</a:t>
            </a:r>
            <a:r>
              <a:rPr lang="en-US" dirty="0" smtClean="0"/>
              <a:t> </a:t>
            </a:r>
            <a:r>
              <a:rPr lang="en-US" dirty="0" err="1" smtClean="0"/>
              <a:t>trening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pokreće</a:t>
            </a:r>
            <a:r>
              <a:rPr lang="en-US" dirty="0" smtClean="0"/>
              <a:t> </a:t>
            </a:r>
            <a:r>
              <a:rPr lang="en-US" dirty="0" err="1" smtClean="0"/>
              <a:t>anaerobni</a:t>
            </a:r>
            <a:r>
              <a:rPr lang="en-US" dirty="0" smtClean="0"/>
              <a:t> </a:t>
            </a:r>
            <a:r>
              <a:rPr lang="en-US" dirty="0" err="1" smtClean="0"/>
              <a:t>metabolizam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u </a:t>
            </a:r>
            <a:r>
              <a:rPr lang="en-US" dirty="0" err="1" smtClean="0"/>
              <a:t>sportovima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ne </a:t>
            </a:r>
            <a:r>
              <a:rPr lang="en-US" dirty="0" err="1" smtClean="0"/>
              <a:t>zahtevaju</a:t>
            </a:r>
            <a:r>
              <a:rPr lang="en-US" dirty="0" smtClean="0"/>
              <a:t> </a:t>
            </a:r>
            <a:r>
              <a:rPr lang="en-US" dirty="0" err="1" smtClean="0"/>
              <a:t>izdržljivost</a:t>
            </a:r>
            <a:r>
              <a:rPr lang="en-US" dirty="0" smtClean="0"/>
              <a:t>, a </a:t>
            </a:r>
            <a:r>
              <a:rPr lang="en-US" dirty="0" err="1" smtClean="0"/>
              <a:t>takmičari</a:t>
            </a:r>
            <a:r>
              <a:rPr lang="en-US" dirty="0" smtClean="0"/>
              <a:t> </a:t>
            </a:r>
            <a:r>
              <a:rPr lang="en-US" dirty="0" err="1" smtClean="0"/>
              <a:t>ovim</a:t>
            </a:r>
            <a:r>
              <a:rPr lang="en-US" dirty="0" smtClean="0"/>
              <a:t> </a:t>
            </a:r>
            <a:r>
              <a:rPr lang="en-US" dirty="0" err="1" smtClean="0"/>
              <a:t>treningom</a:t>
            </a:r>
            <a:r>
              <a:rPr lang="en-US" dirty="0" smtClean="0"/>
              <a:t> </a:t>
            </a:r>
            <a:r>
              <a:rPr lang="en-US" dirty="0" err="1" smtClean="0"/>
              <a:t>dobijaju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snazi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eksplozivnosti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VO</a:t>
            </a:r>
            <a:r>
              <a:rPr lang="sr-Latn-RS" sz="3200" dirty="0" smtClean="0">
                <a:cs typeface="Calibri"/>
              </a:rPr>
              <a:t>₂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max </a:t>
            </a:r>
            <a:r>
              <a:rPr lang="sr-Latn-RS" sz="3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najbolji indikator kardiovaskularnog stanja sportiste i njegovih aerobnih sposobnosti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sz="3000" dirty="0" smtClean="0"/>
              <a:t>VO</a:t>
            </a:r>
            <a:r>
              <a:rPr lang="sr-Latn-RS" sz="3000" dirty="0" smtClean="0">
                <a:cs typeface="Calibri"/>
              </a:rPr>
              <a:t>₂ 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max ili maksimalna potrošnja kiseonika je faktor koji određuje kapacitet sportiste da izvede kontinuiranu fizičku vežbu u određenom stepenu opterećenja. </a:t>
            </a:r>
            <a:endParaRPr lang="sr-Latn-RS" sz="30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3000" dirty="0" smtClean="0"/>
              <a:t>VO</a:t>
            </a:r>
            <a:r>
              <a:rPr lang="sr-Latn-RS" sz="3000" dirty="0" smtClean="0">
                <a:cs typeface="Calibri"/>
              </a:rPr>
              <a:t>₂ 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max se odnosi na maksimalnu količinu kiseonika koju sportista može iskoristiti tokom fizičke aktivnosti visokog intenziteta. </a:t>
            </a:r>
            <a:endParaRPr lang="sr-Latn-RS" sz="30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3000" dirty="0" smtClean="0">
                <a:latin typeface="Calibri" pitchFamily="34" charset="0"/>
                <a:cs typeface="Calibri" pitchFamily="34" charset="0"/>
              </a:rPr>
              <a:t>Maksimalna potrošnja kiseonika se izražava u mililitrima </a:t>
            </a:r>
            <a:r>
              <a:rPr lang="sr-Latn-RS" sz="3000" dirty="0" smtClean="0"/>
              <a:t>O</a:t>
            </a:r>
            <a:r>
              <a:rPr lang="sr-Latn-RS" sz="3000" dirty="0" smtClean="0">
                <a:cs typeface="Calibri"/>
              </a:rPr>
              <a:t>₂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 koji su utrošeni tokom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jednog minuta po kilogramu telesne težine.</a:t>
            </a:r>
            <a:br>
              <a:rPr lang="vi-VN" dirty="0" smtClean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est po Astrandu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testa</a:t>
            </a:r>
            <a:r>
              <a:rPr lang="en-US" dirty="0" smtClean="0"/>
              <a:t> je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maksimalne</a:t>
            </a:r>
            <a:r>
              <a:rPr lang="en-US" dirty="0" smtClean="0"/>
              <a:t> </a:t>
            </a:r>
            <a:r>
              <a:rPr lang="en-US" dirty="0" err="1" smtClean="0"/>
              <a:t>potrošnje</a:t>
            </a:r>
            <a:r>
              <a:rPr lang="en-US" dirty="0" smtClean="0"/>
              <a:t> </a:t>
            </a:r>
            <a:r>
              <a:rPr lang="en-US" dirty="0" err="1" smtClean="0"/>
              <a:t>kiseonika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</a:t>
            </a:r>
            <a:r>
              <a:rPr lang="en-US" dirty="0" err="1" smtClean="0"/>
              <a:t>srca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submaksimalnog</a:t>
            </a:r>
            <a:r>
              <a:rPr lang="en-U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</a:t>
            </a:r>
            <a:r>
              <a:rPr lang="en-US" dirty="0" err="1" smtClean="0"/>
              <a:t>srca</a:t>
            </a:r>
            <a:r>
              <a:rPr lang="en-US" dirty="0" smtClean="0"/>
              <a:t> pre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en-US" dirty="0" smtClean="0"/>
              <a:t> se u </a:t>
            </a:r>
            <a:r>
              <a:rPr lang="en-US" dirty="0" err="1" smtClean="0"/>
              <a:t>mirnom</a:t>
            </a:r>
            <a:r>
              <a:rPr lang="en-US" dirty="0" smtClean="0"/>
              <a:t> </a:t>
            </a:r>
            <a:r>
              <a:rPr lang="en-US" dirty="0" err="1" smtClean="0"/>
              <a:t>sedećem</a:t>
            </a:r>
            <a:r>
              <a:rPr lang="en-US" dirty="0" smtClean="0"/>
              <a:t> </a:t>
            </a:r>
            <a:r>
              <a:rPr lang="en-US" dirty="0" err="1" smtClean="0"/>
              <a:t>položaju</a:t>
            </a:r>
            <a:r>
              <a:rPr lang="en-US" dirty="0" smtClean="0"/>
              <a:t> </a:t>
            </a:r>
            <a:r>
              <a:rPr lang="en-US" dirty="0" err="1" smtClean="0"/>
              <a:t>ispitanika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biciklu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B</a:t>
            </a:r>
            <a:r>
              <a:rPr lang="sr-Latn-RS" dirty="0" smtClean="0"/>
              <a:t>icikl se vozi 50-60 obrtaja u minutu, a opterećenje je oko 2W/kg. 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eri se puls u 6.minutu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ostoji utvrđena veza između frekvencije srca i potrošnje kiseonika, prikazana u tablicama, gde se na osnovu frekvencije očita potrošnja kiseonika u aerobnim uslovima.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est se prekida ako frekvencija pređe 170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Odgovor</a:t>
            </a:r>
            <a:r>
              <a:rPr lang="en-US" dirty="0" smtClean="0"/>
              <a:t> </a:t>
            </a:r>
            <a:r>
              <a:rPr lang="en-US" dirty="0" err="1" smtClean="0"/>
              <a:t>organizma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jednokratno</a:t>
            </a:r>
            <a:r>
              <a:rPr lang="en-US" dirty="0" smtClean="0"/>
              <a:t> </a:t>
            </a:r>
            <a:r>
              <a:rPr lang="en-US" dirty="0" err="1" smtClean="0"/>
              <a:t>višeminutno</a:t>
            </a:r>
            <a:r>
              <a:rPr lang="en-US" dirty="0" smtClean="0"/>
              <a:t> </a:t>
            </a:r>
            <a:r>
              <a:rPr lang="en-US" dirty="0" err="1" smtClean="0"/>
              <a:t>fizičko</a:t>
            </a:r>
            <a:r>
              <a:rPr lang="en-US" dirty="0" smtClean="0"/>
              <a:t> </a:t>
            </a:r>
            <a:r>
              <a:rPr lang="en-US" dirty="0" err="1" smtClean="0"/>
              <a:t>opterećenje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povećavaju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parametara</a:t>
            </a:r>
            <a:r>
              <a:rPr lang="en-US" dirty="0" smtClean="0"/>
              <a:t> </a:t>
            </a:r>
            <a:r>
              <a:rPr lang="en-US" dirty="0" err="1" smtClean="0"/>
              <a:t>kardiovaskularnog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frekvencija</a:t>
            </a:r>
            <a:r>
              <a:rPr lang="en-US" dirty="0" smtClean="0"/>
              <a:t>, </a:t>
            </a:r>
            <a:r>
              <a:rPr lang="en-US" dirty="0" err="1" smtClean="0"/>
              <a:t>udarni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pritisak</a:t>
            </a:r>
            <a:endParaRPr lang="sr-Latn-RS" dirty="0" smtClean="0"/>
          </a:p>
          <a:p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se </a:t>
            </a:r>
            <a:r>
              <a:rPr lang="en-US" dirty="0" err="1" smtClean="0"/>
              <a:t>dešavaju</a:t>
            </a:r>
            <a:r>
              <a:rPr lang="en-US" dirty="0" smtClean="0"/>
              <a:t> </a:t>
            </a:r>
            <a:r>
              <a:rPr lang="en-US" dirty="0" err="1" smtClean="0"/>
              <a:t>zahvaljujući</a:t>
            </a:r>
            <a:r>
              <a:rPr lang="en-US" dirty="0" smtClean="0"/>
              <a:t> </a:t>
            </a:r>
            <a:r>
              <a:rPr lang="en-US" dirty="0" err="1" smtClean="0"/>
              <a:t>brzim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u </a:t>
            </a:r>
            <a:r>
              <a:rPr lang="en-US" dirty="0" err="1" smtClean="0"/>
              <a:t>nervnoj</a:t>
            </a:r>
            <a:r>
              <a:rPr lang="en-US" dirty="0" smtClean="0"/>
              <a:t> </a:t>
            </a:r>
            <a:r>
              <a:rPr lang="en-US" dirty="0" err="1" smtClean="0"/>
              <a:t>regulaciji</a:t>
            </a:r>
            <a:r>
              <a:rPr lang="en-US" dirty="0" smtClean="0"/>
              <a:t>. </a:t>
            </a:r>
            <a:r>
              <a:rPr lang="en-US" dirty="0" err="1" smtClean="0"/>
              <a:t>Raste</a:t>
            </a:r>
            <a:r>
              <a:rPr lang="en-US" dirty="0" smtClean="0"/>
              <a:t> tonus </a:t>
            </a:r>
            <a:r>
              <a:rPr lang="en-US" b="1" dirty="0" err="1" smtClean="0"/>
              <a:t>simpatikusa</a:t>
            </a:r>
            <a:r>
              <a:rPr lang="en-US" dirty="0" smtClean="0"/>
              <a:t>, a </a:t>
            </a:r>
            <a:r>
              <a:rPr lang="en-US" dirty="0" err="1" smtClean="0"/>
              <a:t>smanjuje</a:t>
            </a:r>
            <a:r>
              <a:rPr lang="en-US" dirty="0" smtClean="0"/>
              <a:t> se </a:t>
            </a:r>
            <a:r>
              <a:rPr lang="en-US" dirty="0" err="1" smtClean="0"/>
              <a:t>dejstvo</a:t>
            </a:r>
            <a:r>
              <a:rPr lang="en-US" dirty="0" smtClean="0"/>
              <a:t> </a:t>
            </a:r>
            <a:r>
              <a:rPr lang="en-US" b="1" dirty="0" err="1" smtClean="0"/>
              <a:t>parasimpatikusa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rezultuje</a:t>
            </a:r>
            <a:r>
              <a:rPr lang="en-US" dirty="0" smtClean="0"/>
              <a:t> </a:t>
            </a:r>
            <a:r>
              <a:rPr lang="en-US" dirty="0" err="1" smtClean="0"/>
              <a:t>povećanom</a:t>
            </a:r>
            <a:r>
              <a:rPr lang="en-US" dirty="0" smtClean="0"/>
              <a:t> </a:t>
            </a:r>
            <a:r>
              <a:rPr lang="en-US" dirty="0" err="1" smtClean="0"/>
              <a:t>kontraktilnošću</a:t>
            </a:r>
            <a:r>
              <a:rPr lang="en-US" dirty="0" smtClean="0"/>
              <a:t> </a:t>
            </a:r>
            <a:r>
              <a:rPr lang="en-US" dirty="0" err="1" smtClean="0"/>
              <a:t>srca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venskom</a:t>
            </a:r>
            <a:r>
              <a:rPr lang="en-US" dirty="0" smtClean="0"/>
              <a:t> </a:t>
            </a:r>
            <a:r>
              <a:rPr lang="en-US" dirty="0" err="1" smtClean="0"/>
              <a:t>vazokonstrikcijom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je </a:t>
            </a:r>
            <a:r>
              <a:rPr lang="en-US" dirty="0" err="1" smtClean="0"/>
              <a:t>udarni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</a:t>
            </a:r>
            <a:r>
              <a:rPr lang="en-US" dirty="0" err="1" smtClean="0"/>
              <a:t>povećan</a:t>
            </a:r>
            <a:r>
              <a:rPr lang="sr-Latn-RS" dirty="0" smtClean="0"/>
              <a:t> kao i</a:t>
            </a:r>
            <a:r>
              <a:rPr lang="en-US" dirty="0" smtClean="0"/>
              <a:t> </a:t>
            </a:r>
            <a:r>
              <a:rPr lang="en-US" dirty="0" err="1" smtClean="0"/>
              <a:t>srčan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frekvencij</a:t>
            </a:r>
            <a:r>
              <a:rPr lang="sr-Latn-RS" dirty="0" smtClean="0"/>
              <a:t>a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edovna fizička aktivnost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fizička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kontinuirano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programirano</a:t>
            </a:r>
            <a:r>
              <a:rPr lang="en-US" dirty="0" smtClean="0"/>
              <a:t> </a:t>
            </a:r>
            <a:r>
              <a:rPr lang="en-US" dirty="0" err="1" smtClean="0"/>
              <a:t>sprovodi</a:t>
            </a:r>
            <a:r>
              <a:rPr lang="en-US" dirty="0" smtClean="0"/>
              <a:t>, </a:t>
            </a:r>
            <a:r>
              <a:rPr lang="en-US" dirty="0" err="1" smtClean="0"/>
              <a:t>stvara</a:t>
            </a:r>
            <a:r>
              <a:rPr lang="en-US" dirty="0" smtClean="0"/>
              <a:t> se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manje-više</a:t>
            </a:r>
            <a:r>
              <a:rPr lang="en-US" dirty="0" smtClean="0"/>
              <a:t> </a:t>
            </a:r>
            <a:r>
              <a:rPr lang="en-US" dirty="0" err="1" smtClean="0"/>
              <a:t>fiksirana</a:t>
            </a:r>
            <a:r>
              <a:rPr lang="en-US" dirty="0" smtClean="0"/>
              <a:t> </a:t>
            </a:r>
            <a:r>
              <a:rPr lang="en-US" dirty="0" err="1" smtClean="0"/>
              <a:t>šema</a:t>
            </a:r>
            <a:r>
              <a:rPr lang="en-US" dirty="0" smtClean="0"/>
              <a:t> </a:t>
            </a:r>
            <a:r>
              <a:rPr lang="en-US" dirty="0" err="1" smtClean="0"/>
              <a:t>reagovanja</a:t>
            </a:r>
            <a:r>
              <a:rPr lang="en-US" dirty="0" smtClean="0"/>
              <a:t>, a </a:t>
            </a:r>
            <a:r>
              <a:rPr lang="en-US" b="1" dirty="0" err="1" smtClean="0"/>
              <a:t>veličina</a:t>
            </a:r>
            <a:r>
              <a:rPr lang="en-US" b="1" dirty="0" smtClean="0"/>
              <a:t> </a:t>
            </a:r>
            <a:r>
              <a:rPr lang="en-US" b="1" dirty="0" err="1" smtClean="0"/>
              <a:t>odstupanja</a:t>
            </a:r>
            <a:r>
              <a:rPr lang="en-US" b="1" dirty="0" smtClean="0"/>
              <a:t> </a:t>
            </a:r>
            <a:r>
              <a:rPr lang="en-US" b="1" dirty="0" err="1" smtClean="0"/>
              <a:t>kardiovaskularnih</a:t>
            </a:r>
            <a:r>
              <a:rPr lang="en-US" b="1" dirty="0" smtClean="0"/>
              <a:t> </a:t>
            </a:r>
            <a:r>
              <a:rPr lang="en-US" b="1" dirty="0" err="1" smtClean="0"/>
              <a:t>parametara</a:t>
            </a:r>
            <a:r>
              <a:rPr lang="en-US" b="1" dirty="0" smtClean="0"/>
              <a:t> </a:t>
            </a:r>
            <a:r>
              <a:rPr lang="en-US" b="1" dirty="0" err="1" smtClean="0"/>
              <a:t>postaje</a:t>
            </a:r>
            <a:r>
              <a:rPr lang="en-US" b="1" dirty="0" smtClean="0"/>
              <a:t> </a:t>
            </a:r>
            <a:r>
              <a:rPr lang="en-US" b="1" dirty="0" err="1" smtClean="0"/>
              <a:t>sve</a:t>
            </a:r>
            <a:r>
              <a:rPr lang="en-US" b="1" dirty="0" smtClean="0"/>
              <a:t> </a:t>
            </a:r>
            <a:r>
              <a:rPr lang="en-US" b="1" dirty="0" err="1" smtClean="0"/>
              <a:t>manja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manja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jedan</a:t>
            </a:r>
            <a:r>
              <a:rPr lang="en-US" b="1" dirty="0" smtClean="0"/>
              <a:t> </a:t>
            </a:r>
            <a:r>
              <a:rPr lang="en-US" b="1" dirty="0" err="1" smtClean="0"/>
              <a:t>isti</a:t>
            </a:r>
            <a:r>
              <a:rPr lang="en-US" b="1" dirty="0" smtClean="0"/>
              <a:t> </a:t>
            </a:r>
            <a:r>
              <a:rPr lang="en-US" b="1" dirty="0" err="1" smtClean="0"/>
              <a:t>fizički</a:t>
            </a:r>
            <a:r>
              <a:rPr lang="en-US" b="1" dirty="0" smtClean="0"/>
              <a:t> stimulus.</a:t>
            </a:r>
            <a:endParaRPr lang="sr-Latn-RS" b="1" dirty="0" smtClean="0"/>
          </a:p>
          <a:p>
            <a:r>
              <a:rPr lang="en-US" dirty="0" smtClean="0"/>
              <a:t>To bi bio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trajni</a:t>
            </a:r>
            <a:r>
              <a:rPr lang="en-US" dirty="0" smtClean="0"/>
              <a:t> </a:t>
            </a:r>
            <a:r>
              <a:rPr lang="en-US" dirty="0" err="1" smtClean="0"/>
              <a:t>efekat</a:t>
            </a:r>
            <a:r>
              <a:rPr lang="en-US" dirty="0" smtClean="0"/>
              <a:t> </a:t>
            </a:r>
            <a:r>
              <a:rPr lang="en-US" dirty="0" err="1" smtClean="0"/>
              <a:t>fizičkog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označava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adaptacija</a:t>
            </a:r>
            <a:r>
              <a:rPr lang="en-US" dirty="0" smtClean="0"/>
              <a:t> </a:t>
            </a:r>
            <a:r>
              <a:rPr lang="en-US" dirty="0" err="1" smtClean="0"/>
              <a:t>kardiovaskularnog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fizički</a:t>
            </a:r>
            <a:r>
              <a:rPr lang="en-US" dirty="0" smtClean="0"/>
              <a:t> </a:t>
            </a:r>
            <a:r>
              <a:rPr lang="en-US" dirty="0" err="1" smtClean="0"/>
              <a:t>napor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isanje i mišićni 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isanje je kompleks složenih fizioloških procesa pomoću kojih se osigurava: snabdevanje organizma dovoljnom količinom kiseonika i eliminacija ugljen dioksida iz organizma.</a:t>
            </a:r>
          </a:p>
          <a:p>
            <a:pPr>
              <a:buNone/>
            </a:pPr>
            <a:r>
              <a:rPr lang="sr-Latn-RS" dirty="0" smtClean="0"/>
              <a:t>                            </a:t>
            </a:r>
            <a:r>
              <a:rPr lang="en-US" dirty="0" smtClean="0"/>
              <a:t>D</a:t>
            </a:r>
            <a:r>
              <a:rPr lang="sr-Latn-RS" dirty="0" smtClean="0"/>
              <a:t>isanje obuhvata: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lućnu ventilaciju (strujanje vazduha između atmosfere i alveola)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ifuziju kiseonika između alveola i krvi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ransport O</a:t>
            </a:r>
            <a:r>
              <a:rPr lang="sr-Latn-RS" dirty="0" smtClean="0">
                <a:latin typeface="Calibri"/>
                <a:cs typeface="Calibri"/>
              </a:rPr>
              <a:t>₂ i CO</a:t>
            </a:r>
            <a:r>
              <a:rPr lang="sr-Latn-RS" dirty="0" smtClean="0">
                <a:cs typeface="Calibri"/>
              </a:rPr>
              <a:t> ₂ krvlju i razmena na nivou kapilara i tkiva</a:t>
            </a: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inutni volumen disanja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minVol disanja je ona količina vazduha koja dospe u u disajne puteve (pluća) za 1 min i iznosi oko 6l = 500ml x 12</a:t>
            </a:r>
          </a:p>
          <a:p>
            <a:r>
              <a:rPr lang="sr-Latn-RS" dirty="0" smtClean="0"/>
              <a:t>minVol= respiratorni Vol x frekvencija disanja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težeg fizičkog rada može se povećati 20-30 puta u odnosu vrednosti u miru.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lica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estiranje funkcija respiratornog sistema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sr-Latn-RS" dirty="0" smtClean="0"/>
              <a:t>ilj testiranja funkcija respiratornog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tkrivanje poremećaja u ranoj fazi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rocena dejstva le</a:t>
            </a:r>
            <a:r>
              <a:rPr lang="en-US" dirty="0" err="1" smtClean="0"/>
              <a:t>ko</a:t>
            </a:r>
            <a:r>
              <a:rPr lang="sr-Latn-RS" dirty="0" smtClean="0"/>
              <a:t>va i drugih oblika lečenja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dređivanje radne sposobnosti</a:t>
            </a:r>
            <a:endParaRPr lang="en-US" dirty="0" smtClean="0"/>
          </a:p>
          <a:p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pirometrijski testovi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etoda ispitivanja plućne funkcije kojom se meri </a:t>
            </a:r>
            <a:r>
              <a:rPr lang="sr-Latn-RS" b="1" dirty="0" smtClean="0"/>
              <a:t>zapremina vazduha u toku disajnog procesa.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ezultati se dobijaju u vidu plućnih volumena i kapaciteta.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tatički plućni volumeni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RV-</a:t>
            </a:r>
            <a:r>
              <a:rPr lang="en-US" b="1" dirty="0" smtClean="0"/>
              <a:t>R</a:t>
            </a:r>
            <a:r>
              <a:rPr lang="sr-Latn-RS" b="1" dirty="0" smtClean="0"/>
              <a:t>espiratorni volumen </a:t>
            </a:r>
            <a:r>
              <a:rPr lang="sr-Latn-RS" dirty="0" smtClean="0"/>
              <a:t>je količina vazduha koja se udahne ili izdahne u toku jedne normalne respiracije (udisaja ili izdisaja) 500ml</a:t>
            </a:r>
          </a:p>
          <a:p>
            <a:r>
              <a:rPr lang="sr-Latn-RS" dirty="0" smtClean="0"/>
              <a:t>RiV-</a:t>
            </a:r>
            <a:r>
              <a:rPr lang="sr-Latn-RS" b="1" dirty="0" smtClean="0"/>
              <a:t>Rezervni inspiratorni volumen</a:t>
            </a:r>
            <a:r>
              <a:rPr lang="sr-Latn-RS" dirty="0" smtClean="0"/>
              <a:t> je količina vazduha koja se maksimalno može udahnuti nakon normalnog udaha (2100-3000ml)</a:t>
            </a:r>
          </a:p>
          <a:p>
            <a:r>
              <a:rPr lang="sr-Latn-RS" dirty="0" smtClean="0"/>
              <a:t>ReV-</a:t>
            </a:r>
            <a:r>
              <a:rPr lang="sr-Latn-RS" b="1" dirty="0" smtClean="0"/>
              <a:t>Rezervni ekspiratorni</a:t>
            </a:r>
            <a:r>
              <a:rPr lang="sr-Latn-RS" dirty="0" smtClean="0"/>
              <a:t> </a:t>
            </a:r>
            <a:r>
              <a:rPr lang="sr-Latn-RS" b="1" dirty="0" smtClean="0"/>
              <a:t>volumen</a:t>
            </a:r>
            <a:r>
              <a:rPr lang="sr-Latn-RS" dirty="0" smtClean="0"/>
              <a:t> je zapremina vazduha koja se nakon normalnog ekspirijuma može izdahnuti pri maksimalnom ekspirijumu (1000-1200ml) </a:t>
            </a:r>
          </a:p>
          <a:p>
            <a:r>
              <a:rPr lang="sr-Latn-RS" dirty="0" smtClean="0"/>
              <a:t>RezV-</a:t>
            </a:r>
            <a:r>
              <a:rPr lang="sr-Latn-RS" b="1" dirty="0" smtClean="0"/>
              <a:t>Rezidualni volumen</a:t>
            </a:r>
            <a:r>
              <a:rPr lang="sr-Latn-RS" dirty="0" smtClean="0"/>
              <a:t> je količina vazduha koja ostaje u plućima i nakon maksimalnog ekspirijuma (1200-2400ml)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inamički plućni volumeni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o su zapremine vazduha koje se ostvaruju u jedinici vremena</a:t>
            </a:r>
          </a:p>
          <a:p>
            <a:r>
              <a:rPr lang="sr-Latn-RS" b="1" dirty="0" smtClean="0"/>
              <a:t>FeV1 </a:t>
            </a:r>
            <a:r>
              <a:rPr lang="sr-Latn-RS" dirty="0" smtClean="0"/>
              <a:t>–forsirani ekspiratorni volumen u prvoj sekundi je najveća zapremina vazduha koju čovek može da izbaci iz pluća u toku prve sekunde pri forsiranom ekspirijumu. </a:t>
            </a:r>
            <a:r>
              <a:rPr lang="en-US" dirty="0" smtClean="0"/>
              <a:t>A</a:t>
            </a:r>
            <a:r>
              <a:rPr lang="sr-Latn-RS" dirty="0" smtClean="0"/>
              <a:t>ko je snižen ukazuje na opstrukciju vazdušnih puteva.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ranoj fazi opstruktivne bolesti, statički volumeni pokazuju normalne vrednosti a dinamički su sniženi.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lućni kapaciteti – kombinacija dva ili više volumena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 smtClean="0"/>
              <a:t>VC</a:t>
            </a:r>
            <a:r>
              <a:rPr lang="sr-Latn-RS" dirty="0" smtClean="0"/>
              <a:t>- Vitalni kapacitet je količina vazduha koja se nakon maksimalnog inspirijuma maksimalno može izdahnuti VC=RV+RiV+ReV(3600-4800)</a:t>
            </a:r>
          </a:p>
          <a:p>
            <a:r>
              <a:rPr lang="sr-Latn-RS" b="1" dirty="0" smtClean="0"/>
              <a:t>IC</a:t>
            </a:r>
            <a:r>
              <a:rPr lang="sr-Latn-RS" dirty="0" smtClean="0"/>
              <a:t>- Inspiratorni kapacitet je količina vazduha koja se nakon normalnog ekspirijuma može maksimalno udahnuti IC=RV+RiV(2600-3600)</a:t>
            </a:r>
          </a:p>
          <a:p>
            <a:r>
              <a:rPr lang="sr-Latn-RS" b="1" dirty="0" smtClean="0"/>
              <a:t>FRC</a:t>
            </a:r>
            <a:r>
              <a:rPr lang="sr-Latn-RS" dirty="0" smtClean="0"/>
              <a:t>- Funkcionalni rezidualni kapacitet je ona koičina vazduha koja ostaje u plućima nakon normalnog ekspirijuma FRC=ReV+RezV</a:t>
            </a:r>
          </a:p>
          <a:p>
            <a:r>
              <a:rPr lang="sr-Latn-RS" b="1" dirty="0" smtClean="0"/>
              <a:t>TLC</a:t>
            </a:r>
            <a:r>
              <a:rPr lang="sr-Latn-RS" dirty="0" smtClean="0"/>
              <a:t>- Totalni kapacitet pluća - maksimalna zapremina pluća -6000ml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ućni-volumen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est krivulja protok - volumen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ože ukazati na početne promene u disajnim putevima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redstavlja se na koordinatnom sistemu u vidu krivulje- na horizontalnoj osi ukupna zapremina vazduha koja se izbaci iz pluća a na vertikalnoj osi mere se protoci vazduha u toku udaha i izdaha. </a:t>
            </a:r>
            <a:r>
              <a:rPr lang="en-US" dirty="0" smtClean="0"/>
              <a:t>U</a:t>
            </a:r>
            <a:r>
              <a:rPr lang="sr-Latn-RS" dirty="0" smtClean="0"/>
              <a:t> toku forsiranog iz</a:t>
            </a:r>
            <a:r>
              <a:rPr lang="en-US" dirty="0" smtClean="0"/>
              <a:t>d</a:t>
            </a:r>
            <a:r>
              <a:rPr lang="sr-Latn-RS" dirty="0" smtClean="0"/>
              <a:t>aha mere se PEF- najveći ekspirato</a:t>
            </a:r>
            <a:r>
              <a:rPr lang="en-US" dirty="0" smtClean="0"/>
              <a:t>r</a:t>
            </a:r>
            <a:r>
              <a:rPr lang="sr-Latn-RS" dirty="0" smtClean="0"/>
              <a:t>ni protok</a:t>
            </a:r>
            <a:r>
              <a:rPr lang="en-US" dirty="0" smtClean="0"/>
              <a:t> </a:t>
            </a:r>
            <a:r>
              <a:rPr lang="sr-Latn-RS" dirty="0" smtClean="0"/>
              <a:t>u toku početnog dela izdaha, PEF50 - forsirani ekspiratosni protok na polovini ekspirijuma. </a:t>
            </a:r>
            <a:r>
              <a:rPr lang="sr-Latn-RS" b="1" dirty="0" smtClean="0"/>
              <a:t>Rezultati se upoređuju sa standardnom(normalnom) krivuljom. Razlikuje se oblik krivulje kod opstruktivnih i restriktivnih bolesti.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46_3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6244" y="2403475"/>
            <a:ext cx="5715000" cy="28194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</a:t>
            </a:r>
            <a:r>
              <a:rPr lang="sr-Latn-RS" sz="3200" dirty="0" smtClean="0"/>
              <a:t>elesna pletizmografija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572000" y="1524000"/>
            <a:ext cx="4041775" cy="761999"/>
          </a:xfrm>
        </p:spPr>
        <p:txBody>
          <a:bodyPr/>
          <a:lstStyle/>
          <a:p>
            <a:r>
              <a:rPr lang="en-US" sz="3200" dirty="0" smtClean="0"/>
              <a:t>G</a:t>
            </a:r>
            <a:r>
              <a:rPr lang="sr-Latn-RS" sz="3200" dirty="0" smtClean="0"/>
              <a:t>asne analize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etoda za merenje otpora u disajnim putevima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estovi analize gasova u arterijskoj krvi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oriste se gasni analizatori koji mere parcijalni pritisak O</a:t>
            </a:r>
            <a:r>
              <a:rPr lang="sr-Latn-RS" dirty="0" smtClean="0">
                <a:latin typeface="Calibri"/>
                <a:cs typeface="Calibri"/>
              </a:rPr>
              <a:t>₂ i CO</a:t>
            </a:r>
            <a:r>
              <a:rPr lang="sr-Latn-RS" dirty="0" smtClean="0">
                <a:cs typeface="Calibri"/>
              </a:rPr>
              <a:t> ₂ i na osnovu toga se vrši klasifikacija respiratorne insuficijencije:</a:t>
            </a:r>
          </a:p>
          <a:p>
            <a:r>
              <a:rPr lang="en-US" dirty="0" smtClean="0">
                <a:cs typeface="Calibri"/>
              </a:rPr>
              <a:t>L</a:t>
            </a:r>
            <a:r>
              <a:rPr lang="sr-Latn-RS" dirty="0" smtClean="0">
                <a:cs typeface="Calibri"/>
              </a:rPr>
              <a:t>atentna – gasni poremećaji pri naporu </a:t>
            </a:r>
          </a:p>
          <a:p>
            <a:r>
              <a:rPr lang="sr-Latn-RS" dirty="0" smtClean="0">
                <a:cs typeface="Calibri"/>
              </a:rPr>
              <a:t>Manifestna-gasni poremećaji u miru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cene pri MMT mišića lica</a:t>
            </a:r>
            <a:br>
              <a:rPr lang="sr-Latn-RS" dirty="0" smtClean="0"/>
            </a:br>
            <a:r>
              <a:rPr lang="sr-Latn-RS" dirty="0" smtClean="0"/>
              <a:t>5,3, (2),1 i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cena </a:t>
            </a:r>
            <a:r>
              <a:rPr lang="sr-Latn-RS" b="1" dirty="0" smtClean="0"/>
              <a:t>5</a:t>
            </a:r>
            <a:r>
              <a:rPr lang="sr-Latn-RS" dirty="0" smtClean="0"/>
              <a:t> – kada izvede potpun pokret, simetrično, veći broj ponavljanja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cena 3 – ako izvede nekoliko ponavljanja pa nastaje zamor ili nepotpun obim pokreta</a:t>
            </a:r>
          </a:p>
          <a:p>
            <a:r>
              <a:rPr lang="sr-Latn-RS" dirty="0" smtClean="0"/>
              <a:t>(po nekim autorima dajre se ocena 2 za nepotpun obim pokreta)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cena 1 – pri pokušaju da izvede pokret može se uočiti vidljiva (podrhtavanje mišića) ili palpatorno osetljiva kontrakcija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cena 0 – pri pokušaju izvođenja pokreta nema kontrakcije. 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ogu se dodavati znaci + i -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Резултат слика за happy sport vision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HVALA NA </a:t>
            </a:r>
            <a:r>
              <a:rPr lang="sr-Latn-R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PAŽNJI!</a:t>
            </a:r>
            <a:endParaRPr lang="en-US" dirty="0"/>
          </a:p>
        </p:txBody>
      </p:sp>
      <p:pic>
        <p:nvPicPr>
          <p:cNvPr id="6" name="Content Placeholder 4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2200" y="1828800"/>
            <a:ext cx="4800599" cy="38944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m.frontalis - nabira čelo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58394" y="3060700"/>
            <a:ext cx="1790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160020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</a:t>
            </a:r>
            <a:r>
              <a:rPr lang="sr-Latn-RS" sz="3200" dirty="0" smtClean="0"/>
              <a:t>roteže se od prednjeg kraja galea aponeurotica (gornja ivica čela) do kože oko obrva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m.corrugator supercilii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12192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</a:t>
            </a:r>
            <a:r>
              <a:rPr lang="sr-Latn-RS" sz="3200" dirty="0" smtClean="0"/>
              <a:t>ruža se od korena nosa (processus frontalis maxilae) do kože srednjeg dela obrve.</a:t>
            </a:r>
          </a:p>
          <a:p>
            <a:r>
              <a:rPr lang="en-US" sz="3200" dirty="0" smtClean="0"/>
              <a:t>P</a:t>
            </a:r>
            <a:r>
              <a:rPr lang="sr-Latn-RS" sz="3200" dirty="0" smtClean="0"/>
              <a:t>ovlači obrvu medijalno i iznad korena nosa stvara uspravni kožni nabor. 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2135</TotalTime>
  <Words>3387</Words>
  <Application>Microsoft Office PowerPoint</Application>
  <PresentationFormat>On-screen Show (4:3)</PresentationFormat>
  <Paragraphs>329</Paragraphs>
  <Slides>70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Civic</vt:lpstr>
      <vt:lpstr>II PREDAVANJE *Manuelno mišićno testiranje mišića lica *Ispitivanje funkcija kardiovaskularnog       sistema *Ispitivanja funkcija respiratornog sistema</vt:lpstr>
      <vt:lpstr>MMT mišića lica- mimična muskulatura</vt:lpstr>
      <vt:lpstr>Mimični mišići</vt:lpstr>
      <vt:lpstr>Ispitivanje </vt:lpstr>
      <vt:lpstr>Periferna paraliza facijalisa</vt:lpstr>
      <vt:lpstr>Mišići lica</vt:lpstr>
      <vt:lpstr>Ocene pri MMT mišića lica 5,3, (2),1 i 0</vt:lpstr>
      <vt:lpstr>m.frontalis - nabira čelo</vt:lpstr>
      <vt:lpstr>m.corrugator supercilii</vt:lpstr>
      <vt:lpstr>m.orbicularis oculi</vt:lpstr>
      <vt:lpstr>m.nasalis i m.procerus</vt:lpstr>
      <vt:lpstr>m.levator anguli oris- podiže ugao usana</vt:lpstr>
      <vt:lpstr>m.orbicularis oris</vt:lpstr>
      <vt:lpstr>m.risorius</vt:lpstr>
      <vt:lpstr>m.zigomaticus major</vt:lpstr>
      <vt:lpstr>m.mentalis</vt:lpstr>
      <vt:lpstr>m.platisma- potkožni mišić vrata</vt:lpstr>
      <vt:lpstr>Izgled pacijenta</vt:lpstr>
      <vt:lpstr>  Kineziologija proučava normalne pokrete čoveka: </vt:lpstr>
      <vt:lpstr>Aparat za kretanje</vt:lpstr>
      <vt:lpstr>Mozak</vt:lpstr>
      <vt:lpstr>Receptori </vt:lpstr>
      <vt:lpstr>Nervni sistem - Kora velikog mozga</vt:lpstr>
      <vt:lpstr>U čemu je značaj KVS-a za mišiće</vt:lpstr>
      <vt:lpstr>Kardiovaskularni sistem (KVS)</vt:lpstr>
      <vt:lpstr>Slide 26</vt:lpstr>
      <vt:lpstr>Krvotok </vt:lpstr>
      <vt:lpstr>Alveolo-kapilarna razmena gasova</vt:lpstr>
      <vt:lpstr>Arterije-arteriole-kapilari-venule-vene</vt:lpstr>
      <vt:lpstr>Koronarne arterije</vt:lpstr>
      <vt:lpstr>Veza KVS-a, RS-a i mišića</vt:lpstr>
      <vt:lpstr>Kako se trenira srčani mišić?</vt:lpstr>
      <vt:lpstr>Utrenirano srce</vt:lpstr>
      <vt:lpstr>Kako se reguliše potrebna količina kiseonika za mišićni rad</vt:lpstr>
      <vt:lpstr>minVOL=udarniVOL x frekvencija U brojevima:</vt:lpstr>
      <vt:lpstr> Korisne adaptabilne  promene koje nastaju pod uticajem fizičke aktivnosti</vt:lpstr>
      <vt:lpstr>Testovi opterećenja</vt:lpstr>
      <vt:lpstr>Harvard step test</vt:lpstr>
      <vt:lpstr>Način izvođenja testa </vt:lpstr>
      <vt:lpstr> Formula za izračunavanje  </vt:lpstr>
      <vt:lpstr>ERGOMETRIJA</vt:lpstr>
      <vt:lpstr>Test opterećenje srca</vt:lpstr>
      <vt:lpstr>Indikacije za test opterećenja kod kardioloških bolesnika</vt:lpstr>
      <vt:lpstr>Kontraindikacije za test</vt:lpstr>
      <vt:lpstr>Kada se prekida test opterećenja?</vt:lpstr>
      <vt:lpstr>Indikacije za prekid testa opterećenja</vt:lpstr>
      <vt:lpstr>Test opterećenja kod sportista</vt:lpstr>
      <vt:lpstr>Test opterećenja uz praćenje plućne funkcije</vt:lpstr>
      <vt:lpstr>Priprema za test</vt:lpstr>
      <vt:lpstr>Merenje plućne funkcije u toku testa fizičkog opterećenja</vt:lpstr>
      <vt:lpstr>VO₂ max i “anaerobni prag”- parametri funkcionalne mogućnosti srca </vt:lpstr>
      <vt:lpstr>Aerobni i anaerobni put dobijanja energije za kontrakciju nišića</vt:lpstr>
      <vt:lpstr>Aerobna i anaerobna fizička aktivnost</vt:lpstr>
      <vt:lpstr>VO₂ max - najbolji indikator kardiovaskularnog stanja sportiste i njegovih aerobnih sposobnosti</vt:lpstr>
      <vt:lpstr>Test po Astrandu</vt:lpstr>
      <vt:lpstr>Odgovor organizma na jednokratno višeminutno fizičko opterećenje</vt:lpstr>
      <vt:lpstr>Redovna fizička aktivnost</vt:lpstr>
      <vt:lpstr>Disanje i mišićni rad</vt:lpstr>
      <vt:lpstr>Minutni volumen disanja</vt:lpstr>
      <vt:lpstr>Testiranje funkcija respiratornog sistema</vt:lpstr>
      <vt:lpstr>Cilj testiranja funkcija respiratornog sistema</vt:lpstr>
      <vt:lpstr>Spirometrijski testovi</vt:lpstr>
      <vt:lpstr>Statički plućni volumeni</vt:lpstr>
      <vt:lpstr>Dinamički plućni volumeni</vt:lpstr>
      <vt:lpstr>Plućni kapaciteti – kombinacija dva ili više volumena</vt:lpstr>
      <vt:lpstr>Slide 66</vt:lpstr>
      <vt:lpstr>Test krivulja protok - volumen</vt:lpstr>
      <vt:lpstr>Slide 68</vt:lpstr>
      <vt:lpstr>Slide 69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Prof dr Milorad Jerkan</cp:lastModifiedBy>
  <cp:revision>207</cp:revision>
  <dcterms:created xsi:type="dcterms:W3CDTF">2006-08-16T00:00:00Z</dcterms:created>
  <dcterms:modified xsi:type="dcterms:W3CDTF">2018-03-11T11:44:09Z</dcterms:modified>
</cp:coreProperties>
</file>