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12" r:id="rId2"/>
    <p:sldId id="257" r:id="rId3"/>
    <p:sldId id="264" r:id="rId4"/>
    <p:sldId id="258" r:id="rId5"/>
    <p:sldId id="303" r:id="rId6"/>
    <p:sldId id="263" r:id="rId7"/>
    <p:sldId id="300" r:id="rId8"/>
    <p:sldId id="307" r:id="rId9"/>
    <p:sldId id="309" r:id="rId10"/>
    <p:sldId id="306" r:id="rId11"/>
    <p:sldId id="259" r:id="rId12"/>
    <p:sldId id="260" r:id="rId13"/>
    <p:sldId id="261" r:id="rId14"/>
    <p:sldId id="265" r:id="rId15"/>
    <p:sldId id="266" r:id="rId16"/>
    <p:sldId id="267" r:id="rId17"/>
    <p:sldId id="268" r:id="rId18"/>
    <p:sldId id="308" r:id="rId19"/>
    <p:sldId id="270" r:id="rId20"/>
    <p:sldId id="269" r:id="rId21"/>
    <p:sldId id="273" r:id="rId22"/>
    <p:sldId id="272" r:id="rId23"/>
    <p:sldId id="274" r:id="rId24"/>
    <p:sldId id="278" r:id="rId25"/>
    <p:sldId id="275" r:id="rId26"/>
    <p:sldId id="298" r:id="rId27"/>
    <p:sldId id="297" r:id="rId28"/>
    <p:sldId id="284" r:id="rId29"/>
    <p:sldId id="280" r:id="rId30"/>
    <p:sldId id="276" r:id="rId31"/>
    <p:sldId id="277" r:id="rId32"/>
    <p:sldId id="282" r:id="rId33"/>
    <p:sldId id="281" r:id="rId34"/>
    <p:sldId id="286" r:id="rId35"/>
    <p:sldId id="285" r:id="rId36"/>
    <p:sldId id="288" r:id="rId37"/>
    <p:sldId id="287" r:id="rId38"/>
    <p:sldId id="289" r:id="rId39"/>
    <p:sldId id="290" r:id="rId40"/>
    <p:sldId id="291" r:id="rId41"/>
    <p:sldId id="293" r:id="rId42"/>
    <p:sldId id="294" r:id="rId43"/>
    <p:sldId id="295" r:id="rId44"/>
    <p:sldId id="310" r:id="rId45"/>
    <p:sldId id="311" r:id="rId46"/>
    <p:sldId id="31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8B1E4-091D-445C-B7DA-3322E1F2A06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E3561-53B8-4D1F-825C-988AD21C4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FA736-982D-487A-BA9E-C2BC461D0550}" type="datetimeFigureOut">
              <a:rPr lang="en-US" smtClean="0"/>
              <a:pPr/>
              <a:t>09.05.2018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B597-9DF9-455E-A5F9-B3C41328F1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8229600" cy="1470025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00364" y="4429132"/>
            <a:ext cx="6400800" cy="17526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      </a:t>
            </a:r>
            <a:r>
              <a:rPr lang="en-US" b="1" dirty="0" smtClean="0">
                <a:solidFill>
                  <a:srgbClr val="002060"/>
                </a:solidFill>
              </a:rPr>
              <a:t>Prof </a:t>
            </a:r>
            <a:r>
              <a:rPr lang="en-US" b="1" dirty="0" err="1" smtClean="0">
                <a:solidFill>
                  <a:srgbClr val="002060"/>
                </a:solidFill>
              </a:rPr>
              <a:t>dr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Milorad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Jerkan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219200"/>
            <a:ext cx="8686800" cy="6461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/>
              <a:t>NASTAVNI PREDMET-KINEZIOLOGIJA  2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285750" y="2286000"/>
            <a:ext cx="66437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Calibri" pitchFamily="34" charset="0"/>
              </a:rPr>
              <a:t>V PREDAVANJE </a:t>
            </a:r>
            <a:endParaRPr lang="en-US" sz="3200" b="1" dirty="0">
              <a:solidFill>
                <a:srgbClr val="00206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CS" sz="3200" b="1" dirty="0" smtClean="0">
                <a:latin typeface="+mj-lt"/>
              </a:rPr>
              <a:t>Analiza pokreta ramenog pojasa,</a:t>
            </a:r>
            <a:endParaRPr lang="en-US" sz="3200" b="1" dirty="0" smtClean="0">
              <a:latin typeface="+mj-lt"/>
            </a:endParaRPr>
          </a:p>
          <a:p>
            <a:r>
              <a:rPr lang="sr-Cyrl-CS" sz="3200" b="1" dirty="0" smtClean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P</a:t>
            </a:r>
            <a:r>
              <a:rPr lang="sr-Cyrl-CS" sz="3200" b="1" dirty="0" smtClean="0">
                <a:latin typeface="+mj-lt"/>
              </a:rPr>
              <a:t>okreti lopatice i ključnjače </a:t>
            </a:r>
            <a:endParaRPr lang="en-US" sz="3200" b="1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2" name="Picture 11" descr="download (2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2000240"/>
            <a:ext cx="2733675" cy="1676400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išići rotatorne manžetne</a:t>
            </a:r>
            <a:endParaRPr lang="en-US" sz="2800" dirty="0"/>
          </a:p>
        </p:txBody>
      </p:sp>
      <p:pic>
        <p:nvPicPr>
          <p:cNvPr id="7" name="Content Placeholder 6" descr="rotatorna m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65548"/>
            <a:ext cx="5568950" cy="481172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/>
          </a:bodyPr>
          <a:lstStyle/>
          <a:p>
            <a:endParaRPr lang="sr-Latn-RS" sz="2800" dirty="0" smtClean="0"/>
          </a:p>
          <a:p>
            <a:r>
              <a:rPr lang="en-US" sz="2800" dirty="0" smtClean="0"/>
              <a:t>O</a:t>
            </a:r>
            <a:r>
              <a:rPr lang="sr-Latn-RS" sz="2800" dirty="0" smtClean="0"/>
              <a:t>sim ligamenata zglob učvršćuju hrskavičavo tkivo koje okružuje zglobnu čašicu i produbljuje je, tetive mišića rotatorne manžetne i deltoidni mišić.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2.</a:t>
            </a:r>
            <a:r>
              <a:rPr lang="en-US" b="1" dirty="0" smtClean="0"/>
              <a:t>S</a:t>
            </a:r>
            <a:r>
              <a:rPr lang="sr-Latn-RS" b="1" dirty="0" smtClean="0"/>
              <a:t>ternoklavikularni zglob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340768"/>
            <a:ext cx="4392488" cy="5517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Čine ga: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anubrium sterni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edijalni deo klavikule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isk između ove dve površine</a:t>
            </a:r>
          </a:p>
          <a:p>
            <a:pPr>
              <a:buNone/>
            </a:pPr>
            <a:r>
              <a:rPr lang="en-US" dirty="0" smtClean="0"/>
              <a:t>P</a:t>
            </a:r>
            <a:r>
              <a:rPr lang="sr-Latn-RS" dirty="0" smtClean="0"/>
              <a:t>okreti: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smtClean="0"/>
              <a:t>P</a:t>
            </a:r>
            <a:r>
              <a:rPr lang="sr-Latn-RS" dirty="0" smtClean="0"/>
              <a:t>odizanje i spuštanje</a:t>
            </a:r>
          </a:p>
          <a:p>
            <a:pPr>
              <a:buNone/>
            </a:pPr>
            <a:r>
              <a:rPr lang="sr-Latn-RS" dirty="0" smtClean="0"/>
              <a:t>-</a:t>
            </a:r>
            <a:r>
              <a:rPr lang="en-US" dirty="0" err="1" smtClean="0"/>
              <a:t>pomeranje</a:t>
            </a:r>
            <a:r>
              <a:rPr lang="en-US" dirty="0" smtClean="0"/>
              <a:t> </a:t>
            </a:r>
            <a:r>
              <a:rPr lang="en-US" dirty="0" err="1" smtClean="0"/>
              <a:t>napred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sr-Latn-RS" dirty="0" smtClean="0"/>
              <a:t> </a:t>
            </a:r>
            <a:r>
              <a:rPr lang="en-US" dirty="0" err="1" smtClean="0"/>
              <a:t>na</a:t>
            </a:r>
            <a:r>
              <a:rPr lang="sr-Latn-RS" dirty="0" smtClean="0"/>
              <a:t>z</a:t>
            </a:r>
            <a:r>
              <a:rPr lang="en-US" dirty="0" smtClean="0"/>
              <a:t>ad</a:t>
            </a:r>
          </a:p>
          <a:p>
            <a:pPr>
              <a:buNone/>
            </a:pPr>
            <a:r>
              <a:rPr lang="sr-Latn-RS" dirty="0" smtClean="0"/>
              <a:t>-rotacija klavikule oko uzdužne osovine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Content Placeholder 6" descr="sternoclavicular jointwe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72816"/>
            <a:ext cx="4495800" cy="4248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3. </a:t>
            </a:r>
            <a:r>
              <a:rPr lang="en-US" b="1" dirty="0" smtClean="0"/>
              <a:t>A</a:t>
            </a:r>
            <a:r>
              <a:rPr lang="sr-Latn-RS" b="1" dirty="0" smtClean="0"/>
              <a:t>kromioklavikularni zglob</a:t>
            </a:r>
            <a:endParaRPr lang="en-US" b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79512" y="1535112"/>
            <a:ext cx="4317876" cy="16778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P</a:t>
            </a:r>
            <a:r>
              <a:rPr lang="sr-Latn-RS" sz="2800" dirty="0" smtClean="0"/>
              <a:t>olupokretni zglob između lopatice i ključne kosti.</a:t>
            </a:r>
          </a:p>
          <a:p>
            <a:r>
              <a:rPr lang="sr-Latn-RS" sz="2800" dirty="0" smtClean="0"/>
              <a:t>Izvode se pokreti lopatice zajedno sa klavikulom </a:t>
            </a:r>
            <a:endParaRPr lang="en-US" sz="2800" dirty="0"/>
          </a:p>
        </p:txBody>
      </p:sp>
      <p:pic>
        <p:nvPicPr>
          <p:cNvPr id="13" name="Content Placeholder 12" descr="shoulder_acromionclavicular_arthrosis_anat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716016" cy="3573016"/>
          </a:xfrm>
        </p:spPr>
      </p:pic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498975" cy="1368151"/>
          </a:xfrm>
        </p:spPr>
        <p:txBody>
          <a:bodyPr>
            <a:normAutofit/>
          </a:bodyPr>
          <a:lstStyle/>
          <a:p>
            <a:r>
              <a:rPr lang="en-US" dirty="0" smtClean="0"/>
              <a:t>U</a:t>
            </a:r>
            <a:r>
              <a:rPr lang="sr-Latn-RS" dirty="0" smtClean="0"/>
              <a:t>gao između ove dve kosti je 70˚</a:t>
            </a:r>
          </a:p>
          <a:p>
            <a:r>
              <a:rPr lang="sr-Latn-RS" b="0" dirty="0" smtClean="0"/>
              <a:t>(facies articularis acromialis i  facies articulari acromii)</a:t>
            </a:r>
            <a:endParaRPr lang="en-US" dirty="0"/>
          </a:p>
        </p:txBody>
      </p:sp>
      <p:pic>
        <p:nvPicPr>
          <p:cNvPr id="12" name="Content Placeholder 11" descr="acromioclavicular-joint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996952"/>
            <a:ext cx="3538736" cy="352839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0600"/>
            <a:ext cx="7560840" cy="5667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</a:t>
            </a:r>
            <a:r>
              <a:rPr lang="sr-Latn-RS" sz="2800" dirty="0" smtClean="0"/>
              <a:t>kapulotorakalni zglob</a:t>
            </a:r>
            <a:endParaRPr lang="en-US" sz="2800" dirty="0"/>
          </a:p>
        </p:txBody>
      </p:sp>
      <p:pic>
        <p:nvPicPr>
          <p:cNvPr id="6" name="Picture Placeholder 5" descr="z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073" b="5073"/>
          <a:stretch>
            <a:fillRect/>
          </a:stretch>
        </p:blipFill>
        <p:spPr>
          <a:xfrm>
            <a:off x="827584" y="260648"/>
            <a:ext cx="7416824" cy="4608511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6163072" cy="12300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Z</a:t>
            </a:r>
            <a:r>
              <a:rPr lang="sr-Latn-RS" sz="2800" dirty="0" smtClean="0"/>
              <a:t>glob koji je sastavljen od mišića i burzi</a:t>
            </a:r>
          </a:p>
          <a:p>
            <a:r>
              <a:rPr lang="en-US" sz="2800" dirty="0" smtClean="0"/>
              <a:t>I</a:t>
            </a:r>
            <a:r>
              <a:rPr lang="sr-Latn-RS" sz="2800" dirty="0" smtClean="0"/>
              <a:t>zmeđu lopatice i grudnog koša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</a:t>
            </a:r>
            <a:r>
              <a:rPr lang="sr-Latn-RS" b="1" dirty="0" smtClean="0"/>
              <a:t>unkcionalni zglobovi ramena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sr-Latn-RS" b="1" dirty="0" smtClean="0"/>
              <a:t>4.</a:t>
            </a:r>
            <a:r>
              <a:rPr lang="en-US" b="1" dirty="0" smtClean="0"/>
              <a:t>S</a:t>
            </a:r>
            <a:r>
              <a:rPr lang="sr-Latn-RS" b="1" dirty="0" smtClean="0"/>
              <a:t>kapulotorakalni zglob</a:t>
            </a:r>
          </a:p>
          <a:p>
            <a:r>
              <a:rPr lang="sr-Latn-RS" b="1" dirty="0" smtClean="0"/>
              <a:t>5.</a:t>
            </a:r>
            <a:r>
              <a:rPr lang="en-US" b="1" dirty="0" smtClean="0"/>
              <a:t>S</a:t>
            </a:r>
            <a:r>
              <a:rPr lang="sr-Latn-RS" b="1" dirty="0" smtClean="0"/>
              <a:t>uprahumeralni zglob</a:t>
            </a:r>
          </a:p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Z</a:t>
            </a:r>
            <a:r>
              <a:rPr lang="sr-Latn-RS" dirty="0" smtClean="0"/>
              <a:t>glob između korakoakromijalnog ligamenta i humerusa</a:t>
            </a:r>
          </a:p>
          <a:p>
            <a:r>
              <a:rPr lang="sr-Latn-RS" b="1" dirty="0" smtClean="0"/>
              <a:t>6.</a:t>
            </a:r>
            <a:r>
              <a:rPr lang="en-US" b="1" dirty="0" smtClean="0"/>
              <a:t>B</a:t>
            </a:r>
            <a:r>
              <a:rPr lang="sr-Latn-RS" b="1" dirty="0" smtClean="0"/>
              <a:t>icipitalni žljeb</a:t>
            </a:r>
          </a:p>
          <a:p>
            <a:pPr>
              <a:buNone/>
            </a:pPr>
            <a:r>
              <a:rPr lang="sr-Latn-RS" b="1" dirty="0" smtClean="0"/>
              <a:t>     </a:t>
            </a:r>
            <a:r>
              <a:rPr lang="en-US" dirty="0" smtClean="0"/>
              <a:t>Ž</a:t>
            </a:r>
            <a:r>
              <a:rPr lang="sr-Latn-RS" dirty="0" smtClean="0"/>
              <a:t>ljeb između male i velike kvrge humerusa</a:t>
            </a:r>
          </a:p>
          <a:p>
            <a:pPr>
              <a:buNone/>
            </a:pPr>
            <a:r>
              <a:rPr lang="sr-Latn-RS" dirty="0" smtClean="0"/>
              <a:t>     Njime prolazi tetiva duge glave m.biceps brachi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 descr="ShoulderComplex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28800"/>
            <a:ext cx="4495800" cy="446449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Rameni</a:t>
            </a:r>
            <a:r>
              <a:rPr lang="en-US" b="1" dirty="0" smtClean="0"/>
              <a:t> </a:t>
            </a:r>
            <a:r>
              <a:rPr lang="en-US" b="1" dirty="0" err="1" smtClean="0"/>
              <a:t>kompleks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amena kost  (</a:t>
            </a:r>
            <a:r>
              <a:rPr lang="sr-Latn-RS" i="1" dirty="0" smtClean="0"/>
              <a:t>humerus</a:t>
            </a:r>
            <a:r>
              <a:rPr lang="sr-Latn-RS" dirty="0" smtClean="0"/>
              <a:t>) zglobljena je neposredno sa lopaticom a posredno sa klavikulom. Klavikula i skapula se pokreću u najvećoj meri istovremeno tako da se ugao između njih ne menja.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ameni pojas ima ulogu i u držanju tela. </a:t>
            </a:r>
            <a:r>
              <a:rPr lang="en-US" dirty="0" smtClean="0"/>
              <a:t>P</a:t>
            </a:r>
            <a:r>
              <a:rPr lang="sr-Latn-RS" dirty="0" smtClean="0"/>
              <a:t>omeranjem ramena unazad smanjuje se torakalna krivina KS.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ame i nadlakt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</a:t>
            </a:r>
            <a:r>
              <a:rPr lang="sr-Latn-RS" dirty="0" smtClean="0"/>
              <a:t>etko se vrše pokreti ramenog pojasa nezavisno od ruke (nadlakta).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ramenog pojasa uglavnom služe da orijentišu ruku u najefikasnijem pravcu za vršrnje željenih pokreta.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ameni pojas obezbeđuje najveće amplitude pokreta gornjem ekstremitetu.</a:t>
            </a:r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</a:t>
            </a:r>
            <a:r>
              <a:rPr lang="sr-Latn-RS" b="1" dirty="0" smtClean="0"/>
              <a:t>okreti u sternoklavikularnom zglobu</a:t>
            </a:r>
            <a:endParaRPr lang="en-US" b="1" dirty="0"/>
          </a:p>
        </p:txBody>
      </p:sp>
      <p:pic>
        <p:nvPicPr>
          <p:cNvPr id="6" name="Content Placeholder 5" descr="klav pokr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00200"/>
            <a:ext cx="8568951" cy="506916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</a:t>
            </a:r>
            <a:r>
              <a:rPr lang="sr-Latn-RS" sz="2800" dirty="0" smtClean="0"/>
              <a:t>igamenti </a:t>
            </a:r>
            <a:br>
              <a:rPr lang="sr-Latn-RS" sz="2800" dirty="0" smtClean="0"/>
            </a:br>
            <a:r>
              <a:rPr lang="sr-Latn-RS" sz="2800" dirty="0" smtClean="0"/>
              <a:t>sternoklavikularnog zgloba</a:t>
            </a:r>
            <a:endParaRPr lang="en-US" sz="2800" dirty="0"/>
          </a:p>
        </p:txBody>
      </p:sp>
      <p:pic>
        <p:nvPicPr>
          <p:cNvPr id="7" name="Content Placeholder 6" descr="kod luksacije sternoklavikularnog yglo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124744"/>
            <a:ext cx="5568950" cy="4608512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4691063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endParaRPr lang="sr-Latn-RS" sz="2800" dirty="0" smtClean="0"/>
          </a:p>
          <a:p>
            <a:pPr>
              <a:buFont typeface="Arial" pitchFamily="34" charset="0"/>
              <a:buChar char="•"/>
            </a:pPr>
            <a:r>
              <a:rPr lang="sr-Latn-RS" sz="2800" dirty="0" smtClean="0"/>
              <a:t>1.</a:t>
            </a:r>
            <a:r>
              <a:rPr lang="en-US" sz="2800" dirty="0" smtClean="0"/>
              <a:t>I</a:t>
            </a:r>
            <a:r>
              <a:rPr lang="sr-Latn-RS" sz="2800" dirty="0" smtClean="0"/>
              <a:t>nterklavikularni ligament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/>
              <a:t>2.</a:t>
            </a:r>
            <a:r>
              <a:rPr lang="en-US" sz="2800" dirty="0" smtClean="0"/>
              <a:t>P</a:t>
            </a:r>
            <a:r>
              <a:rPr lang="sr-Latn-RS" sz="2800" dirty="0" smtClean="0"/>
              <a:t>rednji sternoklavikularni ligament 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/>
              <a:t>3.</a:t>
            </a:r>
            <a:r>
              <a:rPr lang="en-US" sz="2800" dirty="0" smtClean="0"/>
              <a:t>Z</a:t>
            </a:r>
            <a:r>
              <a:rPr lang="sr-Latn-RS" sz="2800" dirty="0" smtClean="0"/>
              <a:t>adnji sternoklavikularni ligament </a:t>
            </a:r>
          </a:p>
          <a:p>
            <a:pPr>
              <a:buFont typeface="Arial" pitchFamily="34" charset="0"/>
              <a:buChar char="•"/>
            </a:pPr>
            <a:r>
              <a:rPr lang="sr-Latn-RS" sz="2800" dirty="0" smtClean="0"/>
              <a:t>4.Kostoklavikularni ligament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</a:t>
            </a:r>
            <a:r>
              <a:rPr lang="sr-Latn-RS" b="1" dirty="0" smtClean="0"/>
              <a:t>lavikula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60848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sr-Latn-RS" dirty="0" smtClean="0"/>
              <a:t>U sternoklavikularnom zglobu omogućeno je  kretanje ključne kosti u tri ravni (anteroposteriorna, vertikalna i mali pokret rotacije)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pis kretanja klavikule bi bio elevacija, depresija, protrakcija, retrakcija (pomeranje napred i pozadi) i rotacija.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išići ne deluju direktno na ovaj zglob. Skoro sve akcije ramenog pojasa ili lopatice izazivaju neku vrstu kretanja u ovom zglobu.</a:t>
            </a:r>
          </a:p>
          <a:p>
            <a:endParaRPr lang="en-US" dirty="0"/>
          </a:p>
        </p:txBody>
      </p:sp>
      <p:pic>
        <p:nvPicPr>
          <p:cNvPr id="4" name="Picture 3" descr="download (2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2" y="0"/>
            <a:ext cx="228600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ameni pojas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ameni pojas grade obe ključne kosti, lopatice, gornji okrajci ramenih kostiju, grudna kost, zglobovi i mišići.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sr-Latn-RS" b="1" dirty="0" smtClean="0"/>
              <a:t>Uloge</a:t>
            </a:r>
            <a:r>
              <a:rPr lang="sr-Latn-RS" dirty="0" smtClean="0"/>
              <a:t> ramenog pojasa:</a:t>
            </a:r>
          </a:p>
          <a:p>
            <a:r>
              <a:rPr lang="en-US" b="1" dirty="0" smtClean="0"/>
              <a:t>P</a:t>
            </a:r>
            <a:r>
              <a:rPr lang="sr-Latn-RS" b="1" dirty="0" smtClean="0"/>
              <a:t>ovezuje </a:t>
            </a:r>
            <a:r>
              <a:rPr lang="sr-Latn-RS" dirty="0" smtClean="0"/>
              <a:t>trup sa gornjim ekstremitetima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</a:t>
            </a:r>
            <a:r>
              <a:rPr lang="sr-Latn-RS" b="1" dirty="0" smtClean="0"/>
              <a:t>pokretljivost </a:t>
            </a:r>
            <a:r>
              <a:rPr lang="sr-Latn-RS" dirty="0" smtClean="0"/>
              <a:t>ruku</a:t>
            </a:r>
          </a:p>
          <a:p>
            <a:r>
              <a:rPr lang="en-US" dirty="0" smtClean="0"/>
              <a:t>O</a:t>
            </a:r>
            <a:r>
              <a:rPr lang="sr-Latn-RS" dirty="0" smtClean="0"/>
              <a:t>mogućuje </a:t>
            </a:r>
            <a:r>
              <a:rPr lang="sr-Latn-RS" b="1" dirty="0" smtClean="0"/>
              <a:t>stabilnost</a:t>
            </a:r>
            <a:r>
              <a:rPr lang="sr-Latn-RS" dirty="0" smtClean="0"/>
              <a:t> laktu i šaci prilikom izvođenja pokreta.</a:t>
            </a:r>
          </a:p>
          <a:p>
            <a:endParaRPr lang="sr-Latn-RS" dirty="0" smtClean="0"/>
          </a:p>
          <a:p>
            <a:endParaRPr lang="en-US" dirty="0"/>
          </a:p>
        </p:txBody>
      </p:sp>
      <p:pic>
        <p:nvPicPr>
          <p:cNvPr id="5" name="Picture 4" descr="download (1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0"/>
            <a:ext cx="2362200" cy="19335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okreti klavikule</a:t>
            </a:r>
            <a:endParaRPr lang="en-US" b="1" dirty="0"/>
          </a:p>
        </p:txBody>
      </p:sp>
      <p:pic>
        <p:nvPicPr>
          <p:cNvPr id="7" name="Content Placeholder 6" descr="pokr kla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2537" y="1781969"/>
            <a:ext cx="6638925" cy="41624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</a:t>
            </a:r>
            <a:r>
              <a:rPr lang="sr-Latn-RS" b="1" dirty="0" smtClean="0"/>
              <a:t>išići koji vrše pokrete klavikule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P</a:t>
            </a:r>
            <a:r>
              <a:rPr lang="sr-Latn-RS" u="sng" dirty="0" smtClean="0"/>
              <a:t>odizanje </a:t>
            </a:r>
            <a:r>
              <a:rPr lang="sr-Latn-RS" dirty="0" smtClean="0"/>
              <a:t>klavikule izvodi </a:t>
            </a:r>
            <a:r>
              <a:rPr lang="sr-Latn-RS" b="1" dirty="0" smtClean="0"/>
              <a:t>m.levator scapulae</a:t>
            </a:r>
            <a:r>
              <a:rPr lang="sr-Latn-RS" dirty="0" smtClean="0"/>
              <a:t> (ll-lV C i angulus cranialis scapulae)</a:t>
            </a:r>
          </a:p>
          <a:p>
            <a:r>
              <a:rPr lang="en-US" u="sng" dirty="0" smtClean="0"/>
              <a:t>S</a:t>
            </a:r>
            <a:r>
              <a:rPr lang="sr-Latn-RS" u="sng" dirty="0" smtClean="0"/>
              <a:t>puštanje </a:t>
            </a:r>
            <a:r>
              <a:rPr lang="sr-Latn-RS" dirty="0" smtClean="0"/>
              <a:t>– m.trapezius (donji deo)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omeranje </a:t>
            </a:r>
            <a:r>
              <a:rPr lang="sr-Latn-RS" u="sng" dirty="0" smtClean="0"/>
              <a:t>unazad</a:t>
            </a:r>
            <a:r>
              <a:rPr lang="sr-Latn-RS" dirty="0" smtClean="0"/>
              <a:t> – m.trapezius srednji deo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omeranje </a:t>
            </a:r>
            <a:r>
              <a:rPr lang="sr-Latn-RS" u="sng" dirty="0" smtClean="0"/>
              <a:t>nazad i naviše </a:t>
            </a:r>
            <a:r>
              <a:rPr lang="sr-Latn-RS" dirty="0" smtClean="0"/>
              <a:t>m.trapezius (gornji deo) i m.SCM </a:t>
            </a:r>
          </a:p>
        </p:txBody>
      </p:sp>
      <p:pic>
        <p:nvPicPr>
          <p:cNvPr id="5" name="Content Placeholder 4" descr="leva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556792"/>
            <a:ext cx="4499992" cy="475252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M</a:t>
            </a:r>
            <a:r>
              <a:rPr lang="sr-Latn-RS" sz="2800" u="sng" dirty="0" smtClean="0"/>
              <a:t>išići koji utiču na pokrete klavikule</a:t>
            </a:r>
            <a:endParaRPr lang="en-US" sz="2800" u="sng" dirty="0"/>
          </a:p>
        </p:txBody>
      </p:sp>
      <p:pic>
        <p:nvPicPr>
          <p:cNvPr id="11" name="Content Placeholder 10" descr="misic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2499519"/>
            <a:ext cx="5796136" cy="4097833"/>
          </a:xfrm>
        </p:spPr>
      </p:pic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179513" y="1435100"/>
            <a:ext cx="3096344" cy="5234260"/>
          </a:xfrm>
        </p:spPr>
        <p:txBody>
          <a:bodyPr>
            <a:normAutofit/>
          </a:bodyPr>
          <a:lstStyle/>
          <a:p>
            <a:r>
              <a:rPr lang="en-US" sz="2800" u="sng" dirty="0" smtClean="0"/>
              <a:t>P</a:t>
            </a:r>
            <a:r>
              <a:rPr lang="sr-Latn-RS" sz="2800" u="sng" dirty="0" smtClean="0"/>
              <a:t>omeranje napred </a:t>
            </a:r>
            <a:r>
              <a:rPr lang="sr-Latn-RS" sz="2800" dirty="0" smtClean="0"/>
              <a:t>- </a:t>
            </a:r>
            <a:r>
              <a:rPr lang="sr-Latn-RS" sz="2800" b="1" dirty="0" smtClean="0"/>
              <a:t>m.serratus anterior</a:t>
            </a:r>
          </a:p>
          <a:p>
            <a:r>
              <a:rPr lang="sr-Latn-RS" sz="2800" u="sng" dirty="0" smtClean="0"/>
              <a:t>Napred i nadole </a:t>
            </a:r>
            <a:r>
              <a:rPr lang="sr-Latn-RS" sz="2800" dirty="0" smtClean="0"/>
              <a:t>– </a:t>
            </a:r>
            <a:r>
              <a:rPr lang="sr-Latn-RS" sz="2800" b="1" dirty="0" smtClean="0"/>
              <a:t>m.pectoralis minor </a:t>
            </a:r>
            <a:r>
              <a:rPr lang="sr-Latn-RS" sz="2800" dirty="0" smtClean="0"/>
              <a:t>(proc. coracoideus – lll, lV i V rebro)</a:t>
            </a:r>
          </a:p>
          <a:p>
            <a:r>
              <a:rPr lang="en-US" sz="2800" u="sng" dirty="0" smtClean="0"/>
              <a:t>R</a:t>
            </a:r>
            <a:r>
              <a:rPr lang="sr-Latn-RS" sz="2800" u="sng" dirty="0" smtClean="0"/>
              <a:t>otacija napred </a:t>
            </a:r>
            <a:r>
              <a:rPr lang="sr-Latn-RS" sz="2800" dirty="0" smtClean="0"/>
              <a:t>– m.pectoralis major i m.SCM</a:t>
            </a:r>
          </a:p>
          <a:p>
            <a:endParaRPr lang="sr-Latn-R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</a:t>
            </a:r>
            <a:r>
              <a:rPr lang="sr-Latn-RS" b="1" dirty="0" smtClean="0"/>
              <a:t>capula - lopatica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</a:t>
            </a:r>
            <a:r>
              <a:rPr lang="sr-Latn-RS" dirty="0" smtClean="0"/>
              <a:t>opatica nema čvrstu povezanost za grudni koš i za KS, već je povezana posredno preko klavikule i mišića ramenog pojasa.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amostalni pokreti lopatice su minimalni i uvek su praćeni pokretima ključnjače, sa kojom je povezana preko akromioklavikularnog zgloba.</a:t>
            </a:r>
          </a:p>
          <a:p>
            <a:endParaRPr lang="en-US" dirty="0"/>
          </a:p>
        </p:txBody>
      </p:sp>
      <p:pic>
        <p:nvPicPr>
          <p:cNvPr id="4" name="Picture 3" descr="download (2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500570"/>
            <a:ext cx="3044568" cy="17811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Pokreti</a:t>
            </a:r>
            <a:r>
              <a:rPr lang="en-US" b="1" dirty="0" smtClean="0"/>
              <a:t> </a:t>
            </a:r>
            <a:r>
              <a:rPr lang="en-US" b="1" dirty="0" err="1" smtClean="0"/>
              <a:t>lopatice</a:t>
            </a:r>
            <a:endParaRPr lang="en-US" b="1" dirty="0"/>
          </a:p>
        </p:txBody>
      </p:sp>
      <p:pic>
        <p:nvPicPr>
          <p:cNvPr id="4" name="Content Placeholder 3" descr="pokr skapu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84576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okreti lopatice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</a:t>
            </a:r>
            <a:r>
              <a:rPr lang="sr-Latn-RS" b="1" dirty="0" smtClean="0"/>
              <a:t>lizanje </a:t>
            </a:r>
            <a:r>
              <a:rPr lang="sr-Latn-RS" dirty="0" smtClean="0"/>
              <a:t>po grudnom košu u pravcu </a:t>
            </a:r>
            <a:r>
              <a:rPr lang="sr-Latn-RS" b="1" dirty="0" smtClean="0"/>
              <a:t>abdukcij</a:t>
            </a:r>
            <a:r>
              <a:rPr lang="sr-Latn-RS" dirty="0" smtClean="0"/>
              <a:t>e i </a:t>
            </a:r>
            <a:r>
              <a:rPr lang="sr-Latn-RS" b="1" dirty="0" smtClean="0"/>
              <a:t>adukcije</a:t>
            </a:r>
            <a:r>
              <a:rPr lang="sr-Latn-RS" dirty="0" smtClean="0"/>
              <a:t> (udaljavanja i približacanja od KS), pri čemu se </a:t>
            </a:r>
            <a:r>
              <a:rPr lang="sr-Latn-RS" u="sng" dirty="0" smtClean="0"/>
              <a:t>rame pomera unapred i unazad</a:t>
            </a:r>
            <a:r>
              <a:rPr lang="sr-Latn-RS" dirty="0" smtClean="0"/>
              <a:t>). Od maksimalne adukcije do maksimalne abdukcije pomeranje iznosi 15cm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</a:t>
            </a:r>
            <a:r>
              <a:rPr lang="sr-Latn-RS" b="1" dirty="0" smtClean="0"/>
              <a:t>podizanja i spuštanja </a:t>
            </a:r>
            <a:r>
              <a:rPr lang="sr-Latn-RS" dirty="0" smtClean="0"/>
              <a:t>lopatice (10cm).</a:t>
            </a:r>
          </a:p>
          <a:p>
            <a:r>
              <a:rPr lang="en-US" b="1" dirty="0" smtClean="0"/>
              <a:t>R</a:t>
            </a:r>
            <a:r>
              <a:rPr lang="sr-Latn-RS" b="1" dirty="0" smtClean="0"/>
              <a:t>otacija </a:t>
            </a:r>
            <a:r>
              <a:rPr lang="sr-Latn-RS" dirty="0" smtClean="0"/>
              <a:t>oko osovine koja prolazi malo unutra od spoljašnjeg ugla lopatice.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apula-Movement-2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66936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otacija lopatice naviše</a:t>
            </a:r>
            <a:endParaRPr lang="en-US" b="1" dirty="0"/>
          </a:p>
        </p:txBody>
      </p:sp>
      <p:pic>
        <p:nvPicPr>
          <p:cNvPr id="5" name="Content Placeholder 4" descr="l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90241" y="1600200"/>
            <a:ext cx="4963518" cy="4525963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oložaj lopatica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62872" cy="4997152"/>
          </a:xfrm>
        </p:spPr>
        <p:txBody>
          <a:bodyPr/>
          <a:lstStyle/>
          <a:p>
            <a:r>
              <a:rPr lang="en-US" dirty="0" smtClean="0"/>
              <a:t>P</a:t>
            </a:r>
            <a:r>
              <a:rPr lang="sr-Latn-RS" dirty="0" smtClean="0"/>
              <a:t>ri neutralnom stavu, lopatica je priljubljena uz grudni koš, a njena unutrašnja ivica je udaljena oko </a:t>
            </a:r>
            <a:r>
              <a:rPr lang="sr-Latn-RS" b="1" dirty="0" smtClean="0"/>
              <a:t>5cm</a:t>
            </a:r>
            <a:r>
              <a:rPr lang="sr-Latn-RS" dirty="0" smtClean="0"/>
              <a:t> od processus spinosus-a pršljenova. </a:t>
            </a:r>
          </a:p>
          <a:p>
            <a:r>
              <a:rPr lang="en-US" dirty="0" smtClean="0"/>
              <a:t>G</a:t>
            </a:r>
            <a:r>
              <a:rPr lang="sr-Latn-RS" dirty="0" smtClean="0"/>
              <a:t>ornja ivica je u visini </a:t>
            </a:r>
            <a:r>
              <a:rPr lang="sr-Latn-RS" b="1" dirty="0" smtClean="0"/>
              <a:t>drugog</a:t>
            </a:r>
            <a:r>
              <a:rPr lang="sr-Latn-RS" dirty="0" smtClean="0"/>
              <a:t> a donji ugao u visini </a:t>
            </a:r>
            <a:r>
              <a:rPr lang="sr-Latn-RS" b="1" dirty="0" smtClean="0"/>
              <a:t>sedmog rebra.</a:t>
            </a:r>
            <a:endParaRPr lang="en-US" b="1" dirty="0"/>
          </a:p>
        </p:txBody>
      </p:sp>
      <p:pic>
        <p:nvPicPr>
          <p:cNvPr id="6" name="Content Placeholder 5" descr="ribcage-posterio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00687" y="1484784"/>
            <a:ext cx="3463801" cy="511256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</a:t>
            </a:r>
            <a:r>
              <a:rPr lang="sr-Latn-RS" b="1" dirty="0" smtClean="0"/>
              <a:t>išići pokretači lopatice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>
              <a:buNone/>
            </a:pPr>
            <a:r>
              <a:rPr lang="en-US" b="1" u="sng" dirty="0" smtClean="0"/>
              <a:t>P</a:t>
            </a:r>
            <a:r>
              <a:rPr lang="sr-Latn-RS" b="1" u="sng" dirty="0" smtClean="0"/>
              <a:t>okret adukcije </a:t>
            </a:r>
            <a:r>
              <a:rPr lang="sr-Latn-RS" dirty="0" smtClean="0"/>
              <a:t>– primicanje</a:t>
            </a:r>
          </a:p>
          <a:p>
            <a:pPr>
              <a:buNone/>
            </a:pPr>
            <a:r>
              <a:rPr lang="sr-Latn-RS" dirty="0" smtClean="0"/>
              <a:t>KS izvode mm.romboidei i</a:t>
            </a:r>
          </a:p>
          <a:p>
            <a:pPr>
              <a:buNone/>
            </a:pPr>
            <a:r>
              <a:rPr lang="sr-Latn-RS" dirty="0" smtClean="0"/>
              <a:t>m.trapezius (pars transversa)</a:t>
            </a:r>
          </a:p>
          <a:p>
            <a:pPr>
              <a:buNone/>
            </a:pPr>
            <a:r>
              <a:rPr lang="en-US" b="1" u="sng" dirty="0" smtClean="0"/>
              <a:t>P</a:t>
            </a:r>
            <a:r>
              <a:rPr lang="sr-Latn-RS" b="1" u="sng" dirty="0" smtClean="0"/>
              <a:t>odizanje lopatice </a:t>
            </a:r>
            <a:r>
              <a:rPr lang="sr-Latn-RS" dirty="0" smtClean="0"/>
              <a:t>–m.levator scapulae</a:t>
            </a:r>
          </a:p>
          <a:p>
            <a:pPr>
              <a:buNone/>
            </a:pPr>
            <a:r>
              <a:rPr lang="sr-Latn-RS" dirty="0" smtClean="0"/>
              <a:t>    m.trapezius,</a:t>
            </a:r>
          </a:p>
          <a:p>
            <a:pPr>
              <a:buNone/>
            </a:pPr>
            <a:r>
              <a:rPr lang="sr-Latn-RS" dirty="0" smtClean="0"/>
              <a:t>    mm.romboidei</a:t>
            </a:r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endParaRPr lang="en-US" dirty="0"/>
          </a:p>
        </p:txBody>
      </p:sp>
      <p:pic>
        <p:nvPicPr>
          <p:cNvPr id="8" name="Content Placeholder 7" descr="lopatica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4572000" cy="482453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en-US" b="1" dirty="0" smtClean="0">
                <a:solidFill>
                  <a:srgbClr val="002060"/>
                </a:solidFill>
              </a:rPr>
              <a:t>Z</a:t>
            </a:r>
            <a:r>
              <a:rPr lang="sr-Latn-RS" b="1" dirty="0" smtClean="0">
                <a:solidFill>
                  <a:srgbClr val="002060"/>
                </a:solidFill>
              </a:rPr>
              <a:t>globovi u ramenom pojasu:</a:t>
            </a:r>
            <a:br>
              <a:rPr lang="sr-Latn-R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joint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08912" cy="504056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</a:t>
            </a:r>
            <a:r>
              <a:rPr lang="sr-Latn-RS" b="1" dirty="0" smtClean="0"/>
              <a:t>išići koji izvode pokrete lopatice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/>
              <a:t>O</a:t>
            </a:r>
            <a:r>
              <a:rPr lang="sr-Latn-RS" b="1" u="sng" dirty="0" smtClean="0"/>
              <a:t>dmicanje lopatice </a:t>
            </a:r>
            <a:r>
              <a:rPr lang="sr-Latn-RS" dirty="0" smtClean="0"/>
              <a:t>od KS</a:t>
            </a:r>
          </a:p>
          <a:p>
            <a:pPr>
              <a:buNone/>
            </a:pPr>
            <a:r>
              <a:rPr lang="sr-Latn-RS" dirty="0" smtClean="0"/>
              <a:t>izvode m.serratus anterior, </a:t>
            </a:r>
          </a:p>
          <a:p>
            <a:pPr>
              <a:buNone/>
            </a:pPr>
            <a:r>
              <a:rPr lang="sr-Latn-RS" dirty="0" smtClean="0"/>
              <a:t>pectoralis major et minor.</a:t>
            </a:r>
          </a:p>
          <a:p>
            <a:pPr>
              <a:buNone/>
            </a:pPr>
            <a:r>
              <a:rPr lang="en-US" b="1" u="sng" dirty="0" smtClean="0"/>
              <a:t>S</a:t>
            </a:r>
            <a:r>
              <a:rPr lang="sr-Latn-RS" b="1" u="sng" dirty="0" smtClean="0"/>
              <a:t>puštanje </a:t>
            </a:r>
            <a:r>
              <a:rPr lang="sr-Latn-RS" dirty="0" smtClean="0"/>
              <a:t>– m.pectoralis</a:t>
            </a:r>
          </a:p>
          <a:p>
            <a:pPr>
              <a:buNone/>
            </a:pPr>
            <a:r>
              <a:rPr lang="sr-Latn-RS" dirty="0" smtClean="0"/>
              <a:t>minor (proc. coracoideus – </a:t>
            </a:r>
          </a:p>
          <a:p>
            <a:pPr>
              <a:buNone/>
            </a:pPr>
            <a:r>
              <a:rPr lang="sr-Latn-RS" dirty="0" smtClean="0"/>
              <a:t>lll, lV i V rebro, </a:t>
            </a:r>
          </a:p>
          <a:p>
            <a:pPr>
              <a:buNone/>
            </a:pPr>
            <a:r>
              <a:rPr lang="sr-Latn-RS" dirty="0" smtClean="0"/>
              <a:t>m.trapezius pars ascedens, </a:t>
            </a:r>
          </a:p>
          <a:p>
            <a:pPr>
              <a:buNone/>
            </a:pPr>
            <a:r>
              <a:rPr lang="sr-Latn-RS" dirty="0" smtClean="0"/>
              <a:t>m.serratus anterior</a:t>
            </a:r>
            <a:endParaRPr lang="en-US" dirty="0"/>
          </a:p>
        </p:txBody>
      </p:sp>
      <p:pic>
        <p:nvPicPr>
          <p:cNvPr id="5" name="Content Placeholder 4" descr="ov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84784"/>
            <a:ext cx="5004048" cy="4896544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otacija lopatice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u="sng" dirty="0" smtClean="0"/>
              <a:t>R</a:t>
            </a:r>
            <a:r>
              <a:rPr lang="sr-Latn-RS" b="1" u="sng" dirty="0" smtClean="0"/>
              <a:t>otacija upolje </a:t>
            </a:r>
            <a:r>
              <a:rPr lang="sr-Latn-RS" dirty="0" smtClean="0"/>
              <a:t>– m.trapezius, m.serratus anterior, m.subscapularis, m.teres major</a:t>
            </a:r>
          </a:p>
          <a:p>
            <a:r>
              <a:rPr lang="en-US" b="1" u="sng" dirty="0" smtClean="0"/>
              <a:t>R</a:t>
            </a:r>
            <a:r>
              <a:rPr lang="sr-Latn-RS" b="1" u="sng" dirty="0" smtClean="0"/>
              <a:t>otacija ka unutra </a:t>
            </a:r>
            <a:r>
              <a:rPr lang="sr-Latn-RS" dirty="0" smtClean="0"/>
              <a:t>– m.pectoralis minor, mm.romboidei</a:t>
            </a:r>
            <a:endParaRPr lang="en-US" dirty="0"/>
          </a:p>
        </p:txBody>
      </p:sp>
      <p:pic>
        <p:nvPicPr>
          <p:cNvPr id="6" name="Content Placeholder 5" descr="subscapularis-tear-14A2C98DCED731EDD4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38750" y="2162969"/>
            <a:ext cx="2857500" cy="3400425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m.trapezius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925144"/>
          </a:xfrm>
        </p:spPr>
        <p:txBody>
          <a:bodyPr/>
          <a:lstStyle/>
          <a:p>
            <a:pPr>
              <a:buNone/>
            </a:pPr>
            <a:r>
              <a:rPr lang="en-US" u="sng" dirty="0" smtClean="0"/>
              <a:t>Pars </a:t>
            </a:r>
            <a:r>
              <a:rPr lang="en-US" u="sng" dirty="0" err="1" smtClean="0"/>
              <a:t>descedens</a:t>
            </a:r>
            <a:r>
              <a:rPr lang="en-US" u="sng" dirty="0" smtClean="0"/>
              <a:t> </a:t>
            </a:r>
            <a:r>
              <a:rPr lang="sr-Latn-RS" dirty="0" smtClean="0"/>
              <a:t>podiže</a:t>
            </a:r>
          </a:p>
          <a:p>
            <a:pPr>
              <a:buNone/>
            </a:pPr>
            <a:r>
              <a:rPr lang="sr-Latn-RS" dirty="0" smtClean="0"/>
              <a:t>lopaticu i rame naviše (kada</a:t>
            </a:r>
          </a:p>
          <a:p>
            <a:pPr>
              <a:buNone/>
            </a:pPr>
            <a:r>
              <a:rPr lang="sr-Latn-RS" dirty="0" smtClean="0"/>
              <a:t>je glava fiksirana mišićima</a:t>
            </a:r>
          </a:p>
          <a:p>
            <a:pPr>
              <a:buNone/>
            </a:pPr>
            <a:r>
              <a:rPr lang="sr-Latn-RS" dirty="0" smtClean="0"/>
              <a:t>druge strane)</a:t>
            </a:r>
          </a:p>
          <a:p>
            <a:pPr>
              <a:buNone/>
            </a:pPr>
            <a:r>
              <a:rPr lang="en-US" u="sng" dirty="0" smtClean="0"/>
              <a:t>P</a:t>
            </a:r>
            <a:r>
              <a:rPr lang="sr-Latn-RS" u="sng" dirty="0" smtClean="0"/>
              <a:t>ars transversa </a:t>
            </a:r>
            <a:r>
              <a:rPr lang="sr-Latn-RS" dirty="0" smtClean="0"/>
              <a:t>- primiče</a:t>
            </a:r>
          </a:p>
          <a:p>
            <a:pPr>
              <a:buNone/>
            </a:pPr>
            <a:r>
              <a:rPr lang="sr-Latn-RS" dirty="0" smtClean="0"/>
              <a:t>lopaticu KS, a rame unazad</a:t>
            </a:r>
          </a:p>
          <a:p>
            <a:pPr>
              <a:buNone/>
            </a:pPr>
            <a:r>
              <a:rPr lang="en-US" u="sng" dirty="0" smtClean="0"/>
              <a:t>P</a:t>
            </a:r>
            <a:r>
              <a:rPr lang="sr-Latn-RS" u="sng" dirty="0" smtClean="0"/>
              <a:t>ars ascedens </a:t>
            </a:r>
            <a:r>
              <a:rPr lang="sr-Latn-RS" dirty="0" smtClean="0"/>
              <a:t>– povlači</a:t>
            </a:r>
          </a:p>
          <a:p>
            <a:pPr>
              <a:buNone/>
            </a:pPr>
            <a:r>
              <a:rPr lang="sr-Latn-RS" dirty="0" smtClean="0"/>
              <a:t>lopaticu naniže i unutra a</a:t>
            </a:r>
          </a:p>
          <a:p>
            <a:pPr>
              <a:buNone/>
            </a:pPr>
            <a:r>
              <a:rPr lang="sr-Latn-RS" dirty="0" smtClean="0"/>
              <a:t>rame naniže i unazad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trapezius_f_improf_520x48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412776"/>
            <a:ext cx="4495800" cy="4824535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m.trapezius -pripoji: </a:t>
            </a:r>
            <a:br>
              <a:rPr lang="sr-Latn-RS" b="1" dirty="0" smtClean="0"/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u="sng" dirty="0" smtClean="0"/>
              <a:t>okcipitalna kosti</a:t>
            </a:r>
            <a:r>
              <a:rPr lang="sr-Latn-RS" u="sng" dirty="0" smtClean="0"/>
              <a:t> </a:t>
            </a:r>
            <a:r>
              <a:rPr lang="sr-Latn-RS" dirty="0" smtClean="0"/>
              <a:t>– linea nuchae superior i protuberancia occipitalis externa, </a:t>
            </a:r>
          </a:p>
          <a:p>
            <a:r>
              <a:rPr lang="sr-Latn-RS" b="1" dirty="0" smtClean="0"/>
              <a:t>lig.nuchae</a:t>
            </a:r>
            <a:r>
              <a:rPr lang="sr-Latn-RS" dirty="0" smtClean="0"/>
              <a:t>, </a:t>
            </a:r>
          </a:p>
          <a:p>
            <a:r>
              <a:rPr lang="sr-Latn-RS" dirty="0" smtClean="0"/>
              <a:t>rtni nastavci </a:t>
            </a:r>
            <a:r>
              <a:rPr lang="sr-Latn-RS" b="1" dirty="0" smtClean="0"/>
              <a:t>od Vll vratnog do Xll torakalnog pršljena, </a:t>
            </a:r>
          </a:p>
          <a:p>
            <a:r>
              <a:rPr lang="sr-Latn-RS" dirty="0" smtClean="0"/>
              <a:t>lateralni </a:t>
            </a:r>
            <a:r>
              <a:rPr lang="sr-Latn-RS" b="1" dirty="0" smtClean="0"/>
              <a:t>deo </a:t>
            </a:r>
            <a:r>
              <a:rPr lang="sr-Latn-RS" b="1" u="sng" dirty="0" smtClean="0"/>
              <a:t>klavikule i </a:t>
            </a:r>
          </a:p>
          <a:p>
            <a:r>
              <a:rPr lang="sr-Latn-RS" b="1" u="sng" dirty="0" smtClean="0"/>
              <a:t>spina skapule</a:t>
            </a:r>
            <a:endParaRPr lang="en-US" b="1" u="sng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m.levator scapulae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b="1" dirty="0" smtClean="0"/>
              <a:t>ll-lV C</a:t>
            </a:r>
            <a:r>
              <a:rPr lang="sr-Latn-RS" dirty="0" smtClean="0"/>
              <a:t> i angulus cranialis </a:t>
            </a:r>
            <a:r>
              <a:rPr lang="sr-Latn-RS" b="1" dirty="0" smtClean="0"/>
              <a:t>scapulae</a:t>
            </a:r>
          </a:p>
          <a:p>
            <a:endParaRPr lang="sr-Latn-RS" dirty="0" smtClean="0"/>
          </a:p>
          <a:p>
            <a:r>
              <a:rPr lang="en-US" dirty="0" smtClean="0"/>
              <a:t>F</a:t>
            </a:r>
            <a:r>
              <a:rPr lang="sr-Latn-RS" dirty="0" smtClean="0"/>
              <a:t>unkcija ovog mišića je da podiže rame naviše</a:t>
            </a:r>
          </a:p>
          <a:p>
            <a:endParaRPr lang="en-US" dirty="0"/>
          </a:p>
        </p:txBody>
      </p:sp>
      <p:pic>
        <p:nvPicPr>
          <p:cNvPr id="10" name="Content Placeholder 9" descr="levator-scapula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960440" cy="45365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mm.rhomboidei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Latn-RS" dirty="0" smtClean="0"/>
              <a:t>unutrašnja ivica lopatice </a:t>
            </a:r>
          </a:p>
          <a:p>
            <a:r>
              <a:rPr lang="sr-Latn-RS" dirty="0" smtClean="0"/>
              <a:t> ll C, l T (minor) i</a:t>
            </a:r>
          </a:p>
          <a:p>
            <a:r>
              <a:rPr lang="sr-Latn-RS" dirty="0" smtClean="0"/>
              <a:t> ll-lV T (major)</a:t>
            </a:r>
          </a:p>
          <a:p>
            <a:r>
              <a:rPr lang="sr-Latn-RS" dirty="0" smtClean="0"/>
              <a:t>Povlače lopaticu malo naviše i unutra a rame unazad.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Content Placeholder 9" descr="rhomboi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84784"/>
            <a:ext cx="3829744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m.serratus anterior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sr-Latn-RS" dirty="0" smtClean="0"/>
              <a:t>nutrašnja ivica i ventralna površina lopatice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rednji deo prvih 9 rebara</a:t>
            </a:r>
          </a:p>
          <a:p>
            <a:endParaRPr lang="en-US" dirty="0"/>
          </a:p>
        </p:txBody>
      </p:sp>
      <p:pic>
        <p:nvPicPr>
          <p:cNvPr id="5" name="Content Placeholder 4" descr="m.ser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4067944" cy="439248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m.serratus anterior - funkcija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860032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A</a:t>
            </a:r>
            <a:r>
              <a:rPr lang="sr-Latn-RS" dirty="0" smtClean="0"/>
              <a:t>bdukcija lopatice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otacija naviše</a:t>
            </a:r>
          </a:p>
          <a:p>
            <a:pPr>
              <a:buNone/>
            </a:pPr>
            <a:r>
              <a:rPr lang="sr-Latn-RS" dirty="0" smtClean="0"/>
              <a:t> (podiže spoljni ugao lopatice)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rži lopaticu priljubljenu uz grudni koš – kod slabosti se pojavljuje krilce lopatice</a:t>
            </a:r>
            <a:endParaRPr lang="en-US" dirty="0"/>
          </a:p>
        </p:txBody>
      </p:sp>
      <p:pic>
        <p:nvPicPr>
          <p:cNvPr id="5" name="Content Placeholder 4" descr="serratus_anterior_upward_rotation_skeleton_posteri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700808"/>
            <a:ext cx="3923928" cy="4896544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m.pectoralis minor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</a:t>
            </a:r>
            <a:r>
              <a:rPr lang="sr-Latn-RS" dirty="0" smtClean="0"/>
              <a:t>orakoidni nastavak lopatice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ebra od lll do V</a:t>
            </a:r>
          </a:p>
          <a:p>
            <a:endParaRPr lang="sr-Latn-RS" dirty="0" smtClean="0"/>
          </a:p>
          <a:p>
            <a:r>
              <a:rPr lang="en-US" dirty="0" smtClean="0"/>
              <a:t>A</a:t>
            </a:r>
            <a:r>
              <a:rPr lang="sr-Latn-RS" dirty="0" smtClean="0"/>
              <a:t>bdukcija lopatice (protrakcija)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otacija lopatice kada spoljni ugao ide naniže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 unutrašnje rotacije lopatice</a:t>
            </a:r>
            <a:endParaRPr lang="en-US" dirty="0"/>
          </a:p>
        </p:txBody>
      </p:sp>
      <p:pic>
        <p:nvPicPr>
          <p:cNvPr id="5" name="Content Placeholder 4" descr="pectoralis-minor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1682" y="1600200"/>
            <a:ext cx="3771636" cy="4525963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m.subclavius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K</a:t>
            </a:r>
            <a:r>
              <a:rPr lang="sr-Latn-RS" b="1" dirty="0" smtClean="0"/>
              <a:t>lavikula</a:t>
            </a:r>
          </a:p>
          <a:p>
            <a:r>
              <a:rPr lang="sr-Latn-RS" b="1" dirty="0" smtClean="0"/>
              <a:t>l rebro</a:t>
            </a:r>
          </a:p>
          <a:p>
            <a:endParaRPr lang="sr-Latn-RS" dirty="0" smtClean="0"/>
          </a:p>
          <a:p>
            <a:r>
              <a:rPr lang="en-US" dirty="0" smtClean="0"/>
              <a:t>S</a:t>
            </a:r>
            <a:r>
              <a:rPr lang="sr-Latn-RS" dirty="0" smtClean="0"/>
              <a:t>puštanje klavikule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omeranje napred</a:t>
            </a:r>
          </a:p>
          <a:p>
            <a:r>
              <a:rPr lang="en-US" dirty="0" smtClean="0"/>
              <a:t>R</a:t>
            </a:r>
            <a:r>
              <a:rPr lang="sr-Latn-RS" dirty="0" smtClean="0"/>
              <a:t>otiranje naniže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osredno ušvršćuje sternoklavikularni zglob što je od značaja pri pokretima podizanja tela mišićima ramena</a:t>
            </a:r>
            <a:endParaRPr lang="en-US" dirty="0"/>
          </a:p>
        </p:txBody>
      </p:sp>
      <p:pic>
        <p:nvPicPr>
          <p:cNvPr id="5" name="Content Placeholder 4" descr="subclav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3" y="1700808"/>
            <a:ext cx="4104456" cy="46085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/>
            </a:r>
            <a:br>
              <a:rPr lang="sr-Latn-RS" dirty="0" smtClean="0"/>
            </a:br>
            <a:r>
              <a:rPr lang="sr-Latn-RS" dirty="0" smtClean="0"/>
              <a:t> 1. </a:t>
            </a:r>
            <a:r>
              <a:rPr lang="en-US" b="1" dirty="0" smtClean="0">
                <a:solidFill>
                  <a:srgbClr val="002060"/>
                </a:solidFill>
              </a:rPr>
              <a:t>G</a:t>
            </a:r>
            <a:r>
              <a:rPr lang="sr-Latn-RS" b="1" dirty="0" smtClean="0">
                <a:solidFill>
                  <a:srgbClr val="002060"/>
                </a:solidFill>
              </a:rPr>
              <a:t>lenohumeralni zglob </a:t>
            </a:r>
            <a:br>
              <a:rPr lang="sr-Latn-RS" b="1" dirty="0" smtClean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Latn-RS" dirty="0" smtClean="0"/>
              <a:t>    Zglobne površine su: </a:t>
            </a:r>
            <a:r>
              <a:rPr lang="sr-Latn-RS" i="1" dirty="0" smtClean="0"/>
              <a:t>cavitas glenoidalis scapulae i caput humeri</a:t>
            </a:r>
            <a:r>
              <a:rPr lang="sr-Latn-RS" dirty="0" smtClean="0"/>
              <a:t>.</a:t>
            </a:r>
          </a:p>
          <a:p>
            <a:pPr>
              <a:buNone/>
            </a:pPr>
            <a:r>
              <a:rPr lang="sr-Latn-RS" dirty="0" smtClean="0"/>
              <a:t>             </a:t>
            </a:r>
            <a:r>
              <a:rPr lang="en-US" dirty="0" smtClean="0"/>
              <a:t>P</a:t>
            </a:r>
            <a:r>
              <a:rPr lang="sr-Latn-RS" dirty="0" smtClean="0"/>
              <a:t>okreti u ovom zglobu su:</a:t>
            </a:r>
          </a:p>
          <a:p>
            <a:r>
              <a:rPr lang="en-US" dirty="0" smtClean="0"/>
              <a:t>F</a:t>
            </a:r>
            <a:r>
              <a:rPr lang="sr-Latn-RS" dirty="0" smtClean="0"/>
              <a:t>leksija nadlakta uz zadnje klizanje glave humerusa </a:t>
            </a:r>
          </a:p>
          <a:p>
            <a:r>
              <a:rPr lang="en-US" dirty="0" smtClean="0"/>
              <a:t>E</a:t>
            </a:r>
            <a:r>
              <a:rPr lang="sr-Latn-RS" dirty="0" smtClean="0"/>
              <a:t>kstenzija sa prednjim klizanjem 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bdukcija sa donjim klizanjem</a:t>
            </a:r>
          </a:p>
          <a:p>
            <a:r>
              <a:rPr lang="en-US" dirty="0" smtClean="0"/>
              <a:t>A</a:t>
            </a:r>
            <a:r>
              <a:rPr lang="sr-Latn-RS" dirty="0" smtClean="0"/>
              <a:t>dukcija sa gornjim klizanjem</a:t>
            </a:r>
          </a:p>
          <a:p>
            <a:r>
              <a:rPr lang="en-US" dirty="0" smtClean="0"/>
              <a:t>U</a:t>
            </a:r>
            <a:r>
              <a:rPr lang="sr-Latn-RS" dirty="0" smtClean="0"/>
              <a:t>nutrašnja rotacija sa zadnjim klizanjem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poljašnja rotacija sa prednjim klizanjem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</a:t>
            </a:r>
            <a:r>
              <a:rPr lang="sr-Latn-RS" b="1" dirty="0" smtClean="0"/>
              <a:t>odizanje ramena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</a:t>
            </a:r>
            <a:r>
              <a:rPr lang="sr-Latn-RS" sz="2800" dirty="0" smtClean="0"/>
              <a:t>odizanje ramena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.levator scapulae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.trapezius pars descedens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800" dirty="0" smtClean="0"/>
              <a:t>S</a:t>
            </a:r>
            <a:r>
              <a:rPr lang="sr-Latn-RS" sz="2800" dirty="0" smtClean="0"/>
              <a:t>puštanje ramena</a:t>
            </a:r>
            <a:endParaRPr lang="en-US" sz="28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</a:t>
            </a:r>
            <a:r>
              <a:rPr lang="sr-Latn-RS" sz="2800" dirty="0" smtClean="0"/>
              <a:t>.trapezius pars ascedens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.serratus anterior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.pectoralis major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.pectoralis minor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.latissimus dorsi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nterior_shoulder_muscle_diagram-150FCE2B9AD0BAA1AAB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3284984"/>
            <a:ext cx="5580112" cy="357301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548680"/>
            <a:ext cx="3008313" cy="630932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</a:t>
            </a:r>
            <a:r>
              <a:rPr lang="sr-Latn-RS" sz="2800" b="1" dirty="0" smtClean="0"/>
              <a:t>odizanje ramena</a:t>
            </a:r>
          </a:p>
          <a:p>
            <a:r>
              <a:rPr lang="en-US" sz="2400" dirty="0" smtClean="0"/>
              <a:t>M</a:t>
            </a:r>
            <a:r>
              <a:rPr lang="sr-Latn-RS" sz="2400" dirty="0" smtClean="0"/>
              <a:t>.levator scapulae</a:t>
            </a:r>
          </a:p>
          <a:p>
            <a:r>
              <a:rPr lang="en-US" sz="2400" dirty="0" smtClean="0"/>
              <a:t>M</a:t>
            </a:r>
            <a:r>
              <a:rPr lang="sr-Latn-RS" sz="2400" dirty="0" smtClean="0"/>
              <a:t>.trapezius pars descedens</a:t>
            </a:r>
          </a:p>
          <a:p>
            <a:r>
              <a:rPr lang="en-US" sz="2800" b="1" dirty="0" smtClean="0"/>
              <a:t>S</a:t>
            </a:r>
            <a:r>
              <a:rPr lang="sr-Latn-RS" sz="2800" b="1" dirty="0" smtClean="0"/>
              <a:t>puštanje ramena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.trapezius pars ascedens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.serratus anterior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.pectoralis major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.pectoralis minor</a:t>
            </a:r>
          </a:p>
          <a:p>
            <a:r>
              <a:rPr lang="en-US" sz="2800" dirty="0" smtClean="0"/>
              <a:t>M</a:t>
            </a:r>
            <a:r>
              <a:rPr lang="sr-Latn-RS" sz="2800" dirty="0" smtClean="0"/>
              <a:t>.latissimus dorsi</a:t>
            </a:r>
            <a:endParaRPr lang="en-US" sz="2800" dirty="0" smtClean="0"/>
          </a:p>
          <a:p>
            <a:endParaRPr lang="sr-Latn-RS" sz="2800" dirty="0" smtClean="0"/>
          </a:p>
          <a:p>
            <a:endParaRPr lang="en-US" sz="2800" dirty="0" smtClean="0"/>
          </a:p>
          <a:p>
            <a:endParaRPr lang="sr-Latn-RS" sz="2400" dirty="0" smtClean="0"/>
          </a:p>
          <a:p>
            <a:endParaRPr lang="sr-Latn-R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 descr="C:\Users\Marina\Desktop\latissimusdorsi-1411CCD346B5CE3BC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0"/>
            <a:ext cx="5256584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0" y="620688"/>
            <a:ext cx="4427984" cy="5904656"/>
          </a:xfrm>
        </p:spPr>
        <p:txBody>
          <a:bodyPr/>
          <a:lstStyle/>
          <a:p>
            <a:r>
              <a:rPr lang="en-US" sz="2800" b="1" dirty="0" smtClean="0"/>
              <a:t>P</a:t>
            </a:r>
            <a:r>
              <a:rPr lang="sr-Latn-RS" sz="2800" b="1" dirty="0" smtClean="0"/>
              <a:t>omeranje ramena unapred:</a:t>
            </a:r>
          </a:p>
          <a:p>
            <a:r>
              <a:rPr lang="sr-Latn-RS" sz="2800" dirty="0" smtClean="0"/>
              <a:t>m.serratus anterior</a:t>
            </a:r>
          </a:p>
          <a:p>
            <a:r>
              <a:rPr lang="sr-Latn-RS" sz="2800" dirty="0" smtClean="0"/>
              <a:t>m.pectoralis major</a:t>
            </a:r>
          </a:p>
          <a:p>
            <a:r>
              <a:rPr lang="sr-Latn-RS" sz="2800" dirty="0" smtClean="0"/>
              <a:t>m.pectoralis minor</a:t>
            </a:r>
          </a:p>
          <a:p>
            <a:endParaRPr lang="sr-Latn-RS" sz="2800" dirty="0" smtClean="0"/>
          </a:p>
          <a:p>
            <a:r>
              <a:rPr lang="en-US" sz="2800" b="1" dirty="0" smtClean="0"/>
              <a:t>P</a:t>
            </a:r>
            <a:r>
              <a:rPr lang="sr-Latn-RS" sz="2800" b="1" dirty="0" smtClean="0"/>
              <a:t>omeranje ramena unazad:</a:t>
            </a:r>
          </a:p>
          <a:p>
            <a:r>
              <a:rPr lang="sr-Latn-RS" sz="2800" dirty="0" smtClean="0"/>
              <a:t>m.trapezius</a:t>
            </a:r>
          </a:p>
          <a:p>
            <a:r>
              <a:rPr lang="sr-Latn-RS" sz="2800" dirty="0" smtClean="0"/>
              <a:t>mm.rhomboidei</a:t>
            </a:r>
          </a:p>
          <a:p>
            <a:r>
              <a:rPr lang="sr-Latn-RS" sz="2800" dirty="0" smtClean="0"/>
              <a:t>m.latissimus dorsi</a:t>
            </a:r>
          </a:p>
          <a:p>
            <a:endParaRPr lang="sr-Latn-RS" sz="2800" dirty="0" smtClean="0"/>
          </a:p>
          <a:p>
            <a:endParaRPr lang="sr-Latn-RS" sz="2800" dirty="0" smtClean="0"/>
          </a:p>
        </p:txBody>
      </p:sp>
      <p:pic>
        <p:nvPicPr>
          <p:cNvPr id="13" name="Picture 2" descr="C:\Users\Marina\Desktop\latissimusdorsi-1411CCD346B5CE3BC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0648"/>
            <a:ext cx="4716016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ovements-in-shoulder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568952" cy="6858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MMT mišića ramena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sr-Latn-RS" dirty="0" smtClean="0"/>
              <a:t>.serratus anterior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.trapezius- gornji snop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.trapezius- donji snop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m.rhomboidei </a:t>
            </a:r>
          </a:p>
          <a:p>
            <a:endParaRPr lang="en-US" dirty="0"/>
          </a:p>
        </p:txBody>
      </p:sp>
      <p:pic>
        <p:nvPicPr>
          <p:cNvPr id="4" name="Picture 3" descr="download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479529"/>
            <a:ext cx="4111338" cy="252123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ameni pojas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sr-Latn-RS" dirty="0" smtClean="0"/>
              <a:t>osti ramenog pojasa</a:t>
            </a:r>
          </a:p>
          <a:p>
            <a:r>
              <a:rPr lang="en-US" dirty="0" smtClean="0"/>
              <a:t>Z</a:t>
            </a:r>
            <a:r>
              <a:rPr lang="sr-Latn-RS" dirty="0" smtClean="0"/>
              <a:t>globovi </a:t>
            </a:r>
          </a:p>
          <a:p>
            <a:r>
              <a:rPr lang="en-US" dirty="0" smtClean="0"/>
              <a:t>L</a:t>
            </a:r>
            <a:r>
              <a:rPr lang="sr-Latn-RS" dirty="0" smtClean="0"/>
              <a:t>igamenti </a:t>
            </a:r>
          </a:p>
          <a:p>
            <a:r>
              <a:rPr lang="en-US" dirty="0" smtClean="0"/>
              <a:t>M</a:t>
            </a:r>
            <a:r>
              <a:rPr lang="sr-Latn-RS" dirty="0" smtClean="0"/>
              <a:t>išići 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u svakom od zglobova</a:t>
            </a:r>
          </a:p>
          <a:p>
            <a:r>
              <a:rPr lang="en-US" dirty="0" smtClean="0"/>
              <a:t>P</a:t>
            </a:r>
            <a:r>
              <a:rPr lang="sr-Latn-RS" dirty="0" smtClean="0"/>
              <a:t>okreti ramenog pojasa</a:t>
            </a:r>
            <a:endParaRPr lang="en-US" dirty="0"/>
          </a:p>
        </p:txBody>
      </p:sp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2071678"/>
            <a:ext cx="2095500" cy="1562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/>
              <a:t>Hvala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na</a:t>
            </a:r>
            <a:r>
              <a:rPr lang="en-US" sz="5400" b="1" dirty="0" smtClean="0"/>
              <a:t> pa</a:t>
            </a:r>
            <a:r>
              <a:rPr lang="sr-Latn-RS" sz="5400" b="1" dirty="0" smtClean="0"/>
              <a:t>žnji</a:t>
            </a:r>
            <a:endParaRPr lang="en-US" sz="5400" b="1" dirty="0"/>
          </a:p>
        </p:txBody>
      </p:sp>
      <p:pic>
        <p:nvPicPr>
          <p:cNvPr id="6" name="Content Placeholder 5" descr="download (1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6072230" cy="4970414"/>
          </a:xfrm>
          <a:ln w="57150">
            <a:solidFill>
              <a:srgbClr val="00206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</a:t>
            </a:r>
            <a:r>
              <a:rPr lang="sr-Latn-RS" b="1" dirty="0" smtClean="0"/>
              <a:t>ameni zglob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RS" dirty="0" smtClean="0"/>
              <a:t>     </a:t>
            </a:r>
            <a:r>
              <a:rPr lang="en-US" dirty="0" smtClean="0"/>
              <a:t>Z</a:t>
            </a:r>
            <a:r>
              <a:rPr lang="sr-Latn-RS" dirty="0" smtClean="0"/>
              <a:t>globna čašica (udubljena zglobna površina lopatice) je plitka i relativno mala u odnosu na glavu ramene kosti. Takva građa omogućuje veliku pokretljivost ali istovremeno čini zglob nestabilinim i podložnim dislokacijama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7" descr="zg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7984" y="1772816"/>
            <a:ext cx="4716016" cy="46085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A</a:t>
            </a:r>
            <a:r>
              <a:rPr lang="sr-Latn-RS" b="1" dirty="0" smtClean="0">
                <a:solidFill>
                  <a:srgbClr val="002060"/>
                </a:solidFill>
              </a:rPr>
              <a:t>rt. glenohumeralis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ram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4572000" cy="5661248"/>
          </a:xfr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</a:t>
            </a:r>
            <a:r>
              <a:rPr lang="sr-Latn-RS" dirty="0" smtClean="0"/>
              <a:t>okom evolucije u području ramena žrtvovana je stabilnost u korist pokretljivosti</a:t>
            </a:r>
          </a:p>
          <a:p>
            <a:r>
              <a:rPr lang="en-US" dirty="0" smtClean="0"/>
              <a:t>S</a:t>
            </a:r>
            <a:r>
              <a:rPr lang="sr-Latn-RS" dirty="0" smtClean="0"/>
              <a:t>tabilnost zgloba obezbeđuju brojni ligamenti i mišići koji ga okružuju.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Rameni</a:t>
            </a:r>
            <a:r>
              <a:rPr lang="en-US" b="1" dirty="0" smtClean="0"/>
              <a:t> </a:t>
            </a:r>
            <a:r>
              <a:rPr lang="sr-Latn-RS" b="1" dirty="0" smtClean="0"/>
              <a:t>z</a:t>
            </a:r>
            <a:r>
              <a:rPr lang="en-US" b="1" dirty="0" smtClean="0"/>
              <a:t>glob je </a:t>
            </a:r>
            <a:r>
              <a:rPr lang="en-US" b="1" dirty="0" err="1" smtClean="0"/>
              <a:t>najpokretljiviji</a:t>
            </a:r>
            <a:r>
              <a:rPr lang="en-US" b="1" dirty="0" smtClean="0"/>
              <a:t> </a:t>
            </a:r>
            <a:r>
              <a:rPr lang="sr-Latn-RS" b="1" dirty="0" smtClean="0"/>
              <a:t>z</a:t>
            </a:r>
            <a:r>
              <a:rPr lang="en-US" b="1" dirty="0" smtClean="0"/>
              <a:t>glob </a:t>
            </a:r>
            <a:r>
              <a:rPr lang="sr-Latn-RS" b="1" dirty="0" smtClean="0"/>
              <a:t>na telu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</a:t>
            </a:r>
            <a:r>
              <a:rPr lang="sr-Latn-RS" dirty="0" smtClean="0"/>
              <a:t>uka je u funkcionalnom pogledu najkorišćeniji deo LM aparata. Rameni zglob omogućuje raznovrsne pokrete cele ruke a posebno šake u svkodnevnim životnim, radnim i sportskim aktivnostima.</a:t>
            </a:r>
          </a:p>
          <a:p>
            <a:r>
              <a:rPr lang="en-US" dirty="0" smtClean="0"/>
              <a:t>D</a:t>
            </a:r>
            <a:r>
              <a:rPr lang="sr-Latn-RS" dirty="0" smtClean="0"/>
              <a:t>obru pokretljivost ramenu omogućuje nesrazmer između veličine glave humerusa i plitke čašice lopatice. Ali je to ujedno i razlog velike nestabilnosti zgloba.</a:t>
            </a:r>
          </a:p>
          <a:p>
            <a:endParaRPr lang="sr-Latn-R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</a:t>
            </a:r>
            <a:r>
              <a:rPr lang="sr-Latn-RS" sz="2800" dirty="0" smtClean="0"/>
              <a:t>igamenti  ramenog zgloba</a:t>
            </a:r>
            <a:endParaRPr lang="en-US" sz="2800" dirty="0"/>
          </a:p>
        </p:txBody>
      </p:sp>
      <p:pic>
        <p:nvPicPr>
          <p:cNvPr id="7" name="Content Placeholder 6" descr="ligamen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35895" y="1124744"/>
            <a:ext cx="5328593" cy="5256584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707904" cy="5162252"/>
          </a:xfrm>
        </p:spPr>
        <p:txBody>
          <a:bodyPr>
            <a:normAutofit/>
          </a:bodyPr>
          <a:lstStyle/>
          <a:p>
            <a:endParaRPr lang="sr-Latn-RS" sz="2800" dirty="0" smtClean="0"/>
          </a:p>
          <a:p>
            <a:r>
              <a:rPr lang="en-US" sz="2800" dirty="0" smtClean="0"/>
              <a:t>Z</a:t>
            </a:r>
            <a:r>
              <a:rPr lang="sr-Latn-RS" sz="2800" dirty="0" smtClean="0"/>
              <a:t>glob je obavijen </a:t>
            </a:r>
            <a:r>
              <a:rPr lang="sr-Latn-RS" sz="2800" b="1" dirty="0" smtClean="0"/>
              <a:t>zglobnom kapsulom </a:t>
            </a:r>
            <a:r>
              <a:rPr lang="sr-Latn-RS" sz="2800" dirty="0" smtClean="0"/>
              <a:t>i </a:t>
            </a:r>
            <a:r>
              <a:rPr lang="sr-Latn-RS" sz="2800" b="1" dirty="0" smtClean="0"/>
              <a:t>ligamentima</a:t>
            </a:r>
            <a:r>
              <a:rPr lang="sr-Latn-RS" sz="2800" dirty="0" smtClean="0"/>
              <a:t> koji učvršćuju i stabilizuju zglob.</a:t>
            </a:r>
          </a:p>
          <a:p>
            <a:r>
              <a:rPr lang="en-US" sz="2800" dirty="0" smtClean="0"/>
              <a:t>U</a:t>
            </a:r>
            <a:r>
              <a:rPr lang="sr-Latn-RS" sz="2800" dirty="0" smtClean="0"/>
              <a:t>loga ligamenata je povezivanje kostiju i  stabilizacija  zgloba.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</a:t>
            </a:r>
            <a:r>
              <a:rPr lang="sr-Latn-RS" sz="2800" dirty="0" smtClean="0"/>
              <a:t>igamenti ramena</a:t>
            </a:r>
            <a:endParaRPr lang="en-US" sz="2800" dirty="0"/>
          </a:p>
        </p:txBody>
      </p:sp>
      <p:pic>
        <p:nvPicPr>
          <p:cNvPr id="5" name="Content Placeholder 4" descr="ligament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476673"/>
            <a:ext cx="5568950" cy="4400599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323528" y="1435100"/>
            <a:ext cx="3168352" cy="4691063"/>
          </a:xfrm>
        </p:spPr>
        <p:txBody>
          <a:bodyPr>
            <a:normAutofit/>
          </a:bodyPr>
          <a:lstStyle/>
          <a:p>
            <a:endParaRPr lang="sr-Latn-RS" sz="2400" dirty="0" smtClean="0"/>
          </a:p>
          <a:p>
            <a:r>
              <a:rPr lang="sr-Latn-RS" sz="2400" dirty="0" smtClean="0"/>
              <a:t>lig.glenohumerale</a:t>
            </a:r>
          </a:p>
          <a:p>
            <a:r>
              <a:rPr lang="sr-Latn-RS" sz="2400" dirty="0" smtClean="0"/>
              <a:t>lig.coracohumerale</a:t>
            </a:r>
          </a:p>
          <a:p>
            <a:r>
              <a:rPr lang="sr-Latn-RS" sz="2400" dirty="0" smtClean="0"/>
              <a:t>lig.coracoakromiale</a:t>
            </a:r>
          </a:p>
          <a:p>
            <a:r>
              <a:rPr lang="sr-Latn-RS" sz="2400" dirty="0" smtClean="0"/>
              <a:t>lig.acromioklavikulare</a:t>
            </a:r>
          </a:p>
          <a:p>
            <a:r>
              <a:rPr lang="sr-Latn-RS" sz="2400" dirty="0" smtClean="0"/>
              <a:t>lig.coracoclavikulare</a:t>
            </a:r>
          </a:p>
          <a:p>
            <a:r>
              <a:rPr lang="sr-Latn-RS" sz="2400" dirty="0" smtClean="0"/>
              <a:t>lig.transversohumerale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</TotalTime>
  <Words>1347</Words>
  <Application>Microsoft Office PowerPoint</Application>
  <PresentationFormat>On-screen Show (4:3)</PresentationFormat>
  <Paragraphs>228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</vt:lpstr>
      <vt:lpstr>Rameni pojas</vt:lpstr>
      <vt:lpstr> Zglobovi u ramenom pojasu: </vt:lpstr>
      <vt:lpstr>  1. Glenohumeralni zglob  </vt:lpstr>
      <vt:lpstr>Rameni zglob</vt:lpstr>
      <vt:lpstr>Art. glenohumeralis</vt:lpstr>
      <vt:lpstr>Rameni zglob je najpokretljiviji zglob na telu</vt:lpstr>
      <vt:lpstr>Ligamenti  ramenog zgloba</vt:lpstr>
      <vt:lpstr>Ligamenti ramena</vt:lpstr>
      <vt:lpstr>Mišići rotatorne manžetne</vt:lpstr>
      <vt:lpstr>2.Sternoklavikularni zglob</vt:lpstr>
      <vt:lpstr>3. Akromioklavikularni zglob</vt:lpstr>
      <vt:lpstr>Skapulotorakalni zglob</vt:lpstr>
      <vt:lpstr>Funkcionalni zglobovi ramena</vt:lpstr>
      <vt:lpstr>Rameni kompleks</vt:lpstr>
      <vt:lpstr>Rame i nadlakt</vt:lpstr>
      <vt:lpstr>Pokreti u sternoklavikularnom zglobu</vt:lpstr>
      <vt:lpstr>Ligamenti  sternoklavikularnog zgloba</vt:lpstr>
      <vt:lpstr>Klavikula </vt:lpstr>
      <vt:lpstr>Pokreti klavikule</vt:lpstr>
      <vt:lpstr>Mišići koji vrše pokrete klavikule</vt:lpstr>
      <vt:lpstr>Mišići koji utiču na pokrete klavikule</vt:lpstr>
      <vt:lpstr>Scapula - lopatica</vt:lpstr>
      <vt:lpstr>Pokreti lopatice</vt:lpstr>
      <vt:lpstr>Pokreti lopatice</vt:lpstr>
      <vt:lpstr>Slide 26</vt:lpstr>
      <vt:lpstr>Rotacija lopatice naviše</vt:lpstr>
      <vt:lpstr>Položaj lopatica</vt:lpstr>
      <vt:lpstr>Mišići pokretači lopatice</vt:lpstr>
      <vt:lpstr>Mišići koji izvode pokrete lopatice</vt:lpstr>
      <vt:lpstr>Rotacija lopatice</vt:lpstr>
      <vt:lpstr>m.trapezius</vt:lpstr>
      <vt:lpstr>m.trapezius -pripoji:  </vt:lpstr>
      <vt:lpstr>m.levator scapulae</vt:lpstr>
      <vt:lpstr>mm.rhomboidei</vt:lpstr>
      <vt:lpstr>m.serratus anterior</vt:lpstr>
      <vt:lpstr>m.serratus anterior - funkcija</vt:lpstr>
      <vt:lpstr>m.pectoralis minor</vt:lpstr>
      <vt:lpstr>m.subclavius</vt:lpstr>
      <vt:lpstr>Podizanje ramena</vt:lpstr>
      <vt:lpstr>Slide 41</vt:lpstr>
      <vt:lpstr>Slide 42</vt:lpstr>
      <vt:lpstr>Slide 43</vt:lpstr>
      <vt:lpstr>MMT mišića ramena</vt:lpstr>
      <vt:lpstr>Rameni pojas </vt:lpstr>
      <vt:lpstr>Hvala na pažnji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</dc:creator>
  <cp:lastModifiedBy>Prof dr Milorad Jerkan</cp:lastModifiedBy>
  <cp:revision>221</cp:revision>
  <dcterms:created xsi:type="dcterms:W3CDTF">2016-03-11T11:26:41Z</dcterms:created>
  <dcterms:modified xsi:type="dcterms:W3CDTF">2018-05-09T09:10:26Z</dcterms:modified>
</cp:coreProperties>
</file>