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1E4-091D-445C-B7DA-3322E1F2A06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3561-53B8-4D1F-825C-988AD21C4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‚‚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3561-53B8-4D1F-825C-988AD21C4E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82296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00364" y="4429132"/>
            <a:ext cx="6400800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2060"/>
                </a:solidFill>
              </a:rPr>
              <a:t>Prof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Jerkan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686800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NASTAVNI PREDMET-KINEZIOLOGIJA  2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85750" y="2286000"/>
            <a:ext cx="6643704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Calibri" pitchFamily="34" charset="0"/>
              </a:rPr>
              <a:t>VI PREDAVANJE </a:t>
            </a:r>
            <a:endParaRPr lang="en-US" sz="3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3600" b="1" dirty="0" smtClean="0"/>
              <a:t>Pokreti nadlaktice, pokreti u lakatnom zglobu, mišići lakatnog zgloba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Picture 8" descr="anatomija-lakta-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4071942"/>
            <a:ext cx="2476500" cy="1397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sr-Latn-RS" b="1" dirty="0" smtClean="0"/>
              <a:t>m.deltoideus – pars spinata</a:t>
            </a:r>
            <a:endParaRPr lang="en-US" b="1" dirty="0"/>
          </a:p>
        </p:txBody>
      </p:sp>
      <p:pic>
        <p:nvPicPr>
          <p:cNvPr id="7" name="Content Placeholder 6" descr="pars spina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140968"/>
            <a:ext cx="4248472" cy="3456384"/>
          </a:xfrm>
        </p:spPr>
      </p:pic>
      <p:pic>
        <p:nvPicPr>
          <p:cNvPr id="5" name="Content Placeholder 4" descr="img_46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081279" cy="3456384"/>
          </a:xfrm>
        </p:spPr>
      </p:pic>
      <p:sp>
        <p:nvSpPr>
          <p:cNvPr id="6" name="Rectangle 5"/>
          <p:cNvSpPr/>
          <p:nvPr/>
        </p:nvSpPr>
        <p:spPr>
          <a:xfrm>
            <a:off x="4932040" y="148478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</a:t>
            </a:r>
            <a:r>
              <a:rPr lang="sr-Latn-RS" sz="2400" dirty="0" smtClean="0"/>
              <a:t>odiže nadlakt unazad i rotira ga spolja. Kada je nadlakt u abdukciji od 90˚ povlači ga unazad – </a:t>
            </a:r>
            <a:r>
              <a:rPr lang="sr-Latn-RS" sz="2400" b="1" dirty="0" smtClean="0"/>
              <a:t>horizontalna abdukcija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7544" y="1556793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Z</a:t>
            </a:r>
            <a:r>
              <a:rPr lang="sr-Latn-RS" sz="2800" dirty="0" smtClean="0"/>
              <a:t>adnji deo deltastog mišića, pripaja se na spini skapule.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Latn-RS" b="1" dirty="0" smtClean="0"/>
              <a:t>m.pectoralis major - veliki grudni mišić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P</a:t>
            </a:r>
            <a:r>
              <a:rPr lang="sr-Latn-RS" dirty="0" smtClean="0"/>
              <a:t>ripoji:</a:t>
            </a:r>
          </a:p>
          <a:p>
            <a:r>
              <a:rPr lang="sr-Latn-RS" b="1" dirty="0" smtClean="0"/>
              <a:t>1.pars clavicularis </a:t>
            </a:r>
            <a:r>
              <a:rPr lang="sr-Latn-RS" dirty="0" smtClean="0"/>
              <a:t>– na klavikuli</a:t>
            </a:r>
          </a:p>
          <a:p>
            <a:r>
              <a:rPr lang="sr-Latn-RS" b="1" dirty="0" smtClean="0"/>
              <a:t>2.pars sternocostalis </a:t>
            </a:r>
            <a:r>
              <a:rPr lang="sr-Latn-RS" dirty="0" smtClean="0"/>
              <a:t>– na sternumu i na prvih 6 rebarnih rskavica</a:t>
            </a:r>
          </a:p>
          <a:p>
            <a:r>
              <a:rPr lang="sr-Latn-RS" b="1" dirty="0" smtClean="0"/>
              <a:t>3.pars abdominalis </a:t>
            </a:r>
            <a:r>
              <a:rPr lang="sr-Latn-RS" dirty="0" smtClean="0"/>
              <a:t>– na gornjem delu fascije pravog trbušnog mišića</a:t>
            </a:r>
          </a:p>
          <a:p>
            <a:r>
              <a:rPr lang="sr-Latn-RS" u="sng" dirty="0" smtClean="0"/>
              <a:t>crista tuberculi majoris humeri</a:t>
            </a:r>
            <a:endParaRPr lang="en-US" u="sng" dirty="0"/>
          </a:p>
        </p:txBody>
      </p:sp>
      <p:pic>
        <p:nvPicPr>
          <p:cNvPr id="5" name="Content Placeholder 4" descr="SaudiJSportsMed_2014_14_1_1_131566_f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7502" y="1600200"/>
            <a:ext cx="369999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Latn-RS" b="1" dirty="0" smtClean="0"/>
              <a:t>m.pectoralis major </a:t>
            </a:r>
            <a:r>
              <a:rPr lang="sr-Latn-RS" dirty="0" smtClean="0"/>
              <a:t>izvodi adukciju, unutračnju rotaciju i horizontalnu adukciju nadlakta</a:t>
            </a:r>
            <a:endParaRPr lang="en-US" dirty="0"/>
          </a:p>
        </p:txBody>
      </p:sp>
      <p:pic>
        <p:nvPicPr>
          <p:cNvPr id="6" name="Content Placeholder 5" descr="pector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3960440" cy="4293096"/>
          </a:xfrm>
        </p:spPr>
      </p:pic>
      <p:pic>
        <p:nvPicPr>
          <p:cNvPr id="5" name="Content Placeholder 4" descr="muscles-of-the-pectoral-region-2-7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4716016" cy="424847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Latn-RS" b="1" dirty="0" smtClean="0"/>
              <a:t>m.latissimus dorsi </a:t>
            </a:r>
            <a:r>
              <a:rPr lang="sr-Latn-RS" dirty="0" smtClean="0"/>
              <a:t>– široki leđni mišić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P</a:t>
            </a:r>
            <a:r>
              <a:rPr lang="sr-Latn-RS" dirty="0" smtClean="0"/>
              <a:t>ripoji: </a:t>
            </a:r>
          </a:p>
          <a:p>
            <a:r>
              <a:rPr lang="sr-Latn-RS" dirty="0" smtClean="0"/>
              <a:t>processus spinosus poslednjih 6 leđnih i svih lumbalnih pršljenova</a:t>
            </a:r>
          </a:p>
          <a:p>
            <a:r>
              <a:rPr lang="sr-Latn-RS" dirty="0" smtClean="0"/>
              <a:t>krsna kost, </a:t>
            </a:r>
          </a:p>
          <a:p>
            <a:r>
              <a:rPr lang="sr-Latn-RS" dirty="0" smtClean="0"/>
              <a:t>bedreni greben</a:t>
            </a:r>
          </a:p>
          <a:p>
            <a:r>
              <a:rPr lang="sr-Latn-RS" dirty="0" smtClean="0"/>
              <a:t>poslednja 4 rebra</a:t>
            </a:r>
          </a:p>
          <a:p>
            <a:r>
              <a:rPr lang="sr-Latn-RS" dirty="0" smtClean="0"/>
              <a:t>sulcus intertubercularis humeri</a:t>
            </a:r>
          </a:p>
          <a:p>
            <a:pPr>
              <a:buNone/>
            </a:pPr>
            <a:r>
              <a:rPr lang="sr-Latn-RS" dirty="0" smtClean="0"/>
              <a:t> - </a:t>
            </a:r>
            <a:r>
              <a:rPr lang="en-US" dirty="0" smtClean="0"/>
              <a:t>I</a:t>
            </a:r>
            <a:r>
              <a:rPr lang="sr-Latn-RS" dirty="0" smtClean="0"/>
              <a:t>nervacija: n.toracodorsalis </a:t>
            </a:r>
          </a:p>
          <a:p>
            <a:endParaRPr lang="en-US" dirty="0"/>
          </a:p>
        </p:txBody>
      </p:sp>
      <p:pic>
        <p:nvPicPr>
          <p:cNvPr id="5" name="Content Placeholder 4" descr="lati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7711" y="1600200"/>
            <a:ext cx="4346289" cy="5257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dirty="0" smtClean="0"/>
              <a:t>m.latissimus dorsi - funkcija </a:t>
            </a:r>
            <a:endParaRPr lang="en-US" dirty="0"/>
          </a:p>
        </p:txBody>
      </p:sp>
      <p:pic>
        <p:nvPicPr>
          <p:cNvPr id="4" name="Content Placeholder 3" descr="MMT lati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429000"/>
            <a:ext cx="6552728" cy="3068960"/>
          </a:xfrm>
        </p:spPr>
      </p:pic>
      <p:sp>
        <p:nvSpPr>
          <p:cNvPr id="5" name="Rectangle 4"/>
          <p:cNvSpPr/>
          <p:nvPr/>
        </p:nvSpPr>
        <p:spPr>
          <a:xfrm>
            <a:off x="971600" y="1916833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</a:t>
            </a:r>
            <a:r>
              <a:rPr lang="sr-Latn-RS" sz="2800" dirty="0" smtClean="0"/>
              <a:t>nutračnja rotacija, adukcija i ekstenzija nadlakta.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b="1" dirty="0" smtClean="0"/>
              <a:t>m.coracobrachialis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P</a:t>
            </a:r>
            <a:r>
              <a:rPr lang="sr-Latn-RS" dirty="0" smtClean="0"/>
              <a:t>ripoji: </a:t>
            </a:r>
          </a:p>
          <a:p>
            <a:r>
              <a:rPr lang="sr-Latn-RS" dirty="0" smtClean="0"/>
              <a:t>processus  coracoideus </a:t>
            </a:r>
          </a:p>
          <a:p>
            <a:r>
              <a:rPr lang="sr-Latn-RS" dirty="0" smtClean="0"/>
              <a:t>srednji deo unutrašnje strane humerusa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I</a:t>
            </a:r>
            <a:r>
              <a:rPr lang="sr-Latn-RS" dirty="0" smtClean="0"/>
              <a:t>nervacija: n.musculokutaneus                         Funkcija:</a:t>
            </a:r>
          </a:p>
          <a:p>
            <a:r>
              <a:rPr lang="sr-Latn-RS" b="1" u="sng" dirty="0" smtClean="0"/>
              <a:t>fleksija nadlakta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" name="Content Placeholder 4" descr="coracobrachial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700808"/>
            <a:ext cx="3312368" cy="41764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nadlakta - fleksija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</a:t>
            </a:r>
            <a:r>
              <a:rPr lang="sr-Latn-RS" dirty="0" smtClean="0"/>
              <a:t>leksija – to je pokret podizanja nadlakta napred i naviše u sagitalnoj ravni. </a:t>
            </a:r>
            <a:r>
              <a:rPr lang="en-US" dirty="0" smtClean="0"/>
              <a:t>U</a:t>
            </a:r>
            <a:r>
              <a:rPr lang="sr-Latn-RS" dirty="0" smtClean="0"/>
              <a:t>z fleksiju se odvija </a:t>
            </a:r>
            <a:r>
              <a:rPr lang="sr-Latn-RS" u="sng" dirty="0" smtClean="0"/>
              <a:t>zadnje lateralno </a:t>
            </a:r>
            <a:r>
              <a:rPr lang="sr-Latn-RS" dirty="0" smtClean="0"/>
              <a:t>klizanje glave humerusa u glenoidalnoj jamici kao artrokinematički pokret.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fleksije nadlakta (uz podršku pokreta lopatice) je 0-155˚. Za dalju fleksiju do 180˚ potrebna je i ekstenzija kičmenog stuba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okrete fleksije ograničavaju donji glenohumoralni ligament i zadnji deo zglobne kapsule.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824536" cy="5157192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ri pokretu fleksije podiže se nadlakt, pomera se rameni pojas napred (protrakcija) i rotira se lopatica tako da se spoljni ugao podiže.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leksija se odvija u sagitalnoj ravni oko  osovine koja nastaje na preseku horizontalne i frontalne ravni.</a:t>
            </a:r>
            <a:endParaRPr lang="en-US" dirty="0"/>
          </a:p>
        </p:txBody>
      </p:sp>
      <p:pic>
        <p:nvPicPr>
          <p:cNvPr id="5" name="Content Placeholder 4" descr="fleks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77991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 izvođenju pokreta fleksije učestvuju: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b="1" dirty="0" smtClean="0"/>
              <a:t>m.deltoideus</a:t>
            </a:r>
            <a:r>
              <a:rPr lang="sr-Latn-RS" dirty="0" smtClean="0"/>
              <a:t> pars clavicularis et acromialis</a:t>
            </a:r>
          </a:p>
          <a:p>
            <a:r>
              <a:rPr lang="sr-Latn-RS" b="1" dirty="0" smtClean="0"/>
              <a:t>m.coracobrachialis</a:t>
            </a:r>
          </a:p>
          <a:p>
            <a:r>
              <a:rPr lang="sr-Latn-RS" b="1" dirty="0" smtClean="0"/>
              <a:t>m.biceps brachii</a:t>
            </a:r>
          </a:p>
          <a:p>
            <a:r>
              <a:rPr lang="sr-Latn-RS" b="1" dirty="0" smtClean="0"/>
              <a:t>m.pectoralis major </a:t>
            </a:r>
            <a:r>
              <a:rPr lang="sr-Latn-RS" dirty="0" smtClean="0"/>
              <a:t>(pars clavicularis et sternocostalis)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stali mišići koji ušestvuju u pokretu su: m.supraspinatus, m.infraspinatus, m.subscapularis, m.trapezius i m.serratus anterior.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Latn-RS" dirty="0" smtClean="0"/>
              <a:t>mm.deltoideus, coracobrachialis, pectoralis, biceps brachii - fleksori</a:t>
            </a:r>
            <a:endParaRPr lang="en-US" dirty="0"/>
          </a:p>
        </p:txBody>
      </p:sp>
      <p:pic>
        <p:nvPicPr>
          <p:cNvPr id="7" name="Content Placeholder 6" descr="flex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84975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err="1" smtClean="0"/>
              <a:t>Pokretljivost</a:t>
            </a:r>
            <a:r>
              <a:rPr lang="en-US" b="1" dirty="0" smtClean="0"/>
              <a:t> </a:t>
            </a:r>
            <a:r>
              <a:rPr lang="en-US" b="1" dirty="0" err="1" smtClean="0"/>
              <a:t>nadlakt</a:t>
            </a:r>
            <a:r>
              <a:rPr lang="sr-Latn-RS" b="1" dirty="0" smtClean="0"/>
              <a:t>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okreti nadlakta odvijaju se u ramenom zglobu (zglobne površine - </a:t>
            </a:r>
            <a:r>
              <a:rPr lang="sr-Latn-RS" i="1" dirty="0" smtClean="0"/>
              <a:t>cavitas glenoidalis scapulae i caput humeri)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obra pokretljivost je omogućena i uključivanjem struktura ramenog pojasa u pokrete.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tabilnost je obezbeđena: </a:t>
            </a:r>
            <a:r>
              <a:rPr lang="sr-Latn-RS" b="1" i="1" dirty="0" smtClean="0"/>
              <a:t>lig.coracohumerale, lig.glenohumerale</a:t>
            </a:r>
            <a:r>
              <a:rPr lang="sr-Latn-RS" dirty="0" smtClean="0"/>
              <a:t>, zglobna kapsula i mišići)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HE7_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0936" y="4714884"/>
            <a:ext cx="1743064" cy="214311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</a:t>
            </a:r>
            <a:r>
              <a:rPr lang="sr-Latn-RS" dirty="0" smtClean="0"/>
              <a:t>kstenzija nadlakta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 podizanja nadlaktice unazad iz neutralnog položaja u sagitalnoj ravni oko horizontalne osovine.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iznosi od 0-50˚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rtrokinematički pokret uz ekstenziju je </a:t>
            </a:r>
            <a:r>
              <a:rPr lang="sr-Latn-RS" u="sng" dirty="0" smtClean="0"/>
              <a:t>prednje medijalno klizanje </a:t>
            </a:r>
            <a:r>
              <a:rPr lang="sr-Latn-RS" dirty="0" smtClean="0"/>
              <a:t>glave humerusa u glenoidalnoj jami lopatice. 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opatica se okreće naniže i upolje a rame se spušta na dole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- ekstenzori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6336704" cy="4997152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m.deltoideus</a:t>
            </a:r>
            <a:r>
              <a:rPr lang="sr-Latn-RS" dirty="0" smtClean="0"/>
              <a:t> pars spinata</a:t>
            </a:r>
          </a:p>
          <a:p>
            <a:r>
              <a:rPr lang="sr-Latn-RS" b="1" dirty="0" smtClean="0"/>
              <a:t>m.latissimus dorsi</a:t>
            </a:r>
          </a:p>
          <a:p>
            <a:r>
              <a:rPr lang="sr-Latn-RS" b="1" dirty="0" smtClean="0"/>
              <a:t>m.subscapularis </a:t>
            </a:r>
          </a:p>
          <a:p>
            <a:r>
              <a:rPr lang="sr-Latn-RS" b="1" dirty="0" smtClean="0"/>
              <a:t>m.teres major</a:t>
            </a:r>
          </a:p>
          <a:p>
            <a:r>
              <a:rPr lang="sr-Latn-RS" b="1" dirty="0" smtClean="0"/>
              <a:t>m.teres minor</a:t>
            </a:r>
          </a:p>
          <a:p>
            <a:r>
              <a:rPr lang="sr-Latn-RS" b="1" dirty="0" smtClean="0"/>
              <a:t>m.triceps brachii </a:t>
            </a:r>
            <a:r>
              <a:rPr lang="sr-Latn-RS" dirty="0" smtClean="0"/>
              <a:t>caput longum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ko se ekstenzija vrši protiv otpora uključuju se i m.trapezius i mm.rhomboidei</a:t>
            </a:r>
            <a:endParaRPr lang="en-US" dirty="0"/>
          </a:p>
        </p:txBody>
      </p:sp>
      <p:pic>
        <p:nvPicPr>
          <p:cNvPr id="5" name="Content Placeholder 4" descr="ex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2852936"/>
            <a:ext cx="2555776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bdukcija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odizanje nadlakta u stranu (upolje od trupa)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zvodi se u frontalnoj ravni oko horizontalno sagitalne osovine (nastaje na preseku horizontalne i sagitalne ravni)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rtrokinematički pokret je donje klizanje glave humerusa u glenoidalnoj jami skapule.</a:t>
            </a:r>
          </a:p>
          <a:p>
            <a:pPr>
              <a:buNone/>
            </a:pPr>
            <a:r>
              <a:rPr lang="sr-Latn-R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bim pokreta abdukcije nadlakta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92488" cy="5112568"/>
          </a:xfrm>
        </p:spPr>
        <p:txBody>
          <a:bodyPr/>
          <a:lstStyle/>
          <a:p>
            <a:r>
              <a:rPr lang="sr-Latn-RS" dirty="0" smtClean="0"/>
              <a:t>obim pokreta abdukcije je 0-180˚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a bi se izveo potreban je i pokret loopatice.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rećina obima pokreta je na račun pokreta rotacije lopatice.</a:t>
            </a:r>
            <a:endParaRPr lang="en-US" dirty="0"/>
          </a:p>
        </p:txBody>
      </p:sp>
      <p:pic>
        <p:nvPicPr>
          <p:cNvPr id="7" name="Content Placeholder 6" descr="scapulohumeral-rhyth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572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bdukcija nadlakta uz pokret lopatice</a:t>
            </a:r>
            <a:endParaRPr lang="en-US" dirty="0"/>
          </a:p>
        </p:txBody>
      </p:sp>
      <p:pic>
        <p:nvPicPr>
          <p:cNvPr id="7" name="Content Placeholder 6" descr="upward-ro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abduktori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m.deltoideus </a:t>
            </a:r>
            <a:r>
              <a:rPr lang="sr-Latn-RS" dirty="0" smtClean="0"/>
              <a:t>pars acromialis</a:t>
            </a:r>
          </a:p>
          <a:p>
            <a:r>
              <a:rPr lang="sr-Latn-RS" b="1" dirty="0" smtClean="0"/>
              <a:t>m.supraspinatus</a:t>
            </a:r>
          </a:p>
          <a:p>
            <a:r>
              <a:rPr lang="sr-Latn-RS" b="1" dirty="0" smtClean="0"/>
              <a:t>m.biceps brachii </a:t>
            </a:r>
            <a:r>
              <a:rPr lang="sr-Latn-RS" dirty="0" smtClean="0"/>
              <a:t>caput longum</a:t>
            </a:r>
          </a:p>
          <a:p>
            <a:r>
              <a:rPr lang="sr-Latn-RS" b="1" dirty="0" smtClean="0"/>
              <a:t>m.serratus anterior</a:t>
            </a:r>
          </a:p>
          <a:p>
            <a:r>
              <a:rPr lang="sr-Latn-RS" b="1" dirty="0" smtClean="0"/>
              <a:t>m.trapezius</a:t>
            </a:r>
            <a:r>
              <a:rPr lang="sr-Latn-RS" dirty="0" smtClean="0"/>
              <a:t> pars descendens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abduktori nadlakta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sr-Latn-RS" sz="3200" dirty="0" smtClean="0"/>
              <a:t>m.deltoideus pars acromialis</a:t>
            </a:r>
          </a:p>
          <a:p>
            <a:r>
              <a:rPr lang="sr-Latn-RS" sz="3200" dirty="0" smtClean="0"/>
              <a:t>m.supraspinatus</a:t>
            </a:r>
          </a:p>
          <a:p>
            <a:r>
              <a:rPr lang="sr-Latn-RS" sz="3200" dirty="0" smtClean="0"/>
              <a:t>m.biceps brachii caput longum</a:t>
            </a:r>
          </a:p>
          <a:p>
            <a:r>
              <a:rPr lang="sr-Latn-RS" sz="3200" dirty="0" smtClean="0"/>
              <a:t>m.sarratus anterior</a:t>
            </a:r>
          </a:p>
          <a:p>
            <a:r>
              <a:rPr lang="sr-Latn-RS" sz="3200" dirty="0" smtClean="0"/>
              <a:t>m.trapezius</a:t>
            </a:r>
          </a:p>
          <a:p>
            <a:endParaRPr lang="en-US" dirty="0"/>
          </a:p>
        </p:txBody>
      </p:sp>
      <p:pic>
        <p:nvPicPr>
          <p:cNvPr id="7" name="Content Placeholder 6" descr="abduktor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4644008" cy="558924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dukcija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 privođenja nadlakta iz položaja abdukcije.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stojećem položaju mišići aduktori se ne uključuju u pokret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aduktori nadlakta: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.pectoralis major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.teres major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.latissimus dorsi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.triceps brachii caput longum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.biceps brachii – caput breve</a:t>
            </a:r>
          </a:p>
          <a:p>
            <a:r>
              <a:rPr lang="sr-Latn-RS" dirty="0" smtClean="0"/>
              <a:t>m.pectoralis minor</a:t>
            </a:r>
          </a:p>
          <a:p>
            <a:r>
              <a:rPr lang="sr-Latn-RS" dirty="0" smtClean="0"/>
              <a:t>mm.rhomboidei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.trapezius</a:t>
            </a:r>
          </a:p>
          <a:p>
            <a:endParaRPr lang="en-US" dirty="0"/>
          </a:p>
        </p:txBody>
      </p:sp>
      <p:pic>
        <p:nvPicPr>
          <p:cNvPr id="5" name="Content Placeholder 4" descr="adduktor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268760"/>
            <a:ext cx="4788024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poljna rotacija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Pokret izvrtanja nadlakta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se odvija u horizontalnoj ravni oko vertikalne osovine koja se dobija presekom sagitalne i frontalne ravni. 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spoljne rotacije nadlakta iznosi 0-90˚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rtrokinematički pokret je </a:t>
            </a:r>
            <a:r>
              <a:rPr lang="sr-Latn-RS" u="sng" dirty="0" smtClean="0"/>
              <a:t>prednje medijalno klizanje</a:t>
            </a:r>
            <a:r>
              <a:rPr lang="sr-Latn-RS" dirty="0" smtClean="0"/>
              <a:t> glave humerusa u glenoidalnoj jami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ame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ya rotacij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84784"/>
            <a:ext cx="5568950" cy="46085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/>
          <a:lstStyle/>
          <a:p>
            <a:r>
              <a:rPr lang="sr-Latn-RS" sz="2800" b="1" dirty="0" smtClean="0"/>
              <a:t>m.infraspinatus</a:t>
            </a:r>
          </a:p>
          <a:p>
            <a:r>
              <a:rPr lang="sr-Latn-RS" sz="2800" b="1" dirty="0" smtClean="0"/>
              <a:t>m.teres minor</a:t>
            </a:r>
          </a:p>
          <a:p>
            <a:r>
              <a:rPr lang="sr-Latn-RS" sz="2800" dirty="0" smtClean="0"/>
              <a:t>m.deltoideus pars spinata</a:t>
            </a:r>
          </a:p>
          <a:p>
            <a:r>
              <a:rPr lang="sr-Latn-RS" sz="2800" dirty="0" smtClean="0"/>
              <a:t>m.supraspinatus</a:t>
            </a:r>
          </a:p>
          <a:p>
            <a:r>
              <a:rPr lang="sr-Latn-RS" sz="2800" dirty="0" smtClean="0"/>
              <a:t>m.triceps brachii – caput longum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00948" cy="11620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M</a:t>
            </a:r>
            <a:r>
              <a:rPr lang="sr-Latn-RS" sz="2800" dirty="0" smtClean="0"/>
              <a:t>išići koji izvode spoljnu rotaciju nadlakta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nutrašnja rotacija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Uvrtanje nadlakta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 horizontalnoj ravni oko uzdužne osovine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rtrokinematiki pokret uz unutrašnju rotaciju je </a:t>
            </a:r>
            <a:r>
              <a:rPr lang="sr-Latn-RS" u="sng" dirty="0" smtClean="0"/>
              <a:t>zadnje lateralno klizanje </a:t>
            </a:r>
            <a:r>
              <a:rPr lang="sr-Latn-RS" dirty="0" smtClean="0"/>
              <a:t>glave humerusa u glenoidalnoj jamici.</a:t>
            </a:r>
          </a:p>
          <a:p>
            <a:r>
              <a:rPr lang="sr-Latn-RS" dirty="0" smtClean="0"/>
              <a:t>0-70˚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koji izvode unutrašnju rotaciju nadlakta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600400" cy="4525963"/>
          </a:xfrm>
        </p:spPr>
        <p:txBody>
          <a:bodyPr/>
          <a:lstStyle/>
          <a:p>
            <a:r>
              <a:rPr lang="sr-Latn-RS" b="1" dirty="0" smtClean="0"/>
              <a:t>m.subscapularis</a:t>
            </a:r>
          </a:p>
          <a:p>
            <a:r>
              <a:rPr lang="sr-Latn-RS" b="1" dirty="0" smtClean="0"/>
              <a:t>m.teres major</a:t>
            </a:r>
          </a:p>
          <a:p>
            <a:r>
              <a:rPr lang="sr-Latn-RS" dirty="0" smtClean="0"/>
              <a:t>m.latissinus dorsi</a:t>
            </a:r>
          </a:p>
          <a:p>
            <a:r>
              <a:rPr lang="sr-Latn-RS" dirty="0" smtClean="0"/>
              <a:t>m. pectoralis major</a:t>
            </a:r>
          </a:p>
          <a:p>
            <a:r>
              <a:rPr lang="sr-Latn-RS" dirty="0" smtClean="0"/>
              <a:t>m.serratus anterior</a:t>
            </a:r>
          </a:p>
          <a:p>
            <a:r>
              <a:rPr lang="sr-Latn-RS" dirty="0" smtClean="0"/>
              <a:t>m.biceps brachii</a:t>
            </a:r>
            <a:endParaRPr lang="en-US" dirty="0"/>
          </a:p>
        </p:txBody>
      </p:sp>
      <p:pic>
        <p:nvPicPr>
          <p:cNvPr id="5" name="Content Placeholder 4" descr="ya rotacij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628800"/>
            <a:ext cx="5292080" cy="489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</a:t>
            </a:r>
            <a:r>
              <a:rPr lang="sr-Latn-RS" dirty="0" smtClean="0"/>
              <a:t>orizontalna abdukcija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 nadlakta unazad iz početnog položaja abdukcije od 90˚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rtrokinematički pokret je prednje medijalno klizanje glave humerusa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je 0-40˚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koji izvode horizontalnu abdukciju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m.deltoideus – pars spinata</a:t>
            </a:r>
          </a:p>
          <a:p>
            <a:r>
              <a:rPr lang="sr-Latn-RS" dirty="0" smtClean="0"/>
              <a:t>m.trapezius – pars descendens et transversa</a:t>
            </a:r>
          </a:p>
          <a:p>
            <a:r>
              <a:rPr lang="sr-Latn-RS" dirty="0" smtClean="0"/>
              <a:t>mm.rhomboidei</a:t>
            </a:r>
          </a:p>
          <a:p>
            <a:r>
              <a:rPr lang="sr-Latn-RS" dirty="0" smtClean="0"/>
              <a:t>m.teres major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H</a:t>
            </a:r>
            <a:r>
              <a:rPr lang="sr-Latn-RS" dirty="0" smtClean="0"/>
              <a:t>orizontalna adukcija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 nadlakta napred iz početnog položaja abdukcije od 90˚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rtrokinematički pokret je zadnje lateralno klizanje glave humerusa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je 0-135˚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koji izvode horizontalnu adukciju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</a:t>
            </a:r>
            <a:r>
              <a:rPr lang="en-US" dirty="0" smtClean="0"/>
              <a:t>O</a:t>
            </a:r>
            <a:r>
              <a:rPr lang="sr-Latn-RS" dirty="0" smtClean="0"/>
              <a:t>vim  pokretom testiramo </a:t>
            </a:r>
            <a:r>
              <a:rPr lang="sr-Latn-RS" b="1" dirty="0" smtClean="0"/>
              <a:t>m.pectoralis major </a:t>
            </a:r>
            <a:r>
              <a:rPr lang="sr-Latn-RS" dirty="0" smtClean="0"/>
              <a:t>a učestvuju i </a:t>
            </a:r>
          </a:p>
          <a:p>
            <a:r>
              <a:rPr lang="sr-Latn-RS" dirty="0" smtClean="0"/>
              <a:t>m.pectoralis minor</a:t>
            </a:r>
          </a:p>
          <a:p>
            <a:r>
              <a:rPr lang="sr-Latn-RS" dirty="0" smtClean="0"/>
              <a:t>m.deltoideus – pars clavicularis</a:t>
            </a:r>
          </a:p>
          <a:p>
            <a:r>
              <a:rPr lang="sr-Latn-RS" dirty="0" smtClean="0"/>
              <a:t>m.coracobrachialis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 u horizontalnoj ravni oko vertikalne osovine</a:t>
            </a:r>
            <a:endParaRPr lang="en-US" dirty="0"/>
          </a:p>
        </p:txBody>
      </p:sp>
      <p:pic>
        <p:nvPicPr>
          <p:cNvPr id="4" name="Content Placeholder 3" descr="hori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200800" cy="52292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dirty="0" smtClean="0"/>
              <a:t>Lakatni zglob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akatni zglob grade donji okrajak humerusa, i gornji okrajci ulne i radijusa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o je složen zglob i sastoji se od tri zgloba:</a:t>
            </a:r>
          </a:p>
          <a:p>
            <a:r>
              <a:rPr lang="sr-Latn-RS" dirty="0" smtClean="0"/>
              <a:t>1.humerus i ulna – art.humeroulnaris</a:t>
            </a:r>
          </a:p>
          <a:p>
            <a:r>
              <a:rPr lang="sr-Latn-RS" dirty="0" smtClean="0"/>
              <a:t>2.humerus i radijus – art.humeroradialis</a:t>
            </a:r>
          </a:p>
          <a:p>
            <a:r>
              <a:rPr lang="sr-Latn-RS" dirty="0" smtClean="0"/>
              <a:t>3.ulna i radius – art.radioulnaris proximalis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 lakta (articulatio cubiti)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sr-Latn-RS" dirty="0" smtClean="0"/>
              <a:t>ri zgloba koja čine lakatni zglob imaju jedinstvenu zglobnu čauru i zajedničke veze pa predstavljaju morfološku celinu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unkcionalno, ovo su tri razdvojena zgloba jer su pokreti različiti u svakom od njih.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smtClean="0"/>
              <a:t>P</a:t>
            </a:r>
            <a:r>
              <a:rPr lang="sr-Latn-RS" b="1" dirty="0" smtClean="0"/>
              <a:t>okreti nadlakta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kstenzija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dukcija</a:t>
            </a:r>
          </a:p>
          <a:p>
            <a:r>
              <a:rPr lang="en-US" dirty="0" smtClean="0"/>
              <a:t>H</a:t>
            </a:r>
            <a:r>
              <a:rPr lang="sr-Latn-RS" dirty="0" smtClean="0"/>
              <a:t>orizontalna adukcija</a:t>
            </a:r>
          </a:p>
          <a:p>
            <a:r>
              <a:rPr lang="en-US" dirty="0" smtClean="0"/>
              <a:t>H</a:t>
            </a:r>
            <a:r>
              <a:rPr lang="sr-Latn-RS" dirty="0" smtClean="0"/>
              <a:t>orizontalna adukcija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poljašnja i unutrašnja rotacija</a:t>
            </a:r>
            <a:endParaRPr lang="en-US" dirty="0"/>
          </a:p>
        </p:txBody>
      </p:sp>
      <p:pic>
        <p:nvPicPr>
          <p:cNvPr id="4" name="Picture 3" descr="zglob-lakta-art-cubiti-elbow-joi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714488"/>
            <a:ext cx="4030154" cy="302577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Latn-RS" dirty="0" smtClean="0"/>
              <a:t>1.</a:t>
            </a:r>
            <a:r>
              <a:rPr lang="en-US" dirty="0" smtClean="0"/>
              <a:t> </a:t>
            </a:r>
            <a:r>
              <a:rPr lang="en-US" dirty="0" err="1" smtClean="0"/>
              <a:t>Humeroulnarni</a:t>
            </a:r>
            <a:r>
              <a:rPr lang="en-US" dirty="0" smtClean="0"/>
              <a:t> </a:t>
            </a:r>
            <a:r>
              <a:rPr lang="en-US" dirty="0" err="1" smtClean="0"/>
              <a:t>zglob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art. humeroulnaris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globne površine humerusa: trochlea humeri, fossa olecrani, fossa coronoidea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globne površine ulne: fossa trochlearis, processus olecrani, processus coronoideus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okreti: fleksija i ekstenzija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Latn-RS" dirty="0" smtClean="0"/>
              <a:t>2.</a:t>
            </a:r>
            <a:r>
              <a:rPr lang="en-US" dirty="0" err="1" smtClean="0"/>
              <a:t>Humeroradijalni</a:t>
            </a:r>
            <a:r>
              <a:rPr lang="en-US" dirty="0" smtClean="0"/>
              <a:t> </a:t>
            </a:r>
            <a:r>
              <a:rPr lang="en-US" dirty="0" err="1" smtClean="0"/>
              <a:t>zglob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art.humeroradialis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globna površina distalnog okrajka humerusa je konveksna: </a:t>
            </a:r>
            <a:r>
              <a:rPr lang="sr-Latn-RS" i="1" dirty="0" smtClean="0"/>
              <a:t>capitulum humeri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globne površine radiusa: udubljenje gornje površine glave radiusa – </a:t>
            </a:r>
            <a:r>
              <a:rPr lang="sr-Latn-RS" i="1" dirty="0" smtClean="0"/>
              <a:t>fovea articularis capitis radii.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5" name="Content Placeholder 4" descr="lak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268760"/>
            <a:ext cx="4067944" cy="54006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r-Latn-RS" dirty="0" smtClean="0"/>
              <a:t>3.</a:t>
            </a:r>
            <a:r>
              <a:rPr lang="en-US" dirty="0" err="1" smtClean="0"/>
              <a:t>Radioulnarni</a:t>
            </a:r>
            <a:r>
              <a:rPr lang="en-US" dirty="0" smtClean="0"/>
              <a:t> </a:t>
            </a:r>
            <a:r>
              <a:rPr lang="en-US" dirty="0" err="1" smtClean="0"/>
              <a:t>zglob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i="1" dirty="0" smtClean="0"/>
              <a:t>art.radioulnaris proximalis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i="1" dirty="0" smtClean="0"/>
              <a:t>circumferentia articularis capitis radii - </a:t>
            </a:r>
            <a:r>
              <a:rPr lang="sr-Latn-RS" dirty="0" smtClean="0"/>
              <a:t>obodna površina glave radiusa </a:t>
            </a:r>
            <a:endParaRPr lang="sr-Latn-RS" i="1" dirty="0" smtClean="0"/>
          </a:p>
          <a:p>
            <a:r>
              <a:rPr lang="en-US" i="1" dirty="0" smtClean="0"/>
              <a:t>I</a:t>
            </a:r>
            <a:r>
              <a:rPr lang="sr-Latn-RS" i="1" dirty="0" smtClean="0"/>
              <a:t>ncisura radialis ulnae –</a:t>
            </a:r>
            <a:r>
              <a:rPr lang="sr-Latn-RS" dirty="0" smtClean="0"/>
              <a:t> na spoljašnjoj strani proksimalnog okrajka ulnae</a:t>
            </a:r>
          </a:p>
          <a:p>
            <a:endParaRPr lang="sr-Latn-RS" i="1" dirty="0" smtClean="0"/>
          </a:p>
          <a:p>
            <a:r>
              <a:rPr lang="en-US" dirty="0" smtClean="0"/>
              <a:t>S</a:t>
            </a:r>
            <a:r>
              <a:rPr lang="sr-Latn-RS" dirty="0" smtClean="0"/>
              <a:t>ve zglobne površine prekrivene su zglobnom hijalinom hrskavicom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globne veze – ligamenti koji ojačavaju zglob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</a:t>
            </a:r>
            <a:r>
              <a:rPr lang="sr-Latn-RS" b="1" dirty="0" smtClean="0"/>
              <a:t>ig.collaterale radiale</a:t>
            </a:r>
            <a:r>
              <a:rPr lang="sr-Latn-RS" dirty="0" smtClean="0"/>
              <a:t> – spoljašnja bočna veza, trouglastog oblika. Vrh trougla je pripojen na spoljašnjem epikondilu humerusa, a snopovi na ulni</a:t>
            </a:r>
          </a:p>
          <a:p>
            <a:r>
              <a:rPr lang="en-US" b="1" dirty="0" smtClean="0"/>
              <a:t>L</a:t>
            </a:r>
            <a:r>
              <a:rPr lang="sr-Latn-RS" b="1" dirty="0" smtClean="0"/>
              <a:t>ig. collaterale ulnare </a:t>
            </a:r>
            <a:r>
              <a:rPr lang="sr-Latn-RS" dirty="0" smtClean="0"/>
              <a:t>- unutrašnja bočna veza. Vrh se pripaja na unutrašnjem epikondilusu a snopovi se pružaju na koronoidnom nastavku i olekranonu.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globne 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</a:t>
            </a:r>
            <a:r>
              <a:rPr lang="sr-Latn-RS" b="1" dirty="0" smtClean="0"/>
              <a:t>ig.anulare radii </a:t>
            </a:r>
            <a:r>
              <a:rPr lang="sr-Latn-RS" dirty="0" smtClean="0"/>
              <a:t>– prstenasta veza radiusa je veza koja obuhvata glavu radiusa i priljubljuje je uz ulnu.</a:t>
            </a:r>
          </a:p>
          <a:p>
            <a:r>
              <a:rPr lang="en-US" b="1" dirty="0" smtClean="0"/>
              <a:t>L</a:t>
            </a:r>
            <a:r>
              <a:rPr lang="sr-Latn-RS" b="1" dirty="0" smtClean="0"/>
              <a:t>ig.quadratum </a:t>
            </a:r>
            <a:r>
              <a:rPr lang="sr-Latn-RS" dirty="0" smtClean="0"/>
              <a:t>– pojačava zglobnu čauru sa donje strane , pripada radioulnarnom zglobu i pripaja se na ovim kostima</a:t>
            </a:r>
            <a:endParaRPr lang="en-US" dirty="0"/>
          </a:p>
        </p:txBody>
      </p:sp>
      <p:pic>
        <p:nvPicPr>
          <p:cNvPr id="5" name="Content Placeholder 4" descr="lig lakt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355976" cy="52292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</a:t>
            </a:r>
            <a:r>
              <a:rPr lang="sr-Latn-RS" dirty="0" smtClean="0"/>
              <a:t>urze – sluzne kese lakta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4497388" cy="1605855"/>
          </a:xfrm>
        </p:spPr>
        <p:txBody>
          <a:bodyPr>
            <a:normAutofit/>
          </a:bodyPr>
          <a:lstStyle/>
          <a:p>
            <a:r>
              <a:rPr lang="en-US" i="1" dirty="0" smtClean="0"/>
              <a:t>B</a:t>
            </a:r>
            <a:r>
              <a:rPr lang="sr-Latn-RS" i="1" dirty="0" smtClean="0"/>
              <a:t>ursa subcutanea olecrani </a:t>
            </a:r>
            <a:r>
              <a:rPr lang="sr-Latn-RS" b="0" dirty="0" smtClean="0"/>
              <a:t>značajnija burza lakta. </a:t>
            </a:r>
            <a:r>
              <a:rPr lang="en-US" b="0" dirty="0" smtClean="0"/>
              <a:t>N</a:t>
            </a:r>
            <a:r>
              <a:rPr lang="sr-Latn-RS" b="0" dirty="0" smtClean="0"/>
              <a:t>alazi se u potkožnom tkivu iza olekranona</a:t>
            </a:r>
            <a:endParaRPr lang="en-US" b="0" dirty="0" smtClean="0"/>
          </a:p>
          <a:p>
            <a:endParaRPr lang="en-US" dirty="0"/>
          </a:p>
        </p:txBody>
      </p:sp>
      <p:pic>
        <p:nvPicPr>
          <p:cNvPr id="7" name="Content Placeholder 6" descr="burs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93218"/>
            <a:ext cx="4572000" cy="370413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5" y="1196752"/>
            <a:ext cx="4716016" cy="1584175"/>
          </a:xfrm>
        </p:spPr>
        <p:txBody>
          <a:bodyPr>
            <a:noAutofit/>
          </a:bodyPr>
          <a:lstStyle/>
          <a:p>
            <a:r>
              <a:rPr lang="en-US" b="0" dirty="0" smtClean="0"/>
              <a:t>N</a:t>
            </a:r>
            <a:r>
              <a:rPr lang="sr-Latn-RS" b="0" dirty="0" smtClean="0"/>
              <a:t>ajčešće dolazi do upale ove burze - prilikom čestih ponavljanja pokreta fleksije i ekstenzije</a:t>
            </a:r>
            <a:endParaRPr lang="en-US" b="0" dirty="0"/>
          </a:p>
        </p:txBody>
      </p:sp>
      <p:pic>
        <p:nvPicPr>
          <p:cNvPr id="8" name="Content Placeholder 7" descr="bursit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1" y="2836942"/>
            <a:ext cx="4572000" cy="361639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u lakatnom zglobu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leksija 0-145˚ (artrokinematički pokreti uz fleksiju – prednje klizanje ulne)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kstenzija – uz zadnje klizanje ulne</a:t>
            </a:r>
          </a:p>
          <a:p>
            <a:r>
              <a:rPr lang="sr-Latn-RS" dirty="0" smtClean="0"/>
              <a:t>Supinacija 0-90˚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ronacija  0-80˚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manuelni-misicni-test-zgloba-lakta-artcubiti-elbow-joint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leksori podlakta</a:t>
            </a:r>
            <a:endParaRPr lang="en-US" dirty="0"/>
          </a:p>
        </p:txBody>
      </p:sp>
      <p:pic>
        <p:nvPicPr>
          <p:cNvPr id="4" name="Content Placeholder 3" descr="fleks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/>
          <a:lstStyle/>
          <a:p>
            <a:r>
              <a:rPr lang="sr-Latn-RS" b="1" dirty="0" smtClean="0"/>
              <a:t>m.biceps brachi </a:t>
            </a:r>
            <a:r>
              <a:rPr lang="sr-Latn-RS" dirty="0" smtClean="0"/>
              <a:t>- pripoji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635896" cy="573325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sr-Latn-RS" dirty="0" smtClean="0"/>
              <a:t>aput breve – procesus coracoideus scapulae</a:t>
            </a:r>
          </a:p>
          <a:p>
            <a:r>
              <a:rPr lang="en-US" dirty="0" smtClean="0"/>
              <a:t>C</a:t>
            </a:r>
            <a:r>
              <a:rPr lang="sr-Latn-RS" dirty="0" smtClean="0"/>
              <a:t>aput longum – tuberositas supraglenoidalis scapulae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uberositas radii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iceps-brachii 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196752"/>
            <a:ext cx="5040560" cy="566124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M</a:t>
            </a:r>
            <a:r>
              <a:rPr lang="sr-Latn-RS" b="1" dirty="0" smtClean="0"/>
              <a:t>išići koji učestvuju u pokretima nadlaktice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m.deltoideus</a:t>
            </a:r>
          </a:p>
          <a:p>
            <a:r>
              <a:rPr lang="sr-Latn-RS" dirty="0" smtClean="0"/>
              <a:t>m.pectoralis major</a:t>
            </a:r>
          </a:p>
          <a:p>
            <a:r>
              <a:rPr lang="sr-Latn-RS" dirty="0" smtClean="0"/>
              <a:t>m.latissimus dorsi</a:t>
            </a:r>
          </a:p>
          <a:p>
            <a:r>
              <a:rPr lang="sr-Latn-RS" dirty="0" smtClean="0"/>
              <a:t>m.supraspinatus</a:t>
            </a:r>
          </a:p>
          <a:p>
            <a:r>
              <a:rPr lang="sr-Latn-RS" dirty="0" smtClean="0"/>
              <a:t>m.infraspinatus</a:t>
            </a:r>
          </a:p>
          <a:p>
            <a:r>
              <a:rPr lang="sr-Latn-RS" dirty="0" smtClean="0"/>
              <a:t>m.subscapularis</a:t>
            </a:r>
          </a:p>
          <a:p>
            <a:r>
              <a:rPr lang="sr-Latn-RS" dirty="0" smtClean="0"/>
              <a:t>m.teres major</a:t>
            </a:r>
          </a:p>
          <a:p>
            <a:r>
              <a:rPr lang="sr-Latn-RS" dirty="0" smtClean="0"/>
              <a:t>m.teres minor</a:t>
            </a:r>
          </a:p>
          <a:p>
            <a:r>
              <a:rPr lang="sr-Latn-RS" dirty="0" smtClean="0"/>
              <a:t>m.coracobrachialis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m.triceps brachi</a:t>
            </a:r>
          </a:p>
          <a:p>
            <a:r>
              <a:rPr lang="sr-Latn-RS" dirty="0" smtClean="0"/>
              <a:t>m.biceps brachi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ach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851694"/>
          </a:xfrm>
          <a:solidFill>
            <a:srgbClr val="FFFF00"/>
          </a:solidFill>
        </p:spPr>
        <p:txBody>
          <a:bodyPr/>
          <a:lstStyle/>
          <a:p>
            <a:r>
              <a:rPr lang="sr-Latn-RS" sz="3200" dirty="0" smtClean="0"/>
              <a:t>m.brachialis - pripoji</a:t>
            </a:r>
            <a:endParaRPr lang="en-US" sz="3200" dirty="0"/>
          </a:p>
        </p:txBody>
      </p:sp>
      <p:pic>
        <p:nvPicPr>
          <p:cNvPr id="7" name="Content Placeholder 6" descr="brachialis13467243788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38106" y="273050"/>
            <a:ext cx="3794333" cy="658495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283968" cy="5234260"/>
          </a:xfrm>
        </p:spPr>
        <p:txBody>
          <a:bodyPr/>
          <a:lstStyle/>
          <a:p>
            <a:r>
              <a:rPr lang="sr-Latn-RS" dirty="0" smtClean="0"/>
              <a:t> --</a:t>
            </a:r>
            <a:r>
              <a:rPr lang="sr-Latn-RS" sz="3200" dirty="0" smtClean="0"/>
              <a:t>donja polovina prednje strane humerusa</a:t>
            </a:r>
          </a:p>
          <a:p>
            <a:r>
              <a:rPr lang="sr-Latn-RS" sz="3200" dirty="0" smtClean="0"/>
              <a:t> -tuberositas ulnae</a:t>
            </a:r>
          </a:p>
          <a:p>
            <a:endParaRPr lang="sr-Latn-RS" sz="3200" dirty="0" smtClean="0"/>
          </a:p>
          <a:p>
            <a:endParaRPr lang="sr-Latn-R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brachior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dirty="0" smtClean="0"/>
              <a:t>m.brachioradialis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ripoji: spoljna ivica humerusa i processus stiloideus radii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nerviše ga n.radialis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leksija podlaktice kada je ona u neutralnom položaju.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uelni-misicni-test-zgloba-lakta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fleksori zgloba lakta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42909" y="1285859"/>
          <a:ext cx="8001057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260"/>
                <a:gridCol w="1708201"/>
                <a:gridCol w="1360173"/>
                <a:gridCol w="1720192"/>
                <a:gridCol w="1480231"/>
              </a:tblGrid>
              <a:tr h="1348700"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   mišić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   pripoj</a:t>
                      </a:r>
                    </a:p>
                    <a:p>
                      <a:r>
                        <a:rPr lang="sr-Latn-RS" sz="2800" dirty="0" smtClean="0"/>
                        <a:t>proksimalni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   </a:t>
                      </a:r>
                      <a:r>
                        <a:rPr lang="sr-Latn-RS" sz="2800" dirty="0" smtClean="0"/>
                        <a:t>pripoj</a:t>
                      </a:r>
                    </a:p>
                    <a:p>
                      <a:r>
                        <a:rPr lang="sr-Latn-RS" sz="2800" dirty="0" smtClean="0"/>
                        <a:t> distalni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inervacija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  dejstvo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48700"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m.biceps brachii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   scapula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</a:t>
                      </a:r>
                      <a:r>
                        <a:rPr lang="sr-Latn-RS" sz="2800" dirty="0" smtClean="0"/>
                        <a:t>radius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n.misculocutaneus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r>
                        <a:rPr lang="sr-Latn-RS" sz="2800" dirty="0" smtClean="0"/>
                        <a:t>leksija </a:t>
                      </a:r>
                    </a:p>
                    <a:p>
                      <a:r>
                        <a:rPr lang="sr-Latn-RS" sz="2800" dirty="0" smtClean="0"/>
                        <a:t>supinacija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68874"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m.brachialis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humerus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ulna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n.misculocutaneus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n.radialis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fleksija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348700"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m.</a:t>
                      </a:r>
                    </a:p>
                    <a:p>
                      <a:r>
                        <a:rPr lang="sr-Latn-RS" sz="2800" dirty="0" smtClean="0"/>
                        <a:t>brachioradialis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humerus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radius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n.radialis</a:t>
                      </a:r>
                      <a:endParaRPr lang="en-US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800" dirty="0" smtClean="0"/>
                        <a:t>fleksija</a:t>
                      </a:r>
                      <a:endParaRPr lang="en-US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E</a:t>
            </a:r>
            <a:r>
              <a:rPr lang="sr-Latn-RS" b="1" dirty="0" smtClean="0"/>
              <a:t>kstenzija podlakta -m.triceps brachii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dirty="0" smtClean="0"/>
              <a:t>          </a:t>
            </a:r>
            <a:r>
              <a:rPr lang="en-US" dirty="0" smtClean="0"/>
              <a:t>P</a:t>
            </a:r>
            <a:r>
              <a:rPr lang="sr-Latn-RS" dirty="0" smtClean="0"/>
              <a:t>ripoji: </a:t>
            </a:r>
          </a:p>
          <a:p>
            <a:r>
              <a:rPr lang="sr-Latn-RS" dirty="0" smtClean="0"/>
              <a:t>caput longum – tuberositas infraglenoidalis scapulae</a:t>
            </a:r>
          </a:p>
          <a:p>
            <a:r>
              <a:rPr lang="sr-Latn-RS" dirty="0" smtClean="0"/>
              <a:t>caput laterale – zadnja strana humerusa iznad sulkus n.radialis</a:t>
            </a:r>
          </a:p>
          <a:p>
            <a:r>
              <a:rPr lang="sr-Latn-RS" dirty="0" smtClean="0"/>
              <a:t>caput mediale - zadnja strana humerusa ispod sulkus n.radialis</a:t>
            </a:r>
          </a:p>
          <a:p>
            <a:r>
              <a:rPr lang="sr-Latn-RS" dirty="0" smtClean="0"/>
              <a:t>olecranon ulnae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čestvuje i u pokretima </a:t>
            </a:r>
            <a:r>
              <a:rPr lang="sr-Latn-RS" b="1" dirty="0" smtClean="0"/>
              <a:t>spoljne rotacije i ekstenzije nadlakta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nervacija</a:t>
            </a:r>
            <a:r>
              <a:rPr lang="sr-Latn-RS" b="1" dirty="0" smtClean="0"/>
              <a:t>: n.radialis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ice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dirty="0" smtClean="0"/>
              <a:t>m.anconeus</a:t>
            </a:r>
            <a:endParaRPr lang="en-US" dirty="0"/>
          </a:p>
        </p:txBody>
      </p:sp>
      <p:pic>
        <p:nvPicPr>
          <p:cNvPr id="4" name="Content Placeholder 3" descr="anco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2434"/>
            <a:ext cx="4038600" cy="434149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ripoji: spoljašnji epikondil humerusa</a:t>
            </a:r>
          </a:p>
          <a:p>
            <a:r>
              <a:rPr lang="sr-Latn-RS" dirty="0" smtClean="0"/>
              <a:t>olecranon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nervacija – n.radialis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unkcija: ekstenzija podlaktice i stabilizacija lakatnog zgloba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r-Latn-RS" b="1" dirty="0" smtClean="0"/>
              <a:t>m.deltoideus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 smtClean="0"/>
              <a:t>m.deltoideus</a:t>
            </a:r>
            <a:r>
              <a:rPr lang="sr-Latn-RS" dirty="0" smtClean="0"/>
              <a:t> - ima tri dela. 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jednički donji pripoj je na tuberozitas deltoidea humeri -spoljni deo humerusa.</a:t>
            </a:r>
          </a:p>
          <a:p>
            <a:pPr>
              <a:buNone/>
            </a:pPr>
            <a:r>
              <a:rPr lang="sr-Latn-RS" dirty="0" smtClean="0"/>
              <a:t>1.pars clavicularis </a:t>
            </a:r>
          </a:p>
          <a:p>
            <a:pPr>
              <a:buNone/>
            </a:pPr>
            <a:r>
              <a:rPr lang="sr-Latn-RS" dirty="0" smtClean="0"/>
              <a:t>2.pars acromialis i </a:t>
            </a:r>
          </a:p>
          <a:p>
            <a:pPr>
              <a:buNone/>
            </a:pPr>
            <a:r>
              <a:rPr lang="sr-Latn-RS" dirty="0" smtClean="0"/>
              <a:t>3.pars spinata 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smtClean="0"/>
              <a:t>I</a:t>
            </a:r>
            <a:r>
              <a:rPr lang="sr-Latn-RS" dirty="0" smtClean="0"/>
              <a:t>nervacija – </a:t>
            </a:r>
            <a:r>
              <a:rPr lang="sr-Latn-RS" b="1" dirty="0" smtClean="0">
                <a:solidFill>
                  <a:srgbClr val="0070C0"/>
                </a:solidFill>
              </a:rPr>
              <a:t>n.axilaris</a:t>
            </a:r>
          </a:p>
          <a:p>
            <a:endParaRPr lang="en-US" dirty="0"/>
          </a:p>
        </p:txBody>
      </p:sp>
      <p:pic>
        <p:nvPicPr>
          <p:cNvPr id="5" name="Content Placeholder 4" descr="deltoide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16832"/>
            <a:ext cx="4495800" cy="4248472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anuelni-misicni-test-zgloba-lakta-artcubiti-elbow-jo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dirty="0" smtClean="0"/>
              <a:t>m.supinator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525963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ripoji: </a:t>
            </a:r>
            <a:r>
              <a:rPr lang="sr-Latn-RS" b="1" i="1" dirty="0" smtClean="0"/>
              <a:t>epikondilus lateralis humeri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ko vrata radiusa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rednja i spoljna površina radiusa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poljna ivica lakatne kosti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nerviše ga n.radialis</a:t>
            </a:r>
            <a:endParaRPr lang="en-US" dirty="0"/>
          </a:p>
        </p:txBody>
      </p:sp>
      <p:pic>
        <p:nvPicPr>
          <p:cNvPr id="7" name="Content Placeholder 6" descr="supin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12776"/>
            <a:ext cx="4104456" cy="5445224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up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964487" cy="6597352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ronatori podlakta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877272"/>
          </a:xfrm>
        </p:spPr>
        <p:txBody>
          <a:bodyPr/>
          <a:lstStyle/>
          <a:p>
            <a:r>
              <a:rPr lang="en-US" b="1" dirty="0" smtClean="0"/>
              <a:t>P</a:t>
            </a:r>
            <a:r>
              <a:rPr lang="sr-Latn-RS" b="1" dirty="0" smtClean="0"/>
              <a:t>ronator teres </a:t>
            </a:r>
            <a:r>
              <a:rPr lang="sr-Latn-RS" dirty="0" smtClean="0"/>
              <a:t>-  </a:t>
            </a:r>
          </a:p>
          <a:p>
            <a:r>
              <a:rPr lang="en-US" dirty="0" smtClean="0"/>
              <a:t>C</a:t>
            </a:r>
            <a:r>
              <a:rPr lang="sr-Latn-RS" dirty="0" smtClean="0"/>
              <a:t>aput humerale – </a:t>
            </a:r>
            <a:r>
              <a:rPr lang="sr-Latn-RS" u="sng" dirty="0" smtClean="0"/>
              <a:t>epicondilus medialis humeri</a:t>
            </a:r>
          </a:p>
          <a:p>
            <a:r>
              <a:rPr lang="en-US" dirty="0" smtClean="0"/>
              <a:t>C</a:t>
            </a:r>
            <a:r>
              <a:rPr lang="sr-Latn-RS" dirty="0" smtClean="0"/>
              <a:t>aput ulnare unutrašnja strana procesus coronoideus ulnae</a:t>
            </a:r>
          </a:p>
          <a:p>
            <a:r>
              <a:rPr lang="en-US" u="sng" dirty="0" smtClean="0"/>
              <a:t>S</a:t>
            </a:r>
            <a:r>
              <a:rPr lang="sr-Latn-RS" u="sng" dirty="0" smtClean="0"/>
              <a:t>redina spoljašnje strane radiusa</a:t>
            </a:r>
          </a:p>
          <a:p>
            <a:r>
              <a:rPr lang="en-US" b="1" dirty="0" smtClean="0"/>
              <a:t>P</a:t>
            </a:r>
            <a:r>
              <a:rPr lang="sr-Latn-RS" b="1" dirty="0" smtClean="0"/>
              <a:t>ronator quadratus </a:t>
            </a:r>
            <a:r>
              <a:rPr lang="sr-Latn-RS" dirty="0" smtClean="0"/>
              <a:t>– 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onja trećina radiusa i ulne</a:t>
            </a:r>
          </a:p>
          <a:p>
            <a:r>
              <a:rPr lang="en-US" u="sng" dirty="0" smtClean="0"/>
              <a:t>I</a:t>
            </a:r>
            <a:r>
              <a:rPr lang="sr-Latn-RS" u="sng" dirty="0" smtClean="0"/>
              <a:t>nervacija – n.medianus</a:t>
            </a:r>
            <a:endParaRPr lang="en-US" u="sng" dirty="0"/>
          </a:p>
        </p:txBody>
      </p:sp>
      <p:pic>
        <p:nvPicPr>
          <p:cNvPr id="5" name="Content Placeholder 4" descr="pron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600399" cy="5445224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pronat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136904" cy="640871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/>
              <a:t>Ligamenti</a:t>
            </a:r>
            <a:r>
              <a:rPr lang="en-US" dirty="0" smtClean="0"/>
              <a:t> </a:t>
            </a:r>
            <a:r>
              <a:rPr lang="en-US" dirty="0" err="1" smtClean="0"/>
              <a:t>lakatnog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Pored mi</a:t>
            </a:r>
            <a:r>
              <a:rPr lang="sr-Latn-RS" dirty="0" smtClean="0"/>
              <a:t>šića, važnu ulogu u pokretima imaju i ligamenti lakatnog zgloba.Sva tri zgloba u nivou lakta su obavijena zajedničkom zglobnom kapsulom (čahurom),a ona je pojačana pomoću nekoliko snažnih veza.</a:t>
            </a:r>
          </a:p>
          <a:p>
            <a:pPr>
              <a:buNone/>
            </a:pPr>
            <a:r>
              <a:rPr lang="sr-Latn-RS" dirty="0" smtClean="0"/>
              <a:t>    Ligamenti lakatnog zgloba su: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ig.Collaterale ulnare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ig.Collaterale radii</a:t>
            </a:r>
          </a:p>
          <a:p>
            <a:pPr>
              <a:buNone/>
            </a:pPr>
            <a:r>
              <a:rPr lang="sr-Latn-RS" dirty="0" smtClean="0"/>
              <a:t>    Ovi ligamenti svojim dejstvom sprečavaju lateralna pomeranja podlaktice.Pored toga,pomoću svojih zatezanja ove veze sprečavaju da se prekomerno izvode pokreti fleksije i ekstenzije u lakatnom zglobu.</a:t>
            </a:r>
          </a:p>
          <a:p>
            <a:endParaRPr lang="en-US" dirty="0"/>
          </a:p>
        </p:txBody>
      </p:sp>
      <p:pic>
        <p:nvPicPr>
          <p:cNvPr id="4" name="Picture 3" descr="anatomija-lak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000372"/>
            <a:ext cx="1991023" cy="150138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err="1" smtClean="0"/>
              <a:t>Hvala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na</a:t>
            </a:r>
            <a:r>
              <a:rPr lang="en-US" sz="5400" b="1" dirty="0" smtClean="0"/>
              <a:t> pa</a:t>
            </a:r>
            <a:r>
              <a:rPr lang="sr-Latn-RS" sz="5400" b="1" dirty="0" smtClean="0"/>
              <a:t>žnji</a:t>
            </a:r>
            <a:endParaRPr lang="en-US" sz="5400" b="1" dirty="0"/>
          </a:p>
        </p:txBody>
      </p:sp>
      <p:pic>
        <p:nvPicPr>
          <p:cNvPr id="5" name="Content Placeholder 4" descr="anatomija-lakta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428868"/>
            <a:ext cx="5698805" cy="321471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Tri </a:t>
            </a:r>
            <a:r>
              <a:rPr lang="en-US" dirty="0" err="1" smtClean="0"/>
              <a:t>dela</a:t>
            </a:r>
            <a:r>
              <a:rPr lang="en-US" dirty="0" smtClean="0"/>
              <a:t> </a:t>
            </a:r>
            <a:r>
              <a:rPr lang="en-US" dirty="0" err="1" smtClean="0"/>
              <a:t>deltoidnog</a:t>
            </a:r>
            <a:r>
              <a:rPr lang="en-US" dirty="0" smtClean="0"/>
              <a:t> mi</a:t>
            </a:r>
            <a:r>
              <a:rPr lang="sr-Latn-RS" dirty="0" smtClean="0"/>
              <a:t>šića</a:t>
            </a:r>
            <a:endParaRPr lang="en-US" dirty="0"/>
          </a:p>
        </p:txBody>
      </p:sp>
      <p:pic>
        <p:nvPicPr>
          <p:cNvPr id="7" name="Content Placeholder 6" descr="Deltoid-Division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96944" cy="53571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Latn-RS" dirty="0" smtClean="0"/>
              <a:t>m.deltoideus - pars clavicularis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1.pars clavicularis (prednji deo) – pripaja se na spoljnoj trećini prednje ivice klavikule</a:t>
            </a:r>
          </a:p>
          <a:p>
            <a:r>
              <a:rPr lang="sr-Latn-RS" dirty="0" smtClean="0"/>
              <a:t>Podiže nadlakt naviše i napred – fleksija do 90˚ a dalje podizanje ruke je omogućeno pokretom cele lopatice a ovaj mišić pri tom fiksira nadlakt.</a:t>
            </a:r>
          </a:p>
          <a:p>
            <a:r>
              <a:rPr lang="sr-Latn-RS" dirty="0" smtClean="0"/>
              <a:t>MMT se izvodi posebno za svaki od tri dela deltastog mišića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a ovaj deo mišića pokret je fleksija nadlakta pri unutrašnjoj rotaciji. 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sr-Latn-RS" b="1" dirty="0" smtClean="0"/>
              <a:t>m.deltoideus – pars acromialis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srednji deo ima pripoj na akromionu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zvodi podizanje nadlakta naviše i u stranu -</a:t>
            </a:r>
            <a:r>
              <a:rPr lang="sr-Latn-RS" b="1" dirty="0" smtClean="0">
                <a:solidFill>
                  <a:srgbClr val="00B050"/>
                </a:solidFill>
              </a:rPr>
              <a:t>abdukciju </a:t>
            </a:r>
            <a:r>
              <a:rPr lang="sr-Latn-RS" dirty="0" smtClean="0"/>
              <a:t>nadlakta do 90˚ u odnosu na skapulu koja se takođe kreće pri ovom pokretu. </a:t>
            </a:r>
          </a:p>
          <a:p>
            <a:endParaRPr lang="en-US" dirty="0"/>
          </a:p>
        </p:txBody>
      </p:sp>
      <p:pic>
        <p:nvPicPr>
          <p:cNvPr id="5" name="Content Placeholder 4" descr="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7026"/>
            <a:ext cx="4038600" cy="407231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1753</Words>
  <Application>Microsoft Office PowerPoint</Application>
  <PresentationFormat>On-screen Show (4:3)</PresentationFormat>
  <Paragraphs>289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 </vt:lpstr>
      <vt:lpstr>Pokretljivost nadlakta </vt:lpstr>
      <vt:lpstr>Slide 3</vt:lpstr>
      <vt:lpstr>Pokreti nadlakta</vt:lpstr>
      <vt:lpstr>Mišići koji učestvuju u pokretima nadlaktice</vt:lpstr>
      <vt:lpstr>m.deltoideus</vt:lpstr>
      <vt:lpstr>Tri dela deltoidnog mišića</vt:lpstr>
      <vt:lpstr>m.deltoideus - pars clavicularis </vt:lpstr>
      <vt:lpstr>m.deltoideus – pars acromialis</vt:lpstr>
      <vt:lpstr>m.deltoideus – pars spinata</vt:lpstr>
      <vt:lpstr>m.pectoralis major - veliki grudni mišić</vt:lpstr>
      <vt:lpstr>m.pectoralis major izvodi adukciju, unutračnju rotaciju i horizontalnu adukciju nadlakta</vt:lpstr>
      <vt:lpstr>m.latissimus dorsi – široki leđni mišić</vt:lpstr>
      <vt:lpstr>m.latissimus dorsi - funkcija </vt:lpstr>
      <vt:lpstr>m.coracobrachialis</vt:lpstr>
      <vt:lpstr>Pokreti nadlakta - fleksija </vt:lpstr>
      <vt:lpstr>Fleksija nadlakta</vt:lpstr>
      <vt:lpstr>U izvođenju pokreta fleksije učestvuju:</vt:lpstr>
      <vt:lpstr>mm.deltoideus, coracobrachialis, pectoralis, biceps brachii - fleksori</vt:lpstr>
      <vt:lpstr>Ekstenzija nadlakta </vt:lpstr>
      <vt:lpstr>Mišići - ekstenzori nadlakta</vt:lpstr>
      <vt:lpstr>Abdukcija nadlakta</vt:lpstr>
      <vt:lpstr>Obim pokreta abdukcije nadlakta</vt:lpstr>
      <vt:lpstr>Abdukcija nadlakta uz pokret lopatice</vt:lpstr>
      <vt:lpstr>Mišići abduktori nadlakta</vt:lpstr>
      <vt:lpstr>Mišići abduktori nadlakta</vt:lpstr>
      <vt:lpstr>Adukcija nadlakta</vt:lpstr>
      <vt:lpstr>Mišići aduktori nadlakta:</vt:lpstr>
      <vt:lpstr>Spoljna rotacija nadlakta</vt:lpstr>
      <vt:lpstr>Mišići koji izvode spoljnu rotaciju nadlakta</vt:lpstr>
      <vt:lpstr>Unutrašnja rotacija nadlakta</vt:lpstr>
      <vt:lpstr>Mišići koji izvode unutrašnju rotaciju nadlakta</vt:lpstr>
      <vt:lpstr>Horizontalna abdukcija</vt:lpstr>
      <vt:lpstr>Mišići koji izvode horizontalnu abdukciju</vt:lpstr>
      <vt:lpstr>Horizontalna adukcija</vt:lpstr>
      <vt:lpstr>Mišići koji izvode horizontalnu adukciju</vt:lpstr>
      <vt:lpstr>Pokret u horizontalnoj ravni oko vertikalne osovine</vt:lpstr>
      <vt:lpstr>Lakatni zglob</vt:lpstr>
      <vt:lpstr>Zglob lakta (articulatio cubiti)</vt:lpstr>
      <vt:lpstr>1. Humeroulnarni zglob art. humeroulnaris</vt:lpstr>
      <vt:lpstr>2.Humeroradijalni zglob art.humeroradialis</vt:lpstr>
      <vt:lpstr>3.Radioulnarni zglob art.radioulnaris proximalis</vt:lpstr>
      <vt:lpstr>Zglobne veze – ligamenti koji ojačavaju zglob</vt:lpstr>
      <vt:lpstr>Zglobne veze</vt:lpstr>
      <vt:lpstr>Burze – sluzne kese lakta </vt:lpstr>
      <vt:lpstr>Pokreti u lakatnom zglobu</vt:lpstr>
      <vt:lpstr>Slide 47</vt:lpstr>
      <vt:lpstr>Fleksori podlakta</vt:lpstr>
      <vt:lpstr>m.biceps brachi - pripoji</vt:lpstr>
      <vt:lpstr>Slide 50</vt:lpstr>
      <vt:lpstr>Slide 51</vt:lpstr>
      <vt:lpstr>m.brachialis - pripoji</vt:lpstr>
      <vt:lpstr>Slide 53</vt:lpstr>
      <vt:lpstr>m.brachioradialis</vt:lpstr>
      <vt:lpstr>Slide 55</vt:lpstr>
      <vt:lpstr>Mišići fleksori zgloba lakta</vt:lpstr>
      <vt:lpstr>Ekstenzija podlakta -m.triceps brachii  </vt:lpstr>
      <vt:lpstr>Slide 58</vt:lpstr>
      <vt:lpstr>m.anconeus</vt:lpstr>
      <vt:lpstr>Slide 60</vt:lpstr>
      <vt:lpstr>m.supinator</vt:lpstr>
      <vt:lpstr>Slide 62</vt:lpstr>
      <vt:lpstr>Pronatori podlakta</vt:lpstr>
      <vt:lpstr>Slide 64</vt:lpstr>
      <vt:lpstr>Ligamenti lakatnog zgloba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Prof dr Milorad Jerkan</cp:lastModifiedBy>
  <cp:revision>221</cp:revision>
  <dcterms:created xsi:type="dcterms:W3CDTF">2016-03-11T11:26:41Z</dcterms:created>
  <dcterms:modified xsi:type="dcterms:W3CDTF">2018-05-09T08:59:18Z</dcterms:modified>
</cp:coreProperties>
</file>