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68" r:id="rId2"/>
    <p:sldId id="257" r:id="rId3"/>
    <p:sldId id="258" r:id="rId4"/>
    <p:sldId id="370" r:id="rId5"/>
    <p:sldId id="261" r:id="rId6"/>
    <p:sldId id="271" r:id="rId7"/>
    <p:sldId id="265" r:id="rId8"/>
    <p:sldId id="263" r:id="rId9"/>
    <p:sldId id="293" r:id="rId10"/>
    <p:sldId id="266" r:id="rId11"/>
    <p:sldId id="272" r:id="rId12"/>
    <p:sldId id="273" r:id="rId13"/>
    <p:sldId id="267" r:id="rId14"/>
    <p:sldId id="274" r:id="rId15"/>
    <p:sldId id="275" r:id="rId16"/>
    <p:sldId id="264" r:id="rId17"/>
    <p:sldId id="270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60" r:id="rId26"/>
    <p:sldId id="291" r:id="rId27"/>
    <p:sldId id="292" r:id="rId28"/>
    <p:sldId id="259" r:id="rId29"/>
    <p:sldId id="262" r:id="rId30"/>
    <p:sldId id="294" r:id="rId31"/>
    <p:sldId id="295" r:id="rId32"/>
    <p:sldId id="298" r:id="rId33"/>
    <p:sldId id="296" r:id="rId34"/>
    <p:sldId id="297" r:id="rId35"/>
    <p:sldId id="301" r:id="rId36"/>
    <p:sldId id="300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14" r:id="rId45"/>
    <p:sldId id="309" r:id="rId46"/>
    <p:sldId id="310" r:id="rId47"/>
    <p:sldId id="312" r:id="rId48"/>
    <p:sldId id="311" r:id="rId49"/>
    <p:sldId id="313" r:id="rId50"/>
    <p:sldId id="269" r:id="rId51"/>
    <p:sldId id="290" r:id="rId52"/>
    <p:sldId id="283" r:id="rId53"/>
    <p:sldId id="284" r:id="rId54"/>
    <p:sldId id="285" r:id="rId55"/>
    <p:sldId id="286" r:id="rId56"/>
    <p:sldId id="287" r:id="rId57"/>
    <p:sldId id="315" r:id="rId58"/>
    <p:sldId id="288" r:id="rId59"/>
    <p:sldId id="28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88" autoAdjust="0"/>
    <p:restoredTop sz="94660"/>
  </p:normalViewPr>
  <p:slideViewPr>
    <p:cSldViewPr>
      <p:cViewPr>
        <p:scale>
          <a:sx n="66" d="100"/>
          <a:sy n="66" d="100"/>
        </p:scale>
        <p:origin x="-148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80ECC-2BFE-4879-A444-4F25EF003BE1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EC256-DF95-4439-B5BD-CE566B23AA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82296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362200" y="4800600"/>
            <a:ext cx="6400800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Prof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Jerkan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610600" cy="1219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304800" y="2438400"/>
            <a:ext cx="66437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alibri" pitchFamily="34" charset="0"/>
              </a:rPr>
              <a:t>VII PREDAVANJE </a:t>
            </a:r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Latn-RS" sz="2400" b="1" dirty="0" smtClean="0">
                <a:latin typeface="+mj-lt"/>
              </a:rPr>
              <a:t>Pokreti u ručnom zglobu,vrste pokreta i mišića ručnog zgloba,pokreti šake, mehanizmi u pokretima šake, posebni hvatovi šake</a:t>
            </a:r>
            <a:endParaRPr lang="en-US" sz="2400" b="1" dirty="0" smtClean="0">
              <a:latin typeface="+mj-lt"/>
            </a:endParaRPr>
          </a:p>
          <a:p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Content Placeholder 3" descr="u boji kost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362200"/>
            <a:ext cx="2171700" cy="1447800"/>
          </a:xfrm>
          <a:prstGeom prst="rect">
            <a:avLst/>
          </a:prstGeom>
        </p:spPr>
      </p:pic>
      <p:pic>
        <p:nvPicPr>
          <p:cNvPr id="11" name="Content Placeholder 4" descr="00-6-rectus-femoris-tend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4020992"/>
            <a:ext cx="1371600" cy="158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li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sr-Latn-RS" dirty="0" smtClean="0"/>
              <a:t>steokinematički i artrokinematički pokreti u zglobu ručja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F</a:t>
            </a:r>
            <a:r>
              <a:rPr lang="sr-Latn-RS" b="1" dirty="0" smtClean="0"/>
              <a:t>leksija </a:t>
            </a:r>
            <a:r>
              <a:rPr lang="sr-Latn-RS" dirty="0" smtClean="0"/>
              <a:t>ručnog zgloba odvija se sa </a:t>
            </a:r>
            <a:r>
              <a:rPr lang="sr-Latn-RS" b="1" dirty="0" smtClean="0"/>
              <a:t>dorzalnim</a:t>
            </a:r>
            <a:r>
              <a:rPr lang="sr-Latn-RS" dirty="0" smtClean="0"/>
              <a:t> klizanjem proksimalnog reda kostiju ručja preko distalnog okrajka radijusa</a:t>
            </a:r>
          </a:p>
          <a:p>
            <a:r>
              <a:rPr lang="en-US" b="1" dirty="0" smtClean="0"/>
              <a:t>E</a:t>
            </a:r>
            <a:r>
              <a:rPr lang="sr-Latn-RS" b="1" dirty="0" smtClean="0"/>
              <a:t>kstenzija </a:t>
            </a:r>
            <a:r>
              <a:rPr lang="sr-Latn-RS" dirty="0" smtClean="0"/>
              <a:t>ručnog zgloba ide sa </a:t>
            </a:r>
            <a:r>
              <a:rPr lang="sr-Latn-RS" b="1" dirty="0" smtClean="0"/>
              <a:t>palmarnim</a:t>
            </a:r>
            <a:r>
              <a:rPr lang="sr-Latn-RS" dirty="0" smtClean="0"/>
              <a:t> klizanjem distalne zglobne površine.</a:t>
            </a:r>
          </a:p>
          <a:p>
            <a:r>
              <a:rPr lang="en-US" b="1" dirty="0" smtClean="0"/>
              <a:t>R</a:t>
            </a:r>
            <a:r>
              <a:rPr lang="sr-Latn-RS" b="1" dirty="0" smtClean="0"/>
              <a:t>adijalna devijacija </a:t>
            </a:r>
            <a:r>
              <a:rPr lang="sr-Latn-RS" dirty="0" smtClean="0"/>
              <a:t>(abdukcija) ide sa </a:t>
            </a:r>
            <a:r>
              <a:rPr lang="sr-Latn-RS" b="1" dirty="0" smtClean="0"/>
              <a:t>ulnarnim klizanjem </a:t>
            </a:r>
            <a:r>
              <a:rPr lang="sr-Latn-RS" dirty="0" smtClean="0"/>
              <a:t>distalne zglobne površine </a:t>
            </a:r>
          </a:p>
          <a:p>
            <a:r>
              <a:rPr lang="en-US" b="1" dirty="0" smtClean="0"/>
              <a:t>U</a:t>
            </a:r>
            <a:r>
              <a:rPr lang="sr-Latn-RS" b="1" dirty="0" smtClean="0"/>
              <a:t>lnarna devijacija </a:t>
            </a:r>
            <a:r>
              <a:rPr lang="sr-Latn-RS" dirty="0" smtClean="0"/>
              <a:t>(adukcija) ide sa </a:t>
            </a:r>
            <a:r>
              <a:rPr lang="sr-Latn-RS" b="1" dirty="0" smtClean="0"/>
              <a:t>radijalnim klizanjem </a:t>
            </a:r>
            <a:r>
              <a:rPr lang="sr-Latn-RS" dirty="0" smtClean="0"/>
              <a:t>distalne zglobne površine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fleksori šake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m.fleksor carpi radialis</a:t>
            </a:r>
          </a:p>
          <a:p>
            <a:r>
              <a:rPr lang="sr-Latn-RS" dirty="0" smtClean="0"/>
              <a:t>m.fleksor carpi ulnaris</a:t>
            </a:r>
          </a:p>
          <a:p>
            <a:r>
              <a:rPr lang="sr-Latn-RS" dirty="0" smtClean="0"/>
              <a:t>m.fleksor digitorum superficialis </a:t>
            </a:r>
          </a:p>
          <a:p>
            <a:r>
              <a:rPr lang="sr-Latn-RS" dirty="0" smtClean="0"/>
              <a:t>m.fleksor digitorum profundus</a:t>
            </a:r>
          </a:p>
          <a:p>
            <a:endParaRPr lang="sr-Latn-RS" dirty="0" smtClean="0"/>
          </a:p>
          <a:p>
            <a:r>
              <a:rPr lang="sr-Latn-RS" dirty="0" smtClean="0"/>
              <a:t>Obim pokreta fleksije iznosi 85-90˚ a odvija se u radiokarpalnom i mediokarpalnom zglobu.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fle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8763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a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274638"/>
            <a:ext cx="1905000" cy="11430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28600"/>
            <a:ext cx="5029200" cy="6400800"/>
          </a:xfrm>
        </p:spPr>
        <p:txBody>
          <a:bodyPr>
            <a:normAutofit fontScale="92500" lnSpcReduction="10000"/>
          </a:bodyPr>
          <a:lstStyle/>
          <a:p>
            <a:r>
              <a:rPr lang="sr-Latn-RS" sz="3200" b="1" dirty="0" smtClean="0"/>
              <a:t>m.fleksor carpi radialis</a:t>
            </a:r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-</a:t>
            </a:r>
            <a:r>
              <a:rPr lang="sr-Latn-RS" u="sng" dirty="0" smtClean="0">
                <a:solidFill>
                  <a:srgbClr val="00B050"/>
                </a:solidFill>
              </a:rPr>
              <a:t>epicondilus medialis humeri  </a:t>
            </a:r>
            <a:r>
              <a:rPr lang="sr-Latn-RS" dirty="0" smtClean="0"/>
              <a:t>-prednja strana baze </a:t>
            </a:r>
            <a:r>
              <a:rPr lang="sr-Latn-RS" u="sng" dirty="0" smtClean="0">
                <a:solidFill>
                  <a:srgbClr val="00B050"/>
                </a:solidFill>
              </a:rPr>
              <a:t>druge kosti doručja </a:t>
            </a:r>
            <a:r>
              <a:rPr lang="sr-Latn-RS" dirty="0" smtClean="0"/>
              <a:t>(fleksija i radijalna devijacija šake, fleksija u laktu i pronacija)</a:t>
            </a:r>
          </a:p>
          <a:p>
            <a:r>
              <a:rPr lang="sr-Latn-RS" u="sng" dirty="0" smtClean="0"/>
              <a:t>n.medianus</a:t>
            </a:r>
          </a:p>
          <a:p>
            <a:r>
              <a:rPr lang="sr-Latn-RS" sz="3200" b="1" dirty="0" smtClean="0"/>
              <a:t>m.fleksor carpi uln</a:t>
            </a:r>
            <a:r>
              <a:rPr lang="en-US" sz="3200" b="1" dirty="0" smtClean="0"/>
              <a:t>a</a:t>
            </a:r>
            <a:r>
              <a:rPr lang="sr-Latn-RS" sz="3200" b="1" dirty="0" smtClean="0"/>
              <a:t>ris </a:t>
            </a:r>
            <a:r>
              <a:rPr lang="sr-Latn-RS" b="1" dirty="0" smtClean="0"/>
              <a:t>-</a:t>
            </a:r>
            <a:r>
              <a:rPr lang="sr-Latn-RS" u="sng" dirty="0" smtClean="0">
                <a:solidFill>
                  <a:srgbClr val="0070C0"/>
                </a:solidFill>
              </a:rPr>
              <a:t>epicondilus medialis humeri   </a:t>
            </a:r>
            <a:r>
              <a:rPr lang="sr-Latn-RS" dirty="0" smtClean="0"/>
              <a:t>zadnja ivica ulne                    prednja strana </a:t>
            </a:r>
            <a:r>
              <a:rPr lang="sr-Latn-RS" u="sng" dirty="0" smtClean="0">
                <a:solidFill>
                  <a:srgbClr val="0070C0"/>
                </a:solidFill>
              </a:rPr>
              <a:t>graškaste kosti </a:t>
            </a:r>
          </a:p>
          <a:p>
            <a:r>
              <a:rPr lang="sr-Latn-RS" b="1" u="sng" dirty="0" smtClean="0">
                <a:solidFill>
                  <a:srgbClr val="FF0000"/>
                </a:solidFill>
              </a:rPr>
              <a:t>n.ulnaris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lexor-carpi-radial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219200"/>
            <a:ext cx="3581400" cy="5257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ORZALNI FLEKSORI ZGLOBA RUČJA &#10;(art. radiocarpalis) &#10;m. extensor carpi radialis longus &#10;m. extensor carpi radialis brevi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4488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išići koji izvode dorzalnu fleksiju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638800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 smtClean="0"/>
              <a:t>m.extensor carpi ulnaris </a:t>
            </a:r>
          </a:p>
          <a:p>
            <a:r>
              <a:rPr lang="sr-Latn-RS" dirty="0" smtClean="0"/>
              <a:t>m.extensor carpi radialis brevis </a:t>
            </a:r>
          </a:p>
          <a:p>
            <a:r>
              <a:rPr lang="sr-Latn-RS" dirty="0" smtClean="0"/>
              <a:t>m.extensor carpi radialis longus</a:t>
            </a:r>
          </a:p>
          <a:p>
            <a:r>
              <a:rPr lang="sr-Latn-RS" dirty="0" smtClean="0"/>
              <a:t>m.extensor digitorum</a:t>
            </a:r>
          </a:p>
          <a:p>
            <a:r>
              <a:rPr lang="sr-Latn-RS" dirty="0" smtClean="0"/>
              <a:t>m.extensor policis longus et brevis</a:t>
            </a:r>
          </a:p>
          <a:p>
            <a:r>
              <a:rPr lang="sr-Latn-RS" dirty="0" smtClean="0"/>
              <a:t>m.extensor indicis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se odvija u  radiokarpalnom i mediokarpalnom zglobu a iznosi 70-80˚</a:t>
            </a:r>
          </a:p>
          <a:p>
            <a:endParaRPr lang="sr-Latn-RS" dirty="0" smtClean="0"/>
          </a:p>
        </p:txBody>
      </p:sp>
      <p:pic>
        <p:nvPicPr>
          <p:cNvPr id="5" name="Content Placeholder 4" descr="elbowanatom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1219200"/>
            <a:ext cx="4419600" cy="56388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229600" cy="566738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m.ekstenzor carpi ulnaris – </a:t>
            </a:r>
            <a:r>
              <a:rPr lang="sr-Latn-RS" sz="3200" dirty="0" smtClean="0">
                <a:solidFill>
                  <a:srgbClr val="FF0000"/>
                </a:solidFill>
              </a:rPr>
              <a:t>n.radialis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" name="Picture Placeholder 9" descr="exte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>
          <a:xfrm>
            <a:off x="762000" y="0"/>
            <a:ext cx="7467600" cy="472757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382000" cy="1262062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E</a:t>
            </a:r>
            <a:r>
              <a:rPr lang="sr-Latn-RS" sz="2800" u="sng" dirty="0" smtClean="0"/>
              <a:t>picondilus  lateralis humeri </a:t>
            </a:r>
          </a:p>
          <a:p>
            <a:r>
              <a:rPr lang="en-US" sz="2800" dirty="0" smtClean="0"/>
              <a:t>K</a:t>
            </a:r>
            <a:r>
              <a:rPr lang="sr-Latn-RS" sz="2800" dirty="0" smtClean="0"/>
              <a:t>vrga proksimalnog okrajka </a:t>
            </a:r>
            <a:r>
              <a:rPr lang="sr-Latn-RS" sz="2800" u="sng" dirty="0" smtClean="0"/>
              <a:t>V metakarpalne kosti</a:t>
            </a:r>
            <a:endParaRPr lang="en-US" sz="2800" u="sng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305800" cy="533400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sz="3100" dirty="0" smtClean="0"/>
              <a:t>pripoji</a:t>
            </a:r>
            <a:endParaRPr lang="en-US" sz="3100" dirty="0"/>
          </a:p>
        </p:txBody>
      </p:sp>
      <p:pic>
        <p:nvPicPr>
          <p:cNvPr id="5" name="Picture Placeholder 4" descr="exten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>
          <a:xfrm>
            <a:off x="838200" y="1"/>
            <a:ext cx="7620000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4800600"/>
            <a:ext cx="9144000" cy="2057400"/>
          </a:xfrm>
        </p:spPr>
        <p:txBody>
          <a:bodyPr>
            <a:noAutofit/>
          </a:bodyPr>
          <a:lstStyle/>
          <a:p>
            <a:r>
              <a:rPr lang="sr-Latn-RS" sz="2400" b="1" dirty="0" smtClean="0"/>
              <a:t>m.extensor carpi radialis longus </a:t>
            </a:r>
            <a:r>
              <a:rPr lang="sr-Latn-RS" sz="2400" dirty="0" smtClean="0"/>
              <a:t>– </a:t>
            </a:r>
            <a:r>
              <a:rPr lang="sr-Latn-RS" sz="2400" u="sng" dirty="0" smtClean="0"/>
              <a:t>margo lateralis humeri</a:t>
            </a:r>
            <a:r>
              <a:rPr lang="sr-Latn-RS" sz="2400" dirty="0" smtClean="0"/>
              <a:t>, baza </a:t>
            </a:r>
            <a:r>
              <a:rPr lang="sr-Latn-RS" sz="2400" b="1" dirty="0" smtClean="0"/>
              <a:t>lll</a:t>
            </a:r>
            <a:r>
              <a:rPr lang="sr-Latn-RS" sz="2400" dirty="0" smtClean="0"/>
              <a:t> metakarpalne kosti (n.radialis)</a:t>
            </a:r>
          </a:p>
          <a:p>
            <a:r>
              <a:rPr lang="sr-Latn-RS" sz="2400" b="1" dirty="0" smtClean="0"/>
              <a:t>m.extensor carpi radialis brevis </a:t>
            </a:r>
            <a:r>
              <a:rPr lang="sr-Latn-RS" sz="2400" dirty="0" smtClean="0"/>
              <a:t>– </a:t>
            </a:r>
            <a:r>
              <a:rPr lang="sr-Latn-RS" sz="2400" u="sng" dirty="0" smtClean="0"/>
              <a:t>epicondilus lateralis </a:t>
            </a:r>
            <a:r>
              <a:rPr lang="sr-Latn-RS" sz="2400" dirty="0" smtClean="0"/>
              <a:t>humeri, baza </a:t>
            </a:r>
            <a:r>
              <a:rPr lang="sr-Latn-RS" sz="2400" b="1" dirty="0" smtClean="0"/>
              <a:t>ll</a:t>
            </a:r>
            <a:r>
              <a:rPr lang="sr-Latn-RS" sz="2400" dirty="0" smtClean="0"/>
              <a:t> metakarpalne kosti (n.radialis)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Delovi</a:t>
            </a:r>
            <a:r>
              <a:rPr lang="en-US" dirty="0" smtClean="0"/>
              <a:t> </a:t>
            </a:r>
            <a:r>
              <a:rPr lang="sr-Latn-RS" dirty="0" smtClean="0"/>
              <a:t>šake</a:t>
            </a:r>
            <a:endParaRPr lang="en-US" dirty="0"/>
          </a:p>
        </p:txBody>
      </p:sp>
      <p:pic>
        <p:nvPicPr>
          <p:cNvPr id="4" name="Content Placeholder 3" descr="u boji kos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772399" cy="5181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ex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sr-Latn-RS" dirty="0" smtClean="0"/>
              <a:t>bductori šake</a:t>
            </a:r>
            <a:endParaRPr lang="en-US" dirty="0"/>
          </a:p>
        </p:txBody>
      </p:sp>
      <p:pic>
        <p:nvPicPr>
          <p:cNvPr id="4" name="Content Placeholder 3" descr="a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adijalna devijacija šake - abdukcija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m.extensor carpi radialis brevis et longus</a:t>
            </a:r>
          </a:p>
          <a:p>
            <a:r>
              <a:rPr lang="sr-Latn-RS" dirty="0" smtClean="0"/>
              <a:t>m.flexor carpi radialis</a:t>
            </a:r>
          </a:p>
          <a:p>
            <a:r>
              <a:rPr lang="sr-Latn-RS" dirty="0" smtClean="0"/>
              <a:t>m.abductor pollicis longus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bim pokreta - 20˚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du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2" b="52"/>
          <a:stretch>
            <a:fillRect/>
          </a:stretch>
        </p:blipFill>
        <p:spPr>
          <a:xfrm>
            <a:off x="0" y="0"/>
            <a:ext cx="9144000" cy="57912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52400" y="5943600"/>
            <a:ext cx="8991600" cy="685800"/>
          </a:xfrm>
        </p:spPr>
        <p:txBody>
          <a:bodyPr>
            <a:normAutofit fontScale="62500" lnSpcReduction="20000"/>
          </a:bodyPr>
          <a:lstStyle/>
          <a:p>
            <a:r>
              <a:rPr lang="en-US" sz="2800" b="1" dirty="0" smtClean="0"/>
              <a:t>U</a:t>
            </a:r>
            <a:r>
              <a:rPr lang="sr-Latn-RS" sz="2800" b="1" dirty="0" smtClean="0"/>
              <a:t>lnarna devijacija. </a:t>
            </a:r>
            <a:r>
              <a:rPr lang="en-US" sz="2800" dirty="0" smtClean="0"/>
              <a:t>O</a:t>
            </a:r>
            <a:r>
              <a:rPr lang="sr-Latn-RS" sz="2800" dirty="0" smtClean="0"/>
              <a:t>bim  pokreta iznosi 30˚ i odvija se u frontalnoj ravni oko horizontalne osovine koja prolazi kroz os.capitatum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osovin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-hand-runi-zglob-i-aka-5-1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atomi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3999" cy="66294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sr-Latn-RS" dirty="0" smtClean="0"/>
              <a:t>unkcije šake i zglobovi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Š</a:t>
            </a:r>
            <a:r>
              <a:rPr lang="sr-Latn-RS" dirty="0" smtClean="0"/>
              <a:t>aka obezbeđuje precizne i fine pokrete, a sa druge strane snažne pokrete hvatanja predmeta.</a:t>
            </a:r>
          </a:p>
          <a:p>
            <a:pPr>
              <a:buNone/>
            </a:pPr>
            <a:r>
              <a:rPr lang="sr-Latn-RS" b="1" dirty="0" smtClean="0"/>
              <a:t>    </a:t>
            </a:r>
            <a:r>
              <a:rPr lang="en-US" b="1" dirty="0" smtClean="0"/>
              <a:t>Z</a:t>
            </a:r>
            <a:r>
              <a:rPr lang="sr-Latn-RS" b="1" dirty="0" smtClean="0"/>
              <a:t>globovi šake:</a:t>
            </a:r>
          </a:p>
          <a:p>
            <a:r>
              <a:rPr lang="en-US" dirty="0" smtClean="0"/>
              <a:t>K</a:t>
            </a:r>
            <a:r>
              <a:rPr lang="sr-Latn-RS" dirty="0" smtClean="0"/>
              <a:t>arpometakarpalni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etakarpofalangealni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roksimalni interfalangealni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istalni interfalangealni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-hand-runi-zglob-i-aka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gl šak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3999" cy="65532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uelni-misicni-test-misici-sake-hand-muscle-testing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arpometakarpalni zglob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b="1" dirty="0" smtClean="0"/>
              <a:t>    l</a:t>
            </a:r>
            <a:r>
              <a:rPr lang="sr-Latn-RS" dirty="0" smtClean="0"/>
              <a:t> karpometakarpalni zglob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roksimalna komponenta je </a:t>
            </a:r>
            <a:r>
              <a:rPr lang="sr-Latn-RS" b="1" dirty="0" smtClean="0"/>
              <a:t>os trapezium i os trapezoideum</a:t>
            </a:r>
            <a:r>
              <a:rPr lang="sr-Latn-RS" dirty="0" smtClean="0"/>
              <a:t> a distalna baza </a:t>
            </a:r>
            <a:r>
              <a:rPr lang="sr-Latn-RS" b="1" dirty="0" smtClean="0"/>
              <a:t>l metakarpalne kosti.</a:t>
            </a:r>
            <a:endParaRPr lang="en-US" b="1" dirty="0" smtClean="0"/>
          </a:p>
          <a:p>
            <a:r>
              <a:rPr lang="en-US" dirty="0" err="1" smtClean="0"/>
              <a:t>Ostali</a:t>
            </a:r>
            <a:r>
              <a:rPr lang="en-US" dirty="0" smtClean="0"/>
              <a:t> </a:t>
            </a:r>
            <a:r>
              <a:rPr lang="sr-Latn-RS" dirty="0" smtClean="0"/>
              <a:t>karpometakarpalni zglobovi povezuju metakarpalne kosti i odgovarajuću karpalnu kost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mc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477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</a:t>
            </a:r>
            <a:r>
              <a:rPr lang="sr-Latn-RS" dirty="0" smtClean="0"/>
              <a:t>etakarpofalangealni zglobovi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roksimalna komponenta: glava metakarpalne kosti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istalna: baza proksimalne falange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 u ovim zglobovima: fleksija, ekstenzija, abdukcija i adukcija.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CP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PIP i DIP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P</a:t>
            </a:r>
            <a:r>
              <a:rPr lang="sr-Latn-RS" b="1" dirty="0" smtClean="0"/>
              <a:t>roksimalni interfalangealni zglob- PIP</a:t>
            </a:r>
          </a:p>
          <a:p>
            <a:r>
              <a:rPr lang="sr-Latn-RS" dirty="0" smtClean="0"/>
              <a:t>Proksimalna komponenta je glava proksimalne falange.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 komponenta je baza srednje falange.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 u ovim zglobovima su fleksija i ekstenzija.</a:t>
            </a:r>
          </a:p>
          <a:p>
            <a:r>
              <a:rPr lang="en-US" b="1" dirty="0" smtClean="0"/>
              <a:t>D</a:t>
            </a:r>
            <a:r>
              <a:rPr lang="sr-Latn-RS" b="1" dirty="0" smtClean="0"/>
              <a:t>istalni interfalangealni zglob- DIP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roksimalna komp.- glava srednje falange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istalna komp.- baza distalne falange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rist-hand-runi-zglob-i-aka-5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915399" cy="65532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leks palc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koji pokreću palac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sr-Latn-RS" dirty="0" smtClean="0"/>
              <a:t>m.fleksor pollicis brevis - fleksija I falange palca</a:t>
            </a:r>
          </a:p>
          <a:p>
            <a:r>
              <a:rPr lang="sr-Latn-RS" dirty="0" smtClean="0"/>
              <a:t>m.fleksor pollicis longus - fleksija II falange palca</a:t>
            </a:r>
          </a:p>
          <a:p>
            <a:r>
              <a:rPr lang="sr-Latn-RS" dirty="0" smtClean="0"/>
              <a:t>m.extensor pollicis brevis – ekstenzija I falange </a:t>
            </a:r>
          </a:p>
          <a:p>
            <a:r>
              <a:rPr lang="sr-Latn-RS" dirty="0" smtClean="0"/>
              <a:t>m.extensor pollicis longus – ekstanzija II falange</a:t>
            </a:r>
          </a:p>
          <a:p>
            <a:r>
              <a:rPr lang="sr-Latn-RS" dirty="0" smtClean="0"/>
              <a:t>m.adduktor pollicis – adukcija palca</a:t>
            </a:r>
          </a:p>
          <a:p>
            <a:r>
              <a:rPr lang="sr-Latn-RS" dirty="0" smtClean="0"/>
              <a:t>m.abductor pollicis brevis – abdukcija palca</a:t>
            </a:r>
          </a:p>
          <a:p>
            <a:r>
              <a:rPr lang="sr-Latn-RS" dirty="0" smtClean="0"/>
              <a:t>m.abductor pollicis longus - abdukcija palca</a:t>
            </a:r>
          </a:p>
          <a:p>
            <a:r>
              <a:rPr lang="sr-Latn-RS" dirty="0" smtClean="0"/>
              <a:t>m.opponens pollicis - opozicija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lac mi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28600" y="1"/>
            <a:ext cx="8686800" cy="68580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okreti fleksije palca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sr-Latn-RS" dirty="0" smtClean="0"/>
              <a:t>zvode se u tri zgloba:</a:t>
            </a:r>
          </a:p>
          <a:p>
            <a:pPr>
              <a:buNone/>
            </a:pPr>
            <a:r>
              <a:rPr lang="sr-Latn-RS" dirty="0" smtClean="0"/>
              <a:t>1.karpometakarpalni zglob – m.opponens policis</a:t>
            </a:r>
          </a:p>
          <a:p>
            <a:pPr>
              <a:buNone/>
            </a:pPr>
            <a:r>
              <a:rPr lang="sr-Latn-RS" dirty="0" smtClean="0"/>
              <a:t>2.metakarpofalangealni zglob – m.fleksor pollicis brevis</a:t>
            </a:r>
          </a:p>
          <a:p>
            <a:pPr>
              <a:buNone/>
            </a:pPr>
            <a:r>
              <a:rPr lang="sr-Latn-RS" dirty="0" smtClean="0"/>
              <a:t>3.</a:t>
            </a:r>
            <a:r>
              <a:rPr lang="en-US" dirty="0" smtClean="0"/>
              <a:t>I</a:t>
            </a:r>
            <a:r>
              <a:rPr lang="sr-Latn-RS" dirty="0" smtClean="0"/>
              <a:t>nterfalangealni zglob – m.fleksor pollicis longus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Funkcije ručnog zgloba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2800" dirty="0" err="1" smtClean="0"/>
              <a:t>Ručni</a:t>
            </a:r>
            <a:r>
              <a:rPr lang="en-US" sz="2800" dirty="0" smtClean="0"/>
              <a:t> </a:t>
            </a:r>
            <a:r>
              <a:rPr lang="en-US" sz="2800" dirty="0" err="1" smtClean="0"/>
              <a:t>zglob</a:t>
            </a:r>
            <a:r>
              <a:rPr lang="en-US" sz="2800" dirty="0" smtClean="0"/>
              <a:t> </a:t>
            </a:r>
            <a:r>
              <a:rPr lang="en-US" sz="2800" dirty="0" err="1" smtClean="0"/>
              <a:t>omogućuje</a:t>
            </a:r>
            <a:r>
              <a:rPr lang="en-US" sz="2800" dirty="0" smtClean="0"/>
              <a:t> </a:t>
            </a:r>
            <a:r>
              <a:rPr lang="en-US" sz="2800" dirty="0" err="1" smtClean="0"/>
              <a:t>dobro</a:t>
            </a:r>
            <a:r>
              <a:rPr lang="en-US" sz="2800" dirty="0" smtClean="0"/>
              <a:t> </a:t>
            </a:r>
            <a:r>
              <a:rPr lang="en-US" sz="2800" dirty="0" err="1" smtClean="0"/>
              <a:t>funkcionisanje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endParaRPr lang="en-US" sz="2800" dirty="0" smtClean="0"/>
          </a:p>
          <a:p>
            <a:pPr lvl="0"/>
            <a:r>
              <a:rPr lang="en-US" sz="2800" dirty="0" err="1" smtClean="0"/>
              <a:t>Obezbeđuje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kontroliše</a:t>
            </a:r>
            <a:r>
              <a:rPr lang="en-US" sz="2800" dirty="0" smtClean="0"/>
              <a:t> </a:t>
            </a:r>
            <a:r>
              <a:rPr lang="en-US" sz="2800" dirty="0" err="1" smtClean="0"/>
              <a:t>izduživanje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skraćivanje</a:t>
            </a:r>
            <a:r>
              <a:rPr lang="en-US" sz="2800" dirty="0" smtClean="0"/>
              <a:t> </a:t>
            </a:r>
            <a:r>
              <a:rPr lang="en-US" sz="2800" dirty="0" err="1" smtClean="0"/>
              <a:t>dugih</a:t>
            </a:r>
            <a:r>
              <a:rPr lang="en-US" sz="2800" dirty="0" smtClean="0"/>
              <a:t> </a:t>
            </a:r>
            <a:r>
              <a:rPr lang="en-US" sz="2800" dirty="0" err="1" smtClean="0"/>
              <a:t>fleksora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ekstenzora</a:t>
            </a:r>
            <a:r>
              <a:rPr lang="en-US" sz="2800" dirty="0" smtClean="0"/>
              <a:t> </a:t>
            </a:r>
            <a:r>
              <a:rPr lang="en-US" sz="2800" dirty="0" err="1" smtClean="0"/>
              <a:t>prstiju</a:t>
            </a:r>
            <a:endParaRPr lang="en-US" sz="2800" dirty="0" smtClean="0"/>
          </a:p>
          <a:p>
            <a:pPr lvl="0"/>
            <a:r>
              <a:rPr lang="en-US" sz="2800" dirty="0" err="1" smtClean="0"/>
              <a:t>Obezbeđuje</a:t>
            </a:r>
            <a:r>
              <a:rPr lang="en-US" sz="2800" dirty="0" smtClean="0"/>
              <a:t> </a:t>
            </a:r>
            <a:r>
              <a:rPr lang="en-US" sz="2800" dirty="0" err="1" smtClean="0"/>
              <a:t>stabilnost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fine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potpune</a:t>
            </a:r>
            <a:r>
              <a:rPr lang="en-US" sz="2800" dirty="0" smtClean="0"/>
              <a:t> </a:t>
            </a:r>
            <a:r>
              <a:rPr lang="en-US" sz="2800" dirty="0" err="1" smtClean="0"/>
              <a:t>pokrete</a:t>
            </a:r>
            <a:r>
              <a:rPr lang="en-US" sz="2800" dirty="0" smtClean="0"/>
              <a:t> </a:t>
            </a:r>
            <a:r>
              <a:rPr lang="en-US" sz="2800" dirty="0" err="1" smtClean="0"/>
              <a:t>šake</a:t>
            </a:r>
            <a:r>
              <a:rPr lang="en-US" sz="2800" dirty="0" smtClean="0"/>
              <a:t>;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okret ekstenzije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 metakarpalna kost opruža se pod dejstvom m.abduktor pollicis longus</a:t>
            </a:r>
          </a:p>
          <a:p>
            <a:r>
              <a:rPr lang="sr-Latn-RS" dirty="0" smtClean="0"/>
              <a:t>I članak se opruža pod dejstvom m.extenzor pollicis brevis</a:t>
            </a:r>
          </a:p>
          <a:p>
            <a:r>
              <a:rPr lang="sr-Latn-RS" dirty="0" smtClean="0"/>
              <a:t>II članak se opruža pod dejstvom m.extenzor pollicis longus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abdukcije i adukcije palca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Latn-RS" dirty="0" smtClean="0"/>
              <a:t>                </a:t>
            </a:r>
            <a:r>
              <a:rPr lang="en-US" dirty="0" smtClean="0"/>
              <a:t>A</a:t>
            </a:r>
            <a:r>
              <a:rPr lang="sr-Latn-RS" dirty="0" smtClean="0"/>
              <a:t>bdukciju palca izvode: </a:t>
            </a:r>
          </a:p>
          <a:p>
            <a:r>
              <a:rPr lang="sr-Latn-RS" dirty="0" smtClean="0"/>
              <a:t>m.abductor pollicis brevis </a:t>
            </a:r>
          </a:p>
          <a:p>
            <a:r>
              <a:rPr lang="sr-Latn-RS" dirty="0" smtClean="0"/>
              <a:t>m.abductor pollicis longus</a:t>
            </a:r>
          </a:p>
          <a:p>
            <a:pPr>
              <a:buNone/>
            </a:pPr>
            <a:r>
              <a:rPr lang="sr-Latn-RS" dirty="0" smtClean="0"/>
              <a:t>                Adukciju palca izvodi</a:t>
            </a:r>
          </a:p>
          <a:p>
            <a:r>
              <a:rPr lang="sr-Latn-RS" dirty="0" smtClean="0"/>
              <a:t>m.adductor pollicis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pokretači prstiju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 smtClean="0"/>
              <a:t>m.extensor digitorum communis </a:t>
            </a:r>
            <a:r>
              <a:rPr lang="sr-Latn-RS" dirty="0" smtClean="0"/>
              <a:t>– opruža prve članke prstiju i šaku. Ekstenziju drugih i trećih članaka prstiju izvodi kada su prvi u fleksiji. Kada su prvi članci opruženi, ekstenziju ostalih članaka vrše glistasti i međukoštani mišići.</a:t>
            </a:r>
          </a:p>
          <a:p>
            <a:r>
              <a:rPr lang="sr-Latn-RS" dirty="0" smtClean="0"/>
              <a:t>m.extensor indicis</a:t>
            </a:r>
          </a:p>
          <a:p>
            <a:r>
              <a:rPr lang="sr-Latn-RS" dirty="0" smtClean="0"/>
              <a:t>m.extensor digiti minimi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pokretači prstiju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dirty="0" smtClean="0"/>
              <a:t>m.flexor digitorum superficialis – fleksija II članka</a:t>
            </a:r>
          </a:p>
          <a:p>
            <a:r>
              <a:rPr lang="sr-Latn-RS" dirty="0" smtClean="0"/>
              <a:t>m.flexor digitorum profundus - fleksija III članka</a:t>
            </a:r>
          </a:p>
          <a:p>
            <a:r>
              <a:rPr lang="sr-Latn-RS" dirty="0" smtClean="0"/>
              <a:t>mm.interossei dorsales i mm.lumbricales – pregibaju I članke i opružaju II i III članke</a:t>
            </a:r>
          </a:p>
          <a:p>
            <a:r>
              <a:rPr lang="sr-Latn-RS" dirty="0" smtClean="0"/>
              <a:t>m.adductor digiti minimi</a:t>
            </a:r>
          </a:p>
          <a:p>
            <a:r>
              <a:rPr lang="sr-Latn-RS" dirty="0" smtClean="0"/>
              <a:t>m.opponens digiti minimi</a:t>
            </a:r>
          </a:p>
          <a:p>
            <a:r>
              <a:rPr lang="sr-Latn-RS" dirty="0" smtClean="0"/>
              <a:t>m.flexor digiti minimi brevis </a:t>
            </a:r>
          </a:p>
          <a:p>
            <a:pPr>
              <a:buNone/>
            </a:pPr>
            <a:r>
              <a:rPr lang="sr-Latn-R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 inter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8839200" cy="6477000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osebni hvatovi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išići šake omogućuju svojim dejstvom izvođenje odgovarajučih hvatova koji su neophodni u svakodnevnom životu.</a:t>
            </a:r>
          </a:p>
          <a:p>
            <a:pPr>
              <a:buNone/>
            </a:pPr>
            <a:r>
              <a:rPr lang="sr-Latn-RS" dirty="0" smtClean="0"/>
              <a:t>       </a:t>
            </a:r>
            <a:r>
              <a:rPr lang="en-US" dirty="0" smtClean="0"/>
              <a:t>R</a:t>
            </a:r>
            <a:r>
              <a:rPr lang="sr-Latn-RS" dirty="0" smtClean="0"/>
              <a:t>azlikujemo dve vrste hvatova:</a:t>
            </a:r>
          </a:p>
          <a:p>
            <a:r>
              <a:rPr lang="en-US" dirty="0" smtClean="0"/>
              <a:t>H</a:t>
            </a:r>
            <a:r>
              <a:rPr lang="sr-Latn-RS" dirty="0" smtClean="0"/>
              <a:t>vatovi snage</a:t>
            </a:r>
          </a:p>
          <a:p>
            <a:r>
              <a:rPr lang="en-US" dirty="0" smtClean="0"/>
              <a:t>H</a:t>
            </a:r>
            <a:r>
              <a:rPr lang="sr-Latn-RS" dirty="0" smtClean="0"/>
              <a:t>vatovi veštine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sr-Latn-RS" dirty="0" smtClean="0"/>
              <a:t>vatovi snage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r-Latn-RS" dirty="0" smtClean="0"/>
              <a:t>1.cilindrični hvat – angažuju se mišići fleksori prstiju (držanje štapa za pecanje)</a:t>
            </a:r>
          </a:p>
          <a:p>
            <a:pPr>
              <a:buNone/>
            </a:pPr>
            <a:r>
              <a:rPr lang="sr-Latn-RS" dirty="0" smtClean="0"/>
              <a:t>2.sferični hvat – mišići fleksori i interosalni (držanje lopte u ruci)</a:t>
            </a:r>
          </a:p>
          <a:p>
            <a:pPr>
              <a:buNone/>
            </a:pPr>
            <a:r>
              <a:rPr lang="sr-Latn-RS" dirty="0" smtClean="0"/>
              <a:t>3.kukasti hvat – fleksija interfalangealnih zglobova (nošenje kofera ili kofe)</a:t>
            </a:r>
          </a:p>
          <a:p>
            <a:pPr>
              <a:buNone/>
            </a:pPr>
            <a:r>
              <a:rPr lang="sr-Latn-RS" dirty="0" smtClean="0"/>
              <a:t>4.kupasti hvat – prilikom korišćenja noža pri sečenju hrane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lindr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038600" cy="4724400"/>
          </a:xfrm>
        </p:spPr>
      </p:pic>
      <p:pic>
        <p:nvPicPr>
          <p:cNvPr id="7" name="Content Placeholder 6" descr="hvat lop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52600"/>
            <a:ext cx="40386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sr-Latn-RS" dirty="0" smtClean="0"/>
              <a:t>vatovi veštine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</a:t>
            </a:r>
            <a:r>
              <a:rPr lang="sr-Latn-RS" dirty="0" smtClean="0"/>
              <a:t>retenasti (dvostruki ili trostruki hvat) – palac i tenar se suprostavljaju drugom i trećem prstu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</a:t>
            </a:r>
            <a:r>
              <a:rPr lang="sr-Latn-RS" dirty="0" smtClean="0"/>
              <a:t>rhunski hvat – vrh palca se suprostavlja vrhu nekog prsta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</a:t>
            </a:r>
            <a:r>
              <a:rPr lang="sr-Latn-RS" dirty="0" smtClean="0"/>
              <a:t>ateralna veština– vrh palca se suprostavlja lateralnoj strani kažiprsta –podizanje lista papira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sr-Latn-RS" dirty="0" smtClean="0"/>
              <a:t>vat olovke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</a:t>
            </a:r>
            <a:r>
              <a:rPr lang="sr-Latn-RS" dirty="0" smtClean="0"/>
              <a:t>ateralni hvat – držanje predmeta između dva susedna prsta – (cigareta)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rzanje_olovke_01-300x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7750" y="1910556"/>
            <a:ext cx="2857500" cy="3905250"/>
          </a:xfrm>
        </p:spPr>
      </p:pic>
      <p:pic>
        <p:nvPicPr>
          <p:cNvPr id="7" name="Content Placeholder 6" descr="palac-digitus-primus-manus-pollex-34-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91000" y="1981200"/>
            <a:ext cx="4495800" cy="48768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Z</a:t>
            </a:r>
            <a:r>
              <a:rPr lang="sr-Latn-RS" dirty="0" smtClean="0"/>
              <a:t>globovi šake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 šake sa podlaktom – </a:t>
            </a:r>
            <a:r>
              <a:rPr lang="sr-Latn-RS" b="1" dirty="0" smtClean="0"/>
              <a:t>art.radiocarpalis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kostiju ručja – </a:t>
            </a:r>
            <a:r>
              <a:rPr lang="sr-Latn-RS" b="1" dirty="0" smtClean="0"/>
              <a:t>artt.intercarpales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između proksimalnog i distalnog reda kostiju ručja </a:t>
            </a:r>
            <a:r>
              <a:rPr lang="sr-Latn-RS" b="1" dirty="0" smtClean="0"/>
              <a:t>art.mediocarpalis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kostiju ručja sa kostima doručja – </a:t>
            </a:r>
            <a:r>
              <a:rPr lang="sr-Latn-RS" b="1" dirty="0" smtClean="0"/>
              <a:t>artt.carpometacarpales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eđusobni zglobovi kostiju doručja – </a:t>
            </a:r>
            <a:r>
              <a:rPr lang="sr-Latn-RS" b="1" dirty="0" smtClean="0"/>
              <a:t>artt.intermetacarpales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kostiju doručja sa falangama prstiju  - </a:t>
            </a:r>
            <a:r>
              <a:rPr lang="sr-Latn-RS" b="1" dirty="0" smtClean="0"/>
              <a:t>art.metacarpophalangea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članaka prstiju – </a:t>
            </a:r>
            <a:r>
              <a:rPr lang="sr-Latn-RS" b="1" dirty="0" smtClean="0"/>
              <a:t>artt.proximalles interphalangeae et artt.distales interphalangeae</a:t>
            </a:r>
            <a:endParaRPr lang="en-US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lexus brachialis &#10;Nerv Mišić C5 C6 C7 C8 Th1 &#10;n. medianus m. flexor carpi radialis &#10;n. ulnaris m. flexor carpi ulnaris &#10;n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807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radial ner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09800"/>
            <a:ext cx="8534400" cy="28194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vi nervi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595" r="6595"/>
          <a:stretch>
            <a:fillRect/>
          </a:stretch>
        </p:blipFill>
        <p:spPr>
          <a:xfrm>
            <a:off x="838200" y="228600"/>
            <a:ext cx="7543800" cy="44989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nervus-ulnaris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99" r="1499"/>
          <a:stretch>
            <a:fillRect/>
          </a:stretch>
        </p:blipFill>
        <p:spPr>
          <a:xfrm>
            <a:off x="1676400" y="1219200"/>
            <a:ext cx="5486400" cy="41148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.ulnar inerv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294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ervacija n.radialis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er.n.medi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0560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nerv pal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799" cy="647700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50px-Plexus_brachialis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295400"/>
            <a:ext cx="7143750" cy="3571875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rves-of-the-h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7848600" cy="5715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944562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Latn-RS" sz="6000" dirty="0" smtClean="0"/>
              <a:t>Hvala na pažnji</a:t>
            </a:r>
            <a:endParaRPr lang="en-US" sz="6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sr-Latn-RS" dirty="0" smtClean="0"/>
              <a:t>okreti šake odvijaju se u zglobovima: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 smtClean="0"/>
              <a:t>1.radiokarpalni zglob</a:t>
            </a:r>
          </a:p>
          <a:p>
            <a:r>
              <a:rPr lang="sr-Latn-RS" dirty="0" smtClean="0"/>
              <a:t>2.mediokarpalni zglob</a:t>
            </a:r>
          </a:p>
          <a:p>
            <a:r>
              <a:rPr lang="sr-Latn-RS" dirty="0" smtClean="0"/>
              <a:t>3.interkarpalni zglobovi</a:t>
            </a:r>
          </a:p>
          <a:p>
            <a:r>
              <a:rPr lang="en-US" b="1" dirty="0" smtClean="0"/>
              <a:t>P</a:t>
            </a:r>
            <a:r>
              <a:rPr lang="sr-Latn-RS" b="1" dirty="0" smtClean="0"/>
              <a:t>okreti:</a:t>
            </a:r>
          </a:p>
          <a:p>
            <a:r>
              <a:rPr lang="en-US" u="sng" dirty="0" smtClean="0"/>
              <a:t>F</a:t>
            </a:r>
            <a:r>
              <a:rPr lang="sr-Latn-RS" u="sng" dirty="0" smtClean="0"/>
              <a:t>leksija </a:t>
            </a:r>
            <a:r>
              <a:rPr lang="sr-Latn-RS" dirty="0" smtClean="0"/>
              <a:t>(palmarna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sr-Latn-RS" dirty="0" smtClean="0"/>
              <a:t>volarna fleksija)</a:t>
            </a:r>
          </a:p>
          <a:p>
            <a:r>
              <a:rPr lang="en-US" u="sng" dirty="0" smtClean="0"/>
              <a:t>E</a:t>
            </a:r>
            <a:r>
              <a:rPr lang="sr-Latn-RS" u="sng" dirty="0" smtClean="0"/>
              <a:t>kstenzija </a:t>
            </a:r>
            <a:r>
              <a:rPr lang="sr-Latn-RS" dirty="0" smtClean="0"/>
              <a:t>(dorzalna fleksija) 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leksija i ekstenzija se odvijaju u radiokarpalnom i mediokarpalnom zglob</a:t>
            </a:r>
          </a:p>
          <a:p>
            <a:r>
              <a:rPr lang="en-US" u="sng" dirty="0" smtClean="0"/>
              <a:t>A</a:t>
            </a:r>
            <a:r>
              <a:rPr lang="sr-Latn-RS" u="sng" dirty="0" smtClean="0"/>
              <a:t>bdukcija </a:t>
            </a:r>
          </a:p>
          <a:p>
            <a:r>
              <a:rPr lang="sr-Latn-RS" u="sng" dirty="0" smtClean="0"/>
              <a:t>Adukcija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i adukcija - u sva tri zgloba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ad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228600"/>
            <a:ext cx="9144000" cy="6629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</a:t>
            </a:r>
            <a:r>
              <a:rPr lang="sr-Latn-RS" dirty="0" smtClean="0"/>
              <a:t>glob ručja (art.radiocarpalis)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876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sr-Latn-RS" dirty="0" smtClean="0"/>
              <a:t>istalni okrajak radijusa </a:t>
            </a:r>
            <a:r>
              <a:rPr lang="sr-Latn-RS" i="1" dirty="0" smtClean="0"/>
              <a:t>facies articularis carpalis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iscus articularis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s scaphoideum, os lunatum, os triquertum</a:t>
            </a:r>
          </a:p>
        </p:txBody>
      </p:sp>
      <p:pic>
        <p:nvPicPr>
          <p:cNvPr id="6" name="Content Placeholder 5" descr="radiokar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524000"/>
            <a:ext cx="3657600" cy="5334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yglob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5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973</Words>
  <Application>Microsoft Office PowerPoint</Application>
  <PresentationFormat>On-screen Show (4:3)</PresentationFormat>
  <Paragraphs>151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 </vt:lpstr>
      <vt:lpstr>Delovi šake</vt:lpstr>
      <vt:lpstr>Slide 3</vt:lpstr>
      <vt:lpstr>Funkcije ručnog zgloba</vt:lpstr>
      <vt:lpstr>Zglobovi šake</vt:lpstr>
      <vt:lpstr>Pokreti šake odvijaju se u zglobovima:</vt:lpstr>
      <vt:lpstr>Slide 7</vt:lpstr>
      <vt:lpstr>Zglob ručja (art.radiocarpalis)</vt:lpstr>
      <vt:lpstr>Slide 9</vt:lpstr>
      <vt:lpstr>Slide 10</vt:lpstr>
      <vt:lpstr>Osteokinematički i artrokinematički pokreti u zglobu ručja</vt:lpstr>
      <vt:lpstr>Mišići fleksori šake </vt:lpstr>
      <vt:lpstr>  </vt:lpstr>
      <vt:lpstr>Slide 14</vt:lpstr>
      <vt:lpstr> </vt:lpstr>
      <vt:lpstr>Slide 16</vt:lpstr>
      <vt:lpstr>Mišići koji izvode dorzalnu fleksiju šake</vt:lpstr>
      <vt:lpstr>m.ekstenzor carpi ulnaris – n.radialis </vt:lpstr>
      <vt:lpstr> pripoji</vt:lpstr>
      <vt:lpstr>Slide 20</vt:lpstr>
      <vt:lpstr>Abductori šake</vt:lpstr>
      <vt:lpstr>Radijalna devijacija šake - abdukcija</vt:lpstr>
      <vt:lpstr>Slide 23</vt:lpstr>
      <vt:lpstr>Slide 24</vt:lpstr>
      <vt:lpstr>Slide 25</vt:lpstr>
      <vt:lpstr>Slide 26</vt:lpstr>
      <vt:lpstr>Funkcije šake i zglobovi</vt:lpstr>
      <vt:lpstr>Slide 28</vt:lpstr>
      <vt:lpstr>Slide 29</vt:lpstr>
      <vt:lpstr>Karpometakarpalni zglob</vt:lpstr>
      <vt:lpstr>Slide 31</vt:lpstr>
      <vt:lpstr>Metakarpofalangealni zglobovi</vt:lpstr>
      <vt:lpstr>Slide 33</vt:lpstr>
      <vt:lpstr>PIP i DIP</vt:lpstr>
      <vt:lpstr>Slide 35</vt:lpstr>
      <vt:lpstr>Slide 36</vt:lpstr>
      <vt:lpstr>Mišići koji pokreću palac</vt:lpstr>
      <vt:lpstr>Slide 38</vt:lpstr>
      <vt:lpstr>Pokreti fleksije palca </vt:lpstr>
      <vt:lpstr>Pokret ekstenzije</vt:lpstr>
      <vt:lpstr>Pokreti abdukcije i adukcije palca</vt:lpstr>
      <vt:lpstr>Mišići pokretači prstiju</vt:lpstr>
      <vt:lpstr>Mišići pokretači prstiju</vt:lpstr>
      <vt:lpstr>Slide 44</vt:lpstr>
      <vt:lpstr>Posebni hvatovi šake</vt:lpstr>
      <vt:lpstr>Hvatovi snage</vt:lpstr>
      <vt:lpstr>Slide 47</vt:lpstr>
      <vt:lpstr>Hvatovi veštine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pokreta šake i prstiju</dc:title>
  <dc:creator>Marina</dc:creator>
  <cp:lastModifiedBy>Prof dr Milorad Jerkan</cp:lastModifiedBy>
  <cp:revision>145</cp:revision>
  <dcterms:created xsi:type="dcterms:W3CDTF">2006-08-16T00:00:00Z</dcterms:created>
  <dcterms:modified xsi:type="dcterms:W3CDTF">2018-05-09T09:20:06Z</dcterms:modified>
</cp:coreProperties>
</file>