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69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8" autoAdjust="0"/>
    <p:restoredTop sz="9466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0ECC-2BFE-4879-A444-4F25EF003BE1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EC256-DF95-4439-B5BD-CE566B23A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82296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4572000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Jerkan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86800" cy="121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28600" y="2971800"/>
            <a:ext cx="6643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VIII PREDAVANJE 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/>
              <a:t>Pokreti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karli</a:t>
            </a:r>
            <a:r>
              <a:rPr lang="sr-Latn-RS" sz="3200" b="1" dirty="0" smtClean="0"/>
              <a:t>čnog pojasa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Content Placeholder 4" descr="00-6-rectus-femoris-tend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2590800" cy="29892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karlice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rednje naginjanje karlice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adnje naginjanje karlice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očno naginjanje karlice u levu i desnu stranu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otacija karlice u levu i desnu stranu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rednje i zadnje naginjanje karlice</a:t>
            </a:r>
            <a:br>
              <a:rPr lang="sr-Latn-RS" dirty="0" smtClean="0"/>
            </a:br>
            <a:r>
              <a:rPr lang="sr-Latn-RS" dirty="0" smtClean="0"/>
              <a:t>inklinacija, reklinacija</a:t>
            </a:r>
            <a:endParaRPr lang="en-US" dirty="0"/>
          </a:p>
        </p:txBody>
      </p:sp>
      <p:pic>
        <p:nvPicPr>
          <p:cNvPr id="8" name="Content Placeholder 7" descr="covek nagi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499992" cy="43924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Content Placeholder 6" descr="pelvik til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644007" cy="41764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karl nag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24936" cy="68579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6840760" cy="93265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išići koji omogućuju prednje naginjanje karlice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6021288"/>
            <a:ext cx="9144000" cy="836712"/>
          </a:xfrm>
        </p:spPr>
        <p:txBody>
          <a:bodyPr>
            <a:noAutofit/>
          </a:bodyPr>
          <a:lstStyle/>
          <a:p>
            <a:r>
              <a:rPr lang="sr-Latn-RS" sz="2800" dirty="0" smtClean="0"/>
              <a:t>         </a:t>
            </a:r>
            <a:r>
              <a:rPr lang="en-US" sz="2800" b="1" dirty="0" smtClean="0"/>
              <a:t>m</a:t>
            </a:r>
            <a:r>
              <a:rPr lang="sr-Latn-RS" sz="2800" b="1" dirty="0" smtClean="0"/>
              <a:t>.</a:t>
            </a:r>
            <a:r>
              <a:rPr lang="en-US" sz="2800" b="1" dirty="0" smtClean="0"/>
              <a:t>I</a:t>
            </a:r>
            <a:r>
              <a:rPr lang="sr-Latn-RS" sz="2800" b="1" dirty="0" smtClean="0"/>
              <a:t>liopsoas, m.rectus femoris, m.erector spinae</a:t>
            </a:r>
            <a:endParaRPr lang="en-US" sz="2800" b="1" dirty="0"/>
          </a:p>
        </p:txBody>
      </p:sp>
      <p:pic>
        <p:nvPicPr>
          <p:cNvPr id="5122" name="Picture 2" descr="&amp;Rcy;&amp;iecy;&amp;zcy;&amp;ucy;&amp;lcy;&amp;tcy;&amp;acy;&amp;tcy; &amp;scy;&amp;lcy;&amp;icy;&amp;kcy;&amp;acy; &amp;zcy;&amp;acy; musculus iliopsoas, rectus femoris,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37" b="4837"/>
          <a:stretch>
            <a:fillRect/>
          </a:stretch>
        </p:blipFill>
        <p:spPr bwMode="auto">
          <a:xfrm>
            <a:off x="3635896" y="692696"/>
            <a:ext cx="5508104" cy="3816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4" name="Picture 4" descr="&amp;Rcy;&amp;iecy;&amp;zcy;&amp;ucy;&amp;lcy;&amp;tcy;&amp;acy;&amp;tcy; &amp;scy;&amp;lcy;&amp;icy;&amp;kcy;&amp;acy; &amp;zcy;&amp;acy; musculus iliopsoas, rectus femoris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960440" cy="4176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</a:t>
            </a:r>
            <a:r>
              <a:rPr lang="sr-Latn-RS" sz="3200" dirty="0" smtClean="0"/>
              <a:t>išići koji omogućuju </a:t>
            </a:r>
            <a:r>
              <a:rPr lang="sr-Latn-RS" sz="3200" u="sng" dirty="0" smtClean="0"/>
              <a:t>zadnje naginjanje karlice</a:t>
            </a:r>
            <a:r>
              <a:rPr lang="sr-Latn-RS" sz="3200" dirty="0" smtClean="0"/>
              <a:t>: </a:t>
            </a:r>
            <a:r>
              <a:rPr lang="sr-Latn-RS" sz="3200" b="1" dirty="0" smtClean="0"/>
              <a:t>m.gluteus maximus, m.semitendinosus, m.semimembrsnosus</a:t>
            </a:r>
            <a:endParaRPr lang="en-US" sz="3200" b="1" dirty="0"/>
          </a:p>
        </p:txBody>
      </p:sp>
      <p:pic>
        <p:nvPicPr>
          <p:cNvPr id="4" name="Content Placeholder 3" descr="hip_stabilizer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8229600" cy="4725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3635896" y="2132856"/>
            <a:ext cx="2088232" cy="4725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</a:t>
            </a:r>
            <a:r>
              <a:rPr lang="sr-Latn-RS" sz="2800" dirty="0" smtClean="0"/>
              <a:t>očno naginjanje karlice na istu stranu izvode </a:t>
            </a:r>
            <a:r>
              <a:rPr lang="sr-Latn-RS" sz="2800" b="1" dirty="0" smtClean="0"/>
              <a:t>mm.gluteus medius et minimus, m.quadratus femoris, m.piriformis </a:t>
            </a:r>
            <a:r>
              <a:rPr lang="sr-Latn-RS" sz="2800" dirty="0" smtClean="0"/>
              <a:t>i na suprotnu stranu</a:t>
            </a:r>
            <a:r>
              <a:rPr lang="sr-Latn-RS" sz="2800" b="1" dirty="0" smtClean="0"/>
              <a:t> – m. quadratus lumborum</a:t>
            </a:r>
            <a:endParaRPr lang="en-US" sz="2800" b="1" dirty="0"/>
          </a:p>
        </p:txBody>
      </p:sp>
      <p:pic>
        <p:nvPicPr>
          <p:cNvPr id="4" name="Content Placeholder 3" descr="piriform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509714" cy="41044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Content Placeholder 5" descr="gluteus_medius i minim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2896"/>
            <a:ext cx="4038600" cy="3744416"/>
          </a:xfrm>
        </p:spPr>
      </p:pic>
      <p:pic>
        <p:nvPicPr>
          <p:cNvPr id="5" name="Content Placeholder 5" descr="gluteus_medius i mini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038600" cy="37444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natkolenice i funkcija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I</a:t>
            </a:r>
            <a:r>
              <a:rPr lang="sr-Latn-RS" dirty="0" smtClean="0"/>
              <a:t>zvode se u zglobu kuka – art.coxofemoralis</a:t>
            </a:r>
          </a:p>
          <a:p>
            <a:pPr>
              <a:buNone/>
            </a:pPr>
            <a:r>
              <a:rPr lang="sr-Latn-RS" dirty="0" smtClean="0"/>
              <a:t>                           </a:t>
            </a:r>
            <a:r>
              <a:rPr lang="en-US" dirty="0" smtClean="0"/>
              <a:t>F</a:t>
            </a:r>
            <a:r>
              <a:rPr lang="sr-Latn-RS" dirty="0" smtClean="0"/>
              <a:t>unkcije kuka: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stabilnost tela pri uspravnom položaju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pokretljivost donjeg ekstremiteta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– butna kost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emur je najduža kost na telu.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 proksimalnom delu nalazi se glava femura, a na distalnom delu nalaze se medijalni i lateralni epikondil.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8" name="Content Placeholder 7" descr="fem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495800" cy="5184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elo femura sa vratom normalno zaklapa ugao od 120-130˚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UGA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572000" cy="37444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Content Placeholder 9" descr="x no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8792" y="2209800"/>
            <a:ext cx="4415208" cy="37394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</a:t>
            </a:r>
            <a:r>
              <a:rPr lang="sr-Latn-RS" sz="3600" dirty="0" smtClean="0"/>
              <a:t>rt.coxe (art.coxofemoralis)– zglob kuka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okso-femoralni zglob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komponenta – </a:t>
            </a:r>
            <a:r>
              <a:rPr lang="sr-Latn-RS" b="1" dirty="0" smtClean="0"/>
              <a:t>acetabulum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 komponenta – </a:t>
            </a:r>
            <a:r>
              <a:rPr lang="sr-Latn-RS" b="1" dirty="0" smtClean="0"/>
              <a:t>caput femoris</a:t>
            </a:r>
            <a:endParaRPr lang="en-US" b="1" dirty="0"/>
          </a:p>
        </p:txBody>
      </p:sp>
      <p:pic>
        <p:nvPicPr>
          <p:cNvPr id="6" name="Content Placeholder 5" descr="k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12776"/>
            <a:ext cx="4536504" cy="49685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2856"/>
          </a:xfrm>
        </p:spPr>
        <p:txBody>
          <a:bodyPr>
            <a:noAutofit/>
          </a:bodyPr>
          <a:lstStyle/>
          <a:p>
            <a:r>
              <a:rPr lang="en-US" sz="3200" dirty="0" smtClean="0"/>
              <a:t>G</a:t>
            </a:r>
            <a:r>
              <a:rPr lang="sr-Latn-RS" sz="3200" dirty="0" smtClean="0"/>
              <a:t>lavni zadatak karličnog pojasa u celini je u </a:t>
            </a:r>
            <a:r>
              <a:rPr lang="sr-Latn-RS" sz="3200" b="1" dirty="0" smtClean="0"/>
              <a:t>održavanju stabilnosti </a:t>
            </a:r>
            <a:r>
              <a:rPr lang="sr-Latn-RS" sz="3200" dirty="0" smtClean="0"/>
              <a:t>i oslonca tela naročito pri izvođenju aktivnosti trupa i donjih ekstremiteta.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r-Latn-RS" sz="3200" dirty="0" smtClean="0"/>
              <a:t>-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anatomija-karlice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60032"/>
            <a:ext cx="7319664" cy="45409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lig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65973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zglobu kuka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zglobu kuka vrše se kako pokreti natkolenice prema karlici, tako o pokreti karlice prema natkolenici.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ri hodu se smenjuju pokreti karlice sa pokretima natkolenice: u fazi oslonca jednom nogom, na nosećoj </a:t>
            </a:r>
            <a:r>
              <a:rPr lang="sr-Latn-RS" u="sng" dirty="0" smtClean="0"/>
              <a:t>nozi su fiksirani pripoji mišića </a:t>
            </a:r>
            <a:r>
              <a:rPr lang="sr-Latn-RS" dirty="0" smtClean="0"/>
              <a:t>koji tada vrše pokrete karlice. </a:t>
            </a:r>
            <a:r>
              <a:rPr lang="en-US" dirty="0" smtClean="0"/>
              <a:t>U</a:t>
            </a:r>
            <a:r>
              <a:rPr lang="sr-Latn-RS" dirty="0" smtClean="0"/>
              <a:t> isto vreme u drugom zglobu kuka odvijaju se pokreti natkolenice pomoću mišića čiji su </a:t>
            </a:r>
            <a:r>
              <a:rPr lang="sr-Latn-RS" u="sng" dirty="0" smtClean="0"/>
              <a:t>fiksirani pripoji na karlici.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Pokretljivost zgloba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</a:t>
            </a:r>
            <a:r>
              <a:rPr lang="sr-Latn-RS" dirty="0" smtClean="0"/>
              <a:t>optasti oblik glave butne kosti i izdubljena sferična površina acetabuluma idealni su oblici za pokrete velike amplitude u svim ravnima.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tvarna amplituda pokreta je međutim znatno majna od mogućnosti koštanih struktura zgloba.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je posledica ograničenja pokreta zbog zglobne kapsule, zglobnih veza i zatezanja okolnih mišića.  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Vrste pokreta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52578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U kuku se vrše pokreti oko velikog broja osovina u raznim ravnima.</a:t>
            </a:r>
          </a:p>
          <a:p>
            <a:r>
              <a:rPr lang="sr-Latn-RS" dirty="0" smtClean="0"/>
              <a:t>Međutim za definisanje pokreta služimo se sa 3 ravni.</a:t>
            </a:r>
          </a:p>
          <a:p>
            <a:pPr>
              <a:buNone/>
            </a:pPr>
            <a:r>
              <a:rPr lang="sr-Latn-RS" dirty="0" smtClean="0"/>
              <a:t>           </a:t>
            </a:r>
            <a:r>
              <a:rPr lang="en-US" dirty="0" smtClean="0"/>
              <a:t>P</a:t>
            </a:r>
            <a:r>
              <a:rPr lang="sr-Latn-RS" dirty="0" smtClean="0"/>
              <a:t>okreti su: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</a:t>
            </a:r>
            <a:r>
              <a:rPr lang="sr-Latn-RS" b="1" dirty="0" smtClean="0"/>
              <a:t>leksija i ekstenzija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</a:t>
            </a:r>
            <a:r>
              <a:rPr lang="sr-Latn-RS" b="1" dirty="0" smtClean="0"/>
              <a:t>bdukcija i adukcija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U</a:t>
            </a:r>
            <a:r>
              <a:rPr lang="sr-Latn-RS" b="1" dirty="0" smtClean="0"/>
              <a:t>nutrašnja i spoljašnja rotacija</a:t>
            </a:r>
            <a:endParaRPr lang="en-US" b="1" dirty="0"/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851920" cy="46793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 Fleksija i ekstenzija kuka – pokreti u sagitalnoj ravni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ko horizontalne osovine koja se nalazi u frontalnoj ravni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smanjuje ugao koji zaklapaju karlica i natkolenica, pokret je </a:t>
            </a:r>
            <a:r>
              <a:rPr lang="sr-Latn-RS" b="1" dirty="0" smtClean="0"/>
              <a:t>fleksija</a:t>
            </a:r>
            <a:r>
              <a:rPr lang="sr-Latn-RS" dirty="0" smtClean="0"/>
              <a:t> (0-140˚).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povećava ugao, pokret je </a:t>
            </a:r>
            <a:r>
              <a:rPr lang="sr-Latn-RS" b="1" dirty="0" smtClean="0"/>
              <a:t>ekstenzija </a:t>
            </a:r>
            <a:r>
              <a:rPr lang="sr-Latn-RS" dirty="0" smtClean="0"/>
              <a:t>(45˚)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fleksije se odvija uz artrokinematički pokret – </a:t>
            </a:r>
            <a:r>
              <a:rPr lang="sr-Latn-RS" b="1" dirty="0" smtClean="0"/>
              <a:t>zadnje klizanje</a:t>
            </a:r>
            <a:r>
              <a:rPr lang="sr-Latn-RS" dirty="0" smtClean="0"/>
              <a:t> glave femura u acetabulumu 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ekstenzije uz </a:t>
            </a:r>
            <a:r>
              <a:rPr lang="sr-Latn-RS" b="1" dirty="0" smtClean="0"/>
              <a:t>prednje klizanje </a:t>
            </a:r>
            <a:r>
              <a:rPr lang="sr-Latn-RS" dirty="0" smtClean="0"/>
              <a:t>glave femura u acetabulumu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/>
          <a:lstStyle/>
          <a:p>
            <a:r>
              <a:rPr lang="sr-Latn-RS" dirty="0" smtClean="0"/>
              <a:t>Fleksori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 fontScale="92500" lnSpcReduction="20000"/>
          </a:bodyPr>
          <a:lstStyle/>
          <a:p>
            <a:r>
              <a:rPr lang="sr-Latn-RS" sz="3200" b="1" dirty="0" smtClean="0"/>
              <a:t>m.iliopsoas </a:t>
            </a:r>
          </a:p>
          <a:p>
            <a:r>
              <a:rPr lang="sr-Latn-RS" sz="3200" b="1" dirty="0" smtClean="0"/>
              <a:t>m.sartorius</a:t>
            </a:r>
          </a:p>
          <a:p>
            <a:r>
              <a:rPr lang="sr-Latn-RS" sz="3200" b="1" dirty="0" smtClean="0"/>
              <a:t>m.rectus femoris</a:t>
            </a:r>
          </a:p>
          <a:p>
            <a:r>
              <a:rPr lang="sr-Latn-RS" sz="3200" b="1" dirty="0" smtClean="0"/>
              <a:t>m.tensor fasciae latae</a:t>
            </a:r>
          </a:p>
          <a:p>
            <a:endParaRPr lang="sr-Latn-RS" dirty="0" smtClean="0"/>
          </a:p>
          <a:p>
            <a:r>
              <a:rPr lang="sr-Latn-RS" dirty="0" smtClean="0"/>
              <a:t>m.pectineus</a:t>
            </a:r>
          </a:p>
          <a:p>
            <a:r>
              <a:rPr lang="sr-Latn-RS" dirty="0" smtClean="0"/>
              <a:t>m.adductor longus</a:t>
            </a:r>
          </a:p>
          <a:p>
            <a:r>
              <a:rPr lang="sr-Latn-RS" dirty="0" smtClean="0"/>
              <a:t>m.adductor brevis</a:t>
            </a:r>
          </a:p>
          <a:p>
            <a:endParaRPr lang="en-US" dirty="0"/>
          </a:p>
        </p:txBody>
      </p:sp>
      <p:pic>
        <p:nvPicPr>
          <p:cNvPr id="5" name="Content Placeholder 4" descr="muscles_at_hip_and_knee_joint13121570087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5004048" cy="58052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m. </a:t>
            </a:r>
            <a:r>
              <a:rPr lang="en-US" sz="3200" b="1" dirty="0" smtClean="0"/>
              <a:t>I</a:t>
            </a:r>
            <a:r>
              <a:rPr lang="sr-Latn-RS" sz="3200" b="1" dirty="0" smtClean="0"/>
              <a:t>liopsoas je fleksor natkolenice - </a:t>
            </a:r>
            <a:r>
              <a:rPr lang="sr-Latn-RS" sz="3200" dirty="0" smtClean="0"/>
              <a:t>ako je fiksirani pripoj na natkolenici  onda vrši pokrete fleksije trupa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157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ajednički, donji pripoj dve glave ovog mišića je na </a:t>
            </a:r>
            <a:r>
              <a:rPr lang="sr-Latn-RS" b="1" dirty="0" smtClean="0"/>
              <a:t>trochanter minor </a:t>
            </a:r>
            <a:r>
              <a:rPr lang="sr-Latn-RS" dirty="0" smtClean="0"/>
              <a:t>butne kosti.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ornji pripoji su za m. </a:t>
            </a:r>
            <a:r>
              <a:rPr lang="en-US" dirty="0" smtClean="0"/>
              <a:t>I</a:t>
            </a:r>
            <a:r>
              <a:rPr lang="sr-Latn-RS" dirty="0" smtClean="0"/>
              <a:t>liacus na unutrsašnjoj strani </a:t>
            </a:r>
            <a:r>
              <a:rPr lang="sr-Latn-RS" b="1" dirty="0" smtClean="0"/>
              <a:t>bedrene kosti </a:t>
            </a:r>
            <a:r>
              <a:rPr lang="sr-Latn-RS" dirty="0" smtClean="0"/>
              <a:t>a za m. psoas major na bočnim stranama i poprečnim nastavcima </a:t>
            </a:r>
            <a:r>
              <a:rPr lang="sr-Latn-RS" b="1" dirty="0" smtClean="0"/>
              <a:t>poslednjeg grudnog i svih slabinskih pršljenova.</a:t>
            </a:r>
          </a:p>
        </p:txBody>
      </p:sp>
      <p:pic>
        <p:nvPicPr>
          <p:cNvPr id="5" name="Content Placeholder 4" descr="ilio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3317"/>
            <a:ext cx="4495800" cy="425001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 sartorius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32859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rednje gornja bedrena bodlja (SIAS) 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de ukoso prednjom stranom natkolenice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nutrašnja strana tibije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svojom kontrakcijom, natkolenicu istovremeno </a:t>
            </a:r>
            <a:r>
              <a:rPr lang="sr-Latn-RS" b="1" dirty="0" smtClean="0"/>
              <a:t>abducira</a:t>
            </a:r>
            <a:r>
              <a:rPr lang="sr-Latn-RS" dirty="0" smtClean="0"/>
              <a:t>, </a:t>
            </a:r>
            <a:r>
              <a:rPr lang="sr-Latn-RS" b="1" dirty="0" smtClean="0"/>
              <a:t>rotira upolje </a:t>
            </a:r>
            <a:r>
              <a:rPr lang="sr-Latn-RS" dirty="0" smtClean="0"/>
              <a:t>i </a:t>
            </a:r>
            <a:r>
              <a:rPr lang="sr-Latn-RS" b="1" dirty="0" smtClean="0"/>
              <a:t>flektira</a:t>
            </a:r>
            <a:r>
              <a:rPr lang="sr-Latn-RS" dirty="0" smtClean="0"/>
              <a:t> dok </a:t>
            </a:r>
            <a:r>
              <a:rPr lang="sr-Latn-RS" u="sng" dirty="0" smtClean="0"/>
              <a:t>na koleni zglob deluje kao fleksor.</a:t>
            </a:r>
          </a:p>
        </p:txBody>
      </p:sp>
      <p:pic>
        <p:nvPicPr>
          <p:cNvPr id="5" name="Content Placeholder 4" descr="sartorius_muscle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448272" cy="57332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 rectus femoris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 je jedna od četiri glave kvadricepsa </a:t>
            </a:r>
          </a:p>
          <a:p>
            <a:r>
              <a:rPr lang="sr-Latn-RS" dirty="0" smtClean="0"/>
              <a:t>pripoji:</a:t>
            </a:r>
          </a:p>
          <a:p>
            <a:r>
              <a:rPr lang="sr-Latn-RS" b="1" dirty="0" smtClean="0"/>
              <a:t>Prednje donja bedrena bodlja </a:t>
            </a:r>
            <a:r>
              <a:rPr lang="sr-Latn-RS" dirty="0" smtClean="0"/>
              <a:t>(spina iliaca anterior inferior)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uberositas tibiae (gornji deo tibije)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deluje kao </a:t>
            </a:r>
            <a:r>
              <a:rPr lang="sr-Latn-RS" b="1" dirty="0" smtClean="0"/>
              <a:t>fleksor natkolenice </a:t>
            </a:r>
            <a:r>
              <a:rPr lang="sr-Latn-RS" dirty="0" smtClean="0"/>
              <a:t>i </a:t>
            </a:r>
            <a:r>
              <a:rPr lang="sr-Latn-RS" u="sng" dirty="0" smtClean="0"/>
              <a:t>ekstenzor potkolenice</a:t>
            </a:r>
          </a:p>
          <a:p>
            <a:endParaRPr lang="en-US" dirty="0"/>
          </a:p>
        </p:txBody>
      </p:sp>
      <p:pic>
        <p:nvPicPr>
          <p:cNvPr id="5" name="Content Placeholder 4" descr="00-6-rectus-femoris-tend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0798"/>
            <a:ext cx="4495800" cy="51872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r-Latn-RS" b="1" dirty="0" smtClean="0"/>
              <a:t>m. tensor fascia latae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</a:t>
            </a:r>
          </a:p>
          <a:p>
            <a:r>
              <a:rPr lang="en-US" b="1" dirty="0" smtClean="0"/>
              <a:t>S</a:t>
            </a:r>
            <a:r>
              <a:rPr lang="sr-Latn-RS" b="1" dirty="0" smtClean="0"/>
              <a:t>IAS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uberculum laterale </a:t>
            </a:r>
            <a:r>
              <a:rPr lang="sr-Latn-RS" b="1" dirty="0" smtClean="0"/>
              <a:t>tibiae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vaj mišić deluje kao </a:t>
            </a:r>
            <a:r>
              <a:rPr lang="sr-Latn-RS" b="1" dirty="0" smtClean="0"/>
              <a:t>unutrašnji </a:t>
            </a:r>
            <a:r>
              <a:rPr lang="sr-Latn-RS" sz="3200" b="1" dirty="0" smtClean="0"/>
              <a:t>rotator, fleksor</a:t>
            </a:r>
            <a:r>
              <a:rPr lang="sr-Latn-RS" b="1" dirty="0" smtClean="0"/>
              <a:t> i </a:t>
            </a:r>
            <a:r>
              <a:rPr lang="sr-Latn-RS" sz="3200" b="1" dirty="0" smtClean="0"/>
              <a:t>abduktor</a:t>
            </a:r>
            <a:r>
              <a:rPr lang="sr-Latn-RS" b="1" dirty="0" smtClean="0"/>
              <a:t> natkolenice</a:t>
            </a:r>
          </a:p>
          <a:p>
            <a:endParaRPr lang="en-US" dirty="0"/>
          </a:p>
        </p:txBody>
      </p:sp>
      <p:pic>
        <p:nvPicPr>
          <p:cNvPr id="5" name="Content Placeholder 4" descr="TF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4213795" cy="53285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karlice</a:t>
            </a:r>
            <a:r>
              <a:rPr lang="sr-Latn-RS" dirty="0" smtClean="0"/>
              <a:t> (os coxae)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arlic</a:t>
            </a:r>
            <a:r>
              <a:rPr lang="en-US" dirty="0" smtClean="0"/>
              <a:t>u</a:t>
            </a:r>
            <a:r>
              <a:rPr lang="sr-Latn-RS" dirty="0" smtClean="0"/>
              <a:t> grade sve kosti karlice, zglobovi između tih kostiju, odgovarajuće veze i mišići koji se tu pripajaju. 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sastav karlice ulaze dve karlične kosti, sakralna kost (os sacrum), i kokcigealna kost (os coccygeus) </a:t>
            </a:r>
          </a:p>
          <a:p>
            <a:r>
              <a:rPr lang="sr-Latn-RS" dirty="0" smtClean="0"/>
              <a:t>Svaka od karličnih kostiju se sastoji iz tri kosti:</a:t>
            </a:r>
          </a:p>
          <a:p>
            <a:pPr>
              <a:buNone/>
            </a:pPr>
            <a:r>
              <a:rPr lang="sr-Latn-RS" dirty="0" smtClean="0"/>
              <a:t>1.ilijačna (os ilium)</a:t>
            </a:r>
          </a:p>
          <a:p>
            <a:pPr>
              <a:buNone/>
            </a:pPr>
            <a:r>
              <a:rPr lang="sr-Latn-RS" dirty="0" smtClean="0"/>
              <a:t>2.sedalna (os ishii)</a:t>
            </a:r>
          </a:p>
          <a:p>
            <a:pPr>
              <a:buNone/>
            </a:pPr>
            <a:r>
              <a:rPr lang="sr-Latn-RS" dirty="0" smtClean="0"/>
              <a:t>3.pubična ili preponska kost (os pubis)</a:t>
            </a:r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oji mišići i kako učestvuju u fleksiji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va 4 mišića izvode čistu fleksiju u sagitalnoj ravni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izvodi pokret fleksije uz izvesnu aduckiju onda se aktivira i m. adductor longus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leksiju iz početnog sedećeg položaja (natkolenica je već u fleksiji od 90 stepeni) izvodi samo muskulus iliopsoas.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od obostrane paralize m. </a:t>
            </a:r>
            <a:r>
              <a:rPr lang="en-US" dirty="0" smtClean="0"/>
              <a:t>I</a:t>
            </a:r>
            <a:r>
              <a:rPr lang="sr-Latn-RS" dirty="0" smtClean="0"/>
              <a:t>liopsoasa, fleksija natkolenice do 90 stepeni je moguća, a dalja fleksija nije.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/>
              <a:t>Za normalan obrazac pokreta fleksije natkolenice neophodno  je učešće svih nabrojanih mišića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od paralize sartoriusa, voljna fleksija kuka dovodi do unutrašnje rotacije natkolenice zbog pretežnog delovanja m. tensor fasciae late</a:t>
            </a:r>
          </a:p>
          <a:p>
            <a:r>
              <a:rPr lang="sr-Latn-RS" dirty="0" smtClean="0"/>
              <a:t>U slučajevima kod kojih je očuvan m. sartorius a paralizovan m.tensor fascia latae, fleksija natkolenice je praćena spoljašnjom rotacijom.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kstenzori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4525963"/>
          </a:xfrm>
        </p:spPr>
        <p:txBody>
          <a:bodyPr>
            <a:normAutofit fontScale="92500"/>
          </a:bodyPr>
          <a:lstStyle/>
          <a:p>
            <a:r>
              <a:rPr lang="sr-Latn-RS" b="1" dirty="0" smtClean="0"/>
              <a:t>m. gluteus ma</a:t>
            </a:r>
            <a:r>
              <a:rPr lang="en-US" b="1" dirty="0" smtClean="0"/>
              <a:t>x</a:t>
            </a:r>
            <a:r>
              <a:rPr lang="sr-Latn-RS" b="1" dirty="0" smtClean="0"/>
              <a:t>imus</a:t>
            </a:r>
          </a:p>
          <a:p>
            <a:r>
              <a:rPr lang="sr-Latn-RS" b="1" dirty="0" smtClean="0"/>
              <a:t>m. biceps femoris (caput longum)</a:t>
            </a:r>
          </a:p>
          <a:p>
            <a:r>
              <a:rPr lang="sr-Latn-RS" b="1" dirty="0" smtClean="0"/>
              <a:t>m. semimembranosus </a:t>
            </a:r>
          </a:p>
          <a:p>
            <a:r>
              <a:rPr lang="sr-Latn-RS" b="1" dirty="0" smtClean="0"/>
              <a:t>m. semitendinosus</a:t>
            </a:r>
          </a:p>
          <a:p>
            <a:r>
              <a:rPr lang="sr-Latn-RS" b="1" dirty="0" smtClean="0"/>
              <a:t>m. </a:t>
            </a:r>
            <a:r>
              <a:rPr lang="en-US" b="1" dirty="0" smtClean="0"/>
              <a:t>A</a:t>
            </a:r>
            <a:r>
              <a:rPr lang="sr-Latn-RS" b="1" dirty="0" smtClean="0"/>
              <a:t>dductor magnus </a:t>
            </a:r>
            <a:r>
              <a:rPr lang="sr-Latn-RS" dirty="0" smtClean="0"/>
              <a:t>(zadnji snop)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hamstrings-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5"/>
            <a:ext cx="5004048" cy="46805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 gluteus maximus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poljna strana bedrene kosti 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očna strana krsne kosti 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uberositas glutea na zadnoj strani femura</a:t>
            </a:r>
          </a:p>
          <a:p>
            <a:endParaRPr lang="en-US" dirty="0"/>
          </a:p>
        </p:txBody>
      </p:sp>
      <p:pic>
        <p:nvPicPr>
          <p:cNvPr id="5" name="Content Placeholder 4" descr="glute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4444" y="1600200"/>
            <a:ext cx="3286111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m. gluteus maximus - funkcija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RS" dirty="0" smtClean="0"/>
          </a:p>
          <a:p>
            <a:r>
              <a:rPr lang="en-US" b="1" dirty="0" smtClean="0"/>
              <a:t>G</a:t>
            </a:r>
            <a:r>
              <a:rPr lang="sr-Latn-RS" b="1" dirty="0" smtClean="0"/>
              <a:t>ornja vlakna </a:t>
            </a:r>
            <a:r>
              <a:rPr lang="sr-Latn-RS" dirty="0" smtClean="0"/>
              <a:t>učestvuju u pokretu </a:t>
            </a:r>
            <a:r>
              <a:rPr lang="sr-Latn-RS" b="1" dirty="0" smtClean="0"/>
              <a:t>abdukcije </a:t>
            </a:r>
            <a:r>
              <a:rPr lang="sr-Latn-RS" dirty="0" smtClean="0"/>
              <a:t>i spoljašnje rotacije .</a:t>
            </a:r>
          </a:p>
          <a:p>
            <a:r>
              <a:rPr lang="en-US" b="1" dirty="0" smtClean="0"/>
              <a:t>D</a:t>
            </a:r>
            <a:r>
              <a:rPr lang="sr-Latn-RS" b="1" dirty="0" smtClean="0"/>
              <a:t>onja vlakna </a:t>
            </a:r>
            <a:r>
              <a:rPr lang="sr-Latn-RS" dirty="0" smtClean="0"/>
              <a:t>učestvuju u pokretu </a:t>
            </a:r>
            <a:r>
              <a:rPr lang="sr-Latn-RS" b="1" dirty="0" smtClean="0"/>
              <a:t>adukcije i </a:t>
            </a:r>
            <a:r>
              <a:rPr lang="sr-Latn-RS" dirty="0" smtClean="0"/>
              <a:t>spoljnje rotacije</a:t>
            </a:r>
            <a:r>
              <a:rPr lang="sr-Latn-RS" b="1" dirty="0" smtClean="0"/>
              <a:t>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je snažnija od adukcije</a:t>
            </a:r>
          </a:p>
          <a:p>
            <a:r>
              <a:rPr lang="sr-Latn-RS" dirty="0" smtClean="0"/>
              <a:t>Gornja i donja vlakna ovog mišića medjusobno su antagonisti, a zajedničko im je ekstenzorno delovanje na kuk.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m. biceps femoris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 je mišić zadnje lože natkolenice 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uga glava ovog mišića pripaja se </a:t>
            </a:r>
            <a:r>
              <a:rPr lang="sr-Latn-RS" b="1" dirty="0" smtClean="0"/>
              <a:t>na tuber išijadikumu,</a:t>
            </a:r>
            <a:r>
              <a:rPr lang="sr-Latn-RS" dirty="0" smtClean="0"/>
              <a:t> a donji deo na glavi </a:t>
            </a:r>
            <a:r>
              <a:rPr lang="sr-Latn-RS" b="1" dirty="0" smtClean="0"/>
              <a:t>fibule i spoljnom kondilu tibije</a:t>
            </a:r>
            <a:r>
              <a:rPr lang="sr-Latn-RS" dirty="0" smtClean="0"/>
              <a:t>.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unkcija je </a:t>
            </a:r>
            <a:r>
              <a:rPr lang="sr-Latn-RS" b="1" dirty="0" smtClean="0"/>
              <a:t>ekstenzija natkolenice</a:t>
            </a:r>
            <a:r>
              <a:rPr lang="sr-Latn-RS" dirty="0" smtClean="0"/>
              <a:t> i </a:t>
            </a:r>
            <a:r>
              <a:rPr lang="sr-Latn-RS" u="sng" dirty="0" smtClean="0"/>
              <a:t>fleksija sa spoljašnjom rotacijom potkolenice.</a:t>
            </a:r>
          </a:p>
          <a:p>
            <a:endParaRPr lang="en-US" dirty="0"/>
          </a:p>
        </p:txBody>
      </p:sp>
      <p:pic>
        <p:nvPicPr>
          <p:cNvPr id="5" name="Content Placeholder 4" descr="biceps_femo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1" y="1844824"/>
            <a:ext cx="3851920" cy="46805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/>
              <a:t>m. semimembranosus, m.semitendinosus</a:t>
            </a:r>
            <a:br>
              <a:rPr lang="sr-Latn-R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</a:t>
            </a:r>
            <a:r>
              <a:rPr lang="sr-Latn-RS" b="1" dirty="0" smtClean="0"/>
              <a:t>uber ishiadicum</a:t>
            </a:r>
          </a:p>
          <a:p>
            <a:r>
              <a:rPr lang="en-US" b="1" dirty="0" smtClean="0"/>
              <a:t>C</a:t>
            </a:r>
            <a:r>
              <a:rPr lang="sr-Latn-RS" b="1" dirty="0" smtClean="0"/>
              <a:t>ondylus medialis tibiae</a:t>
            </a:r>
            <a:r>
              <a:rPr lang="sr-Latn-RS" dirty="0" smtClean="0"/>
              <a:t> i prednji gornji deo tibije 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unkcija: </a:t>
            </a:r>
            <a:r>
              <a:rPr lang="sr-Latn-RS" u="sng" dirty="0" smtClean="0"/>
              <a:t>ekstenzori</a:t>
            </a:r>
            <a:r>
              <a:rPr lang="sr-Latn-RS" dirty="0" smtClean="0"/>
              <a:t> natkolenice, </a:t>
            </a:r>
            <a:r>
              <a:rPr lang="sr-Latn-RS" u="sng" dirty="0" smtClean="0"/>
              <a:t>fleksija</a:t>
            </a:r>
            <a:r>
              <a:rPr lang="sr-Latn-RS" dirty="0" smtClean="0"/>
              <a:t> potkolenice i </a:t>
            </a:r>
            <a:r>
              <a:rPr lang="sr-Latn-RS" u="sng" dirty="0" smtClean="0"/>
              <a:t>unutrašnja rotacija </a:t>
            </a:r>
            <a:r>
              <a:rPr lang="sr-Latn-RS" dirty="0" smtClean="0"/>
              <a:t>flektirane potkolenice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emitendinosus je aktivniji kao fleksor kolena a semimembranosus kao ekstenzor natkolenice</a:t>
            </a:r>
            <a:endParaRPr lang="en-US" dirty="0"/>
          </a:p>
        </p:txBody>
      </p:sp>
      <p:pic>
        <p:nvPicPr>
          <p:cNvPr id="5" name="Content Placeholder 4" descr="semite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4283968" cy="54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va tr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892480" cy="66693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Abdukcija, adukcija i rotacija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zvodi se oko horizontalne osovine koja se nalazi u sagitalnoj ravni.</a:t>
            </a:r>
          </a:p>
          <a:p>
            <a:r>
              <a:rPr lang="sr-Latn-RS" dirty="0" smtClean="0"/>
              <a:t>Pokret se odvija u </a:t>
            </a:r>
            <a:r>
              <a:rPr lang="sr-Latn-RS" u="sng" dirty="0" smtClean="0"/>
              <a:t>frontalnoj ravni </a:t>
            </a:r>
          </a:p>
          <a:p>
            <a:r>
              <a:rPr lang="sr-Latn-RS" dirty="0" smtClean="0"/>
              <a:t>Adukcija ide sa gornjim klizanjem glave femura u acetabulumu</a:t>
            </a:r>
          </a:p>
          <a:p>
            <a:r>
              <a:rPr lang="sr-Latn-RS" dirty="0" smtClean="0"/>
              <a:t>Abdukcija ide sa donjim klizanjem glave femura. </a:t>
            </a:r>
          </a:p>
          <a:p>
            <a:r>
              <a:rPr lang="en-US" b="1" dirty="0" smtClean="0"/>
              <a:t>R</a:t>
            </a:r>
            <a:r>
              <a:rPr lang="sr-Latn-RS" b="1" dirty="0" smtClean="0"/>
              <a:t>otacije </a:t>
            </a:r>
            <a:r>
              <a:rPr lang="sr-Latn-RS" dirty="0" smtClean="0"/>
              <a:t>donjih ekstremiteta odvijaju se oko vertikalne osovine u transferzalnoj ravni.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abdukcije je većeg obima od adukcije, ali su aduktori snažniji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abdukcije u kuku se manifestuje kao abdukcija natkolenice prema karlici ali i kao podizanje suprotne strane karlice (iz stojećeg stava) prema natkolenici.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iznosi 45˚ i ograničena je zatezanjem aduktornih mišića i zglobnih veza.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abdukcije je većeg obima kada je natkolenica u fleksiji (ili pri naginjanju karlice).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rlica u bo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abduktori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m.gluteus medius</a:t>
            </a:r>
          </a:p>
          <a:p>
            <a:r>
              <a:rPr lang="sr-Latn-RS" dirty="0" smtClean="0"/>
              <a:t>m.gluteus minimus</a:t>
            </a:r>
          </a:p>
          <a:p>
            <a:r>
              <a:rPr lang="sr-Latn-RS" dirty="0" smtClean="0"/>
              <a:t>m.gluteus maximus- gornja vlakna</a:t>
            </a:r>
          </a:p>
          <a:p>
            <a:r>
              <a:rPr lang="sr-Latn-RS" dirty="0" smtClean="0"/>
              <a:t>m.tensor fasciae latae</a:t>
            </a:r>
          </a:p>
          <a:p>
            <a:r>
              <a:rPr lang="sr-Latn-RS" dirty="0" smtClean="0"/>
              <a:t>m.sartorius</a:t>
            </a:r>
          </a:p>
          <a:p>
            <a:r>
              <a:rPr lang="sr-Latn-RS" dirty="0" smtClean="0"/>
              <a:t>m.rectus femoris</a:t>
            </a:r>
          </a:p>
          <a:p>
            <a:r>
              <a:rPr lang="sr-Latn-RS" dirty="0" smtClean="0"/>
              <a:t>m.piriformis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m.gluteus medius, m.gluteus minimus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4525963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maju slično dejstvo zbog sličnih mesta pripoja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onji pripoji su na </a:t>
            </a:r>
            <a:r>
              <a:rPr lang="sr-Latn-RS" b="1" dirty="0" smtClean="0"/>
              <a:t>trohanter majoru </a:t>
            </a:r>
            <a:r>
              <a:rPr lang="sr-Latn-RS" dirty="0" smtClean="0"/>
              <a:t>butne kosti.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epezasto se šire ka </a:t>
            </a:r>
            <a:r>
              <a:rPr lang="sr-Latn-RS" b="1" dirty="0" smtClean="0"/>
              <a:t>bedrenoj kosti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716016" cy="53732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</p:spPr>
        <p:txBody>
          <a:bodyPr>
            <a:noAutofit/>
          </a:bodyPr>
          <a:lstStyle/>
          <a:p>
            <a:r>
              <a:rPr lang="en-US" sz="3200" dirty="0" smtClean="0"/>
              <a:t>M</a:t>
            </a:r>
            <a:r>
              <a:rPr lang="sr-Latn-RS" sz="3200" dirty="0" smtClean="0"/>
              <a:t>išići </a:t>
            </a:r>
            <a:r>
              <a:rPr lang="sr-Latn-RS" sz="3200" b="1" dirty="0" smtClean="0"/>
              <a:t>abduktori</a:t>
            </a:r>
            <a:r>
              <a:rPr lang="sr-Latn-RS" sz="3200" dirty="0" smtClean="0"/>
              <a:t> u zglobu kuka</a:t>
            </a:r>
            <a:br>
              <a:rPr lang="sr-Latn-RS" sz="3200" dirty="0" smtClean="0"/>
            </a:br>
            <a:r>
              <a:rPr lang="sr-Latn-RS" sz="3200" dirty="0" smtClean="0"/>
              <a:t>m.gluteus medius, m.gluteus minimus</a:t>
            </a:r>
            <a:br>
              <a:rPr lang="sr-Latn-RS" sz="3200" dirty="0" smtClean="0"/>
            </a:br>
            <a:r>
              <a:rPr lang="sr-Latn-RS" sz="3200" dirty="0" smtClean="0"/>
              <a:t>m.gluteus maximus- gornja vlakna</a:t>
            </a:r>
            <a:br>
              <a:rPr lang="sr-Latn-RS" sz="3200" dirty="0" smtClean="0"/>
            </a:br>
            <a:r>
              <a:rPr lang="sr-Latn-RS" sz="3200" dirty="0" smtClean="0"/>
              <a:t>m.tensor fascia latae, m.sartorius</a:t>
            </a:r>
            <a:br>
              <a:rPr lang="sr-Latn-RS" sz="3200" dirty="0" smtClean="0"/>
            </a:br>
            <a:r>
              <a:rPr lang="sr-Latn-RS" sz="3200" dirty="0" smtClean="0"/>
              <a:t>m.rectus femoris, m.piriformis</a:t>
            </a:r>
            <a:endParaRPr lang="en-US" sz="3200" dirty="0"/>
          </a:p>
        </p:txBody>
      </p:sp>
      <p:pic>
        <p:nvPicPr>
          <p:cNvPr id="7" name="Content Placeholder 6" descr="hip-abductors-figur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azličite su funkcije pojedinih delova glutealnih mišića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932040" cy="50851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</a:t>
            </a:r>
            <a:r>
              <a:rPr lang="sr-Latn-RS" dirty="0" smtClean="0"/>
              <a:t>stovremenim angažovanjem svih snopova ovih mišića nastaje </a:t>
            </a:r>
            <a:r>
              <a:rPr lang="sr-Latn-RS" b="1" dirty="0" smtClean="0"/>
              <a:t>abdukcija</a:t>
            </a:r>
            <a:r>
              <a:rPr lang="sr-Latn-RS" dirty="0" smtClean="0"/>
              <a:t> natkolenice</a:t>
            </a:r>
          </a:p>
          <a:p>
            <a:r>
              <a:rPr lang="sr-Latn-RS" u="sng" dirty="0" smtClean="0"/>
              <a:t>Prednji snopovi</a:t>
            </a:r>
            <a:r>
              <a:rPr lang="sr-Latn-RS" dirty="0" smtClean="0"/>
              <a:t>, izolovano, izvode fleksiju, unutrašnju rotaciju i abdukciju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zolovana kontrakcija </a:t>
            </a:r>
            <a:r>
              <a:rPr lang="sr-Latn-RS" u="sng" dirty="0" smtClean="0"/>
              <a:t>zadnjih snopova </a:t>
            </a:r>
            <a:r>
              <a:rPr lang="sr-Latn-RS" dirty="0" smtClean="0"/>
              <a:t>dovodi do pokreta ekstenzije, spoljašnje rotacije i abdukcije.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luteu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3560" y="2924944"/>
            <a:ext cx="3960440" cy="34754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rednji i zadnji snopovi ovih mišića su u izvesnoj meri antagonisti, ali im abduktorna aktivnost ostaje zajednička bez obzira da li se ispoljava kao abdukcija natkolenice ili podizanje suprotne strane karlice i naginjanje trupa na stranu aktivnih glutealnih mišića.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 dva mišića su naročito angažovana u održavanju stojećeg stava na jednoj nozi i kod njihove slabosti dolazi do pada karlice na suprotnu stranu što je i dijagnostički znak kojim se otkriva smanjena snaga mišića abduktora.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- aduktori u zglobu kuka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</a:t>
            </a:r>
            <a:r>
              <a:rPr lang="sr-Latn-RS" b="1" dirty="0" smtClean="0"/>
              <a:t>.adductor magnus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.adductor longus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.adductor brevis</a:t>
            </a:r>
          </a:p>
          <a:p>
            <a:r>
              <a:rPr lang="en-US" b="1" dirty="0" smtClean="0"/>
              <a:t>M</a:t>
            </a:r>
            <a:r>
              <a:rPr lang="sr-Latn-RS" b="1" dirty="0" smtClean="0"/>
              <a:t>.pectineus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.gracilis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.gluteus maximus - donja vlakna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.quadratus femoris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.obturatorius externus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.semitendinosus i m.semimembranosus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.iliopsoas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aduktori</a:t>
            </a:r>
            <a:endParaRPr lang="en-US" dirty="0"/>
          </a:p>
        </p:txBody>
      </p:sp>
      <p:pic>
        <p:nvPicPr>
          <p:cNvPr id="4" name="Content Placeholder 3" descr="ad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248472" cy="48965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vi mišići deluju i izvode adukciju iz položaja abdukcije od 45˚ do položaja kada noga pređe središnu liniju za ugao od 15-25˚.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</a:t>
            </a:r>
            <a:r>
              <a:rPr lang="en-US" dirty="0" err="1" smtClean="0"/>
              <a:t>aduktori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ripoji su na pubičnoj (</a:t>
            </a:r>
            <a:r>
              <a:rPr lang="sr-Latn-RS" b="1" dirty="0" smtClean="0"/>
              <a:t>os pubis</a:t>
            </a:r>
            <a:r>
              <a:rPr lang="sr-Latn-RS" dirty="0" smtClean="0"/>
              <a:t>) i sedalnoj (</a:t>
            </a:r>
            <a:r>
              <a:rPr lang="sr-Latn-RS" b="1" dirty="0" smtClean="0"/>
              <a:t>os ishii</a:t>
            </a:r>
            <a:r>
              <a:rPr lang="sr-Latn-RS" dirty="0" smtClean="0"/>
              <a:t>) kosti i na zadnjoj strani </a:t>
            </a:r>
            <a:r>
              <a:rPr lang="sr-Latn-RS" b="1" dirty="0" smtClean="0"/>
              <a:t>femura.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vi mišići izvode adukciju iz položaja abdukcije od 45˚ do položaja kada noga pređe središnu liniju za ugao od 15-25˚.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nterior_Hip_Muscles_2 addu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5" y="1600200"/>
            <a:ext cx="4788025" cy="5257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spoljašni rotatori natkolenice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Latn-RS" b="1" dirty="0" smtClean="0"/>
              <a:t>m.piriformis</a:t>
            </a:r>
          </a:p>
          <a:p>
            <a:pPr>
              <a:buNone/>
            </a:pPr>
            <a:r>
              <a:rPr lang="sr-Latn-RS" b="1" dirty="0" smtClean="0"/>
              <a:t>m.gemellus superior</a:t>
            </a:r>
          </a:p>
          <a:p>
            <a:pPr>
              <a:buNone/>
            </a:pPr>
            <a:r>
              <a:rPr lang="sr-Latn-RS" b="1" dirty="0" smtClean="0"/>
              <a:t>m.gemellus inferior</a:t>
            </a:r>
          </a:p>
          <a:p>
            <a:pPr>
              <a:buNone/>
            </a:pPr>
            <a:r>
              <a:rPr lang="sr-Latn-RS" b="1" dirty="0" smtClean="0"/>
              <a:t>m.obturatorius internus</a:t>
            </a:r>
          </a:p>
          <a:p>
            <a:pPr>
              <a:buNone/>
            </a:pPr>
            <a:r>
              <a:rPr lang="sr-Latn-RS" b="1" dirty="0" smtClean="0"/>
              <a:t>m.obturatorius  externus</a:t>
            </a:r>
          </a:p>
          <a:p>
            <a:pPr>
              <a:buNone/>
            </a:pPr>
            <a:r>
              <a:rPr lang="sr-Latn-RS" b="1" dirty="0" smtClean="0"/>
              <a:t>m.quadratus femoris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Latn-RS" dirty="0" smtClean="0"/>
              <a:t>m.gluteus maximus</a:t>
            </a:r>
          </a:p>
          <a:p>
            <a:pPr>
              <a:buNone/>
            </a:pPr>
            <a:r>
              <a:rPr lang="sr-Latn-RS" dirty="0" smtClean="0"/>
              <a:t>m.sartorius</a:t>
            </a:r>
          </a:p>
          <a:p>
            <a:pPr>
              <a:buNone/>
            </a:pPr>
            <a:r>
              <a:rPr lang="sr-Latn-RS" dirty="0" smtClean="0"/>
              <a:t>m.biceps femoris</a:t>
            </a:r>
          </a:p>
          <a:p>
            <a:pPr>
              <a:buNone/>
            </a:pPr>
            <a:r>
              <a:rPr lang="sr-Latn-RS" dirty="0" smtClean="0"/>
              <a:t>m.adductor magnus</a:t>
            </a:r>
          </a:p>
          <a:p>
            <a:pPr>
              <a:buNone/>
            </a:pPr>
            <a:r>
              <a:rPr lang="sr-Latn-RS" dirty="0" smtClean="0"/>
              <a:t>m.adductor brevis</a:t>
            </a:r>
          </a:p>
          <a:p>
            <a:pPr>
              <a:buNone/>
            </a:pPr>
            <a:r>
              <a:rPr lang="sr-Latn-RS" dirty="0" smtClean="0"/>
              <a:t>m.rectus femoris</a:t>
            </a:r>
          </a:p>
          <a:p>
            <a:pPr>
              <a:buNone/>
            </a:pPr>
            <a:r>
              <a:rPr lang="sr-Latn-RS" dirty="0" smtClean="0"/>
              <a:t>m.gracilis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ripoji spoljašnjih rotatora natkolenice</a:t>
            </a:r>
            <a:endParaRPr lang="en-US" dirty="0"/>
          </a:p>
        </p:txBody>
      </p:sp>
      <p:pic>
        <p:nvPicPr>
          <p:cNvPr id="4" name="Content Placeholder 3" descr="rotator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211960" cy="53732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52528" cy="506916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 su na karlici oko foramen obturatoriuma, a piriformis ima pripoj na krsnoj kosti.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onji pripoj je na </a:t>
            </a:r>
            <a:r>
              <a:rPr lang="sr-Latn-RS" b="1" dirty="0" smtClean="0"/>
              <a:t>trohanter major-u.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r. anatom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7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nutrašnji rotatori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</a:t>
            </a:r>
            <a:r>
              <a:rPr lang="sr-Latn-RS" dirty="0" smtClean="0"/>
              <a:t>lavni mišići unutrašnji rotatori su </a:t>
            </a:r>
            <a:r>
              <a:rPr lang="sr-Latn-RS" b="1" dirty="0" smtClean="0"/>
              <a:t>srednji i mali sedalni mišić </a:t>
            </a:r>
            <a:r>
              <a:rPr lang="sr-Latn-RS" dirty="0" smtClean="0"/>
              <a:t>svojim prednjim vlaknima.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stali mišići su:</a:t>
            </a:r>
          </a:p>
          <a:p>
            <a:r>
              <a:rPr lang="sr-Latn-RS" dirty="0" smtClean="0"/>
              <a:t>m.tensor fascia latae</a:t>
            </a:r>
          </a:p>
          <a:p>
            <a:r>
              <a:rPr lang="sr-Latn-RS" dirty="0" smtClean="0"/>
              <a:t>m.smitendinosus</a:t>
            </a:r>
          </a:p>
          <a:p>
            <a:r>
              <a:rPr lang="sr-Latn-RS" dirty="0" smtClean="0"/>
              <a:t>m.semimebranosus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iznosi 15˚</a:t>
            </a:r>
          </a:p>
          <a:p>
            <a:endParaRPr lang="en-US" dirty="0"/>
          </a:p>
        </p:txBody>
      </p:sp>
      <p:pic>
        <p:nvPicPr>
          <p:cNvPr id="5" name="Content Placeholder 4" descr="unutr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094629" cy="48006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sz="6000" dirty="0" smtClean="0"/>
              <a:t>Hvala na pažnji</a:t>
            </a:r>
            <a:endParaRPr lang="en-US" sz="60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362200"/>
            <a:ext cx="6046983" cy="35052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loga karlice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V</a:t>
            </a:r>
            <a:r>
              <a:rPr lang="sr-Latn-RS" b="1" dirty="0" smtClean="0"/>
              <a:t>eza </a:t>
            </a:r>
            <a:r>
              <a:rPr lang="sr-Latn-RS" dirty="0" smtClean="0"/>
              <a:t>donjih ekstremiteta sa trupom</a:t>
            </a:r>
          </a:p>
          <a:p>
            <a:r>
              <a:rPr lang="en-US" b="1" dirty="0" smtClean="0"/>
              <a:t>A</a:t>
            </a:r>
            <a:r>
              <a:rPr lang="sr-Latn-RS" b="1" dirty="0" smtClean="0"/>
              <a:t>psorpcija </a:t>
            </a:r>
            <a:r>
              <a:rPr lang="sr-Latn-RS" dirty="0" smtClean="0"/>
              <a:t>udaraca pri padu</a:t>
            </a:r>
          </a:p>
          <a:p>
            <a:r>
              <a:rPr lang="en-US" b="1" dirty="0" smtClean="0"/>
              <a:t>Z</a:t>
            </a:r>
            <a:r>
              <a:rPr lang="sr-Latn-RS" b="1" dirty="0" smtClean="0"/>
              <a:t>aštita </a:t>
            </a:r>
            <a:r>
              <a:rPr lang="sr-Latn-RS" dirty="0" smtClean="0"/>
              <a:t>unutrašnjih organa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sr-Latn-RS" dirty="0" smtClean="0"/>
              <a:t>ežina gornjeg dela tela se prenosi preko karlične kosti na femur.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osti nadkolenice trpe veliko opterećenje u pojedinim stavovima tela. </a:t>
            </a:r>
          </a:p>
          <a:p>
            <a:endParaRPr lang="en-U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karlica i misic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3888432" cy="48245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globovi karlice - sakroilijačni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</a:t>
            </a:r>
            <a:r>
              <a:rPr lang="sr-Latn-RS" b="1" dirty="0" smtClean="0"/>
              <a:t>rt.sacroiliaca </a:t>
            </a:r>
            <a:r>
              <a:rPr lang="sr-Latn-RS" dirty="0" smtClean="0"/>
              <a:t>- sakroilijačni zglob.</a:t>
            </a:r>
          </a:p>
          <a:p>
            <a:pPr>
              <a:buNone/>
            </a:pPr>
            <a:r>
              <a:rPr lang="sr-Latn-RS" dirty="0" smtClean="0"/>
              <a:t>Spojene su kosti: </a:t>
            </a:r>
            <a:r>
              <a:rPr lang="sr-Latn-RS" u="sng" dirty="0" smtClean="0"/>
              <a:t>sakralna i ilijačna</a:t>
            </a:r>
            <a:r>
              <a:rPr lang="sr-Latn-RS" dirty="0" smtClean="0"/>
              <a:t>.</a:t>
            </a:r>
          </a:p>
          <a:p>
            <a:pPr>
              <a:buNone/>
            </a:pPr>
            <a:r>
              <a:rPr lang="sr-Latn-RS" dirty="0" smtClean="0"/>
              <a:t>Pokreti u ovom zglobu su: </a:t>
            </a:r>
          </a:p>
          <a:p>
            <a:r>
              <a:rPr lang="sr-Latn-RS" b="1" dirty="0" smtClean="0"/>
              <a:t>fleksija, </a:t>
            </a:r>
          </a:p>
          <a:p>
            <a:r>
              <a:rPr lang="sr-Latn-RS" b="1" dirty="0" smtClean="0"/>
              <a:t>ekstenzija i </a:t>
            </a:r>
          </a:p>
          <a:p>
            <a:r>
              <a:rPr lang="sr-Latn-RS" b="1" dirty="0" smtClean="0"/>
              <a:t>torzija</a:t>
            </a:r>
            <a:endParaRPr lang="en-US" b="1" dirty="0"/>
          </a:p>
        </p:txBody>
      </p:sp>
      <p:pic>
        <p:nvPicPr>
          <p:cNvPr id="5" name="Content Placeholder 4" descr="sakroilija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499992" cy="44644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ymphisis osis pubis.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ymphisis osis pubis. (pubična simfiza)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poj dve pubične kosti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adrži disk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okreti: gornjeg i donjeg klizanja i pokreti odvajanja i kompresije.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20888"/>
            <a:ext cx="4716016" cy="40472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igamenti karlice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63888" cy="4525963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ig.iliolumbale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ig.sacrospinale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ig.sacrotuberale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igg.sacroiliaca </a:t>
            </a:r>
          </a:p>
          <a:p>
            <a:pPr>
              <a:buNone/>
            </a:pPr>
            <a:r>
              <a:rPr lang="sr-Latn-RS" dirty="0" smtClean="0"/>
              <a:t>(anterior et posterior)</a:t>
            </a:r>
            <a:endParaRPr lang="en-US" dirty="0"/>
          </a:p>
        </p:txBody>
      </p:sp>
      <p:pic>
        <p:nvPicPr>
          <p:cNvPr id="5" name="Content Placeholder 4" descr="figure-9-pelvis-ligaments-superior-view5 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412776"/>
            <a:ext cx="5580113" cy="51665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1723</Words>
  <Application>Microsoft Office PowerPoint</Application>
  <PresentationFormat>On-screen Show (4:3)</PresentationFormat>
  <Paragraphs>216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</vt:lpstr>
      <vt:lpstr>Glavni zadatak karličnog pojasa u celini je u održavanju stabilnosti i oslonca tela naročito pri izvođenju aktivnosti trupa i donjih ekstremiteta. -  </vt:lpstr>
      <vt:lpstr>Delovi karlice (os coxae)</vt:lpstr>
      <vt:lpstr>Slide 4</vt:lpstr>
      <vt:lpstr>Slide 5</vt:lpstr>
      <vt:lpstr>Uloga karlice</vt:lpstr>
      <vt:lpstr>Zglobovi karlice - sakroilijačni zglob</vt:lpstr>
      <vt:lpstr>Symphisis osis pubis.</vt:lpstr>
      <vt:lpstr>Ligamenti karlice</vt:lpstr>
      <vt:lpstr>Pokreti karlice </vt:lpstr>
      <vt:lpstr>Prednje i zadnje naginjanje karlice inklinacija, reklinacija</vt:lpstr>
      <vt:lpstr>Slide 12</vt:lpstr>
      <vt:lpstr>Mišići koji omogućuju prednje naginjanje karlice </vt:lpstr>
      <vt:lpstr>Mišići koji omogućuju zadnje naginjanje karlice: m.gluteus maximus, m.semitendinosus, m.semimembrsnosus</vt:lpstr>
      <vt:lpstr>Bočno naginjanje karlice na istu stranu izvode mm.gluteus medius et minimus, m.quadratus femoris, m.piriformis i na suprotnu stranu – m. quadratus lumborum</vt:lpstr>
      <vt:lpstr>Pokreti natkolenice i funkcija kuka</vt:lpstr>
      <vt:lpstr>Femur – butna kost</vt:lpstr>
      <vt:lpstr>Telo femura sa vratom normalno zaklapa ugao od 120-130˚ </vt:lpstr>
      <vt:lpstr>Art.coxe (art.coxofemoralis)– zglob kuka</vt:lpstr>
      <vt:lpstr>Slide 20</vt:lpstr>
      <vt:lpstr>Pokreti u zglobu kuka</vt:lpstr>
      <vt:lpstr>Pokretljivost zgloba kuka</vt:lpstr>
      <vt:lpstr>Vrste pokreta u zglobu kuka</vt:lpstr>
      <vt:lpstr> Fleksija i ekstenzija kuka – pokreti u sagitalnoj ravni</vt:lpstr>
      <vt:lpstr>Fleksori natkolenice</vt:lpstr>
      <vt:lpstr>m. Iliopsoas je fleksor natkolenice - ako je fiksirani pripoj na natkolenici  onda vrši pokrete fleksije trupa </vt:lpstr>
      <vt:lpstr>m. sartorius</vt:lpstr>
      <vt:lpstr>m. rectus femoris</vt:lpstr>
      <vt:lpstr>m. tensor fascia latae</vt:lpstr>
      <vt:lpstr>Koji mišići i kako učestvuju u fleksiji</vt:lpstr>
      <vt:lpstr>Za normalan obrazac pokreta fleksije natkolenice neophodno  je učešće svih nabrojanih mišića </vt:lpstr>
      <vt:lpstr>Ekstenzori natkolenice</vt:lpstr>
      <vt:lpstr>m. gluteus maximus</vt:lpstr>
      <vt:lpstr>m. gluteus maximus - funkcija</vt:lpstr>
      <vt:lpstr>m. biceps femoris</vt:lpstr>
      <vt:lpstr>m. semimembranosus, m.semitendinosus </vt:lpstr>
      <vt:lpstr>Slide 37</vt:lpstr>
      <vt:lpstr>Abdukcija, adukcija i rotacija natkolenice</vt:lpstr>
      <vt:lpstr>Pokret abdukcije je većeg obima od adukcije, ali su aduktori snažniji</vt:lpstr>
      <vt:lpstr>Mišići abduktori u zglobu kuka</vt:lpstr>
      <vt:lpstr>m.gluteus medius, m.gluteus minimus</vt:lpstr>
      <vt:lpstr>Mišići abduktori u zglobu kuka m.gluteus medius, m.gluteus minimus m.gluteus maximus- gornja vlakna m.tensor fascia latae, m.sartorius m.rectus femoris, m.piriformis</vt:lpstr>
      <vt:lpstr>Različite su funkcije pojedinih delova glutealnih mišića</vt:lpstr>
      <vt:lpstr>Slide 44</vt:lpstr>
      <vt:lpstr>Mišići - aduktori u zglobu kuka</vt:lpstr>
      <vt:lpstr>Mišići aduktori</vt:lpstr>
      <vt:lpstr>Mišići aduktori</vt:lpstr>
      <vt:lpstr>Mišići spoljašni rotatori natkolenice</vt:lpstr>
      <vt:lpstr>Pripoji spoljašnjih rotatora natkolenice</vt:lpstr>
      <vt:lpstr>Unutrašnji rotatori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pokreta šake i prstiju</dc:title>
  <dc:creator>Marina</dc:creator>
  <cp:lastModifiedBy>Prof dr Milorad Jerkan</cp:lastModifiedBy>
  <cp:revision>145</cp:revision>
  <dcterms:created xsi:type="dcterms:W3CDTF">2006-08-16T00:00:00Z</dcterms:created>
  <dcterms:modified xsi:type="dcterms:W3CDTF">2018-05-09T09:16:46Z</dcterms:modified>
</cp:coreProperties>
</file>