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7" r:id="rId2"/>
    <p:sldId id="309" r:id="rId3"/>
    <p:sldId id="273" r:id="rId4"/>
    <p:sldId id="317" r:id="rId5"/>
    <p:sldId id="310" r:id="rId6"/>
    <p:sldId id="318" r:id="rId7"/>
    <p:sldId id="311" r:id="rId8"/>
    <p:sldId id="312" r:id="rId9"/>
    <p:sldId id="313" r:id="rId10"/>
    <p:sldId id="314" r:id="rId11"/>
    <p:sldId id="315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16" r:id="rId38"/>
    <p:sldId id="319" r:id="rId39"/>
    <p:sldId id="32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3AFA4-6287-4060-B67F-8C080790E414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C6547-E14C-46DE-8CC1-DC63B5003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38400" y="4648200"/>
            <a:ext cx="6400800" cy="175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Prof </a:t>
            </a:r>
            <a:r>
              <a:rPr lang="en-US" b="1" dirty="0" err="1" smtClean="0">
                <a:solidFill>
                  <a:srgbClr val="FF0000"/>
                </a:solidFill>
              </a:rPr>
              <a:t>dr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Milorad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Jerkan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610600" cy="121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NASTAVNI PREDMET-KINEZIOLOGIJA  2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04800" y="2438400"/>
            <a:ext cx="7086600" cy="2246769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IX PREDAVANJE</a:t>
            </a:r>
          </a:p>
          <a:p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800" dirty="0" smtClean="0"/>
              <a:t>* </a:t>
            </a:r>
            <a:r>
              <a:rPr lang="sr-Cyrl-CS" sz="2800" dirty="0" smtClean="0"/>
              <a:t>Pokreti natkolenice, inklinacioni i anteverzioni ugao, vrste pokreta i mišići koji izvode pokrete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2" name="Picture 11" descr="natkolen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438400"/>
            <a:ext cx="1537252" cy="2209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Vrste pokreta u zglobu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752528" cy="5257800"/>
          </a:xfrm>
        </p:spPr>
        <p:txBody>
          <a:bodyPr>
            <a:normAutofit/>
          </a:bodyPr>
          <a:lstStyle/>
          <a:p>
            <a:r>
              <a:rPr lang="sr-Latn-RS" dirty="0" smtClean="0"/>
              <a:t>U kuku se vrše pokreti oko velikog broja osovina u raznim ravnima.</a:t>
            </a:r>
          </a:p>
          <a:p>
            <a:r>
              <a:rPr lang="sr-Latn-RS" dirty="0" smtClean="0"/>
              <a:t>Međutim za definisanje pokreta služimo se sa 3 ravni.</a:t>
            </a:r>
          </a:p>
          <a:p>
            <a:pPr>
              <a:buNone/>
            </a:pPr>
            <a:r>
              <a:rPr lang="sr-Latn-RS" dirty="0" smtClean="0"/>
              <a:t>           </a:t>
            </a:r>
            <a:r>
              <a:rPr lang="en-US" dirty="0" smtClean="0"/>
              <a:t>P</a:t>
            </a:r>
            <a:r>
              <a:rPr lang="sr-Latn-RS" dirty="0" smtClean="0"/>
              <a:t>okreti su: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F</a:t>
            </a:r>
            <a:r>
              <a:rPr lang="sr-Latn-RS" b="1" dirty="0" smtClean="0"/>
              <a:t>leksija i ekstenzija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</a:t>
            </a:r>
            <a:r>
              <a:rPr lang="sr-Latn-RS" b="1" dirty="0" smtClean="0"/>
              <a:t>bdukcija i adukcija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U</a:t>
            </a:r>
            <a:r>
              <a:rPr lang="sr-Latn-RS" b="1" dirty="0" smtClean="0"/>
              <a:t>nutrašnja i spoljašnja rotacija</a:t>
            </a:r>
            <a:endParaRPr lang="en-US" b="1" dirty="0"/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851920" cy="467935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 Fleksija i ekstenzija kuka – pokreti u sagitalnoj ravni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ko horizontalne osovine koja se nalazi u frontalnoj ravni 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smanjuje ugao koji zaklapaju karlica i natkolenica, pokret je </a:t>
            </a:r>
            <a:r>
              <a:rPr lang="sr-Latn-RS" b="1" dirty="0" smtClean="0"/>
              <a:t>fleksija</a:t>
            </a:r>
            <a:r>
              <a:rPr lang="sr-Latn-RS" dirty="0" smtClean="0"/>
              <a:t> (0-140˚).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povećava ugao, pokret je </a:t>
            </a:r>
            <a:r>
              <a:rPr lang="sr-Latn-RS" b="1" dirty="0" smtClean="0"/>
              <a:t>ekstenzija </a:t>
            </a:r>
            <a:r>
              <a:rPr lang="sr-Latn-RS" dirty="0" smtClean="0"/>
              <a:t>(45˚)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fleksije se odvija uz artrokinematički pokret – </a:t>
            </a:r>
            <a:r>
              <a:rPr lang="sr-Latn-RS" b="1" dirty="0" smtClean="0"/>
              <a:t>zadnje klizanje</a:t>
            </a:r>
            <a:r>
              <a:rPr lang="sr-Latn-RS" dirty="0" smtClean="0"/>
              <a:t> glave femura u acetabulumu i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ekstenzije uz </a:t>
            </a:r>
            <a:r>
              <a:rPr lang="sr-Latn-RS" b="1" dirty="0" smtClean="0"/>
              <a:t>prednje klizanje </a:t>
            </a:r>
            <a:r>
              <a:rPr lang="sr-Latn-RS" dirty="0" smtClean="0"/>
              <a:t>glave femura u acetabulumu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967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Fleksori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525963"/>
          </a:xfrm>
        </p:spPr>
        <p:txBody>
          <a:bodyPr>
            <a:normAutofit lnSpcReduction="10000"/>
          </a:bodyPr>
          <a:lstStyle/>
          <a:p>
            <a:r>
              <a:rPr lang="sr-Latn-RS" sz="3200" b="1" dirty="0" smtClean="0"/>
              <a:t>m.iliopsoas </a:t>
            </a:r>
          </a:p>
          <a:p>
            <a:r>
              <a:rPr lang="sr-Latn-RS" sz="3200" b="1" dirty="0" smtClean="0"/>
              <a:t>m.sartorius</a:t>
            </a:r>
          </a:p>
          <a:p>
            <a:r>
              <a:rPr lang="sr-Latn-RS" sz="3200" b="1" dirty="0" smtClean="0"/>
              <a:t>m.rectus femoris</a:t>
            </a:r>
          </a:p>
          <a:p>
            <a:r>
              <a:rPr lang="sr-Latn-RS" sz="3200" b="1" dirty="0" smtClean="0"/>
              <a:t>m.tensor fasciae latae</a:t>
            </a:r>
          </a:p>
          <a:p>
            <a:endParaRPr lang="sr-Latn-RS" dirty="0" smtClean="0"/>
          </a:p>
          <a:p>
            <a:r>
              <a:rPr lang="sr-Latn-RS" dirty="0" smtClean="0"/>
              <a:t>m.pectineus</a:t>
            </a:r>
          </a:p>
          <a:p>
            <a:r>
              <a:rPr lang="sr-Latn-RS" dirty="0" smtClean="0"/>
              <a:t>m.adductor longus</a:t>
            </a:r>
          </a:p>
          <a:p>
            <a:r>
              <a:rPr lang="sr-Latn-RS" dirty="0" smtClean="0"/>
              <a:t>m.adductor brevis</a:t>
            </a:r>
          </a:p>
          <a:p>
            <a:endParaRPr lang="en-US" dirty="0"/>
          </a:p>
        </p:txBody>
      </p:sp>
      <p:pic>
        <p:nvPicPr>
          <p:cNvPr id="5" name="Content Placeholder 4" descr="muscles_at_hip_and_knee_joint13121570087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5004048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371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Latn-RS" sz="3200" b="1" dirty="0" smtClean="0"/>
              <a:t/>
            </a:r>
            <a:br>
              <a:rPr lang="sr-Latn-RS" sz="3200" b="1" dirty="0" smtClean="0"/>
            </a:br>
            <a:r>
              <a:rPr lang="sr-Latn-RS" sz="3200" b="1" dirty="0" smtClean="0"/>
              <a:t>m. </a:t>
            </a:r>
            <a:r>
              <a:rPr lang="en-US" sz="3200" b="1" dirty="0" smtClean="0"/>
              <a:t>I</a:t>
            </a:r>
            <a:r>
              <a:rPr lang="sr-Latn-RS" sz="3200" b="1" dirty="0" smtClean="0"/>
              <a:t>liopsoas je fleksor natkolenice - </a:t>
            </a:r>
            <a:r>
              <a:rPr lang="sr-Latn-RS" sz="3200" dirty="0" smtClean="0"/>
              <a:t>ako je </a:t>
            </a:r>
            <a:br>
              <a:rPr lang="sr-Latn-RS" sz="3200" dirty="0" smtClean="0"/>
            </a:br>
            <a:r>
              <a:rPr lang="sr-Latn-RS" sz="3200" dirty="0" smtClean="0"/>
              <a:t>fiksirani pripoj na natkolenici  onda vrši pokrete fleksije trupa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495800" cy="51571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ajednički, donji pripoj dve glave ovog mišića je na </a:t>
            </a:r>
            <a:r>
              <a:rPr lang="sr-Latn-RS" b="1" dirty="0" smtClean="0"/>
              <a:t>trochanter minor </a:t>
            </a:r>
            <a:r>
              <a:rPr lang="sr-Latn-RS" dirty="0" smtClean="0"/>
              <a:t>butne kosti.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ornji pripoji su za m. </a:t>
            </a:r>
            <a:r>
              <a:rPr lang="en-US" dirty="0" smtClean="0"/>
              <a:t>I</a:t>
            </a:r>
            <a:r>
              <a:rPr lang="sr-Latn-RS" dirty="0" smtClean="0"/>
              <a:t>liacus na unutrsašnjoj strani </a:t>
            </a:r>
            <a:r>
              <a:rPr lang="sr-Latn-RS" b="1" dirty="0" smtClean="0"/>
              <a:t>bedrene kosti </a:t>
            </a:r>
            <a:r>
              <a:rPr lang="sr-Latn-RS" dirty="0" smtClean="0"/>
              <a:t>a za m. psoas major na bočnim stranama i poprečnim nastavcima </a:t>
            </a:r>
            <a:r>
              <a:rPr lang="sr-Latn-RS" b="1" dirty="0" smtClean="0"/>
              <a:t>poslednjeg grudnog i svih slabinskih pršljenova.</a:t>
            </a:r>
          </a:p>
        </p:txBody>
      </p:sp>
      <p:pic>
        <p:nvPicPr>
          <p:cNvPr id="5" name="Content Placeholder 4" descr="iliop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03317"/>
            <a:ext cx="4495800" cy="4250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m. sartorius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32859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rednje gornja bedrena bodlja (SIAS) 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de ukoso prednjom stranom natkolenice 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nutrašnja strana tibije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vaj mišić svojom kontrakcijom, natkolenicu istovremeno </a:t>
            </a:r>
            <a:r>
              <a:rPr lang="sr-Latn-RS" b="1" dirty="0" smtClean="0"/>
              <a:t>abducira</a:t>
            </a:r>
            <a:r>
              <a:rPr lang="sr-Latn-RS" dirty="0" smtClean="0"/>
              <a:t>, </a:t>
            </a:r>
            <a:r>
              <a:rPr lang="sr-Latn-RS" b="1" dirty="0" smtClean="0"/>
              <a:t>rotira upolje </a:t>
            </a:r>
            <a:r>
              <a:rPr lang="sr-Latn-RS" dirty="0" smtClean="0"/>
              <a:t>i </a:t>
            </a:r>
            <a:r>
              <a:rPr lang="sr-Latn-RS" b="1" dirty="0" smtClean="0"/>
              <a:t>flektira</a:t>
            </a:r>
            <a:r>
              <a:rPr lang="sr-Latn-RS" dirty="0" smtClean="0"/>
              <a:t> dok </a:t>
            </a:r>
            <a:r>
              <a:rPr lang="sr-Latn-RS" u="sng" dirty="0" smtClean="0"/>
              <a:t>na koleni zglob deluje kao fleksor.</a:t>
            </a:r>
          </a:p>
        </p:txBody>
      </p:sp>
      <p:pic>
        <p:nvPicPr>
          <p:cNvPr id="5" name="Content Placeholder 4" descr="sartorius_muscle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124744"/>
            <a:ext cx="2448272" cy="573325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b="1" dirty="0" smtClean="0"/>
              <a:t>m. rectus femoris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o je jedna od četiri glave kvadricepsa </a:t>
            </a:r>
          </a:p>
          <a:p>
            <a:r>
              <a:rPr lang="sr-Latn-RS" dirty="0" smtClean="0"/>
              <a:t>pripoji:</a:t>
            </a:r>
          </a:p>
          <a:p>
            <a:r>
              <a:rPr lang="sr-Latn-RS" b="1" dirty="0" smtClean="0"/>
              <a:t>Prednje donja bedrena bodlja </a:t>
            </a:r>
            <a:r>
              <a:rPr lang="sr-Latn-RS" dirty="0" smtClean="0"/>
              <a:t>(spina iliaca anterior inferior)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uberositas tibiae (gornji deo tibije)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vaj mišić deluje kao </a:t>
            </a:r>
            <a:r>
              <a:rPr lang="sr-Latn-RS" b="1" dirty="0" smtClean="0"/>
              <a:t>fleksor natkolenice </a:t>
            </a:r>
            <a:r>
              <a:rPr lang="sr-Latn-RS" dirty="0" smtClean="0"/>
              <a:t>i </a:t>
            </a:r>
            <a:r>
              <a:rPr lang="sr-Latn-RS" u="sng" dirty="0" smtClean="0"/>
              <a:t>ekstenzor potkolenice</a:t>
            </a:r>
          </a:p>
          <a:p>
            <a:endParaRPr lang="en-US" dirty="0"/>
          </a:p>
        </p:txBody>
      </p:sp>
      <p:pic>
        <p:nvPicPr>
          <p:cNvPr id="5" name="Content Placeholder 4" descr="00-6-rectus-femoris-tend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0798"/>
            <a:ext cx="4495800" cy="51872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b="1" dirty="0" smtClean="0"/>
              <a:t>m. tensor fascia latae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ripoji:</a:t>
            </a:r>
          </a:p>
          <a:p>
            <a:r>
              <a:rPr lang="en-US" b="1" dirty="0" smtClean="0"/>
              <a:t>S</a:t>
            </a:r>
            <a:r>
              <a:rPr lang="sr-Latn-RS" b="1" dirty="0" smtClean="0"/>
              <a:t>IAS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uberculum laterale </a:t>
            </a:r>
            <a:r>
              <a:rPr lang="sr-Latn-RS" b="1" dirty="0" smtClean="0"/>
              <a:t>tibiae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vaj mišić deluje kao </a:t>
            </a:r>
            <a:r>
              <a:rPr lang="sr-Latn-RS" b="1" dirty="0" smtClean="0"/>
              <a:t>unutrašnji </a:t>
            </a:r>
            <a:r>
              <a:rPr lang="sr-Latn-RS" sz="3200" b="1" dirty="0" smtClean="0"/>
              <a:t>rotator, fleksor</a:t>
            </a:r>
            <a:r>
              <a:rPr lang="sr-Latn-RS" b="1" dirty="0" smtClean="0"/>
              <a:t> i </a:t>
            </a:r>
            <a:r>
              <a:rPr lang="sr-Latn-RS" sz="3200" b="1" dirty="0" smtClean="0"/>
              <a:t>abduktor</a:t>
            </a:r>
            <a:r>
              <a:rPr lang="sr-Latn-RS" b="1" dirty="0" smtClean="0"/>
              <a:t> natkolenice</a:t>
            </a:r>
          </a:p>
          <a:p>
            <a:endParaRPr lang="en-US" dirty="0"/>
          </a:p>
        </p:txBody>
      </p:sp>
      <p:pic>
        <p:nvPicPr>
          <p:cNvPr id="5" name="Content Placeholder 4" descr="TF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24744"/>
            <a:ext cx="4213795" cy="532859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oji mišići i kako učestvuju u fleksiji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va 4 mišića izvode čistu fleksiju u sagitalnoj ravni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izvodi pokret fleksije uz izvesnu aduckiju onda se aktivira i m. adductor longus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leksiju iz početnog sedećeg položaja (natkolenica je već u fleksiji od 90 stepeni) izvodi samo muskulus iliopsoas.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od obostrane paralize m. </a:t>
            </a:r>
            <a:r>
              <a:rPr lang="en-US" dirty="0" smtClean="0"/>
              <a:t>I</a:t>
            </a:r>
            <a:r>
              <a:rPr lang="sr-Latn-RS" dirty="0" smtClean="0"/>
              <a:t>liopsoasa, fleksija natkolenice do 90 stepeni je moguća, a dalja fleksija nije.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681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sz="3600" dirty="0" smtClean="0"/>
              <a:t>Za normalan obrazac pokreta fleksije natkolenice neophodno  je učešće svih nabrojanih mišića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od paralize sartoriusa, voljna fleksija kuka dovodi do unutrašnje rotacije natkolenice zbog pretežnog delovanja m. tensor fasciae late</a:t>
            </a:r>
          </a:p>
          <a:p>
            <a:r>
              <a:rPr lang="sr-Latn-RS" dirty="0" smtClean="0"/>
              <a:t>U slučajevima kod kojih je očuvan m. sartorius a paralizovan m.tensor fascia latae, fleksija natkolenice je praćena spoljašnjom rotacijom.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</a:t>
            </a:r>
            <a:r>
              <a:rPr lang="sr-Latn-RS" dirty="0" smtClean="0"/>
              <a:t>kstenzori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11960" cy="4525963"/>
          </a:xfrm>
        </p:spPr>
        <p:txBody>
          <a:bodyPr/>
          <a:lstStyle/>
          <a:p>
            <a:r>
              <a:rPr lang="sr-Latn-RS" b="1" dirty="0" smtClean="0"/>
              <a:t>m. gluteus ma</a:t>
            </a:r>
            <a:r>
              <a:rPr lang="en-US" b="1" dirty="0" smtClean="0"/>
              <a:t>x</a:t>
            </a:r>
            <a:r>
              <a:rPr lang="sr-Latn-RS" b="1" dirty="0" smtClean="0"/>
              <a:t>imus</a:t>
            </a:r>
          </a:p>
          <a:p>
            <a:r>
              <a:rPr lang="sr-Latn-RS" b="1" dirty="0" smtClean="0"/>
              <a:t>m. biceps femoris (caput longum)</a:t>
            </a:r>
          </a:p>
          <a:p>
            <a:r>
              <a:rPr lang="sr-Latn-RS" b="1" dirty="0" smtClean="0"/>
              <a:t>m. semimembranosus </a:t>
            </a:r>
          </a:p>
          <a:p>
            <a:r>
              <a:rPr lang="sr-Latn-RS" b="1" dirty="0" smtClean="0"/>
              <a:t>m. semitendinosus</a:t>
            </a:r>
          </a:p>
          <a:p>
            <a:r>
              <a:rPr lang="sr-Latn-RS" b="1" dirty="0" smtClean="0"/>
              <a:t>m. </a:t>
            </a:r>
            <a:r>
              <a:rPr lang="en-US" b="1" dirty="0" smtClean="0"/>
              <a:t>A</a:t>
            </a:r>
            <a:r>
              <a:rPr lang="sr-Latn-RS" b="1" dirty="0" smtClean="0"/>
              <a:t>dductor magnus </a:t>
            </a:r>
            <a:r>
              <a:rPr lang="sr-Latn-RS" dirty="0" smtClean="0"/>
              <a:t>(zadnji snop)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amstrings-anatom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484785"/>
            <a:ext cx="5004048" cy="46805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okreti natkolenice i funkcija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I</a:t>
            </a:r>
            <a:r>
              <a:rPr lang="sr-Latn-RS" dirty="0" smtClean="0"/>
              <a:t>zvode se u zglobu kuka – art.coxofemoralis</a:t>
            </a:r>
          </a:p>
          <a:p>
            <a:pPr>
              <a:buNone/>
            </a:pPr>
            <a:r>
              <a:rPr lang="sr-Latn-RS" dirty="0" smtClean="0"/>
              <a:t>                           </a:t>
            </a:r>
            <a:r>
              <a:rPr lang="en-US" dirty="0" smtClean="0"/>
              <a:t>F</a:t>
            </a:r>
            <a:r>
              <a:rPr lang="sr-Latn-RS" dirty="0" smtClean="0"/>
              <a:t>unkcije kuka: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stabilnost tela pri uspravnom položaju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pokretljivost donjeg ekstremiteta</a:t>
            </a:r>
          </a:p>
          <a:p>
            <a:endParaRPr lang="en-US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495800"/>
            <a:ext cx="2276475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m. gluteus maximus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ripoji: 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poljna strana bedrene kosti </a:t>
            </a:r>
          </a:p>
          <a:p>
            <a:r>
              <a:rPr lang="en-US" dirty="0" smtClean="0"/>
              <a:t>B</a:t>
            </a:r>
            <a:r>
              <a:rPr lang="sr-Latn-RS" dirty="0" smtClean="0"/>
              <a:t>očna strana krsne kosti 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uberositas glutea na zadnoj strani femura</a:t>
            </a:r>
          </a:p>
          <a:p>
            <a:endParaRPr lang="en-US" dirty="0"/>
          </a:p>
        </p:txBody>
      </p:sp>
      <p:pic>
        <p:nvPicPr>
          <p:cNvPr id="5" name="Content Placeholder 4" descr="glute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4444" y="1600200"/>
            <a:ext cx="3286111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m. gluteus maximus - funkcija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r-Latn-RS" dirty="0" smtClean="0"/>
          </a:p>
          <a:p>
            <a:r>
              <a:rPr lang="en-US" b="1" dirty="0" smtClean="0"/>
              <a:t>G</a:t>
            </a:r>
            <a:r>
              <a:rPr lang="sr-Latn-RS" b="1" dirty="0" smtClean="0"/>
              <a:t>ornja vlakna </a:t>
            </a:r>
            <a:r>
              <a:rPr lang="sr-Latn-RS" dirty="0" smtClean="0"/>
              <a:t>učestvuju u pokretu </a:t>
            </a:r>
            <a:r>
              <a:rPr lang="sr-Latn-RS" b="1" dirty="0" smtClean="0"/>
              <a:t>abdukcije </a:t>
            </a:r>
            <a:r>
              <a:rPr lang="sr-Latn-RS" dirty="0" smtClean="0"/>
              <a:t>i spoljašnje rotacije .</a:t>
            </a:r>
          </a:p>
          <a:p>
            <a:r>
              <a:rPr lang="en-US" b="1" dirty="0" smtClean="0"/>
              <a:t>D</a:t>
            </a:r>
            <a:r>
              <a:rPr lang="sr-Latn-RS" b="1" dirty="0" smtClean="0"/>
              <a:t>onja vlakna </a:t>
            </a:r>
            <a:r>
              <a:rPr lang="sr-Latn-RS" dirty="0" smtClean="0"/>
              <a:t>učestvuju u pokretu </a:t>
            </a:r>
            <a:r>
              <a:rPr lang="sr-Latn-RS" b="1" dirty="0" smtClean="0"/>
              <a:t>adukcije i </a:t>
            </a:r>
            <a:r>
              <a:rPr lang="sr-Latn-RS" dirty="0" smtClean="0"/>
              <a:t>spoljnje rotacije</a:t>
            </a:r>
            <a:r>
              <a:rPr lang="sr-Latn-RS" b="1" dirty="0" smtClean="0"/>
              <a:t>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bdukcija je snažnija od adukcije</a:t>
            </a:r>
          </a:p>
          <a:p>
            <a:r>
              <a:rPr lang="sr-Latn-RS" dirty="0" smtClean="0"/>
              <a:t>Gornja i donja vlakna ovog mišića medjusobno su antagonisti, a zajedničko im je ekstenzorno delovanje na kuk.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m. biceps femoris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o je mišić zadnje lože natkolenice 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uga glava ovog mišića pripaja se </a:t>
            </a:r>
            <a:r>
              <a:rPr lang="sr-Latn-RS" b="1" dirty="0" smtClean="0"/>
              <a:t>na tuber išijadikumu,</a:t>
            </a:r>
            <a:r>
              <a:rPr lang="sr-Latn-RS" dirty="0" smtClean="0"/>
              <a:t> a donji deo na glavi </a:t>
            </a:r>
            <a:r>
              <a:rPr lang="sr-Latn-RS" b="1" dirty="0" smtClean="0"/>
              <a:t>fibule i spoljnom kondilu tibije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unkcija je </a:t>
            </a:r>
            <a:r>
              <a:rPr lang="sr-Latn-RS" b="1" dirty="0" smtClean="0"/>
              <a:t>ekstenzija natkolenice</a:t>
            </a:r>
            <a:r>
              <a:rPr lang="sr-Latn-RS" dirty="0" smtClean="0"/>
              <a:t> i </a:t>
            </a:r>
            <a:r>
              <a:rPr lang="sr-Latn-RS" u="sng" dirty="0" smtClean="0"/>
              <a:t>fleksija sa spoljašnjom rotacijom potkolenice.</a:t>
            </a:r>
          </a:p>
          <a:p>
            <a:endParaRPr lang="en-US" dirty="0"/>
          </a:p>
        </p:txBody>
      </p:sp>
      <p:pic>
        <p:nvPicPr>
          <p:cNvPr id="5" name="Content Placeholder 4" descr="biceps_femor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1" y="1844824"/>
            <a:ext cx="3851920" cy="468052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Latn-RS" sz="3600" dirty="0" smtClean="0"/>
              <a:t>m. semimembranosus, m.semitendinosus</a:t>
            </a:r>
            <a:br>
              <a:rPr lang="sr-Latn-R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</a:t>
            </a:r>
            <a:r>
              <a:rPr lang="sr-Latn-RS" b="1" dirty="0" smtClean="0"/>
              <a:t>uber ishiadicum</a:t>
            </a:r>
          </a:p>
          <a:p>
            <a:r>
              <a:rPr lang="en-US" b="1" dirty="0" smtClean="0"/>
              <a:t>C</a:t>
            </a:r>
            <a:r>
              <a:rPr lang="sr-Latn-RS" b="1" dirty="0" smtClean="0"/>
              <a:t>ondylus medialis tibiae</a:t>
            </a:r>
            <a:r>
              <a:rPr lang="sr-Latn-RS" dirty="0" smtClean="0"/>
              <a:t> i prednji gornji deo tibije 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unkcija: </a:t>
            </a:r>
            <a:r>
              <a:rPr lang="sr-Latn-RS" u="sng" dirty="0" smtClean="0"/>
              <a:t>ekstenzori</a:t>
            </a:r>
            <a:r>
              <a:rPr lang="sr-Latn-RS" dirty="0" smtClean="0"/>
              <a:t> natkolenice, </a:t>
            </a:r>
            <a:r>
              <a:rPr lang="sr-Latn-RS" u="sng" dirty="0" smtClean="0"/>
              <a:t>fleksija</a:t>
            </a:r>
            <a:r>
              <a:rPr lang="sr-Latn-RS" dirty="0" smtClean="0"/>
              <a:t> potkolenice i </a:t>
            </a:r>
            <a:r>
              <a:rPr lang="sr-Latn-RS" u="sng" dirty="0" smtClean="0"/>
              <a:t>unutrašnja rotacija </a:t>
            </a:r>
            <a:r>
              <a:rPr lang="sr-Latn-RS" dirty="0" smtClean="0"/>
              <a:t>flektirane potkolenice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emitendinosus je aktivniji kao fleksor kolena a semimembranosus kao ekstenzor natkolenice</a:t>
            </a:r>
            <a:endParaRPr lang="en-US" dirty="0"/>
          </a:p>
        </p:txBody>
      </p:sp>
      <p:pic>
        <p:nvPicPr>
          <p:cNvPr id="5" name="Content Placeholder 4" descr="semite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268760"/>
            <a:ext cx="4283968" cy="5400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va tr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892480" cy="666936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Abdukcija, adukcija i rotacija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zvodi se oko horizontalne osovine koja se nalazi u sagitalnoj ravni.</a:t>
            </a:r>
          </a:p>
          <a:p>
            <a:r>
              <a:rPr lang="sr-Latn-RS" dirty="0" smtClean="0"/>
              <a:t>Pokret se odvija u </a:t>
            </a:r>
            <a:r>
              <a:rPr lang="sr-Latn-RS" u="sng" dirty="0" smtClean="0"/>
              <a:t>frontalnoj ravni </a:t>
            </a:r>
          </a:p>
          <a:p>
            <a:r>
              <a:rPr lang="sr-Latn-RS" dirty="0" smtClean="0"/>
              <a:t>Adukcija ide sa gornjim klizanjem glave femura u acetabulumu</a:t>
            </a:r>
          </a:p>
          <a:p>
            <a:r>
              <a:rPr lang="sr-Latn-RS" dirty="0" smtClean="0"/>
              <a:t>Abdukcija ide sa donjim klizanjem glave femura. </a:t>
            </a:r>
          </a:p>
          <a:p>
            <a:r>
              <a:rPr lang="en-US" b="1" dirty="0" smtClean="0"/>
              <a:t>R</a:t>
            </a:r>
            <a:r>
              <a:rPr lang="sr-Latn-RS" b="1" dirty="0" smtClean="0"/>
              <a:t>otacije </a:t>
            </a:r>
            <a:r>
              <a:rPr lang="sr-Latn-RS" dirty="0" smtClean="0"/>
              <a:t>donjih ekstremiteta odvijaju se oko vertikalne osovine u transferzalnoj ravni.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 abdukcije je većeg obima od adukcije, ali su aduktori snažniji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 abdukcije u kuku se manifestuje kao abdukcija natkolenice prema karlici ali i kao podizanje suprotne strane karlice (iz stojećeg stava) prema natkolenici.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bdukcija iznosi 45˚ i ograničena je zatezanjem aduktornih mišića i zglobnih veza.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abdukcije je većeg obima kada je natkolenica u fleksiji (ili pri naginjanju karlice).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abduktori u zglobu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m.gluteus medius</a:t>
            </a:r>
          </a:p>
          <a:p>
            <a:r>
              <a:rPr lang="sr-Latn-RS" dirty="0" smtClean="0"/>
              <a:t>m.gluteus minimus</a:t>
            </a:r>
          </a:p>
          <a:p>
            <a:r>
              <a:rPr lang="sr-Latn-RS" dirty="0" smtClean="0"/>
              <a:t>m.gluteus maximus- gornja vlakna</a:t>
            </a:r>
          </a:p>
          <a:p>
            <a:r>
              <a:rPr lang="sr-Latn-RS" dirty="0" smtClean="0"/>
              <a:t>m.tensor fasciae latae</a:t>
            </a:r>
          </a:p>
          <a:p>
            <a:r>
              <a:rPr lang="sr-Latn-RS" dirty="0" smtClean="0"/>
              <a:t>m.sartorius</a:t>
            </a:r>
          </a:p>
          <a:p>
            <a:r>
              <a:rPr lang="sr-Latn-RS" dirty="0" smtClean="0"/>
              <a:t>m.rectus femoris</a:t>
            </a:r>
          </a:p>
          <a:p>
            <a:r>
              <a:rPr lang="sr-Latn-RS" dirty="0" smtClean="0"/>
              <a:t>m.piriformis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m.gluteus medius, m.gluteus minimus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55976" cy="4525963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maju slično dejstvo zbog sličnih mesta pripoja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onji pripoji su na </a:t>
            </a:r>
            <a:r>
              <a:rPr lang="sr-Latn-RS" b="1" dirty="0" smtClean="0"/>
              <a:t>trohanter majoru </a:t>
            </a:r>
            <a:r>
              <a:rPr lang="sr-Latn-RS" dirty="0" smtClean="0"/>
              <a:t>butne kosti. 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epezasto se šire ka </a:t>
            </a:r>
            <a:r>
              <a:rPr lang="sr-Latn-RS" b="1" dirty="0" smtClean="0"/>
              <a:t>bedrenoj kosti</a:t>
            </a:r>
            <a:r>
              <a:rPr lang="sr-Latn-RS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ind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4716016" cy="537321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29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M</a:t>
            </a:r>
            <a:r>
              <a:rPr lang="sr-Latn-RS" sz="3200" dirty="0" smtClean="0"/>
              <a:t>išići </a:t>
            </a:r>
            <a:r>
              <a:rPr lang="sr-Latn-RS" sz="3200" b="1" dirty="0" smtClean="0"/>
              <a:t>abduktori</a:t>
            </a:r>
            <a:r>
              <a:rPr lang="sr-Latn-RS" sz="3200" dirty="0" smtClean="0"/>
              <a:t> u zglobu kuka</a:t>
            </a:r>
            <a:br>
              <a:rPr lang="sr-Latn-RS" sz="3200" dirty="0" smtClean="0"/>
            </a:br>
            <a:r>
              <a:rPr lang="sr-Latn-RS" sz="3200" dirty="0" smtClean="0"/>
              <a:t>m.gluteus medius, m.gluteus minimus</a:t>
            </a:r>
            <a:br>
              <a:rPr lang="sr-Latn-RS" sz="3200" dirty="0" smtClean="0"/>
            </a:br>
            <a:r>
              <a:rPr lang="sr-Latn-RS" sz="3200" dirty="0" smtClean="0"/>
              <a:t>m.gluteus maximus- gornja vlakna</a:t>
            </a:r>
            <a:br>
              <a:rPr lang="sr-Latn-RS" sz="3200" dirty="0" smtClean="0"/>
            </a:br>
            <a:r>
              <a:rPr lang="sr-Latn-RS" sz="3200" dirty="0" smtClean="0"/>
              <a:t>m.tensor fascia latae, m.sartorius</a:t>
            </a:r>
            <a:br>
              <a:rPr lang="sr-Latn-RS" sz="3200" dirty="0" smtClean="0"/>
            </a:br>
            <a:r>
              <a:rPr lang="sr-Latn-RS" sz="3200" dirty="0" smtClean="0"/>
              <a:t>m.rectus femoris, m.piriformis</a:t>
            </a:r>
            <a:endParaRPr lang="en-US" sz="3200" dirty="0"/>
          </a:p>
        </p:txBody>
      </p:sp>
      <p:pic>
        <p:nvPicPr>
          <p:cNvPr id="7" name="Content Placeholder 6" descr="hip-abductors-figure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9144000" cy="40050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emur – butna kost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emur je najduža kost na telu.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proksimalnom delu nalazi se glava femura, a na distalnom delu nalaze se medijalni i lateralni epikondil.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8" name="Content Placeholder 7" descr="femu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84784"/>
            <a:ext cx="4495800" cy="518457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lang="sr-Latn-RS" dirty="0" smtClean="0"/>
              <a:t>azličite su funkcije pojedinih delova glutealnih mišića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932040" cy="5085184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stovremenim angažovanjem svih snopova ovih mišića nastaje </a:t>
            </a:r>
            <a:r>
              <a:rPr lang="sr-Latn-RS" b="1" dirty="0" smtClean="0"/>
              <a:t>abdukcija</a:t>
            </a:r>
            <a:r>
              <a:rPr lang="sr-Latn-RS" dirty="0" smtClean="0"/>
              <a:t> natkolenice</a:t>
            </a:r>
          </a:p>
          <a:p>
            <a:r>
              <a:rPr lang="sr-Latn-RS" u="sng" dirty="0" smtClean="0"/>
              <a:t>Prednji snopovi</a:t>
            </a:r>
            <a:r>
              <a:rPr lang="sr-Latn-RS" dirty="0" smtClean="0"/>
              <a:t>, izolovano, izvode fleksiju, unutrašnju rotaciju i abdukciju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zolovana kontrakcija </a:t>
            </a:r>
            <a:r>
              <a:rPr lang="sr-Latn-RS" u="sng" dirty="0" smtClean="0"/>
              <a:t>zadnjih snopova </a:t>
            </a:r>
            <a:r>
              <a:rPr lang="sr-Latn-RS" dirty="0" smtClean="0"/>
              <a:t>dovodi do pokreta ekstenzije, spoljašnje rotacije i abdukcije.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gluteus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3560" y="2924944"/>
            <a:ext cx="3960440" cy="347540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lang="sr-Latn-RS" dirty="0" smtClean="0"/>
              <a:t>azličite su funkcije pojedinih delova glutealnih mišića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rednji i zadnji snopovi ovih mišića su u izvesnoj meri antagonisti, ali im abduktorna aktivnost ostaje zajednička bez obzira da li se ispoljava kao abdukcija natkolenice ili podizanje suprotne strane karlice i naginjanje trupa na stranu aktivnih glutealnih mišića.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 dva mišića su naročito angažovana u održavanju stojećeg stava na jednoj nozi i kod njihove slabosti dolazi do pada karlice na suprotnu stranu što je i dijagnostički znak kojim se otkriva smanjena snaga mišića abduktora.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- aduktori u zglobu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</a:t>
            </a:r>
            <a:r>
              <a:rPr lang="sr-Latn-RS" b="1" dirty="0" smtClean="0"/>
              <a:t>.adductor magnus</a:t>
            </a:r>
          </a:p>
          <a:p>
            <a:r>
              <a:rPr lang="en-US" b="1" dirty="0" smtClean="0"/>
              <a:t>M</a:t>
            </a:r>
            <a:r>
              <a:rPr lang="sr-Latn-RS" b="1" dirty="0" smtClean="0"/>
              <a:t>.adductor longus</a:t>
            </a:r>
          </a:p>
          <a:p>
            <a:r>
              <a:rPr lang="en-US" b="1" dirty="0" smtClean="0"/>
              <a:t>M</a:t>
            </a:r>
            <a:r>
              <a:rPr lang="sr-Latn-RS" b="1" dirty="0" smtClean="0"/>
              <a:t>.adductor brevis</a:t>
            </a:r>
          </a:p>
          <a:p>
            <a:r>
              <a:rPr lang="en-US" b="1" dirty="0" smtClean="0"/>
              <a:t>M</a:t>
            </a:r>
            <a:r>
              <a:rPr lang="sr-Latn-RS" b="1" dirty="0" smtClean="0"/>
              <a:t>.pectineus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.gracilis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.gluteus maximus - donja vlakna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.quadratus femoris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.obturatorius externus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.semitendinosus i m.semimembranosus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.iliopsoas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aduktori</a:t>
            </a:r>
            <a:endParaRPr lang="en-US" dirty="0"/>
          </a:p>
        </p:txBody>
      </p:sp>
      <p:pic>
        <p:nvPicPr>
          <p:cNvPr id="4" name="Content Placeholder 3" descr="ad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248472" cy="489654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vi mišići deluju i izvode adukciju iz položaja abdukcije od 45˚ do položaja kada noga pređe središnu liniju za ugao od 15-25˚.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</a:t>
            </a:r>
            <a:r>
              <a:rPr lang="en-US" dirty="0" err="1" smtClean="0"/>
              <a:t>aduktori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ripoji su na pubičnoj (</a:t>
            </a:r>
            <a:r>
              <a:rPr lang="sr-Latn-RS" b="1" dirty="0" smtClean="0"/>
              <a:t>os pubis</a:t>
            </a:r>
            <a:r>
              <a:rPr lang="sr-Latn-RS" dirty="0" smtClean="0"/>
              <a:t>) i sedalnoj (</a:t>
            </a:r>
            <a:r>
              <a:rPr lang="sr-Latn-RS" b="1" dirty="0" smtClean="0"/>
              <a:t>os ishii</a:t>
            </a:r>
            <a:r>
              <a:rPr lang="sr-Latn-RS" dirty="0" smtClean="0"/>
              <a:t>) kosti i na zadnjoj strani </a:t>
            </a:r>
            <a:r>
              <a:rPr lang="sr-Latn-RS" b="1" dirty="0" smtClean="0"/>
              <a:t>femura.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vi mišići izvode adukciju iz položaja abdukcije od 45˚ do položaja kada noga pređe središnu liniju za ugao od 15-25˚.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Anterior_Hip_Muscles_2 addu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5" y="1600200"/>
            <a:ext cx="4788025" cy="5257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spoljašni rotatori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b="1" dirty="0" smtClean="0"/>
              <a:t>m.piriformis</a:t>
            </a:r>
          </a:p>
          <a:p>
            <a:pPr>
              <a:buNone/>
            </a:pPr>
            <a:r>
              <a:rPr lang="sr-Latn-RS" b="1" dirty="0" smtClean="0"/>
              <a:t>m.gemellus superior</a:t>
            </a:r>
          </a:p>
          <a:p>
            <a:pPr>
              <a:buNone/>
            </a:pPr>
            <a:r>
              <a:rPr lang="sr-Latn-RS" b="1" dirty="0" smtClean="0"/>
              <a:t>m.gemellus inferior</a:t>
            </a:r>
          </a:p>
          <a:p>
            <a:pPr>
              <a:buNone/>
            </a:pPr>
            <a:r>
              <a:rPr lang="sr-Latn-RS" b="1" dirty="0" smtClean="0"/>
              <a:t>m.obturatorius internus</a:t>
            </a:r>
          </a:p>
          <a:p>
            <a:pPr>
              <a:buNone/>
            </a:pPr>
            <a:r>
              <a:rPr lang="sr-Latn-RS" b="1" dirty="0" smtClean="0"/>
              <a:t>m.obturatorius  externus</a:t>
            </a:r>
          </a:p>
          <a:p>
            <a:pPr>
              <a:buNone/>
            </a:pPr>
            <a:r>
              <a:rPr lang="sr-Latn-RS" b="1" dirty="0" smtClean="0"/>
              <a:t>m.quadratus femoris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m.gluteus maximus</a:t>
            </a:r>
          </a:p>
          <a:p>
            <a:pPr>
              <a:buNone/>
            </a:pPr>
            <a:r>
              <a:rPr lang="sr-Latn-RS" dirty="0" smtClean="0"/>
              <a:t>m.sartorius</a:t>
            </a:r>
          </a:p>
          <a:p>
            <a:pPr>
              <a:buNone/>
            </a:pPr>
            <a:r>
              <a:rPr lang="sr-Latn-RS" dirty="0" smtClean="0"/>
              <a:t>m.biceps femoris</a:t>
            </a:r>
          </a:p>
          <a:p>
            <a:pPr>
              <a:buNone/>
            </a:pPr>
            <a:r>
              <a:rPr lang="sr-Latn-RS" dirty="0" smtClean="0"/>
              <a:t>m.adductor magnus</a:t>
            </a:r>
          </a:p>
          <a:p>
            <a:pPr>
              <a:buNone/>
            </a:pPr>
            <a:r>
              <a:rPr lang="sr-Latn-RS" dirty="0" smtClean="0"/>
              <a:t>m.adductor brevis</a:t>
            </a:r>
          </a:p>
          <a:p>
            <a:pPr>
              <a:buNone/>
            </a:pPr>
            <a:r>
              <a:rPr lang="sr-Latn-RS" dirty="0" smtClean="0"/>
              <a:t>m.rectus femoris</a:t>
            </a:r>
          </a:p>
          <a:p>
            <a:pPr>
              <a:buNone/>
            </a:pPr>
            <a:r>
              <a:rPr lang="sr-Latn-RS" dirty="0" smtClean="0"/>
              <a:t>m.gracilis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ripoji spoljašnjih rotatora natkolenice</a:t>
            </a:r>
            <a:endParaRPr lang="en-US" dirty="0"/>
          </a:p>
        </p:txBody>
      </p:sp>
      <p:pic>
        <p:nvPicPr>
          <p:cNvPr id="4" name="Content Placeholder 3" descr="rotator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211960" cy="537321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52528" cy="506916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ripoji su na karlici oko foramen obturatoriuma, a piriformis ima pripoj na krsnoj kosti.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onji pripoj je na </a:t>
            </a:r>
            <a:r>
              <a:rPr lang="sr-Latn-RS" b="1" dirty="0" smtClean="0"/>
              <a:t>trohanter major-u.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nutrašnji rotatori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</a:t>
            </a:r>
            <a:r>
              <a:rPr lang="sr-Latn-RS" dirty="0" smtClean="0"/>
              <a:t>lavni mišići unutrašnji rotatori su </a:t>
            </a:r>
            <a:r>
              <a:rPr lang="sr-Latn-RS" b="1" dirty="0" smtClean="0"/>
              <a:t>srednji i mali sedalni mišić </a:t>
            </a:r>
            <a:r>
              <a:rPr lang="sr-Latn-RS" dirty="0" smtClean="0"/>
              <a:t>svojim prednjim vlaknima.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stali mišići su:</a:t>
            </a:r>
          </a:p>
          <a:p>
            <a:r>
              <a:rPr lang="sr-Latn-RS" dirty="0" smtClean="0"/>
              <a:t>m.tensor fascia latae</a:t>
            </a:r>
          </a:p>
          <a:p>
            <a:r>
              <a:rPr lang="sr-Latn-RS" dirty="0" smtClean="0"/>
              <a:t>m.smitendinosus</a:t>
            </a:r>
          </a:p>
          <a:p>
            <a:r>
              <a:rPr lang="sr-Latn-RS" dirty="0" smtClean="0"/>
              <a:t>m.semimebranosus</a:t>
            </a:r>
            <a:endParaRPr lang="en-US" dirty="0" smtClean="0"/>
          </a:p>
          <a:p>
            <a:r>
              <a:rPr lang="en-US" dirty="0" err="1" smtClean="0"/>
              <a:t>m.adductor</a:t>
            </a:r>
            <a:r>
              <a:rPr lang="en-US" dirty="0" smtClean="0"/>
              <a:t> </a:t>
            </a:r>
            <a:r>
              <a:rPr lang="en-US" dirty="0" err="1" smtClean="0"/>
              <a:t>magnus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O</a:t>
            </a:r>
            <a:r>
              <a:rPr lang="sr-Latn-RS" dirty="0" smtClean="0"/>
              <a:t>bim pokreta iznosi 15˚</a:t>
            </a:r>
          </a:p>
          <a:p>
            <a:endParaRPr lang="en-US" dirty="0"/>
          </a:p>
        </p:txBody>
      </p:sp>
      <p:pic>
        <p:nvPicPr>
          <p:cNvPr id="5" name="Content Placeholder 4" descr="unutr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4176463" cy="489654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Unutra</a:t>
            </a:r>
            <a:r>
              <a:rPr lang="sr-Latn-RS" dirty="0" smtClean="0"/>
              <a:t>šnja rotacija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Snaga pokreta unutrašnje rotacije  je veća,ako je natkolenica tokom rotiranja flektirana.</a:t>
            </a:r>
          </a:p>
          <a:p>
            <a:r>
              <a:rPr lang="sr-Latn-RS" dirty="0" smtClean="0"/>
              <a:t>Ako se pogleda snaga rotacionih pokreta,može se videti da je snaga unutrašnje rotacije natkolenice manja od snage pokreta spoljašnje rotacije, i uvek su pokreti spoljašnje rotacije jači, od pokreta unutrašnje rotacije natkolenice.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/>
              <a:t>Hvala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na</a:t>
            </a:r>
            <a:r>
              <a:rPr lang="en-US" sz="5400" b="1" dirty="0" smtClean="0"/>
              <a:t> pa</a:t>
            </a:r>
            <a:r>
              <a:rPr lang="sr-Latn-RS" sz="5400" b="1" dirty="0" smtClean="0"/>
              <a:t>žnji</a:t>
            </a:r>
            <a:endParaRPr lang="en-US" sz="5400" b="1" dirty="0"/>
          </a:p>
        </p:txBody>
      </p:sp>
      <p:pic>
        <p:nvPicPr>
          <p:cNvPr id="6" name="Content Placeholder 5" descr="natkolen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209800"/>
            <a:ext cx="3162300" cy="4000310"/>
          </a:xfrm>
          <a:prstGeom prst="rect">
            <a:avLst/>
          </a:prstGeom>
          <a:ln w="381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Inklinacioni</a:t>
            </a:r>
            <a:r>
              <a:rPr lang="en-US" dirty="0" smtClean="0"/>
              <a:t> </a:t>
            </a:r>
            <a:r>
              <a:rPr lang="en-US" dirty="0" err="1" smtClean="0"/>
              <a:t>ugao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Inklinacioni</a:t>
            </a:r>
            <a:r>
              <a:rPr lang="en-US" dirty="0" smtClean="0"/>
              <a:t> </a:t>
            </a:r>
            <a:r>
              <a:rPr lang="en-US" dirty="0" err="1" smtClean="0"/>
              <a:t>ugao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I </a:t>
            </a:r>
            <a:r>
              <a:rPr lang="en-US" dirty="0" err="1" smtClean="0"/>
              <a:t>vrata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. To je </a:t>
            </a:r>
            <a:r>
              <a:rPr lang="en-US" dirty="0" err="1" smtClean="0"/>
              <a:t>ugao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</a:t>
            </a:r>
            <a:r>
              <a:rPr lang="en-US" dirty="0" err="1" smtClean="0"/>
              <a:t>longitudinalne</a:t>
            </a:r>
            <a:r>
              <a:rPr lang="en-US" dirty="0" smtClean="0"/>
              <a:t> </a:t>
            </a:r>
            <a:r>
              <a:rPr lang="en-US" dirty="0" err="1" smtClean="0"/>
              <a:t>osovine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I </a:t>
            </a:r>
            <a:r>
              <a:rPr lang="en-US" dirty="0" err="1" smtClean="0"/>
              <a:t>femoralne</a:t>
            </a:r>
            <a:r>
              <a:rPr lang="en-US" dirty="0" smtClean="0"/>
              <a:t> </a:t>
            </a:r>
            <a:r>
              <a:rPr lang="en-US" dirty="0" err="1" smtClean="0"/>
              <a:t>osovine</a:t>
            </a:r>
            <a:r>
              <a:rPr lang="en-US" dirty="0" smtClean="0"/>
              <a:t> u </a:t>
            </a:r>
            <a:r>
              <a:rPr lang="en-US" dirty="0" err="1" smtClean="0"/>
              <a:t>frontalnoj</a:t>
            </a:r>
            <a:r>
              <a:rPr lang="en-US" dirty="0" smtClean="0"/>
              <a:t> </a:t>
            </a:r>
            <a:r>
              <a:rPr lang="en-US" dirty="0" err="1" smtClean="0"/>
              <a:t>ravni</a:t>
            </a:r>
            <a:r>
              <a:rPr lang="en-US" dirty="0" smtClean="0"/>
              <a:t> I on </a:t>
            </a:r>
            <a:r>
              <a:rPr lang="en-US" dirty="0" err="1" smtClean="0"/>
              <a:t>normalno</a:t>
            </a:r>
            <a:r>
              <a:rPr lang="en-US" dirty="0" smtClean="0"/>
              <a:t> </a:t>
            </a:r>
            <a:r>
              <a:rPr lang="en-US" dirty="0" err="1" smtClean="0"/>
              <a:t>iznosi</a:t>
            </a:r>
            <a:r>
              <a:rPr lang="en-US" dirty="0" smtClean="0"/>
              <a:t> 125</a:t>
            </a:r>
            <a:r>
              <a:rPr lang="sr-Latn-RS" dirty="0" smtClean="0"/>
              <a:t>˚</a:t>
            </a:r>
            <a:r>
              <a:rPr lang="en-US" dirty="0" smtClean="0"/>
              <a:t>.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slu</a:t>
            </a:r>
            <a:r>
              <a:rPr lang="sr-Latn-RS" dirty="0" smtClean="0"/>
              <a:t>čaju deformiteta, koji se javljaju u frontalnoj ravni tela dolazindo smanjenja ili do povećanja inklinacionog ugla.</a:t>
            </a:r>
          </a:p>
          <a:p>
            <a:r>
              <a:rPr lang="sr-Latn-RS" dirty="0" smtClean="0"/>
              <a:t>Kod deformiteta u obliku coxa valga, ugao inklinacije je veći od </a:t>
            </a:r>
            <a:r>
              <a:rPr lang="en-US" dirty="0" smtClean="0"/>
              <a:t>125</a:t>
            </a:r>
            <a:r>
              <a:rPr lang="sr-Latn-RS" dirty="0" smtClean="0"/>
              <a:t>˚,a kod coxa vara ovaj ugao je manji od </a:t>
            </a:r>
            <a:r>
              <a:rPr lang="en-US" dirty="0" smtClean="0"/>
              <a:t>125</a:t>
            </a:r>
            <a:r>
              <a:rPr lang="sr-Latn-RS" dirty="0" smtClean="0"/>
              <a:t>˚.</a:t>
            </a:r>
            <a:endParaRPr lang="en-US" dirty="0"/>
          </a:p>
        </p:txBody>
      </p:sp>
      <p:pic>
        <p:nvPicPr>
          <p:cNvPr id="4" name="Picture 3" descr="11-b69f893e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541544"/>
            <a:ext cx="1981200" cy="1316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T</a:t>
            </a:r>
            <a:r>
              <a:rPr lang="sr-Latn-RS" dirty="0" smtClean="0"/>
              <a:t>elo femura sa vratom normalno zaklapa ugao od 120-130˚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UGA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572000" cy="3744416"/>
          </a:xfrm>
        </p:spPr>
      </p:pic>
      <p:pic>
        <p:nvPicPr>
          <p:cNvPr id="10" name="Content Placeholder 9" descr="x no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3995936" cy="33843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Anteverzioni</a:t>
            </a:r>
            <a:r>
              <a:rPr lang="en-US" dirty="0" smtClean="0"/>
              <a:t> </a:t>
            </a:r>
            <a:r>
              <a:rPr lang="en-US" dirty="0" err="1" smtClean="0"/>
              <a:t>ugao</a:t>
            </a:r>
            <a:r>
              <a:rPr lang="en-US" dirty="0" smtClean="0"/>
              <a:t> (</a:t>
            </a:r>
            <a:r>
              <a:rPr lang="en-US" dirty="0" err="1" smtClean="0"/>
              <a:t>ugao</a:t>
            </a:r>
            <a:r>
              <a:rPr lang="en-US" dirty="0" smtClean="0"/>
              <a:t> </a:t>
            </a:r>
            <a:r>
              <a:rPr lang="en-US" dirty="0" err="1" smtClean="0"/>
              <a:t>naginjanja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Naginjajući ugao je ugao od longitudinalne osovine glave i vrata butne kosti do linije,koja dodiruje zadnji deo kondila butne kosti u transferzalnoj ravni. Ovaj ugao normalno iznosi 12-</a:t>
            </a:r>
            <a:r>
              <a:rPr lang="en-US" dirty="0" smtClean="0"/>
              <a:t> 15</a:t>
            </a:r>
            <a:r>
              <a:rPr lang="sr-Latn-RS" dirty="0" smtClean="0"/>
              <a:t>˚.</a:t>
            </a:r>
            <a:endParaRPr lang="en-US" dirty="0"/>
          </a:p>
        </p:txBody>
      </p:sp>
      <p:sp>
        <p:nvSpPr>
          <p:cNvPr id="1026" name="AutoShape 2" descr="https://html2-f.scribdassets.com/6r7le2lyps4weugw/images/12-666e0f25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html2-f.scribdassets.com/6r7le2lyps4weugw/images/12-666e0f25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267200"/>
            <a:ext cx="37623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A</a:t>
            </a:r>
            <a:r>
              <a:rPr lang="sr-Latn-RS" sz="3600" dirty="0" smtClean="0"/>
              <a:t>rt.coxe (art.coxofemoralis)– zglob kuka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45259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okso-femoralni zglob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roksimalna komponenta – </a:t>
            </a:r>
            <a:r>
              <a:rPr lang="sr-Latn-RS" b="1" dirty="0" smtClean="0"/>
              <a:t>acetabulum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istalna komponenta – </a:t>
            </a:r>
            <a:r>
              <a:rPr lang="sr-Latn-RS" b="1" dirty="0" smtClean="0"/>
              <a:t>caput femoris</a:t>
            </a:r>
            <a:endParaRPr lang="en-US" b="1" dirty="0"/>
          </a:p>
        </p:txBody>
      </p:sp>
      <p:pic>
        <p:nvPicPr>
          <p:cNvPr id="6" name="Content Placeholder 5" descr="kU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12776"/>
            <a:ext cx="4536504" cy="49685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u zglobu kuka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 zglobu kuka vrše se kako pokreti natkolenice prema karlici, tako o pokreti karlice prema natkolenici.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ri hodu se smenjuju pokreti karlice sa pokretima natkolenice: u fazi oslonca jednom nogom, na nosećoj </a:t>
            </a:r>
            <a:r>
              <a:rPr lang="sr-Latn-RS" u="sng" dirty="0" smtClean="0"/>
              <a:t>nozi su fiksirani pripoji mišića </a:t>
            </a:r>
            <a:r>
              <a:rPr lang="sr-Latn-RS" dirty="0" smtClean="0"/>
              <a:t>koji tada vrše pokrete karlice. </a:t>
            </a:r>
            <a:r>
              <a:rPr lang="en-US" dirty="0" smtClean="0"/>
              <a:t>U</a:t>
            </a:r>
            <a:r>
              <a:rPr lang="sr-Latn-RS" dirty="0" smtClean="0"/>
              <a:t> isto vreme u drugom zglobu kuka odvijaju se pokreti natkolenice pomoću mišića čiji su </a:t>
            </a:r>
            <a:r>
              <a:rPr lang="sr-Latn-RS" u="sng" dirty="0" smtClean="0"/>
              <a:t>fiksirani pripoji na karlici.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Pokretljivost zgloba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</a:t>
            </a:r>
            <a:r>
              <a:rPr lang="sr-Latn-RS" dirty="0" smtClean="0"/>
              <a:t>optasti oblik glave butne kosti i izdubljena sferična površina acetabuluma idealni su oblici za pokrete velike amplitude u svim ravnima.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tvarna amplituda pokreta je međutim znatno ma</a:t>
            </a:r>
            <a:r>
              <a:rPr lang="en-US" dirty="0" err="1" smtClean="0"/>
              <a:t>nj</a:t>
            </a:r>
            <a:r>
              <a:rPr lang="sr-Latn-RS" dirty="0" smtClean="0"/>
              <a:t>a od mogućnosti koštanih struktura zgloba.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je posledica ograničenja pokreta zbog zglobne kapsule, zglobnih veza i zatezanja okolnih mišića. 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1573</Words>
  <Application>Microsoft Office PowerPoint</Application>
  <PresentationFormat>On-screen Show (4:3)</PresentationFormat>
  <Paragraphs>185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    </vt:lpstr>
      <vt:lpstr>Pokreti natkolenice i funkcija kuka</vt:lpstr>
      <vt:lpstr>Femur – butna kost</vt:lpstr>
      <vt:lpstr>Inklinacioni ugao</vt:lpstr>
      <vt:lpstr> Telo femura sa vratom normalno zaklapa ugao od 120-130˚ </vt:lpstr>
      <vt:lpstr>Anteverzioni ugao (ugao naginjanja)</vt:lpstr>
      <vt:lpstr>Art.coxe (art.coxofemoralis)– zglob kuka</vt:lpstr>
      <vt:lpstr>Pokreti u zglobu kuka</vt:lpstr>
      <vt:lpstr>Pokretljivost zgloba kuka</vt:lpstr>
      <vt:lpstr>Vrste pokreta u zglobu kuka</vt:lpstr>
      <vt:lpstr> Fleksija i ekstenzija kuka – pokreti u sagitalnoj ravni</vt:lpstr>
      <vt:lpstr>Fleksori natkolenice</vt:lpstr>
      <vt:lpstr> m. Iliopsoas je fleksor natkolenice - ako je  fiksirani pripoj na natkolenici  onda vrši pokrete fleksije trupa </vt:lpstr>
      <vt:lpstr>m. sartorius</vt:lpstr>
      <vt:lpstr>m. rectus femoris</vt:lpstr>
      <vt:lpstr>m. tensor fascia latae</vt:lpstr>
      <vt:lpstr>Koji mišići i kako učestvuju u fleksiji</vt:lpstr>
      <vt:lpstr>Za normalan obrazac pokreta fleksije natkolenice neophodno  je učešće svih nabrojanih mišića </vt:lpstr>
      <vt:lpstr>Ekstenzori natkolenice</vt:lpstr>
      <vt:lpstr>m. gluteus maximus</vt:lpstr>
      <vt:lpstr>m. gluteus maximus - funkcija</vt:lpstr>
      <vt:lpstr>m. biceps femoris</vt:lpstr>
      <vt:lpstr>m. semimembranosus, m.semitendinosus </vt:lpstr>
      <vt:lpstr>Slide 24</vt:lpstr>
      <vt:lpstr>Abdukcija, adukcija i rotacija natkolenice</vt:lpstr>
      <vt:lpstr>Pokret abdukcije je većeg obima od adukcije, ali su aduktori snažniji</vt:lpstr>
      <vt:lpstr>Mišići abduktori u zglobu kuka</vt:lpstr>
      <vt:lpstr>m.gluteus medius, m.gluteus minimus</vt:lpstr>
      <vt:lpstr>Mišići abduktori u zglobu kuka m.gluteus medius, m.gluteus minimus m.gluteus maximus- gornja vlakna m.tensor fascia latae, m.sartorius m.rectus femoris, m.piriformis</vt:lpstr>
      <vt:lpstr>Različite su funkcije pojedinih delova glutealnih mišića</vt:lpstr>
      <vt:lpstr>Različite su funkcije pojedinih delova glutealnih mišića</vt:lpstr>
      <vt:lpstr>Mišići - aduktori u zglobu kuka</vt:lpstr>
      <vt:lpstr>Mišići aduktori</vt:lpstr>
      <vt:lpstr>Mišići aduktori</vt:lpstr>
      <vt:lpstr>Mišići spoljašni rotatori natkolenice</vt:lpstr>
      <vt:lpstr>Pripoji spoljašnjih rotatora natkolenice</vt:lpstr>
      <vt:lpstr>Unutrašnji rotatori</vt:lpstr>
      <vt:lpstr>Unutrašnja rotacija natkolenice</vt:lpstr>
      <vt:lpstr>Hvala na pažnji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Femur – butna kost</dc:title>
  <dc:creator>Danijela Nesic</dc:creator>
  <cp:lastModifiedBy>Danijela Nesic</cp:lastModifiedBy>
  <cp:revision>9</cp:revision>
  <dcterms:created xsi:type="dcterms:W3CDTF">2006-08-16T00:00:00Z</dcterms:created>
  <dcterms:modified xsi:type="dcterms:W3CDTF">2018-04-07T17:38:16Z</dcterms:modified>
</cp:coreProperties>
</file>