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8" r:id="rId2"/>
    <p:sldId id="256" r:id="rId3"/>
    <p:sldId id="304" r:id="rId4"/>
    <p:sldId id="259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94" r:id="rId26"/>
    <p:sldId id="279" r:id="rId27"/>
    <p:sldId id="295" r:id="rId28"/>
    <p:sldId id="296" r:id="rId29"/>
    <p:sldId id="280" r:id="rId30"/>
    <p:sldId id="299" r:id="rId31"/>
    <p:sldId id="297" r:id="rId32"/>
    <p:sldId id="298" r:id="rId33"/>
    <p:sldId id="281" r:id="rId34"/>
    <p:sldId id="300" r:id="rId35"/>
    <p:sldId id="282" r:id="rId36"/>
    <p:sldId id="283" r:id="rId37"/>
    <p:sldId id="284" r:id="rId38"/>
    <p:sldId id="285" r:id="rId39"/>
    <p:sldId id="301" r:id="rId40"/>
    <p:sldId id="286" r:id="rId41"/>
    <p:sldId id="302" r:id="rId42"/>
    <p:sldId id="287" r:id="rId43"/>
    <p:sldId id="288" r:id="rId44"/>
    <p:sldId id="303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E8C5-B038-4240-9B67-B2956701F1F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918BA-01F2-40B7-9AE4-62623D9D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18BA-01F2-40B7-9AE4-62623D9DAD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EC884B-6487-48F9-94EA-E8E9DD86AFE8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672C4C-6DF2-4696-9A9F-18BC1DCA5D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KINEZIOLOŠKE KARAKTERISTIKE NERVNOG SISTEMA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Bela masa  kičmene moždine podeljena na:</a:t>
            </a:r>
          </a:p>
          <a:p>
            <a:r>
              <a:rPr lang="sr-Latn-RS" dirty="0"/>
              <a:t> </a:t>
            </a:r>
            <a:r>
              <a:rPr lang="sr-Latn-RS" dirty="0" smtClean="0"/>
              <a:t> -funiculus </a:t>
            </a:r>
            <a:r>
              <a:rPr lang="sr-Latn-RS" dirty="0" smtClean="0"/>
              <a:t>anterior prednja vrpca ili snop</a:t>
            </a:r>
            <a:endParaRPr lang="sr-Latn-RS" dirty="0" smtClean="0"/>
          </a:p>
          <a:p>
            <a:r>
              <a:rPr lang="sr-Latn-RS" dirty="0"/>
              <a:t> </a:t>
            </a:r>
            <a:r>
              <a:rPr lang="sr-Latn-RS" dirty="0" smtClean="0"/>
              <a:t> -funiculus </a:t>
            </a:r>
            <a:r>
              <a:rPr lang="sr-Latn-RS" dirty="0" smtClean="0"/>
              <a:t>lateralis</a:t>
            </a:r>
            <a:endParaRPr lang="sr-Latn-RS" dirty="0" smtClean="0"/>
          </a:p>
          <a:p>
            <a:r>
              <a:rPr lang="sr-Latn-RS" dirty="0"/>
              <a:t> </a:t>
            </a:r>
            <a:r>
              <a:rPr lang="sr-Latn-RS" dirty="0" smtClean="0"/>
              <a:t> </a:t>
            </a:r>
            <a:r>
              <a:rPr lang="sr-Latn-RS" dirty="0" smtClean="0"/>
              <a:t>-funiculus </a:t>
            </a:r>
            <a:r>
              <a:rPr lang="sr-Latn-RS" dirty="0" smtClean="0"/>
              <a:t>posterior</a:t>
            </a:r>
          </a:p>
          <a:p>
            <a:r>
              <a:rPr lang="sr-Latn-RS" dirty="0"/>
              <a:t> </a:t>
            </a:r>
            <a:r>
              <a:rPr lang="sr-Latn-RS" dirty="0" smtClean="0"/>
              <a:t>   </a:t>
            </a:r>
          </a:p>
          <a:p>
            <a:r>
              <a:rPr lang="sr-Latn-RS" dirty="0" smtClean="0"/>
              <a:t>            NERVUS SPINALIS</a:t>
            </a:r>
          </a:p>
          <a:p>
            <a:r>
              <a:rPr lang="sr-Latn-RS" dirty="0" smtClean="0"/>
              <a:t>Radix ventralis</a:t>
            </a:r>
          </a:p>
          <a:p>
            <a:r>
              <a:rPr lang="sr-Latn-RS" dirty="0" smtClean="0"/>
              <a:t>Radix dorsalis</a:t>
            </a:r>
          </a:p>
          <a:p>
            <a:r>
              <a:rPr lang="sr-Latn-RS" dirty="0" smtClean="0"/>
              <a:t>Ganglion spinale</a:t>
            </a:r>
            <a:endParaRPr lang="sr-Latn-R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2587" y="2743200"/>
            <a:ext cx="354462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5762625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</a:t>
            </a:r>
            <a:r>
              <a:rPr lang="sr-Latn-RS" dirty="0" smtClean="0"/>
              <a:t>ganglion spinale </a:t>
            </a:r>
            <a:r>
              <a:rPr lang="sr-Latn-RS" dirty="0" smtClean="0"/>
              <a:t>sadrži bipolarne neurone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7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31par kčmenih živaca:</a:t>
            </a:r>
          </a:p>
          <a:p>
            <a:r>
              <a:rPr lang="sr-Latn-RS" dirty="0" smtClean="0"/>
              <a:t>8vratnih</a:t>
            </a:r>
          </a:p>
          <a:p>
            <a:r>
              <a:rPr lang="sr-Latn-RS" dirty="0" smtClean="0"/>
              <a:t>12torakalnih</a:t>
            </a:r>
          </a:p>
          <a:p>
            <a:r>
              <a:rPr lang="sr-Latn-RS" dirty="0" smtClean="0"/>
              <a:t>5slabinskih</a:t>
            </a:r>
          </a:p>
          <a:p>
            <a:r>
              <a:rPr lang="sr-Latn-RS" dirty="0" smtClean="0"/>
              <a:t>5krsnih</a:t>
            </a:r>
          </a:p>
          <a:p>
            <a:r>
              <a:rPr lang="sr-Latn-RS" dirty="0" smtClean="0"/>
              <a:t>1repni</a:t>
            </a:r>
          </a:p>
          <a:p>
            <a:endParaRPr lang="en-US" dirty="0" smtClean="0"/>
          </a:p>
          <a:p>
            <a:r>
              <a:rPr lang="en-US" dirty="0" err="1" smtClean="0"/>
              <a:t>Conus</a:t>
            </a:r>
            <a:r>
              <a:rPr lang="en-US" dirty="0" smtClean="0"/>
              <a:t> </a:t>
            </a:r>
            <a:r>
              <a:rPr lang="en-US" dirty="0" err="1" smtClean="0"/>
              <a:t>medularis</a:t>
            </a:r>
            <a:r>
              <a:rPr lang="en-US" dirty="0" smtClean="0"/>
              <a:t> u </a:t>
            </a:r>
            <a:r>
              <a:rPr lang="en-US" dirty="0" err="1" smtClean="0"/>
              <a:t>nivou</a:t>
            </a:r>
            <a:r>
              <a:rPr lang="en-US" dirty="0" smtClean="0"/>
              <a:t> L2 </a:t>
            </a:r>
            <a:endParaRPr lang="sr-Latn-RS" dirty="0" smtClean="0"/>
          </a:p>
          <a:p>
            <a:r>
              <a:rPr lang="sr-Latn-RS" dirty="0" smtClean="0"/>
              <a:t>Filum terminale</a:t>
            </a:r>
            <a:r>
              <a:rPr lang="en-US" dirty="0" smtClean="0"/>
              <a:t>(od L2-baze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coccigis</a:t>
            </a:r>
            <a:r>
              <a:rPr lang="en-US" dirty="0" smtClean="0"/>
              <a:t>)</a:t>
            </a:r>
            <a:r>
              <a:rPr lang="sr-Latn-RS" dirty="0" smtClean="0"/>
              <a:t>  </a:t>
            </a:r>
            <a:r>
              <a:rPr lang="sr-Latn-RS" dirty="0" smtClean="0"/>
              <a:t>sa sakralnim korenovima gradi Caudu equinu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3810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9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1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Podela:</a:t>
            </a:r>
          </a:p>
          <a:p>
            <a:r>
              <a:rPr lang="sr-Latn-RS" dirty="0" smtClean="0"/>
              <a:t>1.Rhombencephalon-rombasti mozak</a:t>
            </a:r>
          </a:p>
          <a:p>
            <a:r>
              <a:rPr lang="sr-Latn-RS" dirty="0" smtClean="0"/>
              <a:t>2.Mesrencephalon-srednjui mozak</a:t>
            </a:r>
          </a:p>
          <a:p>
            <a:r>
              <a:rPr lang="sr-Latn-RS" dirty="0" smtClean="0"/>
              <a:t>3.Prosencephalon-prednji mozak</a:t>
            </a:r>
          </a:p>
          <a:p>
            <a:endParaRPr lang="sr-Latn-RS" dirty="0"/>
          </a:p>
          <a:p>
            <a:r>
              <a:rPr lang="sr-Latn-RS" dirty="0" smtClean="0"/>
              <a:t>Rhombencephalon se deli na:</a:t>
            </a:r>
          </a:p>
          <a:p>
            <a:r>
              <a:rPr lang="sr-Latn-RS" dirty="0"/>
              <a:t> </a:t>
            </a:r>
            <a:r>
              <a:rPr lang="sr-Latn-RS" dirty="0" smtClean="0"/>
              <a:t>myelencephalon(završni koji se nastavlja u medullu oblongatu)</a:t>
            </a:r>
          </a:p>
          <a:p>
            <a:r>
              <a:rPr lang="sr-Latn-RS" dirty="0"/>
              <a:t> </a:t>
            </a:r>
            <a:r>
              <a:rPr lang="sr-Latn-RS" dirty="0" smtClean="0"/>
              <a:t> methencephalon od koga se razvijaju </a:t>
            </a:r>
            <a:r>
              <a:rPr lang="sr-Latn-RS" dirty="0" smtClean="0"/>
              <a:t>pon</a:t>
            </a:r>
            <a:r>
              <a:rPr lang="en-US" dirty="0" smtClean="0"/>
              <a:t>s</a:t>
            </a:r>
            <a:r>
              <a:rPr lang="sr-Latn-RS" dirty="0" smtClean="0"/>
              <a:t> </a:t>
            </a:r>
            <a:r>
              <a:rPr lang="sr-Latn-RS" dirty="0" smtClean="0"/>
              <a:t>i cerebellum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MOZAK-ENCEPHALON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5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Od šupljina u rombastom mozgu se razvija IV moždana komora</a:t>
            </a:r>
          </a:p>
          <a:p>
            <a:endParaRPr lang="sr-Latn-RS" dirty="0"/>
          </a:p>
          <a:p>
            <a:r>
              <a:rPr lang="sr-Latn-RS" dirty="0" smtClean="0"/>
              <a:t>Prednji mozak(prosensephalon) se deli na:</a:t>
            </a:r>
          </a:p>
          <a:p>
            <a:r>
              <a:rPr lang="sr-Latn-RS" dirty="0"/>
              <a:t> </a:t>
            </a:r>
            <a:r>
              <a:rPr lang="sr-Latn-RS" dirty="0" smtClean="0"/>
              <a:t>međumozak(diencephalon)</a:t>
            </a:r>
          </a:p>
          <a:p>
            <a:r>
              <a:rPr lang="sr-Latn-RS" dirty="0"/>
              <a:t> </a:t>
            </a:r>
            <a:r>
              <a:rPr lang="sr-Latn-RS" dirty="0" smtClean="0"/>
              <a:t>veliki mozak(telencephalon)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95394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Delovi:</a:t>
            </a:r>
          </a:p>
          <a:p>
            <a:r>
              <a:rPr lang="sr-Latn-RS" dirty="0" smtClean="0"/>
              <a:t>Medulla oblongata</a:t>
            </a:r>
          </a:p>
          <a:p>
            <a:r>
              <a:rPr lang="sr-Latn-RS" dirty="0" smtClean="0"/>
              <a:t>Pons</a:t>
            </a:r>
          </a:p>
          <a:p>
            <a:r>
              <a:rPr lang="sr-Latn-RS" dirty="0" smtClean="0"/>
              <a:t>Cerbellum</a:t>
            </a:r>
          </a:p>
          <a:p>
            <a:r>
              <a:rPr lang="sr-Latn-RS" dirty="0" smtClean="0"/>
              <a:t>Ventritusculluc</a:t>
            </a:r>
            <a:r>
              <a:rPr lang="en-US" dirty="0" smtClean="0"/>
              <a:t> </a:t>
            </a:r>
            <a:r>
              <a:rPr lang="sr-Latn-RS" dirty="0" smtClean="0"/>
              <a:t>Quar</a:t>
            </a:r>
            <a:r>
              <a:rPr lang="en-US" dirty="0" smtClean="0"/>
              <a:t>t</a:t>
            </a:r>
            <a:r>
              <a:rPr lang="sr-Latn-RS" dirty="0" smtClean="0"/>
              <a:t>i</a:t>
            </a:r>
            <a:r>
              <a:rPr lang="en-US" dirty="0" smtClean="0"/>
              <a:t>us</a:t>
            </a:r>
          </a:p>
          <a:p>
            <a:r>
              <a:rPr lang="en-US" dirty="0" smtClean="0"/>
              <a:t>Mo</a:t>
            </a:r>
            <a:r>
              <a:rPr lang="sr-Latn-RS" dirty="0" smtClean="0"/>
              <a:t>ždano stablo čine srednji mozak,produžena moždi na i most. Veza malog i velikog mozga</a:t>
            </a:r>
            <a:endParaRPr lang="en-US" dirty="0" smtClean="0"/>
          </a:p>
          <a:p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RHOMBENCEPHALON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6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24" y="1371600"/>
            <a:ext cx="5880556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962400" cy="3057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2286000"/>
            <a:ext cx="40290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r-Latn-RS" dirty="0" smtClean="0"/>
              <a:t>Produžena </a:t>
            </a:r>
            <a:r>
              <a:rPr lang="sr-Latn-RS" dirty="0" smtClean="0"/>
              <a:t>moždina i most su intrakranijalni nastavci kičmene moždine i sa srednjim mozgom čine MOŽDANO STABLO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92" y="2667000"/>
            <a:ext cx="5816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Oblika zarubljene kupe</a:t>
            </a:r>
          </a:p>
          <a:p>
            <a:r>
              <a:rPr lang="sr-Latn-RS" dirty="0" smtClean="0"/>
              <a:t>Jedra </a:t>
            </a:r>
            <a:r>
              <a:rPr lang="sr-Latn-RS" dirty="0" smtClean="0"/>
              <a:t>koja sadrži:od VI-XII kranijalnog nerva</a:t>
            </a:r>
          </a:p>
          <a:p>
            <a:r>
              <a:rPr lang="sr-Latn-RS" dirty="0" smtClean="0"/>
              <a:t>VI-n.abducens</a:t>
            </a:r>
          </a:p>
          <a:p>
            <a:r>
              <a:rPr lang="sr-Latn-RS" dirty="0" smtClean="0"/>
              <a:t>VII-n.facialis</a:t>
            </a:r>
          </a:p>
          <a:p>
            <a:r>
              <a:rPr lang="sr-Latn-RS" dirty="0" smtClean="0"/>
              <a:t>VIII-n.vestibulocochlearis</a:t>
            </a:r>
          </a:p>
          <a:p>
            <a:r>
              <a:rPr lang="sr-Latn-RS" dirty="0" smtClean="0"/>
              <a:t>IX-n.glossopharyngeus</a:t>
            </a:r>
          </a:p>
          <a:p>
            <a:r>
              <a:rPr lang="sr-Latn-RS" dirty="0" smtClean="0"/>
              <a:t>X-n.vagus</a:t>
            </a:r>
          </a:p>
          <a:p>
            <a:r>
              <a:rPr lang="sr-Latn-RS" dirty="0" smtClean="0"/>
              <a:t>Xi-n.accesorius</a:t>
            </a:r>
          </a:p>
          <a:p>
            <a:r>
              <a:rPr lang="sr-Latn-RS" dirty="0" smtClean="0"/>
              <a:t>XIIn.hypoglossus</a:t>
            </a:r>
          </a:p>
          <a:p>
            <a:r>
              <a:rPr lang="sr-Latn-RS" dirty="0" smtClean="0"/>
              <a:t>Centri za disanje,kašalj,kijanje,gutanje,povraćanje,sisanje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Medulla oblongata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GRAĐA NERVNE ĆELIJE(NEURONA</a:t>
            </a:r>
            <a:r>
              <a:rPr lang="sr-Latn-RS" dirty="0" smtClean="0"/>
              <a:t>):</a:t>
            </a:r>
            <a:r>
              <a:rPr lang="sr-Latn-RS" dirty="0" smtClean="0"/>
              <a:t>    </a:t>
            </a:r>
          </a:p>
          <a:p>
            <a:pPr marL="109728" indent="0">
              <a:buNone/>
            </a:pPr>
            <a:r>
              <a:rPr lang="sr-Latn-RS" dirty="0" smtClean="0"/>
              <a:t>Telo 25-150mikrona(jedro,neurofibrile,hromatofilna </a:t>
            </a:r>
            <a:r>
              <a:rPr lang="sr-Latn-RS" dirty="0" smtClean="0"/>
              <a:t>subs,pigmenti)</a:t>
            </a:r>
          </a:p>
          <a:p>
            <a:r>
              <a:rPr lang="sr-Latn-RS" dirty="0" smtClean="0"/>
              <a:t>Produžeci-kratki(dendriti</a:t>
            </a:r>
            <a:r>
              <a:rPr lang="sr-Latn-RS" dirty="0" smtClean="0"/>
              <a:t>) i dugi(neurit ili akson)</a:t>
            </a:r>
          </a:p>
          <a:p>
            <a:r>
              <a:rPr lang="sr-Latn-RS" dirty="0" smtClean="0"/>
              <a:t>Mijelinski omotač neurita</a:t>
            </a:r>
          </a:p>
          <a:p>
            <a:r>
              <a:rPr lang="sr-Latn-RS" dirty="0" smtClean="0"/>
              <a:t>Švanov omotač </a:t>
            </a:r>
            <a:r>
              <a:rPr lang="sr-Latn-RS" dirty="0" smtClean="0"/>
              <a:t> po napuštanju CNS-a </a:t>
            </a:r>
            <a:endParaRPr lang="sr-Latn-RS" dirty="0" smtClean="0"/>
          </a:p>
          <a:p>
            <a:r>
              <a:rPr lang="sr-Latn-RS" dirty="0" smtClean="0"/>
              <a:t>Neuroglija (mikroglija,makroglija i oligodendroglija)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4542118" cy="228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Pons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Zadebljanje m.</a:t>
            </a:r>
            <a:br>
              <a:rPr lang="sr-Latn-RS" dirty="0" smtClean="0"/>
            </a:br>
            <a:r>
              <a:rPr lang="sr-Latn-RS" dirty="0" smtClean="0"/>
              <a:t>Stabla,poprečna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vlakna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U mostu se nalaze jedra:</a:t>
            </a:r>
            <a:br>
              <a:rPr lang="sr-Latn-RS" dirty="0" smtClean="0"/>
            </a:br>
            <a:r>
              <a:rPr lang="sr-Latn-RS" dirty="0"/>
              <a:t> </a:t>
            </a:r>
            <a:r>
              <a:rPr lang="sr-Latn-RS" dirty="0" smtClean="0"/>
              <a:t>  V-n.trigeminus</a:t>
            </a:r>
            <a:br>
              <a:rPr lang="sr-Latn-RS" dirty="0" smtClean="0"/>
            </a:br>
            <a:r>
              <a:rPr lang="sr-Latn-RS" dirty="0"/>
              <a:t> </a:t>
            </a:r>
            <a:r>
              <a:rPr lang="sr-Latn-RS" dirty="0" smtClean="0"/>
              <a:t>  VI-.abducens</a:t>
            </a:r>
            <a:br>
              <a:rPr lang="sr-Latn-RS" dirty="0" smtClean="0"/>
            </a:br>
            <a:r>
              <a:rPr lang="sr-Latn-RS" dirty="0"/>
              <a:t> </a:t>
            </a:r>
            <a:r>
              <a:rPr lang="sr-Latn-RS" dirty="0" smtClean="0"/>
              <a:t>  VII-n.facialis</a:t>
            </a:r>
            <a:br>
              <a:rPr lang="sr-Latn-RS" dirty="0" smtClean="0"/>
            </a:br>
            <a:r>
              <a:rPr lang="sr-Latn-RS" dirty="0"/>
              <a:t> </a:t>
            </a:r>
            <a:r>
              <a:rPr lang="sr-Latn-RS" dirty="0" smtClean="0"/>
              <a:t>   IX-n.glossopharyngeus</a:t>
            </a:r>
            <a:br>
              <a:rPr lang="sr-Latn-RS" dirty="0" smtClean="0"/>
            </a:br>
            <a:r>
              <a:rPr lang="sr-Latn-RS" dirty="0"/>
              <a:t> </a:t>
            </a:r>
            <a:r>
              <a:rPr lang="sr-Latn-RS" dirty="0" smtClean="0"/>
              <a:t>   </a:t>
            </a:r>
            <a:r>
              <a:rPr lang="sr-Latn-RS" dirty="0" smtClean="0"/>
              <a:t>X-n.vagus</a:t>
            </a:r>
            <a:br>
              <a:rPr lang="sr-Latn-RS" dirty="0" smtClean="0"/>
            </a:br>
            <a:r>
              <a:rPr lang="sr-Latn-RS" dirty="0" smtClean="0"/>
              <a:t>Odgovoran  za uspravan stav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9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120-150 gr</a:t>
            </a:r>
          </a:p>
          <a:p>
            <a:r>
              <a:rPr lang="sr-Latn-RS" dirty="0" smtClean="0"/>
              <a:t>Nalazi se u zadnjoj lobanjskoj </a:t>
            </a:r>
            <a:r>
              <a:rPr lang="sr-Latn-RS" dirty="0" smtClean="0"/>
              <a:t>jami </a:t>
            </a:r>
            <a:endParaRPr lang="sr-Latn-RS" dirty="0" smtClean="0"/>
          </a:p>
          <a:p>
            <a:r>
              <a:rPr lang="sr-Latn-RS" dirty="0" smtClean="0"/>
              <a:t>Delovi:</a:t>
            </a:r>
          </a:p>
          <a:p>
            <a:r>
              <a:rPr lang="sr-Latn-RS" dirty="0"/>
              <a:t> </a:t>
            </a:r>
            <a:r>
              <a:rPr lang="sr-Latn-RS" dirty="0" smtClean="0"/>
              <a:t> bočni-hemisfere leva idesna</a:t>
            </a:r>
          </a:p>
          <a:p>
            <a:r>
              <a:rPr lang="sr-Latn-RS" dirty="0"/>
              <a:t> </a:t>
            </a:r>
            <a:r>
              <a:rPr lang="sr-Latn-RS" dirty="0" smtClean="0"/>
              <a:t> središni-vermis ili crv</a:t>
            </a:r>
          </a:p>
          <a:p>
            <a:r>
              <a:rPr lang="sr-Latn-RS" dirty="0" smtClean="0"/>
              <a:t>Šator (tentorijum</a:t>
            </a:r>
          </a:p>
          <a:p>
            <a:r>
              <a:rPr lang="sr-Latn-RS" dirty="0" smtClean="0"/>
              <a:t>Cerebelli)odvaja ga od</a:t>
            </a:r>
          </a:p>
          <a:p>
            <a:r>
              <a:rPr lang="sr-Latn-RS" dirty="0" smtClean="0"/>
              <a:t>Mozga</a:t>
            </a:r>
          </a:p>
          <a:p>
            <a:r>
              <a:rPr lang="sr-Latn-RS" dirty="0" smtClean="0"/>
              <a:t>Povezan sa m. Stablom</a:t>
            </a:r>
          </a:p>
          <a:p>
            <a:r>
              <a:rPr lang="sr-Latn-RS" dirty="0" smtClean="0"/>
              <a:t> pomoću 3kraka-</a:t>
            </a:r>
          </a:p>
          <a:p>
            <a:r>
              <a:rPr lang="sr-Latn-RS" dirty="0" smtClean="0"/>
              <a:t>Crura cerebelli 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Cerebellum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5814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sr-Latn-RS" dirty="0" smtClean="0"/>
              <a:t>Siva masa obrazuje koru malog mozga i jedra koja se nalaze u beloj masi.</a:t>
            </a:r>
          </a:p>
          <a:p>
            <a:pPr marL="109728" indent="0">
              <a:buNone/>
            </a:pPr>
            <a:r>
              <a:rPr lang="sr-Latn-RS" dirty="0" smtClean="0"/>
              <a:t>U malom mozgu se nalaze centri za ravnotežu i regulaciju mišićnog tonusa</a:t>
            </a:r>
          </a:p>
          <a:p>
            <a:pPr marL="109728" indent="0">
              <a:buNone/>
            </a:pPr>
            <a:endParaRPr lang="sr-Latn-RS" dirty="0"/>
          </a:p>
          <a:p>
            <a:pPr marL="109728" indent="0">
              <a:buNone/>
            </a:pPr>
            <a:r>
              <a:rPr lang="sr-Latn-RS" dirty="0" smtClean="0"/>
              <a:t>PONTO-CEREBELARNI UGAO</a:t>
            </a:r>
          </a:p>
          <a:p>
            <a:pPr marL="109728" indent="0">
              <a:buNone/>
            </a:pPr>
            <a:r>
              <a:rPr lang="sr-Latn-RS" dirty="0" smtClean="0"/>
              <a:t>Mesto </a:t>
            </a:r>
            <a:r>
              <a:rPr lang="sr-Latn-RS" dirty="0" smtClean="0"/>
              <a:t>najčešćih patoloških </a:t>
            </a:r>
            <a:r>
              <a:rPr lang="sr-Latn-RS" dirty="0"/>
              <a:t>p</a:t>
            </a:r>
            <a:r>
              <a:rPr lang="sr-Latn-RS" dirty="0" smtClean="0"/>
              <a:t>rocesa zadnje lobanjske jame.</a:t>
            </a:r>
          </a:p>
          <a:p>
            <a:pPr marL="109728" indent="0">
              <a:buNone/>
            </a:pPr>
            <a:r>
              <a:rPr lang="sr-Latn-RS" dirty="0" smtClean="0"/>
              <a:t>VENTRICULUS QUARTUS</a:t>
            </a:r>
          </a:p>
          <a:p>
            <a:pPr marL="109728" indent="0">
              <a:buNone/>
            </a:pPr>
            <a:r>
              <a:rPr lang="sr-Latn-RS" dirty="0" smtClean="0"/>
              <a:t>Produžetak centralnog kanala kičmene moždine,nastavlja se u Silviusov kanal  </a:t>
            </a:r>
            <a:r>
              <a:rPr lang="sr-Latn-RS" dirty="0" smtClean="0"/>
              <a:t>srednjeg mozga-mesencephalona.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Sastavni delovi:</a:t>
            </a:r>
          </a:p>
          <a:p>
            <a:r>
              <a:rPr lang="sr-Latn-RS" dirty="0" smtClean="0"/>
              <a:t>1.Krovna </a:t>
            </a:r>
            <a:r>
              <a:rPr lang="sr-Latn-RS" dirty="0" smtClean="0"/>
              <a:t>pločica-lamina qvadrigemina </a:t>
            </a:r>
            <a:r>
              <a:rPr lang="sr-Latn-RS" dirty="0" smtClean="0"/>
              <a:t>s.tecti </a:t>
            </a:r>
          </a:p>
          <a:p>
            <a:r>
              <a:rPr lang="sr-Latn-RS" dirty="0" smtClean="0"/>
              <a:t>2.Kapica moždanog kraka-tegmentum</a:t>
            </a:r>
          </a:p>
          <a:p>
            <a:r>
              <a:rPr lang="sr-Latn-RS" dirty="0" smtClean="0"/>
              <a:t>3.Moždani kraci-crura cerebri</a:t>
            </a:r>
          </a:p>
          <a:p>
            <a:r>
              <a:rPr lang="sr-Latn-RS" dirty="0" smtClean="0"/>
              <a:t>4.Sylviusov kanal-aqveductus cerebri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Srednji mozak-mesencephalon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91000"/>
            <a:ext cx="3838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2" y="1720056"/>
            <a:ext cx="5133975" cy="4048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87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30172"/>
            <a:ext cx="4114799" cy="52278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sivoj masi srednjeg mozga se nalaze:</a:t>
            </a:r>
          </a:p>
          <a:p>
            <a:r>
              <a:rPr lang="sr-Latn-RS" dirty="0" smtClean="0"/>
              <a:t> jedra kranijalnih nerava(III-n.oculomotorius,IV-n.trochlearis i V-n.trigeminus)</a:t>
            </a:r>
          </a:p>
          <a:p>
            <a:r>
              <a:rPr lang="sr-Latn-RS" dirty="0" smtClean="0"/>
              <a:t>Retikularna </a:t>
            </a:r>
            <a:r>
              <a:rPr lang="sr-Latn-RS" dirty="0" smtClean="0"/>
              <a:t>formacija i </a:t>
            </a:r>
            <a:r>
              <a:rPr lang="sr-Latn-RS" dirty="0" smtClean="0"/>
              <a:t>retikularna jedra koji reguliše vegetativne funkcije,optičku orijentaciju</a:t>
            </a:r>
          </a:p>
          <a:p>
            <a:r>
              <a:rPr lang="sr-Latn-RS" dirty="0" smtClean="0"/>
              <a:t>Substantia nigra reguliše sporedne pokrete</a:t>
            </a:r>
          </a:p>
          <a:p>
            <a:r>
              <a:rPr lang="sr-Latn-RS" dirty="0" smtClean="0"/>
              <a:t>Bele masesrednjeg mozga sačinjavaju projekcioni putevi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Retikularna formacija </a:t>
            </a:r>
          </a:p>
          <a:p>
            <a:r>
              <a:rPr lang="sr-Latn-RS" dirty="0" smtClean="0"/>
              <a:t>Mreža između moždanih nerava a ostrvca grade jedra</a:t>
            </a:r>
          </a:p>
          <a:p>
            <a:r>
              <a:rPr lang="sr-Latn-RS" dirty="0" smtClean="0"/>
              <a:t>Centralna siva masa sr. Mozga-substantia grisea centralis</a:t>
            </a:r>
          </a:p>
          <a:p>
            <a:r>
              <a:rPr lang="sr-Latn-RS" dirty="0" smtClean="0"/>
              <a:t>Retikularna jedra sive mase:</a:t>
            </a:r>
          </a:p>
          <a:p>
            <a:r>
              <a:rPr lang="sr-Latn-RS" dirty="0" smtClean="0"/>
              <a:t>     nucleus ruber</a:t>
            </a:r>
          </a:p>
          <a:p>
            <a:r>
              <a:rPr lang="sr-Latn-RS" dirty="0"/>
              <a:t> </a:t>
            </a:r>
            <a:r>
              <a:rPr lang="sr-Latn-RS" dirty="0" smtClean="0"/>
              <a:t>    nucleus interstitialis</a:t>
            </a:r>
          </a:p>
          <a:p>
            <a:r>
              <a:rPr lang="sr-Latn-RS" dirty="0"/>
              <a:t> </a:t>
            </a:r>
            <a:r>
              <a:rPr lang="sr-Latn-RS" dirty="0" smtClean="0"/>
              <a:t>    nukleus Darikševič </a:t>
            </a:r>
          </a:p>
          <a:p>
            <a:r>
              <a:rPr lang="sr-Latn-RS" dirty="0" smtClean="0"/>
              <a:t>Nove sive mase(substantia nigra jedna)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4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 Crna substanca reguliše sporedne pokrete</a:t>
            </a:r>
          </a:p>
          <a:p>
            <a:r>
              <a:rPr lang="sr-Latn-RS" dirty="0" smtClean="0"/>
              <a:t>Belu masu čine aferentni , eferentni  i asocijativni putevi </a:t>
            </a:r>
          </a:p>
          <a:p>
            <a:r>
              <a:rPr lang="sr-Latn-RS" dirty="0" smtClean="0"/>
              <a:t>Projekcioni putevi pripadaju prednjem i malom mozgu i prolaze kroz srednji</a:t>
            </a:r>
          </a:p>
          <a:p>
            <a:r>
              <a:rPr lang="sr-Latn-RS" dirty="0" smtClean="0"/>
              <a:t>Aferentni i eferentni putevi  pripadaju ekstrapiramidnom sistemu-eferentni  daju refleksne pokrete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7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Nalazi se iznad srednjeg mozga i između hemisfera velikog nozga</a:t>
            </a:r>
          </a:p>
          <a:p>
            <a:r>
              <a:rPr lang="sr-Latn-RS" dirty="0"/>
              <a:t> </a:t>
            </a:r>
            <a:r>
              <a:rPr lang="sr-Latn-RS" dirty="0" smtClean="0"/>
              <a:t>Delovi:</a:t>
            </a:r>
          </a:p>
          <a:p>
            <a:r>
              <a:rPr lang="sr-Latn-RS" dirty="0"/>
              <a:t> </a:t>
            </a:r>
            <a:r>
              <a:rPr lang="sr-Latn-RS" dirty="0" smtClean="0"/>
              <a:t>Ventriculus tertius</a:t>
            </a:r>
          </a:p>
          <a:p>
            <a:r>
              <a:rPr lang="sr-Latn-RS" dirty="0"/>
              <a:t> </a:t>
            </a:r>
            <a:r>
              <a:rPr lang="sr-Latn-RS" dirty="0" smtClean="0"/>
              <a:t>Zidovi III moždane komore</a:t>
            </a:r>
          </a:p>
          <a:p>
            <a:endParaRPr lang="sr-Latn-RS" dirty="0"/>
          </a:p>
          <a:p>
            <a:r>
              <a:rPr lang="sr-Latn-RS" dirty="0" smtClean="0"/>
              <a:t>Međumozak grade:</a:t>
            </a:r>
          </a:p>
          <a:p>
            <a:r>
              <a:rPr lang="sr-Latn-RS" dirty="0"/>
              <a:t> </a:t>
            </a:r>
            <a:r>
              <a:rPr lang="sr-Latn-RS" dirty="0" smtClean="0"/>
              <a:t>  thalamus-vidni brežuljak-siva masa</a:t>
            </a:r>
          </a:p>
          <a:p>
            <a:r>
              <a:rPr lang="sr-Latn-RS" dirty="0"/>
              <a:t> </a:t>
            </a:r>
            <a:r>
              <a:rPr lang="sr-Latn-RS" dirty="0" smtClean="0"/>
              <a:t>  hypothalamus-             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Međumozak-diencephalon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Mijelinska i nemijelinska vlakna</a:t>
            </a:r>
          </a:p>
          <a:p>
            <a:r>
              <a:rPr lang="sr-Latn-RS" dirty="0" smtClean="0"/>
              <a:t>30 milijardi neurona</a:t>
            </a:r>
          </a:p>
          <a:p>
            <a:r>
              <a:rPr lang="sr-Latn-RS" dirty="0" smtClean="0"/>
              <a:t>Mijelin se sastoji od lipoida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Talamus –najviši subkortikalni senzitivni centar,prekidaju se svi putevi sem vestibularnog</a:t>
            </a:r>
          </a:p>
          <a:p>
            <a:r>
              <a:rPr lang="sr-Latn-RS" dirty="0" smtClean="0"/>
              <a:t>Hipotalamus takođe siva masa,predstavlja najviši autonomne centre(krvni pritisak,metabolizam,seksualne funkcije)</a:t>
            </a:r>
          </a:p>
          <a:p>
            <a:r>
              <a:rPr lang="sr-Latn-RS" dirty="0" smtClean="0"/>
              <a:t>Bradavičasto telo hipotala,musa ima 2 jedra</a:t>
            </a:r>
          </a:p>
          <a:p>
            <a:r>
              <a:rPr lang="sr-Latn-RS" dirty="0" smtClean="0"/>
              <a:t>Lateralno i medijalno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3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2" y="1481138"/>
            <a:ext cx="60283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3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2200"/>
            <a:ext cx="2880946" cy="288094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2286000"/>
            <a:ext cx="518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9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Oblik poluovoida 16x14x12,težine prosečno 1350 gr</a:t>
            </a:r>
          </a:p>
          <a:p>
            <a:r>
              <a:rPr lang="sr-Latn-RS" dirty="0" smtClean="0"/>
              <a:t>Delovi:</a:t>
            </a:r>
          </a:p>
          <a:p>
            <a:r>
              <a:rPr lang="sr-Latn-RS" dirty="0" smtClean="0"/>
              <a:t>1.Mošdani plašt-pallium</a:t>
            </a:r>
          </a:p>
          <a:p>
            <a:r>
              <a:rPr lang="sr-Latn-RS" dirty="0"/>
              <a:t> </a:t>
            </a:r>
            <a:r>
              <a:rPr lang="sr-Latn-RS" dirty="0" smtClean="0"/>
              <a:t>   leva i desna hemisfera</a:t>
            </a:r>
          </a:p>
          <a:p>
            <a:r>
              <a:rPr lang="sr-Latn-RS" dirty="0"/>
              <a:t> </a:t>
            </a:r>
            <a:r>
              <a:rPr lang="sr-Latn-RS" dirty="0" smtClean="0"/>
              <a:t>   međuhemisferične spojnice</a:t>
            </a:r>
          </a:p>
          <a:p>
            <a:r>
              <a:rPr lang="sr-Latn-RS" dirty="0"/>
              <a:t> </a:t>
            </a:r>
            <a:r>
              <a:rPr lang="sr-Latn-RS" dirty="0" smtClean="0"/>
              <a:t>   mirisni </a:t>
            </a:r>
            <a:r>
              <a:rPr lang="sr-Latn-RS" dirty="0" smtClean="0"/>
              <a:t>mozak-rhinencephalon</a:t>
            </a:r>
            <a:endParaRPr lang="sr-Latn-RS" dirty="0" smtClean="0"/>
          </a:p>
          <a:p>
            <a:r>
              <a:rPr lang="sr-Latn-RS" dirty="0" smtClean="0"/>
              <a:t>2.Bočna moždana </a:t>
            </a:r>
            <a:r>
              <a:rPr lang="sr-Latn-RS" dirty="0" smtClean="0"/>
              <a:t>komora-ventriculus lateralis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Svaka hemisfera ima spoljnu,unutrašnju i donju stranu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Veliki mozak-telencephalon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11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ŽLEBOVI:</a:t>
            </a:r>
          </a:p>
          <a:p>
            <a:r>
              <a:rPr lang="sr-Latn-RS" dirty="0" smtClean="0"/>
              <a:t>Sulcus centralis</a:t>
            </a:r>
          </a:p>
          <a:p>
            <a:r>
              <a:rPr lang="sr-Latn-RS" dirty="0" smtClean="0"/>
              <a:t>Sulcus cerebri lateralis_Sylvi</a:t>
            </a:r>
          </a:p>
          <a:p>
            <a:r>
              <a:rPr lang="sr-Latn-RS" dirty="0" smtClean="0"/>
              <a:t>Sulcus parietooccipitalis</a:t>
            </a:r>
          </a:p>
          <a:p>
            <a:r>
              <a:rPr lang="sr-Latn-RS" dirty="0" smtClean="0"/>
              <a:t>Sulcus occipitalis transfersus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Delovi mozga:</a:t>
            </a:r>
          </a:p>
          <a:p>
            <a:pPr marL="109728" indent="0">
              <a:buNone/>
            </a:pPr>
            <a:r>
              <a:rPr lang="sr-Latn-RS" dirty="0" smtClean="0"/>
              <a:t>Lobus frontalis</a:t>
            </a:r>
          </a:p>
          <a:p>
            <a:pPr marL="109728" indent="0">
              <a:buNone/>
            </a:pPr>
            <a:r>
              <a:rPr lang="sr-Latn-RS" dirty="0" smtClean="0"/>
              <a:t>Lobus temporalis</a:t>
            </a:r>
          </a:p>
          <a:p>
            <a:pPr marL="109728" indent="0">
              <a:buNone/>
            </a:pPr>
            <a:r>
              <a:rPr lang="sr-Latn-RS" dirty="0" smtClean="0"/>
              <a:t>Lobus parietalis</a:t>
            </a:r>
          </a:p>
          <a:p>
            <a:pPr marL="109728" indent="0">
              <a:buNone/>
            </a:pPr>
            <a:r>
              <a:rPr lang="sr-Latn-RS" dirty="0" smtClean="0"/>
              <a:t>Lobus occipitalis</a:t>
            </a:r>
          </a:p>
          <a:p>
            <a:pPr marL="109728" indent="0">
              <a:buNone/>
            </a:pPr>
            <a:r>
              <a:rPr lang="sr-Latn-RS" dirty="0" smtClean="0"/>
              <a:t>Insula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90800"/>
            <a:ext cx="468726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Gyrus praecentralis</a:t>
            </a:r>
          </a:p>
          <a:p>
            <a:r>
              <a:rPr lang="sr-Latn-RS" dirty="0" smtClean="0"/>
              <a:t>Gyrus frontalis superior</a:t>
            </a:r>
          </a:p>
          <a:p>
            <a:r>
              <a:rPr lang="sr-Latn-RS" dirty="0"/>
              <a:t>Gyrus </a:t>
            </a:r>
            <a:r>
              <a:rPr lang="sr-Latn-RS" dirty="0" smtClean="0"/>
              <a:t>frontalis medius</a:t>
            </a:r>
          </a:p>
          <a:p>
            <a:r>
              <a:rPr lang="sr-Latn-RS" dirty="0"/>
              <a:t>Gyrus </a:t>
            </a:r>
            <a:r>
              <a:rPr lang="sr-Latn-RS" dirty="0" smtClean="0"/>
              <a:t>frontalis inferior</a:t>
            </a:r>
          </a:p>
          <a:p>
            <a:r>
              <a:rPr lang="sr-Latn-RS" dirty="0" smtClean="0"/>
              <a:t>Gyrus rectus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Lobus  frontalis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LOBUS PARIETALIS</a:t>
            </a:r>
            <a:endParaRPr lang="sr-Latn-RS" dirty="0"/>
          </a:p>
          <a:p>
            <a:r>
              <a:rPr lang="sr-Latn-RS" dirty="0" smtClean="0"/>
              <a:t>Gyrus </a:t>
            </a:r>
            <a:r>
              <a:rPr lang="sr-Latn-RS" dirty="0" smtClean="0"/>
              <a:t>postcentralis</a:t>
            </a:r>
          </a:p>
          <a:p>
            <a:r>
              <a:rPr lang="sr-Latn-RS" dirty="0" smtClean="0"/>
              <a:t>Lobulus parietalis superior</a:t>
            </a:r>
          </a:p>
          <a:p>
            <a:r>
              <a:rPr lang="sr-Latn-RS" dirty="0"/>
              <a:t>Lobulus </a:t>
            </a:r>
            <a:r>
              <a:rPr lang="sr-Latn-RS" dirty="0" smtClean="0"/>
              <a:t>parietalis inferior</a:t>
            </a:r>
          </a:p>
          <a:p>
            <a:endParaRPr lang="sr-Latn-RS" dirty="0"/>
          </a:p>
          <a:p>
            <a:r>
              <a:rPr lang="sr-Latn-RS" dirty="0" smtClean="0"/>
              <a:t>LOBUS TEMPORALIS</a:t>
            </a:r>
          </a:p>
          <a:p>
            <a:r>
              <a:rPr lang="sr-Latn-RS" dirty="0" smtClean="0"/>
              <a:t> </a:t>
            </a:r>
            <a:r>
              <a:rPr lang="sr-Latn-RS" dirty="0"/>
              <a:t>Gyrus temporalis </a:t>
            </a:r>
            <a:r>
              <a:rPr lang="sr-Latn-RS" dirty="0" smtClean="0"/>
              <a:t>superior</a:t>
            </a:r>
          </a:p>
          <a:p>
            <a:r>
              <a:rPr lang="sr-Latn-RS" dirty="0" smtClean="0"/>
              <a:t> </a:t>
            </a:r>
            <a:r>
              <a:rPr lang="sr-Latn-RS" dirty="0"/>
              <a:t>Gyrus </a:t>
            </a:r>
            <a:r>
              <a:rPr lang="sr-Latn-RS" dirty="0" smtClean="0"/>
              <a:t>temporalis medius</a:t>
            </a:r>
            <a:r>
              <a:rPr lang="sr-Latn-RS" dirty="0"/>
              <a:t> </a:t>
            </a:r>
            <a:endParaRPr lang="sr-Latn-RS" dirty="0" smtClean="0"/>
          </a:p>
          <a:p>
            <a:r>
              <a:rPr lang="sr-Latn-RS" dirty="0" smtClean="0"/>
              <a:t> Gyrus temporalis inferior</a:t>
            </a:r>
          </a:p>
          <a:p>
            <a:r>
              <a:rPr lang="sr-Latn-RS" dirty="0"/>
              <a:t> G</a:t>
            </a:r>
            <a:r>
              <a:rPr lang="sr-Latn-RS" dirty="0" smtClean="0"/>
              <a:t>yrus occipitotemporalis lateralis</a:t>
            </a:r>
          </a:p>
          <a:p>
            <a:r>
              <a:rPr lang="sr-Latn-RS" dirty="0" smtClean="0"/>
              <a:t> Gyrus occipitotemporalis medialis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31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LOBUS OCCIPITALIS</a:t>
            </a:r>
          </a:p>
          <a:p>
            <a:r>
              <a:rPr lang="sr-Latn-RS" dirty="0"/>
              <a:t> </a:t>
            </a:r>
            <a:r>
              <a:rPr lang="sr-Latn-RS" dirty="0" smtClean="0"/>
              <a:t>cuneus</a:t>
            </a:r>
          </a:p>
          <a:p>
            <a:r>
              <a:rPr lang="sr-Latn-RS" dirty="0"/>
              <a:t> </a:t>
            </a:r>
            <a:r>
              <a:rPr lang="sr-Latn-RS" dirty="0" smtClean="0"/>
              <a:t>gyrus lingvalis</a:t>
            </a:r>
          </a:p>
          <a:p>
            <a:r>
              <a:rPr lang="sr-Latn-RS" dirty="0"/>
              <a:t> </a:t>
            </a:r>
            <a:r>
              <a:rPr lang="sr-Latn-RS" dirty="0" smtClean="0"/>
              <a:t>gyri occipitales laterales</a:t>
            </a:r>
          </a:p>
          <a:p>
            <a:endParaRPr lang="sr-Latn-RS" dirty="0"/>
          </a:p>
          <a:p>
            <a:r>
              <a:rPr lang="sr-Latn-RS" dirty="0" smtClean="0"/>
              <a:t>INSULA</a:t>
            </a:r>
          </a:p>
          <a:p>
            <a:endParaRPr lang="sr-Latn-RS" dirty="0"/>
          </a:p>
          <a:p>
            <a:r>
              <a:rPr lang="sr-Latn-RS" dirty="0" smtClean="0"/>
              <a:t>RHINENCEPHALON-odgovoran za mirisne funkcije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4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r-Latn-RS" dirty="0" smtClean="0"/>
              <a:t>KOMISURE VELIKOG MOZGA</a:t>
            </a:r>
          </a:p>
          <a:p>
            <a:pPr marL="109728" indent="0">
              <a:buNone/>
            </a:pPr>
            <a:r>
              <a:rPr lang="sr-Latn-RS" dirty="0" smtClean="0"/>
              <a:t>1.Corpus callosum</a:t>
            </a:r>
          </a:p>
          <a:p>
            <a:pPr marL="109728" indent="0">
              <a:buNone/>
            </a:pPr>
            <a:r>
              <a:rPr lang="sr-Latn-RS" dirty="0" smtClean="0"/>
              <a:t>2.Fornix</a:t>
            </a:r>
          </a:p>
          <a:p>
            <a:pPr marL="109728" indent="0">
              <a:buNone/>
            </a:pPr>
            <a:r>
              <a:rPr lang="sr-Latn-RS" dirty="0" smtClean="0"/>
              <a:t>3. Comissura cerebri anterior</a:t>
            </a:r>
          </a:p>
          <a:p>
            <a:pPr marL="109728" indent="0">
              <a:buNone/>
            </a:pPr>
            <a:endParaRPr lang="sr-Latn-RS" dirty="0"/>
          </a:p>
          <a:p>
            <a:pPr marL="109728" indent="0">
              <a:buNone/>
            </a:pPr>
            <a:r>
              <a:rPr lang="sr-Latn-RS" dirty="0" smtClean="0"/>
              <a:t>Venrticulus lateralis- potkovičastog oblika i povezana sa III-om m. komorom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38463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65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r-Latn-RS" dirty="0" smtClean="0"/>
              <a:t>SIVA MASA -cortex i subcortikalne mase</a:t>
            </a:r>
          </a:p>
          <a:p>
            <a:pPr marL="109728" indent="0">
              <a:buNone/>
            </a:pPr>
            <a:r>
              <a:rPr lang="sr-Latn-RS" dirty="0" smtClean="0"/>
              <a:t>CORTEX CEREBRI</a:t>
            </a:r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šest slojeva neurona </a:t>
            </a:r>
            <a:r>
              <a:rPr lang="sr-Latn-RS" dirty="0" smtClean="0"/>
              <a:t>sa različitom funkcijom</a:t>
            </a:r>
            <a:endParaRPr lang="sr-Latn-RS" dirty="0" smtClean="0"/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podeljena na </a:t>
            </a:r>
            <a:r>
              <a:rPr lang="sr-Latn-RS" dirty="0" smtClean="0"/>
              <a:t>motorna,senzitivna </a:t>
            </a:r>
            <a:r>
              <a:rPr lang="sr-Latn-RS" dirty="0" smtClean="0"/>
              <a:t>i </a:t>
            </a:r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senzorijalna polja</a:t>
            </a:r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primarni motorni centri i,koordinacioni i</a:t>
            </a:r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psihomotorni centri  </a:t>
            </a:r>
            <a:endParaRPr lang="sr-Latn-RS" dirty="0" smtClean="0"/>
          </a:p>
          <a:p>
            <a:pPr marL="109728" indent="0">
              <a:buNone/>
            </a:pPr>
            <a:r>
              <a:rPr lang="sr-Latn-RS" dirty="0" smtClean="0"/>
              <a:t>Centri za lice i šaku zauzima ju velika polja kore</a:t>
            </a:r>
            <a:r>
              <a:rPr lang="sr-Latn-RS" dirty="0" smtClean="0"/>
              <a:t>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13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gyrus praecentralis_u smešteni motorni centri-PIRAMIDNA ZONA (takođe u gornjoj,srednjoj i donjoj čeonoj vijuzi a u njima su smešteni i koordinacioni centri spadaju u  EKSTRAPIRAMIDNU zunu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0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2220119"/>
            <a:ext cx="26797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502745" cy="56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2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LOKALI</a:t>
            </a:r>
            <a:r>
              <a:rPr lang="sr-Latn-RS" dirty="0" smtClean="0"/>
              <a:t>z</a:t>
            </a:r>
            <a:r>
              <a:rPr lang="en-US" dirty="0" smtClean="0"/>
              <a:t>ACIJA </a:t>
            </a:r>
            <a:r>
              <a:rPr lang="en-US" dirty="0" smtClean="0"/>
              <a:t>CENTARA U SIVOJ MASI</a:t>
            </a:r>
          </a:p>
          <a:p>
            <a:r>
              <a:rPr lang="sr-Latn-RS" dirty="0" smtClean="0"/>
              <a:t>Broca- motorni centar za govor-čeoni</a:t>
            </a:r>
          </a:p>
          <a:p>
            <a:r>
              <a:rPr lang="sr-Latn-RS" dirty="0" smtClean="0"/>
              <a:t>Centar za pisanje-čeoni</a:t>
            </a:r>
          </a:p>
          <a:p>
            <a:r>
              <a:rPr lang="sr-Latn-RS" dirty="0" smtClean="0"/>
              <a:t>Koordinacija za uspravan stav-čeoni</a:t>
            </a:r>
          </a:p>
          <a:p>
            <a:r>
              <a:rPr lang="sr-Latn-RS" dirty="0" smtClean="0"/>
              <a:t>Psihomotorni centri-čeoni</a:t>
            </a:r>
          </a:p>
          <a:p>
            <a:r>
              <a:rPr lang="sr-Latn-RS" dirty="0" smtClean="0"/>
              <a:t>Površni i duboki svesnisenzibilitet-temporalni</a:t>
            </a:r>
          </a:p>
          <a:p>
            <a:r>
              <a:rPr lang="sr-Latn-RS" dirty="0" smtClean="0"/>
              <a:t>Asocijativni centri-temporalni</a:t>
            </a:r>
          </a:p>
          <a:p>
            <a:r>
              <a:rPr lang="sr-Latn-RS" dirty="0" smtClean="0"/>
              <a:t>Centar za vid-potiljačni</a:t>
            </a:r>
          </a:p>
          <a:p>
            <a:r>
              <a:rPr lang="sr-Latn-RS" dirty="0" smtClean="0"/>
              <a:t>Miris , ukus, ponašanje,motivacija u limbičkoj vijuzi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3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SUBKORTIKALNE SIVE MASE-BAZALNE GANGLIJE</a:t>
            </a:r>
          </a:p>
          <a:p>
            <a:r>
              <a:rPr lang="sr-Latn-RS" dirty="0" smtClean="0"/>
              <a:t>1.Corpus striatum</a:t>
            </a:r>
          </a:p>
          <a:p>
            <a:r>
              <a:rPr lang="sr-Latn-RS" dirty="0" smtClean="0"/>
              <a:t>2.Claustrum-bedem</a:t>
            </a:r>
          </a:p>
          <a:p>
            <a:r>
              <a:rPr lang="sr-Latn-RS" dirty="0" smtClean="0"/>
              <a:t>3.Nucleus amygdaloideum-bademasto telo</a:t>
            </a:r>
          </a:p>
          <a:p>
            <a:r>
              <a:rPr lang="sr-Latn-RS" dirty="0" smtClean="0"/>
              <a:t>4.Substantia innominata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92" y="4038600"/>
            <a:ext cx="42291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6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Čine je asocijativni i projekcioni putevi-corona </a:t>
            </a:r>
            <a:r>
              <a:rPr lang="sr-Latn-RS" dirty="0" smtClean="0"/>
              <a:t>radiata-zrakasta kruna</a:t>
            </a:r>
            <a:endParaRPr lang="sr-Latn-RS" dirty="0" smtClean="0"/>
          </a:p>
          <a:p>
            <a:r>
              <a:rPr lang="sr-Latn-RS" dirty="0" smtClean="0"/>
              <a:t>Moždane čaure-Capsula externa i Capsula interna-projekcioni </a:t>
            </a:r>
            <a:r>
              <a:rPr lang="sr-Latn-RS" dirty="0" smtClean="0"/>
              <a:t>veza po vertikali</a:t>
            </a:r>
          </a:p>
          <a:p>
            <a:r>
              <a:rPr lang="sr-Latn-RS" dirty="0" smtClean="0"/>
              <a:t>Asocijativni(svest,volja) </a:t>
            </a:r>
            <a:r>
              <a:rPr lang="sr-Latn-RS" dirty="0" smtClean="0"/>
              <a:t>i komisuralni putevi povezuju </a:t>
            </a:r>
            <a:r>
              <a:rPr lang="sr-Latn-RS" dirty="0" smtClean="0"/>
              <a:t>hemisfere</a:t>
            </a:r>
          </a:p>
          <a:p>
            <a:r>
              <a:rPr lang="sr-Latn-RS" dirty="0" smtClean="0"/>
              <a:t>PROJEKCIONI(DUGI) PUTEVI se dele na motorne,senzitivne i snzorijalne</a:t>
            </a:r>
            <a:endParaRPr lang="sr-Latn-RS" dirty="0" smtClean="0"/>
          </a:p>
          <a:p>
            <a:r>
              <a:rPr lang="sr-Latn-RS" dirty="0" smtClean="0"/>
              <a:t>Motorni putevi-kortikalni i subkortikalni</a:t>
            </a:r>
          </a:p>
          <a:p>
            <a:r>
              <a:rPr lang="sr-Latn-RS" dirty="0"/>
              <a:t> </a:t>
            </a:r>
            <a:r>
              <a:rPr lang="sr-Latn-RS" dirty="0" smtClean="0"/>
              <a:t>  direktni ili indirektni</a:t>
            </a: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Bela masa </a:t>
            </a:r>
            <a:br>
              <a:rPr lang="sr-Latn-R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45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Direktni motorni putevi:</a:t>
            </a:r>
          </a:p>
          <a:p>
            <a:r>
              <a:rPr lang="sr-Latn-RS" dirty="0"/>
              <a:t> </a:t>
            </a:r>
            <a:r>
              <a:rPr lang="sr-Latn-RS" dirty="0" smtClean="0"/>
              <a:t> 1.Tractus corticospinalis </a:t>
            </a:r>
            <a:r>
              <a:rPr lang="sr-Latn-RS" dirty="0" smtClean="0"/>
              <a:t>s.pyramidalis decusatio pyramidum</a:t>
            </a:r>
            <a:endParaRPr lang="sr-Latn-RS" dirty="0" smtClean="0"/>
          </a:p>
          <a:p>
            <a:r>
              <a:rPr lang="sr-Latn-RS" dirty="0"/>
              <a:t> </a:t>
            </a:r>
            <a:r>
              <a:rPr lang="sr-Latn-RS" dirty="0" smtClean="0"/>
              <a:t>     tractus corticospinalis laterlis</a:t>
            </a:r>
          </a:p>
          <a:p>
            <a:r>
              <a:rPr lang="sr-Latn-RS" dirty="0" smtClean="0"/>
              <a:t>      </a:t>
            </a:r>
            <a:r>
              <a:rPr lang="sr-Latn-RS" dirty="0"/>
              <a:t>tractus </a:t>
            </a:r>
            <a:r>
              <a:rPr lang="sr-Latn-RS" dirty="0" smtClean="0"/>
              <a:t>corticospinalis anterior</a:t>
            </a:r>
          </a:p>
          <a:p>
            <a:r>
              <a:rPr lang="sr-Latn-RS" dirty="0" smtClean="0"/>
              <a:t>2.Tractus corticonuclearis s. Corticobulbaris</a:t>
            </a:r>
          </a:p>
          <a:p>
            <a:endParaRPr lang="sr-Latn-RS" dirty="0" smtClean="0"/>
          </a:p>
          <a:p>
            <a:r>
              <a:rPr lang="sr-Latn-RS" dirty="0" smtClean="0"/>
              <a:t>Indirektni motorni putevi</a:t>
            </a:r>
          </a:p>
          <a:p>
            <a:r>
              <a:rPr lang="sr-Latn-RS" dirty="0" smtClean="0"/>
              <a:t>Povezuju koru velikog  I koru </a:t>
            </a:r>
            <a:r>
              <a:rPr lang="sr-Latn-RS" dirty="0" smtClean="0"/>
              <a:t>malog mozga i eks</a:t>
            </a:r>
          </a:p>
          <a:p>
            <a:pPr marL="109728" indent="0">
              <a:buNone/>
            </a:pPr>
            <a:r>
              <a:rPr lang="sr-Latn-RS" dirty="0" smtClean="0"/>
              <a:t>trapiramidni </a:t>
            </a:r>
            <a:r>
              <a:rPr lang="sr-Latn-RS" dirty="0" smtClean="0"/>
              <a:t>sistemg </a:t>
            </a:r>
            <a:r>
              <a:rPr lang="sr-Latn-RS" dirty="0" smtClean="0"/>
              <a:t>mozga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8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SENZITIVNI PUTEVI</a:t>
            </a:r>
          </a:p>
          <a:p>
            <a:r>
              <a:rPr lang="sr-Latn-RS" dirty="0" smtClean="0"/>
              <a:t>Direktni:</a:t>
            </a:r>
          </a:p>
          <a:p>
            <a:r>
              <a:rPr lang="sr-Latn-RS" dirty="0" smtClean="0"/>
              <a:t>1.Tractus spinothalamicus-svesni </a:t>
            </a:r>
            <a:r>
              <a:rPr lang="sr-Latn-RS" dirty="0" smtClean="0"/>
              <a:t>POVRŠNI </a:t>
            </a:r>
            <a:r>
              <a:rPr lang="sr-Latn-RS" dirty="0" smtClean="0"/>
              <a:t> </a:t>
            </a:r>
            <a:r>
              <a:rPr lang="sr-Latn-RS" dirty="0" smtClean="0"/>
              <a:t>s.</a:t>
            </a:r>
          </a:p>
          <a:p>
            <a:r>
              <a:rPr lang="sr-Latn-RS" dirty="0" smtClean="0"/>
              <a:t>2.Lemniscus medialis s.bulbothalamicus</a:t>
            </a:r>
          </a:p>
          <a:p>
            <a:r>
              <a:rPr lang="sr-Latn-RS" dirty="0"/>
              <a:t> </a:t>
            </a:r>
            <a:r>
              <a:rPr lang="sr-Latn-RS" dirty="0" smtClean="0"/>
              <a:t> svesni duboki s. I s. Glave</a:t>
            </a:r>
          </a:p>
          <a:p>
            <a:r>
              <a:rPr lang="sr-Latn-RS" dirty="0" smtClean="0"/>
              <a:t>Indirektni:</a:t>
            </a:r>
          </a:p>
          <a:p>
            <a:r>
              <a:rPr lang="sr-Latn-RS" dirty="0" smtClean="0"/>
              <a:t>1.Tractus spinocerebellaris anterior</a:t>
            </a:r>
          </a:p>
          <a:p>
            <a:r>
              <a:rPr lang="sr-Latn-RS" dirty="0" smtClean="0"/>
              <a:t>2.Tractus </a:t>
            </a:r>
            <a:r>
              <a:rPr lang="sr-Latn-RS" dirty="0"/>
              <a:t>spinocerebellaris </a:t>
            </a:r>
            <a:r>
              <a:rPr lang="sr-Latn-RS" dirty="0" smtClean="0"/>
              <a:t>posterior</a:t>
            </a:r>
          </a:p>
          <a:p>
            <a:r>
              <a:rPr lang="sr-Latn-RS" dirty="0" smtClean="0"/>
              <a:t>3.Tractus nucleocerebellaris</a:t>
            </a:r>
          </a:p>
          <a:p>
            <a:r>
              <a:rPr lang="sr-Latn-RS" dirty="0" smtClean="0"/>
              <a:t>DUBOKI</a:t>
            </a:r>
            <a:r>
              <a:rPr lang="sr-Latn-RS" dirty="0" smtClean="0"/>
              <a:t> </a:t>
            </a:r>
            <a:r>
              <a:rPr lang="sr-Latn-RS" dirty="0" smtClean="0"/>
              <a:t>senzibilitet trupa i udova a3.glave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6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Senzorijalni putevi :</a:t>
            </a:r>
          </a:p>
          <a:p>
            <a:r>
              <a:rPr lang="sr-Latn-RS" dirty="0" smtClean="0"/>
              <a:t>Vestibularni,optički,gustativni,mirisni i akustički prenose senzibilitet iz receptornih organa 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915319"/>
            <a:ext cx="600075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neuroglija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3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sr-Latn-RS" dirty="0" smtClean="0"/>
              <a:t>  Tela neurona grade:</a:t>
            </a:r>
          </a:p>
          <a:p>
            <a:pPr marL="109728" indent="0">
              <a:buNone/>
            </a:pPr>
            <a:r>
              <a:rPr lang="sr-Latn-RS" dirty="0" smtClean="0"/>
              <a:t>   Sivu masu </a:t>
            </a:r>
            <a:r>
              <a:rPr lang="sr-Latn-RS" dirty="0" smtClean="0"/>
              <a:t>CNS-a</a:t>
            </a:r>
          </a:p>
          <a:p>
            <a:r>
              <a:rPr lang="sr-Latn-RS" dirty="0" smtClean="0"/>
              <a:t>Reikularna supstanca</a:t>
            </a:r>
          </a:p>
          <a:p>
            <a:r>
              <a:rPr lang="sr-Latn-RS" dirty="0" smtClean="0"/>
              <a:t>Nervne čvorove </a:t>
            </a:r>
            <a:r>
              <a:rPr lang="sr-Latn-RS" dirty="0" smtClean="0"/>
              <a:t>ili </a:t>
            </a:r>
            <a:r>
              <a:rPr lang="sr-Latn-RS" dirty="0" smtClean="0"/>
              <a:t>ganglione</a:t>
            </a:r>
          </a:p>
          <a:p>
            <a:r>
              <a:rPr lang="sr-Latn-RS" dirty="0" smtClean="0"/>
              <a:t>Moždane centre u CNS-u koji  </a:t>
            </a:r>
            <a:r>
              <a:rPr lang="sr-Latn-RS" dirty="0" smtClean="0"/>
              <a:t>se dele na više i niže</a:t>
            </a:r>
          </a:p>
          <a:p>
            <a:r>
              <a:rPr lang="sr-Latn-RS" dirty="0" smtClean="0"/>
              <a:t>Bela masa se sastoji od nervnih vlakana koja se udružuju i grade  puteve(traktuse,funikuluse)</a:t>
            </a:r>
          </a:p>
          <a:p>
            <a:r>
              <a:rPr lang="sr-Latn-RS" dirty="0" smtClean="0"/>
              <a:t>Putevi </a:t>
            </a:r>
            <a:r>
              <a:rPr lang="sr-Latn-RS" dirty="0" smtClean="0"/>
              <a:t>- </a:t>
            </a:r>
            <a:r>
              <a:rPr lang="sr-Latn-RS" dirty="0" smtClean="0"/>
              <a:t>kratki i dugi</a:t>
            </a:r>
          </a:p>
          <a:p>
            <a:r>
              <a:rPr lang="sr-Latn-RS" dirty="0" smtClean="0"/>
              <a:t>   kratki:asocijativni i komisuralni</a:t>
            </a:r>
          </a:p>
          <a:p>
            <a:r>
              <a:rPr lang="sr-Latn-RS" dirty="0"/>
              <a:t> </a:t>
            </a:r>
            <a:r>
              <a:rPr lang="sr-Latn-RS" dirty="0" smtClean="0"/>
              <a:t>  dugi:ushodni ili aferentni i nishodni eferent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1.Centralni nervni sistem-CNS</a:t>
            </a:r>
          </a:p>
          <a:p>
            <a:r>
              <a:rPr lang="sr-Latn-RS" dirty="0" smtClean="0"/>
              <a:t>2.Periferni </a:t>
            </a:r>
            <a:r>
              <a:rPr lang="sr-Latn-RS" dirty="0"/>
              <a:t>nervni </a:t>
            </a:r>
            <a:r>
              <a:rPr lang="sr-Latn-RS" dirty="0" smtClean="0"/>
              <a:t>sistem-PNS</a:t>
            </a:r>
          </a:p>
          <a:p>
            <a:r>
              <a:rPr lang="sr-Latn-RS" dirty="0" smtClean="0"/>
              <a:t>3.Vegetativni ili autonomni </a:t>
            </a:r>
            <a:r>
              <a:rPr lang="sr-Latn-RS" dirty="0"/>
              <a:t>nervni </a:t>
            </a:r>
            <a:r>
              <a:rPr lang="sr-Latn-RS" dirty="0" smtClean="0"/>
              <a:t>sistem:</a:t>
            </a:r>
          </a:p>
          <a:p>
            <a:r>
              <a:rPr lang="sr-Latn-RS" dirty="0"/>
              <a:t> </a:t>
            </a:r>
            <a:r>
              <a:rPr lang="sr-Latn-RS" dirty="0" smtClean="0"/>
              <a:t>  a)simpatički</a:t>
            </a:r>
          </a:p>
          <a:p>
            <a:r>
              <a:rPr lang="sr-Latn-RS" dirty="0"/>
              <a:t> </a:t>
            </a:r>
            <a:r>
              <a:rPr lang="sr-Latn-RS" dirty="0" smtClean="0"/>
              <a:t>  b)parasimpatički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Podela nervnog sistema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8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1.Kičmena moždina-medulla spinalis</a:t>
            </a:r>
          </a:p>
          <a:p>
            <a:r>
              <a:rPr lang="sr-Latn-RS" dirty="0" smtClean="0"/>
              <a:t>2.Mozak-encephalon</a:t>
            </a:r>
          </a:p>
          <a:p>
            <a:endParaRPr lang="sr-Latn-RS" dirty="0"/>
          </a:p>
          <a:p>
            <a:r>
              <a:rPr lang="sr-Latn-RS" dirty="0" smtClean="0"/>
              <a:t>           KIČMENA MOŽDINA</a:t>
            </a:r>
          </a:p>
          <a:p>
            <a:r>
              <a:rPr lang="sr-Latn-RS" dirty="0" smtClean="0"/>
              <a:t>R10 cmm,42-45 cmm,30gr</a:t>
            </a:r>
          </a:p>
          <a:p>
            <a:r>
              <a:rPr lang="sr-Latn-RS" dirty="0" smtClean="0"/>
              <a:t>Inrumescentia cervicalis</a:t>
            </a:r>
          </a:p>
          <a:p>
            <a:r>
              <a:rPr lang="sr-Latn-RS" dirty="0" smtClean="0"/>
              <a:t>Intumescentia lumbalis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38200"/>
            <a:ext cx="1753842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/>
          <a:lstStyle/>
          <a:p>
            <a:r>
              <a:rPr lang="sr-Latn-RS" dirty="0" smtClean="0"/>
              <a:t>Siva masa se deli n a:</a:t>
            </a:r>
          </a:p>
          <a:p>
            <a:r>
              <a:rPr lang="sr-Latn-RS" dirty="0"/>
              <a:t> </a:t>
            </a:r>
            <a:r>
              <a:rPr lang="sr-Latn-RS" dirty="0" smtClean="0"/>
              <a:t> 1.columna ventralis-cornu anterius</a:t>
            </a:r>
          </a:p>
          <a:p>
            <a:r>
              <a:rPr lang="sr-Latn-RS" dirty="0"/>
              <a:t> </a:t>
            </a:r>
            <a:r>
              <a:rPr lang="sr-Latn-RS" dirty="0" smtClean="0"/>
              <a:t> 2.columna  posterior-cornu posterius</a:t>
            </a:r>
          </a:p>
          <a:p>
            <a:r>
              <a:rPr lang="sr-Latn-RS" dirty="0"/>
              <a:t> </a:t>
            </a:r>
            <a:r>
              <a:rPr lang="sr-Latn-RS" dirty="0" smtClean="0"/>
              <a:t> 3.pars intermedia</a:t>
            </a:r>
            <a:endParaRPr lang="sr-Latn-RS" dirty="0"/>
          </a:p>
          <a:p>
            <a:r>
              <a:rPr lang="sr-Latn-RS" dirty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3886200" cy="28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788</TotalTime>
  <Words>1014</Words>
  <Application>Microsoft Office PowerPoint</Application>
  <PresentationFormat>On-screen Show (4:3)</PresentationFormat>
  <Paragraphs>258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KINEZIOLOŠKE KARAKTERISTIKE NERVNOG SISTEMA</vt:lpstr>
      <vt:lpstr> </vt:lpstr>
      <vt:lpstr>PowerPoint Presentation</vt:lpstr>
      <vt:lpstr>PowerPoint Presentation</vt:lpstr>
      <vt:lpstr>neuroglija</vt:lpstr>
      <vt:lpstr> </vt:lpstr>
      <vt:lpstr>Podela nervnog sistema</vt:lpstr>
      <vt:lpstr>CNS</vt:lpstr>
      <vt:lpstr>PowerPoint Presentation</vt:lpstr>
      <vt:lpstr>PowerPoint Presentation</vt:lpstr>
      <vt:lpstr> ganglion spinale sadrži bipolarne neurone</vt:lpstr>
      <vt:lpstr>PowerPoint Presentation</vt:lpstr>
      <vt:lpstr>MOZAK-ENCEPHALON</vt:lpstr>
      <vt:lpstr>PowerPoint Presentation</vt:lpstr>
      <vt:lpstr>RHOMBENCEPHALON</vt:lpstr>
      <vt:lpstr>PowerPoint Presentation</vt:lpstr>
      <vt:lpstr>PowerPoint Presentation</vt:lpstr>
      <vt:lpstr>PowerPoint Presentation</vt:lpstr>
      <vt:lpstr>Medulla oblongata</vt:lpstr>
      <vt:lpstr>   Pons Zadebljanje m. Stabla,poprečna vlakna  U mostu se nalaze jedra:    V-n.trigeminus    VI-.abducens    VII-n.facialis     IX-n.glossopharyngeus     X-n.vagus Odgovoran  za uspravan stav</vt:lpstr>
      <vt:lpstr>Cerebellum</vt:lpstr>
      <vt:lpstr>PowerPoint Presentation</vt:lpstr>
      <vt:lpstr>Srednji mozak-mesencephalon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Međumozak-diencephalon</vt:lpstr>
      <vt:lpstr>PowerPoint Presentation</vt:lpstr>
      <vt:lpstr>PowerPoint Presentation</vt:lpstr>
      <vt:lpstr>PowerPoint Presentation</vt:lpstr>
      <vt:lpstr>Veliki mozak-telencephalon</vt:lpstr>
      <vt:lpstr>PowerPoint Presentation</vt:lpstr>
      <vt:lpstr>PowerPoint Presentation</vt:lpstr>
      <vt:lpstr>Lobus  frontalis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Bela masa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Balov</dc:creator>
  <cp:lastModifiedBy>Balov</cp:lastModifiedBy>
  <cp:revision>63</cp:revision>
  <dcterms:created xsi:type="dcterms:W3CDTF">2016-12-04T10:47:31Z</dcterms:created>
  <dcterms:modified xsi:type="dcterms:W3CDTF">2016-12-05T21:01:49Z</dcterms:modified>
</cp:coreProperties>
</file>