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783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08815-23C1-4061-90C6-411DB52DC69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4C910-7DD2-430E-B2BA-A783961DC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7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4C910-7DD2-430E-B2BA-A783961DC8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2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52DAF7-9E91-48F5-AFFA-FDD1220E9D60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1A0615-BAE4-4D03-82AC-C768BD0F22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KINEZIOLOŠKE KARAKTERISTIKE KOSTIJU I ZGLOBOVA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MEHANIČKE OSOBINE KOSTIJU</a:t>
            </a:r>
          </a:p>
          <a:p>
            <a:r>
              <a:rPr lang="sr-Latn-RS" dirty="0" smtClean="0"/>
              <a:t>Jačina </a:t>
            </a:r>
            <a:br>
              <a:rPr lang="sr-Latn-RS" dirty="0" smtClean="0"/>
            </a:br>
            <a:r>
              <a:rPr lang="sr-Latn-RS" dirty="0" smtClean="0"/>
              <a:t>Čvrstina   zavisi od:gravitacije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        mišićne aktibnosti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        brzine opterećenja</a:t>
            </a:r>
          </a:p>
          <a:p>
            <a:r>
              <a:rPr lang="sr-Latn-RS" dirty="0" smtClean="0"/>
              <a:t>Zamor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5488" y="1174282"/>
            <a:ext cx="8229600" cy="4525963"/>
          </a:xfrm>
        </p:spPr>
        <p:txBody>
          <a:bodyPr/>
          <a:lstStyle/>
          <a:p>
            <a:r>
              <a:rPr lang="sr-Latn-RS" dirty="0" smtClean="0"/>
              <a:t>Definicija</a:t>
            </a:r>
          </a:p>
          <a:p>
            <a:r>
              <a:rPr lang="sr-Latn-RS" dirty="0" smtClean="0"/>
              <a:t>Podela prema pokretljivosti: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      nepokretni-synarthrosis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         polupokretni-amphiarthrosis</a:t>
            </a:r>
          </a:p>
          <a:p>
            <a:r>
              <a:rPr lang="sr-Latn-RS" dirty="0" smtClean="0"/>
              <a:t>                          pokretni-diarthrosis</a:t>
            </a:r>
          </a:p>
          <a:p>
            <a:endParaRPr lang="sr-Latn-RS" dirty="0"/>
          </a:p>
          <a:p>
            <a:r>
              <a:rPr lang="sr-Latn-RS" smtClean="0"/>
              <a:t>Podela nepokretnih:suture,sindezmoze,gomfoze</a:t>
            </a:r>
            <a:endParaRPr lang="sr-Latn-R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Zglobovi</a:t>
            </a:r>
            <a:endParaRPr lang="en-US" dirty="0"/>
          </a:p>
        </p:txBody>
      </p:sp>
      <p:pic>
        <p:nvPicPr>
          <p:cNvPr id="2050" name="Picture 2" descr="C:\Users\Balov\Pictures\[avo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872" y="4902200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26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Polupokretni zglobovi:</a:t>
            </a:r>
          </a:p>
          <a:p>
            <a:r>
              <a:rPr lang="sr-Latn-RS" dirty="0" smtClean="0"/>
              <a:t>Simfize</a:t>
            </a:r>
          </a:p>
          <a:p>
            <a:r>
              <a:rPr lang="sr-Latn-RS" dirty="0" smtClean="0"/>
              <a:t>Sinhondroze</a:t>
            </a:r>
            <a:endParaRPr lang="en-US" dirty="0"/>
          </a:p>
        </p:txBody>
      </p:sp>
      <p:pic>
        <p:nvPicPr>
          <p:cNvPr id="1026" name="Picture 2" descr="C:\Users\Balov\Pictures\simfi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525" y="2471738"/>
            <a:ext cx="2057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0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Pokret</a:t>
            </a:r>
            <a:r>
              <a:rPr lang="sr-Latn-RS" smtClean="0"/>
              <a:t>ni(sinovijalni) zglobovi</a:t>
            </a:r>
          </a:p>
          <a:p>
            <a:r>
              <a:rPr lang="sr-Latn-RS" smtClean="0"/>
              <a:t> zgl.hrskavica</a:t>
            </a:r>
          </a:p>
          <a:p>
            <a:r>
              <a:rPr lang="sr-Latn-RS" smtClean="0"/>
              <a:t> capsula art.</a:t>
            </a:r>
          </a:p>
          <a:p>
            <a:r>
              <a:rPr lang="sr-Latn-RS" smtClean="0"/>
              <a:t> sinovijalna membrana</a:t>
            </a:r>
          </a:p>
          <a:p>
            <a:r>
              <a:rPr lang="sr-Latn-RS" smtClean="0"/>
              <a:t> ligamenti</a:t>
            </a:r>
          </a:p>
          <a:p>
            <a:r>
              <a:rPr lang="sr-Latn-RS" smtClean="0"/>
              <a:t> tetive mišića</a:t>
            </a:r>
          </a:p>
          <a:p>
            <a:r>
              <a:rPr lang="sr-Latn-RS" smtClean="0"/>
              <a:t> zgl. Šupljina</a:t>
            </a:r>
          </a:p>
          <a:p>
            <a:r>
              <a:rPr lang="sr-Latn-RS" smtClean="0"/>
              <a:t> diskusi,meniskusi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Balov\Pictures\ygl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3657600"/>
            <a:ext cx="3305174" cy="257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635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Zapakovani položaj zgloba close-packed</a:t>
            </a:r>
          </a:p>
          <a:p>
            <a:r>
              <a:rPr lang="sr-Latn-RS" dirty="0" smtClean="0"/>
              <a:t>Otvoreni položaj zgloba</a:t>
            </a:r>
          </a:p>
          <a:p>
            <a:endParaRPr lang="sr-Latn-RS" dirty="0"/>
          </a:p>
          <a:p>
            <a:r>
              <a:rPr lang="sr-Latn-RS" dirty="0" smtClean="0"/>
              <a:t>Podela zglobova prema broju kostiju</a:t>
            </a:r>
          </a:p>
          <a:p>
            <a:r>
              <a:rPr lang="sr-Latn-RS" dirty="0"/>
              <a:t> </a:t>
            </a:r>
            <a:r>
              <a:rPr lang="sr-Latn-RS" dirty="0" smtClean="0"/>
              <a:t>    prosti</a:t>
            </a:r>
          </a:p>
          <a:p>
            <a:r>
              <a:rPr lang="sr-Latn-RS" dirty="0"/>
              <a:t> </a:t>
            </a:r>
            <a:r>
              <a:rPr lang="sr-Latn-RS" dirty="0" smtClean="0"/>
              <a:t>    složeni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Balov\Pictures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1480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0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sr-Latn-RS" dirty="0" smtClean="0"/>
              <a:t>Podela zglobova prema stepenu slobode kretanja</a:t>
            </a:r>
            <a:endParaRPr lang="sr-Latn-RS" dirty="0"/>
          </a:p>
          <a:p>
            <a:pPr marL="109728" indent="0">
              <a:buNone/>
            </a:pPr>
            <a:r>
              <a:rPr lang="sr-Latn-RS" dirty="0" smtClean="0"/>
              <a:t> -Jednoosovinski (hinge,pivot)</a:t>
            </a:r>
          </a:p>
          <a:p>
            <a:pPr marL="109728" indent="0">
              <a:buNone/>
            </a:pPr>
            <a:r>
              <a:rPr lang="sr-Latn-RS" dirty="0"/>
              <a:t> </a:t>
            </a:r>
            <a:r>
              <a:rPr lang="sr-Latn-RS" dirty="0" smtClean="0"/>
              <a:t>-Dvoosovinski (condyloid,elipsoidni,sedlasti)</a:t>
            </a:r>
          </a:p>
          <a:p>
            <a:pPr marL="109728" indent="0">
              <a:buNone/>
            </a:pPr>
            <a:r>
              <a:rPr lang="sr-Latn-RS" dirty="0"/>
              <a:t> </a:t>
            </a:r>
            <a:r>
              <a:rPr lang="sr-Latn-RS" dirty="0" smtClean="0"/>
              <a:t>-Troosovinski(loptasti i čašični)</a:t>
            </a:r>
          </a:p>
          <a:p>
            <a:pPr marL="109728" indent="0">
              <a:buNone/>
            </a:pPr>
            <a:endParaRPr lang="sr-Latn-RS" dirty="0"/>
          </a:p>
          <a:p>
            <a:pPr marL="109728" indent="0">
              <a:buNone/>
            </a:pPr>
            <a:r>
              <a:rPr lang="sr-Latn-RS" dirty="0" smtClean="0"/>
              <a:t>Podela u odnosu  na oblik zglobnih površina</a:t>
            </a:r>
          </a:p>
          <a:p>
            <a:pPr marL="109728" indent="0">
              <a:buNone/>
            </a:pPr>
            <a:r>
              <a:rPr lang="sr-Latn-RS" dirty="0"/>
              <a:t> </a:t>
            </a:r>
            <a:r>
              <a:rPr lang="sr-Latn-RS" dirty="0" smtClean="0"/>
              <a:t> -loptasti      </a:t>
            </a:r>
            <a:r>
              <a:rPr lang="sr-Latn-RS" smtClean="0"/>
              <a:t>-sedlasti      -ravni</a:t>
            </a:r>
            <a:endParaRPr lang="sr-Latn-RS" dirty="0" smtClean="0"/>
          </a:p>
          <a:p>
            <a:pPr marL="109728" indent="0">
              <a:buNone/>
            </a:pPr>
            <a:r>
              <a:rPr lang="sr-Latn-RS" dirty="0"/>
              <a:t> </a:t>
            </a:r>
            <a:r>
              <a:rPr lang="sr-Latn-RS" dirty="0" smtClean="0"/>
              <a:t> -jajasti        -valjkasti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Građa tela</a:t>
            </a:r>
          </a:p>
          <a:p>
            <a:r>
              <a:rPr lang="sr-Latn-RS" dirty="0" smtClean="0"/>
              <a:t>Građa ćelije</a:t>
            </a:r>
          </a:p>
          <a:p>
            <a:r>
              <a:rPr lang="sr-Latn-RS" dirty="0" smtClean="0"/>
              <a:t>Vrste tkiva:mišićno,nervno.potporno iepitelno</a:t>
            </a:r>
          </a:p>
          <a:p>
            <a:r>
              <a:rPr lang="sr-Latn-RS" dirty="0" smtClean="0"/>
              <a:t>Funkcionalni sistemi kod čoveka:mišićni,nervni,lokomotorni,respiratorni,kardiovaskularni,digestivni,urogenitalni ,čula i kože.</a:t>
            </a:r>
          </a:p>
          <a:p>
            <a:r>
              <a:rPr lang="sr-Latn-RS" dirty="0" smtClean="0"/>
              <a:t>Građa lokomotornog aparata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7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Funkcije:</a:t>
            </a:r>
          </a:p>
          <a:p>
            <a:r>
              <a:rPr lang="sr-Latn-RS" dirty="0" smtClean="0"/>
              <a:t>MEHANIČKE</a:t>
            </a:r>
          </a:p>
          <a:p>
            <a:r>
              <a:rPr lang="sr-Latn-RS" dirty="0"/>
              <a:t> </a:t>
            </a:r>
            <a:r>
              <a:rPr lang="sr-Latn-RS" dirty="0" smtClean="0"/>
              <a:t> potporna</a:t>
            </a:r>
          </a:p>
          <a:p>
            <a:r>
              <a:rPr lang="sr-Latn-RS" dirty="0"/>
              <a:t> </a:t>
            </a:r>
            <a:r>
              <a:rPr lang="sr-Latn-RS" dirty="0" smtClean="0"/>
              <a:t> zaštitna</a:t>
            </a:r>
          </a:p>
          <a:p>
            <a:r>
              <a:rPr lang="sr-Latn-RS" dirty="0"/>
              <a:t> </a:t>
            </a:r>
            <a:r>
              <a:rPr lang="sr-Latn-RS" dirty="0" smtClean="0"/>
              <a:t> pričvršćivanje mišića</a:t>
            </a:r>
          </a:p>
          <a:p>
            <a:r>
              <a:rPr lang="sr-Latn-RS" dirty="0"/>
              <a:t> </a:t>
            </a:r>
            <a:r>
              <a:rPr lang="sr-Latn-RS" dirty="0" smtClean="0"/>
              <a:t> pokret</a:t>
            </a:r>
          </a:p>
          <a:p>
            <a:r>
              <a:rPr lang="sr-Latn-RS" dirty="0" smtClean="0"/>
              <a:t>FIZIOLOŠKE</a:t>
            </a:r>
          </a:p>
          <a:p>
            <a:r>
              <a:rPr lang="sr-Latn-RS" dirty="0"/>
              <a:t> </a:t>
            </a:r>
            <a:r>
              <a:rPr lang="sr-Latn-RS" dirty="0" smtClean="0"/>
              <a:t> hematopoeza</a:t>
            </a:r>
          </a:p>
          <a:p>
            <a:r>
              <a:rPr lang="sr-Latn-RS" dirty="0" smtClean="0"/>
              <a:t>  metabolizam  minerala</a:t>
            </a:r>
          </a:p>
          <a:p>
            <a:r>
              <a:rPr lang="sr-Latn-RS" dirty="0" smtClean="0"/>
              <a:t>  obnavljanje matriksa</a:t>
            </a:r>
          </a:p>
          <a:p>
            <a:r>
              <a:rPr lang="sr-Latn-RS" dirty="0"/>
              <a:t> </a:t>
            </a:r>
            <a:r>
              <a:rPr lang="sr-Latn-RS" dirty="0" smtClean="0"/>
              <a:t> proizvodnja novih ćelija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Skeletni 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Podela kosti </a:t>
            </a:r>
          </a:p>
          <a:p>
            <a:r>
              <a:rPr lang="sr-Latn-RS" dirty="0" smtClean="0"/>
              <a:t>Duge,kratke,pljosnate,,sezamoidne i iregularne</a:t>
            </a:r>
          </a:p>
          <a:p>
            <a:endParaRPr lang="sr-Latn-RS" dirty="0"/>
          </a:p>
          <a:p>
            <a:r>
              <a:rPr lang="sr-Latn-RS" dirty="0" smtClean="0"/>
              <a:t>Duge kosti                               kratke kosti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14800"/>
            <a:ext cx="18288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Balov\Picture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792" y="2668588"/>
            <a:ext cx="16097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9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Pljosnate kosti          Iregularne kosti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Balov\Pictures\ireg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73537"/>
            <a:ext cx="20574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alov\Pictures\lopati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76638"/>
            <a:ext cx="1676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4472" y="1433230"/>
            <a:ext cx="8229600" cy="4525963"/>
          </a:xfrm>
        </p:spPr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/>
              <a:t>Substantia compacta</a:t>
            </a:r>
          </a:p>
          <a:p>
            <a:r>
              <a:rPr lang="sr-Latn-RS" dirty="0" smtClean="0"/>
              <a:t>Substantia  spongiosa</a:t>
            </a:r>
          </a:p>
          <a:p>
            <a:r>
              <a:rPr lang="sr-Latn-RS" dirty="0" smtClean="0"/>
              <a:t>Gredice,listići,areole,Haver</a:t>
            </a:r>
          </a:p>
          <a:p>
            <a:r>
              <a:rPr lang="sr-Latn-RS" dirty="0" smtClean="0"/>
              <a:t>Sovi kanali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Građa kosti</a:t>
            </a:r>
            <a:endParaRPr lang="en-US" dirty="0"/>
          </a:p>
        </p:txBody>
      </p:sp>
      <p:pic>
        <p:nvPicPr>
          <p:cNvPr id="3074" name="Picture 2" descr="C:\Users\Balov\Pictures\građa kos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53162"/>
            <a:ext cx="2971801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Balov\Pictures\struktura kos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51256"/>
            <a:ext cx="4390103" cy="380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9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5298" y="1550372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Građa kosti</a:t>
            </a:r>
            <a:endParaRPr lang="en-US" dirty="0"/>
          </a:p>
        </p:txBody>
      </p:sp>
      <p:pic>
        <p:nvPicPr>
          <p:cNvPr id="4098" name="Picture 2" descr="C:\Users\Balov\Pictures\gra]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886074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7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Sastav koštanog tkiva:</a:t>
            </a:r>
          </a:p>
          <a:p>
            <a:r>
              <a:rPr lang="sr-Latn-RS" dirty="0" smtClean="0"/>
              <a:t>Koštane ćelije  </a:t>
            </a:r>
          </a:p>
          <a:p>
            <a:r>
              <a:rPr lang="sr-Latn-RS" dirty="0"/>
              <a:t> </a:t>
            </a:r>
            <a:r>
              <a:rPr lang="sr-Latn-RS" dirty="0" smtClean="0"/>
              <a:t> osteoblsti</a:t>
            </a:r>
          </a:p>
          <a:p>
            <a:r>
              <a:rPr lang="sr-Latn-RS" dirty="0"/>
              <a:t> </a:t>
            </a:r>
            <a:r>
              <a:rPr lang="sr-Latn-RS" dirty="0" smtClean="0"/>
              <a:t> osteoklasti</a:t>
            </a:r>
          </a:p>
          <a:p>
            <a:r>
              <a:rPr lang="sr-Latn-RS" dirty="0" smtClean="0"/>
              <a:t>Međućelijska masa</a:t>
            </a:r>
          </a:p>
          <a:p>
            <a:r>
              <a:rPr lang="sr-Latn-RS" dirty="0"/>
              <a:t> </a:t>
            </a:r>
            <a:r>
              <a:rPr lang="sr-Latn-RS" dirty="0" smtClean="0"/>
              <a:t>  voda 25-30%</a:t>
            </a:r>
          </a:p>
          <a:p>
            <a:r>
              <a:rPr lang="sr-Latn-RS" dirty="0"/>
              <a:t> </a:t>
            </a:r>
            <a:r>
              <a:rPr lang="sr-Latn-RS" dirty="0" smtClean="0"/>
              <a:t>  minerali              </a:t>
            </a:r>
          </a:p>
          <a:p>
            <a:r>
              <a:rPr lang="sr-Latn-RS" dirty="0"/>
              <a:t> </a:t>
            </a:r>
            <a:r>
              <a:rPr lang="sr-Latn-RS" dirty="0" smtClean="0"/>
              <a:t>  belančevine   60-70%</a:t>
            </a:r>
          </a:p>
          <a:p>
            <a:r>
              <a:rPr lang="sr-Latn-RS" dirty="0"/>
              <a:t> </a:t>
            </a:r>
            <a:r>
              <a:rPr lang="sr-Latn-RS" dirty="0" smtClean="0"/>
              <a:t>  kolagena vlakna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/>
          </a:p>
          <a:p>
            <a:r>
              <a:rPr lang="en-US" dirty="0" err="1" smtClean="0"/>
              <a:t>Godinov</a:t>
            </a:r>
            <a:r>
              <a:rPr lang="en-US" dirty="0" smtClean="0"/>
              <a:t> </a:t>
            </a:r>
            <a:r>
              <a:rPr lang="sr-Latn-RS" dirty="0" smtClean="0"/>
              <a:t>zakon naizmeničnog rasta kostiju</a:t>
            </a:r>
          </a:p>
          <a:p>
            <a:r>
              <a:rPr lang="sr-Latn-RS" dirty="0" smtClean="0"/>
              <a:t>Optrerećenje kao faktor</a:t>
            </a:r>
          </a:p>
          <a:p>
            <a:r>
              <a:rPr lang="sr-Latn-RS" dirty="0" smtClean="0"/>
              <a:t>Osifikacija</a:t>
            </a:r>
          </a:p>
          <a:p>
            <a:r>
              <a:rPr lang="sr-Latn-RS" dirty="0" smtClean="0"/>
              <a:t>Volf-Delpešov zakon</a:t>
            </a:r>
          </a:p>
          <a:p>
            <a:r>
              <a:rPr lang="sr-Latn-RS" dirty="0" smtClean="0"/>
              <a:t>Stvaranje kalusa kod preloma kosti</a:t>
            </a:r>
            <a:endParaRPr lang="sr-Latn-R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1968</TotalTime>
  <Words>220</Words>
  <Application>Microsoft Office PowerPoint</Application>
  <PresentationFormat>On-screen Show (4:3)</PresentationFormat>
  <Paragraphs>90</Paragraphs>
  <Slides>15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KINEZIOLOŠKE KARAKTERISTIKE KOSTIJU I ZGLOBOVA</vt:lpstr>
      <vt:lpstr>PowerPoint Presentation</vt:lpstr>
      <vt:lpstr>Skeletni sistem</vt:lpstr>
      <vt:lpstr>PowerPoint Presentation</vt:lpstr>
      <vt:lpstr>PowerPoint Presentation</vt:lpstr>
      <vt:lpstr>Građa kosti</vt:lpstr>
      <vt:lpstr>Građa kosti</vt:lpstr>
      <vt:lpstr>PowerPoint Presentation</vt:lpstr>
      <vt:lpstr>PowerPoint Presentation</vt:lpstr>
      <vt:lpstr>PowerPoint Presentation</vt:lpstr>
      <vt:lpstr>Zglobovi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KINEZIOLOŠKE KARAKTERISTIKE KOSTIJU I ZGLOBOVA</dc:title>
  <dc:creator>Balov</dc:creator>
  <cp:lastModifiedBy>Balov</cp:lastModifiedBy>
  <cp:revision>24</cp:revision>
  <dcterms:created xsi:type="dcterms:W3CDTF">2016-10-06T22:24:37Z</dcterms:created>
  <dcterms:modified xsi:type="dcterms:W3CDTF">2016-10-08T18:31:35Z</dcterms:modified>
</cp:coreProperties>
</file>