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6E484B-1401-4488-89AE-D4A597A89C5A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255E0D-9B7F-45D4-B1EE-EB54770DDF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PODELA MIŠIĆA:</a:t>
            </a:r>
          </a:p>
          <a:p>
            <a:r>
              <a:rPr lang="sr-Latn-RS" dirty="0"/>
              <a:t> </a:t>
            </a:r>
            <a:r>
              <a:rPr lang="sr-Latn-RS" dirty="0" smtClean="0"/>
              <a:t>  -GLATKI</a:t>
            </a:r>
          </a:p>
          <a:p>
            <a:r>
              <a:rPr lang="sr-Latn-RS" dirty="0"/>
              <a:t> </a:t>
            </a:r>
            <a:r>
              <a:rPr lang="sr-Latn-RS" dirty="0" smtClean="0"/>
              <a:t>  -POPREČNOPRUGASTI</a:t>
            </a:r>
          </a:p>
          <a:p>
            <a:r>
              <a:rPr lang="sr-Latn-RS" dirty="0"/>
              <a:t> </a:t>
            </a:r>
            <a:r>
              <a:rPr lang="sr-Latn-RS" dirty="0" smtClean="0"/>
              <a:t>  -SRČANI MIŠIĆ</a:t>
            </a:r>
          </a:p>
          <a:p>
            <a:pPr marL="109728" indent="0">
              <a:buNone/>
            </a:pPr>
            <a:endParaRPr lang="sr-Latn-R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KINEZIOLOŠKE KARAKTERISTIKE MIŠIĆA</a:t>
            </a:r>
            <a:endParaRPr lang="en-US" dirty="0"/>
          </a:p>
        </p:txBody>
      </p:sp>
      <p:pic>
        <p:nvPicPr>
          <p:cNvPr id="1026" name="Picture 2" descr="C:\Users\Balov\Picture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52800"/>
            <a:ext cx="5308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8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Latn-RS" dirty="0" smtClean="0"/>
              <a:t>Podela perifernih nerava:</a:t>
            </a:r>
          </a:p>
          <a:p>
            <a:pPr marL="109728" indent="0">
              <a:buNone/>
            </a:pPr>
            <a:r>
              <a:rPr lang="sr-Latn-RS" dirty="0" smtClean="0"/>
              <a:t>A vlakna</a:t>
            </a:r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 alfa ,gama,beta i delta  vlakna su aferentna</a:t>
            </a:r>
          </a:p>
          <a:p>
            <a:pPr marL="109728" indent="0">
              <a:buNone/>
            </a:pPr>
            <a:r>
              <a:rPr lang="sr-Latn-RS" dirty="0" smtClean="0"/>
              <a:t>B vlakna eferentna vl.vegetativnog n.s.</a:t>
            </a:r>
          </a:p>
          <a:p>
            <a:pPr marL="109728" indent="0">
              <a:buNone/>
            </a:pPr>
            <a:r>
              <a:rPr lang="sr-Latn-RS" dirty="0" smtClean="0"/>
              <a:t>C vlakna nemijelinska aferentna</a:t>
            </a:r>
          </a:p>
          <a:p>
            <a:pPr marL="109728" indent="0">
              <a:buNone/>
            </a:pP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Prema brzini sprovođenja:</a:t>
            </a:r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brza,intermedijarna i spora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Inervacija mišića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MOTORNA JEDINICA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72" y="1524000"/>
            <a:ext cx="5437572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244792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2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Podela neurona na:</a:t>
            </a:r>
          </a:p>
          <a:p>
            <a:r>
              <a:rPr lang="sr-Latn-RS" dirty="0"/>
              <a:t> </a:t>
            </a:r>
            <a:r>
              <a:rPr lang="sr-Latn-RS" dirty="0" smtClean="0"/>
              <a:t>    motorne,senzitivne i asocijativne</a:t>
            </a:r>
          </a:p>
          <a:p>
            <a:r>
              <a:rPr lang="sr-Latn-RS" dirty="0" smtClean="0"/>
              <a:t>Sinapse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Balov\Pictures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6065"/>
            <a:ext cx="3352800" cy="251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43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Sarkomera  ima oko 1000 miofibrila</a:t>
            </a:r>
          </a:p>
          <a:p>
            <a:r>
              <a:rPr lang="sr-Latn-RS" dirty="0" smtClean="0"/>
              <a:t>A svaki miofibril ima 1500miozinskih i 3000 aktinskih vlakanaca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Neuromišićno vreteno –gama vl.</a:t>
            </a:r>
            <a:endParaRPr lang="en-US" dirty="0"/>
          </a:p>
        </p:txBody>
      </p:sp>
      <p:pic>
        <p:nvPicPr>
          <p:cNvPr id="7170" name="Picture 2" descr="C:\Users\Balov\Picture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5739414" cy="333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7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54300"/>
            <a:ext cx="3838575" cy="2333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Balov\Pictures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431800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42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VRETENASTI</a:t>
            </a:r>
          </a:p>
          <a:p>
            <a:r>
              <a:rPr lang="sr-Latn-RS" dirty="0" smtClean="0"/>
              <a:t>PERASTI</a:t>
            </a:r>
          </a:p>
          <a:p>
            <a:r>
              <a:rPr lang="sr-Latn-RS" dirty="0" smtClean="0"/>
              <a:t>LEPEZASTI</a:t>
            </a:r>
          </a:p>
          <a:p>
            <a:r>
              <a:rPr lang="sr-Latn-RS" dirty="0" smtClean="0"/>
              <a:t>ČETVRTASTI</a:t>
            </a:r>
          </a:p>
          <a:p>
            <a:r>
              <a:rPr lang="sr-Latn-RS" dirty="0" smtClean="0"/>
              <a:t>CIRKULARNI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Podela skeletnih mišića</a:t>
            </a:r>
            <a:endParaRPr lang="en-US" dirty="0"/>
          </a:p>
        </p:txBody>
      </p:sp>
      <p:pic>
        <p:nvPicPr>
          <p:cNvPr id="9218" name="Picture 2" descr="C:\Users\Balov\Pictures\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16013"/>
            <a:ext cx="2095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Balov\Pictures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2955925"/>
            <a:ext cx="19050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Balov\Pictures\download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4895850"/>
            <a:ext cx="18288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Balov\Pictures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4610100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Balov\Pictures\images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30688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Balov\Pictures\rhomboid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88953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93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Dinamički ili pokretački mišići</a:t>
            </a:r>
          </a:p>
          <a:p>
            <a:r>
              <a:rPr lang="sr-Latn-RS" smtClean="0"/>
              <a:t>Statički ili tonički mišići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9828" y="1447800"/>
            <a:ext cx="73152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alov\Pictures\slika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1278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4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Glatki mišići</a:t>
            </a:r>
          </a:p>
          <a:p>
            <a:r>
              <a:rPr lang="sr-Latn-RS" dirty="0"/>
              <a:t> </a:t>
            </a:r>
            <a:r>
              <a:rPr lang="sr-Latn-RS" dirty="0" smtClean="0"/>
              <a:t>   50-500 inerviše vegetativni n.s.</a:t>
            </a:r>
          </a:p>
          <a:p>
            <a:r>
              <a:rPr lang="sr-Latn-RS" dirty="0" smtClean="0"/>
              <a:t>Srčani mišić inervacija aut. n.s.mrežasta                                                  građa</a:t>
            </a:r>
          </a:p>
          <a:p>
            <a:r>
              <a:rPr lang="sr-Latn-RS" dirty="0" smtClean="0"/>
              <a:t>Skeletni-poprečnoprugasti mišići</a:t>
            </a:r>
          </a:p>
          <a:p>
            <a:r>
              <a:rPr lang="sr-Latn-RS" dirty="0" smtClean="0"/>
              <a:t>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SKELETNI MIŠIĆI</a:t>
            </a:r>
          </a:p>
          <a:p>
            <a:r>
              <a:rPr lang="sr-Latn-RS" dirty="0"/>
              <a:t> </a:t>
            </a:r>
            <a:r>
              <a:rPr lang="sr-Latn-RS" dirty="0" smtClean="0"/>
              <a:t>  GRAĐA MIŠIĆNE ĆELIJE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sarkolema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sarkoplazma(jedra,miofibrile,masna ipig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 mentna zrnca)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Balov\Picture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3722688"/>
            <a:ext cx="45053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47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Miozinska i aktinska vlakanca su belančevinski polimerni molekuli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Balov\Pictures\350px-Skeletal_mus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667000"/>
            <a:ext cx="4445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9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Sarkomera kombinacija aktinskog i mioz.vl.</a:t>
            </a:r>
          </a:p>
          <a:p>
            <a:r>
              <a:rPr lang="sr-Latn-RS" dirty="0" smtClean="0"/>
              <a:t>Sarkoplazma daje tamniju boju mišića</a:t>
            </a:r>
          </a:p>
          <a:p>
            <a:r>
              <a:rPr lang="sr-Latn-RS" dirty="0" smtClean="0"/>
              <a:t>Nervne pločice povezuju m.vlakno sa PMN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      GRAĐA SKELETNIH MIŠIĆA</a:t>
            </a:r>
          </a:p>
          <a:p>
            <a:r>
              <a:rPr lang="sr-Latn-RS" dirty="0"/>
              <a:t>v</a:t>
            </a:r>
            <a:r>
              <a:rPr lang="sr-Latn-RS" dirty="0" smtClean="0"/>
              <a:t>enter i tendo</a:t>
            </a:r>
          </a:p>
          <a:p>
            <a:r>
              <a:rPr lang="sr-Latn-RS" dirty="0" smtClean="0"/>
              <a:t>Mišićni snop(fascikulus) </a:t>
            </a:r>
          </a:p>
          <a:p>
            <a:r>
              <a:rPr lang="sr-Latn-RS" dirty="0" smtClean="0"/>
              <a:t>Endomysium,perymisum </a:t>
            </a:r>
            <a:r>
              <a:rPr lang="sr-Latn-RS" dirty="0"/>
              <a:t>,</a:t>
            </a:r>
            <a:r>
              <a:rPr lang="sr-Latn-RS" dirty="0" smtClean="0"/>
              <a:t> epymisium,fascia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Podela mišića na proste i složene</a:t>
            </a:r>
          </a:p>
          <a:p>
            <a:r>
              <a:rPr lang="sr-Latn-RS" dirty="0" smtClean="0"/>
              <a:t>Podela na :sporo,srednje i brzogrčeća vlakna</a:t>
            </a:r>
          </a:p>
          <a:p>
            <a:r>
              <a:rPr lang="sr-Latn-RS" dirty="0" smtClean="0"/>
              <a:t>Osobine mišića:</a:t>
            </a:r>
          </a:p>
          <a:p>
            <a:r>
              <a:rPr lang="sr-Latn-RS" dirty="0" smtClean="0"/>
              <a:t>kontraktilnost,elastičnost,nadražljivost i rastegljivost</a:t>
            </a:r>
          </a:p>
          <a:p>
            <a:r>
              <a:rPr lang="sr-Latn-RS" dirty="0" smtClean="0"/>
              <a:t>Osobine tetiva:elastičnost i nekontraktilnost</a:t>
            </a:r>
          </a:p>
          <a:p>
            <a:r>
              <a:rPr lang="en-US" dirty="0" err="1" smtClean="0"/>
              <a:t>Veber-Fikov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akon</a:t>
            </a:r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</p:spPr>
        <p:txBody>
          <a:bodyPr/>
          <a:lstStyle/>
          <a:p>
            <a:r>
              <a:rPr lang="sr-Latn-RS" dirty="0" smtClean="0"/>
              <a:t>Perast mišići(jedno,dvo i višeperasti)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C:\Users\Balov\Picture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13" y="3286125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Balov\Pictures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19050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lov\Pictures\download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91000"/>
            <a:ext cx="28575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4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Mišićna vlakna mogu biti postavljena:</a:t>
            </a:r>
          </a:p>
          <a:p>
            <a:r>
              <a:rPr lang="sr-Latn-RS" dirty="0"/>
              <a:t> </a:t>
            </a:r>
            <a:r>
              <a:rPr lang="sr-Latn-RS" dirty="0" smtClean="0"/>
              <a:t>  longitudinalno</a:t>
            </a:r>
          </a:p>
          <a:p>
            <a:r>
              <a:rPr lang="sr-Latn-RS" dirty="0"/>
              <a:t> </a:t>
            </a:r>
            <a:r>
              <a:rPr lang="sr-Latn-RS" dirty="0" smtClean="0"/>
              <a:t>  četvrtasto</a:t>
            </a:r>
          </a:p>
          <a:p>
            <a:r>
              <a:rPr lang="sr-Latn-RS" dirty="0"/>
              <a:t> </a:t>
            </a:r>
            <a:r>
              <a:rPr lang="sr-Latn-RS" dirty="0" smtClean="0"/>
              <a:t>  triangularno</a:t>
            </a:r>
          </a:p>
          <a:p>
            <a:r>
              <a:rPr lang="sr-Latn-RS" dirty="0"/>
              <a:t> </a:t>
            </a:r>
            <a:r>
              <a:rPr lang="sr-Latn-RS" dirty="0" smtClean="0"/>
              <a:t>  vretenasto</a:t>
            </a:r>
          </a:p>
          <a:p>
            <a:r>
              <a:rPr lang="sr-Latn-RS" dirty="0"/>
              <a:t> </a:t>
            </a:r>
            <a:r>
              <a:rPr lang="sr-Latn-RS" dirty="0" smtClean="0"/>
              <a:t>  kružno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13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215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KINEZIOLOŠKE KARAKTERISTIKE MIŠIĆA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Inervacija mišića</vt:lpstr>
      <vt:lpstr>PowerPoint Presentation</vt:lpstr>
      <vt:lpstr>PowerPoint Presentation</vt:lpstr>
      <vt:lpstr>Neuromišićno vreteno –gama vl.</vt:lpstr>
      <vt:lpstr>PowerPoint Presentation</vt:lpstr>
      <vt:lpstr>Podela skeletnih mišića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KINEZIOLOŠKE KARAKTERISTIKE MIŠIĆA</dc:title>
  <dc:creator>Balov</dc:creator>
  <cp:lastModifiedBy>Balov</cp:lastModifiedBy>
  <cp:revision>26</cp:revision>
  <dcterms:created xsi:type="dcterms:W3CDTF">2016-10-30T12:07:15Z</dcterms:created>
  <dcterms:modified xsi:type="dcterms:W3CDTF">2016-11-01T06:41:03Z</dcterms:modified>
</cp:coreProperties>
</file>