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62" r:id="rId18"/>
    <p:sldId id="264" r:id="rId19"/>
    <p:sldId id="265" r:id="rId20"/>
    <p:sldId id="266" r:id="rId21"/>
    <p:sldId id="267" r:id="rId22"/>
    <p:sldId id="268" r:id="rId23"/>
    <p:sldId id="310" r:id="rId24"/>
    <p:sldId id="312" r:id="rId25"/>
    <p:sldId id="314" r:id="rId26"/>
    <p:sldId id="316" r:id="rId27"/>
    <p:sldId id="318" r:id="rId28"/>
    <p:sldId id="320" r:id="rId29"/>
    <p:sldId id="322" r:id="rId30"/>
    <p:sldId id="328" r:id="rId31"/>
    <p:sldId id="332" r:id="rId32"/>
    <p:sldId id="336" r:id="rId33"/>
    <p:sldId id="338" r:id="rId34"/>
    <p:sldId id="340" r:id="rId35"/>
    <p:sldId id="342" r:id="rId36"/>
    <p:sldId id="344" r:id="rId37"/>
    <p:sldId id="346" r:id="rId38"/>
    <p:sldId id="348" r:id="rId39"/>
    <p:sldId id="350" r:id="rId40"/>
    <p:sldId id="352" r:id="rId41"/>
    <p:sldId id="354" r:id="rId42"/>
    <p:sldId id="356" r:id="rId43"/>
    <p:sldId id="360" r:id="rId44"/>
    <p:sldId id="36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0FC5-8418-4629-869F-52E6733F69E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B3AE3-6722-41B3-B14B-532D15F54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D0A6DC-28D2-45E8-827A-22938325166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2AC93A-6341-42F3-BDEF-D2EE2FA73A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05B216-C6CD-4D84-9A1E-0D5664B4B8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remenisport.com/Medicina_Energetski_izvori_misicne_aktivnosti.html#ixzz15j2fNv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vremenisport.com/Medicina_Energetski_izvori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bs.jazz.openfun.org/wiki/Datoteka:Catabolism.sv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</a:t>
            </a:r>
            <a:r>
              <a:rPr lang="sr-Latn-RS" dirty="0" smtClean="0"/>
              <a:t>ŠIĆI  I MIŠIĆNA KONTRAKCIJA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NEUROMIŠIĆNA SINAPSA</a:t>
            </a:r>
            <a:br>
              <a:rPr lang="sr-Latn-CS" sz="4000" b="1" dirty="0" smtClean="0">
                <a:solidFill>
                  <a:srgbClr val="FFFF00"/>
                </a:solidFill>
              </a:rPr>
            </a:br>
            <a:r>
              <a:rPr lang="sr-Latn-CS" sz="4000" b="1" dirty="0" smtClean="0">
                <a:solidFill>
                  <a:srgbClr val="FFFF00"/>
                </a:solidFill>
              </a:rPr>
              <a:t>motorna ploča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131175" cy="4649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9" y="7620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0" y="-120650"/>
            <a:ext cx="10923588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OSNOVNI MEHANIZAM KONTRAKCIJE MIŠIĆA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PUTOVANJE AKCIONOG POTENCIJALA MOTORIČKIM ŽIVCEM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OSLOBAĐANJE NEUROTRANSMITERA(ACETILHOLIN)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OTVARANJE Na KANALA U MEMBRNI VLAKANA,NJIHOVA DIFUZIJA U VLAKNO,TE NASTAJANJE  AKCIJSKOG POTENCIJALA  NA MEMBRANI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PUTOVANJE AKCIONOG POTENCIJALA DUŽ MEMBRANE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DEPOLARIZACIJA MIŠIČNE MEMBRANE TE OSLOBAĐANJE Ca IZ SARKOPLAZMATSKE MREŽICE.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Ca PODSTIČE PRIVLAČNE SILE IZMEĐU AKTINSKIH I MIOZINSKIH VLAKANA TE NJIHOVO KLIZANJE.KONTRAKCIJU.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POVRATAK Ca </a:t>
            </a:r>
            <a:r>
              <a:rPr lang="en-US" sz="2400" dirty="0" smtClean="0">
                <a:solidFill>
                  <a:srgbClr val="FFFF00"/>
                </a:solidFill>
              </a:rPr>
              <a:t>SR</a:t>
            </a:r>
            <a:r>
              <a:rPr lang="sr-Latn-CS" sz="2400" dirty="0" smtClean="0">
                <a:solidFill>
                  <a:srgbClr val="FFFF00"/>
                </a:solidFill>
              </a:rPr>
              <a:t> DO PONOVBNOG AKCIONOG POTENCIJALA.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893175" cy="666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Filamenska faza </a:t>
            </a:r>
          </a:p>
          <a:p>
            <a:r>
              <a:rPr lang="sr-Latn-RS" dirty="0" smtClean="0"/>
              <a:t>1.Miozin+ATP  -ATP=ADP+P</a:t>
            </a:r>
          </a:p>
          <a:p>
            <a:r>
              <a:rPr lang="sr-Latn-RS" dirty="0" smtClean="0"/>
              <a:t>2.ATP i miozin+troponim=tropomiozin</a:t>
            </a:r>
          </a:p>
          <a:p>
            <a:r>
              <a:rPr lang="sr-Latn-RS" dirty="0" smtClean="0"/>
              <a:t>3.ukrštanje vlakana-klizna reakcija</a:t>
            </a:r>
          </a:p>
          <a:p>
            <a:r>
              <a:rPr lang="sr-Latn-RS" dirty="0" smtClean="0"/>
              <a:t>4. miozin dluje na ADP+p=atp</a:t>
            </a:r>
          </a:p>
          <a:p>
            <a:r>
              <a:rPr lang="sr-Latn-RS" dirty="0" smtClean="0"/>
              <a:t>5.odvajanje vlakana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4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MEHANIZAM MIŠIĆNE KONTRAKCIJE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" y="1600200"/>
            <a:ext cx="8192453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7" y="1600200"/>
            <a:ext cx="7245606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5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Osnovne funkcije mišića</a:t>
            </a:r>
          </a:p>
          <a:p>
            <a:r>
              <a:rPr lang="sr-Latn-RS" dirty="0"/>
              <a:t> </a:t>
            </a:r>
            <a:r>
              <a:rPr lang="sr-Latn-RS" dirty="0" smtClean="0"/>
              <a:t>   izvođenje pokreta</a:t>
            </a:r>
          </a:p>
          <a:p>
            <a:r>
              <a:rPr lang="sr-Latn-RS" dirty="0"/>
              <a:t> </a:t>
            </a:r>
            <a:r>
              <a:rPr lang="sr-Latn-RS" dirty="0" smtClean="0"/>
              <a:t>   obezbeđuje snagu</a:t>
            </a:r>
          </a:p>
          <a:p>
            <a:r>
              <a:rPr lang="sr-Latn-RS" dirty="0"/>
              <a:t> </a:t>
            </a:r>
            <a:r>
              <a:rPr lang="sr-Latn-RS" dirty="0" smtClean="0"/>
              <a:t>   štite zglobove</a:t>
            </a:r>
          </a:p>
          <a:p>
            <a:endParaRPr lang="sr-Latn-RS" dirty="0"/>
          </a:p>
          <a:p>
            <a:r>
              <a:rPr lang="sr-Latn-RS" dirty="0" smtClean="0"/>
              <a:t>Način pripajanja mišića:</a:t>
            </a:r>
          </a:p>
          <a:p>
            <a:r>
              <a:rPr lang="sr-Latn-RS" dirty="0"/>
              <a:t> </a:t>
            </a:r>
            <a:r>
              <a:rPr lang="sr-Latn-RS" dirty="0" smtClean="0"/>
              <a:t>   direktno</a:t>
            </a:r>
          </a:p>
          <a:p>
            <a:r>
              <a:rPr lang="sr-Latn-RS" dirty="0" smtClean="0"/>
              <a:t>    preko tetiva</a:t>
            </a:r>
          </a:p>
          <a:p>
            <a:r>
              <a:rPr lang="sr-Latn-RS" dirty="0"/>
              <a:t> </a:t>
            </a:r>
            <a:r>
              <a:rPr lang="sr-Latn-RS" dirty="0" smtClean="0"/>
              <a:t>   preko  aponeuroza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7" y="1600200"/>
            <a:ext cx="7245606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3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7" y="1600200"/>
            <a:ext cx="7245606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3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MIOFIBRILA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dirty="0" smtClean="0">
                <a:solidFill>
                  <a:srgbClr val="FFFF00"/>
                </a:solidFill>
              </a:rPr>
              <a:t>Svako mišićno vlakno sadrži od nekoliko stotina do nekoliko hiljada miofibrila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dirty="0" smtClean="0">
                <a:solidFill>
                  <a:srgbClr val="FFFF00"/>
                </a:solidFill>
              </a:rPr>
              <a:t>Miofibrile se sastoje od aktinskih (tanjih) i miozinskih(debljih vlakana)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dirty="0" smtClean="0">
                <a:solidFill>
                  <a:srgbClr val="FFFF00"/>
                </a:solidFill>
              </a:rPr>
              <a:t>Aktinske niti se sastoje od: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Latn-CS" dirty="0" smtClean="0">
                <a:solidFill>
                  <a:srgbClr val="FFFF00"/>
                </a:solidFill>
              </a:rPr>
              <a:t>1.AKTINA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Latn-CS" dirty="0" smtClean="0">
                <a:solidFill>
                  <a:srgbClr val="FFFF00"/>
                </a:solidFill>
              </a:rPr>
              <a:t>2.TROPONINA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Latn-CS" dirty="0" smtClean="0">
                <a:solidFill>
                  <a:srgbClr val="FFFF00"/>
                </a:solidFill>
              </a:rPr>
              <a:t>3.TROPOMIOZINA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9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3" name="Picture 4" descr="FG12_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b="12386"/>
          <a:stretch>
            <a:fillRect/>
          </a:stretch>
        </p:blipFill>
        <p:spPr>
          <a:xfrm>
            <a:off x="250825" y="1916113"/>
            <a:ext cx="8893175" cy="494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OSLOBAĐANJE Ca iz sarkolplazmatičnog retikuluma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6867" name="Picture 4" descr="SR i kontr me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878522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ŠIRENJE AKCIJSKOG POTENCIJALAIZAZIVA PORAST INTRACELULARNE CA ++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7891" name="Picture 4" descr="AP mis cel ske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9144000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POVEZIVANJE EKSCITACIJE I KONTRAKCIJE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8915" name="Picture 6" descr="FG12_10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"/>
          <a:stretch>
            <a:fillRect/>
          </a:stretch>
        </p:blipFill>
        <p:spPr>
          <a:xfrm>
            <a:off x="0" y="1773238"/>
            <a:ext cx="9144000" cy="508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ZAVESLAJ MIOZINSKE GLAVE I SKRAĆIVANJE SARKOMERE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9939" name="Picture 4" descr="FG12_10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b="9503"/>
          <a:stretch>
            <a:fillRect/>
          </a:stretch>
        </p:blipFill>
        <p:spPr>
          <a:xfrm>
            <a:off x="1828800" y="1981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Efekat mišićne kontrakcije:</a:t>
            </a:r>
          </a:p>
          <a:p>
            <a:r>
              <a:rPr lang="sr-Latn-RS" dirty="0"/>
              <a:t> </a:t>
            </a:r>
            <a:r>
              <a:rPr lang="sr-Latn-RS" dirty="0" smtClean="0"/>
              <a:t>   skraćivanje mišića-pokret segmenta</a:t>
            </a:r>
          </a:p>
          <a:p>
            <a:r>
              <a:rPr lang="sr-Latn-RS" dirty="0"/>
              <a:t> </a:t>
            </a:r>
            <a:r>
              <a:rPr lang="sr-Latn-RS" dirty="0" smtClean="0"/>
              <a:t>   povećanje tonusa</a:t>
            </a:r>
          </a:p>
          <a:p>
            <a:endParaRPr lang="sr-Latn-RS" dirty="0"/>
          </a:p>
          <a:p>
            <a:r>
              <a:rPr lang="sr-Latn-RS" dirty="0" smtClean="0"/>
              <a:t>Fiksni i mobilni pripoji</a:t>
            </a:r>
          </a:p>
          <a:p>
            <a:r>
              <a:rPr lang="sr-Latn-RS" dirty="0" smtClean="0"/>
              <a:t>Osobine mišića</a:t>
            </a:r>
          </a:p>
          <a:p>
            <a:r>
              <a:rPr lang="sr-Latn-RS" dirty="0" smtClean="0"/>
              <a:t>Weber-Frik-ov zakon</a:t>
            </a:r>
          </a:p>
          <a:p>
            <a:r>
              <a:rPr lang="sr-Latn-RS" dirty="0" smtClean="0"/>
              <a:t>Mišići snage i mišići brzine</a:t>
            </a:r>
          </a:p>
          <a:p>
            <a:r>
              <a:rPr lang="sr-Latn-RS" dirty="0"/>
              <a:t> </a:t>
            </a:r>
            <a:r>
              <a:rPr lang="sr-Latn-R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4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VLAKNA BRZOG TRZAJA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•Tip II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•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Energija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se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dobija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pretežno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anaerobno</a:t>
            </a:r>
            <a:endParaRPr lang="en-US" sz="2800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•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Velika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brzina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kontrakcije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( 40-88 ms)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•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Manje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mioglobina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i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slabija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kapilarna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mreža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(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beli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mišići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•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Značajna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mogućnost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uvećanja</a:t>
            </a:r>
            <a:endParaRPr lang="en-US" sz="2800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•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Prilagođena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za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kratke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eksplozivne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pokrete</a:t>
            </a:r>
            <a:endParaRPr lang="en-US" sz="2800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48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ZAKON SVE ILI NIŠTA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POSTAVLJA SE OSNOVNO PITANJE:</a:t>
            </a:r>
          </a:p>
          <a:p>
            <a:pPr eaLnBrk="1" hangingPunct="1">
              <a:defRPr/>
            </a:pPr>
            <a:endParaRPr lang="sr-Latn-CS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r-Latn-CS" sz="4000" b="1" dirty="0" smtClean="0">
                <a:solidFill>
                  <a:srgbClr val="FFFF00"/>
                </a:solidFill>
              </a:rPr>
              <a:t>DA LI POSTOJE JAČE ILI SLABIJE KONTRAKCIJE MIŠIĆNIH ĆELIJA</a:t>
            </a:r>
            <a:r>
              <a:rPr lang="sr-Cyrl-CS" sz="4000" dirty="0" smtClean="0"/>
              <a:t>?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914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ZAKON SVE ILI NIŠTA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Ako je nadražaj koji  mišićna ćelija primi ispod nivoa nadražljivosti mišićnog vlakna onda se ono neće kontrahovati.</a:t>
            </a:r>
          </a:p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SNAGA MIŠIĆNE KONTRAKCIJE UVEK ZAVISI  OD BROJA AKTIVNIH MIŠIĆNIH ĆELIJA,ODNOSNO OD BROJA MIŠIĆNIOH ĆELIJA KOJE SE KONTRAHUJU.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ZAKON SVE ILI NIŠTA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Ovo praktično znači da će jačim nadražajem nerva upućenog iz prednjih rogova kičmene moždine,biti zahvaćen veći broj aksona i samim tim veći broj mišićnih vlakana, te će u zavisnosti od broja motornih jedinica koje su uključene u kontrakciju i biti određena jačina kontrakcije odgovarajućegmišića.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>
                <a:solidFill>
                  <a:srgbClr val="FFFF00"/>
                </a:solidFill>
              </a:rPr>
              <a:t>DEFINICIJA METABOLIZMA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Metabolizam</a:t>
            </a:r>
            <a:r>
              <a:rPr lang="en-US" sz="2400" dirty="0" smtClean="0">
                <a:solidFill>
                  <a:srgbClr val="FFFF00"/>
                </a:solidFill>
              </a:rPr>
              <a:t> (gr: </a:t>
            </a:r>
            <a:r>
              <a:rPr lang="en-US" sz="2400" i="1" dirty="0" err="1" smtClean="0">
                <a:solidFill>
                  <a:srgbClr val="FFFF00"/>
                </a:solidFill>
              </a:rPr>
              <a:t>μετ</a:t>
            </a:r>
            <a:r>
              <a:rPr lang="en-US" sz="2400" i="1" dirty="0" smtClean="0">
                <a:solidFill>
                  <a:srgbClr val="FFFF00"/>
                </a:solidFill>
              </a:rPr>
              <a:t>αβολήσμός</a:t>
            </a:r>
            <a:r>
              <a:rPr lang="en-US" sz="2400" dirty="0" smtClean="0">
                <a:solidFill>
                  <a:srgbClr val="FFFF00"/>
                </a:solidFill>
              </a:rPr>
              <a:t> = promena) je biohemijski proces u kojem dolazi do modifikacije hemijskih jedinjenja u živim organizmima i ćelijama. </a:t>
            </a:r>
            <a:r>
              <a:rPr lang="en-US" sz="2400" dirty="0" err="1" smtClean="0">
                <a:solidFill>
                  <a:srgbClr val="FFFF00"/>
                </a:solidFill>
              </a:rPr>
              <a:t>Metabolizam</a:t>
            </a:r>
            <a:r>
              <a:rPr lang="en-US" sz="2400" dirty="0" smtClean="0">
                <a:solidFill>
                  <a:srgbClr val="FFFF00"/>
                </a:solidFill>
              </a:rPr>
              <a:t> se deli </a:t>
            </a:r>
            <a:r>
              <a:rPr lang="en-US" sz="2400" dirty="0" err="1" smtClean="0">
                <a:solidFill>
                  <a:srgbClr val="FFFF00"/>
                </a:solidFill>
              </a:rPr>
              <a:t>na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anaboli</a:t>
            </a:r>
            <a:r>
              <a:rPr lang="sr-Latn-CS" sz="2400" b="1" dirty="0" smtClean="0">
                <a:solidFill>
                  <a:schemeClr val="tx2">
                    <a:lumMod val="50000"/>
                  </a:schemeClr>
                </a:solidFill>
              </a:rPr>
              <a:t>zam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odnosno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biosintezu</a:t>
            </a:r>
            <a:r>
              <a:rPr lang="en-US" sz="2400" dirty="0" smtClean="0">
                <a:solidFill>
                  <a:srgbClr val="FFFF00"/>
                </a:solidFill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</a:rPr>
              <a:t>stvaranje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</a:rPr>
              <a:t>kompleksnih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organskih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molekula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katabolizam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koji</a:t>
            </a:r>
            <a:r>
              <a:rPr lang="en-US" sz="2400" dirty="0" smtClean="0">
                <a:solidFill>
                  <a:srgbClr val="FFFF00"/>
                </a:solidFill>
              </a:rPr>
              <a:t> je </a:t>
            </a:r>
            <a:r>
              <a:rPr lang="en-US" sz="2400" dirty="0" err="1" smtClean="0">
                <a:solidFill>
                  <a:srgbClr val="FFFF00"/>
                </a:solidFill>
              </a:rPr>
              <a:t>obrnuti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proces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anabolizma</a:t>
            </a:r>
            <a:r>
              <a:rPr lang="en-US" sz="2400" dirty="0" smtClean="0">
                <a:solidFill>
                  <a:srgbClr val="FFFF00"/>
                </a:solidFill>
              </a:rPr>
              <a:t>, a to je </a:t>
            </a:r>
            <a:r>
              <a:rPr lang="en-US" sz="2400" dirty="0" err="1" smtClean="0">
                <a:solidFill>
                  <a:srgbClr val="FFFF00"/>
                </a:solidFill>
              </a:rPr>
              <a:t>razlaganje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kompleksnih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organskih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jedinjenja</a:t>
            </a:r>
            <a:r>
              <a:rPr lang="en-US" sz="2400" dirty="0" smtClean="0">
                <a:solidFill>
                  <a:srgbClr val="FFFF00"/>
                </a:solidFill>
              </a:rPr>
              <a:t> u </a:t>
            </a:r>
            <a:r>
              <a:rPr lang="en-US" sz="2400" dirty="0" err="1" smtClean="0">
                <a:solidFill>
                  <a:srgbClr val="FFFF00"/>
                </a:solidFill>
              </a:rPr>
              <a:t>jednostavnija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jedinjenja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Sveukupni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biohemijski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procesi</a:t>
            </a:r>
            <a:r>
              <a:rPr lang="en-US" sz="2400" dirty="0" smtClean="0">
                <a:solidFill>
                  <a:srgbClr val="FFFF00"/>
                </a:solidFill>
              </a:rPr>
              <a:t> u </a:t>
            </a:r>
            <a:r>
              <a:rPr lang="en-US" sz="2400" dirty="0" err="1" smtClean="0">
                <a:solidFill>
                  <a:srgbClr val="FFFF00"/>
                </a:solidFill>
              </a:rPr>
              <a:t>jednom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organizmu</a:t>
            </a:r>
            <a:r>
              <a:rPr lang="en-US" sz="2400" dirty="0" smtClean="0">
                <a:solidFill>
                  <a:srgbClr val="FFFF00"/>
                </a:solidFill>
              </a:rPr>
              <a:t> se </a:t>
            </a:r>
            <a:r>
              <a:rPr lang="en-US" sz="2400" dirty="0" err="1" smtClean="0">
                <a:solidFill>
                  <a:srgbClr val="FFFF00"/>
                </a:solidFill>
              </a:rPr>
              <a:t>jednom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rječju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nazivaju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metabolizam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Najveći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uticaj</a:t>
            </a:r>
            <a:r>
              <a:rPr lang="en-US" sz="2400" dirty="0" smtClean="0">
                <a:solidFill>
                  <a:srgbClr val="FFFF00"/>
                </a:solidFill>
              </a:rPr>
              <a:t> u </a:t>
            </a:r>
            <a:r>
              <a:rPr lang="en-US" sz="2400" dirty="0" err="1" smtClean="0">
                <a:solidFill>
                  <a:srgbClr val="FFFF00"/>
                </a:solidFill>
              </a:rPr>
              <a:t>metabolizmu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ima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endokrini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sistem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Neorganske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organske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supstance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dospevaju</a:t>
            </a:r>
            <a:r>
              <a:rPr lang="en-US" sz="2400" dirty="0" smtClean="0">
                <a:solidFill>
                  <a:srgbClr val="FFFF00"/>
                </a:solidFill>
              </a:rPr>
              <a:t> u </a:t>
            </a:r>
            <a:r>
              <a:rPr lang="en-US" sz="2400" dirty="0" err="1" smtClean="0">
                <a:solidFill>
                  <a:srgbClr val="FFFF00"/>
                </a:solidFill>
              </a:rPr>
              <a:t>ćeliju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podležu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biohemijskim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promenama</a:t>
            </a:r>
            <a:r>
              <a:rPr lang="en-US" sz="2400" dirty="0" smtClean="0">
                <a:solidFill>
                  <a:srgbClr val="FFFF00"/>
                </a:solidFill>
              </a:rPr>
              <a:t>. S </a:t>
            </a:r>
            <a:r>
              <a:rPr lang="en-US" sz="2400" dirty="0" err="1" smtClean="0">
                <a:solidFill>
                  <a:srgbClr val="FFFF00"/>
                </a:solidFill>
              </a:rPr>
              <a:t>jedne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strane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razlažu</a:t>
            </a:r>
            <a:r>
              <a:rPr lang="en-US" sz="2400" dirty="0" smtClean="0">
                <a:solidFill>
                  <a:srgbClr val="FFFF00"/>
                </a:solidFill>
              </a:rPr>
              <a:t> se </a:t>
            </a:r>
            <a:r>
              <a:rPr lang="en-US" sz="2400" dirty="0" err="1" smtClean="0">
                <a:solidFill>
                  <a:srgbClr val="FFFF00"/>
                </a:solidFill>
              </a:rPr>
              <a:t>unete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supstance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oslobađa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energija</a:t>
            </a:r>
            <a:r>
              <a:rPr lang="en-US" sz="2400" dirty="0" smtClean="0">
                <a:solidFill>
                  <a:srgbClr val="FFFF00"/>
                </a:solidFill>
              </a:rPr>
              <a:t>, a s </a:t>
            </a:r>
            <a:r>
              <a:rPr lang="en-US" sz="2400" dirty="0" err="1" smtClean="0">
                <a:solidFill>
                  <a:srgbClr val="FFFF00"/>
                </a:solidFill>
              </a:rPr>
              <a:t>druge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sinte</a:t>
            </a:r>
            <a:r>
              <a:rPr lang="sr-Latn-CS" sz="2400" dirty="0" smtClean="0">
                <a:solidFill>
                  <a:srgbClr val="FFFF00"/>
                </a:solidFill>
              </a:rPr>
              <a:t>ti</a:t>
            </a:r>
            <a:r>
              <a:rPr lang="en-US" sz="2400" dirty="0" err="1" smtClean="0">
                <a:solidFill>
                  <a:srgbClr val="FFFF00"/>
                </a:solidFill>
              </a:rPr>
              <a:t>zuju</a:t>
            </a:r>
            <a:r>
              <a:rPr lang="en-US" sz="2400" dirty="0" smtClean="0">
                <a:solidFill>
                  <a:srgbClr val="FFFF00"/>
                </a:solidFill>
              </a:rPr>
              <a:t> se </a:t>
            </a:r>
            <a:r>
              <a:rPr lang="en-US" sz="2400" dirty="0" err="1" smtClean="0">
                <a:solidFill>
                  <a:srgbClr val="FFFF00"/>
                </a:solidFill>
              </a:rPr>
              <a:t>nove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supstance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ulaze</a:t>
            </a:r>
            <a:r>
              <a:rPr lang="en-US" sz="2400" dirty="0" smtClean="0">
                <a:solidFill>
                  <a:srgbClr val="FFFF00"/>
                </a:solidFill>
              </a:rPr>
              <a:t> u </a:t>
            </a:r>
            <a:r>
              <a:rPr lang="en-US" sz="2400" dirty="0" err="1" smtClean="0">
                <a:solidFill>
                  <a:srgbClr val="FFFF00"/>
                </a:solidFill>
              </a:rPr>
              <a:t>sastav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ćelije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pri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čemu</a:t>
            </a:r>
            <a:r>
              <a:rPr lang="en-US" sz="2400" dirty="0" smtClean="0">
                <a:solidFill>
                  <a:srgbClr val="FFFF00"/>
                </a:solidFill>
              </a:rPr>
              <a:t> se </a:t>
            </a:r>
            <a:r>
              <a:rPr lang="en-US" sz="2400" dirty="0" err="1" smtClean="0">
                <a:solidFill>
                  <a:srgbClr val="FFFF00"/>
                </a:solidFill>
              </a:rPr>
              <a:t>vezuje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energija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62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METABOLIČKI PROCESI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sz="4400" b="1" dirty="0" smtClean="0">
                <a:solidFill>
                  <a:schemeClr val="tx2">
                    <a:lumMod val="50000"/>
                  </a:schemeClr>
                </a:solidFill>
              </a:rPr>
              <a:t>ANAEROBNI</a:t>
            </a:r>
            <a:r>
              <a:rPr lang="sr-Latn-CS" sz="4400" dirty="0" smtClean="0">
                <a:solidFill>
                  <a:srgbClr val="FFFF00"/>
                </a:solidFill>
              </a:rPr>
              <a:t> METABOLIČKI PROCES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sz="4400" dirty="0" smtClean="0">
                <a:solidFill>
                  <a:srgbClr val="FFFF00"/>
                </a:solidFill>
              </a:rPr>
              <a:t>(bez učešća O2-kiseonika)</a:t>
            </a:r>
            <a:endParaRPr lang="en-US" sz="4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sr-Latn-CS" sz="4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sz="4400" b="1" dirty="0" smtClean="0">
                <a:solidFill>
                  <a:schemeClr val="tx2">
                    <a:lumMod val="50000"/>
                  </a:schemeClr>
                </a:solidFill>
              </a:rPr>
              <a:t>AEROBNI</a:t>
            </a:r>
            <a:r>
              <a:rPr lang="sr-Latn-CS" sz="4400" dirty="0" smtClean="0">
                <a:solidFill>
                  <a:srgbClr val="FFFF00"/>
                </a:solidFill>
              </a:rPr>
              <a:t> METABOLIČKI PROCES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sz="4400" dirty="0" smtClean="0">
                <a:solidFill>
                  <a:srgbClr val="FFFF00"/>
                </a:solidFill>
              </a:rPr>
              <a:t>(uz učešće O2-kiseonika)</a:t>
            </a:r>
          </a:p>
          <a:p>
            <a:pPr eaLnBrk="1" hangingPunct="1">
              <a:defRPr/>
            </a:pPr>
            <a:endParaRPr lang="sr-Latn-CS" sz="4400" dirty="0" smtClean="0"/>
          </a:p>
          <a:p>
            <a:pPr eaLnBrk="1" hangingPunct="1">
              <a:defRPr/>
            </a:pPr>
            <a:endParaRPr lang="sr-Latn-CS" sz="4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3034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560840" cy="42577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ANAEROBNI </a:t>
            </a:r>
            <a:r>
              <a:rPr lang="sr-Latn-CS" sz="3200" b="1" dirty="0" smtClean="0">
                <a:solidFill>
                  <a:srgbClr val="FFFF00"/>
                </a:solidFill>
              </a:rPr>
              <a:t> METABOLIČKI PROCESI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2645"/>
            <a:ext cx="7543800" cy="56915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800" dirty="0" smtClean="0">
                <a:solidFill>
                  <a:srgbClr val="FFFF00"/>
                </a:solidFill>
              </a:rPr>
              <a:t/>
            </a:r>
            <a:br>
              <a:rPr lang="en-US" sz="800" dirty="0" smtClean="0">
                <a:solidFill>
                  <a:srgbClr val="FFFF00"/>
                </a:solidFill>
              </a:rPr>
            </a:br>
            <a:r>
              <a:rPr lang="en-US" sz="1800" b="1" dirty="0" err="1" smtClean="0">
                <a:solidFill>
                  <a:srgbClr val="FFFF00"/>
                </a:solidFill>
              </a:rPr>
              <a:t>Mišićne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ćelije</a:t>
            </a:r>
            <a:r>
              <a:rPr lang="en-US" sz="1800" b="1" dirty="0" smtClean="0">
                <a:solidFill>
                  <a:srgbClr val="FFFF00"/>
                </a:solidFill>
              </a:rPr>
              <a:t>,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kao</a:t>
            </a:r>
            <a:r>
              <a:rPr lang="en-US" sz="1800" dirty="0" smtClean="0">
                <a:solidFill>
                  <a:srgbClr val="FFFF00"/>
                </a:solidFill>
              </a:rPr>
              <a:t> i </a:t>
            </a:r>
            <a:r>
              <a:rPr lang="en-US" sz="1800" dirty="0" err="1" smtClean="0">
                <a:solidFill>
                  <a:srgbClr val="FFFF00"/>
                </a:solidFill>
              </a:rPr>
              <a:t>sve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druge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ćelije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organizma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</a:rPr>
              <a:t>energiju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za</a:t>
            </a:r>
            <a:r>
              <a:rPr lang="en-US" sz="1800" dirty="0" smtClean="0">
                <a:solidFill>
                  <a:srgbClr val="FFFF00"/>
                </a:solidFill>
              </a:rPr>
              <a:t> rad </a:t>
            </a:r>
            <a:r>
              <a:rPr lang="en-US" sz="1800" dirty="0" err="1" smtClean="0">
                <a:solidFill>
                  <a:srgbClr val="FFFF00"/>
                </a:solidFill>
              </a:rPr>
              <a:t>dobijaju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direktno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</a:rPr>
              <a:t>jedino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razlaganjem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molekula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adenozin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trifosfata</a:t>
            </a:r>
            <a:r>
              <a:rPr lang="en-US" sz="1800" dirty="0" smtClean="0">
                <a:solidFill>
                  <a:srgbClr val="FFFF00"/>
                </a:solidFill>
              </a:rPr>
              <a:t> (ATP). </a:t>
            </a:r>
            <a:r>
              <a:rPr lang="en-US" sz="1800" dirty="0" err="1" smtClean="0">
                <a:solidFill>
                  <a:srgbClr val="FFFF00"/>
                </a:solidFill>
              </a:rPr>
              <a:t>Ovo</a:t>
            </a:r>
            <a:r>
              <a:rPr lang="en-US" sz="1800" dirty="0" smtClean="0">
                <a:solidFill>
                  <a:srgbClr val="FFFF00"/>
                </a:solidFill>
              </a:rPr>
              <a:t> se </a:t>
            </a:r>
            <a:r>
              <a:rPr lang="en-US" sz="1800" dirty="0" err="1" smtClean="0">
                <a:solidFill>
                  <a:srgbClr val="FFFF00"/>
                </a:solidFill>
              </a:rPr>
              <a:t>može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izraziti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jednačinom</a:t>
            </a:r>
            <a:r>
              <a:rPr lang="en-US" sz="1800" dirty="0" smtClean="0">
                <a:solidFill>
                  <a:srgbClr val="FFFF00"/>
                </a:solidFill>
              </a:rPr>
              <a:t>: 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ATP = ADP + P (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fosfat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) + E (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energija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800" dirty="0" smtClean="0">
                <a:solidFill>
                  <a:srgbClr val="FFFF00"/>
                </a:solidFill>
              </a:rPr>
              <a:t/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/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err="1" smtClean="0">
                <a:solidFill>
                  <a:srgbClr val="FFFF00"/>
                </a:solidFill>
              </a:rPr>
              <a:t>Iz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ove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jednačine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sledi</a:t>
            </a:r>
            <a:r>
              <a:rPr lang="en-US" sz="1800" dirty="0" smtClean="0">
                <a:solidFill>
                  <a:srgbClr val="FFFF00"/>
                </a:solidFill>
              </a:rPr>
              <a:t> da </a:t>
            </a:r>
            <a:r>
              <a:rPr lang="en-US" sz="1800" dirty="0" err="1" smtClean="0">
                <a:solidFill>
                  <a:srgbClr val="FFFF00"/>
                </a:solidFill>
              </a:rPr>
              <a:t>stalno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mora</a:t>
            </a:r>
            <a:r>
              <a:rPr lang="en-US" sz="1800" dirty="0" smtClean="0">
                <a:solidFill>
                  <a:srgbClr val="FFFF00"/>
                </a:solidFill>
              </a:rPr>
              <a:t> da se </a:t>
            </a:r>
            <a:r>
              <a:rPr lang="en-US" sz="1800" dirty="0" err="1" smtClean="0">
                <a:solidFill>
                  <a:srgbClr val="FFFF00"/>
                </a:solidFill>
              </a:rPr>
              <a:t>vrši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resinteza</a:t>
            </a:r>
            <a:r>
              <a:rPr lang="en-US" sz="1800" dirty="0" smtClean="0">
                <a:solidFill>
                  <a:srgbClr val="FFFF00"/>
                </a:solidFill>
              </a:rPr>
              <a:t> ATP, od ADP </a:t>
            </a:r>
            <a:r>
              <a:rPr lang="en-US" sz="1800" dirty="0" err="1" smtClean="0">
                <a:solidFill>
                  <a:srgbClr val="FFFF00"/>
                </a:solidFill>
              </a:rPr>
              <a:t>sada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suprotnim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procesom</a:t>
            </a:r>
            <a:r>
              <a:rPr lang="en-US" sz="1800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  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ADP + P + E = ATP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FFFF00"/>
                </a:solidFill>
              </a:rPr>
              <a:t>Resinteza</a:t>
            </a:r>
            <a:r>
              <a:rPr lang="en-US" sz="1800" dirty="0" smtClean="0">
                <a:solidFill>
                  <a:srgbClr val="FFFF00"/>
                </a:solidFill>
              </a:rPr>
              <a:t> ATP se </a:t>
            </a:r>
            <a:r>
              <a:rPr lang="en-US" sz="1800" dirty="0" err="1" smtClean="0">
                <a:solidFill>
                  <a:srgbClr val="FFFF00"/>
                </a:solidFill>
              </a:rPr>
              <a:t>vrši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anaerobnim</a:t>
            </a:r>
            <a:r>
              <a:rPr lang="en-US" sz="1800" dirty="0" smtClean="0">
                <a:solidFill>
                  <a:srgbClr val="FFFF00"/>
                </a:solidFill>
              </a:rPr>
              <a:t> i </a:t>
            </a:r>
            <a:r>
              <a:rPr lang="en-US" sz="1800" dirty="0" err="1" smtClean="0">
                <a:solidFill>
                  <a:srgbClr val="FFFF00"/>
                </a:solidFill>
              </a:rPr>
              <a:t>aerobnim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procesima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Ovde</a:t>
            </a:r>
            <a:r>
              <a:rPr lang="en-US" sz="1800" dirty="0" smtClean="0">
                <a:solidFill>
                  <a:srgbClr val="FFFF00"/>
                </a:solidFill>
              </a:rPr>
              <a:t> se </a:t>
            </a:r>
            <a:r>
              <a:rPr lang="en-US" sz="1800" dirty="0" err="1" smtClean="0">
                <a:solidFill>
                  <a:srgbClr val="FFFF00"/>
                </a:solidFill>
              </a:rPr>
              <a:t>radi</a:t>
            </a:r>
            <a:r>
              <a:rPr lang="en-US" sz="1800" dirty="0" smtClean="0">
                <a:solidFill>
                  <a:srgbClr val="FFFF00"/>
                </a:solidFill>
              </a:rPr>
              <a:t> o </a:t>
            </a:r>
            <a:r>
              <a:rPr lang="en-US" sz="1800" dirty="0" err="1" smtClean="0">
                <a:solidFill>
                  <a:srgbClr val="FFFF00"/>
                </a:solidFill>
              </a:rPr>
              <a:t>tzv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vezanim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reakcijama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</a:rPr>
              <a:t>jer</a:t>
            </a:r>
            <a:r>
              <a:rPr lang="en-US" sz="1800" dirty="0" smtClean="0">
                <a:solidFill>
                  <a:srgbClr val="FFFF00"/>
                </a:solidFill>
              </a:rPr>
              <a:t> se  </a:t>
            </a:r>
            <a:r>
              <a:rPr lang="en-US" sz="1800" dirty="0" err="1" smtClean="0">
                <a:solidFill>
                  <a:srgbClr val="FFFF00"/>
                </a:solidFill>
              </a:rPr>
              <a:t>energija</a:t>
            </a:r>
            <a:r>
              <a:rPr lang="en-US" sz="1800" dirty="0" smtClean="0">
                <a:solidFill>
                  <a:srgbClr val="FFFF00"/>
                </a:solidFill>
              </a:rPr>
              <a:t>   </a:t>
            </a:r>
            <a:r>
              <a:rPr lang="en-US" sz="1800" dirty="0" err="1" smtClean="0">
                <a:solidFill>
                  <a:srgbClr val="FFFF00"/>
                </a:solidFill>
              </a:rPr>
              <a:t>oslobođena</a:t>
            </a:r>
            <a:r>
              <a:rPr lang="en-US" sz="1800" dirty="0" smtClean="0">
                <a:solidFill>
                  <a:srgbClr val="FFFF00"/>
                </a:solidFill>
              </a:rPr>
              <a:t>   </a:t>
            </a:r>
            <a:r>
              <a:rPr lang="en-US" sz="1800" dirty="0" err="1" smtClean="0">
                <a:solidFill>
                  <a:srgbClr val="FFFF00"/>
                </a:solidFill>
              </a:rPr>
              <a:t>pri</a:t>
            </a:r>
            <a:r>
              <a:rPr lang="en-US" sz="1800" dirty="0" smtClean="0">
                <a:solidFill>
                  <a:srgbClr val="FFFF00"/>
                </a:solidFill>
              </a:rPr>
              <a:t>   </a:t>
            </a:r>
            <a:r>
              <a:rPr lang="en-US" sz="1800" dirty="0" err="1" smtClean="0">
                <a:solidFill>
                  <a:srgbClr val="FFFF00"/>
                </a:solidFill>
              </a:rPr>
              <a:t>jednoj</a:t>
            </a:r>
            <a:r>
              <a:rPr lang="en-US" sz="1800" dirty="0" smtClean="0">
                <a:solidFill>
                  <a:srgbClr val="FFFF00"/>
                </a:solidFill>
              </a:rPr>
              <a:t>   </a:t>
            </a:r>
            <a:r>
              <a:rPr lang="en-US" sz="1800" dirty="0" err="1" smtClean="0">
                <a:solidFill>
                  <a:srgbClr val="FFFF00"/>
                </a:solidFill>
              </a:rPr>
              <a:t>reakciji</a:t>
            </a:r>
            <a:r>
              <a:rPr lang="en-US" sz="1800" dirty="0" smtClean="0">
                <a:solidFill>
                  <a:srgbClr val="FFFF00"/>
                </a:solidFill>
              </a:rPr>
              <a:t>   </a:t>
            </a:r>
            <a:r>
              <a:rPr lang="en-US" sz="1800" dirty="0" err="1" smtClean="0">
                <a:solidFill>
                  <a:srgbClr val="FFFF00"/>
                </a:solidFill>
              </a:rPr>
              <a:t>odmah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uključuje</a:t>
            </a:r>
            <a:r>
              <a:rPr lang="en-US" sz="1800" dirty="0" smtClean="0">
                <a:solidFill>
                  <a:srgbClr val="FFFF00"/>
                </a:solidFill>
              </a:rPr>
              <a:t> u </a:t>
            </a:r>
            <a:r>
              <a:rPr lang="en-US" sz="1800" dirty="0" err="1" smtClean="0">
                <a:solidFill>
                  <a:srgbClr val="FFFF00"/>
                </a:solidFill>
              </a:rPr>
              <a:t>drugu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reakciju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/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err="1" smtClean="0">
                <a:solidFill>
                  <a:srgbClr val="FFFF00"/>
                </a:solidFill>
              </a:rPr>
              <a:t>Kod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anaerobnog</a:t>
            </a:r>
            <a:r>
              <a:rPr lang="en-US" sz="1800" dirty="0" smtClean="0">
                <a:solidFill>
                  <a:srgbClr val="FFFF00"/>
                </a:solidFill>
              </a:rPr>
              <a:t>  </a:t>
            </a:r>
            <a:r>
              <a:rPr lang="en-US" sz="1800" dirty="0" err="1" smtClean="0">
                <a:solidFill>
                  <a:srgbClr val="FFFF00"/>
                </a:solidFill>
              </a:rPr>
              <a:t>izvora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postoje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</a:rPr>
              <a:t>dve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frakcije</a:t>
            </a:r>
            <a:r>
              <a:rPr lang="en-US" sz="1800" dirty="0" smtClean="0">
                <a:solidFill>
                  <a:srgbClr val="FFFF00"/>
                </a:solidFill>
              </a:rPr>
              <a:t>, u </a:t>
            </a:r>
            <a:r>
              <a:rPr lang="en-US" sz="1800" dirty="0" err="1" smtClean="0">
                <a:solidFill>
                  <a:srgbClr val="FFFF00"/>
                </a:solidFill>
              </a:rPr>
              <a:t>zavisnosti</a:t>
            </a:r>
            <a:r>
              <a:rPr lang="en-US" sz="1800" dirty="0" smtClean="0">
                <a:solidFill>
                  <a:srgbClr val="FFFF00"/>
                </a:solidFill>
              </a:rPr>
              <a:t> od toga, </a:t>
            </a:r>
            <a:r>
              <a:rPr lang="en-US" sz="1800" dirty="0" err="1" smtClean="0">
                <a:solidFill>
                  <a:srgbClr val="FFFF00"/>
                </a:solidFill>
              </a:rPr>
              <a:t>koja</a:t>
            </a:r>
            <a:r>
              <a:rPr lang="en-US" sz="1800" dirty="0" smtClean="0">
                <a:solidFill>
                  <a:srgbClr val="FFFF00"/>
                </a:solidFill>
              </a:rPr>
              <a:t> se </a:t>
            </a:r>
            <a:r>
              <a:rPr lang="en-US" sz="1800" dirty="0" err="1" smtClean="0">
                <a:solidFill>
                  <a:srgbClr val="FFFF00"/>
                </a:solidFill>
              </a:rPr>
              <a:t>supstanca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koristi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za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stvaranje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energije</a:t>
            </a:r>
            <a:r>
              <a:rPr lang="en-US" sz="1800" dirty="0" smtClean="0">
                <a:solidFill>
                  <a:srgbClr val="FFFF00"/>
                </a:solidFill>
              </a:rPr>
              <a:t>: </a:t>
            </a:r>
            <a:r>
              <a:rPr lang="en-US" sz="1800" dirty="0" err="1" smtClean="0">
                <a:solidFill>
                  <a:srgbClr val="FFFF00"/>
                </a:solidFill>
              </a:rPr>
              <a:t>Alaktatna</a:t>
            </a:r>
            <a:r>
              <a:rPr lang="en-US" sz="1800" dirty="0" smtClean="0">
                <a:solidFill>
                  <a:srgbClr val="FFFF00"/>
                </a:solidFill>
              </a:rPr>
              <a:t> i </a:t>
            </a:r>
            <a:r>
              <a:rPr lang="en-US" sz="1800" dirty="0" err="1" smtClean="0">
                <a:solidFill>
                  <a:srgbClr val="FFFF00"/>
                </a:solidFill>
              </a:rPr>
              <a:t>Laktatna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/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U </a:t>
            </a:r>
            <a:r>
              <a:rPr lang="en-US" sz="1800" dirty="0" err="1" smtClean="0">
                <a:solidFill>
                  <a:srgbClr val="FFFF00"/>
                </a:solidFill>
              </a:rPr>
              <a:t>prvom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slučaju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sr-Latn-CS" sz="1800" b="1" dirty="0" smtClean="0">
                <a:solidFill>
                  <a:srgbClr val="FFFF00"/>
                </a:solidFill>
              </a:rPr>
              <a:t>ALAKTATNA FAZA</a:t>
            </a:r>
            <a:r>
              <a:rPr lang="sr-Latn-C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energija</a:t>
            </a:r>
            <a:r>
              <a:rPr lang="en-US" sz="1800" dirty="0" smtClean="0">
                <a:solidFill>
                  <a:srgbClr val="FFFF00"/>
                </a:solidFill>
              </a:rPr>
              <a:t> se </a:t>
            </a:r>
            <a:r>
              <a:rPr lang="en-US" sz="1800" dirty="0" err="1" smtClean="0">
                <a:solidFill>
                  <a:srgbClr val="FFFF00"/>
                </a:solidFill>
              </a:rPr>
              <a:t>dobija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razgradnjom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kreatinfosfata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(CP). </a:t>
            </a:r>
            <a:r>
              <a:rPr lang="en-US" sz="1800" dirty="0" err="1" smtClean="0">
                <a:solidFill>
                  <a:srgbClr val="FFFF00"/>
                </a:solidFill>
              </a:rPr>
              <a:t>Rezerve</a:t>
            </a:r>
            <a:r>
              <a:rPr lang="en-US" sz="1800" dirty="0" smtClean="0">
                <a:solidFill>
                  <a:srgbClr val="FFFF00"/>
                </a:solidFill>
              </a:rPr>
              <a:t> CP-a u </a:t>
            </a:r>
            <a:r>
              <a:rPr lang="en-US" sz="1800" dirty="0" err="1" smtClean="0">
                <a:solidFill>
                  <a:srgbClr val="FFFF00"/>
                </a:solidFill>
              </a:rPr>
              <a:t>ćelijama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su</a:t>
            </a:r>
            <a:r>
              <a:rPr lang="en-US" sz="1800" dirty="0" smtClean="0">
                <a:solidFill>
                  <a:srgbClr val="FFFF00"/>
                </a:solidFill>
              </a:rPr>
              <a:t> male, </a:t>
            </a:r>
            <a:r>
              <a:rPr lang="en-US" sz="1800" dirty="0" err="1" smtClean="0">
                <a:solidFill>
                  <a:srgbClr val="FFFF00"/>
                </a:solidFill>
              </a:rPr>
              <a:t>ali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zato</a:t>
            </a:r>
            <a:r>
              <a:rPr lang="en-US" sz="1800" dirty="0" smtClean="0">
                <a:solidFill>
                  <a:srgbClr val="FFFF00"/>
                </a:solidFill>
              </a:rPr>
              <a:t> se </a:t>
            </a:r>
            <a:r>
              <a:rPr lang="en-US" sz="1800" dirty="0" err="1" smtClean="0">
                <a:solidFill>
                  <a:srgbClr val="FFFF00"/>
                </a:solidFill>
              </a:rPr>
              <a:t>njegovom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razgradnjom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stvara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najveća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količina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energije</a:t>
            </a:r>
            <a:r>
              <a:rPr lang="en-US" sz="1800" dirty="0" smtClean="0">
                <a:solidFill>
                  <a:srgbClr val="FFFF00"/>
                </a:solidFill>
              </a:rPr>
              <a:t> u </a:t>
            </a:r>
            <a:r>
              <a:rPr lang="en-US" sz="1800" dirty="0" err="1" smtClean="0">
                <a:solidFill>
                  <a:srgbClr val="FFFF00"/>
                </a:solidFill>
              </a:rPr>
              <a:t>jedinici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vremena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</a:rPr>
              <a:t>što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znači</a:t>
            </a:r>
            <a:r>
              <a:rPr lang="en-US" sz="1800" dirty="0" smtClean="0">
                <a:solidFill>
                  <a:srgbClr val="FFFF00"/>
                </a:solidFill>
              </a:rPr>
              <a:t> da </a:t>
            </a:r>
            <a:r>
              <a:rPr lang="en-US" sz="1800" dirty="0" err="1" smtClean="0">
                <a:solidFill>
                  <a:srgbClr val="FFFF00"/>
                </a:solidFill>
              </a:rPr>
              <a:t>raspadanjem</a:t>
            </a:r>
            <a:r>
              <a:rPr lang="en-US" sz="1800" dirty="0" smtClean="0">
                <a:solidFill>
                  <a:srgbClr val="FFFF00"/>
                </a:solidFill>
              </a:rPr>
              <a:t> CP-a </a:t>
            </a:r>
            <a:r>
              <a:rPr lang="en-US" sz="1800" dirty="0" err="1" smtClean="0">
                <a:solidFill>
                  <a:srgbClr val="FFFF00"/>
                </a:solidFill>
              </a:rPr>
              <a:t>dobijamo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energiju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za</a:t>
            </a:r>
            <a:r>
              <a:rPr lang="en-US" sz="1800" dirty="0" smtClean="0">
                <a:solidFill>
                  <a:srgbClr val="FFFF00"/>
                </a:solidFill>
              </a:rPr>
              <a:t> rad </a:t>
            </a:r>
            <a:r>
              <a:rPr lang="en-US" sz="1800" dirty="0" err="1" smtClean="0">
                <a:solidFill>
                  <a:srgbClr val="FFFF00"/>
                </a:solidFill>
              </a:rPr>
              <a:t>maksimalnim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intenzitetom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Njegove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rezerve</a:t>
            </a:r>
            <a:r>
              <a:rPr lang="en-US" sz="1800" dirty="0" smtClean="0">
                <a:solidFill>
                  <a:srgbClr val="FFFF00"/>
                </a:solidFill>
              </a:rPr>
              <a:t> u </a:t>
            </a:r>
            <a:r>
              <a:rPr lang="en-US" sz="1800" dirty="0" err="1" smtClean="0">
                <a:solidFill>
                  <a:srgbClr val="FFFF00"/>
                </a:solidFill>
              </a:rPr>
              <a:t>ćelijama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dovoljne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za</a:t>
            </a:r>
            <a:r>
              <a:rPr lang="en-US" sz="1800" dirty="0" smtClean="0">
                <a:solidFill>
                  <a:srgbClr val="FFFF00"/>
                </a:solidFill>
              </a:rPr>
              <a:t> rad </a:t>
            </a:r>
            <a:r>
              <a:rPr lang="en-US" sz="1800" dirty="0" err="1" smtClean="0">
                <a:solidFill>
                  <a:srgbClr val="FFFF00"/>
                </a:solidFill>
              </a:rPr>
              <a:t>maksimalnog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trajanja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do 15 - 20 </a:t>
            </a:r>
            <a:r>
              <a:rPr lang="en-US" sz="1800" b="1" dirty="0" err="1" smtClean="0">
                <a:solidFill>
                  <a:srgbClr val="FFFF00"/>
                </a:solidFill>
              </a:rPr>
              <a:t>sekundi</a:t>
            </a:r>
            <a:r>
              <a:rPr lang="en-US" sz="1800" b="1" dirty="0" smtClean="0">
                <a:solidFill>
                  <a:srgbClr val="FFFF00"/>
                </a:solidFill>
              </a:rPr>
              <a:t>.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err="1" smtClean="0"/>
              <a:t>Izvor</a:t>
            </a:r>
            <a:r>
              <a:rPr lang="en-US" sz="800" dirty="0" smtClean="0"/>
              <a:t>: </a:t>
            </a:r>
            <a:r>
              <a:rPr lang="en-US" sz="800" u="sng" dirty="0" err="1" smtClean="0">
                <a:hlinkClick r:id="rId3"/>
              </a:rPr>
              <a:t>Savremeni</a:t>
            </a:r>
            <a:r>
              <a:rPr lang="en-US" sz="800" u="sng" dirty="0" smtClean="0">
                <a:hlinkClick r:id="rId3"/>
              </a:rPr>
              <a:t> sport.com</a:t>
            </a:r>
            <a:r>
              <a:rPr lang="en-US" sz="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b="1" dirty="0" smtClean="0">
                <a:solidFill>
                  <a:srgbClr val="FFFF00"/>
                </a:solidFill>
              </a:rPr>
              <a:t>FAZE ANAEROBNOG METABOLIZMA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U </a:t>
            </a:r>
            <a:r>
              <a:rPr lang="en-US" sz="2000" b="1" dirty="0" err="1" smtClean="0">
                <a:solidFill>
                  <a:srgbClr val="FFFF00"/>
                </a:solidFill>
              </a:rPr>
              <a:t>drugom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slučaju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Latn-CS" sz="2000" b="1" dirty="0" smtClean="0">
                <a:solidFill>
                  <a:srgbClr val="FFFF00"/>
                </a:solidFill>
              </a:rPr>
              <a:t>LAKTATNA FAZA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energija</a:t>
            </a:r>
            <a:r>
              <a:rPr lang="en-US" sz="2000" b="1" dirty="0" smtClean="0">
                <a:solidFill>
                  <a:srgbClr val="FFFF00"/>
                </a:solidFill>
              </a:rPr>
              <a:t> se </a:t>
            </a:r>
            <a:r>
              <a:rPr lang="en-US" sz="2000" b="1" dirty="0" err="1" smtClean="0">
                <a:solidFill>
                  <a:srgbClr val="FFFF00"/>
                </a:solidFill>
              </a:rPr>
              <a:t>dobija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razgradnjom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ugljenih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hidrata</a:t>
            </a:r>
            <a:r>
              <a:rPr lang="en-US" sz="2000" b="1" dirty="0" smtClean="0">
                <a:solidFill>
                  <a:srgbClr val="FFFF00"/>
                </a:solidFill>
              </a:rPr>
              <a:t> (</a:t>
            </a:r>
            <a:r>
              <a:rPr lang="en-US" sz="2000" b="1" dirty="0" err="1" smtClean="0">
                <a:solidFill>
                  <a:srgbClr val="FFFF00"/>
                </a:solidFill>
              </a:rPr>
              <a:t>glikogena</a:t>
            </a:r>
            <a:r>
              <a:rPr lang="en-US" sz="2000" b="1" dirty="0" smtClean="0">
                <a:solidFill>
                  <a:srgbClr val="FFFF00"/>
                </a:solidFill>
              </a:rPr>
              <a:t>) do </a:t>
            </a:r>
            <a:r>
              <a:rPr lang="en-US" sz="2000" b="1" dirty="0" err="1" smtClean="0">
                <a:solidFill>
                  <a:srgbClr val="FFFF00"/>
                </a:solidFill>
              </a:rPr>
              <a:t>mlečne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kiseline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Latn-CS" sz="2000" b="1" dirty="0" smtClean="0">
                <a:solidFill>
                  <a:srgbClr val="FFFF00"/>
                </a:solidFill>
              </a:rPr>
              <a:t>,preko pirogrožđane kiseline koja ubrzo prelazi u mlečnu</a:t>
            </a:r>
            <a:r>
              <a:rPr lang="en-US" sz="2000" b="1" dirty="0" smtClean="0">
                <a:solidFill>
                  <a:srgbClr val="FFFF00"/>
                </a:solidFill>
              </a:rPr>
              <a:t>(</a:t>
            </a:r>
            <a:r>
              <a:rPr lang="en-US" sz="2000" b="1" dirty="0" err="1" smtClean="0">
                <a:solidFill>
                  <a:srgbClr val="FFFF00"/>
                </a:solidFill>
              </a:rPr>
              <a:t>laktata</a:t>
            </a:r>
            <a:r>
              <a:rPr lang="sr-Latn-CS" sz="2000" b="1" dirty="0" smtClean="0">
                <a:solidFill>
                  <a:srgbClr val="FFFF00"/>
                </a:solidFill>
              </a:rPr>
              <a:t>t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r>
              <a:rPr lang="sr-Latn-CS" sz="2000" b="1" dirty="0" smtClean="0">
                <a:solidFill>
                  <a:srgbClr val="FFFF00"/>
                </a:solidFill>
              </a:rPr>
              <a:t> i NADH  i H+  koji nastaje spajajem NAD i H2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koristi</a:t>
            </a:r>
            <a:r>
              <a:rPr lang="en-US" sz="2000" b="1" dirty="0" smtClean="0">
                <a:solidFill>
                  <a:srgbClr val="FFFF00"/>
                </a:solidFill>
              </a:rPr>
              <a:t> se </a:t>
            </a:r>
            <a:r>
              <a:rPr lang="en-US" sz="2000" b="1" dirty="0" err="1" smtClean="0">
                <a:solidFill>
                  <a:srgbClr val="FFFF00"/>
                </a:solidFill>
              </a:rPr>
              <a:t>za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rad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submaksimalnog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intenziteta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Rezerve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glikogena</a:t>
            </a:r>
            <a:r>
              <a:rPr lang="en-US" sz="2000" b="1" dirty="0" smtClean="0">
                <a:solidFill>
                  <a:srgbClr val="FFFF00"/>
                </a:solidFill>
              </a:rPr>
              <a:t> u </a:t>
            </a:r>
            <a:r>
              <a:rPr lang="en-US" sz="2000" b="1" dirty="0" err="1" smtClean="0">
                <a:solidFill>
                  <a:srgbClr val="FFFF00"/>
                </a:solidFill>
              </a:rPr>
              <a:t>mišićima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takve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njegovom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razgradnjom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dobijamo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energiju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za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rad</a:t>
            </a:r>
            <a:r>
              <a:rPr lang="en-US" sz="2000" b="1" dirty="0" smtClean="0">
                <a:solidFill>
                  <a:srgbClr val="FFFF00"/>
                </a:solidFill>
              </a:rPr>
              <a:t> u </a:t>
            </a:r>
            <a:r>
              <a:rPr lang="en-US" sz="2000" b="1" dirty="0" err="1" smtClean="0">
                <a:solidFill>
                  <a:srgbClr val="FFFF00"/>
                </a:solidFill>
              </a:rPr>
              <a:t>trajanju</a:t>
            </a:r>
            <a:r>
              <a:rPr lang="en-US" sz="2000" b="1" dirty="0" smtClean="0">
                <a:solidFill>
                  <a:srgbClr val="FFFF00"/>
                </a:solidFill>
              </a:rPr>
              <a:t> do 3 - 5 </a:t>
            </a:r>
            <a:r>
              <a:rPr lang="en-US" sz="2000" b="1" dirty="0" err="1" smtClean="0">
                <a:solidFill>
                  <a:srgbClr val="FFFF00"/>
                </a:solidFill>
              </a:rPr>
              <a:t>minuta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Ako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rad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traje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duže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onda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počinju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preovlađuju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aerobni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procesi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Prema</a:t>
            </a:r>
            <a:r>
              <a:rPr lang="en-US" sz="2000" b="1" dirty="0" smtClean="0">
                <a:solidFill>
                  <a:srgbClr val="FFFF00"/>
                </a:solidFill>
              </a:rPr>
              <a:t> tome </a:t>
            </a:r>
            <a:r>
              <a:rPr lang="en-US" sz="2000" b="1" dirty="0" err="1" smtClean="0">
                <a:solidFill>
                  <a:srgbClr val="FFFF00"/>
                </a:solidFill>
              </a:rPr>
              <a:t>postoji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prirodna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povezanost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između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intenziteta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maksimalnog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trajanja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neke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aktivnosti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hlinkClick r:id="rId2"/>
              </a:rPr>
              <a:t>energetskih</a:t>
            </a:r>
            <a:r>
              <a:rPr lang="en-US" sz="2000" b="1" dirty="0" smtClean="0">
                <a:solidFill>
                  <a:srgbClr val="FFFF00"/>
                </a:solidFill>
                <a:hlinkClick r:id="rId2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hlinkClick r:id="rId2"/>
              </a:rPr>
              <a:t>izvora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na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osnovu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kojih</a:t>
            </a:r>
            <a:r>
              <a:rPr lang="en-US" sz="2000" b="1" dirty="0" smtClean="0">
                <a:solidFill>
                  <a:srgbClr val="FFFF00"/>
                </a:solidFill>
              </a:rPr>
              <a:t> se </a:t>
            </a:r>
            <a:r>
              <a:rPr lang="en-US" sz="2000" b="1" dirty="0" err="1" smtClean="0">
                <a:solidFill>
                  <a:srgbClr val="FFFF00"/>
                </a:solidFill>
              </a:rPr>
              <a:t>ta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aktivnost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odvija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endParaRPr lang="sr-Latn-C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b="1" dirty="0" smtClean="0">
                <a:solidFill>
                  <a:srgbClr val="FFFF00"/>
                </a:solidFill>
              </a:rPr>
              <a:t>KARAKTERISTIČNO JE TO SA SE ANAEROBNOM GLIKOLIZOM MOŽE DOBITI  SAMO 2% UKUPNE ENERGIJE IZ GLIKOZE ZNAČI 98% SE GUBI.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118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dirty="0" smtClean="0"/>
              <a:t> </a:t>
            </a:r>
            <a:r>
              <a:rPr lang="sr-Latn-CS" sz="4000" b="1" dirty="0" smtClean="0">
                <a:solidFill>
                  <a:srgbClr val="FFFF00"/>
                </a:solidFill>
              </a:rPr>
              <a:t>AEROBNI METABOLIČKI PROCESI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>
                <a:solidFill>
                  <a:srgbClr val="FFFF00"/>
                </a:solidFill>
              </a:rPr>
              <a:t>AEROBNA GLIKOLIZA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sr-Latn-C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r-Latn-CS" dirty="0" smtClean="0">
                <a:solidFill>
                  <a:srgbClr val="FFFF00"/>
                </a:solidFill>
              </a:rPr>
              <a:t>GLUKONEOGENEZA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7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AEROBNA GLIKOLIZA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>
                <a:solidFill>
                  <a:srgbClr val="FFFF00"/>
                </a:solidFill>
              </a:rPr>
              <a:t>95% RADA MIŠIĆA OMOGUĆAVA AEROBNA GLIKOLIZA, ZA KOJU JE KARAKTERISTIČNO DA JE NEOPHODNO POSTOJANJE KISEONIKA,I OVAJ METABILIZAM JE GLAVNI IZVOR ENERGINE MIŠIĆNOG RADA</a:t>
            </a:r>
            <a:r>
              <a:rPr lang="sr-Latn-C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FIKSNI I MOBILNI PRIPOJ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4709160"/>
          </a:xfrm>
        </p:spPr>
        <p:txBody>
          <a:bodyPr/>
          <a:lstStyle/>
          <a:p>
            <a:r>
              <a:rPr lang="sr-Latn-RS" dirty="0" smtClean="0"/>
              <a:t>Faktori stabilizacije  fiksnog pripoja</a:t>
            </a:r>
          </a:p>
          <a:p>
            <a:r>
              <a:rPr lang="sr-Latn-RS" dirty="0"/>
              <a:t> </a:t>
            </a:r>
            <a:r>
              <a:rPr lang="sr-Latn-RS" dirty="0" smtClean="0"/>
              <a:t>   težina tela,segmenta ili ruka terapeuta</a:t>
            </a:r>
          </a:p>
          <a:p>
            <a:endParaRPr lang="en-US" dirty="0"/>
          </a:p>
        </p:txBody>
      </p:sp>
      <p:pic>
        <p:nvPicPr>
          <p:cNvPr id="1028" name="Picture 4" descr="C:\Users\Balov\Pictures\Izometrijska-i-izotonična-mišićna-kontrakc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8855"/>
            <a:ext cx="5181600" cy="31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8175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78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AEROBNA GLIKOLIZA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 dirty="0" smtClean="0">
                <a:solidFill>
                  <a:srgbClr val="FFFF00"/>
                </a:solidFill>
              </a:rPr>
              <a:t>GLAVNI  AEROBNI METABOLIOZAM SE ODVIJA KROZ  TAKOZVANI KREBSOV CIKLUS,U KOGA ULAZI ACETIL KOENZIM A(ACETYL- Co A), A DO NJEGA SE STIŽE ILI ANAEROBNIM METABOLIZMOM ILI RAZGRADNJOM PROTEINA I LIPIDA. GLAVNI PRODUKT  AEROB</a:t>
            </a:r>
            <a:r>
              <a:rPr lang="en-US" sz="2800" dirty="0" smtClean="0">
                <a:solidFill>
                  <a:srgbClr val="FFFF00"/>
                </a:solidFill>
              </a:rPr>
              <a:t>N</a:t>
            </a:r>
            <a:r>
              <a:rPr lang="sr-Latn-CS" sz="2800" dirty="0" smtClean="0">
                <a:solidFill>
                  <a:srgbClr val="FFFF00"/>
                </a:solidFill>
              </a:rPr>
              <a:t>OG METABOLIZMA JE :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3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3600" b="1" dirty="0" smtClean="0">
                <a:solidFill>
                  <a:srgbClr val="FFFF00"/>
                </a:solidFill>
              </a:rPr>
              <a:t>               CO2  +    H2O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CS" sz="2800" dirty="0" smtClean="0"/>
              <a:t> 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104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AEROBNA GLIKOLIZA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000" dirty="0" smtClean="0">
                <a:solidFill>
                  <a:srgbClr val="FFFF00"/>
                </a:solidFill>
              </a:rPr>
              <a:t>Da bi aerobna respiracija bila moguća neophodno je prisustvo kiseonika. Ovo je jedan od procesa koji se često upotrebljava i pri kom se razlaže pirivat putem glikolize i u kom pir</a:t>
            </a:r>
            <a:r>
              <a:rPr lang="en-US" sz="2000" dirty="0" smtClean="0">
                <a:solidFill>
                  <a:srgbClr val="FFFF00"/>
                </a:solidFill>
              </a:rPr>
              <a:t>u</a:t>
            </a:r>
            <a:r>
              <a:rPr lang="sr-Latn-CS" sz="2000" dirty="0" smtClean="0">
                <a:solidFill>
                  <a:srgbClr val="FFFF00"/>
                </a:solidFill>
              </a:rPr>
              <a:t>vat ulazi u mitohondrije kako bi bio potpuno oksidovan putem Krebsovog ciklusa. Produkt ovog procesa je energija u obliku ATP-a, putem focforilacije NADH i FADH2. Reduktivni potencijal NADH i FADH2 se pretvrara u dodatni broj molekula ATP-a (imatu na umu da je cilj ćelije da stvori što više molekula ATP-a koji predstavljaju energiju) putem transportnog lanca elektrona u kojem je kiseonik krajnji primalac (akceptor) elektrona. Većina molekula ATP-a stvorenih u celularnoj respiraciji su rezultat oksidativne forsforilacije, gde su ATP molekuli napravljeni zahvaljujući hemiosmotičnom potencijalu kojim upravlja katalizator. </a:t>
            </a:r>
            <a:r>
              <a:rPr lang="sr-Latn-CS" sz="2000" b="1" dirty="0" smtClean="0">
                <a:solidFill>
                  <a:srgbClr val="FFFF00"/>
                </a:solidFill>
              </a:rPr>
              <a:t>U idealnim uslovima, razlaganjem jednog molekula glukoze do krajnjih proizvoda (ugljen-dioksida i vode) stvara se 38 molekula ATP-a u celularnoj respiraciji. Međutim, obično ne dođe do 38 molekula ATP jer se neki od molekula energije utroše na procese kao što je transport pirogrožđane kiseline u mitohondrije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AEROBNA GLIKOLIZA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POTPUNOM OKSIDACIJOM  1 MOLA GLIKO</a:t>
            </a:r>
            <a:r>
              <a:rPr lang="sr-Latn-CS" dirty="0" smtClean="0">
                <a:solidFill>
                  <a:srgbClr val="FFFF00"/>
                </a:solidFill>
              </a:rPr>
              <a:t>ZE OSLOBAĐA SE 2.872 KJ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 smtClean="0">
                <a:solidFill>
                  <a:srgbClr val="FFFF00"/>
                </a:solidFill>
              </a:rPr>
              <a:t>  (686.000 cal), samo 33,5 KJ je potrebno za stvaranje 1 mola adenozin trifosfata ATP-a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12775" y="1981200"/>
            <a:ext cx="9756775" cy="4876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4" name="Picture 5" descr="250px-Cataboli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27233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5" descr="754px-Citric_acid_cycle_with_aconitate_2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571500"/>
            <a:ext cx="7181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9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r-Latn-RS" dirty="0" smtClean="0"/>
              <a:t>Oba pripoja fiksna                       oba mobilna</a:t>
            </a:r>
            <a:endParaRPr lang="en-US" dirty="0"/>
          </a:p>
        </p:txBody>
      </p:sp>
      <p:pic>
        <p:nvPicPr>
          <p:cNvPr id="2050" name="Picture 2" descr="C:\Users\Balov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0195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lov\Pictures\top-10-isometric-exercise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1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MEHANIZAM MIŠIĆNE </a:t>
            </a:r>
            <a:br>
              <a:rPr lang="sr-Latn-RS" dirty="0" smtClean="0"/>
            </a:br>
            <a:r>
              <a:rPr lang="sr-Latn-RS" dirty="0" smtClean="0"/>
              <a:t>KONTRAKCIJE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1.Impuls  oslobađa  acetilholin</a:t>
            </a:r>
          </a:p>
          <a:p>
            <a:r>
              <a:rPr lang="sr-Latn-RS" dirty="0" smtClean="0"/>
              <a:t>2.joni Ca iz sarkoplazmatskog retikula u sarkoplazmu</a:t>
            </a:r>
          </a:p>
          <a:p>
            <a:r>
              <a:rPr lang="sr-Latn-RS" dirty="0" smtClean="0"/>
              <a:t>3.klizajući filamentski mehanizam</a:t>
            </a:r>
          </a:p>
          <a:p>
            <a:r>
              <a:rPr lang="sr-Latn-RS" dirty="0" smtClean="0"/>
              <a:t>4.pumpe vraćaji Ca u SR </a:t>
            </a:r>
          </a:p>
          <a:p>
            <a:r>
              <a:rPr lang="sr-Latn-RS" dirty="0" smtClean="0"/>
              <a:t>5. miozin i aktin u početni položaj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Mehanizam kontrakcije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AKTINSKE NITI SE PRIČVRŠĆUJU NA TAKOZVANU Z PLOČU ILI MEMBRANU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NA MIOZINSKIM NITIMA POSTOJE POPREČNI MOSTOVI SA GLAVICAMA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NA AKTINSKIM NITIMA TROPONIN-TROPOMIOZINSKI KOMPLEKS DRŽI RAZMAKNUTE AKTINSKE OD MIOZINSKIH NITI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 smtClean="0">
                <a:solidFill>
                  <a:srgbClr val="FFFF00"/>
                </a:solidFill>
              </a:rPr>
              <a:t>POVEĆANA KOLIČINA Ca  U SARKOPLAZMI DOVODI DO TOGA TROPONIN-TROPOMIOZINSKI KOMPLEKS KOJI IMA VELIKI AFINITET KA JONIMA  Ca,TE NA TAJ NAČIN  BLOKIRA TROPONIN-TROPOMIOZINSKI KOMPLEKS, DOLAZI DO PRIVLAČENJA POPREČNIH MOSTOVA NA MIOZINSKIM GLAVICAMA I NA TAJ NAČIN IZAZIVAJU KONTRAKCIJU MIŠIĆA.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21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MOTORNA PLOČA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14354" r="12347" b="8134"/>
          <a:stretch>
            <a:fillRect/>
          </a:stretch>
        </p:blipFill>
        <p:spPr>
          <a:xfrm>
            <a:off x="323850" y="1773238"/>
            <a:ext cx="8820150" cy="508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1015</Words>
  <Application>Microsoft Office PowerPoint</Application>
  <PresentationFormat>On-screen Show (4:3)</PresentationFormat>
  <Paragraphs>117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Apex</vt:lpstr>
      <vt:lpstr>MIŠIĆI  I MIŠIĆNA KONTRAKCIJA</vt:lpstr>
      <vt:lpstr>PowerPoint Presentation</vt:lpstr>
      <vt:lpstr>PowerPoint Presentation</vt:lpstr>
      <vt:lpstr>FIKSNI I MOBILNI PRIPOJ</vt:lpstr>
      <vt:lpstr>PowerPoint Presentation</vt:lpstr>
      <vt:lpstr>MEHANIZAM MIŠIĆNE  KONTRAKCIJE</vt:lpstr>
      <vt:lpstr>Mehanizam kontrakcije</vt:lpstr>
      <vt:lpstr>PowerPoint Presentation</vt:lpstr>
      <vt:lpstr>MOTORNA PLOČA</vt:lpstr>
      <vt:lpstr>NEUROMIŠIĆNA SINAPSA motorna ploča</vt:lpstr>
      <vt:lpstr>PowerPoint Presentation</vt:lpstr>
      <vt:lpstr>PowerPoint Presentation</vt:lpstr>
      <vt:lpstr>PowerPoint Presentation</vt:lpstr>
      <vt:lpstr>OSNOVNI MEHANIZAM KONTRAKCIJE MIŠIĆA</vt:lpstr>
      <vt:lpstr>PowerPoint Presentation</vt:lpstr>
      <vt:lpstr>PowerPoint Presentation</vt:lpstr>
      <vt:lpstr>PowerPoint Presentation</vt:lpstr>
      <vt:lpstr>MEHANIZAM MIŠIĆNE KONTRAKCIJE</vt:lpstr>
      <vt:lpstr>PowerPoint Presentation</vt:lpstr>
      <vt:lpstr>PowerPoint Presentation</vt:lpstr>
      <vt:lpstr>PowerPoint Presentation</vt:lpstr>
      <vt:lpstr>MIOFIBRILA</vt:lpstr>
      <vt:lpstr>PowerPoint Presentation</vt:lpstr>
      <vt:lpstr>PowerPoint Presentation</vt:lpstr>
      <vt:lpstr>PowerPoint Presentation</vt:lpstr>
      <vt:lpstr>OSLOBAĐANJE Ca iz sarkolplazmatičnog retikuluma</vt:lpstr>
      <vt:lpstr>ŠIRENJE AKCIJSKOG POTENCIJALAIZAZIVA PORAST INTRACELULARNE CA ++</vt:lpstr>
      <vt:lpstr>POVEZIVANJE EKSCITACIJE I KONTRAKCIJE</vt:lpstr>
      <vt:lpstr>ZAVESLAJ MIOZINSKE GLAVE I SKRAĆIVANJE SARKOMERE</vt:lpstr>
      <vt:lpstr>VLAKNA BRZOG TRZAJA</vt:lpstr>
      <vt:lpstr>ZAKON SVE ILI NIŠTA</vt:lpstr>
      <vt:lpstr>ZAKON SVE ILI NIŠTA</vt:lpstr>
      <vt:lpstr>ZAKON SVE ILI NIŠTA</vt:lpstr>
      <vt:lpstr>DEFINICIJA METABOLIZMA</vt:lpstr>
      <vt:lpstr>METABOLIČKI PROCESI</vt:lpstr>
      <vt:lpstr>ANAEROBNI  METABOLIČKI PROCESI</vt:lpstr>
      <vt:lpstr>FAZE ANAEROBNOG METABOLIZMA</vt:lpstr>
      <vt:lpstr> AEROBNI METABOLIČKI PROCESI</vt:lpstr>
      <vt:lpstr>AEROBNA GLIKOLIZA</vt:lpstr>
      <vt:lpstr>AEROBNA GLIKOLIZA</vt:lpstr>
      <vt:lpstr>AEROBNA GLIKOLIZA</vt:lpstr>
      <vt:lpstr>AEROBNA GLIKOLIZA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MIŠIĆI  I MIŠIĆNA KONTRAKCIJA</dc:title>
  <dc:creator>Balov</dc:creator>
  <cp:lastModifiedBy>Balov</cp:lastModifiedBy>
  <cp:revision>16</cp:revision>
  <dcterms:created xsi:type="dcterms:W3CDTF">2016-11-07T17:09:26Z</dcterms:created>
  <dcterms:modified xsi:type="dcterms:W3CDTF">2016-11-07T23:50:57Z</dcterms:modified>
</cp:coreProperties>
</file>