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333AF0-D117-4611-96DA-E1B8B6ACB3C9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71ADDD-48C4-4320-B403-0C20A0039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33AF0-D117-4611-96DA-E1B8B6ACB3C9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1ADDD-48C4-4320-B403-0C20A0039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33AF0-D117-4611-96DA-E1B8B6ACB3C9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1ADDD-48C4-4320-B403-0C20A0039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33AF0-D117-4611-96DA-E1B8B6ACB3C9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1ADDD-48C4-4320-B403-0C20A00396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33AF0-D117-4611-96DA-E1B8B6ACB3C9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1ADDD-48C4-4320-B403-0C20A00396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33AF0-D117-4611-96DA-E1B8B6ACB3C9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1ADDD-48C4-4320-B403-0C20A00396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33AF0-D117-4611-96DA-E1B8B6ACB3C9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1ADDD-48C4-4320-B403-0C20A00396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33AF0-D117-4611-96DA-E1B8B6ACB3C9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1ADDD-48C4-4320-B403-0C20A00396A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33AF0-D117-4611-96DA-E1B8B6ACB3C9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1ADDD-48C4-4320-B403-0C20A0039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333AF0-D117-4611-96DA-E1B8B6ACB3C9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1ADDD-48C4-4320-B403-0C20A00396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333AF0-D117-4611-96DA-E1B8B6ACB3C9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71ADDD-48C4-4320-B403-0C20A00396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333AF0-D117-4611-96DA-E1B8B6ACB3C9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71ADDD-48C4-4320-B403-0C20A00396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mtClean="0"/>
              <a:t>MIŠIĆNA SILA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5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Relativna snaga mišićne kontrakcije</a:t>
            </a:r>
          </a:p>
          <a:p>
            <a:r>
              <a:rPr lang="sr-Latn-RS" dirty="0" smtClean="0"/>
              <a:t>Maksimalna snaga</a:t>
            </a:r>
          </a:p>
          <a:p>
            <a:r>
              <a:rPr lang="sr-Latn-RS" dirty="0" smtClean="0"/>
              <a:t>Submaksimalna snaga</a:t>
            </a:r>
          </a:p>
          <a:p>
            <a:r>
              <a:rPr lang="sr-Latn-RS" dirty="0" smtClean="0"/>
              <a:t>Minimalna snaga</a:t>
            </a:r>
          </a:p>
          <a:p>
            <a:endParaRPr lang="sr-Latn-RS" dirty="0"/>
          </a:p>
          <a:p>
            <a:r>
              <a:rPr lang="sr-Latn-RS" dirty="0" smtClean="0"/>
              <a:t>Obrtni moment sile</a:t>
            </a:r>
          </a:p>
          <a:p>
            <a:r>
              <a:rPr lang="sr-Latn-RS" dirty="0" smtClean="0"/>
              <a:t>-sila X krak sile</a:t>
            </a:r>
          </a:p>
          <a:p>
            <a:r>
              <a:rPr lang="sr-Latn-RS" dirty="0" smtClean="0"/>
              <a:t>Faktori se menjaju u toku izvođenja pokreta</a:t>
            </a: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99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23" y="914400"/>
            <a:ext cx="8229599" cy="54863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14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Pokret je rezultat dejstva više sila:</a:t>
            </a:r>
          </a:p>
          <a:p>
            <a:r>
              <a:rPr lang="sr-Latn-RS" dirty="0"/>
              <a:t> </a:t>
            </a:r>
            <a:r>
              <a:rPr lang="sr-Latn-RS" dirty="0" smtClean="0"/>
              <a:t>  mišić,gravitacija,dodatno opterećenje,ptportrenje,antagonisti,trakcija</a:t>
            </a:r>
          </a:p>
          <a:p>
            <a:r>
              <a:rPr lang="sr-Latn-RS" dirty="0" smtClean="0"/>
              <a:t>U pokretu učestvuje više mišića</a:t>
            </a:r>
          </a:p>
          <a:p>
            <a:r>
              <a:rPr lang="sr-Latn-RS" dirty="0" smtClean="0"/>
              <a:t>Ako sile deluju po istoj liniji sabiraju se ili oduzimaju  zavisno od smera dejstva</a:t>
            </a:r>
          </a:p>
          <a:p>
            <a:r>
              <a:rPr lang="sr-Latn-RS" dirty="0" smtClean="0"/>
              <a:t>Ako  miš.sile deluju pod različitim uglovima  rezultanta sila  zavisi od njihove veličine i ugla dejstva na osnovu paralelograma.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Kombinovano dejstvo sile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66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mtClean="0"/>
              <a:t>Gravitacija-sila </a:t>
            </a:r>
            <a:r>
              <a:rPr lang="sr-Latn-RS" dirty="0" smtClean="0"/>
              <a:t>kojom se tela privlače u prostoru </a:t>
            </a:r>
          </a:p>
          <a:p>
            <a:r>
              <a:rPr lang="sr-Latn-RS" dirty="0" smtClean="0"/>
              <a:t>Proporcionalna masi i kvadratu rastojanja</a:t>
            </a:r>
          </a:p>
          <a:p>
            <a:r>
              <a:rPr lang="sr-Latn-RS" dirty="0"/>
              <a:t> </a:t>
            </a:r>
            <a:r>
              <a:rPr lang="sr-Latn-RS" dirty="0" smtClean="0"/>
              <a:t> </a:t>
            </a:r>
          </a:p>
          <a:p>
            <a:r>
              <a:rPr lang="en-US" dirty="0" smtClean="0"/>
              <a:t>                           m1 X m2   </a:t>
            </a:r>
          </a:p>
          <a:p>
            <a:r>
              <a:rPr lang="en-US" dirty="0" smtClean="0"/>
              <a:t>             </a:t>
            </a:r>
            <a:r>
              <a:rPr lang="sr-Latn-RS" dirty="0" smtClean="0"/>
              <a:t>Fg</a:t>
            </a:r>
            <a:r>
              <a:rPr lang="en-US" dirty="0" smtClean="0"/>
              <a:t>=G X  </a:t>
            </a:r>
            <a:r>
              <a:rPr lang="sr-Latn-RS" dirty="0" smtClean="0"/>
              <a:t>__________</a:t>
            </a:r>
            <a:endParaRPr lang="en-US" dirty="0" smtClean="0"/>
          </a:p>
          <a:p>
            <a:r>
              <a:rPr lang="sr-Latn-RS" dirty="0" smtClean="0"/>
              <a:t>                      </a:t>
            </a:r>
            <a:r>
              <a:rPr lang="en-US" dirty="0" smtClean="0"/>
              <a:t>           </a:t>
            </a:r>
            <a:r>
              <a:rPr lang="sr-Latn-RS" dirty="0" smtClean="0"/>
              <a:t> r</a:t>
            </a:r>
            <a:r>
              <a:rPr lang="en-US" dirty="0" smtClean="0"/>
              <a:t>2</a:t>
            </a:r>
          </a:p>
          <a:p>
            <a:r>
              <a:rPr lang="en-US" dirty="0" smtClean="0"/>
              <a:t>Mo</a:t>
            </a:r>
            <a:r>
              <a:rPr lang="sr-Latn-RS" dirty="0" smtClean="0"/>
              <a:t>ž</a:t>
            </a:r>
            <a:r>
              <a:rPr lang="en-US" dirty="0" smtClean="0"/>
              <a:t>e se </a:t>
            </a:r>
            <a:r>
              <a:rPr lang="en-US" dirty="0" err="1" smtClean="0"/>
              <a:t>predstaviti</a:t>
            </a:r>
            <a:r>
              <a:rPr lang="en-US" dirty="0" smtClean="0"/>
              <a:t> </a:t>
            </a:r>
            <a:r>
              <a:rPr lang="en-US" dirty="0" err="1" smtClean="0"/>
              <a:t>vektorski</a:t>
            </a:r>
            <a:endParaRPr lang="sr-Latn-RS" dirty="0" smtClean="0"/>
          </a:p>
          <a:p>
            <a:r>
              <a:rPr lang="sr-Latn-RS" dirty="0" smtClean="0"/>
              <a:t>Vertikalnom pomeranju se suprotstavlja oslonac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Uloga gravitacije</a:t>
            </a:r>
            <a:br>
              <a:rPr lang="sr-Latn-R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02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Stabilna,labilna i indiferentna ravnoteža</a:t>
            </a:r>
          </a:p>
          <a:p>
            <a:r>
              <a:rPr lang="sr-Latn-RS" dirty="0" smtClean="0"/>
              <a:t>Rotacioni efekt gravitacije_primer abdukcija  noge u kuku</a:t>
            </a:r>
          </a:p>
          <a:p>
            <a:r>
              <a:rPr lang="sr-Latn-RS" dirty="0" smtClean="0"/>
              <a:t>Moment gravitacije</a:t>
            </a:r>
          </a:p>
          <a:p>
            <a:r>
              <a:rPr lang="sr-Latn-RS" dirty="0" smtClean="0"/>
              <a:t>Menja se u toku izviđenja pokreta iako težina segmenta ostaje ista(odvođenje ruke sa opruženim isavijenim laktom).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87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1.Agonisti</a:t>
            </a:r>
          </a:p>
          <a:p>
            <a:r>
              <a:rPr lang="sr-Latn-RS" dirty="0" smtClean="0"/>
              <a:t>2.Stabilizatori</a:t>
            </a:r>
          </a:p>
          <a:p>
            <a:r>
              <a:rPr lang="sr-Latn-RS" dirty="0" smtClean="0"/>
              <a:t>3.Sinergisti</a:t>
            </a:r>
          </a:p>
          <a:p>
            <a:r>
              <a:rPr lang="sr-Latn-RS" dirty="0" smtClean="0"/>
              <a:t>4.Antagonisti-relaksacija i zaustavljanje</a:t>
            </a:r>
          </a:p>
          <a:p>
            <a:r>
              <a:rPr lang="sr-Latn-RS" dirty="0" smtClean="0"/>
              <a:t>5.Neutralizatori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Funkcionalna podela mišića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07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Kosti se zglobljavaju  i grade dvojac a više dvojaca kinetički lanac</a:t>
            </a:r>
          </a:p>
          <a:p>
            <a:r>
              <a:rPr lang="sr-Latn-RS" dirty="0" smtClean="0"/>
              <a:t>OTVORENI KINETIČKI LANAC</a:t>
            </a:r>
          </a:p>
          <a:p>
            <a:r>
              <a:rPr lang="sr-Latn-RS" dirty="0"/>
              <a:t> </a:t>
            </a:r>
            <a:r>
              <a:rPr lang="sr-Latn-RS" dirty="0" smtClean="0"/>
              <a:t>    segmen učvršćen na jednom kraju a poslednji zglob slobodan</a:t>
            </a:r>
          </a:p>
          <a:p>
            <a:r>
              <a:rPr lang="sr-Latn-RS" dirty="0" smtClean="0"/>
              <a:t>ZATVORENI KINETIČKI LANAC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krajnji segmenti učvršćeni  na oba kraja,nema nezavisnih pokreta u zglobovima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Kinetički lanci</a:t>
            </a:r>
            <a:br>
              <a:rPr lang="sr-Latn-R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44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MONOartikularni mišići-prelaze i deluju preko jednog zgloba</a:t>
            </a:r>
          </a:p>
          <a:p>
            <a:r>
              <a:rPr lang="sr-Latn-RS" dirty="0" smtClean="0"/>
              <a:t>POLIartikularni mišići-prelaze preko dva ili više zglobova  </a:t>
            </a:r>
          </a:p>
          <a:p>
            <a:r>
              <a:rPr lang="sr-Latn-RS" dirty="0" smtClean="0"/>
              <a:t>   Pridruženi pokret- kod poliartikularnih mišića (primer fleksije kuka)</a:t>
            </a:r>
          </a:p>
          <a:p>
            <a:r>
              <a:rPr lang="sr-Latn-RS" dirty="0" smtClean="0"/>
              <a:t>   Pasivni mišićni nedostatak</a:t>
            </a:r>
          </a:p>
          <a:p>
            <a:r>
              <a:rPr lang="sr-Latn-RS" dirty="0"/>
              <a:t> </a:t>
            </a:r>
            <a:r>
              <a:rPr lang="sr-Latn-RS" dirty="0" smtClean="0"/>
              <a:t>  Aktivni mišićni nedostatak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MONO I POLIARTIKULARNI MIŠIĆI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0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Osnovna sila pokreta</a:t>
            </a:r>
          </a:p>
          <a:p>
            <a:r>
              <a:rPr lang="sr-Latn-RS" dirty="0" smtClean="0"/>
              <a:t>Gravitacija ponekad</a:t>
            </a:r>
          </a:p>
          <a:p>
            <a:r>
              <a:rPr lang="sr-Latn-RS" dirty="0" smtClean="0"/>
              <a:t>Linija dejstva  ,ugao i  tačka dejstva mišićne sile </a:t>
            </a:r>
          </a:p>
          <a:p>
            <a:r>
              <a:rPr lang="sr-Latn-RS" dirty="0" smtClean="0"/>
              <a:t>Mehanička osovina segmenta</a:t>
            </a:r>
          </a:p>
          <a:p>
            <a:r>
              <a:rPr lang="sr-Latn-RS" dirty="0" smtClean="0"/>
              <a:t>Veličina dejstva mišićne sile zavisi od poprečnog preseka mišića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8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10200"/>
          </a:xfrm>
        </p:spPr>
        <p:txBody>
          <a:bodyPr/>
          <a:lstStyle/>
          <a:p>
            <a:r>
              <a:rPr lang="sr-Latn-RS" dirty="0" smtClean="0"/>
              <a:t>Metod razlaganja mišićne sile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sr-Latn-RS" dirty="0" smtClean="0"/>
              <a:t>z</a:t>
            </a:r>
            <a:r>
              <a:rPr lang="en-US" dirty="0" err="1" smtClean="0"/>
              <a:t>laganja</a:t>
            </a:r>
            <a:r>
              <a:rPr lang="en-US" dirty="0" smtClean="0"/>
              <a:t> </a:t>
            </a:r>
            <a:r>
              <a:rPr lang="sr-Latn-RS" dirty="0" smtClean="0"/>
              <a:t>mišićne sile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62822"/>
            <a:ext cx="8001000" cy="517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65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6400800" cy="419771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6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Sastavni  delovi mišićne sile:</a:t>
            </a:r>
          </a:p>
          <a:p>
            <a:r>
              <a:rPr lang="sr-Latn-RS" dirty="0"/>
              <a:t> </a:t>
            </a:r>
            <a:r>
              <a:rPr lang="sr-Latn-RS" dirty="0" smtClean="0"/>
              <a:t>radni(rotatorni) deo  prop.sinusu ugla</a:t>
            </a:r>
          </a:p>
          <a:p>
            <a:r>
              <a:rPr lang="sr-Latn-RS" dirty="0"/>
              <a:t> </a:t>
            </a:r>
            <a:r>
              <a:rPr lang="sr-Latn-RS" dirty="0" smtClean="0"/>
              <a:t>neradni(stabilizacioni) deo prop. Cosin ugla</a:t>
            </a:r>
          </a:p>
          <a:p>
            <a:r>
              <a:rPr lang="sr-Latn-RS" dirty="0" smtClean="0"/>
              <a:t>Uticaj ugla vučenja na komponente</a:t>
            </a:r>
          </a:p>
          <a:p>
            <a:r>
              <a:rPr lang="sr-Latn-RS" dirty="0"/>
              <a:t> </a:t>
            </a:r>
            <a:r>
              <a:rPr lang="sr-Latn-RS" dirty="0" smtClean="0"/>
              <a:t>   ugao  od 0-90 st R  neefikasna komponenta sabija zglob</a:t>
            </a:r>
          </a:p>
          <a:p>
            <a:r>
              <a:rPr lang="sr-Latn-RS" dirty="0"/>
              <a:t> </a:t>
            </a:r>
            <a:r>
              <a:rPr lang="sr-Latn-RS" dirty="0" smtClean="0"/>
              <a:t>    90 st maksimalni učinak najefikasniji</a:t>
            </a:r>
            <a:endParaRPr lang="sr-Latn-RS" dirty="0"/>
          </a:p>
          <a:p>
            <a:r>
              <a:rPr lang="sr-Latn-RS" dirty="0" smtClean="0"/>
              <a:t>    ugao veći od 90 st S neefikasna komponenta rasteže zglob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94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Efikasna komponenta –snaga x sinus ugla</a:t>
            </a:r>
          </a:p>
          <a:p>
            <a:r>
              <a:rPr lang="sr-Latn-RS" dirty="0" smtClean="0"/>
              <a:t>Neefikasna komponenta-snaga x cosinus ugla</a:t>
            </a:r>
          </a:p>
          <a:p>
            <a:r>
              <a:rPr lang="sr-Latn-RS" dirty="0" smtClean="0"/>
              <a:t>Dodatna stabilizacija zgloba:ligamenti,veze,okolni mišići,antagonisti položaj segmenta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92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Krak sile  i krak tereta kod propoja na 90 st</a:t>
            </a:r>
          </a:p>
          <a:p>
            <a:r>
              <a:rPr lang="sr-Latn-RS" dirty="0" smtClean="0"/>
              <a:t>Pravi krak sile i tereta ako ugao nije 90 st</a:t>
            </a:r>
          </a:p>
          <a:p>
            <a:r>
              <a:rPr lang="sr-Latn-RS" dirty="0" smtClean="0"/>
              <a:t>Obrtni momenat sile i    tereta</a:t>
            </a:r>
            <a:endParaRPr lang="sr-Latn-RS" dirty="0"/>
          </a:p>
          <a:p>
            <a:r>
              <a:rPr lang="sr-Latn-RS" dirty="0" smtClean="0"/>
              <a:t>Uloga anatomskih makara u uvećanju pravog kraka sile vučenja (qvadriceps femoris)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47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Maksimalna-nevoljna ,u stresu</a:t>
            </a:r>
          </a:p>
          <a:p>
            <a:r>
              <a:rPr lang="sr-Latn-RS" dirty="0" smtClean="0"/>
              <a:t>Submaksimalna-voljna</a:t>
            </a:r>
          </a:p>
          <a:p>
            <a:r>
              <a:rPr lang="sr-Latn-RS" dirty="0" smtClean="0"/>
              <a:t>Apsolutna snaga m. kontrakcije zavisi od:</a:t>
            </a:r>
          </a:p>
          <a:p>
            <a:r>
              <a:rPr lang="sr-Latn-RS" dirty="0"/>
              <a:t> </a:t>
            </a:r>
            <a:r>
              <a:rPr lang="sr-Latn-RS" dirty="0" smtClean="0"/>
              <a:t> broja  aktivnih motornih jedinica(zakon)</a:t>
            </a:r>
          </a:p>
          <a:p>
            <a:r>
              <a:rPr lang="sr-Latn-RS" dirty="0"/>
              <a:t> </a:t>
            </a:r>
            <a:r>
              <a:rPr lang="sr-Latn-RS" dirty="0" smtClean="0"/>
              <a:t> stepena  izduženosti mišića-elastičnost </a:t>
            </a:r>
          </a:p>
          <a:p>
            <a:r>
              <a:rPr lang="sr-Latn-RS" dirty="0"/>
              <a:t> </a:t>
            </a:r>
            <a:r>
              <a:rPr lang="sr-Latn-RS" dirty="0" smtClean="0"/>
              <a:t> stepena zagrejanosti mišića  vežbe ,termoth</a:t>
            </a:r>
          </a:p>
          <a:p>
            <a:r>
              <a:rPr lang="sr-Latn-RS" dirty="0"/>
              <a:t> </a:t>
            </a:r>
            <a:r>
              <a:rPr lang="sr-Latn-RS" dirty="0" smtClean="0"/>
              <a:t> stepena  zamorenosti mišića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Snaga mišićne kontrakcije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03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Odnos između apsolutne snage i sile otpora</a:t>
            </a:r>
          </a:p>
          <a:p>
            <a:r>
              <a:rPr lang="sr-Latn-RS" dirty="0" smtClean="0"/>
              <a:t>Efikasnost –sposobnost mišića da sašto manje snage i za kraće vreme ostvari željeni učinak</a:t>
            </a:r>
          </a:p>
          <a:p>
            <a:r>
              <a:rPr lang="sr-Latn-RS" dirty="0" smtClean="0"/>
              <a:t>Zavisi od:</a:t>
            </a:r>
          </a:p>
          <a:p>
            <a:r>
              <a:rPr lang="sr-Latn-RS" dirty="0"/>
              <a:t> </a:t>
            </a:r>
            <a:r>
              <a:rPr lang="sr-Latn-RS" dirty="0" smtClean="0"/>
              <a:t>    snage,vrste čoluge,kraka poluge,ugla                                          dejstva,sile gravitacije(mase),krak i ugao dejstva otpora,sile elastičnosti,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Efikasnost miš.kontrakcije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66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454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MIŠIĆNA SILA</vt:lpstr>
      <vt:lpstr>PowerPoint Presentation</vt:lpstr>
      <vt:lpstr>Metod razlaganja mišićne sile</vt:lpstr>
      <vt:lpstr>PowerPoint Presentation</vt:lpstr>
      <vt:lpstr>PowerPoint Presentation</vt:lpstr>
      <vt:lpstr>PowerPoint Presentation</vt:lpstr>
      <vt:lpstr>PowerPoint Presentation</vt:lpstr>
      <vt:lpstr>Snaga mišićne kontrakcije</vt:lpstr>
      <vt:lpstr>Efikasnost miš.kontrakcije</vt:lpstr>
      <vt:lpstr>PowerPoint Presentation</vt:lpstr>
      <vt:lpstr>PowerPoint Presentation</vt:lpstr>
      <vt:lpstr>Kombinovano dejstvo sile</vt:lpstr>
      <vt:lpstr>Uloga gravitacije </vt:lpstr>
      <vt:lpstr>PowerPoint Presentation</vt:lpstr>
      <vt:lpstr>Funkcionalna podela mišića</vt:lpstr>
      <vt:lpstr>Kinetički lanci </vt:lpstr>
      <vt:lpstr>MONO I POLIARTIKULARNI MIŠIĆI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MIŠIĆNA SILA</dc:title>
  <dc:creator>Balov</dc:creator>
  <cp:lastModifiedBy>Balov</cp:lastModifiedBy>
  <cp:revision>23</cp:revision>
  <dcterms:created xsi:type="dcterms:W3CDTF">2016-11-20T22:18:26Z</dcterms:created>
  <dcterms:modified xsi:type="dcterms:W3CDTF">2016-11-29T06:37:37Z</dcterms:modified>
</cp:coreProperties>
</file>