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1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92" r:id="rId18"/>
    <p:sldId id="271" r:id="rId19"/>
    <p:sldId id="272" r:id="rId20"/>
    <p:sldId id="273" r:id="rId21"/>
    <p:sldId id="274" r:id="rId22"/>
    <p:sldId id="276" r:id="rId23"/>
    <p:sldId id="277" r:id="rId24"/>
    <p:sldId id="275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E2C668-5EE2-4BDA-B1CF-122C66E0288C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8F8FA2-1813-44EB-BE15-65D443AB28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</a:t>
            </a:r>
            <a:r>
              <a:rPr lang="sr-Latn-RS" dirty="0" smtClean="0"/>
              <a:t>FERNI NERVNI 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Receptori :površnog senzibiliteta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      dubokog senzibiliteta</a:t>
            </a:r>
          </a:p>
          <a:p>
            <a:r>
              <a:rPr lang="sr-Latn-RS" dirty="0" smtClean="0"/>
              <a:t>POVRŠNI SENZIBILITET</a:t>
            </a:r>
          </a:p>
          <a:p>
            <a:r>
              <a:rPr lang="sr-Latn-RS" dirty="0"/>
              <a:t>  </a:t>
            </a:r>
            <a:r>
              <a:rPr lang="sr-Latn-RS" dirty="0" smtClean="0"/>
              <a:t> eksteroceptori za: bol,dodir,toplo,hladno,pritisak</a:t>
            </a:r>
          </a:p>
          <a:p>
            <a:endParaRPr lang="sr-Latn-RS" dirty="0" smtClean="0"/>
          </a:p>
          <a:p>
            <a:r>
              <a:rPr lang="sr-Latn-RS" dirty="0" smtClean="0"/>
              <a:t>Receptori za </a:t>
            </a:r>
            <a:r>
              <a:rPr lang="sr-Latn-RS" dirty="0" smtClean="0"/>
              <a:t>bol-nociceptori slobodni nervni nzavršetci (koža </a:t>
            </a:r>
            <a:r>
              <a:rPr lang="sr-Latn-RS" dirty="0" smtClean="0"/>
              <a:t>oko dlaka,sluzokože,unutrašnji organi).Tu spadaju i eksteroceptori za </a:t>
            </a:r>
            <a:r>
              <a:rPr lang="sr-Latn-RS" dirty="0" smtClean="0"/>
              <a:t>toplo(dublje) </a:t>
            </a:r>
            <a:r>
              <a:rPr lang="sr-Latn-RS" dirty="0" smtClean="0"/>
              <a:t>i </a:t>
            </a:r>
            <a:r>
              <a:rPr lang="sr-Latn-RS" dirty="0" smtClean="0"/>
              <a:t>hladno(površnije).</a:t>
            </a:r>
          </a:p>
          <a:p>
            <a:r>
              <a:rPr lang="sr-Latn-RS" dirty="0" smtClean="0"/>
              <a:t>Signali idu s</a:t>
            </a:r>
            <a:r>
              <a:rPr lang="sr-Latn-RS" dirty="0" smtClean="0"/>
              <a:t>enzitivnim korenima  u spinotalamički </a:t>
            </a:r>
            <a:r>
              <a:rPr lang="sr-Latn-RS" dirty="0" smtClean="0"/>
              <a:t>put,talamus,gyrus postcentralis,motorna </a:t>
            </a:r>
            <a:r>
              <a:rPr lang="sr-Latn-RS" dirty="0" smtClean="0"/>
              <a:t>kora -odgovor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RECEPTORI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Receptori za dodir –Meissnerova telašca</a:t>
            </a:r>
          </a:p>
          <a:p>
            <a:r>
              <a:rPr lang="sr-Latn-RS" dirty="0"/>
              <a:t> </a:t>
            </a:r>
            <a:r>
              <a:rPr lang="sr-Latn-RS" dirty="0" smtClean="0"/>
              <a:t>na prstima,usnama,korenu dlake,glatka koža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248" y="2438400"/>
            <a:ext cx="765095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07" y="1481138"/>
            <a:ext cx="788838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Merkelovi </a:t>
            </a:r>
            <a:r>
              <a:rPr lang="sr-Latn-RS" dirty="0" smtClean="0"/>
              <a:t>diskovi - površni dermis-pritisak</a:t>
            </a:r>
            <a:endParaRPr lang="sr-Latn-RS" dirty="0" smtClean="0"/>
          </a:p>
          <a:p>
            <a:r>
              <a:rPr lang="sr-Latn-RS" dirty="0" smtClean="0"/>
              <a:t>Pačinijeva </a:t>
            </a:r>
            <a:r>
              <a:rPr lang="sr-Latn-RS" dirty="0" smtClean="0"/>
              <a:t>telašca-pritisak </a:t>
            </a:r>
            <a:r>
              <a:rPr lang="sr-Latn-RS" dirty="0" smtClean="0"/>
              <a:t>koža,mišići,zglobovi,spoljne genitalije,unutrašnji organi</a:t>
            </a:r>
            <a:endParaRPr lang="sr-Latn-RS" dirty="0" smtClean="0"/>
          </a:p>
          <a:p>
            <a:r>
              <a:rPr lang="sr-Latn-RS" dirty="0" smtClean="0"/>
              <a:t>Rufinijeva </a:t>
            </a:r>
            <a:r>
              <a:rPr lang="sr-Latn-RS" dirty="0" smtClean="0"/>
              <a:t>telašca-vibracije</a:t>
            </a:r>
          </a:p>
          <a:p>
            <a:r>
              <a:rPr lang="sr-Latn-RS" dirty="0"/>
              <a:t> </a:t>
            </a:r>
            <a:r>
              <a:rPr lang="sr-Latn-RS" dirty="0" smtClean="0"/>
              <a:t>nalaze se u dermisu</a:t>
            </a:r>
          </a:p>
          <a:p>
            <a:r>
              <a:rPr lang="sr-Latn-RS" dirty="0" smtClean="0"/>
              <a:t>Osećaji se prenose preko prednjeg bočnog spinotalamičkog puta i lemniskusa</a:t>
            </a:r>
            <a:endParaRPr lang="sr-Latn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PROPRIOCEPTORI-duboki senzibilitet</a:t>
            </a:r>
          </a:p>
          <a:p>
            <a:r>
              <a:rPr lang="sr-Latn-RS" dirty="0" smtClean="0"/>
              <a:t>Neuromišično vreteno,Goldžijev tetivni organ i zrakasti </a:t>
            </a:r>
            <a:r>
              <a:rPr lang="sr-Latn-RS" dirty="0" smtClean="0"/>
              <a:t>receptori zglobne kapsule.</a:t>
            </a:r>
            <a:endParaRPr lang="sr-Latn-RS" dirty="0" smtClean="0"/>
          </a:p>
          <a:p>
            <a:r>
              <a:rPr lang="sr-Latn-RS" dirty="0" smtClean="0"/>
              <a:t>  Registruju:pritisak,položaj,dužinu,silu i zg.ugao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6" y="3921369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99" y="3654669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53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Zrakasti receptori u zglobnoj kapsuli daju informaciju o pložaju tela u prostoru.</a:t>
            </a:r>
          </a:p>
          <a:p>
            <a:r>
              <a:rPr lang="sr-Latn-RS" dirty="0" smtClean="0"/>
              <a:t>Goldžijev organ ima ulogu u regulisanju </a:t>
            </a:r>
            <a:r>
              <a:rPr lang="sr-Latn-RS" dirty="0" smtClean="0"/>
              <a:t>preopterećenja </a:t>
            </a:r>
            <a:r>
              <a:rPr lang="sr-Latn-RS" dirty="0" smtClean="0"/>
              <a:t>mišića  aktivacijom inhibitornog  </a:t>
            </a:r>
            <a:r>
              <a:rPr lang="sr-Latn-RS" dirty="0" smtClean="0"/>
              <a:t>interneurona čime se smanjuje aktivnost agonista a pojačava antagonista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Refleksni luk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2901156"/>
            <a:ext cx="2705100" cy="16859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397000"/>
            <a:ext cx="8001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Refleksni luk je osnovna funkcionalna jedinica n ervnog sistema</a:t>
            </a:r>
          </a:p>
          <a:p>
            <a:r>
              <a:rPr lang="sr-Latn-RS" dirty="0" smtClean="0"/>
              <a:t>Sastoji se od aferentnog  i eferentnog neurona</a:t>
            </a:r>
          </a:p>
          <a:p>
            <a:r>
              <a:rPr lang="sr-Latn-RS" dirty="0" smtClean="0"/>
              <a:t>Neurit aferentnog neurona se povezuje sa dendritima eferentnog i umetnutog neurona</a:t>
            </a:r>
          </a:p>
          <a:p>
            <a:r>
              <a:rPr lang="sr-Latn-RS" dirty="0" smtClean="0"/>
              <a:t>Umetnuti neuroni-asocijativni (povezuju homo i heterolateralne centre)i funikularni(obrazuju duge moždane puteve=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"/>
            <a:ext cx="8069451" cy="5029200"/>
          </a:xfrm>
        </p:spPr>
      </p:pic>
    </p:spTree>
    <p:extLst>
      <p:ext uri="{BB962C8B-B14F-4D97-AF65-F5344CB8AC3E}">
        <p14:creationId xmlns:p14="http://schemas.microsoft.com/office/powerpoint/2010/main" val="39894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Složeni(odbrambeni) lukovi sa umetnutim neuronima  praćeni su zamorom dok prosti lukovi ne.</a:t>
            </a:r>
          </a:p>
          <a:p>
            <a:r>
              <a:rPr lang="sr-Latn-RS" dirty="0" smtClean="0"/>
              <a:t>Refleksna kontrakcija-nevoljni odgovor na draž</a:t>
            </a:r>
          </a:p>
          <a:p>
            <a:r>
              <a:rPr lang="sr-Latn-RS" dirty="0" smtClean="0"/>
              <a:t>Refleksogena </a:t>
            </a:r>
            <a:r>
              <a:rPr lang="sr-Latn-RS" dirty="0" smtClean="0"/>
              <a:t>zona-deo tela čijim draženjem se dobija refleksni odgovor</a:t>
            </a:r>
            <a:endParaRPr lang="sr-Latn-RS" dirty="0" smtClean="0"/>
          </a:p>
          <a:p>
            <a:r>
              <a:rPr lang="sr-Latn-RS" dirty="0" smtClean="0"/>
              <a:t>Podela refleksa:</a:t>
            </a:r>
          </a:p>
          <a:p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sr-Latn-RS" dirty="0" smtClean="0"/>
              <a:t>osnovni-na nivou kičmene moždine</a:t>
            </a:r>
            <a:endParaRPr lang="sr-Latn-RS" dirty="0" smtClean="0"/>
          </a:p>
          <a:p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sr-Latn-RS" dirty="0" smtClean="0"/>
              <a:t>složeni-sedište u višim delovima CNS-a</a:t>
            </a:r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sr-Latn-RS" dirty="0"/>
              <a:t> </a:t>
            </a:r>
            <a:r>
              <a:rPr lang="sr-Latn-RS" dirty="0" smtClean="0"/>
              <a:t>I-n.olfactorius</a:t>
            </a:r>
            <a:endParaRPr lang="sr-Latn-RS" dirty="0" smtClean="0"/>
          </a:p>
          <a:p>
            <a:r>
              <a:rPr lang="sr-Latn-RS" dirty="0" smtClean="0"/>
              <a:t>II-n.opticus</a:t>
            </a:r>
          </a:p>
          <a:p>
            <a:r>
              <a:rPr lang="sr-Latn-RS" dirty="0" smtClean="0"/>
              <a:t>III-n.oculomotorius</a:t>
            </a:r>
          </a:p>
          <a:p>
            <a:r>
              <a:rPr lang="sr-Latn-RS" dirty="0" smtClean="0"/>
              <a:t>IV-n.trochlearis</a:t>
            </a:r>
          </a:p>
          <a:p>
            <a:r>
              <a:rPr lang="sr-Latn-RS" dirty="0" smtClean="0"/>
              <a:t>V-n.trigeminus</a:t>
            </a:r>
          </a:p>
          <a:p>
            <a:r>
              <a:rPr lang="sr-Latn-RS" dirty="0" smtClean="0"/>
              <a:t>VI-n.abducens</a:t>
            </a:r>
          </a:p>
          <a:p>
            <a:r>
              <a:rPr lang="sr-Latn-RS" dirty="0" smtClean="0"/>
              <a:t>VII-n.facialis</a:t>
            </a:r>
          </a:p>
          <a:p>
            <a:r>
              <a:rPr lang="sr-Latn-RS" dirty="0" smtClean="0"/>
              <a:t>VIII-n.vestibulocochlearis s.statoacusticus</a:t>
            </a:r>
          </a:p>
          <a:p>
            <a:r>
              <a:rPr lang="sr-Latn-RS" dirty="0" smtClean="0"/>
              <a:t>IX-glossopfaringeus</a:t>
            </a:r>
          </a:p>
          <a:p>
            <a:r>
              <a:rPr lang="sr-Latn-RS" dirty="0" smtClean="0"/>
              <a:t>X-n.vagus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Spadaju kranijalni i spinalni nervi</a:t>
            </a:r>
            <a:br>
              <a:rPr lang="sr-Latn-RS" dirty="0" smtClean="0"/>
            </a:br>
            <a:r>
              <a:rPr lang="sr-Latn-RS" dirty="0" smtClean="0"/>
              <a:t>     Kranijalni nervi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5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Podela refleksa na:</a:t>
            </a:r>
          </a:p>
          <a:p>
            <a:r>
              <a:rPr lang="sr-Latn-RS" dirty="0" smtClean="0"/>
              <a:t>uslovne (</a:t>
            </a:r>
            <a:r>
              <a:rPr lang="sr-Latn-RS" dirty="0" smtClean="0"/>
              <a:t>stečene) </a:t>
            </a:r>
            <a:endParaRPr lang="sr-Latn-RS" dirty="0" smtClean="0"/>
          </a:p>
          <a:p>
            <a:r>
              <a:rPr lang="sr-Latn-RS" dirty="0"/>
              <a:t>b</a:t>
            </a:r>
            <a:r>
              <a:rPr lang="sr-Latn-RS" dirty="0" smtClean="0"/>
              <a:t>ezuslovne(urođene</a:t>
            </a:r>
            <a:r>
              <a:rPr lang="sr-Latn-RS" dirty="0" smtClean="0"/>
              <a:t>)</a:t>
            </a:r>
          </a:p>
          <a:p>
            <a:r>
              <a:rPr lang="sr-Latn-RS" dirty="0" smtClean="0"/>
              <a:t>Bezuslovni se dele na:</a:t>
            </a:r>
          </a:p>
          <a:p>
            <a:r>
              <a:rPr lang="sr-Latn-RS" dirty="0"/>
              <a:t> </a:t>
            </a:r>
            <a:r>
              <a:rPr lang="sr-Latn-RS" dirty="0" smtClean="0"/>
              <a:t> eksteroceptivne</a:t>
            </a:r>
          </a:p>
          <a:p>
            <a:r>
              <a:rPr lang="sr-Latn-RS" dirty="0"/>
              <a:t> </a:t>
            </a:r>
            <a:r>
              <a:rPr lang="sr-Latn-RS" dirty="0" smtClean="0"/>
              <a:t> proprioceptivne</a:t>
            </a:r>
          </a:p>
          <a:p>
            <a:r>
              <a:rPr lang="sr-Latn-RS" dirty="0"/>
              <a:t> </a:t>
            </a:r>
            <a:r>
              <a:rPr lang="sr-Latn-RS" dirty="0" smtClean="0"/>
              <a:t> </a:t>
            </a:r>
            <a:r>
              <a:rPr lang="sr-Latn-RS" dirty="0" smtClean="0"/>
              <a:t>interoceptivne- iz unutrašnjih organa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Nivoi obrade </a:t>
            </a:r>
            <a:r>
              <a:rPr lang="sr-Latn-RS" dirty="0" smtClean="0"/>
              <a:t>informacija koje ulaze u telo:</a:t>
            </a:r>
            <a:endParaRPr lang="sr-Latn-RS" dirty="0" smtClean="0"/>
          </a:p>
          <a:p>
            <a:r>
              <a:rPr lang="sr-Latn-RS" dirty="0" smtClean="0"/>
              <a:t>1.Nivo kičmene moždine</a:t>
            </a:r>
          </a:p>
          <a:p>
            <a:r>
              <a:rPr lang="sr-Latn-RS" dirty="0" smtClean="0"/>
              <a:t>2.Nivo moždanog stabla i malog mozga</a:t>
            </a:r>
          </a:p>
          <a:p>
            <a:r>
              <a:rPr lang="sr-Latn-RS" dirty="0" smtClean="0"/>
              <a:t>3.Kortikalni nivo</a:t>
            </a:r>
          </a:p>
          <a:p>
            <a:endParaRPr lang="sr-Latn-RS" dirty="0"/>
          </a:p>
          <a:p>
            <a:r>
              <a:rPr lang="sr-Latn-RS" dirty="0" smtClean="0"/>
              <a:t>Reakcije kičmene moždine su </a:t>
            </a:r>
            <a:r>
              <a:rPr lang="sr-Latn-RS" dirty="0" smtClean="0"/>
              <a:t>automatske,refleksne,segmentne</a:t>
            </a:r>
            <a:endParaRPr lang="sr-Latn-RS" dirty="0" smtClean="0"/>
          </a:p>
          <a:p>
            <a:r>
              <a:rPr lang="sr-Latn-RS" dirty="0" smtClean="0"/>
              <a:t>Najprostiji refleks na </a:t>
            </a:r>
            <a:r>
              <a:rPr lang="sr-Latn-RS" dirty="0" smtClean="0"/>
              <a:t>istezanje ............</a:t>
            </a:r>
            <a:endParaRPr lang="sr-Latn-RS" dirty="0" smtClean="0"/>
          </a:p>
          <a:p>
            <a:r>
              <a:rPr lang="sr-Latn-RS" dirty="0" smtClean="0"/>
              <a:t>Sinapse omogućuju </a:t>
            </a:r>
            <a:r>
              <a:rPr lang="sr-Latn-RS" dirty="0" smtClean="0"/>
              <a:t>prenos </a:t>
            </a:r>
            <a:r>
              <a:rPr lang="sr-Latn-RS" dirty="0" smtClean="0"/>
              <a:t>impulsa među </a:t>
            </a:r>
            <a:r>
              <a:rPr lang="sr-Latn-RS" dirty="0" smtClean="0"/>
              <a:t>neuronima.Građa sinapse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Uloga kičmene moždine u pokretu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Izborom signala omogućuje se proces facilitacije i inhibicije impulsa i odgovora.</a:t>
            </a:r>
          </a:p>
          <a:p>
            <a:r>
              <a:rPr lang="sr-Latn-RS" dirty="0" smtClean="0"/>
              <a:t>Mehanizam dejstva:ekscitacijski impuls stiže aferentnim neuronima ,nakon sumacije sledi odgovor-reakcija i </a:t>
            </a:r>
            <a:r>
              <a:rPr lang="sr-Latn-RS" dirty="0" smtClean="0"/>
              <a:t>istovremeno </a:t>
            </a:r>
            <a:r>
              <a:rPr lang="sr-Latn-RS" dirty="0" smtClean="0"/>
              <a:t>putem kolaterala impils stiže </a:t>
            </a:r>
            <a:r>
              <a:rPr lang="sr-Latn-RS" dirty="0" smtClean="0"/>
              <a:t>do </a:t>
            </a:r>
            <a:r>
              <a:rPr lang="sr-Latn-RS" dirty="0" smtClean="0"/>
              <a:t>interneurona koji inhibiraju antagoniste i na taj način kontrolišu odgovor-mišićnu kontrakciju.</a:t>
            </a:r>
          </a:p>
          <a:p>
            <a:r>
              <a:rPr lang="sr-Latn-RS" dirty="0" smtClean="0"/>
              <a:t>Negativna povratna sprega pomoću Renšafove </a:t>
            </a:r>
            <a:r>
              <a:rPr lang="sr-Latn-RS" dirty="0" smtClean="0"/>
              <a:t>ćelije-inhibicijski međuneuron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Refleksi kičmene moždine</a:t>
            </a:r>
          </a:p>
          <a:p>
            <a:r>
              <a:rPr lang="sr-Latn-RS" dirty="0"/>
              <a:t> </a:t>
            </a:r>
            <a:r>
              <a:rPr lang="sr-Latn-RS" dirty="0" smtClean="0"/>
              <a:t>refleks na istezanje(kroz </a:t>
            </a:r>
            <a:r>
              <a:rPr lang="sr-Latn-RS" dirty="0" smtClean="0"/>
              <a:t>kontrakciju</a:t>
            </a:r>
            <a:r>
              <a:rPr lang="sr-Latn-RS" dirty="0" smtClean="0"/>
              <a:t>          </a:t>
            </a:r>
            <a:r>
              <a:rPr lang="sr-Latn-RS" dirty="0" smtClean="0"/>
              <a:t>istegnutog mišića ili smanjenje impulsa kod skraćenog </a:t>
            </a:r>
            <a:r>
              <a:rPr lang="sr-Latn-RS" dirty="0" smtClean="0"/>
              <a:t>mišića čime se smanjuje tonus mišića)</a:t>
            </a:r>
            <a:endParaRPr lang="sr-Latn-RS" dirty="0" smtClean="0"/>
          </a:p>
          <a:p>
            <a:r>
              <a:rPr lang="sr-Latn-RS" dirty="0"/>
              <a:t>r</a:t>
            </a:r>
            <a:r>
              <a:rPr lang="sr-Latn-RS" dirty="0" smtClean="0"/>
              <a:t>efleks </a:t>
            </a:r>
            <a:r>
              <a:rPr lang="sr-Latn-RS" dirty="0" smtClean="0"/>
              <a:t>fleksora –izaziva se bolnim dražima </a:t>
            </a:r>
            <a:endParaRPr lang="sr-Latn-RS" dirty="0" smtClean="0"/>
          </a:p>
          <a:p>
            <a:r>
              <a:rPr lang="sr-Latn-RS" dirty="0"/>
              <a:t>u</a:t>
            </a:r>
            <a:r>
              <a:rPr lang="sr-Latn-RS" dirty="0" smtClean="0"/>
              <a:t>kršteni refleks </a:t>
            </a:r>
            <a:r>
              <a:rPr lang="sr-Latn-RS" dirty="0" smtClean="0"/>
              <a:t>ekstenzora-reaguje suprotni ekstremitet i telo se udaljava</a:t>
            </a:r>
            <a:endParaRPr lang="sr-Latn-RS" dirty="0" smtClean="0"/>
          </a:p>
          <a:p>
            <a:r>
              <a:rPr lang="sr-Latn-RS" dirty="0"/>
              <a:t>p</a:t>
            </a:r>
            <a:r>
              <a:rPr lang="sr-Latn-RS" dirty="0" smtClean="0"/>
              <a:t>ozitivna potporna </a:t>
            </a:r>
            <a:r>
              <a:rPr lang="sr-Latn-RS" dirty="0" smtClean="0"/>
              <a:t>reakcija-održavanje stojećeg stava</a:t>
            </a:r>
            <a:endParaRPr lang="sr-Latn-RS" dirty="0" smtClean="0"/>
          </a:p>
          <a:p>
            <a:r>
              <a:rPr lang="sr-Latn-RS" dirty="0"/>
              <a:t>r</a:t>
            </a:r>
            <a:r>
              <a:rPr lang="sr-Latn-RS" dirty="0" smtClean="0"/>
              <a:t>ecipročno koračanje suprotnih </a:t>
            </a:r>
            <a:r>
              <a:rPr lang="sr-Latn-RS" dirty="0" smtClean="0"/>
              <a:t>ekstremiteta-posledica recipročne inervacije parnih ekstremiteta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Uloga </a:t>
            </a:r>
            <a:r>
              <a:rPr lang="sr-Latn-RS" dirty="0" smtClean="0"/>
              <a:t>u</a:t>
            </a:r>
          </a:p>
          <a:p>
            <a:r>
              <a:rPr lang="sr-Latn-RS" dirty="0" smtClean="0"/>
              <a:t> hodu,održavanju ravnoteže,koordinaciji </a:t>
            </a:r>
            <a:r>
              <a:rPr lang="sr-Latn-RS" dirty="0" smtClean="0"/>
              <a:t>pokreta,govoru i memoriji,pisanju i umetničkim aktivnostima</a:t>
            </a:r>
          </a:p>
          <a:p>
            <a:r>
              <a:rPr lang="sr-Latn-RS" dirty="0" smtClean="0"/>
              <a:t>Mali mozak nije inicijator već regulator pokreta</a:t>
            </a:r>
          </a:p>
          <a:p>
            <a:r>
              <a:rPr lang="sr-Latn-RS" dirty="0" smtClean="0"/>
              <a:t>Kontroliše kraj </a:t>
            </a:r>
            <a:r>
              <a:rPr lang="sr-Latn-RS" dirty="0" smtClean="0"/>
              <a:t>pokreta,predviđa vreme </a:t>
            </a:r>
            <a:r>
              <a:rPr lang="sr-Latn-RS" dirty="0" smtClean="0"/>
              <a:t>izvršenja </a:t>
            </a:r>
            <a:r>
              <a:rPr lang="sr-Latn-RS" dirty="0" smtClean="0"/>
              <a:t>pokreta,izračunava ev.grešku.</a:t>
            </a:r>
            <a:endParaRPr lang="sr-Latn-RS" dirty="0" smtClean="0"/>
          </a:p>
          <a:p>
            <a:r>
              <a:rPr lang="sr-Latn-RS" dirty="0" smtClean="0"/>
              <a:t>Kod poremećaja cerebelluma  javljaju se </a:t>
            </a:r>
            <a:r>
              <a:rPr lang="sr-Latn-RS" dirty="0" smtClean="0"/>
              <a:t>dismetrije ,poremećaj ravnoteže i hoda.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ULOGA MALOG MOZGA U POKRETU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3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TO JE BELA MASA MOŽDANOG STABLA </a:t>
            </a:r>
          </a:p>
          <a:p>
            <a:r>
              <a:rPr lang="sr-Latn-RS" dirty="0" smtClean="0"/>
              <a:t>Najveći deo deluje ekscitacijski a manji inhibitorno na mišićni </a:t>
            </a:r>
            <a:r>
              <a:rPr lang="sr-Latn-RS" dirty="0" smtClean="0"/>
              <a:t>tonus,reguliše položaj </a:t>
            </a:r>
            <a:r>
              <a:rPr lang="sr-Latn-RS" dirty="0" smtClean="0"/>
              <a:t>i </a:t>
            </a:r>
            <a:r>
              <a:rPr lang="sr-Latn-RS" dirty="0" smtClean="0"/>
              <a:t>ravnotežu tela,glave i vrata,stereotipne </a:t>
            </a:r>
            <a:r>
              <a:rPr lang="sr-Latn-RS" dirty="0" smtClean="0"/>
              <a:t>pokrete</a:t>
            </a:r>
          </a:p>
          <a:p>
            <a:r>
              <a:rPr lang="sr-Latn-RS" dirty="0" smtClean="0"/>
              <a:t>Jedra retikularne mase:</a:t>
            </a:r>
          </a:p>
          <a:p>
            <a:r>
              <a:rPr lang="sr-Latn-RS" dirty="0" smtClean="0"/>
              <a:t>Nukleus ruber-povezujeCNS sa nižim </a:t>
            </a:r>
            <a:r>
              <a:rPr lang="sr-Latn-RS" dirty="0" smtClean="0"/>
              <a:t>centrima-reguliše grube pokrete</a:t>
            </a:r>
            <a:endParaRPr lang="sr-Latn-RS" dirty="0" smtClean="0"/>
          </a:p>
          <a:p>
            <a:r>
              <a:rPr lang="sr-Latn-RS" dirty="0" smtClean="0"/>
              <a:t>Substantia nigra-kontroliše gama vlakna</a:t>
            </a:r>
          </a:p>
          <a:p>
            <a:r>
              <a:rPr lang="sr-Latn-RS" dirty="0" smtClean="0"/>
              <a:t>Subtalamička jedra –kontrolišu kretanje unapred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ULOGA RETIKULARNE FORMACIJE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ba</a:t>
            </a:r>
            <a:r>
              <a:rPr lang="sr-Latn-RS" dirty="0" smtClean="0"/>
              <a:t>zalne ganglije spadaju sve sive mase ispod kore mozga, a to su: corpus striatum(nucleus lentiformis i nucleus caudatus),claustrum,nucleus amygdale i substantia innominata.</a:t>
            </a:r>
          </a:p>
          <a:p>
            <a:r>
              <a:rPr lang="sr-Latn-RS" dirty="0" smtClean="0"/>
              <a:t>Takođe spadaju i nucleus ruber,substantia nigra i nucleus subtalamicus.</a:t>
            </a:r>
          </a:p>
          <a:p>
            <a:r>
              <a:rPr lang="sr-Latn-RS" dirty="0" smtClean="0"/>
              <a:t>Ova jedra uz deo srednjeg mozga i mali mozak kontrolišu VOLJNE  POKRETE.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ULOGA BAZALNIH GANGLIJA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Bazalne ganglije regulišu mišićni tonus</a:t>
            </a:r>
          </a:p>
          <a:p>
            <a:r>
              <a:rPr lang="sr-Latn-RS" dirty="0" smtClean="0"/>
              <a:t>preko talamusa i malog mozga učestvuju u svim aktivnostima kore velikog mozga</a:t>
            </a:r>
          </a:p>
          <a:p>
            <a:r>
              <a:rPr lang="sr-Latn-RS" dirty="0" smtClean="0"/>
              <a:t>Omogućuju izvođenje intencionih pokreta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Kora  memoriše i obrađuje sve primljene informacije sa periferije  </a:t>
            </a:r>
          </a:p>
          <a:p>
            <a:r>
              <a:rPr lang="sr-Latn-RS" dirty="0" smtClean="0"/>
              <a:t>Reguliše izvođenje voljnih pokreta:</a:t>
            </a:r>
          </a:p>
          <a:p>
            <a:r>
              <a:rPr lang="sr-Latn-RS" dirty="0" smtClean="0"/>
              <a:t>Započinje izvođenje pokreta</a:t>
            </a:r>
          </a:p>
          <a:p>
            <a:r>
              <a:rPr lang="sr-Latn-RS" dirty="0" smtClean="0"/>
              <a:t>Korišćenjem  naučenih,poluautomatskih pokr.</a:t>
            </a:r>
          </a:p>
          <a:p>
            <a:r>
              <a:rPr lang="sr-Latn-RS" dirty="0" smtClean="0"/>
              <a:t>Korišćenjem refleksnih odgovora  na draži</a:t>
            </a:r>
          </a:p>
          <a:p>
            <a:r>
              <a:rPr lang="sr-Latn-RS" dirty="0" smtClean="0"/>
              <a:t>Formiranjem i korišćenjem šema pokreta uz učešće bazalnih ganglija,retikularne formacije i jedara,srednjeg mozga</a:t>
            </a: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ULOGA KORE VELIKOG MOZGA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SENZOMOTORNO PODRUČJE KORE  ČINE:</a:t>
            </a:r>
          </a:p>
          <a:p>
            <a:r>
              <a:rPr lang="sr-Latn-RS" dirty="0" smtClean="0"/>
              <a:t>1.Primarna-motorna kora</a:t>
            </a:r>
          </a:p>
          <a:p>
            <a:r>
              <a:rPr lang="sr-Latn-RS" dirty="0" smtClean="0"/>
              <a:t>2.Premotorna zona</a:t>
            </a:r>
          </a:p>
          <a:p>
            <a:r>
              <a:rPr lang="sr-Latn-RS" dirty="0" smtClean="0"/>
              <a:t>3.Dopunska motorna kora</a:t>
            </a:r>
          </a:p>
          <a:p>
            <a:r>
              <a:rPr lang="sr-Latn-RS" dirty="0" smtClean="0"/>
              <a:t>4.Somatosenzorna kora</a:t>
            </a:r>
          </a:p>
          <a:p>
            <a:r>
              <a:rPr lang="sr-Latn-RS" dirty="0" smtClean="0"/>
              <a:t>5.Parijetalno asocijativna kora</a:t>
            </a:r>
          </a:p>
          <a:p>
            <a:r>
              <a:rPr lang="sr-Latn-RS" dirty="0" smtClean="0"/>
              <a:t>Nalozi motornih aktivnosti kreću od  piramidnih ćelija preko baze mozga,moždanog stabla gde se ukrštaju i prelaze u kičmenu moždinu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XI-n.accessorius</a:t>
            </a:r>
            <a:endParaRPr lang="sr-Latn-RS" dirty="0"/>
          </a:p>
          <a:p>
            <a:r>
              <a:rPr lang="sr-Latn-RS" dirty="0" smtClean="0"/>
              <a:t>XII-n.hypoglossus</a:t>
            </a:r>
          </a:p>
          <a:p>
            <a:r>
              <a:rPr lang="sr-Latn-RS" dirty="0" smtClean="0"/>
              <a:t>             SPINALNI NERVI</a:t>
            </a:r>
            <a:endParaRPr lang="sr-Latn-RS" dirty="0"/>
          </a:p>
          <a:p>
            <a:pPr marL="109728" indent="0">
              <a:buNone/>
            </a:pPr>
            <a:r>
              <a:rPr lang="sr-Latn-RS" dirty="0" smtClean="0"/>
              <a:t>                     31 par</a:t>
            </a:r>
          </a:p>
          <a:p>
            <a:pPr marL="109728" indent="0">
              <a:buNone/>
            </a:pPr>
            <a:r>
              <a:rPr lang="sr-Latn-RS" dirty="0" smtClean="0"/>
              <a:t>8 vratnih</a:t>
            </a:r>
          </a:p>
          <a:p>
            <a:pPr marL="109728" indent="0">
              <a:buNone/>
            </a:pPr>
            <a:r>
              <a:rPr lang="sr-Latn-RS" dirty="0" smtClean="0"/>
              <a:t>12 grudnih</a:t>
            </a:r>
          </a:p>
          <a:p>
            <a:pPr marL="109728" indent="0">
              <a:buNone/>
            </a:pPr>
            <a:r>
              <a:rPr lang="sr-Latn-RS" dirty="0" smtClean="0"/>
              <a:t>5 slabinskih</a:t>
            </a:r>
          </a:p>
          <a:p>
            <a:pPr marL="109728" indent="0">
              <a:buNone/>
            </a:pPr>
            <a:r>
              <a:rPr lang="sr-Latn-RS" dirty="0" smtClean="0"/>
              <a:t>5 krsnih</a:t>
            </a:r>
          </a:p>
          <a:p>
            <a:pPr marL="109728" indent="0">
              <a:buNone/>
            </a:pPr>
            <a:r>
              <a:rPr lang="sr-Latn-RS" dirty="0" smtClean="0"/>
              <a:t>1 trtični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CENTRI U KORI</a:t>
            </a:r>
          </a:p>
          <a:p>
            <a:r>
              <a:rPr lang="sr-Latn-RS" dirty="0" smtClean="0"/>
              <a:t>U motornom području  u precentralnoj vijuzi nalaze se centri  za delove tela u obrnutom smeru</a:t>
            </a:r>
          </a:p>
          <a:p>
            <a:r>
              <a:rPr lang="sr-Latn-RS" dirty="0" smtClean="0"/>
              <a:t>Veće  polje zauzimaju grupe</a:t>
            </a:r>
          </a:p>
          <a:p>
            <a:r>
              <a:rPr lang="sr-Latn-RS" dirty="0"/>
              <a:t>m</a:t>
            </a:r>
            <a:r>
              <a:rPr lang="sr-Latn-RS" dirty="0" smtClean="0"/>
              <a:t>išića koje izvode preciznije</a:t>
            </a:r>
          </a:p>
          <a:p>
            <a:r>
              <a:rPr lang="sr-Latn-RS" dirty="0" smtClean="0"/>
              <a:t>pokrete.</a:t>
            </a:r>
          </a:p>
          <a:p>
            <a:r>
              <a:rPr lang="sr-Latn-RS" dirty="0" smtClean="0"/>
              <a:t>Ispod motorne kore leži </a:t>
            </a:r>
          </a:p>
          <a:p>
            <a:r>
              <a:rPr lang="sr-Latn-RS" dirty="0" smtClean="0"/>
              <a:t>  premotorna zona  čijim</a:t>
            </a:r>
          </a:p>
          <a:p>
            <a:r>
              <a:rPr lang="sr-Latn-RS" dirty="0" smtClean="0"/>
              <a:t>  draženjem se dobijaju grubi</a:t>
            </a:r>
          </a:p>
          <a:p>
            <a:r>
              <a:rPr lang="sr-Latn-RS" dirty="0" smtClean="0"/>
              <a:t>  voljni pokreti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95600"/>
            <a:ext cx="2679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U Gyrusu postcentralis-u se nalaze dve somatosenzorička polja(prvo i drugo)</a:t>
            </a:r>
          </a:p>
          <a:p>
            <a:r>
              <a:rPr lang="sr-Latn-RS" dirty="0" smtClean="0"/>
              <a:t>Prvo služi za percepciju finih osećaja</a:t>
            </a:r>
          </a:p>
          <a:p>
            <a:r>
              <a:rPr lang="sr-Latn-RS" dirty="0" smtClean="0"/>
              <a:t>Drugo za senzornu kontrolu motornih funkc.</a:t>
            </a:r>
          </a:p>
          <a:p>
            <a:r>
              <a:rPr lang="sr-Latn-RS" dirty="0" smtClean="0"/>
              <a:t>Područje lica i glave predstavljeno bilateralno a ostala unilateralno</a:t>
            </a:r>
          </a:p>
          <a:p>
            <a:r>
              <a:rPr lang="sr-Latn-RS" dirty="0" smtClean="0"/>
              <a:t>Pokrete očiju regulišu zone u  okcipitalnom i temporalnom režnju</a:t>
            </a:r>
          </a:p>
          <a:p>
            <a:r>
              <a:rPr lang="sr-Latn-RS" dirty="0" smtClean="0"/>
              <a:t>Govor u Brokinom centru (frontalno) , temporalno izbor misli i parijetalno-izbor reči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Obrasci (šeme,engrami) automatizovanih pokreta se stvaraju tokom života u senzoričkim poljima uvežbavanjem</a:t>
            </a:r>
          </a:p>
          <a:p>
            <a:r>
              <a:rPr lang="sr-Latn-RS" dirty="0" smtClean="0"/>
              <a:t>U slučaju greške u izvođenju pokreta uključuju se mehanizmi povratne sprege i šalju se ispravljački signali i uputstva</a:t>
            </a:r>
          </a:p>
          <a:p>
            <a:r>
              <a:rPr lang="sr-Latn-RS" dirty="0" smtClean="0"/>
              <a:t>Kontrola preko senzornih i vidnih signala</a:t>
            </a:r>
          </a:p>
          <a:p>
            <a:r>
              <a:rPr lang="sr-Latn-RS" dirty="0" smtClean="0"/>
              <a:t>Automatizacija pokreta počinje voljnim pokretima  koji kroz duže ponavljanje formiraju šeme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ŠEMA POKRETA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FAZE FORMIRANJA ŠEME POKRETA::</a:t>
            </a:r>
          </a:p>
          <a:p>
            <a:r>
              <a:rPr lang="sr-Latn-RS" dirty="0" smtClean="0"/>
              <a:t>1.Faza generalizacije</a:t>
            </a:r>
          </a:p>
          <a:p>
            <a:r>
              <a:rPr lang="sr-Latn-RS" dirty="0" smtClean="0"/>
              <a:t>Diskoordinantni pokretisa sinkinezijama nema saradnje CNS-a sa efektornih organa</a:t>
            </a:r>
          </a:p>
          <a:p>
            <a:r>
              <a:rPr lang="sr-Latn-RS" dirty="0" smtClean="0"/>
              <a:t>2.faza koncentracije nadražajno-košionog procesa</a:t>
            </a:r>
          </a:p>
          <a:p>
            <a:r>
              <a:rPr lang="sr-Latn-RS" dirty="0" smtClean="0"/>
              <a:t>Nestabilne šeme,pokreti su tačni ali nisu automatizovani</a:t>
            </a:r>
          </a:p>
          <a:p>
            <a:r>
              <a:rPr lang="sr-Latn-RS" dirty="0" smtClean="0"/>
              <a:t>3.faza automatzacije pokreta</a:t>
            </a:r>
          </a:p>
          <a:p>
            <a:r>
              <a:rPr lang="sr-Latn-RS" dirty="0" smtClean="0"/>
              <a:t>Stabilne šeme,pokreti automatizovani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Skladno  precizno izvođenje pokreta</a:t>
            </a:r>
          </a:p>
          <a:p>
            <a:r>
              <a:rPr lang="sr-Latn-RS" dirty="0" smtClean="0"/>
              <a:t>To su automatotizovani pokreti za koje postoje formirane šeme u kori velikog mozga</a:t>
            </a:r>
          </a:p>
          <a:p>
            <a:endParaRPr lang="sr-Latn-RS" dirty="0"/>
          </a:p>
          <a:p>
            <a:endParaRPr lang="sr-Latn-RS" dirty="0" smtClean="0"/>
          </a:p>
          <a:p>
            <a:r>
              <a:rPr lang="sr-Latn-RS" dirty="0" smtClean="0"/>
              <a:t>NIVOI KOORDINACIJE POKRETA –po Bernštajnu</a:t>
            </a:r>
          </a:p>
          <a:p>
            <a:r>
              <a:rPr lang="sr-Latn-RS" dirty="0" smtClean="0"/>
              <a:t>NIVO A –rubrospinalni nivo</a:t>
            </a:r>
          </a:p>
          <a:p>
            <a:r>
              <a:rPr lang="sr-Latn-RS" dirty="0" smtClean="0"/>
              <a:t>Regulacija na nivou kičmene moždine(tonus,jačina,brzina,recipročna inervacija) propriocepcija .Poremećaj-tremor</a:t>
            </a:r>
          </a:p>
          <a:p>
            <a:r>
              <a:rPr lang="sr-Latn-RS" dirty="0" smtClean="0"/>
              <a:t>                 i poremećaj tonusa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KOORDINACIJA POKRETA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NIVO B-talamo-piramidni(sinergije)</a:t>
            </a:r>
          </a:p>
          <a:p>
            <a:r>
              <a:rPr lang="sr-Latn-RS" dirty="0" smtClean="0"/>
              <a:t>Nivo sinergije i stvaranja kompleksa  pokreta</a:t>
            </a:r>
          </a:p>
          <a:p>
            <a:r>
              <a:rPr lang="sr-Latn-RS" dirty="0" smtClean="0"/>
              <a:t>Poremećaj se  se ispoljava kao Parkinsonizam</a:t>
            </a:r>
          </a:p>
          <a:p>
            <a:r>
              <a:rPr lang="sr-Latn-RS" dirty="0" smtClean="0"/>
              <a:t>NIVO C –piramidalno-strijalni nivo širokog polja </a:t>
            </a:r>
          </a:p>
          <a:p>
            <a:r>
              <a:rPr lang="sr-Latn-RS" dirty="0" smtClean="0"/>
              <a:t>Nivo ciljanih i preciznih pokreta KORTIKALNI</a:t>
            </a:r>
          </a:p>
          <a:p>
            <a:r>
              <a:rPr lang="sr-Latn-RS" dirty="0" smtClean="0"/>
              <a:t>Poremećaj se karakteriše ataksijama</a:t>
            </a:r>
          </a:p>
          <a:p>
            <a:r>
              <a:rPr lang="sr-Latn-RS" dirty="0" smtClean="0"/>
              <a:t>NIVO D-parijetalno-premotorni i E nivo mišljenja</a:t>
            </a:r>
          </a:p>
          <a:p>
            <a:r>
              <a:rPr lang="sr-Latn-RS" dirty="0" smtClean="0"/>
              <a:t>Koordinacija i automatizacija pokreta kroz učenje</a:t>
            </a:r>
          </a:p>
          <a:p>
            <a:r>
              <a:rPr lang="sr-Latn-RS" dirty="0" smtClean="0"/>
              <a:t>poremećaj-apraksija i motorna  agnozija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U slučaju poremćaja funkcija uključuje se mehanizam kompenzacije  kod uzajamno povezanih funkcija</a:t>
            </a:r>
          </a:p>
          <a:p>
            <a:r>
              <a:rPr lang="sr-Latn-RS" dirty="0" smtClean="0"/>
              <a:t>Opšti principi kompenzacije:</a:t>
            </a:r>
          </a:p>
          <a:p>
            <a:r>
              <a:rPr lang="sr-Latn-RS" dirty="0"/>
              <a:t>-</a:t>
            </a:r>
            <a:r>
              <a:rPr lang="sr-Latn-RS" dirty="0" smtClean="0"/>
              <a:t> signalizacija defekta</a:t>
            </a:r>
          </a:p>
          <a:p>
            <a:r>
              <a:rPr lang="sr-Latn-RS" dirty="0"/>
              <a:t> </a:t>
            </a:r>
            <a:r>
              <a:rPr lang="sr-Latn-RS" dirty="0" smtClean="0"/>
              <a:t>-progresivno mobilisanje kompenzatornih mehanizama  koji su uvek veći (preko- funkcija)</a:t>
            </a:r>
          </a:p>
          <a:p>
            <a:r>
              <a:rPr lang="sr-Latn-RS" dirty="0" smtClean="0"/>
              <a:t>-neprekidna obratna aferencija kompenzatornig prilagođavanja-nalaženje mere kompenzacije</a:t>
            </a:r>
          </a:p>
          <a:p>
            <a:r>
              <a:rPr lang="sr-Latn-RS" dirty="0" smtClean="0"/>
              <a:t>-sankcionisanje aferencije-učvršćivanje kompenzacije u automatsku radnju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KOMPENZACIJA FUNKCIJA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6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-relativna postojanost kompenzatornih funkcija </a:t>
            </a:r>
          </a:p>
          <a:p>
            <a:r>
              <a:rPr lang="sr-Latn-RS"/>
              <a:t> </a:t>
            </a:r>
            <a:r>
              <a:rPr lang="sr-Latn-RS" smtClean="0"/>
              <a:t> kompenzacija </a:t>
            </a:r>
            <a:r>
              <a:rPr lang="sr-Latn-RS" dirty="0" smtClean="0"/>
              <a:t>se može lako raspasti jer je nivo formiranja niži od  nivoa izgubljene funkcije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7200"/>
            <a:ext cx="4800600" cy="516000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N.SPINALIS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0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Spinalni nervi se po izlasku brzo dele na zadnju i prednju granu</a:t>
            </a:r>
          </a:p>
          <a:p>
            <a:r>
              <a:rPr lang="sr-Latn-RS" dirty="0" smtClean="0"/>
              <a:t>Zadnje </a:t>
            </a:r>
            <a:r>
              <a:rPr lang="sr-Latn-RS" dirty="0" smtClean="0"/>
              <a:t>duboke(motorne) </a:t>
            </a:r>
            <a:r>
              <a:rPr lang="sr-Latn-RS" dirty="0" smtClean="0"/>
              <a:t>inervišu mm. </a:t>
            </a:r>
            <a:r>
              <a:rPr lang="sr-Latn-RS" dirty="0"/>
              <a:t>L</a:t>
            </a:r>
            <a:r>
              <a:rPr lang="sr-Latn-RS" dirty="0" smtClean="0"/>
              <a:t>eđa </a:t>
            </a:r>
            <a:r>
              <a:rPr lang="sr-Latn-RS" dirty="0" smtClean="0"/>
              <a:t>a senzitivne grane kožu</a:t>
            </a:r>
          </a:p>
          <a:p>
            <a:r>
              <a:rPr lang="sr-Latn-RS" dirty="0" smtClean="0"/>
              <a:t>Prednje grane </a:t>
            </a:r>
            <a:r>
              <a:rPr lang="sr-Latn-RS" dirty="0" smtClean="0"/>
              <a:t>-osim </a:t>
            </a:r>
            <a:r>
              <a:rPr lang="sr-Latn-RS" dirty="0" smtClean="0"/>
              <a:t>grudnih se spajaju i grade n.zamke-anse ili </a:t>
            </a:r>
            <a:r>
              <a:rPr lang="sr-Latn-RS" dirty="0" smtClean="0"/>
              <a:t>pleksuse ili spletove</a:t>
            </a:r>
            <a:endParaRPr lang="sr-Latn-RS" dirty="0" smtClean="0"/>
          </a:p>
          <a:p>
            <a:r>
              <a:rPr lang="sr-Latn-RS" dirty="0" smtClean="0"/>
              <a:t>Nervni spletovi:</a:t>
            </a:r>
          </a:p>
          <a:p>
            <a:r>
              <a:rPr lang="sr-Latn-RS" dirty="0" smtClean="0"/>
              <a:t>  vratni        slabinski</a:t>
            </a:r>
          </a:p>
          <a:p>
            <a:r>
              <a:rPr lang="sr-Latn-RS" dirty="0"/>
              <a:t> </a:t>
            </a:r>
            <a:r>
              <a:rPr lang="sr-Latn-RS" dirty="0" smtClean="0"/>
              <a:t> rameni      stidni i trtični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7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06" y="1481138"/>
            <a:ext cx="6793188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0782"/>
            <a:ext cx="891539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62200"/>
            <a:ext cx="1838325" cy="24860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19200"/>
            <a:ext cx="230505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10000"/>
            <a:ext cx="3524250" cy="294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78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Reguliše radunutrašnjih organa, merabolizam bez uticaja volje</a:t>
            </a:r>
          </a:p>
          <a:p>
            <a:r>
              <a:rPr lang="sr-Latn-RS" dirty="0" smtClean="0"/>
              <a:t>Podela:simpatikus</a:t>
            </a:r>
          </a:p>
          <a:p>
            <a:r>
              <a:rPr lang="sr-Latn-RS" dirty="0"/>
              <a:t> </a:t>
            </a:r>
            <a:r>
              <a:rPr lang="sr-Latn-RS" dirty="0" smtClean="0"/>
              <a:t>          prarasimpatikus</a:t>
            </a:r>
          </a:p>
          <a:p>
            <a:r>
              <a:rPr lang="sr-Latn-RS" dirty="0" smtClean="0"/>
              <a:t>Paravertebralni </a:t>
            </a:r>
            <a:r>
              <a:rPr lang="sr-Latn-RS" dirty="0" smtClean="0"/>
              <a:t>ganglioni  (</a:t>
            </a:r>
            <a:r>
              <a:rPr lang="sr-Latn-RS" dirty="0" smtClean="0"/>
              <a:t>21-23)grade Truncus </a:t>
            </a:r>
            <a:r>
              <a:rPr lang="sr-Latn-RS" dirty="0" smtClean="0"/>
              <a:t>simpaticis ( simp.stablo) od vratnog do os </a:t>
            </a:r>
            <a:r>
              <a:rPr lang="sr-Latn-RS" dirty="0" smtClean="0"/>
              <a:t>coccigis</a:t>
            </a:r>
          </a:p>
          <a:p>
            <a:r>
              <a:rPr lang="sr-Latn-RS" dirty="0" smtClean="0"/>
              <a:t>Simpatus </a:t>
            </a:r>
            <a:r>
              <a:rPr lang="sr-Latn-RS" dirty="0" smtClean="0"/>
              <a:t>se deli na:</a:t>
            </a:r>
            <a:r>
              <a:rPr lang="sr-Latn-RS" dirty="0" smtClean="0"/>
              <a:t> vratni,grudni,trbušni </a:t>
            </a:r>
            <a:r>
              <a:rPr lang="sr-Latn-RS" dirty="0" smtClean="0"/>
              <a:t>i karlični</a:t>
            </a:r>
          </a:p>
          <a:p>
            <a:r>
              <a:rPr lang="sr-Latn-RS" dirty="0" smtClean="0"/>
              <a:t>Donji vratni i prvi grudni grade GANGLION STELLATUM</a:t>
            </a:r>
          </a:p>
          <a:p>
            <a:r>
              <a:rPr lang="sr-Latn-RS" dirty="0" smtClean="0"/>
              <a:t>Parasimpatikus se nalazi </a:t>
            </a:r>
            <a:r>
              <a:rPr lang="sr-Latn-RS" dirty="0" smtClean="0"/>
              <a:t>u moždanom stablu i bočnim rogovima kičmene moždine od  S2-S4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AUTONOMNI NERVNI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sr-Latn-RS" dirty="0" smtClean="0"/>
              <a:t>Mišićna aktivnost podrazumeva povezanost nervnog i mišićnog sistema</a:t>
            </a:r>
          </a:p>
          <a:p>
            <a:pPr marL="109728" indent="0">
              <a:buNone/>
            </a:pPr>
            <a:r>
              <a:rPr lang="en-US" dirty="0" err="1" smtClean="0"/>
              <a:t>Motorna</a:t>
            </a:r>
            <a:r>
              <a:rPr lang="en-US" dirty="0" smtClean="0"/>
              <a:t> </a:t>
            </a:r>
            <a:r>
              <a:rPr lang="en-US" dirty="0" err="1" smtClean="0"/>
              <a:t>kora</a:t>
            </a:r>
            <a:r>
              <a:rPr lang="en-US" dirty="0" smtClean="0"/>
              <a:t>  </a:t>
            </a:r>
            <a:r>
              <a:rPr lang="sr-Latn-RS" dirty="0" smtClean="0"/>
              <a:t>omogućava  izvođenje pokreta-frontalni režanj,girus precentralis</a:t>
            </a:r>
          </a:p>
          <a:p>
            <a:pPr marL="109728" indent="0">
              <a:buNone/>
            </a:pPr>
            <a:r>
              <a:rPr lang="sr-Latn-RS" dirty="0" smtClean="0"/>
              <a:t>Senzomotorna kora </a:t>
            </a:r>
            <a:r>
              <a:rPr lang="sr-Latn-RS" dirty="0" smtClean="0"/>
              <a:t>kontroliše preciznist </a:t>
            </a:r>
            <a:r>
              <a:rPr lang="sr-Latn-RS" dirty="0" smtClean="0"/>
              <a:t>pokreta uz pomoć malog mozga,vestibularnog aparata,vidni sistem</a:t>
            </a:r>
          </a:p>
          <a:p>
            <a:pPr marL="109728" indent="0">
              <a:buNone/>
            </a:pPr>
            <a:r>
              <a:rPr lang="sr-Latn-RS" dirty="0" smtClean="0"/>
              <a:t>Segmentnu kontrolu obezbeđuje GAMA  sistem(gama motorni neuroni medule spinalis i retikularna formacija moždanog stabla).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Uloga</a:t>
            </a:r>
            <a:r>
              <a:rPr lang="en-US" dirty="0" smtClean="0"/>
              <a:t> </a:t>
            </a:r>
            <a:r>
              <a:rPr lang="en-US" dirty="0" err="1" smtClean="0"/>
              <a:t>nervnog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u </a:t>
            </a:r>
            <a:r>
              <a:rPr lang="en-US" dirty="0" err="1" smtClean="0"/>
              <a:t>pokretima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8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583</TotalTime>
  <Words>1166</Words>
  <Application>Microsoft Office PowerPoint</Application>
  <PresentationFormat>On-screen Show (4:3)</PresentationFormat>
  <Paragraphs>189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Concourse</vt:lpstr>
      <vt:lpstr>PERIFERNI NERVNI SISTEM</vt:lpstr>
      <vt:lpstr>Spadaju kranijalni i spinalni nervi      Kranijalni nervi</vt:lpstr>
      <vt:lpstr>PowerPoint Presentation</vt:lpstr>
      <vt:lpstr>N.SPINALIS</vt:lpstr>
      <vt:lpstr>PowerPoint Presentation</vt:lpstr>
      <vt:lpstr>PowerPoint Presentation</vt:lpstr>
      <vt:lpstr>PowerPoint Presentation</vt:lpstr>
      <vt:lpstr>AUTONOMNI NERVNI SISTEM</vt:lpstr>
      <vt:lpstr>Uloga nervnog sistema u pokretima</vt:lpstr>
      <vt:lpstr>RECEPTORI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Refleksni luk</vt:lpstr>
      <vt:lpstr>PowerPoint Presentation</vt:lpstr>
      <vt:lpstr>PowerPoint Presentation</vt:lpstr>
      <vt:lpstr>PowerPoint Presentation</vt:lpstr>
      <vt:lpstr>PowerPoint Presentation</vt:lpstr>
      <vt:lpstr>Uloga kičmene moždine u pokretu</vt:lpstr>
      <vt:lpstr>PowerPoint Presentation</vt:lpstr>
      <vt:lpstr>PowerPoint Presentation</vt:lpstr>
      <vt:lpstr>ULOGA MALOG MOZGA U POKRETU</vt:lpstr>
      <vt:lpstr>ULOGA RETIKULARNE FORMACIJE</vt:lpstr>
      <vt:lpstr>ULOGA BAZALNIH GANGLIJA</vt:lpstr>
      <vt:lpstr>PowerPoint Presentation</vt:lpstr>
      <vt:lpstr>ULOGA KORE VELIKOG MOZGA</vt:lpstr>
      <vt:lpstr>PowerPoint Presentation</vt:lpstr>
      <vt:lpstr>PowerPoint Presentation</vt:lpstr>
      <vt:lpstr>PowerPoint Presentation</vt:lpstr>
      <vt:lpstr>ŠEMA POKRETA</vt:lpstr>
      <vt:lpstr>PowerPoint Presentation</vt:lpstr>
      <vt:lpstr>KOORDINACIJA POKRETA</vt:lpstr>
      <vt:lpstr>PowerPoint Presentation</vt:lpstr>
      <vt:lpstr>KOMPENZACIJA FUNKCIJA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PERIFERNI NERVNI SISTEM</dc:title>
  <dc:creator>Balov</dc:creator>
  <cp:lastModifiedBy>Balov</cp:lastModifiedBy>
  <cp:revision>60</cp:revision>
  <dcterms:created xsi:type="dcterms:W3CDTF">2016-12-09T16:35:16Z</dcterms:created>
  <dcterms:modified xsi:type="dcterms:W3CDTF">2016-12-11T22:42:27Z</dcterms:modified>
</cp:coreProperties>
</file>