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1" r:id="rId3"/>
    <p:sldId id="258" r:id="rId4"/>
    <p:sldId id="259" r:id="rId5"/>
    <p:sldId id="260" r:id="rId6"/>
    <p:sldId id="267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2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6604A-021C-4C4B-85DA-9F769E99A6E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1E61F-7FE6-4086-B6EE-BE7AA3B6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9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778B0D-88FD-4C70-B66C-8ED434BB80A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35A28C-8D1F-4C64-B065-5EE11C80B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78B0D-88FD-4C70-B66C-8ED434BB80A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5A28C-8D1F-4C64-B065-5EE11C80B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78B0D-88FD-4C70-B66C-8ED434BB80A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5A28C-8D1F-4C64-B065-5EE11C80B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78B0D-88FD-4C70-B66C-8ED434BB80A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5A28C-8D1F-4C64-B065-5EE11C80BB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78B0D-88FD-4C70-B66C-8ED434BB80A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5A28C-8D1F-4C64-B065-5EE11C80BB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78B0D-88FD-4C70-B66C-8ED434BB80A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5A28C-8D1F-4C64-B065-5EE11C80BB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78B0D-88FD-4C70-B66C-8ED434BB80A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5A28C-8D1F-4C64-B065-5EE11C80BB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78B0D-88FD-4C70-B66C-8ED434BB80A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5A28C-8D1F-4C64-B065-5EE11C80BB9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78B0D-88FD-4C70-B66C-8ED434BB80A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5A28C-8D1F-4C64-B065-5EE11C80B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C778B0D-88FD-4C70-B66C-8ED434BB80A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5A28C-8D1F-4C64-B065-5EE11C80BB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778B0D-88FD-4C70-B66C-8ED434BB80A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35A28C-8D1F-4C64-B065-5EE11C80BB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778B0D-88FD-4C70-B66C-8ED434BB80A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35A28C-8D1F-4C64-B065-5EE11C80BB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716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PSIHOFI</a:t>
            </a:r>
            <a:r>
              <a:rPr lang="sr-Latn-RS" dirty="0" smtClean="0"/>
              <a:t>ZIČ</a:t>
            </a:r>
            <a:r>
              <a:rPr lang="en-US" dirty="0" smtClean="0"/>
              <a:t>KE</a:t>
            </a:r>
            <a:r>
              <a:rPr lang="sr-Latn-RS" dirty="0" smtClean="0"/>
              <a:t> OSOBINE I NJIHOV RAZVOJ KOD DECE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65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Tonički refleks vrata(položaj mačevaoca)gubi  seu 6-om m</a:t>
            </a:r>
            <a:endParaRPr lang="sr-Latn-RS" b="1" dirty="0" smtClean="0"/>
          </a:p>
          <a:p>
            <a:r>
              <a:rPr lang="sr-Latn-RS" b="1" dirty="0" smtClean="0"/>
              <a:t>Labirintni refleks kod ležanja na leđima i stomaku</a:t>
            </a:r>
          </a:p>
          <a:p>
            <a:r>
              <a:rPr lang="sr-Latn-RS" dirty="0" smtClean="0"/>
              <a:t>Landau reakcija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Nadsegmentni pozotoničkinrefleksi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200400"/>
            <a:ext cx="2781755" cy="350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679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467" y="1828800"/>
            <a:ext cx="5981061" cy="3810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40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 mesec  ispravlja noge kod uspravnog polož.</a:t>
            </a:r>
          </a:p>
          <a:p>
            <a:r>
              <a:rPr lang="sr-Latn-RS" dirty="0" smtClean="0"/>
              <a:t>II meseca ekstenzija glave i vrata </a:t>
            </a:r>
          </a:p>
          <a:p>
            <a:r>
              <a:rPr lang="sr-Latn-RS" dirty="0" smtClean="0"/>
              <a:t>III meseca diže glavu reaguje na zvuke</a:t>
            </a:r>
          </a:p>
          <a:p>
            <a:r>
              <a:rPr lang="sr-Latn-RS" dirty="0" smtClean="0"/>
              <a:t>V meseci nestabilno sedi reaguje na draži</a:t>
            </a:r>
          </a:p>
          <a:p>
            <a:r>
              <a:rPr lang="sr-Latn-RS" dirty="0" smtClean="0"/>
              <a:t>VI meseci okreće se i čvrsto drži glavu</a:t>
            </a:r>
          </a:p>
          <a:p>
            <a:r>
              <a:rPr lang="sr-Latn-RS" dirty="0" smtClean="0"/>
              <a:t>VII meseci sedi stabilnije,počinje da puzi</a:t>
            </a:r>
          </a:p>
          <a:p>
            <a:r>
              <a:rPr lang="sr-Latn-RS" dirty="0" smtClean="0"/>
              <a:t>IX mececi sedi stabilno stoji uz pridržavanje</a:t>
            </a:r>
          </a:p>
          <a:p>
            <a:r>
              <a:rPr lang="sr-Latn-RS" dirty="0" smtClean="0"/>
              <a:t>X meseci sedi,samostalno ustaje,stoji</a:t>
            </a:r>
          </a:p>
          <a:p>
            <a:r>
              <a:rPr lang="sr-Latn-RS" dirty="0" smtClean="0"/>
              <a:t>XII mesci hoda uz pridržavanje,puzi,nosi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RAZVOJ POKRETAČKIH AKTIVNOSTI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43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XIII mesecistoji,hoda uz min. Pridržavanje</a:t>
            </a:r>
          </a:p>
          <a:p>
            <a:r>
              <a:rPr lang="sr-Latn-RS" dirty="0" smtClean="0"/>
              <a:t>XV mesecihoda,penje se uz stepenice i drži sa obe ruke,kleči</a:t>
            </a:r>
          </a:p>
          <a:p>
            <a:r>
              <a:rPr lang="sr-Latn-RS" dirty="0" smtClean="0"/>
              <a:t>XX meseci penje se uz  stepenice pridrržavajući sa jednom rukom a silazi sa  obe</a:t>
            </a:r>
          </a:p>
          <a:p>
            <a:r>
              <a:rPr lang="sr-Latn-RS" dirty="0" smtClean="0"/>
              <a:t>3 godine staro dete može da stoji na prstima</a:t>
            </a:r>
          </a:p>
          <a:p>
            <a:r>
              <a:rPr lang="sr-Latn-RS" dirty="0" smtClean="0"/>
              <a:t>4 godine stoji na jednoj nozi </a:t>
            </a:r>
          </a:p>
          <a:p>
            <a:r>
              <a:rPr lang="sr-Latn-RS" dirty="0" smtClean="0"/>
              <a:t>5 godina vozi bicikl,skija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54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MOTORIČKI RAZVOJ GORNJIH EKSTREMITETA</a:t>
            </a:r>
          </a:p>
          <a:p>
            <a:r>
              <a:rPr lang="sr-Latn-RS" dirty="0" smtClean="0"/>
              <a:t>13 MESECI PRELISTAVA SLIKOVNICE</a:t>
            </a:r>
          </a:p>
          <a:p>
            <a:r>
              <a:rPr lang="sr-Latn-RS" dirty="0" smtClean="0"/>
              <a:t>15 MESECI REĐA KOCKE</a:t>
            </a:r>
          </a:p>
          <a:p>
            <a:r>
              <a:rPr lang="sr-Latn-RS" dirty="0" smtClean="0"/>
              <a:t>18 MESECI PRAVI FIGURE,KORISTI OLOVKU</a:t>
            </a:r>
          </a:p>
          <a:p>
            <a:r>
              <a:rPr lang="sr-Latn-RS" dirty="0" smtClean="0"/>
              <a:t>SA DVE GODINE NAVIJA IGRAČKE CRTA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95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Sa 10 meseci počinje da govori mama,tata</a:t>
            </a:r>
          </a:p>
          <a:p>
            <a:r>
              <a:rPr lang="sr-Latn-RS" dirty="0" smtClean="0"/>
              <a:t>Sa 18 meseci imenuje predmete</a:t>
            </a:r>
          </a:p>
          <a:p>
            <a:r>
              <a:rPr lang="sr-Latn-RS" dirty="0" smtClean="0"/>
              <a:t>Prvo ide razumevanje a onda se razvija govor</a:t>
            </a:r>
          </a:p>
          <a:p>
            <a:r>
              <a:rPr lang="sr-Latn-RS" dirty="0" smtClean="0"/>
              <a:t>Voljna kontrola sfinktera tek sa tri godine  </a:t>
            </a:r>
          </a:p>
          <a:p>
            <a:r>
              <a:rPr lang="sr-Latn-RS" dirty="0" smtClean="0"/>
              <a:t>Razvoj mišićnog tonusa  ide sve do puberteta a sa 10 godina je potpuno razvijen</a:t>
            </a:r>
          </a:p>
          <a:p>
            <a:r>
              <a:rPr lang="sr-Latn-RS" dirty="0" smtClean="0"/>
              <a:t>Razvoj sluha  i vida</a:t>
            </a:r>
          </a:p>
          <a:p>
            <a:r>
              <a:rPr lang="sr-Latn-RS" dirty="0"/>
              <a:t> </a:t>
            </a:r>
            <a:r>
              <a:rPr lang="sr-Latn-RS" dirty="0" smtClean="0"/>
              <a:t>sa mesec dana reaguje na svetlost a sa godinu dana koordinacijaoko-ruka</a:t>
            </a:r>
          </a:p>
          <a:p>
            <a:r>
              <a:rPr lang="sr-Latn-RS" dirty="0" smtClean="0"/>
              <a:t>Sa 18 meseci razlikuje predmete a čita sa 6 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RAZVOJ DRUGIH ORGANA  I OSOBINA KOD DECE</a:t>
            </a:r>
            <a:br>
              <a:rPr lang="sr-Latn-R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46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Novoropđenče refleksno reaguje na zvuk</a:t>
            </a:r>
          </a:p>
          <a:p>
            <a:r>
              <a:rPr lang="sr-Latn-RS" dirty="0" smtClean="0"/>
              <a:t>Sa godinu dana razume mnoge reči</a:t>
            </a:r>
          </a:p>
          <a:p>
            <a:r>
              <a:rPr lang="sr-Latn-RS" dirty="0" smtClean="0"/>
              <a:t>Razvoj govora do 6-e godine kada potpuno razume razume i reaguje na tuđ govor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3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62000"/>
            <a:ext cx="7702658" cy="4800600"/>
          </a:xfrm>
        </p:spPr>
      </p:pic>
    </p:spTree>
    <p:extLst>
      <p:ext uri="{BB962C8B-B14F-4D97-AF65-F5344CB8AC3E}">
        <p14:creationId xmlns:p14="http://schemas.microsoft.com/office/powerpoint/2010/main" val="668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Dete se rađa   sa većinom potpuno razvijenih organa  i sistema.</a:t>
            </a:r>
          </a:p>
          <a:p>
            <a:r>
              <a:rPr lang="sr-Latn-RS" dirty="0" smtClean="0"/>
              <a:t>Jedan broj  tkiva i organa menja svoje karakteristike  tokom rasta a poneki i do kraja života.</a:t>
            </a:r>
          </a:p>
          <a:p>
            <a:r>
              <a:rPr lang="sr-Latn-RS" dirty="0" smtClean="0"/>
              <a:t>CNS praktično završava svoj razvoj oko 5-e godine života deteta.</a:t>
            </a:r>
          </a:p>
          <a:p>
            <a:r>
              <a:rPr lang="sr-Latn-RS" dirty="0" smtClean="0"/>
              <a:t>Zakonitosti rasta</a:t>
            </a:r>
          </a:p>
          <a:p>
            <a:r>
              <a:rPr lang="sr-Latn-RS" dirty="0" smtClean="0"/>
              <a:t>Kod novorođenčeta nije potpuno razvijena kora velikog mozga,izvestan broj puteva i vlakana nije mjelizovan.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2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Vitalne funkcije  ,sisanje,povraćanje i gutanje su potpuno formirane.</a:t>
            </a:r>
          </a:p>
          <a:p>
            <a:r>
              <a:rPr lang="sr-Latn-RS" dirty="0" smtClean="0"/>
              <a:t>Aktivnosti kod ležanja na leđima i na stomaku,pri podizanju</a:t>
            </a:r>
          </a:p>
          <a:p>
            <a:r>
              <a:rPr lang="sr-Latn-RS" dirty="0" smtClean="0"/>
              <a:t>Tonus nije potpuno razvijen,pokreti su </a:t>
            </a:r>
            <a:r>
              <a:rPr lang="sr-Latn-RS" dirty="0" smtClean="0"/>
              <a:t>živi ,pojava </a:t>
            </a:r>
            <a:r>
              <a:rPr lang="sr-Latn-RS" dirty="0" smtClean="0"/>
              <a:t>hiperkinezije,tremora</a:t>
            </a:r>
          </a:p>
          <a:p>
            <a:r>
              <a:rPr lang="sr-Latn-RS" dirty="0" smtClean="0"/>
              <a:t>Holokinetički stadijum  posle4-5 dana</a:t>
            </a:r>
          </a:p>
          <a:p>
            <a:r>
              <a:rPr lang="sr-Latn-RS" dirty="0"/>
              <a:t> </a:t>
            </a:r>
            <a:r>
              <a:rPr lang="sr-Latn-RS" dirty="0" smtClean="0"/>
              <a:t>  (dominacija ekstrapiramidnog sistema)</a:t>
            </a:r>
          </a:p>
          <a:p>
            <a:r>
              <a:rPr lang="sr-Latn-RS" dirty="0" smtClean="0"/>
              <a:t>Monokinetički </a:t>
            </a:r>
            <a:r>
              <a:rPr lang="sr-Latn-RS" smtClean="0"/>
              <a:t>stadijum-pojedinačne </a:t>
            </a:r>
            <a:r>
              <a:rPr lang="sr-Latn-RS" smtClean="0"/>
              <a:t>aktivnosti ekstremiteta</a:t>
            </a:r>
            <a:endParaRPr lang="sr-Latn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8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893" y="2667000"/>
            <a:ext cx="5249192" cy="3200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/>
              <a:t/>
            </a:r>
            <a:br>
              <a:rPr lang="sr-Latn-RS" dirty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/>
              <a:t/>
            </a:r>
            <a:br>
              <a:rPr lang="sr-Latn-RS" dirty="0"/>
            </a:br>
            <a:r>
              <a:rPr lang="sr-Latn-RS" dirty="0" smtClean="0"/>
              <a:t>Karakteristike  položaja u tonusa </a:t>
            </a:r>
            <a:br>
              <a:rPr lang="sr-Latn-RS" dirty="0" smtClean="0"/>
            </a:br>
            <a:r>
              <a:rPr lang="sr-Latn-RS" dirty="0" smtClean="0"/>
              <a:t>posle  petog dana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2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5" y="228600"/>
            <a:ext cx="8036972" cy="599424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3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Najizraženiji patelarni refleks vrlo često ide sa addukcijom nogu koja se gubi do godinu dana.</a:t>
            </a:r>
          </a:p>
          <a:p>
            <a:r>
              <a:rPr lang="sr-Latn-RS" dirty="0" smtClean="0"/>
              <a:t>Ahilov refleks se teško dobija </a:t>
            </a:r>
          </a:p>
          <a:p>
            <a:r>
              <a:rPr lang="sr-Latn-RS" dirty="0" smtClean="0"/>
              <a:t>Pojava klonusa  kod novorođečeta do 2 mes.</a:t>
            </a:r>
          </a:p>
          <a:p>
            <a:r>
              <a:rPr lang="sr-Latn-RS" dirty="0" smtClean="0"/>
              <a:t>Podela refleksa na:</a:t>
            </a:r>
          </a:p>
          <a:p>
            <a:r>
              <a:rPr lang="sr-Latn-RS" dirty="0"/>
              <a:t> </a:t>
            </a:r>
            <a:r>
              <a:rPr lang="sr-Latn-RS" dirty="0" smtClean="0"/>
              <a:t>  reflekse u oblasi lica</a:t>
            </a:r>
          </a:p>
          <a:p>
            <a:r>
              <a:rPr lang="sr-Latn-RS" dirty="0"/>
              <a:t> </a:t>
            </a:r>
            <a:r>
              <a:rPr lang="sr-Latn-RS" dirty="0" smtClean="0"/>
              <a:t>  reflekse na rukama</a:t>
            </a:r>
          </a:p>
          <a:p>
            <a:r>
              <a:rPr lang="sr-Latn-RS" dirty="0"/>
              <a:t> </a:t>
            </a:r>
            <a:r>
              <a:rPr lang="sr-Latn-RS" dirty="0" smtClean="0"/>
              <a:t>  refleksi na trupu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REFLEKSI KOD DECE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22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PODELA BEZUSLOVNIH REFLEKSA U ODNOSU NA NIVO  KONTRPOLE:</a:t>
            </a:r>
          </a:p>
          <a:p>
            <a:r>
              <a:rPr lang="sr-Latn-RS" dirty="0" smtClean="0"/>
              <a:t>1.Segmentni motorni automatizam(oralni i spinalni)</a:t>
            </a:r>
          </a:p>
          <a:p>
            <a:r>
              <a:rPr lang="sr-Latn-RS" dirty="0" smtClean="0"/>
              <a:t>2.Nadsegmentni  pozotonični automatizam(regulacija mišićnog tonusa zavisno od položaja glave)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56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Oralni-refleks pućenja</a:t>
            </a:r>
          </a:p>
          <a:p>
            <a:r>
              <a:rPr lang="sr-Latn-RS" dirty="0" smtClean="0"/>
              <a:t>Spinalni-zaštitni refleks,refleks oslonca i automatskog hoda,refleks puzanjado 4 m,Morov refleks takođe do 4-og 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Segmentni motorni refleksi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95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</TotalTime>
  <Words>451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PSIHOFIZIČKE OSOBINE I NJIHOV RAZVOJ KOD DECE</vt:lpstr>
      <vt:lpstr>PowerPoint Presentation</vt:lpstr>
      <vt:lpstr>PowerPoint Presentation</vt:lpstr>
      <vt:lpstr>PowerPoint Presentation</vt:lpstr>
      <vt:lpstr>    Karakteristike  položaja u tonusa  posle  petog dana</vt:lpstr>
      <vt:lpstr>PowerPoint Presentation</vt:lpstr>
      <vt:lpstr>REFLEKSI KOD DECE</vt:lpstr>
      <vt:lpstr>PowerPoint Presentation</vt:lpstr>
      <vt:lpstr>Segmentni motorni refleksi</vt:lpstr>
      <vt:lpstr>Nadsegmentni pozotoničkinrefleksi</vt:lpstr>
      <vt:lpstr>PowerPoint Presentation</vt:lpstr>
      <vt:lpstr>RAZVOJ POKRETAČKIH AKTIVNOSTI</vt:lpstr>
      <vt:lpstr>PowerPoint Presentation</vt:lpstr>
      <vt:lpstr>PowerPoint Presentation</vt:lpstr>
      <vt:lpstr>RAZVOJ DRUGIH ORGANA  I OSOBINA KOD DECE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PSIHOFIZIČKE OSOBINE I NJIHOV RAZVOJ KOD DECE</dc:title>
  <dc:creator>Balov</dc:creator>
  <cp:lastModifiedBy>Balov</cp:lastModifiedBy>
  <cp:revision>19</cp:revision>
  <dcterms:created xsi:type="dcterms:W3CDTF">2016-12-14T20:58:59Z</dcterms:created>
  <dcterms:modified xsi:type="dcterms:W3CDTF">2016-12-19T18:24:37Z</dcterms:modified>
</cp:coreProperties>
</file>