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60"/>
  </p:notesMasterIdLst>
  <p:sldIdLst>
    <p:sldId id="468" r:id="rId2"/>
    <p:sldId id="469" r:id="rId3"/>
    <p:sldId id="470" r:id="rId4"/>
    <p:sldId id="471" r:id="rId5"/>
    <p:sldId id="472" r:id="rId6"/>
    <p:sldId id="473" r:id="rId7"/>
    <p:sldId id="474" r:id="rId8"/>
    <p:sldId id="475" r:id="rId9"/>
    <p:sldId id="476" r:id="rId10"/>
    <p:sldId id="477" r:id="rId11"/>
    <p:sldId id="478" r:id="rId12"/>
    <p:sldId id="479" r:id="rId13"/>
    <p:sldId id="480" r:id="rId14"/>
    <p:sldId id="48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496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  <p:sldId id="506" r:id="rId40"/>
    <p:sldId id="507" r:id="rId41"/>
    <p:sldId id="508" r:id="rId42"/>
    <p:sldId id="509" r:id="rId43"/>
    <p:sldId id="510" r:id="rId44"/>
    <p:sldId id="511" r:id="rId45"/>
    <p:sldId id="512" r:id="rId46"/>
    <p:sldId id="513" r:id="rId47"/>
    <p:sldId id="514" r:id="rId48"/>
    <p:sldId id="515" r:id="rId49"/>
    <p:sldId id="516" r:id="rId50"/>
    <p:sldId id="517" r:id="rId51"/>
    <p:sldId id="518" r:id="rId52"/>
    <p:sldId id="519" r:id="rId53"/>
    <p:sldId id="520" r:id="rId54"/>
    <p:sldId id="521" r:id="rId55"/>
    <p:sldId id="522" r:id="rId56"/>
    <p:sldId id="523" r:id="rId57"/>
    <p:sldId id="524" r:id="rId58"/>
    <p:sldId id="525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97D07"/>
    <a:srgbClr val="13D8DD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1859" autoAdjust="0"/>
  </p:normalViewPr>
  <p:slideViewPr>
    <p:cSldViewPr snapToGrid="0">
      <p:cViewPr>
        <p:scale>
          <a:sx n="100" d="100"/>
          <a:sy n="100" d="100"/>
        </p:scale>
        <p:origin x="-186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B4C007-136F-46E4-B26C-6849A1BE43FF}" type="datetimeFigureOut">
              <a:rPr lang="en-US"/>
              <a:pPr>
                <a:defRPr/>
              </a:pPr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B58145F-88F6-4AEB-8D15-44CDCDEA8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6E9C92-AE92-4ADF-88C8-01161E70202D}" type="slidenum">
              <a:rPr lang="en-US" smtClean="0">
                <a:latin typeface="Arial" charset="0"/>
              </a:rPr>
              <a:pPr/>
              <a:t>28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5EA0E-12EE-4229-B123-4E6FE77240E4}" type="slidenum">
              <a:rPr lang="en-US"/>
              <a:pPr/>
              <a:t>41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7C8F23-FBAC-4C4E-85F0-96D6BF78BCAC}" type="slidenum">
              <a:rPr lang="en-US"/>
              <a:pPr/>
              <a:t>42</a:t>
            </a:fld>
            <a:endParaRPr lang="en-US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0A67C7-BA92-47D2-AA74-05A4BF982FE1}" type="slidenum">
              <a:rPr lang="en-US"/>
              <a:pPr/>
              <a:t>43</a:t>
            </a:fld>
            <a:endParaRPr lang="en-U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0A67C7-BA92-47D2-AA74-05A4BF982FE1}" type="slidenum">
              <a:rPr lang="en-US"/>
              <a:pPr/>
              <a:t>44</a:t>
            </a:fld>
            <a:endParaRPr lang="en-US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D610A0-5D7C-42A9-90FD-AD7833383031}" type="slidenum">
              <a:rPr lang="en-US"/>
              <a:pPr/>
              <a:t>45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ECED26-9F34-4905-9581-4ABD94A4A07D}" type="slidenum">
              <a:rPr lang="en-US"/>
              <a:pPr/>
              <a:t>48</a:t>
            </a:fld>
            <a:endParaRPr lang="en-US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C60A9D-99AC-4308-A712-D8E28A5131A6}" type="slidenum">
              <a:rPr lang="en-US"/>
              <a:pPr/>
              <a:t>49</a:t>
            </a:fld>
            <a:endParaRPr lang="en-US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AB7708-D2FD-4AA6-B483-961878EEC637}" type="slidenum">
              <a:rPr lang="en-US"/>
              <a:pPr/>
              <a:t>50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AB7708-D2FD-4AA6-B483-961878EEC637}" type="slidenum">
              <a:rPr lang="en-US"/>
              <a:pPr/>
              <a:t>52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AB7708-D2FD-4AA6-B483-961878EEC637}" type="slidenum">
              <a:rPr lang="en-US"/>
              <a:pPr/>
              <a:t>53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EDC502-5095-42C7-B0F0-239F0D61D407}" type="slidenum">
              <a:rPr lang="en-US"/>
              <a:pPr/>
              <a:t>30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D41CF5-F9C4-4F52-911F-9D5B279C79C2}" type="slidenum">
              <a:rPr lang="en-US"/>
              <a:pPr/>
              <a:t>54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D41CF5-F9C4-4F52-911F-9D5B279C79C2}" type="slidenum">
              <a:rPr lang="en-US"/>
              <a:pPr/>
              <a:t>55</a:t>
            </a:fld>
            <a:endParaRPr 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9263DF-63ED-4C98-A731-E6BCC7C673D2}" type="slidenum">
              <a:rPr lang="en-US"/>
              <a:pPr/>
              <a:t>31</a:t>
            </a:fld>
            <a:endParaRPr lang="en-US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701FA0-4B87-4BA4-BBB3-7F8D5CD0F93D}" type="slidenum">
              <a:rPr lang="en-US"/>
              <a:pPr/>
              <a:t>32</a:t>
            </a:fld>
            <a:endParaRPr lang="en-US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A24150-8680-4164-8198-6712D56858ED}" type="slidenum">
              <a:rPr lang="en-US"/>
              <a:pPr/>
              <a:t>35</a:t>
            </a:fld>
            <a:endParaRPr 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A24150-8680-4164-8198-6712D56858ED}" type="slidenum">
              <a:rPr lang="en-US"/>
              <a:pPr/>
              <a:t>36</a:t>
            </a:fld>
            <a:endParaRPr 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0EEBF4-5473-4C3C-BA18-74D176B5ACE6}" type="slidenum">
              <a:rPr lang="en-US"/>
              <a:pPr/>
              <a:t>38</a:t>
            </a:fld>
            <a:endParaRPr 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AAFC71-ADF0-4FB0-B895-078ED46E4FF8}" type="slidenum">
              <a:rPr lang="en-US"/>
              <a:pPr/>
              <a:t>39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6863F9-3AAF-443E-B90A-74C7AB70BD00}" type="slidenum">
              <a:rPr lang="en-US"/>
              <a:pPr/>
              <a:t>40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</p:grpSp>
      <p:sp>
        <p:nvSpPr>
          <p:cNvPr id="2871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71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BF24-6C09-479A-9820-5EF8D819D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530A9-BD57-4DC0-A61C-8D0CD1B16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3521C-04C3-4E78-B108-071EFA438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8C578-D929-434F-9292-A381BE005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781B6-D9E9-47B1-8BA0-67B0124F9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6A2E3-FA64-4224-87DD-1D4AEA4E5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E47BB-85AB-4300-80B1-1A454121A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A99D1-38C3-4579-A4C6-7F4F0B3B3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30A44-EA16-4597-B59E-577387D99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137F0-D910-4EA0-B056-B9EF6B03D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A1EF-E97D-4B27-9DD4-9124DB4A4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1656D-F884-45AD-AF4E-3A1FAA6D8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grpSp>
          <p:nvGrpSpPr>
            <p:cNvPr id="1028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82D9CA4C-15F1-4FD5-8123-8FF1193BE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58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0.png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59.png"/><Relationship Id="rId9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jcem.endojournals.org/content/vol88/issue2/images/large/eg0239199003.jpe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hyperlink" Target="http://jcem.endojournals.org/content/vol88/issue2/images/large/eg0239199004.jpe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hyperlink" Target="http://jcem.endojournals.org/cgi/content/full/90/8/4924/F2" TargetMode="External"/><Relationship Id="rId5" Type="http://schemas.openxmlformats.org/officeDocument/2006/relationships/image" Target="../media/image81.png"/><Relationship Id="rId4" Type="http://schemas.openxmlformats.org/officeDocument/2006/relationships/hyperlink" Target="http://edrv.endojournals.org/content/vol25/issue2/images/large/zef0020405440006.jpe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3.png"/><Relationship Id="rId5" Type="http://schemas.openxmlformats.org/officeDocument/2006/relationships/hyperlink" Target="http://radiology.rsnajnls.org/content/vol238/issue3/images/large/r06mr24c03x.jpeg" TargetMode="External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5" Type="http://schemas.openxmlformats.org/officeDocument/2006/relationships/hyperlink" Target="http://rds.yahoo.com/_ylt=A9G_bHKVAktIaH0B0jiJzbkF;_ylu=X3oDMTBqMGphbm9uBHBvcwMyMARzZWMDc3IEdnRpZAM-/SIG=1gplc7vlh/EXP=1212961813/**http:/images.search.yahoo.com/images/view?back=http://images.search.yahoo.com/search/images?p=thyroid+uptake&amp;fr=yfp-t-501&amp;toggle=1&amp;cop=mss&amp;ei=UTF-8&amp;w=200&amp;h=150&amp;imgurl=www.amc.seoul.kr/~nm/menu3/invivo/images/thyroid_uptake.jpg&amp;rurl=http://www.amc.seoul.kr/~nm/menu3/invivo/N1097.html&amp;size=17.5kB&amp;name=thyroid_uptake.jpg&amp;p=thyroid%20uptake&amp;type=JPG&amp;oid=8ee4e5fcefe10cc6&amp;no=20&amp;tt=134" TargetMode="Externa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6"/>
          <p:cNvSpPr>
            <a:spLocks noChangeArrowheads="1" noChangeShapeType="1" noTextEdit="1"/>
          </p:cNvSpPr>
          <p:nvPr/>
        </p:nvSpPr>
        <p:spPr bwMode="auto">
          <a:xfrm>
            <a:off x="307975" y="2914650"/>
            <a:ext cx="8572500" cy="1006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Клиничка нуклеарна медицина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723" name="WordArt 6"/>
          <p:cNvSpPr>
            <a:spLocks noChangeArrowheads="1" noChangeShapeType="1" noTextEdit="1"/>
          </p:cNvSpPr>
          <p:nvPr/>
        </p:nvSpPr>
        <p:spPr bwMode="auto">
          <a:xfrm>
            <a:off x="263525" y="1066800"/>
            <a:ext cx="8572500" cy="1006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54"/>
              </a:avLst>
            </a:prstTxWarp>
          </a:bodyPr>
          <a:lstStyle/>
          <a:p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409575" y="1322388"/>
            <a:ext cx="87344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800" b="1" dirty="0"/>
              <a:t>III ГОДИНА СТУДИЈА 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57163" y="0"/>
            <a:ext cx="8734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sr-Cyrl-CS" sz="4000" b="1" dirty="0"/>
              <a:t>Студијски програм</a:t>
            </a:r>
            <a:r>
              <a:rPr lang="sr-Cyrl-CS" sz="4000" dirty="0"/>
              <a:t>:</a:t>
            </a:r>
            <a:endParaRPr lang="en-US" sz="4000" dirty="0"/>
          </a:p>
          <a:p>
            <a:pPr algn="ctr" eaLnBrk="0" hangingPunct="0"/>
            <a:r>
              <a:rPr lang="sr-Cyrl-CS" sz="4000" dirty="0"/>
              <a:t> </a:t>
            </a:r>
            <a:r>
              <a:rPr lang="sr-Latn-CS" sz="4000" dirty="0"/>
              <a:t>Струковни медицински радиолог </a:t>
            </a:r>
            <a:endParaRPr lang="en-US" sz="4000" b="1" dirty="0"/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296863" y="4352925"/>
            <a:ext cx="85979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Предмет се вреднује са 7 ЕСПБ</a:t>
            </a:r>
          </a:p>
          <a:p>
            <a:r>
              <a:rPr lang="sr-Cyrl-CS" sz="3200"/>
              <a:t>Статус предмета: </a:t>
            </a:r>
            <a:r>
              <a:rPr lang="en-US" sz="3200"/>
              <a:t>изборни</a:t>
            </a:r>
            <a:endParaRPr lang="ru-RU" sz="3200"/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231775" y="2225675"/>
            <a:ext cx="2308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FFFF"/>
                </a:solidFill>
              </a:rPr>
              <a:t>Предмет : 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3679825" y="885825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3h i 24h</a:t>
            </a:r>
          </a:p>
        </p:txBody>
      </p:sp>
      <p:sp>
        <p:nvSpPr>
          <p:cNvPr id="3076" name="Rectangle 102"/>
          <p:cNvSpPr>
            <a:spLocks noChangeArrowheads="1"/>
          </p:cNvSpPr>
          <p:nvPr/>
        </p:nvSpPr>
        <p:spPr bwMode="auto">
          <a:xfrm>
            <a:off x="2070100" y="9350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 baseline="30000">
                <a:solidFill>
                  <a:srgbClr val="FFFF00"/>
                </a:solidFill>
              </a:rPr>
              <a:t>       131</a:t>
            </a:r>
            <a:r>
              <a:rPr lang="sr-Latn-CS" b="1">
                <a:solidFill>
                  <a:srgbClr val="FFFF00"/>
                </a:solidFill>
              </a:rPr>
              <a:t>I 370kBq</a:t>
            </a:r>
          </a:p>
        </p:txBody>
      </p:sp>
      <p:sp>
        <p:nvSpPr>
          <p:cNvPr id="3077" name="Rectangle 104"/>
          <p:cNvSpPr>
            <a:spLocks noChangeArrowheads="1"/>
          </p:cNvSpPr>
          <p:nvPr/>
        </p:nvSpPr>
        <p:spPr bwMode="auto">
          <a:xfrm>
            <a:off x="5216525" y="966788"/>
            <a:ext cx="1503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 baseline="30000">
                <a:solidFill>
                  <a:srgbClr val="FFFF00"/>
                </a:solidFill>
              </a:rPr>
              <a:t>123</a:t>
            </a:r>
            <a:r>
              <a:rPr lang="sr-Latn-CS" b="1">
                <a:solidFill>
                  <a:srgbClr val="FFFF00"/>
                </a:solidFill>
              </a:rPr>
              <a:t>I</a:t>
            </a:r>
            <a:r>
              <a:rPr lang="sr-Latn-CS"/>
              <a:t> </a:t>
            </a:r>
            <a:r>
              <a:rPr lang="sr-Latn-CS" b="1">
                <a:solidFill>
                  <a:srgbClr val="FFFF00"/>
                </a:solidFill>
              </a:rPr>
              <a:t>3.70MBq</a:t>
            </a:r>
            <a:endParaRPr lang="el-GR" b="1">
              <a:solidFill>
                <a:srgbClr val="FFFF00"/>
              </a:solidFill>
            </a:endParaRPr>
          </a:p>
        </p:txBody>
      </p:sp>
      <p:sp>
        <p:nvSpPr>
          <p:cNvPr id="3078" name="Text Box 105"/>
          <p:cNvSpPr txBox="1">
            <a:spLocks noChangeArrowheads="1"/>
          </p:cNvSpPr>
          <p:nvPr/>
        </p:nvSpPr>
        <p:spPr bwMode="auto">
          <a:xfrm>
            <a:off x="6653213" y="885825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3h</a:t>
            </a:r>
          </a:p>
        </p:txBody>
      </p:sp>
      <p:sp>
        <p:nvSpPr>
          <p:cNvPr id="3079" name="Rectangle 106"/>
          <p:cNvSpPr>
            <a:spLocks noChangeArrowheads="1"/>
          </p:cNvSpPr>
          <p:nvPr/>
        </p:nvSpPr>
        <p:spPr bwMode="auto">
          <a:xfrm>
            <a:off x="4105275" y="504825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 baseline="30000">
                <a:solidFill>
                  <a:srgbClr val="FFFF00"/>
                </a:solidFill>
              </a:rPr>
              <a:t>per os, 3 h pre bez hrane</a:t>
            </a:r>
            <a:endParaRPr lang="sr-Latn-CS" b="1">
              <a:solidFill>
                <a:srgbClr val="FFFF00"/>
              </a:solidFill>
            </a:endParaRPr>
          </a:p>
        </p:txBody>
      </p:sp>
      <p:graphicFrame>
        <p:nvGraphicFramePr>
          <p:cNvPr id="3074" name="Object 101"/>
          <p:cNvGraphicFramePr>
            <a:graphicFrameLocks noChangeAspect="1"/>
          </p:cNvGraphicFramePr>
          <p:nvPr/>
        </p:nvGraphicFramePr>
        <p:xfrm>
          <a:off x="3984625" y="5130800"/>
          <a:ext cx="2895600" cy="692150"/>
        </p:xfrm>
        <a:graphic>
          <a:graphicData uri="http://schemas.openxmlformats.org/presentationml/2006/ole">
            <p:oleObj spid="_x0000_s49154" name="Equation" r:id="rId3" imgW="1752480" imgH="419040" progId="">
              <p:embed/>
            </p:oleObj>
          </a:graphicData>
        </a:graphic>
      </p:graphicFrame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49238" y="1484313"/>
            <a:ext cx="3773487" cy="3429000"/>
            <a:chOff x="3059113" y="1589088"/>
            <a:chExt cx="3773487" cy="3429000"/>
          </a:xfrm>
        </p:grpSpPr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3059113" y="1589088"/>
              <a:ext cx="3744912" cy="3429000"/>
              <a:chOff x="1776" y="720"/>
              <a:chExt cx="2359" cy="2160"/>
            </a:xfrm>
          </p:grpSpPr>
          <p:sp>
            <p:nvSpPr>
              <p:cNvPr id="3087" name="Rectangle 8"/>
              <p:cNvSpPr>
                <a:spLocks noChangeArrowheads="1"/>
              </p:cNvSpPr>
              <p:nvPr/>
            </p:nvSpPr>
            <p:spPr bwMode="auto">
              <a:xfrm>
                <a:off x="2112" y="768"/>
                <a:ext cx="2016" cy="2112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8" name="Freeform 11"/>
              <p:cNvSpPr>
                <a:spLocks/>
              </p:cNvSpPr>
              <p:nvPr/>
            </p:nvSpPr>
            <p:spPr bwMode="auto">
              <a:xfrm>
                <a:off x="2112" y="2256"/>
                <a:ext cx="2016" cy="576"/>
              </a:xfrm>
              <a:custGeom>
                <a:avLst/>
                <a:gdLst>
                  <a:gd name="T0" fmla="*/ 0 w 2016"/>
                  <a:gd name="T1" fmla="*/ 1840 h 488"/>
                  <a:gd name="T2" fmla="*/ 480 w 2016"/>
                  <a:gd name="T3" fmla="*/ 754 h 488"/>
                  <a:gd name="T4" fmla="*/ 1104 w 2016"/>
                  <a:gd name="T5" fmla="*/ 211 h 488"/>
                  <a:gd name="T6" fmla="*/ 1776 w 2016"/>
                  <a:gd name="T7" fmla="*/ 30 h 488"/>
                  <a:gd name="T8" fmla="*/ 2016 w 2016"/>
                  <a:gd name="T9" fmla="*/ 30 h 4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16"/>
                  <a:gd name="T16" fmla="*/ 0 h 488"/>
                  <a:gd name="T17" fmla="*/ 2016 w 2016"/>
                  <a:gd name="T18" fmla="*/ 488 h 4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16" h="488">
                    <a:moveTo>
                      <a:pt x="0" y="488"/>
                    </a:moveTo>
                    <a:cubicBezTo>
                      <a:pt x="148" y="380"/>
                      <a:pt x="296" y="272"/>
                      <a:pt x="480" y="200"/>
                    </a:cubicBezTo>
                    <a:cubicBezTo>
                      <a:pt x="664" y="128"/>
                      <a:pt x="888" y="88"/>
                      <a:pt x="1104" y="56"/>
                    </a:cubicBezTo>
                    <a:cubicBezTo>
                      <a:pt x="1320" y="24"/>
                      <a:pt x="1624" y="16"/>
                      <a:pt x="1776" y="8"/>
                    </a:cubicBezTo>
                    <a:cubicBezTo>
                      <a:pt x="1928" y="0"/>
                      <a:pt x="1976" y="8"/>
                      <a:pt x="2016" y="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9" name="Freeform 12"/>
              <p:cNvSpPr>
                <a:spLocks/>
              </p:cNvSpPr>
              <p:nvPr/>
            </p:nvSpPr>
            <p:spPr bwMode="auto">
              <a:xfrm>
                <a:off x="2112" y="1632"/>
                <a:ext cx="2016" cy="1200"/>
              </a:xfrm>
              <a:custGeom>
                <a:avLst/>
                <a:gdLst>
                  <a:gd name="T0" fmla="*/ 0 w 2016"/>
                  <a:gd name="T1" fmla="*/ 652471 h 488"/>
                  <a:gd name="T2" fmla="*/ 480 w 2016"/>
                  <a:gd name="T3" fmla="*/ 267497 h 488"/>
                  <a:gd name="T4" fmla="*/ 1104 w 2016"/>
                  <a:gd name="T5" fmla="*/ 74985 h 488"/>
                  <a:gd name="T6" fmla="*/ 1776 w 2016"/>
                  <a:gd name="T7" fmla="*/ 10780 h 488"/>
                  <a:gd name="T8" fmla="*/ 2016 w 2016"/>
                  <a:gd name="T9" fmla="*/ 10780 h 4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16"/>
                  <a:gd name="T16" fmla="*/ 0 h 488"/>
                  <a:gd name="T17" fmla="*/ 2016 w 2016"/>
                  <a:gd name="T18" fmla="*/ 488 h 4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16" h="488">
                    <a:moveTo>
                      <a:pt x="0" y="488"/>
                    </a:moveTo>
                    <a:cubicBezTo>
                      <a:pt x="148" y="380"/>
                      <a:pt x="296" y="272"/>
                      <a:pt x="480" y="200"/>
                    </a:cubicBezTo>
                    <a:cubicBezTo>
                      <a:pt x="664" y="128"/>
                      <a:pt x="888" y="88"/>
                      <a:pt x="1104" y="56"/>
                    </a:cubicBezTo>
                    <a:cubicBezTo>
                      <a:pt x="1320" y="24"/>
                      <a:pt x="1624" y="16"/>
                      <a:pt x="1776" y="8"/>
                    </a:cubicBezTo>
                    <a:cubicBezTo>
                      <a:pt x="1928" y="0"/>
                      <a:pt x="1976" y="8"/>
                      <a:pt x="2016" y="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0" name="Freeform 13"/>
              <p:cNvSpPr>
                <a:spLocks/>
              </p:cNvSpPr>
              <p:nvPr/>
            </p:nvSpPr>
            <p:spPr bwMode="auto">
              <a:xfrm>
                <a:off x="2112" y="1392"/>
                <a:ext cx="2016" cy="1440"/>
              </a:xfrm>
              <a:custGeom>
                <a:avLst/>
                <a:gdLst>
                  <a:gd name="T0" fmla="*/ 0 w 2016"/>
                  <a:gd name="T1" fmla="*/ 2805017 h 488"/>
                  <a:gd name="T2" fmla="*/ 480 w 2016"/>
                  <a:gd name="T3" fmla="*/ 1149256 h 488"/>
                  <a:gd name="T4" fmla="*/ 1104 w 2016"/>
                  <a:gd name="T5" fmla="*/ 321456 h 488"/>
                  <a:gd name="T6" fmla="*/ 1776 w 2016"/>
                  <a:gd name="T7" fmla="*/ 47018 h 488"/>
                  <a:gd name="T8" fmla="*/ 2016 w 2016"/>
                  <a:gd name="T9" fmla="*/ 47018 h 4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16"/>
                  <a:gd name="T16" fmla="*/ 0 h 488"/>
                  <a:gd name="T17" fmla="*/ 2016 w 2016"/>
                  <a:gd name="T18" fmla="*/ 488 h 4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16" h="488">
                    <a:moveTo>
                      <a:pt x="0" y="488"/>
                    </a:moveTo>
                    <a:cubicBezTo>
                      <a:pt x="148" y="380"/>
                      <a:pt x="296" y="272"/>
                      <a:pt x="480" y="200"/>
                    </a:cubicBezTo>
                    <a:cubicBezTo>
                      <a:pt x="664" y="128"/>
                      <a:pt x="888" y="88"/>
                      <a:pt x="1104" y="56"/>
                    </a:cubicBezTo>
                    <a:cubicBezTo>
                      <a:pt x="1320" y="24"/>
                      <a:pt x="1624" y="16"/>
                      <a:pt x="1776" y="8"/>
                    </a:cubicBezTo>
                    <a:cubicBezTo>
                      <a:pt x="1928" y="0"/>
                      <a:pt x="1976" y="8"/>
                      <a:pt x="2016" y="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Freeform 14"/>
              <p:cNvSpPr>
                <a:spLocks/>
              </p:cNvSpPr>
              <p:nvPr/>
            </p:nvSpPr>
            <p:spPr bwMode="auto">
              <a:xfrm>
                <a:off x="2112" y="1056"/>
                <a:ext cx="1998" cy="1776"/>
              </a:xfrm>
              <a:custGeom>
                <a:avLst/>
                <a:gdLst>
                  <a:gd name="T0" fmla="*/ 0 w 1998"/>
                  <a:gd name="T1" fmla="*/ 7311 h 1451"/>
                  <a:gd name="T2" fmla="*/ 198 w 1998"/>
                  <a:gd name="T3" fmla="*/ 3438 h 1451"/>
                  <a:gd name="T4" fmla="*/ 252 w 1998"/>
                  <a:gd name="T5" fmla="*/ 2266 h 1451"/>
                  <a:gd name="T6" fmla="*/ 342 w 1998"/>
                  <a:gd name="T7" fmla="*/ 540 h 1451"/>
                  <a:gd name="T8" fmla="*/ 468 w 1998"/>
                  <a:gd name="T9" fmla="*/ 24 h 1451"/>
                  <a:gd name="T10" fmla="*/ 972 w 1998"/>
                  <a:gd name="T11" fmla="*/ 388 h 1451"/>
                  <a:gd name="T12" fmla="*/ 1590 w 1998"/>
                  <a:gd name="T13" fmla="*/ 750 h 1451"/>
                  <a:gd name="T14" fmla="*/ 1998 w 1998"/>
                  <a:gd name="T15" fmla="*/ 901 h 14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98"/>
                  <a:gd name="T25" fmla="*/ 0 h 1451"/>
                  <a:gd name="T26" fmla="*/ 1998 w 1998"/>
                  <a:gd name="T27" fmla="*/ 1451 h 14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98" h="1451">
                    <a:moveTo>
                      <a:pt x="0" y="1451"/>
                    </a:moveTo>
                    <a:cubicBezTo>
                      <a:pt x="33" y="1323"/>
                      <a:pt x="156" y="850"/>
                      <a:pt x="198" y="683"/>
                    </a:cubicBezTo>
                    <a:cubicBezTo>
                      <a:pt x="240" y="516"/>
                      <a:pt x="228" y="545"/>
                      <a:pt x="252" y="449"/>
                    </a:cubicBezTo>
                    <a:cubicBezTo>
                      <a:pt x="276" y="353"/>
                      <a:pt x="306" y="181"/>
                      <a:pt x="342" y="107"/>
                    </a:cubicBezTo>
                    <a:cubicBezTo>
                      <a:pt x="378" y="33"/>
                      <a:pt x="363" y="10"/>
                      <a:pt x="468" y="5"/>
                    </a:cubicBezTo>
                    <a:cubicBezTo>
                      <a:pt x="573" y="0"/>
                      <a:pt x="785" y="53"/>
                      <a:pt x="972" y="77"/>
                    </a:cubicBezTo>
                    <a:cubicBezTo>
                      <a:pt x="1159" y="101"/>
                      <a:pt x="1419" y="132"/>
                      <a:pt x="1590" y="149"/>
                    </a:cubicBezTo>
                    <a:cubicBezTo>
                      <a:pt x="1761" y="166"/>
                      <a:pt x="1913" y="173"/>
                      <a:pt x="1998" y="17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2" name="Line 15"/>
              <p:cNvSpPr>
                <a:spLocks noChangeShapeType="1"/>
              </p:cNvSpPr>
              <p:nvPr/>
            </p:nvSpPr>
            <p:spPr bwMode="auto">
              <a:xfrm flipH="1">
                <a:off x="2016" y="268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Line 16"/>
              <p:cNvSpPr>
                <a:spLocks noChangeShapeType="1"/>
              </p:cNvSpPr>
              <p:nvPr/>
            </p:nvSpPr>
            <p:spPr bwMode="auto">
              <a:xfrm flipH="1">
                <a:off x="2016" y="254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Line 17"/>
              <p:cNvSpPr>
                <a:spLocks noChangeShapeType="1"/>
              </p:cNvSpPr>
              <p:nvPr/>
            </p:nvSpPr>
            <p:spPr bwMode="auto">
              <a:xfrm flipH="1">
                <a:off x="2016" y="240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Line 18"/>
              <p:cNvSpPr>
                <a:spLocks noChangeShapeType="1"/>
              </p:cNvSpPr>
              <p:nvPr/>
            </p:nvSpPr>
            <p:spPr bwMode="auto">
              <a:xfrm flipH="1">
                <a:off x="2016" y="225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Line 19"/>
              <p:cNvSpPr>
                <a:spLocks noChangeShapeType="1"/>
              </p:cNvSpPr>
              <p:nvPr/>
            </p:nvSpPr>
            <p:spPr bwMode="auto">
              <a:xfrm flipH="1">
                <a:off x="2016" y="211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Line 20"/>
              <p:cNvSpPr>
                <a:spLocks noChangeShapeType="1"/>
              </p:cNvSpPr>
              <p:nvPr/>
            </p:nvSpPr>
            <p:spPr bwMode="auto">
              <a:xfrm flipH="1">
                <a:off x="2016" y="196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Line 21"/>
              <p:cNvSpPr>
                <a:spLocks noChangeShapeType="1"/>
              </p:cNvSpPr>
              <p:nvPr/>
            </p:nvSpPr>
            <p:spPr bwMode="auto">
              <a:xfrm flipH="1">
                <a:off x="2016" y="182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Line 22"/>
              <p:cNvSpPr>
                <a:spLocks noChangeShapeType="1"/>
              </p:cNvSpPr>
              <p:nvPr/>
            </p:nvSpPr>
            <p:spPr bwMode="auto">
              <a:xfrm flipH="1">
                <a:off x="2016" y="168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Line 23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Line 24"/>
              <p:cNvSpPr>
                <a:spLocks noChangeShapeType="1"/>
              </p:cNvSpPr>
              <p:nvPr/>
            </p:nvSpPr>
            <p:spPr bwMode="auto">
              <a:xfrm flipH="1">
                <a:off x="2016" y="139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Line 25"/>
              <p:cNvSpPr>
                <a:spLocks noChangeShapeType="1"/>
              </p:cNvSpPr>
              <p:nvPr/>
            </p:nvSpPr>
            <p:spPr bwMode="auto">
              <a:xfrm flipH="1">
                <a:off x="2016" y="12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Line 26"/>
              <p:cNvSpPr>
                <a:spLocks noChangeShapeType="1"/>
              </p:cNvSpPr>
              <p:nvPr/>
            </p:nvSpPr>
            <p:spPr bwMode="auto">
              <a:xfrm flipH="1">
                <a:off x="2016" y="110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Text Box 27"/>
              <p:cNvSpPr txBox="1">
                <a:spLocks noChangeArrowheads="1"/>
              </p:cNvSpPr>
              <p:nvPr/>
            </p:nvSpPr>
            <p:spPr bwMode="auto">
              <a:xfrm>
                <a:off x="1776" y="2592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10</a:t>
                </a:r>
              </a:p>
            </p:txBody>
          </p:sp>
          <p:sp>
            <p:nvSpPr>
              <p:cNvPr id="3105" name="Text Box 29"/>
              <p:cNvSpPr txBox="1">
                <a:spLocks noChangeArrowheads="1"/>
              </p:cNvSpPr>
              <p:nvPr/>
            </p:nvSpPr>
            <p:spPr bwMode="auto">
              <a:xfrm>
                <a:off x="1776" y="2304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20</a:t>
                </a:r>
              </a:p>
            </p:txBody>
          </p:sp>
          <p:sp>
            <p:nvSpPr>
              <p:cNvPr id="3106" name="Text Box 31"/>
              <p:cNvSpPr txBox="1">
                <a:spLocks noChangeArrowheads="1"/>
              </p:cNvSpPr>
              <p:nvPr/>
            </p:nvSpPr>
            <p:spPr bwMode="auto">
              <a:xfrm>
                <a:off x="1776" y="2016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30</a:t>
                </a:r>
              </a:p>
            </p:txBody>
          </p:sp>
          <p:sp>
            <p:nvSpPr>
              <p:cNvPr id="3107" name="Text Box 34"/>
              <p:cNvSpPr txBox="1">
                <a:spLocks noChangeArrowheads="1"/>
              </p:cNvSpPr>
              <p:nvPr/>
            </p:nvSpPr>
            <p:spPr bwMode="auto">
              <a:xfrm>
                <a:off x="1776" y="1728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40</a:t>
                </a:r>
              </a:p>
            </p:txBody>
          </p:sp>
          <p:sp>
            <p:nvSpPr>
              <p:cNvPr id="3108" name="Text Box 35"/>
              <p:cNvSpPr txBox="1">
                <a:spLocks noChangeArrowheads="1"/>
              </p:cNvSpPr>
              <p:nvPr/>
            </p:nvSpPr>
            <p:spPr bwMode="auto">
              <a:xfrm>
                <a:off x="1776" y="1440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50</a:t>
                </a:r>
              </a:p>
            </p:txBody>
          </p:sp>
          <p:sp>
            <p:nvSpPr>
              <p:cNvPr id="3109" name="Text Box 36"/>
              <p:cNvSpPr txBox="1">
                <a:spLocks noChangeArrowheads="1"/>
              </p:cNvSpPr>
              <p:nvPr/>
            </p:nvSpPr>
            <p:spPr bwMode="auto">
              <a:xfrm>
                <a:off x="1776" y="1152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60</a:t>
                </a:r>
              </a:p>
            </p:txBody>
          </p:sp>
          <p:sp>
            <p:nvSpPr>
              <p:cNvPr id="3110" name="Text Box 37"/>
              <p:cNvSpPr txBox="1">
                <a:spLocks noChangeArrowheads="1"/>
              </p:cNvSpPr>
              <p:nvPr/>
            </p:nvSpPr>
            <p:spPr bwMode="auto">
              <a:xfrm>
                <a:off x="1776" y="912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70</a:t>
                </a:r>
              </a:p>
            </p:txBody>
          </p:sp>
          <p:sp>
            <p:nvSpPr>
              <p:cNvPr id="3111" name="Text Box 38"/>
              <p:cNvSpPr txBox="1">
                <a:spLocks noChangeArrowheads="1"/>
              </p:cNvSpPr>
              <p:nvPr/>
            </p:nvSpPr>
            <p:spPr bwMode="auto">
              <a:xfrm>
                <a:off x="1824" y="720"/>
                <a:ext cx="2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1200" b="1">
                    <a:solidFill>
                      <a:srgbClr val="FFFF00"/>
                    </a:solidFill>
                    <a:latin typeface="Tahoma" charset="0"/>
                  </a:rPr>
                  <a:t>%</a:t>
                </a:r>
              </a:p>
            </p:txBody>
          </p:sp>
          <p:sp>
            <p:nvSpPr>
              <p:cNvPr id="3112" name="Freeform 39"/>
              <p:cNvSpPr>
                <a:spLocks/>
              </p:cNvSpPr>
              <p:nvPr/>
            </p:nvSpPr>
            <p:spPr bwMode="auto">
              <a:xfrm>
                <a:off x="2112" y="1603"/>
                <a:ext cx="2023" cy="1200"/>
              </a:xfrm>
              <a:custGeom>
                <a:avLst/>
                <a:gdLst>
                  <a:gd name="T0" fmla="*/ 0 w 2023"/>
                  <a:gd name="T1" fmla="*/ 1189 h 1200"/>
                  <a:gd name="T2" fmla="*/ 192 w 2023"/>
                  <a:gd name="T3" fmla="*/ 901 h 1200"/>
                  <a:gd name="T4" fmla="*/ 480 w 2023"/>
                  <a:gd name="T5" fmla="*/ 517 h 1200"/>
                  <a:gd name="T6" fmla="*/ 732 w 2023"/>
                  <a:gd name="T7" fmla="*/ 335 h 1200"/>
                  <a:gd name="T8" fmla="*/ 960 w 2023"/>
                  <a:gd name="T9" fmla="*/ 229 h 1200"/>
                  <a:gd name="T10" fmla="*/ 1290 w 2023"/>
                  <a:gd name="T11" fmla="*/ 113 h 1200"/>
                  <a:gd name="T12" fmla="*/ 1542 w 2023"/>
                  <a:gd name="T13" fmla="*/ 59 h 1200"/>
                  <a:gd name="T14" fmla="*/ 1776 w 2023"/>
                  <a:gd name="T15" fmla="*/ 37 h 1200"/>
                  <a:gd name="T16" fmla="*/ 1968 w 2023"/>
                  <a:gd name="T17" fmla="*/ 37 h 1200"/>
                  <a:gd name="T18" fmla="*/ 2016 w 2023"/>
                  <a:gd name="T19" fmla="*/ 95 h 1200"/>
                  <a:gd name="T20" fmla="*/ 2010 w 2023"/>
                  <a:gd name="T21" fmla="*/ 605 h 1200"/>
                  <a:gd name="T22" fmla="*/ 1968 w 2023"/>
                  <a:gd name="T23" fmla="*/ 661 h 1200"/>
                  <a:gd name="T24" fmla="*/ 1872 w 2023"/>
                  <a:gd name="T25" fmla="*/ 661 h 1200"/>
                  <a:gd name="T26" fmla="*/ 1560 w 2023"/>
                  <a:gd name="T27" fmla="*/ 677 h 1200"/>
                  <a:gd name="T28" fmla="*/ 1248 w 2023"/>
                  <a:gd name="T29" fmla="*/ 709 h 1200"/>
                  <a:gd name="T30" fmla="*/ 960 w 2023"/>
                  <a:gd name="T31" fmla="*/ 757 h 1200"/>
                  <a:gd name="T32" fmla="*/ 576 w 2023"/>
                  <a:gd name="T33" fmla="*/ 853 h 1200"/>
                  <a:gd name="T34" fmla="*/ 384 w 2023"/>
                  <a:gd name="T35" fmla="*/ 949 h 1200"/>
                  <a:gd name="T36" fmla="*/ 240 w 2023"/>
                  <a:gd name="T37" fmla="*/ 1045 h 1200"/>
                  <a:gd name="T38" fmla="*/ 168 w 2023"/>
                  <a:gd name="T39" fmla="*/ 1097 h 1200"/>
                  <a:gd name="T40" fmla="*/ 240 w 2023"/>
                  <a:gd name="T41" fmla="*/ 1045 h 1200"/>
                  <a:gd name="T42" fmla="*/ 114 w 2023"/>
                  <a:gd name="T43" fmla="*/ 1145 h 1200"/>
                  <a:gd name="T44" fmla="*/ 30 w 2023"/>
                  <a:gd name="T45" fmla="*/ 1199 h 1200"/>
                  <a:gd name="T46" fmla="*/ 48 w 2023"/>
                  <a:gd name="T47" fmla="*/ 1141 h 12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23"/>
                  <a:gd name="T73" fmla="*/ 0 h 1200"/>
                  <a:gd name="T74" fmla="*/ 2023 w 2023"/>
                  <a:gd name="T75" fmla="*/ 1200 h 12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23" h="1200">
                    <a:moveTo>
                      <a:pt x="0" y="1189"/>
                    </a:moveTo>
                    <a:cubicBezTo>
                      <a:pt x="56" y="1101"/>
                      <a:pt x="112" y="1013"/>
                      <a:pt x="192" y="901"/>
                    </a:cubicBezTo>
                    <a:cubicBezTo>
                      <a:pt x="272" y="789"/>
                      <a:pt x="390" y="611"/>
                      <a:pt x="480" y="517"/>
                    </a:cubicBezTo>
                    <a:cubicBezTo>
                      <a:pt x="570" y="423"/>
                      <a:pt x="652" y="383"/>
                      <a:pt x="732" y="335"/>
                    </a:cubicBezTo>
                    <a:cubicBezTo>
                      <a:pt x="812" y="287"/>
                      <a:pt x="867" y="266"/>
                      <a:pt x="960" y="229"/>
                    </a:cubicBezTo>
                    <a:cubicBezTo>
                      <a:pt x="1053" y="192"/>
                      <a:pt x="1193" y="141"/>
                      <a:pt x="1290" y="113"/>
                    </a:cubicBezTo>
                    <a:cubicBezTo>
                      <a:pt x="1387" y="85"/>
                      <a:pt x="1461" y="72"/>
                      <a:pt x="1542" y="59"/>
                    </a:cubicBezTo>
                    <a:cubicBezTo>
                      <a:pt x="1623" y="46"/>
                      <a:pt x="1705" y="41"/>
                      <a:pt x="1776" y="37"/>
                    </a:cubicBezTo>
                    <a:cubicBezTo>
                      <a:pt x="1847" y="33"/>
                      <a:pt x="1928" y="27"/>
                      <a:pt x="1968" y="37"/>
                    </a:cubicBezTo>
                    <a:cubicBezTo>
                      <a:pt x="2008" y="47"/>
                      <a:pt x="2009" y="0"/>
                      <a:pt x="2016" y="95"/>
                    </a:cubicBezTo>
                    <a:cubicBezTo>
                      <a:pt x="2023" y="190"/>
                      <a:pt x="2018" y="511"/>
                      <a:pt x="2010" y="605"/>
                    </a:cubicBezTo>
                    <a:cubicBezTo>
                      <a:pt x="2002" y="699"/>
                      <a:pt x="1991" y="652"/>
                      <a:pt x="1968" y="661"/>
                    </a:cubicBezTo>
                    <a:cubicBezTo>
                      <a:pt x="1945" y="670"/>
                      <a:pt x="1940" y="658"/>
                      <a:pt x="1872" y="661"/>
                    </a:cubicBezTo>
                    <a:cubicBezTo>
                      <a:pt x="1804" y="664"/>
                      <a:pt x="1664" y="669"/>
                      <a:pt x="1560" y="677"/>
                    </a:cubicBezTo>
                    <a:cubicBezTo>
                      <a:pt x="1456" y="685"/>
                      <a:pt x="1348" y="696"/>
                      <a:pt x="1248" y="709"/>
                    </a:cubicBezTo>
                    <a:cubicBezTo>
                      <a:pt x="1148" y="722"/>
                      <a:pt x="1072" y="733"/>
                      <a:pt x="960" y="757"/>
                    </a:cubicBezTo>
                    <a:cubicBezTo>
                      <a:pt x="848" y="781"/>
                      <a:pt x="672" y="821"/>
                      <a:pt x="576" y="853"/>
                    </a:cubicBezTo>
                    <a:cubicBezTo>
                      <a:pt x="480" y="885"/>
                      <a:pt x="440" y="917"/>
                      <a:pt x="384" y="949"/>
                    </a:cubicBezTo>
                    <a:cubicBezTo>
                      <a:pt x="328" y="981"/>
                      <a:pt x="276" y="1020"/>
                      <a:pt x="240" y="1045"/>
                    </a:cubicBezTo>
                    <a:cubicBezTo>
                      <a:pt x="204" y="1070"/>
                      <a:pt x="168" y="1097"/>
                      <a:pt x="168" y="1097"/>
                    </a:cubicBezTo>
                    <a:cubicBezTo>
                      <a:pt x="168" y="1097"/>
                      <a:pt x="249" y="1037"/>
                      <a:pt x="240" y="1045"/>
                    </a:cubicBezTo>
                    <a:cubicBezTo>
                      <a:pt x="231" y="1053"/>
                      <a:pt x="149" y="1119"/>
                      <a:pt x="114" y="1145"/>
                    </a:cubicBezTo>
                    <a:cubicBezTo>
                      <a:pt x="79" y="1171"/>
                      <a:pt x="41" y="1200"/>
                      <a:pt x="30" y="1199"/>
                    </a:cubicBezTo>
                    <a:cubicBezTo>
                      <a:pt x="19" y="1198"/>
                      <a:pt x="44" y="1153"/>
                      <a:pt x="48" y="1141"/>
                    </a:cubicBezTo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3" name="Rectangle 97"/>
            <p:cNvSpPr>
              <a:spLocks noChangeArrowheads="1"/>
            </p:cNvSpPr>
            <p:nvPr/>
          </p:nvSpPr>
          <p:spPr bwMode="auto">
            <a:xfrm>
              <a:off x="6013450" y="2198688"/>
              <a:ext cx="59848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Latn-CS" b="1" baseline="30000">
                  <a:solidFill>
                    <a:srgbClr val="FFFF00"/>
                  </a:solidFill>
                </a:rPr>
                <a:t>hyper</a:t>
              </a:r>
              <a:endParaRPr lang="sr-Latn-CS" b="1">
                <a:solidFill>
                  <a:srgbClr val="FFFF00"/>
                </a:solidFill>
              </a:endParaRPr>
            </a:p>
          </p:txBody>
        </p:sp>
        <p:sp>
          <p:nvSpPr>
            <p:cNvPr id="3084" name="Rectangle 98"/>
            <p:cNvSpPr>
              <a:spLocks noChangeArrowheads="1"/>
            </p:cNvSpPr>
            <p:nvPr/>
          </p:nvSpPr>
          <p:spPr bwMode="auto">
            <a:xfrm>
              <a:off x="6089650" y="4256088"/>
              <a:ext cx="5492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Latn-CS" b="1" baseline="30000">
                  <a:solidFill>
                    <a:srgbClr val="FFFF00"/>
                  </a:solidFill>
                </a:rPr>
                <a:t>hypo</a:t>
              </a:r>
              <a:endParaRPr lang="sr-Latn-CS" b="1">
                <a:solidFill>
                  <a:srgbClr val="FFFF00"/>
                </a:solidFill>
              </a:endParaRPr>
            </a:p>
          </p:txBody>
        </p:sp>
        <p:sp>
          <p:nvSpPr>
            <p:cNvPr id="3085" name="Rectangle 99"/>
            <p:cNvSpPr>
              <a:spLocks noChangeArrowheads="1"/>
            </p:cNvSpPr>
            <p:nvPr/>
          </p:nvSpPr>
          <p:spPr bwMode="auto">
            <a:xfrm>
              <a:off x="6013450" y="3417888"/>
              <a:ext cx="692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Latn-CS" b="1" baseline="30000">
                  <a:solidFill>
                    <a:srgbClr val="FFFF00"/>
                  </a:solidFill>
                </a:rPr>
                <a:t>normal</a:t>
              </a:r>
              <a:endParaRPr lang="sr-Latn-CS" b="1">
                <a:solidFill>
                  <a:srgbClr val="FFFF00"/>
                </a:solidFill>
              </a:endParaRPr>
            </a:p>
          </p:txBody>
        </p:sp>
        <p:sp>
          <p:nvSpPr>
            <p:cNvPr id="3086" name="Rectangle 100"/>
            <p:cNvSpPr>
              <a:spLocks noChangeArrowheads="1"/>
            </p:cNvSpPr>
            <p:nvPr/>
          </p:nvSpPr>
          <p:spPr bwMode="auto">
            <a:xfrm>
              <a:off x="5708650" y="2655888"/>
              <a:ext cx="11239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Latn-CS" sz="1200" b="1" baseline="30000">
                  <a:solidFill>
                    <a:srgbClr val="FFFF00"/>
                  </a:solidFill>
                </a:rPr>
                <a:t>joddeficitna struma</a:t>
              </a:r>
              <a:endParaRPr lang="sr-Latn-CS" sz="1200" b="1">
                <a:solidFill>
                  <a:srgbClr val="FFFF00"/>
                </a:solidFill>
              </a:endParaRPr>
            </a:p>
          </p:txBody>
        </p:sp>
      </p:grpSp>
      <p:sp>
        <p:nvSpPr>
          <p:cNvPr id="3081" name="Rectangle 38"/>
          <p:cNvSpPr>
            <a:spLocks noChangeArrowheads="1"/>
          </p:cNvSpPr>
          <p:nvPr/>
        </p:nvSpPr>
        <p:spPr bwMode="auto">
          <a:xfrm>
            <a:off x="4333875" y="1820863"/>
            <a:ext cx="45720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>
                <a:solidFill>
                  <a:srgbClr val="FF9900"/>
                </a:solidFill>
              </a:rPr>
              <a:t>Normalne vrednosti testa fiksacije (thyroid uptake test)</a:t>
            </a:r>
            <a:r>
              <a:rPr lang="sr-Cyrl-CS">
                <a:solidFill>
                  <a:srgbClr val="FF9900"/>
                </a:solidFill>
              </a:rPr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Cyrl-CS">
                <a:solidFill>
                  <a:srgbClr val="FF9900"/>
                </a:solidFill>
              </a:rPr>
              <a:t>8-20% </a:t>
            </a:r>
            <a:r>
              <a:rPr lang="en-US">
                <a:solidFill>
                  <a:srgbClr val="FF9900"/>
                </a:solidFill>
              </a:rPr>
              <a:t>posle </a:t>
            </a:r>
            <a:r>
              <a:rPr lang="sr-Cyrl-CS">
                <a:solidFill>
                  <a:srgbClr val="FF9900"/>
                </a:solidFill>
              </a:rPr>
              <a:t>3</a:t>
            </a:r>
            <a:r>
              <a:rPr lang="en-US">
                <a:solidFill>
                  <a:srgbClr val="FF9900"/>
                </a:solidFill>
              </a:rPr>
              <a:t> h i</a:t>
            </a:r>
            <a:r>
              <a:rPr lang="sr-Cyrl-CS">
                <a:solidFill>
                  <a:srgbClr val="FF9900"/>
                </a:solidFill>
              </a:rPr>
              <a:t> 20-45% </a:t>
            </a:r>
            <a:r>
              <a:rPr lang="en-US">
                <a:solidFill>
                  <a:srgbClr val="FF9900"/>
                </a:solidFill>
              </a:rPr>
              <a:t>posle</a:t>
            </a:r>
            <a:r>
              <a:rPr lang="sr-Cyrl-CS">
                <a:solidFill>
                  <a:srgbClr val="FF9900"/>
                </a:solidFill>
              </a:rPr>
              <a:t> 24 </a:t>
            </a:r>
            <a:r>
              <a:rPr lang="en-US">
                <a:solidFill>
                  <a:srgbClr val="FF9900"/>
                </a:solidFill>
              </a:rPr>
              <a:t>h</a:t>
            </a:r>
            <a:endParaRPr lang="sr-Cyrl-CS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>
                <a:solidFill>
                  <a:srgbClr val="FF9900"/>
                </a:solidFill>
              </a:rPr>
              <a:t>Na sma</a:t>
            </a:r>
            <a:r>
              <a:rPr lang="sr-Latn-CS">
                <a:solidFill>
                  <a:srgbClr val="FF9900"/>
                </a:solidFill>
              </a:rPr>
              <a:t>njenje</a:t>
            </a:r>
            <a:r>
              <a:rPr lang="en-US">
                <a:solidFill>
                  <a:srgbClr val="FF9900"/>
                </a:solidFill>
              </a:rPr>
              <a:t> fiksacije joda u trireoideji uti</a:t>
            </a:r>
            <a:r>
              <a:rPr lang="sr-Latn-CS">
                <a:solidFill>
                  <a:srgbClr val="FF9900"/>
                </a:solidFill>
              </a:rPr>
              <a:t>ču</a:t>
            </a:r>
            <a:r>
              <a:rPr lang="sr-Cyrl-CS">
                <a:solidFill>
                  <a:srgbClr val="FF9900"/>
                </a:solidFill>
              </a:rPr>
              <a:t>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CS">
                <a:solidFill>
                  <a:schemeClr val="folHlink"/>
                </a:solidFill>
              </a:rPr>
              <a:t>Jodirani lekovi </a:t>
            </a:r>
            <a:r>
              <a:rPr lang="sr-Cyrl-CS">
                <a:solidFill>
                  <a:srgbClr val="FF9900"/>
                </a:solidFill>
              </a:rPr>
              <a:t>(</a:t>
            </a:r>
            <a:r>
              <a:rPr lang="en-US">
                <a:solidFill>
                  <a:srgbClr val="FF9900"/>
                </a:solidFill>
              </a:rPr>
              <a:t>Hexoral, Mexaform, Cordarone, Amiodarone)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CS">
                <a:solidFill>
                  <a:schemeClr val="folHlink"/>
                </a:solidFill>
              </a:rPr>
              <a:t>Jodna kontrastna sredstva</a:t>
            </a:r>
            <a:endParaRPr lang="sr-Cyrl-CS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CS">
                <a:solidFill>
                  <a:schemeClr val="folHlink"/>
                </a:solidFill>
              </a:rPr>
              <a:t>Tireoidni hormoni</a:t>
            </a:r>
            <a:endParaRPr lang="sr-Cyrl-CS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CS">
                <a:solidFill>
                  <a:schemeClr val="folHlink"/>
                </a:solidFill>
              </a:rPr>
              <a:t>Steriodni hormoni</a:t>
            </a:r>
            <a:endParaRPr lang="sr-Cyrl-CS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CS">
                <a:solidFill>
                  <a:schemeClr val="folHlink"/>
                </a:solidFill>
              </a:rPr>
              <a:t>Strumogene namirnice </a:t>
            </a:r>
            <a:r>
              <a:rPr lang="sr-Cyrl-CS">
                <a:solidFill>
                  <a:srgbClr val="FF9900"/>
                </a:solidFill>
              </a:rPr>
              <a:t>(</a:t>
            </a:r>
            <a:r>
              <a:rPr lang="sr-Latn-CS">
                <a:solidFill>
                  <a:srgbClr val="FF9900"/>
                </a:solidFill>
              </a:rPr>
              <a:t>kupus, kelj, repa, soja...)</a:t>
            </a:r>
            <a:endParaRPr lang="en-US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PERHLORATSKI test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800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sumnja na defekt organifikacije joda (Pendred-ov sy, Hashimoto thyreoiditis)</a:t>
            </a:r>
            <a:endParaRPr lang="en-US" sz="14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00050" y="2219325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>
                <a:solidFill>
                  <a:srgbClr val="FFFF00"/>
                </a:solidFill>
              </a:rPr>
              <a:t>smanjivanje % fiksacije više od 10% potvrđuje defekt organifikacije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4613" y="846138"/>
            <a:ext cx="913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b="1">
                <a:solidFill>
                  <a:srgbClr val="FFFF00"/>
                </a:solidFill>
              </a:rPr>
              <a:t>prvo se uradi test fiksacije</a:t>
            </a:r>
          </a:p>
          <a:p>
            <a:r>
              <a:rPr lang="sr-Latn-CS" b="1">
                <a:solidFill>
                  <a:srgbClr val="FFFF00"/>
                </a:solidFill>
              </a:rPr>
              <a:t>2h posle toga 1g perhlorata (KClO</a:t>
            </a:r>
            <a:r>
              <a:rPr lang="sr-Latn-CS" b="1" baseline="-25000">
                <a:solidFill>
                  <a:srgbClr val="FFFF00"/>
                </a:solidFill>
              </a:rPr>
              <a:t>4</a:t>
            </a:r>
            <a:r>
              <a:rPr lang="sr-Latn-CS" b="1">
                <a:solidFill>
                  <a:srgbClr val="FFFF00"/>
                </a:solidFill>
              </a:rPr>
              <a:t>) per os i pon</a:t>
            </a:r>
            <a:r>
              <a:rPr lang="en-US" b="1">
                <a:solidFill>
                  <a:srgbClr val="FFFF00"/>
                </a:solidFill>
              </a:rPr>
              <a:t>a</a:t>
            </a:r>
            <a:r>
              <a:rPr lang="sr-Latn-CS" b="1">
                <a:solidFill>
                  <a:srgbClr val="FFFF00"/>
                </a:solidFill>
              </a:rPr>
              <a:t>vlja se test fiksacije na 15 minuta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3276600" y="2962275"/>
            <a:ext cx="3362325" cy="3352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14"/>
          <p:cNvSpPr>
            <a:spLocks noChangeShapeType="1"/>
          </p:cNvSpPr>
          <p:nvPr/>
        </p:nvSpPr>
        <p:spPr bwMode="auto">
          <a:xfrm flipH="1">
            <a:off x="3124200" y="60102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Line 15"/>
          <p:cNvSpPr>
            <a:spLocks noChangeShapeType="1"/>
          </p:cNvSpPr>
          <p:nvPr/>
        </p:nvSpPr>
        <p:spPr bwMode="auto">
          <a:xfrm flipH="1">
            <a:off x="3124200" y="57816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Line 16"/>
          <p:cNvSpPr>
            <a:spLocks noChangeShapeType="1"/>
          </p:cNvSpPr>
          <p:nvPr/>
        </p:nvSpPr>
        <p:spPr bwMode="auto">
          <a:xfrm flipH="1">
            <a:off x="3124200" y="55530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Line 17"/>
          <p:cNvSpPr>
            <a:spLocks noChangeShapeType="1"/>
          </p:cNvSpPr>
          <p:nvPr/>
        </p:nvSpPr>
        <p:spPr bwMode="auto">
          <a:xfrm flipH="1">
            <a:off x="3124200" y="53244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Line 18"/>
          <p:cNvSpPr>
            <a:spLocks noChangeShapeType="1"/>
          </p:cNvSpPr>
          <p:nvPr/>
        </p:nvSpPr>
        <p:spPr bwMode="auto">
          <a:xfrm flipH="1">
            <a:off x="3124200" y="50958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Line 19"/>
          <p:cNvSpPr>
            <a:spLocks noChangeShapeType="1"/>
          </p:cNvSpPr>
          <p:nvPr/>
        </p:nvSpPr>
        <p:spPr bwMode="auto">
          <a:xfrm flipH="1">
            <a:off x="3124200" y="48672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Line 20"/>
          <p:cNvSpPr>
            <a:spLocks noChangeShapeType="1"/>
          </p:cNvSpPr>
          <p:nvPr/>
        </p:nvSpPr>
        <p:spPr bwMode="auto">
          <a:xfrm flipH="1">
            <a:off x="3124200" y="46386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Line 21"/>
          <p:cNvSpPr>
            <a:spLocks noChangeShapeType="1"/>
          </p:cNvSpPr>
          <p:nvPr/>
        </p:nvSpPr>
        <p:spPr bwMode="auto">
          <a:xfrm flipH="1">
            <a:off x="3124200" y="44100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7" name="Line 22"/>
          <p:cNvSpPr>
            <a:spLocks noChangeShapeType="1"/>
          </p:cNvSpPr>
          <p:nvPr/>
        </p:nvSpPr>
        <p:spPr bwMode="auto">
          <a:xfrm flipH="1">
            <a:off x="3124200" y="41814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 flipH="1">
            <a:off x="3124200" y="39528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9" name="Line 24"/>
          <p:cNvSpPr>
            <a:spLocks noChangeShapeType="1"/>
          </p:cNvSpPr>
          <p:nvPr/>
        </p:nvSpPr>
        <p:spPr bwMode="auto">
          <a:xfrm flipH="1">
            <a:off x="3124200" y="37242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0" name="Line 25"/>
          <p:cNvSpPr>
            <a:spLocks noChangeShapeType="1"/>
          </p:cNvSpPr>
          <p:nvPr/>
        </p:nvSpPr>
        <p:spPr bwMode="auto">
          <a:xfrm flipH="1">
            <a:off x="3124200" y="34956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1" name="Text Box 33"/>
          <p:cNvSpPr txBox="1">
            <a:spLocks noChangeArrowheads="1"/>
          </p:cNvSpPr>
          <p:nvPr/>
        </p:nvSpPr>
        <p:spPr bwMode="auto">
          <a:xfrm>
            <a:off x="2819400" y="2886075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200" b="1">
                <a:solidFill>
                  <a:srgbClr val="FFFF00"/>
                </a:solidFill>
                <a:latin typeface="Tahoma" charset="0"/>
              </a:rPr>
              <a:t>%</a:t>
            </a:r>
          </a:p>
        </p:txBody>
      </p:sp>
      <p:sp>
        <p:nvSpPr>
          <p:cNvPr id="18452" name="Line 41"/>
          <p:cNvSpPr>
            <a:spLocks noChangeShapeType="1"/>
          </p:cNvSpPr>
          <p:nvPr/>
        </p:nvSpPr>
        <p:spPr bwMode="auto">
          <a:xfrm>
            <a:off x="5305425" y="4219575"/>
            <a:ext cx="9525" cy="681038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53" name="Line 45"/>
          <p:cNvSpPr>
            <a:spLocks noChangeShapeType="1"/>
          </p:cNvSpPr>
          <p:nvPr/>
        </p:nvSpPr>
        <p:spPr bwMode="auto">
          <a:xfrm flipH="1" flipV="1">
            <a:off x="4800600" y="6310313"/>
            <a:ext cx="0" cy="123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4" name="Text Box 46"/>
          <p:cNvSpPr txBox="1">
            <a:spLocks noChangeArrowheads="1"/>
          </p:cNvSpPr>
          <p:nvPr/>
        </p:nvSpPr>
        <p:spPr bwMode="auto">
          <a:xfrm>
            <a:off x="4614863" y="6462713"/>
            <a:ext cx="747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ahoma" charset="0"/>
              </a:rPr>
              <a:t>+2h</a:t>
            </a:r>
            <a:endParaRPr lang="sr-Latn-CS" sz="12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8455" name="AutoShape 47"/>
          <p:cNvSpPr>
            <a:spLocks noChangeArrowheads="1"/>
          </p:cNvSpPr>
          <p:nvPr/>
        </p:nvSpPr>
        <p:spPr bwMode="auto">
          <a:xfrm>
            <a:off x="3938588" y="4114800"/>
            <a:ext cx="88900" cy="1143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6" name="Text Box 49"/>
          <p:cNvSpPr txBox="1">
            <a:spLocks noChangeArrowheads="1"/>
          </p:cNvSpPr>
          <p:nvPr/>
        </p:nvSpPr>
        <p:spPr bwMode="auto">
          <a:xfrm>
            <a:off x="5362575" y="4386263"/>
            <a:ext cx="1357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ahoma" charset="0"/>
              </a:rPr>
              <a:t>&gt;</a:t>
            </a:r>
            <a:r>
              <a:rPr lang="en-US" b="1">
                <a:solidFill>
                  <a:srgbClr val="FFFF00"/>
                </a:solidFill>
                <a:latin typeface="Tahoma" charset="0"/>
              </a:rPr>
              <a:t>%</a:t>
            </a:r>
            <a:r>
              <a:rPr lang="en-US" sz="1200" b="1">
                <a:solidFill>
                  <a:srgbClr val="FFFF00"/>
                </a:solidFill>
                <a:latin typeface="Tahoma" charset="0"/>
              </a:rPr>
              <a:t>-10%</a:t>
            </a:r>
            <a:endParaRPr lang="sr-Latn-CS" sz="12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8457" name="Line 50"/>
          <p:cNvSpPr>
            <a:spLocks noChangeShapeType="1"/>
          </p:cNvSpPr>
          <p:nvPr/>
        </p:nvSpPr>
        <p:spPr bwMode="auto">
          <a:xfrm flipH="1">
            <a:off x="3271838" y="4162425"/>
            <a:ext cx="2009775" cy="4763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8" name="Line 51"/>
          <p:cNvSpPr>
            <a:spLocks noChangeShapeType="1"/>
          </p:cNvSpPr>
          <p:nvPr/>
        </p:nvSpPr>
        <p:spPr bwMode="auto">
          <a:xfrm flipH="1">
            <a:off x="3290888" y="4981575"/>
            <a:ext cx="1962150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9" name="AutoShape 54"/>
          <p:cNvSpPr>
            <a:spLocks noChangeArrowheads="1"/>
          </p:cNvSpPr>
          <p:nvPr/>
        </p:nvSpPr>
        <p:spPr bwMode="auto">
          <a:xfrm>
            <a:off x="5281613" y="4924425"/>
            <a:ext cx="88900" cy="1143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0" name="Text Box 55"/>
          <p:cNvSpPr txBox="1">
            <a:spLocks noChangeArrowheads="1"/>
          </p:cNvSpPr>
          <p:nvPr/>
        </p:nvSpPr>
        <p:spPr bwMode="auto">
          <a:xfrm>
            <a:off x="4714875" y="3586163"/>
            <a:ext cx="938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00"/>
                </a:solidFill>
                <a:latin typeface="Tahoma" charset="0"/>
              </a:rPr>
              <a:t>1g KClO</a:t>
            </a:r>
            <a:r>
              <a:rPr lang="en-US" sz="1200" b="1" baseline="-25000">
                <a:solidFill>
                  <a:srgbClr val="FFFF00"/>
                </a:solidFill>
                <a:latin typeface="Tahoma" charset="0"/>
              </a:rPr>
              <a:t>4</a:t>
            </a:r>
            <a:endParaRPr lang="sr-Latn-CS" sz="1200" b="1" baseline="-2500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8461" name="Line 56"/>
          <p:cNvSpPr>
            <a:spLocks noChangeShapeType="1"/>
          </p:cNvSpPr>
          <p:nvPr/>
        </p:nvSpPr>
        <p:spPr bwMode="auto">
          <a:xfrm>
            <a:off x="4762500" y="3181350"/>
            <a:ext cx="0" cy="933450"/>
          </a:xfrm>
          <a:prstGeom prst="line">
            <a:avLst/>
          </a:prstGeom>
          <a:noFill/>
          <a:ln w="6350">
            <a:solidFill>
              <a:srgbClr val="FFFF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62" name="Text Box 57"/>
          <p:cNvSpPr txBox="1">
            <a:spLocks noChangeArrowheads="1"/>
          </p:cNvSpPr>
          <p:nvPr/>
        </p:nvSpPr>
        <p:spPr bwMode="auto">
          <a:xfrm>
            <a:off x="3790950" y="377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  <a:latin typeface="Tahoma" charset="0"/>
              </a:rPr>
              <a:t>%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914400" y="381000"/>
            <a:ext cx="571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Scintigrafija tireoideje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14400" y="1600200"/>
            <a:ext cx="7467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iv. ili per os izotopi joda</a:t>
            </a:r>
          </a:p>
          <a:p>
            <a:pPr>
              <a:spcBef>
                <a:spcPct val="50000"/>
              </a:spcBef>
            </a:pP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 (</a:t>
            </a:r>
            <a:r>
              <a:rPr lang="sr-Latn-CS" sz="3600" b="1" baseline="30000">
                <a:solidFill>
                  <a:srgbClr val="FFFF00"/>
                </a:solidFill>
                <a:latin typeface="Tahoma" charset="0"/>
              </a:rPr>
              <a:t>123</a:t>
            </a: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I, </a:t>
            </a:r>
            <a:r>
              <a:rPr lang="sr-Latn-CS" sz="3600" b="1" baseline="30000">
                <a:solidFill>
                  <a:srgbClr val="FFFF00"/>
                </a:solidFill>
                <a:latin typeface="Tahoma" charset="0"/>
              </a:rPr>
              <a:t>124</a:t>
            </a: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I, </a:t>
            </a:r>
            <a:r>
              <a:rPr lang="sr-Latn-CS" sz="3600" b="1" baseline="30000">
                <a:solidFill>
                  <a:srgbClr val="FFFF00"/>
                </a:solidFill>
                <a:latin typeface="Tahoma" charset="0"/>
              </a:rPr>
              <a:t>131</a:t>
            </a: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I, </a:t>
            </a:r>
            <a:r>
              <a:rPr lang="sr-Latn-CS" sz="3600" b="1" baseline="30000">
                <a:solidFill>
                  <a:srgbClr val="FFFF00"/>
                </a:solidFill>
                <a:latin typeface="Tahoma" charset="0"/>
              </a:rPr>
              <a:t>132</a:t>
            </a: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I)</a:t>
            </a:r>
          </a:p>
          <a:p>
            <a:pPr>
              <a:spcBef>
                <a:spcPct val="50000"/>
              </a:spcBef>
            </a:pP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ili </a:t>
            </a:r>
            <a:r>
              <a:rPr lang="sr-Latn-CS" sz="3600" b="1" baseline="30000">
                <a:solidFill>
                  <a:srgbClr val="FFFF00"/>
                </a:solidFill>
                <a:latin typeface="Tahoma" charset="0"/>
              </a:rPr>
              <a:t>99m</a:t>
            </a: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Tc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23850" y="3857625"/>
            <a:ext cx="746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latin typeface="Tahoma" charset="0"/>
              </a:rPr>
              <a:t>AP, </a:t>
            </a:r>
            <a:r>
              <a:rPr lang="sr-Latn-CS" sz="3600" b="1">
                <a:solidFill>
                  <a:srgbClr val="FFFF00"/>
                </a:solidFill>
                <a:latin typeface="Tahoma" charset="0"/>
              </a:rPr>
              <a:t>pin hole kolimator</a:t>
            </a:r>
          </a:p>
        </p:txBody>
      </p:sp>
      <p:sp>
        <p:nvSpPr>
          <p:cNvPr id="4105" name="Rectangle 24"/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23"/>
          <p:cNvGraphicFramePr>
            <a:graphicFrameLocks noChangeAspect="1"/>
          </p:cNvGraphicFramePr>
          <p:nvPr/>
        </p:nvGraphicFramePr>
        <p:xfrm>
          <a:off x="6799263" y="153988"/>
          <a:ext cx="2089150" cy="1946275"/>
        </p:xfrm>
        <a:graphic>
          <a:graphicData uri="http://schemas.openxmlformats.org/presentationml/2006/ole">
            <p:oleObj spid="_x0000_s50178" r:id="rId3" imgW="3734321" imgH="3476190" progId="">
              <p:embed/>
            </p:oleObj>
          </a:graphicData>
        </a:graphic>
      </p:graphicFrame>
      <p:sp>
        <p:nvSpPr>
          <p:cNvPr id="4106" name="Rectangle 26"/>
          <p:cNvSpPr>
            <a:spLocks noChangeArrowheads="1"/>
          </p:cNvSpPr>
          <p:nvPr/>
        </p:nvSpPr>
        <p:spPr bwMode="auto">
          <a:xfrm>
            <a:off x="0" y="1695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9" name="Object 25"/>
          <p:cNvGraphicFramePr>
            <a:graphicFrameLocks noChangeAspect="1"/>
          </p:cNvGraphicFramePr>
          <p:nvPr/>
        </p:nvGraphicFramePr>
        <p:xfrm>
          <a:off x="6853238" y="2132013"/>
          <a:ext cx="2035175" cy="1870075"/>
        </p:xfrm>
        <a:graphic>
          <a:graphicData uri="http://schemas.openxmlformats.org/presentationml/2006/ole">
            <p:oleObj spid="_x0000_s50179" r:id="rId4" imgW="3772427" imgH="3467584" progId="">
              <p:embed/>
            </p:oleObj>
          </a:graphicData>
        </a:graphic>
      </p:graphicFrame>
      <p:graphicFrame>
        <p:nvGraphicFramePr>
          <p:cNvPr id="4100" name="Object 27"/>
          <p:cNvGraphicFramePr>
            <a:graphicFrameLocks noChangeAspect="1"/>
          </p:cNvGraphicFramePr>
          <p:nvPr/>
        </p:nvGraphicFramePr>
        <p:xfrm>
          <a:off x="7088188" y="4232275"/>
          <a:ext cx="1951037" cy="2387600"/>
        </p:xfrm>
        <a:graphic>
          <a:graphicData uri="http://schemas.openxmlformats.org/presentationml/2006/ole">
            <p:oleObj spid="_x0000_s50180" name="Photo Editor Photo" r:id="rId5" imgW="1781424" imgH="2180952" progId="">
              <p:embed/>
            </p:oleObj>
          </a:graphicData>
        </a:graphic>
      </p:graphicFrame>
      <p:pic>
        <p:nvPicPr>
          <p:cNvPr id="4107" name="Picture 28" descr="gammaFIG11"/>
          <p:cNvPicPr>
            <a:picLocks noChangeAspect="1" noChangeArrowheads="1"/>
          </p:cNvPicPr>
          <p:nvPr/>
        </p:nvPicPr>
        <p:blipFill>
          <a:blip r:embed="rId6" cstate="print">
            <a:lum bright="6000" contrast="36000"/>
          </a:blip>
          <a:srcRect/>
          <a:stretch>
            <a:fillRect/>
          </a:stretch>
        </p:blipFill>
        <p:spPr bwMode="auto">
          <a:xfrm>
            <a:off x="4487863" y="4525963"/>
            <a:ext cx="23590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1" name="Object 29"/>
          <p:cNvGraphicFramePr>
            <a:graphicFrameLocks noChangeAspect="1"/>
          </p:cNvGraphicFramePr>
          <p:nvPr/>
        </p:nvGraphicFramePr>
        <p:xfrm>
          <a:off x="1506538" y="4559300"/>
          <a:ext cx="1927225" cy="1860550"/>
        </p:xfrm>
        <a:graphic>
          <a:graphicData uri="http://schemas.openxmlformats.org/presentationml/2006/ole">
            <p:oleObj spid="_x0000_s50181" name="Photo Editor Photo" r:id="rId7" imgW="2172003" imgH="2095793" progId="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7696200" y="2362200"/>
            <a:ext cx="114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baseline="-25000">
                <a:solidFill>
                  <a:srgbClr val="FF0066"/>
                </a:solidFill>
                <a:latin typeface="Tahoma" charset="0"/>
              </a:rPr>
              <a:t>53</a:t>
            </a:r>
            <a:r>
              <a:rPr lang="en-US" sz="4800" b="1">
                <a:solidFill>
                  <a:srgbClr val="FF0066"/>
                </a:solidFill>
                <a:latin typeface="Tahoma" charset="0"/>
              </a:rPr>
              <a:t>I</a:t>
            </a:r>
          </a:p>
        </p:txBody>
      </p:sp>
      <p:pic>
        <p:nvPicPr>
          <p:cNvPr id="5124" name="Picture 8" descr="AT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4800" y="1524000"/>
            <a:ext cx="7010400" cy="3048000"/>
            <a:chOff x="384" y="1200"/>
            <a:chExt cx="5184" cy="2291"/>
          </a:xfrm>
        </p:grpSpPr>
        <p:pic>
          <p:nvPicPr>
            <p:cNvPr id="5145" name="Picture 9" descr="Periodic table of the elemen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1200"/>
              <a:ext cx="5184" cy="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6" name="Freeform 10"/>
            <p:cNvSpPr>
              <a:spLocks/>
            </p:cNvSpPr>
            <p:nvPr/>
          </p:nvSpPr>
          <p:spPr bwMode="auto">
            <a:xfrm>
              <a:off x="4848" y="2112"/>
              <a:ext cx="336" cy="288"/>
            </a:xfrm>
            <a:custGeom>
              <a:avLst/>
              <a:gdLst>
                <a:gd name="T0" fmla="*/ 394 w 327"/>
                <a:gd name="T1" fmla="*/ 0 h 247"/>
                <a:gd name="T2" fmla="*/ 132 w 327"/>
                <a:gd name="T3" fmla="*/ 59 h 247"/>
                <a:gd name="T4" fmla="*/ 65 w 327"/>
                <a:gd name="T5" fmla="*/ 122 h 247"/>
                <a:gd name="T6" fmla="*/ 33 w 327"/>
                <a:gd name="T7" fmla="*/ 655 h 247"/>
                <a:gd name="T8" fmla="*/ 65 w 327"/>
                <a:gd name="T9" fmla="*/ 716 h 247"/>
                <a:gd name="T10" fmla="*/ 87 w 327"/>
                <a:gd name="T11" fmla="*/ 779 h 247"/>
                <a:gd name="T12" fmla="*/ 156 w 327"/>
                <a:gd name="T13" fmla="*/ 844 h 247"/>
                <a:gd name="T14" fmla="*/ 259 w 327"/>
                <a:gd name="T15" fmla="*/ 745 h 247"/>
                <a:gd name="T16" fmla="*/ 360 w 327"/>
                <a:gd name="T17" fmla="*/ 532 h 247"/>
                <a:gd name="T18" fmla="*/ 406 w 327"/>
                <a:gd name="T19" fmla="*/ 247 h 247"/>
                <a:gd name="T20" fmla="*/ 394 w 327"/>
                <a:gd name="T21" fmla="*/ 0 h 2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7"/>
                <a:gd name="T34" fmla="*/ 0 h 247"/>
                <a:gd name="T35" fmla="*/ 327 w 327"/>
                <a:gd name="T36" fmla="*/ 247 h 2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7" h="247">
                  <a:moveTo>
                    <a:pt x="317" y="0"/>
                  </a:moveTo>
                  <a:cubicBezTo>
                    <a:pt x="247" y="6"/>
                    <a:pt x="177" y="12"/>
                    <a:pt x="107" y="18"/>
                  </a:cubicBezTo>
                  <a:cubicBezTo>
                    <a:pt x="88" y="20"/>
                    <a:pt x="52" y="36"/>
                    <a:pt x="52" y="36"/>
                  </a:cubicBezTo>
                  <a:cubicBezTo>
                    <a:pt x="4" y="86"/>
                    <a:pt x="0" y="105"/>
                    <a:pt x="25" y="192"/>
                  </a:cubicBezTo>
                  <a:cubicBezTo>
                    <a:pt x="28" y="202"/>
                    <a:pt x="43" y="203"/>
                    <a:pt x="52" y="210"/>
                  </a:cubicBezTo>
                  <a:cubicBezTo>
                    <a:pt x="59" y="215"/>
                    <a:pt x="63" y="224"/>
                    <a:pt x="71" y="228"/>
                  </a:cubicBezTo>
                  <a:cubicBezTo>
                    <a:pt x="88" y="237"/>
                    <a:pt x="125" y="247"/>
                    <a:pt x="125" y="247"/>
                  </a:cubicBezTo>
                  <a:cubicBezTo>
                    <a:pt x="153" y="238"/>
                    <a:pt x="180" y="228"/>
                    <a:pt x="208" y="219"/>
                  </a:cubicBezTo>
                  <a:cubicBezTo>
                    <a:pt x="237" y="199"/>
                    <a:pt x="261" y="175"/>
                    <a:pt x="290" y="155"/>
                  </a:cubicBezTo>
                  <a:cubicBezTo>
                    <a:pt x="308" y="128"/>
                    <a:pt x="316" y="103"/>
                    <a:pt x="327" y="73"/>
                  </a:cubicBezTo>
                  <a:cubicBezTo>
                    <a:pt x="312" y="32"/>
                    <a:pt x="317" y="56"/>
                    <a:pt x="317" y="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304800" y="304800"/>
            <a:ext cx="4953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na rednom broju 53 </a:t>
            </a:r>
            <a:r>
              <a:rPr lang="en-US" sz="2400" b="1">
                <a:solidFill>
                  <a:srgbClr val="FFFF00"/>
                </a:solidFill>
                <a:latin typeface="Tahoma" charset="0"/>
              </a:rPr>
              <a:t>mogu</a:t>
            </a: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će su 23 p, n kombinacije, odnosno ima 23 izotopa joda </a:t>
            </a:r>
            <a:r>
              <a:rPr lang="en-US" sz="2400" b="1">
                <a:solidFill>
                  <a:srgbClr val="FFFF00"/>
                </a:solidFill>
                <a:latin typeface="Tahoma" charset="0"/>
              </a:rPr>
              <a:t>  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0" y="48006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U biomedicini se primenjuju izotopi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52400" y="5334000"/>
            <a:ext cx="5181600" cy="533400"/>
            <a:chOff x="528" y="3696"/>
            <a:chExt cx="3264" cy="33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528" y="3696"/>
              <a:ext cx="528" cy="336"/>
              <a:chOff x="288" y="720"/>
              <a:chExt cx="1584" cy="336"/>
            </a:xfrm>
          </p:grpSpPr>
          <p:sp>
            <p:nvSpPr>
              <p:cNvPr id="5143" name="Text Box 16"/>
              <p:cNvSpPr txBox="1">
                <a:spLocks noChangeArrowheads="1"/>
              </p:cNvSpPr>
              <p:nvPr/>
            </p:nvSpPr>
            <p:spPr bwMode="auto">
              <a:xfrm>
                <a:off x="288" y="768"/>
                <a:ext cx="15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2400" b="1" baseline="-25000">
                    <a:solidFill>
                      <a:srgbClr val="FFFF00"/>
                    </a:solidFill>
                    <a:latin typeface="Tahoma" charset="0"/>
                  </a:rPr>
                  <a:t>     </a:t>
                </a:r>
                <a:r>
                  <a:rPr lang="en-US" sz="2400" b="1">
                    <a:solidFill>
                      <a:srgbClr val="FFFF00"/>
                    </a:solidFill>
                    <a:latin typeface="Tahoma" charset="0"/>
                  </a:rPr>
                  <a:t>I</a:t>
                </a:r>
              </a:p>
            </p:txBody>
          </p:sp>
          <p:sp>
            <p:nvSpPr>
              <p:cNvPr id="5144" name="Rectangle 17"/>
              <p:cNvSpPr>
                <a:spLocks noChangeArrowheads="1"/>
              </p:cNvSpPr>
              <p:nvPr/>
            </p:nvSpPr>
            <p:spPr bwMode="auto">
              <a:xfrm>
                <a:off x="288" y="720"/>
                <a:ext cx="9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r-Latn-CS" sz="1400" b="1">
                    <a:solidFill>
                      <a:srgbClr val="FFFF00"/>
                    </a:solidFill>
                  </a:rPr>
                  <a:t>123</a:t>
                </a:r>
                <a:endParaRPr lang="en-US" sz="1400" b="1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200" y="3696"/>
              <a:ext cx="528" cy="336"/>
              <a:chOff x="288" y="720"/>
              <a:chExt cx="1584" cy="336"/>
            </a:xfrm>
          </p:grpSpPr>
          <p:sp>
            <p:nvSpPr>
              <p:cNvPr id="5141" name="Text Box 19"/>
              <p:cNvSpPr txBox="1">
                <a:spLocks noChangeArrowheads="1"/>
              </p:cNvSpPr>
              <p:nvPr/>
            </p:nvSpPr>
            <p:spPr bwMode="auto">
              <a:xfrm>
                <a:off x="288" y="768"/>
                <a:ext cx="15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2400" b="1" baseline="-25000">
                    <a:solidFill>
                      <a:srgbClr val="FFFF00"/>
                    </a:solidFill>
                    <a:latin typeface="Tahoma" charset="0"/>
                  </a:rPr>
                  <a:t>     </a:t>
                </a:r>
                <a:r>
                  <a:rPr lang="en-US" sz="2400" b="1">
                    <a:solidFill>
                      <a:srgbClr val="FFFF00"/>
                    </a:solidFill>
                    <a:latin typeface="Tahoma" charset="0"/>
                  </a:rPr>
                  <a:t>I</a:t>
                </a:r>
              </a:p>
            </p:txBody>
          </p:sp>
          <p:sp>
            <p:nvSpPr>
              <p:cNvPr id="5142" name="Rectangle 20"/>
              <p:cNvSpPr>
                <a:spLocks noChangeArrowheads="1"/>
              </p:cNvSpPr>
              <p:nvPr/>
            </p:nvSpPr>
            <p:spPr bwMode="auto">
              <a:xfrm>
                <a:off x="288" y="720"/>
                <a:ext cx="9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r-Latn-CS" sz="1400" b="1">
                    <a:solidFill>
                      <a:srgbClr val="FFFF00"/>
                    </a:solidFill>
                  </a:rPr>
                  <a:t>125</a:t>
                </a:r>
                <a:endParaRPr lang="en-US" sz="1400" b="1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872" y="3696"/>
              <a:ext cx="528" cy="336"/>
              <a:chOff x="288" y="720"/>
              <a:chExt cx="1584" cy="336"/>
            </a:xfrm>
          </p:grpSpPr>
          <p:sp>
            <p:nvSpPr>
              <p:cNvPr id="5139" name="Text Box 22"/>
              <p:cNvSpPr txBox="1">
                <a:spLocks noChangeArrowheads="1"/>
              </p:cNvSpPr>
              <p:nvPr/>
            </p:nvSpPr>
            <p:spPr bwMode="auto">
              <a:xfrm>
                <a:off x="288" y="768"/>
                <a:ext cx="15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2400" b="1" baseline="-25000">
                    <a:solidFill>
                      <a:srgbClr val="FFFF00"/>
                    </a:solidFill>
                    <a:latin typeface="Tahoma" charset="0"/>
                  </a:rPr>
                  <a:t>     </a:t>
                </a:r>
                <a:r>
                  <a:rPr lang="en-US" sz="2400" b="1">
                    <a:solidFill>
                      <a:srgbClr val="FFFF00"/>
                    </a:solidFill>
                    <a:latin typeface="Tahoma" charset="0"/>
                  </a:rPr>
                  <a:t>I</a:t>
                </a:r>
              </a:p>
            </p:txBody>
          </p:sp>
          <p:sp>
            <p:nvSpPr>
              <p:cNvPr id="5140" name="Rectangle 23"/>
              <p:cNvSpPr>
                <a:spLocks noChangeArrowheads="1"/>
              </p:cNvSpPr>
              <p:nvPr/>
            </p:nvSpPr>
            <p:spPr bwMode="auto">
              <a:xfrm>
                <a:off x="288" y="720"/>
                <a:ext cx="9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r-Latn-CS" sz="1400" b="1">
                    <a:solidFill>
                      <a:srgbClr val="FFFF00"/>
                    </a:solidFill>
                  </a:rPr>
                  <a:t>131</a:t>
                </a:r>
                <a:endParaRPr lang="en-US" sz="1400" b="1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640" y="3696"/>
              <a:ext cx="528" cy="336"/>
              <a:chOff x="288" y="720"/>
              <a:chExt cx="1584" cy="336"/>
            </a:xfrm>
          </p:grpSpPr>
          <p:sp>
            <p:nvSpPr>
              <p:cNvPr id="5137" name="Text Box 25"/>
              <p:cNvSpPr txBox="1">
                <a:spLocks noChangeArrowheads="1"/>
              </p:cNvSpPr>
              <p:nvPr/>
            </p:nvSpPr>
            <p:spPr bwMode="auto">
              <a:xfrm>
                <a:off x="288" y="768"/>
                <a:ext cx="15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2400" b="1" baseline="-25000">
                    <a:solidFill>
                      <a:srgbClr val="FFFF00"/>
                    </a:solidFill>
                    <a:latin typeface="Tahoma" charset="0"/>
                  </a:rPr>
                  <a:t>     </a:t>
                </a:r>
                <a:r>
                  <a:rPr lang="en-US" sz="2400" b="1">
                    <a:solidFill>
                      <a:srgbClr val="FFFF00"/>
                    </a:solidFill>
                    <a:latin typeface="Tahoma" charset="0"/>
                  </a:rPr>
                  <a:t>I</a:t>
                </a:r>
              </a:p>
            </p:txBody>
          </p:sp>
          <p:sp>
            <p:nvSpPr>
              <p:cNvPr id="5138" name="Rectangle 26"/>
              <p:cNvSpPr>
                <a:spLocks noChangeArrowheads="1"/>
              </p:cNvSpPr>
              <p:nvPr/>
            </p:nvSpPr>
            <p:spPr bwMode="auto">
              <a:xfrm>
                <a:off x="288" y="720"/>
                <a:ext cx="9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r-Latn-CS" sz="1400" b="1">
                    <a:solidFill>
                      <a:srgbClr val="FFFF00"/>
                    </a:solidFill>
                  </a:rPr>
                  <a:t>132</a:t>
                </a:r>
                <a:endParaRPr lang="en-US" sz="1400" b="1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264" y="3696"/>
              <a:ext cx="528" cy="336"/>
              <a:chOff x="288" y="720"/>
              <a:chExt cx="1584" cy="336"/>
            </a:xfrm>
          </p:grpSpPr>
          <p:sp>
            <p:nvSpPr>
              <p:cNvPr id="5135" name="Text Box 28"/>
              <p:cNvSpPr txBox="1">
                <a:spLocks noChangeArrowheads="1"/>
              </p:cNvSpPr>
              <p:nvPr/>
            </p:nvSpPr>
            <p:spPr bwMode="auto">
              <a:xfrm>
                <a:off x="288" y="768"/>
                <a:ext cx="15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r-Latn-CS" sz="2400" b="1" baseline="-25000">
                    <a:solidFill>
                      <a:srgbClr val="FFFF00"/>
                    </a:solidFill>
                    <a:latin typeface="Tahoma" charset="0"/>
                  </a:rPr>
                  <a:t>     </a:t>
                </a:r>
                <a:r>
                  <a:rPr lang="en-US" sz="2400" b="1">
                    <a:solidFill>
                      <a:srgbClr val="FFFF00"/>
                    </a:solidFill>
                    <a:latin typeface="Tahoma" charset="0"/>
                  </a:rPr>
                  <a:t>I</a:t>
                </a:r>
              </a:p>
            </p:txBody>
          </p:sp>
          <p:sp>
            <p:nvSpPr>
              <p:cNvPr id="5136" name="Rectangle 29"/>
              <p:cNvSpPr>
                <a:spLocks noChangeArrowheads="1"/>
              </p:cNvSpPr>
              <p:nvPr/>
            </p:nvSpPr>
            <p:spPr bwMode="auto">
              <a:xfrm>
                <a:off x="288" y="720"/>
                <a:ext cx="9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r-Latn-CS" sz="1400" b="1">
                    <a:solidFill>
                      <a:srgbClr val="FFFF00"/>
                    </a:solidFill>
                  </a:rPr>
                  <a:t>124</a:t>
                </a:r>
                <a:endParaRPr lang="en-US" sz="1400" b="1">
                  <a:solidFill>
                    <a:srgbClr val="FFFF00"/>
                  </a:solidFill>
                </a:endParaRPr>
              </a:p>
            </p:txBody>
          </p:sp>
        </p:grpSp>
      </p:grpSp>
      <p:graphicFrame>
        <p:nvGraphicFramePr>
          <p:cNvPr id="5122" name="Object 30"/>
          <p:cNvGraphicFramePr>
            <a:graphicFrameLocks noChangeAspect="1"/>
          </p:cNvGraphicFramePr>
          <p:nvPr/>
        </p:nvGraphicFramePr>
        <p:xfrm>
          <a:off x="5715000" y="4724400"/>
          <a:ext cx="3429000" cy="1712913"/>
        </p:xfrm>
        <a:graphic>
          <a:graphicData uri="http://schemas.openxmlformats.org/presentationml/2006/ole">
            <p:oleObj spid="_x0000_s51202" name="Photo Editor Photo" r:id="rId5" imgW="12193702" imgH="6087325" progId="">
              <p:embed/>
            </p:oleObj>
          </a:graphicData>
        </a:graphic>
      </p:graphicFrame>
      <p:sp>
        <p:nvSpPr>
          <p:cNvPr id="5129" name="Text Box 32"/>
          <p:cNvSpPr txBox="1">
            <a:spLocks noChangeArrowheads="1"/>
          </p:cNvSpPr>
          <p:nvPr/>
        </p:nvSpPr>
        <p:spPr bwMode="auto">
          <a:xfrm>
            <a:off x="0" y="6019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ahoma" charset="0"/>
              </a:rPr>
              <a:t>Isti mehani</a:t>
            </a: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zam NIS koristi i </a:t>
            </a:r>
            <a:r>
              <a:rPr lang="sr-Latn-CS" sz="2400" b="1" baseline="30000">
                <a:solidFill>
                  <a:srgbClr val="FFFF00"/>
                </a:solidFill>
                <a:latin typeface="Tahoma" charset="0"/>
              </a:rPr>
              <a:t>99m</a:t>
            </a: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Tc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90500" y="180975"/>
            <a:ext cx="8843963" cy="61531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90500" y="423863"/>
            <a:ext cx="89535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174625" indent="-174625">
              <a:buFontTx/>
              <a:buChar char="•"/>
              <a:tabLst>
                <a:tab pos="114300" algn="l"/>
              </a:tabLst>
              <a:defRPr/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Scintigrafija štitaste 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žlezde 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Tc, 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123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I, 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I, 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132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I, 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124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461963" lvl="1" indent="-231775">
              <a:buSzPct val="100000"/>
              <a:buFont typeface="Wingdings" pitchFamily="2" charset="2"/>
              <a:buChar char="q"/>
              <a:tabLst>
                <a:tab pos="114300" algn="l"/>
              </a:tabLst>
              <a:defRPr/>
            </a:pP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vizualizacija ektopičnog tireoidnog tkiva </a:t>
            </a:r>
            <a:r>
              <a:rPr lang="sr-Latn-C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 detekcija anomalija u embrionalnom razvoju štitaste žlezde (sublingvalna, u vratu van tireoidne lože i retrosternalna lokalizacija,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struma ovarii</a:t>
            </a:r>
            <a:r>
              <a:rPr lang="sr-Latn-C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)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461963" lvl="1" indent="-231775">
              <a:buSzPct val="100000"/>
              <a:buFont typeface="Wingdings" pitchFamily="2" charset="2"/>
              <a:buChar char="q"/>
              <a:tabLst>
                <a:tab pos="114300" algn="l"/>
              </a:tabLst>
              <a:defRPr/>
            </a:pP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nodozna struma</a:t>
            </a:r>
            <a:r>
              <a:rPr lang="sr-Latn-C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, polinodozna struma (vizualizacija intenziteta akumulacije i prostorne distribucije radioindikatora u tkivu nodusa i procena njihovog funkcionalnog stanja)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461963" lvl="1" indent="-231775">
              <a:buSzPct val="100000"/>
              <a:buFont typeface="Wingdings" pitchFamily="2" charset="2"/>
              <a:buChar char="q"/>
              <a:tabLst>
                <a:tab pos="114300" algn="l"/>
              </a:tabLst>
              <a:defRPr/>
            </a:pP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postoperativna</a:t>
            </a:r>
            <a:r>
              <a:rPr lang="sr-Latn-C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scintigrafija rest tireoidnog tkiva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461963" lvl="1" indent="-231775">
              <a:buSzPct val="100000"/>
              <a:buFont typeface="Wingdings" pitchFamily="2" charset="2"/>
              <a:buChar char="q"/>
              <a:tabLst>
                <a:tab pos="114300" algn="l"/>
              </a:tabLst>
              <a:defRPr/>
            </a:pPr>
            <a:r>
              <a:rPr lang="sr-Latn-C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vizualizacija lokalnih ili udaljenih metastaza diferentovanih tireoidnih karcinoma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174625" indent="-174625">
              <a:buFontTx/>
              <a:buChar char="•"/>
              <a:tabLst>
                <a:tab pos="114300" algn="l"/>
              </a:tabLst>
              <a:defRPr/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Scintigrafija štitaste 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žlezde 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111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In-DTPA-D-Phe-octreotide (Octreoscan®) i 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Tc(V)dimercaptosuccinic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acid (DMSA),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131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 antiCEA-Ab,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18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F-DOPA (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dihydroxyphenylalanine), 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Tc-MIBI, 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tetrofosmin, 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201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Tl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461963" lvl="1" indent="-231775">
              <a:buSzPct val="100000"/>
              <a:buFont typeface="Wingdings" pitchFamily="2" charset="2"/>
              <a:buChar char="q"/>
              <a:tabLst>
                <a:tab pos="114300" algn="l"/>
              </a:tabLst>
              <a:defRPr/>
            </a:pP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medularni tireoidni karcinom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90500" y="381000"/>
            <a:ext cx="8834438" cy="6273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27013" y="574675"/>
            <a:ext cx="8675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111125" indent="-111125">
              <a:buFontTx/>
              <a:buChar char="•"/>
              <a:defRPr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Scintigrafija štitaste 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žlezde </a:t>
            </a:r>
            <a:r>
              <a:rPr lang="sr-Latn-C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Tc, </a:t>
            </a:r>
            <a:r>
              <a:rPr lang="sr-Latn-C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123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I, </a:t>
            </a:r>
            <a:r>
              <a:rPr lang="sr-Latn-C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I, </a:t>
            </a:r>
            <a:r>
              <a:rPr lang="sr-Latn-C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132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I, </a:t>
            </a:r>
            <a:r>
              <a:rPr lang="sr-Latn-C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124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lvl="1" indent="-282575">
              <a:buFont typeface="Wingdings" pitchFamily="2" charset="2"/>
              <a:buChar char="q"/>
              <a:defRPr/>
            </a:pPr>
            <a:r>
              <a:rPr lang="sr-Latn-C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difuzna struma (procena veličine tireoideje pre aplikacije terapijske doze </a:t>
            </a:r>
            <a:r>
              <a:rPr lang="sr-Latn-CS" sz="2400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I)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125" indent="-111125">
              <a:buFontTx/>
              <a:buChar char="•"/>
              <a:defRPr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Scintigrafija štitaste </a:t>
            </a:r>
            <a:r>
              <a:rPr lang="sr-Latn-C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žlezde </a:t>
            </a:r>
            <a:r>
              <a:rPr lang="en-U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111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In-DTPA-D-Phe-octreotide (Octreoscan®) i </a:t>
            </a:r>
            <a:r>
              <a:rPr lang="en-U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Tc(V)dimercaptosuccinic</a:t>
            </a:r>
            <a:r>
              <a:rPr lang="en-U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acid (DMSA)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indent="-282575">
              <a:buFont typeface="Wingdings" pitchFamily="2" charset="2"/>
              <a:buChar char="q"/>
              <a:defRPr/>
            </a:pPr>
            <a:r>
              <a:rPr lang="sr-Latn-C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evaluacija autoimunskih tireoidnih bolesti 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125" indent="-111125">
              <a:buFontTx/>
              <a:buChar char="•"/>
              <a:defRPr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Fluorescentna scintigrafija štitaste žlezde (izvor</a:t>
            </a:r>
            <a:r>
              <a:rPr lang="en-U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241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Am)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indent="-282575">
              <a:buFont typeface="Wingdings" pitchFamily="2" charset="2"/>
              <a:buChar char="q"/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kada je uno</a:t>
            </a:r>
            <a:r>
              <a:rPr lang="sr-Latn-C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š</a:t>
            </a: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enje</a:t>
            </a:r>
            <a:r>
              <a:rPr lang="sr-Latn-C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radioizotopa kontraindikovano (trudnoća, laktacija) i kada je uptake joda blokiran (ekscesno unošenje)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125" indent="-111125">
              <a:buFontTx/>
              <a:buChar char="•"/>
              <a:defRPr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Scintigrafija štitaste žlezde</a:t>
            </a:r>
            <a:r>
              <a:rPr lang="en-US" sz="2400" b="1" baseline="30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18</a:t>
            </a: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F-FDG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indent="-282575">
              <a:buFont typeface="Wingdings" pitchFamily="2" charset="2"/>
              <a:buChar char="q"/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Graves-ova bolest, Hashimoto tireoiditis, maligni tumori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1125" indent="-111125">
              <a:buFontTx/>
              <a:buChar char="•"/>
              <a:defRPr/>
            </a:pPr>
            <a:r>
              <a:rPr 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Scintigrafija sa obeleženim anti-TG-Ab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indent="-282575">
              <a:buFont typeface="Wingdings" pitchFamily="2" charset="2"/>
              <a:buChar char="q"/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detekcija TG sekretujućih metastaza diferentovanih tireoidnih karcinoma</a:t>
            </a:r>
            <a:endParaRPr lang="en-US" sz="240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6777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Vizualizacija ektopičnog tireoidnog tkiva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</p:txBody>
      </p:sp>
      <p:pic>
        <p:nvPicPr>
          <p:cNvPr id="21507" name="Picture 2" descr="http://www.thyroidmanager.org/Chapter21/figures/figure1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4117975"/>
            <a:ext cx="26193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www.thyroidmanager.org/Chapter21/figures/figure1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08025"/>
            <a:ext cx="293846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http://pmj.bmj.com/content/vol76/issue897/images/large/99654.f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4513" y="3959225"/>
            <a:ext cx="2841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4738" y="692150"/>
            <a:ext cx="366077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2" descr="http://jcem.endojournals.org/content/vol90/issue6/images/large/zeg006053469000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1700" y="3544888"/>
            <a:ext cx="27971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gamma.wustl.edu/tr013tr12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525" y="1552575"/>
            <a:ext cx="27876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675" y="1552575"/>
            <a:ext cx="283845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343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Vizualizacija </a:t>
            </a:r>
            <a:r>
              <a:rPr lang="en-US" sz="2400" b="1">
                <a:solidFill>
                  <a:srgbClr val="FFFF00"/>
                </a:solidFill>
                <a:latin typeface="Tahoma" charset="0"/>
              </a:rPr>
              <a:t>rest</a:t>
            </a: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 tireoidnog tkiva</a:t>
            </a:r>
            <a:r>
              <a:rPr lang="en-US" sz="2400" b="1">
                <a:solidFill>
                  <a:srgbClr val="FFFF00"/>
                </a:solidFill>
                <a:latin typeface="Tahoma" charset="0"/>
              </a:rPr>
              <a:t> i metastaza diferentovanih formi tireoidnog karcinoma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854075"/>
            <a:ext cx="51689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6777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ahoma" charset="0"/>
              </a:rPr>
              <a:t>Nodozne izmene tireoidnog tkiva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876800"/>
            <a:ext cx="20764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66800"/>
            <a:ext cx="19192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819400"/>
            <a:ext cx="206692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914400"/>
            <a:ext cx="1943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352800"/>
            <a:ext cx="19431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066800"/>
            <a:ext cx="153511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2819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Rectangle 47"/>
          <p:cNvSpPr>
            <a:spLocks noChangeArrowheads="1"/>
          </p:cNvSpPr>
          <p:nvPr/>
        </p:nvSpPr>
        <p:spPr bwMode="auto">
          <a:xfrm>
            <a:off x="152400" y="381000"/>
            <a:ext cx="544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</a:rPr>
              <a:t>Graves-ova bolest (difuzna ili nodozna varijanta)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705600" y="3048000"/>
            <a:ext cx="2057400" cy="1674813"/>
            <a:chOff x="192" y="864"/>
            <a:chExt cx="1296" cy="1055"/>
          </a:xfrm>
        </p:grpSpPr>
        <p:pic>
          <p:nvPicPr>
            <p:cNvPr id="24587" name="Picture 4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2" y="864"/>
              <a:ext cx="1296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8" name="Rectangle 48"/>
            <p:cNvSpPr>
              <a:spLocks noChangeArrowheads="1"/>
            </p:cNvSpPr>
            <p:nvPr/>
          </p:nvSpPr>
          <p:spPr bwMode="auto">
            <a:xfrm>
              <a:off x="384" y="864"/>
              <a:ext cx="9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Latn-CS" sz="1200" b="1">
                  <a:solidFill>
                    <a:schemeClr val="bg2"/>
                  </a:solidFill>
                </a:rPr>
                <a:t>Marine-Lenhart sy</a:t>
              </a:r>
              <a:r>
                <a:rPr lang="sr-Latn-CS" sz="1200" b="1">
                  <a:solidFill>
                    <a:srgbClr val="FFFF00"/>
                  </a:solidFill>
                </a:rPr>
                <a:t>.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8"/>
          <p:cNvSpPr>
            <a:spLocks noChangeArrowheads="1"/>
          </p:cNvSpPr>
          <p:nvPr/>
        </p:nvSpPr>
        <p:spPr bwMode="auto">
          <a:xfrm>
            <a:off x="2806700" y="1423988"/>
            <a:ext cx="3911600" cy="476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" name="Rectangle 26"/>
          <p:cNvSpPr>
            <a:spLocks noChangeArrowheads="1"/>
          </p:cNvSpPr>
          <p:nvPr/>
        </p:nvSpPr>
        <p:spPr bwMode="auto">
          <a:xfrm>
            <a:off x="4556125" y="1963738"/>
            <a:ext cx="4492625" cy="4460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Rectangle 23"/>
          <p:cNvSpPr>
            <a:spLocks noChangeArrowheads="1"/>
          </p:cNvSpPr>
          <p:nvPr/>
        </p:nvSpPr>
        <p:spPr bwMode="auto">
          <a:xfrm>
            <a:off x="787400" y="1955800"/>
            <a:ext cx="3594100" cy="4460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30200" y="328613"/>
            <a:ext cx="838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latin typeface="Tahoma" charset="0"/>
              </a:rPr>
              <a:t>NUKLEARNA ENDOKRINOLOGIJA</a:t>
            </a:r>
            <a:endParaRPr lang="sr-Latn-CS" sz="36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55650" y="1927225"/>
            <a:ext cx="3736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in vivo dijagnostika</a:t>
            </a:r>
            <a:endParaRPr lang="sr-Latn-CS" sz="28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524375" y="1939925"/>
            <a:ext cx="5129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in vitro dijagnostika (IA)</a:t>
            </a:r>
            <a:endParaRPr lang="sr-Latn-CS" sz="28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288925" y="303053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ahoma" charset="0"/>
              </a:rPr>
              <a:t>funkcionalna</a:t>
            </a:r>
            <a:endParaRPr lang="sr-Latn-CS" sz="20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2546350" y="3030538"/>
            <a:ext cx="2800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ahoma" charset="0"/>
              </a:rPr>
              <a:t>morfofunkcionalna</a:t>
            </a:r>
            <a:endParaRPr lang="sr-Latn-CS" sz="20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142875" y="3622675"/>
            <a:ext cx="2613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</a:rPr>
              <a:t>-test fiksacije</a:t>
            </a:r>
            <a:endParaRPr lang="en-US"/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2505075" y="3638550"/>
            <a:ext cx="3228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Tahoma" charset="0"/>
              </a:rPr>
              <a:t>- scintigrafija</a:t>
            </a:r>
            <a:endParaRPr lang="sr-Latn-CS" sz="16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300" name="Text Box 15"/>
          <p:cNvSpPr txBox="1">
            <a:spLocks noChangeArrowheads="1"/>
          </p:cNvSpPr>
          <p:nvPr/>
        </p:nvSpPr>
        <p:spPr bwMode="auto">
          <a:xfrm>
            <a:off x="388938" y="4906963"/>
            <a:ext cx="666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</a:rPr>
              <a:t>testovi dinamičkog ispitivanja (stimulacija, supresija...)</a:t>
            </a:r>
          </a:p>
        </p:txBody>
      </p:sp>
      <p:sp>
        <p:nvSpPr>
          <p:cNvPr id="12301" name="Text Box 11"/>
          <p:cNvSpPr txBox="1">
            <a:spLocks noChangeArrowheads="1"/>
          </p:cNvSpPr>
          <p:nvPr/>
        </p:nvSpPr>
        <p:spPr bwMode="auto">
          <a:xfrm>
            <a:off x="2952750" y="3913188"/>
            <a:ext cx="363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ahoma" charset="0"/>
              </a:rPr>
              <a:t>“pozitivna” vizualizacija</a:t>
            </a:r>
            <a:endParaRPr lang="sr-Latn-CS" sz="200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302" name="Text Box 12"/>
          <p:cNvSpPr txBox="1">
            <a:spLocks noChangeArrowheads="1"/>
          </p:cNvSpPr>
          <p:nvPr/>
        </p:nvSpPr>
        <p:spPr bwMode="auto">
          <a:xfrm>
            <a:off x="3032125" y="4254500"/>
            <a:ext cx="351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Tahoma" charset="0"/>
              </a:rPr>
              <a:t>“negativna” vizualizacija</a:t>
            </a:r>
            <a:endParaRPr lang="sr-Latn-CS" sz="200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2303" name="Text Box 12"/>
          <p:cNvSpPr txBox="1">
            <a:spLocks noChangeArrowheads="1"/>
          </p:cNvSpPr>
          <p:nvPr/>
        </p:nvSpPr>
        <p:spPr bwMode="auto">
          <a:xfrm>
            <a:off x="1017588" y="2393950"/>
            <a:ext cx="3467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2000" b="1">
                <a:solidFill>
                  <a:srgbClr val="FFFF00"/>
                </a:solidFill>
                <a:latin typeface="Tahoma" charset="0"/>
              </a:rPr>
              <a:t>s</a:t>
            </a:r>
            <a:r>
              <a:rPr lang="en-US" sz="2000" b="1">
                <a:solidFill>
                  <a:srgbClr val="FFFF00"/>
                </a:solidFill>
                <a:latin typeface="Tahoma" charset="0"/>
              </a:rPr>
              <a:t>pecifi</a:t>
            </a:r>
            <a:r>
              <a:rPr lang="sr-Latn-CS" sz="2000" b="1">
                <a:solidFill>
                  <a:srgbClr val="FFFF00"/>
                </a:solidFill>
                <a:latin typeface="Tahoma" charset="0"/>
              </a:rPr>
              <a:t>čni i nespecifični </a:t>
            </a:r>
            <a:endParaRPr lang="en-US" sz="2000" b="1">
              <a:solidFill>
                <a:srgbClr val="FFFF00"/>
              </a:solidFill>
              <a:latin typeface="Tahom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Tahoma" charset="0"/>
              </a:rPr>
              <a:t>  </a:t>
            </a:r>
            <a:r>
              <a:rPr lang="sr-Latn-CS" sz="2000">
                <a:solidFill>
                  <a:srgbClr val="FFFF00"/>
                </a:solidFill>
                <a:latin typeface="Tahoma" charset="0"/>
              </a:rPr>
              <a:t>mehanizmi akumulacije</a:t>
            </a:r>
          </a:p>
        </p:txBody>
      </p:sp>
      <p:sp>
        <p:nvSpPr>
          <p:cNvPr id="12304" name="Text Box 10"/>
          <p:cNvSpPr txBox="1">
            <a:spLocks noChangeArrowheads="1"/>
          </p:cNvSpPr>
          <p:nvPr/>
        </p:nvSpPr>
        <p:spPr bwMode="auto">
          <a:xfrm>
            <a:off x="2846388" y="1336675"/>
            <a:ext cx="3760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latin typeface="Tahoma" charset="0"/>
              </a:rPr>
              <a:t>DIJAGNOSTIKA</a:t>
            </a:r>
            <a:endParaRPr lang="sr-Latn-CS" sz="3600" b="1" i="1">
              <a:solidFill>
                <a:srgbClr val="FFFF00"/>
              </a:solidFill>
              <a:latin typeface="Tahoma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973388" y="5295900"/>
            <a:ext cx="3913187" cy="1077913"/>
            <a:chOff x="3212327" y="5287893"/>
            <a:chExt cx="3912042" cy="1077218"/>
          </a:xfrm>
        </p:grpSpPr>
        <p:sp>
          <p:nvSpPr>
            <p:cNvPr id="12310" name="Rectangle 29"/>
            <p:cNvSpPr>
              <a:spLocks noChangeArrowheads="1"/>
            </p:cNvSpPr>
            <p:nvPr/>
          </p:nvSpPr>
          <p:spPr bwMode="auto">
            <a:xfrm>
              <a:off x="3212327" y="5796501"/>
              <a:ext cx="3912042" cy="477079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Text Box 10"/>
            <p:cNvSpPr txBox="1">
              <a:spLocks noChangeArrowheads="1"/>
            </p:cNvSpPr>
            <p:nvPr/>
          </p:nvSpPr>
          <p:spPr bwMode="auto">
            <a:xfrm>
              <a:off x="3631510" y="5287893"/>
              <a:ext cx="288856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rgbClr val="FFFF00"/>
                  </a:solidFill>
                  <a:latin typeface="Tahoma" charset="0"/>
                </a:rPr>
                <a:t>######</a:t>
              </a:r>
            </a:p>
            <a:p>
              <a:pPr algn="ctr">
                <a:spcBef>
                  <a:spcPct val="50000"/>
                </a:spcBef>
              </a:pPr>
              <a:r>
                <a:rPr lang="en-US" sz="3600" b="1" i="1">
                  <a:solidFill>
                    <a:srgbClr val="FFFF00"/>
                  </a:solidFill>
                  <a:latin typeface="Tahoma" charset="0"/>
                </a:rPr>
                <a:t>TERAPIJA</a:t>
              </a:r>
              <a:endParaRPr lang="sr-Latn-CS" sz="3600" b="1" i="1">
                <a:solidFill>
                  <a:srgbClr val="FFFF00"/>
                </a:solidFill>
                <a:latin typeface="Tahoma" charset="0"/>
              </a:endParaRPr>
            </a:p>
          </p:txBody>
        </p:sp>
      </p:grpSp>
      <p:sp>
        <p:nvSpPr>
          <p:cNvPr id="12306" name="Rectangle 3"/>
          <p:cNvSpPr>
            <a:spLocks noChangeArrowheads="1"/>
          </p:cNvSpPr>
          <p:nvPr/>
        </p:nvSpPr>
        <p:spPr bwMode="auto">
          <a:xfrm>
            <a:off x="5945188" y="2876550"/>
            <a:ext cx="4937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RIA</a:t>
            </a:r>
          </a:p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FIA</a:t>
            </a:r>
          </a:p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LIA</a:t>
            </a:r>
          </a:p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EIA</a:t>
            </a:r>
            <a:endParaRPr lang="en-US" sz="1400" b="1">
              <a:solidFill>
                <a:srgbClr val="FFFF00"/>
              </a:solidFill>
            </a:endParaRPr>
          </a:p>
        </p:txBody>
      </p:sp>
      <p:sp>
        <p:nvSpPr>
          <p:cNvPr id="12307" name="Rectangle 4"/>
          <p:cNvSpPr>
            <a:spLocks noChangeArrowheads="1"/>
          </p:cNvSpPr>
          <p:nvPr/>
        </p:nvSpPr>
        <p:spPr bwMode="auto">
          <a:xfrm>
            <a:off x="7989888" y="2868613"/>
            <a:ext cx="6429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IRMA</a:t>
            </a:r>
          </a:p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IFMA</a:t>
            </a:r>
          </a:p>
          <a:p>
            <a:pPr eaLnBrk="1" hangingPunct="1"/>
            <a:r>
              <a:rPr lang="sr-Latn-CS" sz="1400" b="1">
                <a:solidFill>
                  <a:srgbClr val="FFFF00"/>
                </a:solidFill>
              </a:rPr>
              <a:t>...</a:t>
            </a:r>
          </a:p>
          <a:p>
            <a:pPr eaLnBrk="1" hangingPunct="1"/>
            <a:endParaRPr lang="en-US" sz="1400" b="1">
              <a:solidFill>
                <a:srgbClr val="FFFF00"/>
              </a:solidFill>
            </a:endParaRPr>
          </a:p>
        </p:txBody>
      </p:sp>
      <p:sp>
        <p:nvSpPr>
          <p:cNvPr id="12308" name="Rectangle 4"/>
          <p:cNvSpPr>
            <a:spLocks noChangeArrowheads="1"/>
          </p:cNvSpPr>
          <p:nvPr/>
        </p:nvSpPr>
        <p:spPr bwMode="auto">
          <a:xfrm>
            <a:off x="5105400" y="2400300"/>
            <a:ext cx="195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FFFF00"/>
                </a:solidFill>
                <a:latin typeface="Tahoma" charset="0"/>
                <a:cs typeface="Tahoma" charset="0"/>
              </a:rPr>
              <a:t>kompetitivne</a:t>
            </a:r>
          </a:p>
        </p:txBody>
      </p:sp>
      <p:sp>
        <p:nvSpPr>
          <p:cNvPr id="12309" name="Rectangle 4"/>
          <p:cNvSpPr>
            <a:spLocks noChangeArrowheads="1"/>
          </p:cNvSpPr>
          <p:nvPr/>
        </p:nvSpPr>
        <p:spPr bwMode="auto">
          <a:xfrm>
            <a:off x="6940550" y="2411413"/>
            <a:ext cx="2203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>
                <a:solidFill>
                  <a:srgbClr val="FFFF00"/>
                </a:solidFill>
                <a:latin typeface="Tahoma" charset="0"/>
                <a:cs typeface="Tahoma" charset="0"/>
              </a:rPr>
              <a:t>nekompetitivne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1847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138" y="577850"/>
            <a:ext cx="19145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600325"/>
            <a:ext cx="18526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9425" y="2447925"/>
            <a:ext cx="21717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85800"/>
            <a:ext cx="18669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5" y="560388"/>
            <a:ext cx="1801813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2950" y="2476500"/>
            <a:ext cx="2171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22"/>
          <p:cNvSpPr>
            <a:spLocks noChangeArrowheads="1"/>
          </p:cNvSpPr>
          <p:nvPr/>
        </p:nvSpPr>
        <p:spPr bwMode="auto">
          <a:xfrm>
            <a:off x="457200" y="152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</a:rPr>
              <a:t>AFTT</a:t>
            </a:r>
          </a:p>
        </p:txBody>
      </p:sp>
      <p:pic>
        <p:nvPicPr>
          <p:cNvPr id="25610" name="Picture 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09850" y="4686300"/>
            <a:ext cx="19240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4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91325" y="552450"/>
            <a:ext cx="1657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4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275" y="4705350"/>
            <a:ext cx="21336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9925" y="4662488"/>
            <a:ext cx="1990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5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19625" y="4686300"/>
            <a:ext cx="23622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31242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457200" y="152400"/>
            <a:ext cx="2895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</a:rPr>
              <a:t>Subakutni tireoiditis</a:t>
            </a: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5638800" y="457200"/>
            <a:ext cx="245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</a:rPr>
              <a:t>Hashimoto tireoiditis</a:t>
            </a:r>
          </a:p>
        </p:txBody>
      </p:sp>
      <p:pic>
        <p:nvPicPr>
          <p:cNvPr id="615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990600"/>
            <a:ext cx="17922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0025" y="2725738"/>
            <a:ext cx="1749425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12"/>
          <p:cNvGraphicFramePr>
            <a:graphicFrameLocks noChangeAspect="1"/>
          </p:cNvGraphicFramePr>
          <p:nvPr/>
        </p:nvGraphicFramePr>
        <p:xfrm>
          <a:off x="4970463" y="4583113"/>
          <a:ext cx="1485900" cy="1485900"/>
        </p:xfrm>
        <a:graphic>
          <a:graphicData uri="http://schemas.openxmlformats.org/presentationml/2006/ole">
            <p:oleObj spid="_x0000_s52226" name="Photo Editor Photo" r:id="rId6" imgW="1380952" imgH="1380952" progId="">
              <p:embed/>
            </p:oleObj>
          </a:graphicData>
        </a:graphic>
      </p:graphicFrame>
      <p:graphicFrame>
        <p:nvGraphicFramePr>
          <p:cNvPr id="6147" name="Object 13"/>
          <p:cNvGraphicFramePr>
            <a:graphicFrameLocks noChangeAspect="1"/>
          </p:cNvGraphicFramePr>
          <p:nvPr/>
        </p:nvGraphicFramePr>
        <p:xfrm>
          <a:off x="6657975" y="4452938"/>
          <a:ext cx="1714500" cy="1517650"/>
        </p:xfrm>
        <a:graphic>
          <a:graphicData uri="http://schemas.openxmlformats.org/presentationml/2006/ole">
            <p:oleObj spid="_x0000_s52227" name="Photo Editor Photo" r:id="rId7" imgW="990738" imgH="876190" progId="">
              <p:embed/>
            </p:oleObj>
          </a:graphicData>
        </a:graphic>
      </p:graphicFrame>
      <p:graphicFrame>
        <p:nvGraphicFramePr>
          <p:cNvPr id="6148" name="Object 14"/>
          <p:cNvGraphicFramePr>
            <a:graphicFrameLocks noChangeAspect="1"/>
          </p:cNvGraphicFramePr>
          <p:nvPr/>
        </p:nvGraphicFramePr>
        <p:xfrm>
          <a:off x="5062538" y="2901950"/>
          <a:ext cx="1438275" cy="1495425"/>
        </p:xfrm>
        <a:graphic>
          <a:graphicData uri="http://schemas.openxmlformats.org/presentationml/2006/ole">
            <p:oleObj spid="_x0000_s52228" name="Photo Editor Photo" r:id="rId8" imgW="1438095" imgH="1495634" progId="">
              <p:embed/>
            </p:oleObj>
          </a:graphicData>
        </a:graphic>
      </p:graphicFrame>
      <p:graphicFrame>
        <p:nvGraphicFramePr>
          <p:cNvPr id="6149" name="Object 15"/>
          <p:cNvGraphicFramePr>
            <a:graphicFrameLocks noChangeAspect="1"/>
          </p:cNvGraphicFramePr>
          <p:nvPr/>
        </p:nvGraphicFramePr>
        <p:xfrm>
          <a:off x="381000" y="3576638"/>
          <a:ext cx="1692275" cy="1692275"/>
        </p:xfrm>
        <a:graphic>
          <a:graphicData uri="http://schemas.openxmlformats.org/presentationml/2006/ole">
            <p:oleObj spid="_x0000_s52229" r:id="rId9" imgW="3333333" imgH="3333333" progId="">
              <p:embed/>
            </p:oleObj>
          </a:graphicData>
        </a:graphic>
      </p:graphicFrame>
      <p:sp>
        <p:nvSpPr>
          <p:cNvPr id="6156" name="Rectangle 17"/>
          <p:cNvSpPr>
            <a:spLocks noChangeArrowheads="1"/>
          </p:cNvSpPr>
          <p:nvPr/>
        </p:nvSpPr>
        <p:spPr bwMode="auto">
          <a:xfrm>
            <a:off x="0" y="1833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50" name="Object 16"/>
          <p:cNvGraphicFramePr>
            <a:graphicFrameLocks noChangeAspect="1"/>
          </p:cNvGraphicFramePr>
          <p:nvPr/>
        </p:nvGraphicFramePr>
        <p:xfrm>
          <a:off x="2146300" y="3502025"/>
          <a:ext cx="2028825" cy="2011363"/>
        </p:xfrm>
        <a:graphic>
          <a:graphicData uri="http://schemas.openxmlformats.org/presentationml/2006/ole">
            <p:oleObj spid="_x0000_s52230" r:id="rId10" imgW="3219899" imgH="3191320" progId="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ispub.com/xml/journals/ijra/vol2n2/thyroid-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838" y="3536950"/>
            <a:ext cx="72771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671513" y="342900"/>
            <a:ext cx="7812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>
                <a:solidFill>
                  <a:srgbClr val="FFFF00"/>
                </a:solidFill>
              </a:rPr>
              <a:t>Kombinacija</a:t>
            </a:r>
            <a:r>
              <a:rPr lang="en-US" b="1">
                <a:solidFill>
                  <a:srgbClr val="FFFF00"/>
                </a:solidFill>
              </a:rPr>
              <a:t> PET/CT </a:t>
            </a:r>
            <a:r>
              <a:rPr lang="sr-Latn-CS" b="1">
                <a:solidFill>
                  <a:srgbClr val="FFFF00"/>
                </a:solidFill>
              </a:rPr>
              <a:t>sa </a:t>
            </a:r>
            <a:r>
              <a:rPr lang="sr-Latn-CS" b="1" baseline="30000">
                <a:solidFill>
                  <a:srgbClr val="FFFF00"/>
                </a:solidFill>
              </a:rPr>
              <a:t>124</a:t>
            </a:r>
            <a:r>
              <a:rPr lang="sr-Latn-CS" b="1">
                <a:solidFill>
                  <a:srgbClr val="FFFF00"/>
                </a:solidFill>
              </a:rPr>
              <a:t>I</a:t>
            </a:r>
            <a:r>
              <a:rPr lang="en-US" b="1">
                <a:solidFill>
                  <a:srgbClr val="FFFF00"/>
                </a:solidFill>
              </a:rPr>
              <a:t> </a:t>
            </a:r>
            <a:r>
              <a:rPr lang="sr-Latn-CS" b="1">
                <a:solidFill>
                  <a:srgbClr val="FFFF00"/>
                </a:solidFill>
              </a:rPr>
              <a:t>u dijagnostici medijastinalni</a:t>
            </a:r>
            <a:r>
              <a:rPr lang="en-US" b="1">
                <a:solidFill>
                  <a:srgbClr val="FFFF00"/>
                </a:solidFill>
              </a:rPr>
              <a:t>h</a:t>
            </a:r>
            <a:r>
              <a:rPr lang="sr-Latn-CS" b="1">
                <a:solidFill>
                  <a:srgbClr val="FFFF00"/>
                </a:solidFill>
              </a:rPr>
              <a:t> mikrometastaza tireoidnog karcinoma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854075" y="1298575"/>
            <a:ext cx="66627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solidFill>
                  <a:srgbClr val="FFFF00"/>
                </a:solidFill>
              </a:rPr>
              <a:t>PET pokazuje dve zone pojačane akumulacije </a:t>
            </a:r>
            <a:r>
              <a:rPr lang="sr-Latn-CS" baseline="30000">
                <a:solidFill>
                  <a:srgbClr val="FFFF00"/>
                </a:solidFill>
              </a:rPr>
              <a:t>124</a:t>
            </a:r>
            <a:r>
              <a:rPr lang="sr-Latn-CS">
                <a:solidFill>
                  <a:srgbClr val="FFFF00"/>
                </a:solidFill>
              </a:rPr>
              <a:t>I , </a:t>
            </a:r>
            <a:r>
              <a:rPr lang="en-US">
                <a:solidFill>
                  <a:srgbClr val="FFFF00"/>
                </a:solidFill>
              </a:rPr>
              <a:t>CT </a:t>
            </a:r>
            <a:r>
              <a:rPr lang="sr-Latn-CS">
                <a:solidFill>
                  <a:srgbClr val="FFFF00"/>
                </a:solidFill>
              </a:rPr>
              <a:t>ne pokazuje patološke promene</a:t>
            </a:r>
            <a:r>
              <a:rPr lang="en-US">
                <a:solidFill>
                  <a:srgbClr val="FFFF00"/>
                </a:solidFill>
              </a:rPr>
              <a:t>.</a:t>
            </a:r>
            <a:endParaRPr lang="sr-Latn-CS">
              <a:solidFill>
                <a:srgbClr val="FFFF00"/>
              </a:solidFill>
            </a:endParaRPr>
          </a:p>
          <a:p>
            <a:r>
              <a:rPr lang="sr-Latn-CS">
                <a:solidFill>
                  <a:srgbClr val="FFFF00"/>
                </a:solidFill>
              </a:rPr>
              <a:t>Fuzionisana slika sa PET i CT pokazuje da je patološko nakupljanje </a:t>
            </a:r>
            <a:r>
              <a:rPr lang="sr-Latn-CS" baseline="30000">
                <a:solidFill>
                  <a:srgbClr val="FFFF00"/>
                </a:solidFill>
              </a:rPr>
              <a:t>124</a:t>
            </a:r>
            <a:r>
              <a:rPr lang="sr-Latn-CS">
                <a:solidFill>
                  <a:srgbClr val="FFFF00"/>
                </a:solidFill>
              </a:rPr>
              <a:t>I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sr-Latn-CS">
                <a:solidFill>
                  <a:srgbClr val="FFFF00"/>
                </a:solidFill>
              </a:rPr>
              <a:t>u zoni blizu aorte i odgovara metastazama tireoidnog karcinoma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petscaninfo.com/zportal/portals/phys/clinical/pet_case_studies/thyroid/thyroid_case2/thyroid_cas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063" y="765175"/>
            <a:ext cx="588327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854075" y="4581525"/>
            <a:ext cx="687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solidFill>
                  <a:srgbClr val="FFFF00"/>
                </a:solidFill>
              </a:rPr>
              <a:t>Visoki nivo akumulacije FDG u levom parafaringealnom regionu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565150" y="222250"/>
            <a:ext cx="6134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>
                <a:solidFill>
                  <a:srgbClr val="FFFF00"/>
                </a:solidFill>
              </a:rPr>
              <a:t>Tireoidni karcinom</a:t>
            </a:r>
            <a:r>
              <a:rPr lang="en-US" b="1">
                <a:solidFill>
                  <a:srgbClr val="FFFF00"/>
                </a:solidFill>
              </a:rPr>
              <a:t>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254375" y="204788"/>
            <a:ext cx="123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FDG PET 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41288"/>
            <a:ext cx="271303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514850" y="5156200"/>
            <a:ext cx="3975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Medularni tireoidni karcinom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588" y="292100"/>
            <a:ext cx="44005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884738" y="3101975"/>
            <a:ext cx="3094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baseline="30000">
                <a:solidFill>
                  <a:srgbClr val="FFFF00"/>
                </a:solidFill>
              </a:rPr>
              <a:t>131</a:t>
            </a:r>
            <a:r>
              <a:rPr lang="en-US" b="1">
                <a:solidFill>
                  <a:srgbClr val="FFFF00"/>
                </a:solidFill>
              </a:rPr>
              <a:t>I antiCEA-Ab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5225" y="5121275"/>
            <a:ext cx="17462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99mTc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DMSA (V)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718175" y="3263900"/>
            <a:ext cx="269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6-[18F]-Fluorodopamine </a:t>
            </a:r>
          </a:p>
        </p:txBody>
      </p:sp>
      <p:pic>
        <p:nvPicPr>
          <p:cNvPr id="29699" name="Picture 3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7163" y="627063"/>
            <a:ext cx="41910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676900" y="65405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Octreoscan</a:t>
            </a:r>
            <a:r>
              <a:rPr lang="en-US"/>
              <a:t> </a:t>
            </a:r>
          </a:p>
        </p:txBody>
      </p:sp>
      <p:pic>
        <p:nvPicPr>
          <p:cNvPr id="29701" name="Picture 5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0975" y="3254375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939925" y="200025"/>
            <a:ext cx="661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CS">
                <a:solidFill>
                  <a:srgbClr val="FFFF00"/>
                </a:solidFill>
              </a:rPr>
              <a:t>Medularni tireoidni karcinom- meta u parafaringealnom regionu</a:t>
            </a:r>
            <a:r>
              <a:rPr lang="en-US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71450" y="215900"/>
            <a:ext cx="8382000" cy="70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funkcionalni testovi </a:t>
            </a:r>
          </a:p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	supresioni (Werner-ov) test </a:t>
            </a:r>
          </a:p>
          <a:p>
            <a:pPr>
              <a:spcBef>
                <a:spcPct val="50000"/>
              </a:spcBef>
            </a:pPr>
            <a:r>
              <a:rPr lang="sr-Latn-CS" sz="1600" b="1">
                <a:solidFill>
                  <a:srgbClr val="FFFF00"/>
                </a:solidFill>
                <a:latin typeface="Tahoma" charset="0"/>
              </a:rPr>
              <a:t>	daje se 75-100 </a:t>
            </a:r>
            <a:r>
              <a:rPr lang="el-GR" sz="1600" b="1">
                <a:solidFill>
                  <a:srgbClr val="FFFF00"/>
                </a:solidFill>
              </a:rPr>
              <a:t>μ</a:t>
            </a:r>
            <a:r>
              <a:rPr lang="sr-Latn-CS" sz="1600" b="1">
                <a:solidFill>
                  <a:srgbClr val="FFFF00"/>
                </a:solidFill>
              </a:rPr>
              <a:t>g</a:t>
            </a:r>
            <a:r>
              <a:rPr lang="sr-Latn-CS" sz="1600" b="1">
                <a:solidFill>
                  <a:srgbClr val="FFFF00"/>
                </a:solidFill>
                <a:latin typeface="Tahoma" charset="0"/>
              </a:rPr>
              <a:t> T</a:t>
            </a:r>
            <a:r>
              <a:rPr lang="sr-Latn-CS" sz="1600" b="1" baseline="-25000">
                <a:solidFill>
                  <a:srgbClr val="FFFF00"/>
                </a:solidFill>
                <a:latin typeface="Tahoma" charset="0"/>
              </a:rPr>
              <a:t>3 </a:t>
            </a:r>
            <a:r>
              <a:rPr lang="sr-Latn-CS" sz="1600" b="1">
                <a:solidFill>
                  <a:srgbClr val="FFFF00"/>
                </a:solidFill>
                <a:latin typeface="Tahoma" charset="0"/>
              </a:rPr>
              <a:t>ili 200-300 </a:t>
            </a:r>
            <a:r>
              <a:rPr lang="el-GR" sz="1600" b="1">
                <a:solidFill>
                  <a:srgbClr val="FFFF00"/>
                </a:solidFill>
              </a:rPr>
              <a:t>μ</a:t>
            </a:r>
            <a:r>
              <a:rPr lang="sr-Latn-CS" sz="1600" b="1">
                <a:solidFill>
                  <a:srgbClr val="FFFF00"/>
                </a:solidFill>
              </a:rPr>
              <a:t>g</a:t>
            </a:r>
            <a:r>
              <a:rPr lang="sr-Latn-CS" sz="1600" b="1">
                <a:solidFill>
                  <a:srgbClr val="FFFF00"/>
                </a:solidFill>
                <a:latin typeface="Tahoma" charset="0"/>
              </a:rPr>
              <a:t> T</a:t>
            </a:r>
            <a:r>
              <a:rPr lang="sr-Latn-CS" sz="1600" b="1" baseline="-25000">
                <a:solidFill>
                  <a:srgbClr val="FFFF00"/>
                </a:solidFill>
                <a:latin typeface="Tahoma" charset="0"/>
              </a:rPr>
              <a:t>4 </a:t>
            </a:r>
            <a:r>
              <a:rPr lang="sr-Latn-CS" sz="1600" b="1">
                <a:solidFill>
                  <a:srgbClr val="FFFF00"/>
                </a:solidFill>
                <a:latin typeface="Tahoma" charset="0"/>
              </a:rPr>
              <a:t>dnevno, 7-8 dana</a:t>
            </a:r>
          </a:p>
          <a:p>
            <a:pPr>
              <a:spcBef>
                <a:spcPct val="50000"/>
              </a:spcBef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	prvo se uradi test fiksacije ili scintigrafija pa se posle supresije ponovi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potvrđivanje Graves-ove bolesti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utvrđivanje da li su funkcionalni nodusi autonomni</a:t>
            </a:r>
          </a:p>
          <a:p>
            <a:pPr>
              <a:spcBef>
                <a:spcPct val="50000"/>
              </a:spcBef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		smanjivanje % fiksacije isključuje hipertireozu</a:t>
            </a:r>
          </a:p>
          <a:p>
            <a:pPr>
              <a:spcBef>
                <a:spcPct val="50000"/>
              </a:spcBef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		kod autonomnog nodusa ostaje ista slika</a:t>
            </a:r>
          </a:p>
          <a:p>
            <a:pPr>
              <a:spcBef>
                <a:spcPct val="50000"/>
              </a:spcBef>
            </a:pPr>
            <a:endParaRPr lang="sr-Latn-CS" b="1">
              <a:solidFill>
                <a:srgbClr val="FFFF00"/>
              </a:solidFill>
              <a:latin typeface="Tahoma" charset="0"/>
            </a:endParaRPr>
          </a:p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  <a:latin typeface="Tahoma" charset="0"/>
              </a:rPr>
              <a:t>	</a:t>
            </a: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stimulacioni test </a:t>
            </a:r>
            <a:r>
              <a:rPr lang="sr-Latn-CS" b="1">
                <a:solidFill>
                  <a:srgbClr val="FFFF00"/>
                </a:solidFill>
                <a:latin typeface="Tahoma" charset="0"/>
              </a:rPr>
              <a:t>(</a:t>
            </a:r>
            <a:r>
              <a:rPr lang="en-US" b="1">
                <a:solidFill>
                  <a:srgbClr val="FFFF00"/>
                </a:solidFill>
              </a:rPr>
              <a:t>im. rhTSH 0.9mg 2 dana</a:t>
            </a:r>
            <a:r>
              <a:rPr lang="sr-Latn-CS" b="1">
                <a:solidFill>
                  <a:srgbClr val="FFFF00"/>
                </a:solidFill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</a:rPr>
              <a:t>	</a:t>
            </a: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prvo se uradi test fiksacije ili scintigrafija pa se posle stimulacije ponovi</a:t>
            </a:r>
          </a:p>
          <a:p>
            <a:pPr>
              <a:spcBef>
                <a:spcPct val="50000"/>
              </a:spcBef>
            </a:pPr>
            <a:endParaRPr lang="sr-Latn-CS" b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dif. Dg primarne i sekundarne hipotireoze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dif. Dg anatomskih varijacija (“kuglasta” tireoideja) i autonomnog nodusa</a:t>
            </a:r>
          </a:p>
          <a:p>
            <a:pPr>
              <a:spcBef>
                <a:spcPct val="50000"/>
              </a:spcBef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		povećanje % fiksacije - sekundarna hipotireoza</a:t>
            </a:r>
          </a:p>
          <a:p>
            <a:pPr>
              <a:spcBef>
                <a:spcPct val="50000"/>
              </a:spcBef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		ne menja se % fiksacije - primarna hipotireoza</a:t>
            </a:r>
          </a:p>
          <a:p>
            <a:pPr>
              <a:spcBef>
                <a:spcPct val="50000"/>
              </a:spcBef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		pojavljivanje ostalog tireoidnog tkiva- autonomni nodus</a:t>
            </a:r>
          </a:p>
          <a:p>
            <a:pPr>
              <a:spcBef>
                <a:spcPct val="50000"/>
              </a:spcBef>
            </a:pPr>
            <a:endParaRPr lang="sr-Latn-CS" b="1">
              <a:solidFill>
                <a:srgbClr val="FFFF00"/>
              </a:solidFill>
            </a:endParaRPr>
          </a:p>
        </p:txBody>
      </p:sp>
      <p:pic>
        <p:nvPicPr>
          <p:cNvPr id="3072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338" y="5343525"/>
            <a:ext cx="11160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75" y="4311650"/>
            <a:ext cx="11334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410200" y="1143000"/>
          <a:ext cx="3178175" cy="3624263"/>
        </p:xfrm>
        <a:graphic>
          <a:graphicData uri="http://schemas.openxmlformats.org/presentationml/2006/ole">
            <p:oleObj spid="_x0000_s53250" r:id="rId3" imgW="5687219" imgH="6485714" progId="">
              <p:embed/>
            </p:oleObj>
          </a:graphicData>
        </a:graphic>
      </p:graphicFrame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457200" y="381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TRH test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2057400" y="152400"/>
            <a:ext cx="4724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  <a:latin typeface="Tahoma" charset="0"/>
              </a:rPr>
              <a:t>i.v. TRH 200-400 </a:t>
            </a:r>
            <a:r>
              <a:rPr lang="el-GR" b="1">
                <a:solidFill>
                  <a:srgbClr val="FFFF00"/>
                </a:solidFill>
                <a:latin typeface="Tahoma" charset="0"/>
              </a:rPr>
              <a:t>μ</a:t>
            </a:r>
            <a:r>
              <a:rPr lang="sr-Latn-CS" b="1">
                <a:solidFill>
                  <a:srgbClr val="FFFF00"/>
                </a:solidFill>
                <a:latin typeface="Tahoma" charset="0"/>
              </a:rPr>
              <a:t>g</a:t>
            </a:r>
            <a:endParaRPr lang="el-GR" b="1">
              <a:solidFill>
                <a:srgbClr val="FFFF00"/>
              </a:solidFill>
              <a:latin typeface="Tahoma" charset="0"/>
            </a:endParaRPr>
          </a:p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  <a:latin typeface="Tahoma" charset="0"/>
              </a:rPr>
              <a:t>uzorci krvi u 20, 30 i 60 minuta posle</a:t>
            </a:r>
            <a:endParaRPr lang="en-US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1143000" y="28956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  <a:latin typeface="Tahoma" charset="0"/>
              </a:rPr>
              <a:t>normalno skok 3-15 jedinica TSH u odnosu na bazalne vrednosti</a:t>
            </a:r>
            <a:endParaRPr lang="en-US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1143000" y="35814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  <a:latin typeface="Tahoma" charset="0"/>
              </a:rPr>
              <a:t>hipertireoza -nema skoka (inhibicija)</a:t>
            </a:r>
            <a:endParaRPr lang="en-US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7175" name="Freeform 11"/>
          <p:cNvSpPr>
            <a:spLocks/>
          </p:cNvSpPr>
          <p:nvPr/>
        </p:nvSpPr>
        <p:spPr bwMode="auto">
          <a:xfrm>
            <a:off x="5791200" y="2438400"/>
            <a:ext cx="1981200" cy="1438275"/>
          </a:xfrm>
          <a:custGeom>
            <a:avLst/>
            <a:gdLst>
              <a:gd name="T0" fmla="*/ 0 w 1248"/>
              <a:gd name="T1" fmla="*/ 2147483647 h 906"/>
              <a:gd name="T2" fmla="*/ 2147483647 w 1248"/>
              <a:gd name="T3" fmla="*/ 0 h 906"/>
              <a:gd name="T4" fmla="*/ 2147483647 w 1248"/>
              <a:gd name="T5" fmla="*/ 2147483647 h 906"/>
              <a:gd name="T6" fmla="*/ 2147483647 w 1248"/>
              <a:gd name="T7" fmla="*/ 2147483647 h 906"/>
              <a:gd name="T8" fmla="*/ 2147483647 w 1248"/>
              <a:gd name="T9" fmla="*/ 2147483647 h 906"/>
              <a:gd name="T10" fmla="*/ 2147483647 w 1248"/>
              <a:gd name="T11" fmla="*/ 2147483647 h 906"/>
              <a:gd name="T12" fmla="*/ 2147483647 w 1248"/>
              <a:gd name="T13" fmla="*/ 2147483647 h 906"/>
              <a:gd name="T14" fmla="*/ 2147483647 w 1248"/>
              <a:gd name="T15" fmla="*/ 2147483647 h 9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48"/>
              <a:gd name="T25" fmla="*/ 0 h 906"/>
              <a:gd name="T26" fmla="*/ 1248 w 1248"/>
              <a:gd name="T27" fmla="*/ 906 h 9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48" h="906">
                <a:moveTo>
                  <a:pt x="0" y="723"/>
                </a:moveTo>
                <a:lnTo>
                  <a:pt x="416" y="0"/>
                </a:lnTo>
                <a:lnTo>
                  <a:pt x="1248" y="226"/>
                </a:lnTo>
                <a:lnTo>
                  <a:pt x="1232" y="728"/>
                </a:lnTo>
                <a:cubicBezTo>
                  <a:pt x="1203" y="816"/>
                  <a:pt x="1192" y="763"/>
                  <a:pt x="1072" y="752"/>
                </a:cubicBezTo>
                <a:cubicBezTo>
                  <a:pt x="952" y="741"/>
                  <a:pt x="633" y="675"/>
                  <a:pt x="512" y="664"/>
                </a:cubicBezTo>
                <a:cubicBezTo>
                  <a:pt x="391" y="653"/>
                  <a:pt x="427" y="648"/>
                  <a:pt x="344" y="688"/>
                </a:cubicBezTo>
                <a:cubicBezTo>
                  <a:pt x="261" y="728"/>
                  <a:pt x="81" y="861"/>
                  <a:pt x="12" y="906"/>
                </a:cubicBezTo>
              </a:path>
            </a:pathLst>
          </a:custGeom>
          <a:solidFill>
            <a:srgbClr val="339966">
              <a:alpha val="5098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Text Box 12"/>
          <p:cNvSpPr txBox="1">
            <a:spLocks noChangeArrowheads="1"/>
          </p:cNvSpPr>
          <p:nvPr/>
        </p:nvSpPr>
        <p:spPr bwMode="auto">
          <a:xfrm>
            <a:off x="609600" y="1219200"/>
            <a:ext cx="41148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isključivanje hipertireoze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sz="1400" b="1">
                <a:solidFill>
                  <a:srgbClr val="FFFF00"/>
                </a:solidFill>
                <a:latin typeface="Tahoma" charset="0"/>
              </a:rPr>
              <a:t>dif. Dg hipofiznih i hipotalamičnih poremećaja regulacije tireoidne funkcije</a:t>
            </a:r>
            <a:endParaRPr lang="en-US" sz="1400" b="1">
              <a:solidFill>
                <a:srgbClr val="FFFF00"/>
              </a:solidFill>
              <a:latin typeface="Tahom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Scintigrafija paraštitastih žlezda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508000" y="1966913"/>
            <a:ext cx="71501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sr-Latn-CS" b="1">
                <a:solidFill>
                  <a:srgbClr val="FFFF00"/>
                </a:solidFill>
              </a:rPr>
              <a:t>subtrakciona scintigrafija </a:t>
            </a:r>
            <a:r>
              <a:rPr lang="sr-Latn-CS" b="1" baseline="30000">
                <a:solidFill>
                  <a:srgbClr val="FFFF00"/>
                </a:solidFill>
              </a:rPr>
              <a:t>201</a:t>
            </a:r>
            <a:r>
              <a:rPr lang="sr-Latn-CS" b="1">
                <a:solidFill>
                  <a:srgbClr val="FFFF00"/>
                </a:solidFill>
              </a:rPr>
              <a:t>Tl+</a:t>
            </a:r>
            <a:r>
              <a:rPr lang="sr-Latn-CS" b="1" baseline="30000">
                <a:solidFill>
                  <a:srgbClr val="FFFF00"/>
                </a:solidFill>
                <a:cs typeface="Arial" charset="0"/>
              </a:rPr>
              <a:t>99m</a:t>
            </a:r>
            <a:r>
              <a:rPr lang="sr-Latn-CS" b="1">
                <a:solidFill>
                  <a:srgbClr val="FFFF00"/>
                </a:solidFill>
                <a:cs typeface="Arial" charset="0"/>
              </a:rPr>
              <a:t>Tc ili </a:t>
            </a:r>
            <a:r>
              <a:rPr lang="sr-Latn-CS" b="1" baseline="30000">
                <a:solidFill>
                  <a:srgbClr val="FFFF00"/>
                </a:solidFill>
                <a:cs typeface="Arial" charset="0"/>
              </a:rPr>
              <a:t>99m</a:t>
            </a:r>
            <a:r>
              <a:rPr lang="sr-Latn-CS" b="1">
                <a:solidFill>
                  <a:srgbClr val="FFFF00"/>
                </a:solidFill>
                <a:cs typeface="Arial" charset="0"/>
              </a:rPr>
              <a:t>Tc-SESTAMIBI+ </a:t>
            </a:r>
            <a:r>
              <a:rPr lang="sr-Latn-CS" b="1" baseline="30000">
                <a:solidFill>
                  <a:srgbClr val="FFFF00"/>
                </a:solidFill>
                <a:cs typeface="Arial" charset="0"/>
              </a:rPr>
              <a:t>99m</a:t>
            </a:r>
            <a:r>
              <a:rPr lang="sr-Latn-CS" b="1">
                <a:solidFill>
                  <a:srgbClr val="FFFF00"/>
                </a:solidFill>
                <a:cs typeface="Arial" charset="0"/>
              </a:rPr>
              <a:t>Tc</a:t>
            </a:r>
          </a:p>
          <a:p>
            <a:pPr marL="0" lvl="1"/>
            <a:r>
              <a:rPr lang="en-US" b="1" baseline="30000">
                <a:solidFill>
                  <a:srgbClr val="FFFF00"/>
                </a:solidFill>
                <a:cs typeface="Times New Roman" pitchFamily="18" charset="0"/>
              </a:rPr>
              <a:t>131</a:t>
            </a:r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I-toluidine blue </a:t>
            </a:r>
            <a:r>
              <a:rPr lang="sr-Latn-CS" b="1">
                <a:solidFill>
                  <a:srgbClr val="FFFF00"/>
                </a:solidFill>
                <a:cs typeface="Times New Roman" pitchFamily="18" charset="0"/>
              </a:rPr>
              <a:t>+</a:t>
            </a:r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b="1" baseline="30000">
                <a:solidFill>
                  <a:srgbClr val="FFFF00"/>
                </a:solidFill>
                <a:cs typeface="Times New Roman" pitchFamily="18" charset="0"/>
              </a:rPr>
              <a:t>99m</a:t>
            </a:r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Tc-pertehnetat</a:t>
            </a:r>
            <a:r>
              <a:rPr lang="sr-Latn-CS" b="1">
                <a:solidFill>
                  <a:srgbClr val="FFFF00"/>
                </a:solidFill>
                <a:cs typeface="Times New Roman" pitchFamily="18" charset="0"/>
              </a:rPr>
              <a:t>,</a:t>
            </a:r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b="1" baseline="30000">
                <a:solidFill>
                  <a:srgbClr val="FFFF00"/>
                </a:solidFill>
              </a:rPr>
              <a:t>18</a:t>
            </a:r>
            <a:r>
              <a:rPr lang="en-US" b="1">
                <a:solidFill>
                  <a:srgbClr val="FFFF00"/>
                </a:solidFill>
              </a:rPr>
              <a:t>F-FDG</a:t>
            </a:r>
            <a:endParaRPr lang="en-US">
              <a:solidFill>
                <a:srgbClr val="FFFF00"/>
              </a:solidFill>
            </a:endParaRPr>
          </a:p>
          <a:p>
            <a:endParaRPr lang="sr-Latn-CS" b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260350" y="771525"/>
            <a:ext cx="8004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Indikacije</a:t>
            </a:r>
            <a:r>
              <a:rPr lang="sr-Latn-C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primarni hiperparatireoidizam, adenom, hiperplazija, karcinom, MEN1, MEN2, nejasna stanja hronične hiperkalcijemije, </a:t>
            </a:r>
            <a:r>
              <a:rPr lang="en-US">
                <a:solidFill>
                  <a:srgbClr val="FFFF00"/>
                </a:solidFill>
                <a:cs typeface="Times New Roman" pitchFamily="18" charset="0"/>
              </a:rPr>
              <a:t>preoperativna identifikacija paraštitastih žlezda</a:t>
            </a:r>
            <a:endParaRPr lang="en-US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722313" y="4206875"/>
            <a:ext cx="2395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 b="1" baseline="30000">
                <a:solidFill>
                  <a:srgbClr val="FFFF00"/>
                </a:solidFill>
                <a:cs typeface="Arial" charset="0"/>
              </a:rPr>
              <a:t>99m</a:t>
            </a:r>
            <a:r>
              <a:rPr lang="sr-Latn-CS" sz="1200" b="1">
                <a:solidFill>
                  <a:srgbClr val="FFFF00"/>
                </a:solidFill>
                <a:cs typeface="Arial" charset="0"/>
              </a:rPr>
              <a:t>Tc-SESTAMIBI     	</a:t>
            </a:r>
            <a:r>
              <a:rPr lang="sr-Latn-CS" sz="1200" b="1" baseline="30000">
                <a:solidFill>
                  <a:srgbClr val="FFFF00"/>
                </a:solidFill>
                <a:cs typeface="Arial" charset="0"/>
              </a:rPr>
              <a:t>99m</a:t>
            </a:r>
            <a:r>
              <a:rPr lang="sr-Latn-CS" sz="1200" b="1">
                <a:solidFill>
                  <a:srgbClr val="FFFF00"/>
                </a:solidFill>
                <a:cs typeface="Arial" charset="0"/>
              </a:rPr>
              <a:t>Tc</a:t>
            </a:r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2788" y="4500563"/>
            <a:ext cx="308927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5450" y="2644775"/>
            <a:ext cx="1798638" cy="1560513"/>
            <a:chOff x="268" y="1714"/>
            <a:chExt cx="1133" cy="983"/>
          </a:xfrm>
        </p:grpSpPr>
        <p:pic>
          <p:nvPicPr>
            <p:cNvPr id="31763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1" y="1717"/>
              <a:ext cx="1129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4" name="Rectangle 13"/>
            <p:cNvSpPr>
              <a:spLocks noChangeArrowheads="1"/>
            </p:cNvSpPr>
            <p:nvPr/>
          </p:nvSpPr>
          <p:spPr bwMode="auto">
            <a:xfrm>
              <a:off x="268" y="1714"/>
              <a:ext cx="1133" cy="983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584700" y="2644775"/>
            <a:ext cx="1798638" cy="1560513"/>
            <a:chOff x="2888" y="1714"/>
            <a:chExt cx="1133" cy="983"/>
          </a:xfrm>
        </p:grpSpPr>
        <p:pic>
          <p:nvPicPr>
            <p:cNvPr id="31761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1" y="1717"/>
              <a:ext cx="1129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2" name="Rectangle 16"/>
            <p:cNvSpPr>
              <a:spLocks noChangeArrowheads="1"/>
            </p:cNvSpPr>
            <p:nvPr/>
          </p:nvSpPr>
          <p:spPr bwMode="auto">
            <a:xfrm>
              <a:off x="2888" y="1714"/>
              <a:ext cx="1133" cy="983"/>
            </a:xfrm>
            <a:prstGeom prst="rect">
              <a:avLst/>
            </a:prstGeom>
            <a:noFill/>
            <a:ln w="4763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281238" y="2644775"/>
            <a:ext cx="1798637" cy="1560513"/>
            <a:chOff x="1443" y="1714"/>
            <a:chExt cx="1133" cy="983"/>
          </a:xfrm>
        </p:grpSpPr>
        <p:pic>
          <p:nvPicPr>
            <p:cNvPr id="31759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6" y="1717"/>
              <a:ext cx="1128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0" name="Rectangle 19"/>
            <p:cNvSpPr>
              <a:spLocks noChangeArrowheads="1"/>
            </p:cNvSpPr>
            <p:nvPr/>
          </p:nvSpPr>
          <p:spPr bwMode="auto">
            <a:xfrm>
              <a:off x="1443" y="1714"/>
              <a:ext cx="1133" cy="983"/>
            </a:xfrm>
            <a:prstGeom prst="rect">
              <a:avLst/>
            </a:prstGeom>
            <a:noFill/>
            <a:ln w="4763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450013" y="2644775"/>
            <a:ext cx="1798637" cy="1560513"/>
            <a:chOff x="4063" y="1714"/>
            <a:chExt cx="1133" cy="983"/>
          </a:xfrm>
        </p:grpSpPr>
        <p:pic>
          <p:nvPicPr>
            <p:cNvPr id="31757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66" y="1717"/>
              <a:ext cx="1129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8" name="Rectangle 22"/>
            <p:cNvSpPr>
              <a:spLocks noChangeArrowheads="1"/>
            </p:cNvSpPr>
            <p:nvPr/>
          </p:nvSpPr>
          <p:spPr bwMode="auto">
            <a:xfrm>
              <a:off x="4063" y="1714"/>
              <a:ext cx="1133" cy="983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24"/>
          <p:cNvSpPr>
            <a:spLocks noChangeArrowheads="1"/>
          </p:cNvSpPr>
          <p:nvPr/>
        </p:nvSpPr>
        <p:spPr bwMode="auto">
          <a:xfrm>
            <a:off x="0" y="1981200"/>
            <a:ext cx="412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5846763" y="4187825"/>
            <a:ext cx="1114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FFFF00"/>
                </a:solidFill>
                <a:latin typeface="+mj-lt"/>
                <a:cs typeface="Tahoma" pitchFamily="34" charset="0"/>
              </a:rPr>
              <a:t>Oduzete slike</a:t>
            </a:r>
            <a:endParaRPr lang="sr-Latn-CS" sz="1200">
              <a:solidFill>
                <a:srgbClr val="FFFF00"/>
              </a:solidFill>
              <a:latin typeface="+mj-lt"/>
              <a:cs typeface="Tahoma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http://www.ijnm.in/articles/2011/26/1/images/IndianJNuclMed_2011_26_1_52_84618_u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7152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162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RS" sz="3600" b="1" dirty="0" smtClean="0">
                <a:solidFill>
                  <a:schemeClr val="tx1"/>
                </a:solidFill>
              </a:rPr>
              <a:t>SPECT/CT </a:t>
            </a:r>
            <a:r>
              <a:rPr lang="sr-Cyrl-RS" sz="3600" b="1" dirty="0" smtClean="0">
                <a:solidFill>
                  <a:schemeClr val="tx1"/>
                </a:solidFill>
              </a:rPr>
              <a:t>са</a:t>
            </a:r>
            <a:r>
              <a:rPr lang="sr-Latn-RS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baseline="30000" dirty="0" smtClean="0">
                <a:solidFill>
                  <a:schemeClr val="tx1"/>
                </a:solidFill>
              </a:rPr>
              <a:t>99</a:t>
            </a:r>
            <a:r>
              <a:rPr lang="en-US" sz="3600" b="1" baseline="30000" dirty="0" err="1" smtClean="0">
                <a:solidFill>
                  <a:schemeClr val="tx1"/>
                </a:solidFill>
              </a:rPr>
              <a:t>m</a:t>
            </a:r>
            <a:r>
              <a:rPr lang="en-US" sz="3600" b="1" dirty="0" err="1" smtClean="0">
                <a:solidFill>
                  <a:schemeClr val="tx1"/>
                </a:solidFill>
              </a:rPr>
              <a:t>Tc</a:t>
            </a:r>
            <a:r>
              <a:rPr lang="ru-RU" sz="3600" b="1" dirty="0" smtClean="0">
                <a:solidFill>
                  <a:schemeClr val="tx1"/>
                </a:solidFill>
              </a:rPr>
              <a:t>-</a:t>
            </a:r>
            <a:r>
              <a:rPr lang="en-US" sz="3600" b="1" dirty="0" smtClean="0">
                <a:solidFill>
                  <a:schemeClr val="tx1"/>
                </a:solidFill>
              </a:rPr>
              <a:t>MIBI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762000"/>
            <a:ext cx="3903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R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Медијастинално лоцирана ПТЖ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850900" y="838200"/>
            <a:ext cx="52990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epifiza</a:t>
            </a:r>
          </a:p>
          <a:p>
            <a:pPr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hipofiza</a:t>
            </a:r>
          </a:p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-štitasta žlezda</a:t>
            </a:r>
            <a:b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-paraštitaste žlezde</a:t>
            </a:r>
          </a:p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-timus</a:t>
            </a:r>
            <a:b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-nadbubrežne žlezde</a:t>
            </a:r>
          </a:p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-pankreas</a:t>
            </a:r>
          </a:p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-ovarijumi i testisi</a:t>
            </a:r>
          </a:p>
          <a:p>
            <a:pPr>
              <a:defRPr/>
            </a:pPr>
            <a:endParaRPr lang="sr-Latn-C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-APUD sistem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13315" name="Picture 2" descr="http://upload.wikimedia.org/wikipedia/commons/c/c6/Illu_endocrine_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8475" y="1000125"/>
            <a:ext cx="3173413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762000" y="3048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 dirty="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КОРЕ НАДБУБРЕЖНИХ ЖЛЕЗДА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3657600" cy="231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0"/>
            <a:ext cx="6934200" cy="287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86200" y="2057400"/>
            <a:ext cx="3429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Десна надбубрежна жлезда је овална и увек већа од леве, делимичн</a:t>
            </a:r>
            <a:r>
              <a:rPr lang="en-US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o</a:t>
            </a:r>
            <a:r>
              <a:rPr lang="sr-Cyrl-CS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покривена ткивом јетре</a:t>
            </a:r>
            <a:endParaRPr lang="sr-Cyrl-CS" dirty="0">
              <a:solidFill>
                <a:srgbClr val="FF990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КОРЕ НАДБУБРЕЖНИХ ЖЛЕЗДА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8600" y="2133600"/>
            <a:ext cx="7239000" cy="3881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eaLnBrk="1" hangingPunct="1">
              <a:lnSpc>
                <a:spcPct val="80000"/>
              </a:lnSpc>
              <a:spcBef>
                <a:spcPts val="1000"/>
              </a:spcBef>
              <a:buClrTx/>
              <a:buSzPct val="8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sr-Cyrl-CS" sz="2600" baseline="30000" dirty="0">
                <a:solidFill>
                  <a:srgbClr val="0070C0"/>
                </a:solidFill>
                <a:latin typeface="Arial" pitchFamily="34" charset="0"/>
                <a:ea typeface="Droid Sans Fallback" charset="0"/>
                <a:cs typeface="Arial" pitchFamily="34" charset="0"/>
              </a:rPr>
              <a:t>75</a:t>
            </a:r>
            <a:r>
              <a:rPr lang="en-US" sz="2600" dirty="0" smtClean="0">
                <a:solidFill>
                  <a:srgbClr val="0070C0"/>
                </a:solidFill>
                <a:latin typeface="Arial" pitchFamily="34" charset="0"/>
                <a:ea typeface="Droid Sans Fallback" charset="0"/>
                <a:cs typeface="Arial" pitchFamily="34" charset="0"/>
              </a:rPr>
              <a:t>Se-</a:t>
            </a:r>
            <a:r>
              <a:rPr lang="en-US" sz="2600" dirty="0" err="1" smtClean="0">
                <a:solidFill>
                  <a:srgbClr val="0070C0"/>
                </a:solidFill>
                <a:latin typeface="Arial" pitchFamily="34" charset="0"/>
                <a:ea typeface="Droid Sans Fallback" charset="0"/>
                <a:cs typeface="Arial" pitchFamily="34" charset="0"/>
              </a:rPr>
              <a:t>metilholesterol</a:t>
            </a:r>
            <a:r>
              <a:rPr lang="sr-Cyrl-CS" sz="2600" dirty="0" smtClean="0">
                <a:solidFill>
                  <a:srgbClr val="0070C0"/>
                </a:solidFill>
                <a:latin typeface="Arial" pitchFamily="34" charset="0"/>
                <a:ea typeface="Droid Sans Fallback" charset="0"/>
                <a:cs typeface="Arial" pitchFamily="34" charset="0"/>
              </a:rPr>
              <a:t> </a:t>
            </a:r>
            <a:endParaRPr lang="en-US" sz="2600" dirty="0" smtClean="0">
              <a:solidFill>
                <a:srgbClr val="0070C0"/>
              </a:solidFill>
              <a:latin typeface="Arial" pitchFamily="34" charset="0"/>
              <a:ea typeface="Droid Sans Fallback" charset="0"/>
              <a:cs typeface="Arial" pitchFamily="34" charset="0"/>
            </a:endParaRPr>
          </a:p>
          <a:p>
            <a:pPr marL="342900" indent="-341313" eaLnBrk="1" hangingPunct="1">
              <a:lnSpc>
                <a:spcPct val="80000"/>
              </a:lnSpc>
              <a:spcBef>
                <a:spcPts val="1000"/>
              </a:spcBef>
              <a:buClrTx/>
              <a:buSzPct val="8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sr-Cyrl-RS" sz="2600" dirty="0" smtClean="0">
                <a:solidFill>
                  <a:srgbClr val="0070C0"/>
                </a:solidFill>
                <a:latin typeface="Arial" pitchFamily="34" charset="0"/>
                <a:ea typeface="Droid Sans Fallback" charset="0"/>
                <a:cs typeface="Arial" pitchFamily="34" charset="0"/>
              </a:rPr>
              <a:t>и</a:t>
            </a:r>
            <a:r>
              <a:rPr lang="en-US" sz="2600" dirty="0" smtClean="0">
                <a:solidFill>
                  <a:srgbClr val="0070C0"/>
                </a:solidFill>
                <a:latin typeface="Arial" pitchFamily="34" charset="0"/>
                <a:ea typeface="Droid Sans Fallback" charset="0"/>
                <a:cs typeface="Arial" pitchFamily="34" charset="0"/>
              </a:rPr>
              <a:t> </a:t>
            </a:r>
            <a:r>
              <a:rPr lang="en-US" sz="24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131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I-6-β-iodomethyl-19-norcholesterol</a:t>
            </a:r>
          </a:p>
          <a:p>
            <a:pPr indent="1588" eaLnBrk="1" hangingPunct="1">
              <a:lnSpc>
                <a:spcPct val="80000"/>
              </a:lnSpc>
              <a:spcBef>
                <a:spcPts val="1000"/>
              </a:spcBef>
              <a:buClrTx/>
              <a:buSzPct val="80000"/>
              <a:buFontTx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sr-Cyrl-RS" sz="26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су</a:t>
            </a:r>
            <a:r>
              <a:rPr lang="sr-Cyrl-CS" sz="26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радиофармацеутици </a:t>
            </a:r>
            <a:r>
              <a:rPr lang="sr-Cyrl-CS" sz="2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избора, јер се, слично нативном холестеролу </a:t>
            </a:r>
            <a:r>
              <a:rPr lang="sr-Cyrl-CS" sz="26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транспортују </a:t>
            </a:r>
            <a:r>
              <a:rPr lang="sr-Cyrl-CS" sz="2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кроз циркулацију </a:t>
            </a:r>
            <a:r>
              <a:rPr lang="sr-Cyrl-CS" sz="26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везани </a:t>
            </a:r>
            <a:r>
              <a:rPr lang="sr-Cyrl-CS" sz="2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за липопротеине мале густине које препознају и везују специфични рецептори у ћелијама коре надбубрега, у којим се </a:t>
            </a:r>
            <a:r>
              <a:rPr lang="sr-Cyrl-CS" sz="26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естерифукују </a:t>
            </a:r>
            <a:r>
              <a:rPr lang="sr-Cyrl-CS" sz="2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и даље не </a:t>
            </a:r>
            <a:r>
              <a:rPr lang="sr-Cyrl-CS" sz="26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метаболишу. </a:t>
            </a:r>
            <a:r>
              <a:rPr lang="sr-Cyrl-CS" sz="2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се изводи 7-14 дана по апликацији дијагностичке дозе.</a:t>
            </a:r>
          </a:p>
          <a:p>
            <a:pPr marL="341313" indent="-339725" eaLnBrk="1" hangingPunct="1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600" dirty="0">
              <a:solidFill>
                <a:srgbClr val="FF990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40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КОРЕ НАДБУБРЕЖНИХ ЖЛЕЗДА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81000" y="2133600"/>
            <a:ext cx="7620000" cy="3881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Индикације: сумња на </a:t>
            </a:r>
            <a:r>
              <a:rPr lang="en-U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ACTH</a:t>
            </a: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-зависну </a:t>
            </a:r>
            <a:r>
              <a:rPr lang="en-US" sz="2400" dirty="0" smtClean="0">
                <a:solidFill>
                  <a:srgbClr val="FF9900"/>
                </a:solidFill>
              </a:rPr>
              <a:t>Cushing</a:t>
            </a:r>
            <a:r>
              <a:rPr lang="sr-Latn-RS" sz="2400" dirty="0" smtClean="0">
                <a:solidFill>
                  <a:srgbClr val="FF9900"/>
                </a:solidFill>
              </a:rPr>
              <a:t>-</a:t>
            </a:r>
            <a:r>
              <a:rPr lang="sr-Cyrl-RS" sz="2400" dirty="0" smtClean="0">
                <a:solidFill>
                  <a:srgbClr val="FF9900"/>
                </a:solidFill>
              </a:rPr>
              <a:t>ову</a:t>
            </a:r>
            <a:r>
              <a:rPr lang="sr-Cyrl-CS" sz="24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болест, аутономни хиперфункциони аденом, карцином, алдостероном, конгениталну или стечену билатералну адреналну хиперплазију, </a:t>
            </a:r>
            <a:r>
              <a:rPr lang="en-US" sz="2400" dirty="0" smtClean="0">
                <a:solidFill>
                  <a:srgbClr val="FF9900"/>
                </a:solidFill>
              </a:rPr>
              <a:t>Cushing</a:t>
            </a:r>
            <a:r>
              <a:rPr lang="sr-Latn-RS" sz="2400" dirty="0" smtClean="0">
                <a:solidFill>
                  <a:srgbClr val="FF9900"/>
                </a:solidFill>
              </a:rPr>
              <a:t>-</a:t>
            </a:r>
            <a:r>
              <a:rPr lang="sr-Cyrl-RS" sz="2400" dirty="0" smtClean="0">
                <a:solidFill>
                  <a:srgbClr val="FF9900"/>
                </a:solidFill>
              </a:rPr>
              <a:t>ов</a:t>
            </a:r>
            <a:r>
              <a:rPr lang="en-US" sz="2400" dirty="0" smtClean="0">
                <a:solidFill>
                  <a:srgbClr val="FF9900"/>
                </a:solidFill>
              </a:rPr>
              <a:t> </a:t>
            </a:r>
            <a:r>
              <a:rPr lang="sr-Cyrl-CS" sz="24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синдром</a:t>
            </a:r>
            <a:r>
              <a:rPr lang="en-US" sz="24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sz="2400" dirty="0" smtClean="0">
                <a:solidFill>
                  <a:srgbClr val="FF9900"/>
                </a:solidFill>
              </a:rPr>
              <a:t>Conn</a:t>
            </a:r>
            <a:r>
              <a:rPr lang="sr-Latn-RS" sz="2400" dirty="0" smtClean="0">
                <a:solidFill>
                  <a:srgbClr val="FF9900"/>
                </a:solidFill>
              </a:rPr>
              <a:t>-</a:t>
            </a:r>
            <a:r>
              <a:rPr lang="sr-Cyrl-RS" sz="2400" dirty="0" smtClean="0">
                <a:solidFill>
                  <a:srgbClr val="FF9900"/>
                </a:solidFill>
              </a:rPr>
              <a:t>ов</a:t>
            </a:r>
            <a:r>
              <a:rPr lang="en-US" sz="2400" dirty="0" smtClean="0">
                <a:solidFill>
                  <a:srgbClr val="FF9900"/>
                </a:solidFill>
              </a:rPr>
              <a:t> </a:t>
            </a:r>
            <a:r>
              <a:rPr lang="sr-Cyrl-CS" sz="24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синдром.</a:t>
            </a:r>
            <a:endParaRPr lang="sr-Cyrl-CS" sz="2400" dirty="0">
              <a:solidFill>
                <a:srgbClr val="FF990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341313" indent="-341313" eaLnBrk="1" hangingPunct="1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sz="24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Нормалне </a:t>
            </a: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вредности теста фиксације су 0.07-0.3% за десну, и 0.06-0.28 за леву </a:t>
            </a:r>
            <a:r>
              <a:rPr lang="sr-Cyrl-CS" sz="2400" dirty="0" smtClean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НБЖ</a:t>
            </a:r>
            <a:endParaRPr lang="sr-Cyrl-CS" sz="2400" dirty="0">
              <a:solidFill>
                <a:srgbClr val="FF990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62200"/>
            <a:ext cx="2886075" cy="378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6348413" cy="13208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 dirty="0"/>
              <a:t>СЦИНТИГРАФИЈА КОРЕ НАДБУБРЕЖНИХ ЖЛЕЗДА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676400"/>
            <a:ext cx="474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baseline="30000" dirty="0" smtClean="0"/>
              <a:t>131</a:t>
            </a:r>
            <a:r>
              <a:rPr lang="en-US" dirty="0" smtClean="0"/>
              <a:t> I-6-β-iodomethyl-19-norcholesterol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5400" y="624840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RS" dirty="0" smtClean="0"/>
              <a:t>Физиолошка</a:t>
            </a:r>
            <a:r>
              <a:rPr lang="sr-Latn-RS" dirty="0" smtClean="0"/>
              <a:t> </a:t>
            </a:r>
            <a:r>
              <a:rPr lang="sr-Cyrl-RS" dirty="0" smtClean="0"/>
              <a:t>акумулација</a:t>
            </a:r>
            <a:r>
              <a:rPr lang="sr-Latn-RS" dirty="0" smtClean="0"/>
              <a:t> </a:t>
            </a:r>
            <a:r>
              <a:rPr lang="sr-Cyrl-RS" dirty="0" smtClean="0"/>
              <a:t>РФ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НБЖ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6348413" cy="13208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 dirty="0"/>
              <a:t>СЦИНТИГРАФИЈА КОРЕ НАДБУБРЕЖНИХ ЖЛЕЗДА</a:t>
            </a:r>
          </a:p>
        </p:txBody>
      </p:sp>
      <p:graphicFrame>
        <p:nvGraphicFramePr>
          <p:cNvPr id="6" name="Object 19"/>
          <p:cNvGraphicFramePr>
            <a:graphicFrameLocks noChangeAspect="1"/>
          </p:cNvGraphicFramePr>
          <p:nvPr/>
        </p:nvGraphicFramePr>
        <p:xfrm>
          <a:off x="277813" y="1785938"/>
          <a:ext cx="2628949" cy="1538287"/>
        </p:xfrm>
        <a:graphic>
          <a:graphicData uri="http://schemas.openxmlformats.org/presentationml/2006/ole">
            <p:oleObj spid="_x0000_s54274" r:id="rId3" imgW="2019048" imgH="1181265" progId="">
              <p:embed/>
            </p:oleObj>
          </a:graphicData>
        </a:graphic>
      </p:graphicFrame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695325" y="3387725"/>
            <a:ext cx="187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400" b="1" baseline="30000" dirty="0">
                <a:solidFill>
                  <a:srgbClr val="E97D07"/>
                </a:solidFill>
              </a:rPr>
              <a:t>75</a:t>
            </a:r>
            <a:r>
              <a:rPr lang="sr-Latn-CS" sz="1400" b="1" dirty="0">
                <a:solidFill>
                  <a:srgbClr val="E97D07"/>
                </a:solidFill>
              </a:rPr>
              <a:t>Se-metilholesterol</a:t>
            </a:r>
            <a:endParaRPr lang="en-US" sz="1400" b="1" dirty="0">
              <a:solidFill>
                <a:srgbClr val="E97D07"/>
              </a:solidFill>
            </a:endParaRPr>
          </a:p>
        </p:txBody>
      </p:sp>
      <p:pic>
        <p:nvPicPr>
          <p:cNvPr id="8" name="Picture 29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4363" y="1749966"/>
            <a:ext cx="2770187" cy="19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4073525" y="3959225"/>
            <a:ext cx="12104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RS" sz="1200" smtClean="0">
                <a:solidFill>
                  <a:srgbClr val="E97D07"/>
                </a:solidFill>
              </a:rPr>
              <a:t>алдостероном</a:t>
            </a:r>
            <a:endParaRPr lang="en-US" sz="1200">
              <a:solidFill>
                <a:srgbClr val="E97D07"/>
              </a:solidFill>
            </a:endParaRPr>
          </a:p>
        </p:txBody>
      </p:sp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3408363" y="3752850"/>
            <a:ext cx="2508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1" baseline="30000" dirty="0">
                <a:solidFill>
                  <a:srgbClr val="E97D07"/>
                </a:solidFill>
              </a:rPr>
              <a:t>131</a:t>
            </a:r>
            <a:r>
              <a:rPr lang="en-US" sz="1200" dirty="0">
                <a:solidFill>
                  <a:srgbClr val="E97D07"/>
                </a:solidFill>
              </a:rPr>
              <a:t>I-6-ß-iodomethyl-norcholesterol </a:t>
            </a:r>
          </a:p>
        </p:txBody>
      </p:sp>
      <p:pic>
        <p:nvPicPr>
          <p:cNvPr id="14" name="Picture 33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3176" y="1753415"/>
            <a:ext cx="1981200" cy="216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6116638" y="3957638"/>
            <a:ext cx="2465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baseline="30000">
                <a:solidFill>
                  <a:srgbClr val="E97D07"/>
                </a:solidFill>
              </a:rPr>
              <a:t>131</a:t>
            </a:r>
            <a:r>
              <a:rPr lang="en-US" sz="1200">
                <a:solidFill>
                  <a:srgbClr val="E97D07"/>
                </a:solidFill>
              </a:rPr>
              <a:t>I-6-ß-iodomethyl-norcholesterol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1008063" y="3681413"/>
            <a:ext cx="1591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RS" sz="1200" smtClean="0">
                <a:solidFill>
                  <a:srgbClr val="E97D07"/>
                </a:solidFill>
              </a:rPr>
              <a:t>левострани</a:t>
            </a:r>
            <a:r>
              <a:rPr lang="en-US" sz="1200" smtClean="0">
                <a:solidFill>
                  <a:srgbClr val="E97D07"/>
                </a:solidFill>
              </a:rPr>
              <a:t> </a:t>
            </a:r>
            <a:r>
              <a:rPr lang="sr-Cyrl-RS" sz="1200" smtClean="0">
                <a:solidFill>
                  <a:srgbClr val="E97D07"/>
                </a:solidFill>
              </a:rPr>
              <a:t>аденом</a:t>
            </a:r>
            <a:endParaRPr lang="en-US" sz="1200">
              <a:solidFill>
                <a:srgbClr val="E97D07"/>
              </a:solidFill>
            </a:endParaRP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6775450" y="4211638"/>
            <a:ext cx="1591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RS" sz="1200" smtClean="0">
                <a:solidFill>
                  <a:srgbClr val="E97D07"/>
                </a:solidFill>
              </a:rPr>
              <a:t>левострани</a:t>
            </a:r>
            <a:r>
              <a:rPr lang="en-US" sz="1200" smtClean="0">
                <a:solidFill>
                  <a:srgbClr val="E97D07"/>
                </a:solidFill>
              </a:rPr>
              <a:t> </a:t>
            </a:r>
            <a:r>
              <a:rPr lang="sr-Cyrl-RS" sz="1200" smtClean="0">
                <a:solidFill>
                  <a:srgbClr val="E97D07"/>
                </a:solidFill>
              </a:rPr>
              <a:t>аденом</a:t>
            </a:r>
            <a:endParaRPr lang="en-US" sz="1200" dirty="0">
              <a:solidFill>
                <a:srgbClr val="E97D07"/>
              </a:solidFill>
            </a:endParaRPr>
          </a:p>
        </p:txBody>
      </p:sp>
      <p:graphicFrame>
        <p:nvGraphicFramePr>
          <p:cNvPr id="18" name="Object 24"/>
          <p:cNvGraphicFramePr>
            <a:graphicFrameLocks noChangeAspect="1"/>
          </p:cNvGraphicFramePr>
          <p:nvPr/>
        </p:nvGraphicFramePr>
        <p:xfrm>
          <a:off x="790575" y="4033838"/>
          <a:ext cx="2038350" cy="1562100"/>
        </p:xfrm>
        <a:graphic>
          <a:graphicData uri="http://schemas.openxmlformats.org/presentationml/2006/ole">
            <p:oleObj spid="_x0000_s54275" r:id="rId8" imgW="2038095" imgH="1561905" progId="">
              <p:embed/>
            </p:oleObj>
          </a:graphicData>
        </a:graphic>
      </p:graphicFrame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784225" y="5586413"/>
            <a:ext cx="1787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>
                <a:solidFill>
                  <a:srgbClr val="E97D07"/>
                </a:solidFill>
              </a:rPr>
              <a:t>11</a:t>
            </a:r>
            <a:r>
              <a:rPr lang="en-US">
                <a:solidFill>
                  <a:srgbClr val="E97D07"/>
                </a:solidFill>
              </a:rPr>
              <a:t>C-Metomidate</a:t>
            </a: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1022350" y="5911850"/>
            <a:ext cx="15919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RS" sz="1200" smtClean="0">
                <a:solidFill>
                  <a:srgbClr val="E97D07"/>
                </a:solidFill>
              </a:rPr>
              <a:t>левострани</a:t>
            </a:r>
            <a:r>
              <a:rPr lang="en-US" sz="1200" smtClean="0">
                <a:solidFill>
                  <a:srgbClr val="E97D07"/>
                </a:solidFill>
              </a:rPr>
              <a:t> </a:t>
            </a:r>
            <a:r>
              <a:rPr lang="sr-Cyrl-RS" sz="1200" smtClean="0">
                <a:solidFill>
                  <a:srgbClr val="E97D07"/>
                </a:solidFill>
              </a:rPr>
              <a:t>аденом</a:t>
            </a:r>
            <a:endParaRPr lang="en-US" sz="1200">
              <a:solidFill>
                <a:srgbClr val="E97D07"/>
              </a:solidFill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914650" y="4819650"/>
            <a:ext cx="5229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b="1" dirty="0"/>
              <a:t>METOMIDATE </a:t>
            </a:r>
            <a:r>
              <a:rPr lang="sr-Cyrl-RS" b="1" dirty="0" smtClean="0"/>
              <a:t>је</a:t>
            </a:r>
            <a:r>
              <a:rPr lang="sr-Latn-CS" b="1" dirty="0" smtClean="0"/>
              <a:t> </a:t>
            </a:r>
            <a:r>
              <a:rPr lang="sr-Cyrl-RS" b="1" dirty="0" smtClean="0"/>
              <a:t>снажан</a:t>
            </a:r>
            <a:r>
              <a:rPr lang="sr-Latn-CS" b="1" dirty="0" smtClean="0"/>
              <a:t> </a:t>
            </a:r>
            <a:r>
              <a:rPr lang="sr-Cyrl-RS" b="1" dirty="0" smtClean="0"/>
              <a:t>селективни</a:t>
            </a:r>
            <a:r>
              <a:rPr lang="sr-Latn-CS" b="1" dirty="0" smtClean="0"/>
              <a:t> </a:t>
            </a:r>
            <a:r>
              <a:rPr lang="sr-Cyrl-RS" b="1" dirty="0" smtClean="0"/>
              <a:t>инхибитор</a:t>
            </a:r>
            <a:r>
              <a:rPr lang="sr-Latn-CS" b="1" dirty="0" smtClean="0"/>
              <a:t> </a:t>
            </a:r>
            <a:r>
              <a:rPr lang="en-US" b="1" dirty="0" err="1"/>
              <a:t>cytochrome</a:t>
            </a:r>
            <a:r>
              <a:rPr lang="en-US" b="1" dirty="0"/>
              <a:t> P-450 </a:t>
            </a:r>
            <a:r>
              <a:rPr lang="sr-Cyrl-RS" b="1" dirty="0" smtClean="0"/>
              <a:t>ензима</a:t>
            </a:r>
            <a:r>
              <a:rPr lang="en-US" b="1" dirty="0" smtClean="0"/>
              <a:t>, </a:t>
            </a:r>
            <a:r>
              <a:rPr lang="sr-Cyrl-RS" b="1" dirty="0" smtClean="0"/>
              <a:t>посебно</a:t>
            </a:r>
            <a:r>
              <a:rPr lang="en-US" b="1" dirty="0" smtClean="0"/>
              <a:t> </a:t>
            </a:r>
            <a:r>
              <a:rPr lang="en-US" b="1" dirty="0"/>
              <a:t>CYP11B1 (11 beta-</a:t>
            </a:r>
            <a:r>
              <a:rPr lang="en-US" b="1" dirty="0" err="1"/>
              <a:t>hydroxylase</a:t>
            </a:r>
            <a:r>
              <a:rPr lang="en-US" b="1" dirty="0"/>
              <a:t>) </a:t>
            </a:r>
            <a:r>
              <a:rPr lang="sr-Cyrl-RS" b="1" dirty="0" smtClean="0"/>
              <a:t>и</a:t>
            </a:r>
            <a:r>
              <a:rPr lang="sr-Latn-CS" b="1" dirty="0" smtClean="0"/>
              <a:t> </a:t>
            </a:r>
            <a:r>
              <a:rPr lang="en-US" b="1" dirty="0"/>
              <a:t>CYP11B2 (</a:t>
            </a:r>
            <a:r>
              <a:rPr lang="en-US" b="1" dirty="0" err="1"/>
              <a:t>aldosteron</a:t>
            </a:r>
            <a:r>
              <a:rPr lang="en-US" b="1" dirty="0"/>
              <a:t> s</a:t>
            </a:r>
            <a:r>
              <a:rPr lang="sr-Latn-CS" b="1" dirty="0"/>
              <a:t>i</a:t>
            </a:r>
            <a:r>
              <a:rPr lang="en-US" b="1" dirty="0"/>
              <a:t>nth</a:t>
            </a:r>
            <a:r>
              <a:rPr lang="sr-Latn-CS" b="1" dirty="0"/>
              <a:t>et</a:t>
            </a:r>
            <a:r>
              <a:rPr lang="en-US" b="1" dirty="0" err="1"/>
              <a:t>ase</a:t>
            </a:r>
            <a:r>
              <a:rPr lang="en-US" b="1" dirty="0"/>
              <a:t>)</a:t>
            </a:r>
            <a:r>
              <a:rPr lang="sr-Latn-CS" b="1" dirty="0"/>
              <a:t>, </a:t>
            </a:r>
            <a:r>
              <a:rPr lang="sr-Cyrl-RS" b="1" dirty="0" smtClean="0"/>
              <a:t>који</a:t>
            </a:r>
            <a:r>
              <a:rPr lang="sr-Latn-CS" b="1" dirty="0" smtClean="0"/>
              <a:t> </a:t>
            </a:r>
            <a:r>
              <a:rPr lang="sr-Cyrl-RS" b="1" dirty="0" smtClean="0"/>
              <a:t>су</a:t>
            </a:r>
            <a:r>
              <a:rPr lang="sr-Latn-CS" b="1" dirty="0" smtClean="0"/>
              <a:t> </a:t>
            </a:r>
            <a:r>
              <a:rPr lang="sr-Cyrl-RS" b="1" dirty="0" smtClean="0"/>
              <a:t>ексклузивно</a:t>
            </a:r>
            <a:r>
              <a:rPr lang="sr-Latn-CS" b="1" dirty="0" smtClean="0"/>
              <a:t> </a:t>
            </a:r>
            <a:r>
              <a:rPr lang="sr-Cyrl-RS" b="1" dirty="0" smtClean="0"/>
              <a:t>присутни</a:t>
            </a:r>
            <a:r>
              <a:rPr lang="sr-Latn-CS" b="1" dirty="0" smtClean="0"/>
              <a:t> </a:t>
            </a:r>
            <a:r>
              <a:rPr lang="sr-Cyrl-RS" b="1" dirty="0" smtClean="0"/>
              <a:t>у</a:t>
            </a:r>
            <a:r>
              <a:rPr lang="sr-Latn-CS" b="1" dirty="0" smtClean="0"/>
              <a:t> </a:t>
            </a:r>
            <a:r>
              <a:rPr lang="sr-Cyrl-RS" b="1" dirty="0" smtClean="0"/>
              <a:t>кори</a:t>
            </a:r>
            <a:r>
              <a:rPr lang="sr-Latn-CS" b="1" dirty="0" smtClean="0"/>
              <a:t> </a:t>
            </a:r>
            <a:r>
              <a:rPr lang="sr-Cyrl-RS" b="1" dirty="0" smtClean="0"/>
              <a:t>надбубрега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6348413" cy="13208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 dirty="0"/>
              <a:t>СЦИНТИГРАФИЈА КОРЕ НАДБУБРЕЖНИХ ЖЛЕЗДА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0"/>
            <a:ext cx="681982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09800" y="5638800"/>
            <a:ext cx="474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 smtClean="0">
                <a:ea typeface="Droid Sans Fallback" charset="0"/>
                <a:cs typeface="Droid Sans Fallback" charset="0"/>
              </a:rPr>
              <a:t>кортикални аденом леве НБЖ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752600"/>
            <a:ext cx="474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baseline="30000" dirty="0" smtClean="0"/>
              <a:t>131</a:t>
            </a:r>
            <a:r>
              <a:rPr lang="en-US" dirty="0" smtClean="0"/>
              <a:t> I-6-β-iodomethyl-19-norcholesterol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6348413" cy="13208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 dirty="0"/>
              <a:t>СЦИНТИГРАФИЈА КОРЕ НАДБУБРЕЖНИХ ЖЛЕЗДА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55439"/>
            <a:ext cx="3733800" cy="403736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905000" y="5943600"/>
            <a:ext cx="474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 smtClean="0">
                <a:ea typeface="Droid Sans Fallback" charset="0"/>
                <a:cs typeface="Droid Sans Fallback" charset="0"/>
              </a:rPr>
              <a:t>билатерална адренална хиперплазија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24000"/>
            <a:ext cx="4748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baseline="30000" dirty="0" smtClean="0"/>
              <a:t>131</a:t>
            </a:r>
            <a:r>
              <a:rPr lang="en-US" dirty="0" smtClean="0"/>
              <a:t> I-6-β-iodomethyl-19-norcholesterol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gure F2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67056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05000" y="5257800"/>
          <a:ext cx="6019800" cy="609600"/>
        </p:xfrm>
        <a:graphic>
          <a:graphicData uri="http://schemas.openxmlformats.org/drawingml/2006/table">
            <a:tbl>
              <a:tblPr/>
              <a:tblGrid>
                <a:gridCol w="6019800"/>
              </a:tblGrid>
              <a:tr h="558800"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solidFill>
                            <a:schemeClr val="tx1"/>
                          </a:solidFill>
                        </a:rPr>
                        <a:t>SPECT-CT</a:t>
                      </a:r>
                      <a:r>
                        <a:rPr lang="sr-Latn-R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2000" baseline="300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I-6-β-iodomethyl-19-norcholesterol</a:t>
                      </a:r>
                      <a:endParaRPr lang="sr-Latn-R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sr-Latn-RS" sz="2000" dirty="0" smtClean="0">
                          <a:solidFill>
                            <a:schemeClr val="tx1"/>
                          </a:solidFill>
                        </a:rPr>
                        <a:t>Adenoma gl. suprarenalis l. dex. (10mm)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1066800" y="1284287"/>
            <a:ext cx="825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/>
              <a:t>3 </a:t>
            </a:r>
            <a:r>
              <a:rPr lang="en-US" sz="2000" dirty="0" err="1"/>
              <a:t>dan</a:t>
            </a:r>
            <a:endParaRPr lang="en-US" sz="2000" dirty="0"/>
          </a:p>
        </p:txBody>
      </p:sp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1066800" y="3505200"/>
            <a:ext cx="825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6 dan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40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СРЖИ НАДБУБРЕЖНИХ ЖЛЕЗДА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eaLnBrk="1" hangingPunct="1">
              <a:spcBef>
                <a:spcPts val="1000"/>
              </a:spcBef>
              <a:buClrTx/>
              <a:buSzPct val="80000"/>
              <a:buFontTx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sr-Cyrl-CS" sz="2400" baseline="30000" dirty="0" smtClean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131/123</a:t>
            </a:r>
            <a:r>
              <a:rPr lang="en-US" sz="2400" dirty="0" smtClean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</a:t>
            </a:r>
            <a:r>
              <a:rPr lang="sr-Cyrl-CS" sz="2400" dirty="0" smtClean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-мета-јодо-бензил-гванидин </a:t>
            </a:r>
            <a:r>
              <a:rPr lang="sr-Cyrl-CS" sz="2400" dirty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(</a:t>
            </a:r>
            <a:r>
              <a:rPr lang="sr-Cyrl-CS" sz="2400" baseline="30000" dirty="0" smtClean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131/123</a:t>
            </a:r>
            <a:r>
              <a:rPr lang="en-US" sz="2400" dirty="0" smtClean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I-MIBG</a:t>
            </a:r>
            <a:r>
              <a:rPr lang="en-US" sz="2400" dirty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)</a:t>
            </a:r>
            <a:r>
              <a:rPr lang="en-U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је биохемијски аналог прекурсора биогених амина, норадреналина и гванетидина. Активним транспортом се преузима у везикуле адренергичких неурона и ћелија тумора симпатохромафиног система</a:t>
            </a:r>
          </a:p>
          <a:p>
            <a:pPr marL="342900" indent="-341313" eaLnBrk="1" hangingPunct="1">
              <a:spcBef>
                <a:spcPts val="1000"/>
              </a:spcBef>
              <a:buClrTx/>
              <a:buSzPct val="80000"/>
              <a:buFontTx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sr-Cyrl-CS" sz="2400" dirty="0">
                <a:solidFill>
                  <a:srgbClr val="B9D18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Индикације:</a:t>
            </a: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сумња на феохромоцитом и неуробластом.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36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СРЖИ НАДБУБРЕЖНИХ ЖЛЕЗДА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Припрема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болесника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: 3х10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капи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Луголовог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раствора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четири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дана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пре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и у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току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испитивања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ради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фармаколошке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блокаде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активности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штитасте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жлезде</a:t>
            </a:r>
            <a:endParaRPr lang="en-US" sz="2400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Прекидање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терапије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резерпином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антидепресивима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2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до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3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недеље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пре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апликације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MIBG</a:t>
            </a:r>
          </a:p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WBS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главе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и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тела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+SPECT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суспектних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подручја</a:t>
            </a:r>
            <a:endParaRPr lang="en-US" sz="2400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6 и 24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сата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по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апликацији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радиообележивача</a:t>
            </a:r>
            <a:endParaRPr lang="en-US" sz="2400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811213" y="296863"/>
            <a:ext cx="5299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r-Latn-C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-štitasta žlezda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14339" name="Picture 4" descr="http://upload.wikimedia.org/wikipedia/commons/f/fd/Illu08_thyr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5" y="300038"/>
            <a:ext cx="35433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457200" y="152400"/>
            <a:ext cx="63484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Интерпретација сцинтиграма </a:t>
            </a:r>
            <a:r>
              <a:rPr lang="en-US" sz="3200" baseline="300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</a:t>
            </a:r>
            <a:r>
              <a:rPr lang="en-US" sz="32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 MIBG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9599" y="1219200"/>
            <a:ext cx="8010525" cy="4543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Нормалан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налаз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lvl="2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Надбубрежне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жлезде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нису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видљиве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физиолошка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акумулација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у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пљувачним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жлездама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јетри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слезини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срчаном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мишићу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чија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активност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опада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временом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741363" lvl="1" indent="-28416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Феохромоцитом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lvl="2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Фокална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интензивна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акумулација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расте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како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време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пролази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lvl="2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Мета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најчешће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у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плућима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костима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јетри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741363" lvl="1" indent="-28416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Неуробластом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lvl="2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Најчешћи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екстракрнијални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тумор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дечјег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доба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lvl="2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Ране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метастазе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у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коштаној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сржи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lvl="2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Интензивна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акумулација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чини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>
                <a:latin typeface="Trebuchet MS" pitchFamily="32" charset="0"/>
                <a:ea typeface="Droid Sans Fallback" charset="0"/>
                <a:cs typeface="Droid Sans Fallback" charset="0"/>
              </a:rPr>
              <a:t>могућом</a:t>
            </a:r>
            <a:r>
              <a:rPr lang="en-US" dirty="0">
                <a:latin typeface="Trebuchet MS" pitchFamily="32" charset="0"/>
                <a:ea typeface="Droid Sans Fallback" charset="0"/>
                <a:cs typeface="Droid Sans Fallback" charset="0"/>
              </a:rPr>
              <a:t> I-131 MIBG </a:t>
            </a:r>
            <a:r>
              <a:rPr lang="en-US" dirty="0" err="1" smtClean="0">
                <a:latin typeface="Trebuchet MS" pitchFamily="32" charset="0"/>
                <a:ea typeface="Droid Sans Fallback" charset="0"/>
                <a:cs typeface="Droid Sans Fallback" charset="0"/>
              </a:rPr>
              <a:t>терапију</a:t>
            </a:r>
            <a:endParaRPr lang="en-U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609601" y="609600"/>
            <a:ext cx="4343400" cy="685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err="1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Нормалан</a:t>
            </a:r>
            <a:r>
              <a:rPr lang="en-US" sz="3600" dirty="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3600" dirty="0" err="1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налаз</a:t>
            </a:r>
            <a:endParaRPr lang="en-US" sz="3600" dirty="0">
              <a:solidFill>
                <a:srgbClr val="90C226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971800"/>
            <a:ext cx="7705725" cy="244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23622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I-MIBG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5562600"/>
            <a:ext cx="2256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err="1" smtClean="0">
                <a:latin typeface="Trebuchet MS" pitchFamily="32" charset="0"/>
                <a:ea typeface="Droid Sans Fallback" charset="0"/>
                <a:cs typeface="Droid Sans Fallback" charset="0"/>
              </a:rPr>
              <a:t>Нормалан</a:t>
            </a:r>
            <a:r>
              <a:rPr lang="en-U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dirty="0" err="1" smtClean="0">
                <a:latin typeface="Trebuchet MS" pitchFamily="32" charset="0"/>
                <a:ea typeface="Droid Sans Fallback" charset="0"/>
                <a:cs typeface="Droid Sans Fallback" charset="0"/>
              </a:rPr>
              <a:t>налаз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09600"/>
            <a:ext cx="6348413" cy="13208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4000"/>
              <a:t>СЦИНТИГРАФИЈА СРЖИ НАДБУБРЕЖНИХ ЖЛЕЗДА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362200"/>
            <a:ext cx="3352800" cy="3657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I-MIBG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76399" y="6096000"/>
            <a:ext cx="3876675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 smtClean="0">
                <a:ea typeface="Droid Sans Fallback" charset="0"/>
                <a:cs typeface="Droid Sans Fallback" charset="0"/>
              </a:rPr>
              <a:t>Феохромоцитом десне НБЖ</a:t>
            </a:r>
          </a:p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sr-Cyrl-C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40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СРЖИ НАДБУБРЕЖНИХ ЖЛЕЗДА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43000" y="6019800"/>
            <a:ext cx="6348413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>
                <a:latin typeface="Trebuchet MS" pitchFamily="32" charset="0"/>
                <a:ea typeface="Droid Sans Fallback" charset="0"/>
                <a:cs typeface="Droid Sans Fallback" charset="0"/>
              </a:rPr>
              <a:t>Метастатски феохромоцитом у јетри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514600"/>
            <a:ext cx="4457700" cy="3371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I-MIBG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40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СРЖИ НАДБУБРЕЖНИХ ЖЛЕЗДА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362200" y="6019800"/>
            <a:ext cx="3733800" cy="430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>
                <a:latin typeface="Trebuchet MS" pitchFamily="32" charset="0"/>
                <a:ea typeface="Droid Sans Fallback" charset="0"/>
                <a:cs typeface="Droid Sans Fallback" charset="0"/>
              </a:rPr>
              <a:t>Метастатски </a:t>
            </a:r>
            <a:r>
              <a:rPr lang="sr-Cyrl-C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феохромоцитом</a:t>
            </a:r>
            <a:endParaRPr lang="sr-Cyrl-C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905000"/>
            <a:ext cx="3505200" cy="40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123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I-MIBG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r-Cyrl-CS" sz="4000">
                <a:solidFill>
                  <a:srgbClr val="90C226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СЦИНТИГРАФИЈА СРЖИ НАДБУБРЕЖНИХ ЖЛЕЗДА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352800" y="6019800"/>
            <a:ext cx="4038600" cy="609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Неуробластом леве НБЖ са метастазама у скелету</a:t>
            </a:r>
            <a:endParaRPr lang="sr-Cyrl-C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9458" name="Picture 2" descr="http://www.med.harvard.edu/JPNM/TF93_94/April19/MIB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981200"/>
            <a:ext cx="4076699" cy="3953164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131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I-MIBG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12775"/>
          </a:xfrm>
        </p:spPr>
        <p:txBody>
          <a:bodyPr/>
          <a:lstStyle/>
          <a:p>
            <a:pPr>
              <a:defRPr/>
            </a:pPr>
            <a:r>
              <a:rPr lang="sr-Latn-RS" b="1" dirty="0" smtClean="0"/>
              <a:t>m</a:t>
            </a:r>
            <a:r>
              <a:rPr lang="sr-Latn-RS" b="1" baseline="30000" dirty="0" smtClean="0"/>
              <a:t>131</a:t>
            </a:r>
            <a:r>
              <a:rPr lang="sr-Latn-RS" b="1" dirty="0" smtClean="0"/>
              <a:t>IBG</a:t>
            </a:r>
            <a:endParaRPr lang="en-US" b="1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67587" name="Picture 2" descr="Fig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98625"/>
            <a:ext cx="7135813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20688" y="400050"/>
            <a:ext cx="8229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r>
              <a:rPr lang="en-US" sz="32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Pheochromocytoma</a:t>
            </a:r>
            <a:r>
              <a:rPr lang="en-US" sz="32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gl. </a:t>
            </a:r>
            <a:r>
              <a:rPr lang="en-US" sz="32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supraren</a:t>
            </a:r>
            <a:r>
              <a:rPr lang="en-US" sz="32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. </a:t>
            </a:r>
            <a:r>
              <a:rPr lang="en-US" sz="32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dex</a:t>
            </a:r>
            <a:endParaRPr lang="en-US" sz="3200" b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/>
            </a:pP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34400" cy="48577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>
                <a:effectLst/>
              </a:rPr>
              <a:t>PET </a:t>
            </a:r>
            <a:r>
              <a:rPr lang="sr-Latn-RS" sz="2400" baseline="30000" dirty="0" smtClean="0">
                <a:effectLst/>
              </a:rPr>
              <a:t>18</a:t>
            </a:r>
            <a:r>
              <a:rPr lang="en-US" sz="2400" dirty="0" smtClean="0">
                <a:effectLst/>
              </a:rPr>
              <a:t>FDG</a:t>
            </a:r>
            <a:endParaRPr lang="sr-Latn-RS" sz="2400" dirty="0" smtClean="0"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effectLst/>
              </a:rPr>
              <a:t> -  </a:t>
            </a:r>
            <a:r>
              <a:rPr lang="sr-Cyrl-RS" sz="2400" dirty="0" smtClean="0">
                <a:effectLst/>
              </a:rPr>
              <a:t>висока</a:t>
            </a:r>
            <a:r>
              <a:rPr lang="sr-Latn-RS" sz="2400" dirty="0" smtClean="0">
                <a:effectLst/>
              </a:rPr>
              <a:t> </a:t>
            </a:r>
            <a:r>
              <a:rPr lang="sr-Cyrl-RS" sz="2400" dirty="0" smtClean="0">
                <a:effectLst/>
              </a:rPr>
              <a:t>сензитивност</a:t>
            </a:r>
            <a:r>
              <a:rPr lang="sr-Latn-RS" sz="2400" dirty="0" smtClean="0">
                <a:effectLst/>
              </a:rPr>
              <a:t> </a:t>
            </a:r>
            <a:r>
              <a:rPr lang="sr-Cyrl-RS" sz="2400" dirty="0" smtClean="0">
                <a:effectLst/>
              </a:rPr>
              <a:t>за</a:t>
            </a:r>
            <a:r>
              <a:rPr lang="sr-Latn-RS" sz="2400" dirty="0" smtClean="0">
                <a:effectLst/>
              </a:rPr>
              <a:t> </a:t>
            </a:r>
            <a:r>
              <a:rPr lang="sr-Cyrl-RS" sz="2400" dirty="0" smtClean="0">
                <a:effectLst/>
              </a:rPr>
              <a:t>малигне</a:t>
            </a:r>
            <a:r>
              <a:rPr lang="sr-Latn-RS" sz="2400" dirty="0" smtClean="0">
                <a:effectLst/>
              </a:rPr>
              <a:t> </a:t>
            </a:r>
            <a:r>
              <a:rPr lang="sr-Cyrl-RS" sz="2400" dirty="0" smtClean="0">
                <a:effectLst/>
              </a:rPr>
              <a:t>туморе</a:t>
            </a:r>
            <a:r>
              <a:rPr lang="sr-Latn-RS" sz="2400" dirty="0" smtClean="0">
                <a:effectLst/>
              </a:rPr>
              <a:t>; </a:t>
            </a:r>
            <a:r>
              <a:rPr lang="en-US" sz="2400" dirty="0" smtClean="0">
                <a:effectLst/>
              </a:rPr>
              <a:t>16% </a:t>
            </a:r>
            <a:r>
              <a:rPr lang="sr-Cyrl-RS" sz="2400" dirty="0" smtClean="0">
                <a:effectLst/>
              </a:rPr>
              <a:t>аденома</a:t>
            </a:r>
            <a:endParaRPr lang="en-US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effectLst/>
              </a:rPr>
              <a:t>    </a:t>
            </a:r>
            <a:endParaRPr lang="th-TH" sz="2400" dirty="0" smtClean="0">
              <a:effectLst/>
            </a:endParaRPr>
          </a:p>
        </p:txBody>
      </p:sp>
      <p:sp>
        <p:nvSpPr>
          <p:cNvPr id="64515" name="CasellaDiTesto 18"/>
          <p:cNvSpPr txBox="1">
            <a:spLocks noChangeArrowheads="1"/>
          </p:cNvSpPr>
          <p:nvPr/>
        </p:nvSpPr>
        <p:spPr bwMode="auto">
          <a:xfrm>
            <a:off x="1066800" y="4724400"/>
            <a:ext cx="182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sr-Cyrl-RS" sz="1200" dirty="0" smtClean="0"/>
              <a:t>КОРОНАЛНИ</a:t>
            </a:r>
            <a:r>
              <a:rPr lang="en-US" sz="1200" dirty="0" smtClean="0"/>
              <a:t> </a:t>
            </a:r>
            <a:r>
              <a:rPr lang="sr-Cyrl-RS" sz="1200" dirty="0" smtClean="0"/>
              <a:t>ПРЕСЕК</a:t>
            </a:r>
            <a:endParaRPr lang="it-IT" sz="1200" dirty="0"/>
          </a:p>
        </p:txBody>
      </p:sp>
      <p:sp>
        <p:nvSpPr>
          <p:cNvPr id="64516" name="CasellaDiTesto 18"/>
          <p:cNvSpPr txBox="1">
            <a:spLocks noChangeArrowheads="1"/>
          </p:cNvSpPr>
          <p:nvPr/>
        </p:nvSpPr>
        <p:spPr bwMode="auto">
          <a:xfrm>
            <a:off x="3962400" y="4724400"/>
            <a:ext cx="207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sr-Cyrl-RS" sz="1200" dirty="0" smtClean="0"/>
              <a:t>ТРАНСВЕРЗАЛНИ</a:t>
            </a:r>
            <a:r>
              <a:rPr lang="en-US" sz="1200" dirty="0" smtClean="0"/>
              <a:t> </a:t>
            </a:r>
            <a:r>
              <a:rPr lang="sr-Cyrl-RS" sz="1200" dirty="0" smtClean="0"/>
              <a:t>ПРЕСЕК</a:t>
            </a:r>
            <a:endParaRPr lang="it-IT" sz="1200" dirty="0"/>
          </a:p>
        </p:txBody>
      </p:sp>
      <p:pic>
        <p:nvPicPr>
          <p:cNvPr id="64517" name="Picture 17"/>
          <p:cNvPicPr>
            <a:picLocks noChangeAspect="1" noChangeArrowheads="1"/>
          </p:cNvPicPr>
          <p:nvPr/>
        </p:nvPicPr>
        <p:blipFill>
          <a:blip r:embed="rId2" cstate="print"/>
          <a:srcRect t="20268" b="22977"/>
          <a:stretch>
            <a:fillRect/>
          </a:stretch>
        </p:blipFill>
        <p:spPr bwMode="auto">
          <a:xfrm>
            <a:off x="762000" y="2209799"/>
            <a:ext cx="2667000" cy="2408903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451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09800"/>
            <a:ext cx="2670048" cy="2413278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RS" dirty="0" smtClean="0">
                <a:solidFill>
                  <a:schemeClr val="bg1">
                    <a:lumMod val="50000"/>
                  </a:schemeClr>
                </a:solidFill>
                <a:effectLst/>
              </a:rPr>
              <a:t>PET</a:t>
            </a:r>
            <a:endParaRPr lang="en-US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2819400" y="5486400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CA gl. </a:t>
            </a:r>
            <a:r>
              <a:rPr lang="en-US" dirty="0" err="1"/>
              <a:t>suprarenalis</a:t>
            </a:r>
            <a:r>
              <a:rPr lang="en-US" dirty="0"/>
              <a:t> l. </a:t>
            </a:r>
            <a:r>
              <a:rPr lang="sr-Latn-RS" dirty="0" smtClean="0"/>
              <a:t>s</a:t>
            </a:r>
            <a:r>
              <a:rPr lang="en-US" dirty="0" smtClean="0"/>
              <a:t>in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9197923" flipV="1">
            <a:off x="2454046" y="2880174"/>
            <a:ext cx="663575" cy="2271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9197923" flipV="1">
            <a:off x="5425848" y="3337374"/>
            <a:ext cx="663575" cy="22712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7515225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err="1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Somatostatin</a:t>
            </a:r>
            <a:r>
              <a:rPr lang="en-US" sz="3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Receptor Imaging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09600" y="2160588"/>
            <a:ext cx="6934200" cy="3881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eaLnBrk="1" hangingPunct="1">
              <a:spcBef>
                <a:spcPts val="1000"/>
              </a:spcBef>
              <a:buClrTx/>
              <a:buSzPct val="80000"/>
              <a:buFontTx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sr-Cyrl-CS" sz="24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Соматостатински рецептори</a:t>
            </a:r>
            <a:r>
              <a:rPr lang="sr-Cyrl-CS" sz="2400" dirty="0">
                <a:solidFill>
                  <a:srgbClr val="40404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sr-Cyrl-C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су интегрални мембрански гликопротеини нормалних ћелија неуроендокриног порекла (Лангерхансових острваца панкреаса, предњег режња хипофизе и 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C-cell </a:t>
            </a:r>
            <a:r>
              <a:rPr lang="sr-Cyrl-C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штитасте жлезде), али и добро диферентованих тумора мозга, малигних лимфома, дојке и плућа и активираних лимфоцита</a:t>
            </a:r>
          </a:p>
          <a:p>
            <a:pPr marL="341313" indent="-339725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Somatostatin Receptor Imaging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09600" y="2160588"/>
            <a:ext cx="7010400" cy="3881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Соматостатинских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рецептора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има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и у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неуроендокриним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туморима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APUD (amine precursor uptake and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decarboxylation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)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система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који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продукују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биоактивне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амине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,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као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катехоламине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и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серотонин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. SSTR2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има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високи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афинитет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за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sr-Cyrl-RS" sz="2400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обележене аналоге соматостатина који се користе </a:t>
            </a:r>
            <a:r>
              <a:rPr lang="en-US" sz="2400" dirty="0" err="1" smtClean="0">
                <a:latin typeface="Trebuchet MS" pitchFamily="32" charset="0"/>
                <a:ea typeface="Droid Sans Fallback" charset="0"/>
                <a:cs typeface="Droid Sans Fallback" charset="0"/>
              </a:rPr>
              <a:t>за</a:t>
            </a:r>
            <a:r>
              <a:rPr lang="en-US" sz="2400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визуализацију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>
                <a:latin typeface="Trebuchet MS" pitchFamily="32" charset="0"/>
                <a:ea typeface="Droid Sans Fallback" charset="0"/>
                <a:cs typeface="Droid Sans Fallback" charset="0"/>
              </a:rPr>
              <a:t>неуроендокриних</a:t>
            </a:r>
            <a:r>
              <a:rPr lang="en-US" sz="2400" dirty="0">
                <a:latin typeface="Trebuchet MS" pitchFamily="32" charset="0"/>
                <a:ea typeface="Droid Sans Fallback" charset="0"/>
                <a:cs typeface="Droid Sans Fallback" charset="0"/>
              </a:rPr>
              <a:t> </a:t>
            </a:r>
            <a:r>
              <a:rPr lang="en-US" sz="2400" dirty="0" err="1" smtClean="0">
                <a:latin typeface="Trebuchet MS" pitchFamily="32" charset="0"/>
                <a:ea typeface="Droid Sans Fallback" charset="0"/>
                <a:cs typeface="Droid Sans Fallback" charset="0"/>
              </a:rPr>
              <a:t>тумор</a:t>
            </a:r>
            <a:r>
              <a:rPr lang="sr-Cyrl-RS" sz="2400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а</a:t>
            </a:r>
            <a:endParaRPr lang="en-US" sz="2400" dirty="0"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228600" y="3733800"/>
            <a:ext cx="48768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</a:rPr>
              <a:t>postojanje specifičnog NIS (NaI symporter) </a:t>
            </a:r>
            <a:endParaRPr lang="en-US" b="1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sr-Latn-CS" b="1">
                <a:solidFill>
                  <a:srgbClr val="FFFF00"/>
                </a:solidFill>
              </a:rPr>
              <a:t>mehanizma u </a:t>
            </a:r>
            <a:r>
              <a:rPr lang="en-US" b="1">
                <a:solidFill>
                  <a:srgbClr val="FFFF00"/>
                </a:solidFill>
              </a:rPr>
              <a:t>tireocitima</a:t>
            </a:r>
          </a:p>
        </p:txBody>
      </p:sp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04800"/>
            <a:ext cx="48006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334000" y="3581400"/>
          <a:ext cx="3429000" cy="1712913"/>
        </p:xfrm>
        <a:graphic>
          <a:graphicData uri="http://schemas.openxmlformats.org/presentationml/2006/ole">
            <p:oleObj spid="_x0000_s47106" name="Photo Editor Photo" r:id="rId4" imgW="12193702" imgH="6087325" progId="">
              <p:embed/>
            </p:oleObj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152400" y="304800"/>
          <a:ext cx="3657600" cy="3200400"/>
        </p:xfrm>
        <a:graphic>
          <a:graphicData uri="http://schemas.openxmlformats.org/presentationml/2006/ole">
            <p:oleObj spid="_x0000_s47107" name="Photo Editor Photo" r:id="rId5" imgW="5028571" imgH="4401164" progId="">
              <p:embed/>
            </p:oleObj>
          </a:graphicData>
        </a:graphic>
      </p:graphicFrame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4800600"/>
            <a:ext cx="2241550" cy="1871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1" name="Picture 13" descr="Thyroid hormone is 80% T4, and 20% T3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825" y="4862513"/>
            <a:ext cx="24765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6348413" cy="13208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>
                <a:solidFill>
                  <a:srgbClr val="FF9900"/>
                </a:solidFill>
              </a:rPr>
              <a:t>Somatostatin</a:t>
            </a:r>
            <a:r>
              <a:rPr lang="en-US" dirty="0">
                <a:solidFill>
                  <a:srgbClr val="FF9900"/>
                </a:solidFill>
              </a:rPr>
              <a:t> Receptor Imaging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812925" y="5441950"/>
            <a:ext cx="4587875" cy="366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81200"/>
            <a:ext cx="6215063" cy="431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Latn-R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99m</a:t>
            </a:r>
            <a:r>
              <a:rPr lang="sr-Latn-R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Tc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-</a:t>
            </a:r>
            <a:r>
              <a:rPr lang="sr-Latn-R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Tektrotyd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51117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sr-Latn-CS" sz="3200" baseline="30000" dirty="0" smtClean="0">
                <a:solidFill>
                  <a:schemeClr val="bg1">
                    <a:lumMod val="50000"/>
                  </a:schemeClr>
                </a:solidFill>
              </a:rPr>
              <a:t>99m</a:t>
            </a:r>
            <a:r>
              <a:rPr lang="sr-Latn-CS" sz="3200" dirty="0" smtClean="0">
                <a:solidFill>
                  <a:schemeClr val="bg1">
                    <a:lumMod val="50000"/>
                  </a:schemeClr>
                </a:solidFill>
              </a:rPr>
              <a:t>Tc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sr-Latn-CS" sz="3200" dirty="0" smtClean="0">
                <a:solidFill>
                  <a:schemeClr val="bg1">
                    <a:lumMod val="50000"/>
                  </a:schemeClr>
                </a:solidFill>
              </a:rPr>
              <a:t>Тect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rot</a:t>
            </a:r>
            <a:r>
              <a:rPr lang="sr-Latn-CS" sz="3200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r-Latn-CS" sz="3200" dirty="0" smtClean="0">
                <a:solidFill>
                  <a:schemeClr val="bg1">
                    <a:lumMod val="50000"/>
                  </a:schemeClr>
                </a:solidFill>
              </a:rPr>
              <a:t> (tyr</a:t>
            </a:r>
            <a:r>
              <a:rPr lang="sr-Latn-CS" sz="3200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sr-Latn-CS" sz="3200" dirty="0" smtClean="0">
                <a:solidFill>
                  <a:schemeClr val="bg1">
                    <a:lumMod val="50000"/>
                  </a:schemeClr>
                </a:solidFill>
              </a:rPr>
              <a:t>-octreotyd)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68612" name="Picture 2" descr="\\NAS-NUKLEARNA\Public\Vladimir Vukomanovic\ScreenShot0009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136650"/>
            <a:ext cx="9075737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Content Placeholder 2"/>
          <p:cNvSpPr txBox="1">
            <a:spLocks/>
          </p:cNvSpPr>
          <p:nvPr/>
        </p:nvSpPr>
        <p:spPr bwMode="auto">
          <a:xfrm>
            <a:off x="200025" y="547688"/>
            <a:ext cx="82296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dirty="0" err="1"/>
              <a:t>Pheochromocytoma</a:t>
            </a:r>
            <a:r>
              <a:rPr lang="sr-Latn-CS" sz="2800" dirty="0"/>
              <a:t> gl. suprarenalis dex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69342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>
                <a:solidFill>
                  <a:srgbClr val="FF9900"/>
                </a:solidFill>
              </a:rPr>
              <a:t>Somatostatin</a:t>
            </a:r>
            <a:r>
              <a:rPr lang="en-US" dirty="0">
                <a:solidFill>
                  <a:srgbClr val="FF9900"/>
                </a:solidFill>
              </a:rPr>
              <a:t> Receptor Imaging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90800"/>
            <a:ext cx="5164138" cy="2646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812925" y="5441950"/>
            <a:ext cx="4587875" cy="366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09600" y="1905000"/>
            <a:ext cx="27432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Latn-R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111</a:t>
            </a:r>
            <a:r>
              <a:rPr lang="sr-Latn-R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In-Pentreotide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66800" y="5410200"/>
            <a:ext cx="6172200" cy="609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Cyrl-CS" dirty="0" smtClean="0">
                <a:ea typeface="Droid Sans Fallback" charset="0"/>
                <a:cs typeface="Droid Sans Fallback" charset="0"/>
              </a:rPr>
              <a:t>Малигни гастрином са метастазама у плућима, јетри и абдоминалним лимфним нодусима</a:t>
            </a:r>
            <a:endParaRPr lang="sr-Cyrl-C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70104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>
                <a:solidFill>
                  <a:srgbClr val="FF9900"/>
                </a:solidFill>
              </a:rPr>
              <a:t>Somatostatin</a:t>
            </a:r>
            <a:r>
              <a:rPr lang="en-US" dirty="0">
                <a:solidFill>
                  <a:srgbClr val="FF9900"/>
                </a:solidFill>
              </a:rPr>
              <a:t> Receptor Imaging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812925" y="5441950"/>
            <a:ext cx="4587875" cy="3667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1" y="1190625"/>
            <a:ext cx="158815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1336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Latn-RS" baseline="30000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99m</a:t>
            </a:r>
            <a:r>
              <a:rPr lang="sr-Latn-R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Tc</a:t>
            </a:r>
            <a:r>
              <a:rPr lang="en-U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-</a:t>
            </a:r>
            <a:r>
              <a:rPr lang="sr-Latn-RS" dirty="0" smtClean="0">
                <a:solidFill>
                  <a:schemeClr val="tx1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Tektrotyd</a:t>
            </a:r>
            <a:endParaRPr lang="sr-Cyrl-CS" dirty="0">
              <a:solidFill>
                <a:srgbClr val="404040"/>
              </a:solidFill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743200" y="6019800"/>
            <a:ext cx="4876800" cy="4302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sr-Latn-RS" dirty="0" smtClean="0">
                <a:ea typeface="Droid Sans Fallback" charset="0"/>
                <a:cs typeface="Droid Sans Fallback" charset="0"/>
              </a:rPr>
              <a:t>Carcinoid </a:t>
            </a:r>
            <a:r>
              <a:rPr lang="sr-Cyrl-RS" dirty="0" smtClean="0">
                <a:ea typeface="Droid Sans Fallback" charset="0"/>
                <a:cs typeface="Droid Sans Fallback" charset="0"/>
              </a:rPr>
              <a:t>танког црева са метастазама у јетри и лимфним нодусима</a:t>
            </a:r>
            <a:endParaRPr lang="en-US" dirty="0" smtClean="0">
              <a:ea typeface="Droid Sans Fallback" charset="0"/>
              <a:cs typeface="Droid Sans Fallback" charset="0"/>
            </a:endParaRPr>
          </a:p>
          <a:p>
            <a:pPr marL="341313" indent="-341313" eaLnBrk="1" hangingPunct="1">
              <a:spcBef>
                <a:spcPts val="1000"/>
              </a:spcBef>
              <a:buClr>
                <a:srgbClr val="90C226"/>
              </a:buClr>
              <a:buSzPct val="80000"/>
              <a:buFont typeface="Wingdings 3" pitchFamily="16" charset="2"/>
              <a:buChar char="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sr-Cyrl-C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09600" y="609600"/>
            <a:ext cx="7467600" cy="76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err="1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Somatostatin</a:t>
            </a:r>
            <a:r>
              <a:rPr lang="en-US" sz="3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Receptor Imaging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371600"/>
            <a:ext cx="462543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85800" y="6019800"/>
            <a:ext cx="5715000" cy="430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eaLnBrk="1" hangingPunct="1">
              <a:spcBef>
                <a:spcPts val="1000"/>
              </a:spcBef>
              <a:buClrTx/>
              <a:buSzPct val="80000"/>
              <a:buFontTx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		</a:t>
            </a:r>
            <a:r>
              <a:rPr lang="sr-Latn-R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NET </a:t>
            </a:r>
            <a:r>
              <a:rPr lang="sr-Cyrl-R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панкреаса са мултиплим метастазама</a:t>
            </a:r>
            <a:r>
              <a:rPr lang="en-U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)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09600" y="152400"/>
            <a:ext cx="7467600" cy="762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err="1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Somatostatin</a:t>
            </a:r>
            <a:r>
              <a:rPr lang="en-US" sz="3600" dirty="0">
                <a:solidFill>
                  <a:srgbClr val="FF9900"/>
                </a:solidFill>
                <a:latin typeface="Trebuchet MS" pitchFamily="32" charset="0"/>
                <a:ea typeface="Droid Sans Fallback" charset="0"/>
                <a:cs typeface="Droid Sans Fallback" charset="0"/>
              </a:rPr>
              <a:t> Receptor Imaging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200" y="5943600"/>
            <a:ext cx="8305800" cy="4302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1313" eaLnBrk="1" hangingPunct="1">
              <a:spcBef>
                <a:spcPts val="1000"/>
              </a:spcBef>
              <a:buClrTx/>
              <a:buSzPct val="80000"/>
              <a:buFontTx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		</a:t>
            </a:r>
            <a:r>
              <a:rPr lang="sr-Cyrl-C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Тумор </a:t>
            </a:r>
            <a:r>
              <a:rPr lang="sr-Cyrl-CS" dirty="0">
                <a:latin typeface="Trebuchet MS" pitchFamily="32" charset="0"/>
                <a:ea typeface="Droid Sans Fallback" charset="0"/>
                <a:cs typeface="Droid Sans Fallback" charset="0"/>
              </a:rPr>
              <a:t>главе панкреаса </a:t>
            </a:r>
            <a:r>
              <a:rPr lang="sr-Cyrl-C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са метастазом у јетри</a:t>
            </a:r>
            <a:endParaRPr lang="en-US" dirty="0">
              <a:latin typeface="Trebuchet MS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00200"/>
            <a:ext cx="4572000" cy="425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219200" y="1219200"/>
            <a:ext cx="3559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SPEC</a:t>
            </a:r>
            <a:r>
              <a:rPr lang="en-U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T/CT </a:t>
            </a:r>
            <a:r>
              <a:rPr lang="en-US" baseline="30000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111</a:t>
            </a:r>
            <a:r>
              <a:rPr lang="en-US" dirty="0" smtClean="0">
                <a:latin typeface="Trebuchet MS" pitchFamily="32" charset="0"/>
                <a:ea typeface="Droid Sans Fallback" charset="0"/>
                <a:cs typeface="Droid Sans Fallback" charset="0"/>
              </a:rPr>
              <a:t>In-pentreotide)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7248524" y="349250"/>
          <a:ext cx="1278063" cy="4032250"/>
        </p:xfrm>
        <a:graphic>
          <a:graphicData uri="http://schemas.openxmlformats.org/presentationml/2006/ole">
            <p:oleObj spid="_x0000_s55298" r:id="rId3" imgW="1809524" imgH="5706272" progId="">
              <p:embed/>
            </p:oleObj>
          </a:graphicData>
        </a:graphic>
      </p:graphicFrame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7870825" y="4073525"/>
            <a:ext cx="963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baseline="30000" dirty="0">
                <a:solidFill>
                  <a:srgbClr val="E97D07"/>
                </a:solidFill>
              </a:rPr>
              <a:t>123</a:t>
            </a:r>
            <a:r>
              <a:rPr lang="sr-Latn-CS" sz="1400" b="1" dirty="0">
                <a:solidFill>
                  <a:srgbClr val="E97D07"/>
                </a:solidFill>
              </a:rPr>
              <a:t>I-MIBG</a:t>
            </a:r>
            <a:endParaRPr lang="en-US" sz="1400" b="1" dirty="0">
              <a:solidFill>
                <a:srgbClr val="E97D07"/>
              </a:solidFill>
            </a:endParaRPr>
          </a:p>
        </p:txBody>
      </p:sp>
      <p:pic>
        <p:nvPicPr>
          <p:cNvPr id="9222" name="Picture 7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8763" y="333375"/>
            <a:ext cx="2087562" cy="202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114300" y="5278438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baseline="30000">
                <a:solidFill>
                  <a:srgbClr val="E97D07"/>
                </a:solidFill>
              </a:rPr>
              <a:t>1</a:t>
            </a:r>
            <a:r>
              <a:rPr lang="sr-Latn-CS" sz="1400" b="1" baseline="30000">
                <a:solidFill>
                  <a:srgbClr val="E97D07"/>
                </a:solidFill>
              </a:rPr>
              <a:t>8</a:t>
            </a:r>
            <a:r>
              <a:rPr lang="sr-Latn-CS" sz="1400" b="1">
                <a:solidFill>
                  <a:srgbClr val="E97D07"/>
                </a:solidFill>
              </a:rPr>
              <a:t>F-FDG PET+CT</a:t>
            </a:r>
            <a:endParaRPr lang="en-US" sz="1400" b="1">
              <a:solidFill>
                <a:srgbClr val="E97D07"/>
              </a:solidFill>
            </a:endParaRPr>
          </a:p>
        </p:txBody>
      </p:sp>
      <p:pic>
        <p:nvPicPr>
          <p:cNvPr id="9224" name="Picture 10" descr="Fig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788" y="2667000"/>
            <a:ext cx="2808287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11"/>
          <p:cNvSpPr>
            <a:spLocks noChangeArrowheads="1"/>
          </p:cNvSpPr>
          <p:nvPr/>
        </p:nvSpPr>
        <p:spPr bwMode="auto">
          <a:xfrm>
            <a:off x="3865563" y="2024063"/>
            <a:ext cx="963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baseline="30000">
                <a:solidFill>
                  <a:srgbClr val="E97D07"/>
                </a:solidFill>
              </a:rPr>
              <a:t>13</a:t>
            </a:r>
            <a:r>
              <a:rPr lang="sr-Latn-CS" sz="1400" b="1" baseline="30000">
                <a:solidFill>
                  <a:srgbClr val="E97D07"/>
                </a:solidFill>
              </a:rPr>
              <a:t>1</a:t>
            </a:r>
            <a:r>
              <a:rPr lang="sr-Latn-CS" sz="1400" b="1">
                <a:solidFill>
                  <a:srgbClr val="E97D07"/>
                </a:solidFill>
              </a:rPr>
              <a:t>I-MIBG</a:t>
            </a:r>
            <a:endParaRPr lang="en-US" sz="1400" b="1">
              <a:solidFill>
                <a:srgbClr val="E97D07"/>
              </a:solidFill>
            </a:endParaRPr>
          </a:p>
        </p:txBody>
      </p:sp>
      <p:pic>
        <p:nvPicPr>
          <p:cNvPr id="9227" name="Picture 14" descr="OctreoScan: celotělové zobrazení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2713" y="322263"/>
            <a:ext cx="1979612" cy="406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15"/>
          <p:cNvSpPr>
            <a:spLocks noChangeArrowheads="1"/>
          </p:cNvSpPr>
          <p:nvPr/>
        </p:nvSpPr>
        <p:spPr bwMode="auto">
          <a:xfrm>
            <a:off x="5905500" y="4083050"/>
            <a:ext cx="1331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baseline="30000" dirty="0">
                <a:solidFill>
                  <a:srgbClr val="E97D07"/>
                </a:solidFill>
              </a:rPr>
              <a:t>111</a:t>
            </a:r>
            <a:r>
              <a:rPr lang="en-US" sz="1200" b="1" dirty="0">
                <a:solidFill>
                  <a:srgbClr val="E97D07"/>
                </a:solidFill>
              </a:rPr>
              <a:t>In-pentreotid</a:t>
            </a:r>
            <a:r>
              <a:rPr lang="en-US" sz="1200" dirty="0">
                <a:solidFill>
                  <a:srgbClr val="E97D07"/>
                </a:solidFill>
              </a:rPr>
              <a:t> </a:t>
            </a:r>
          </a:p>
        </p:txBody>
      </p:sp>
      <p:sp>
        <p:nvSpPr>
          <p:cNvPr id="9229" name="Rectangle 16"/>
          <p:cNvSpPr>
            <a:spLocks noChangeArrowheads="1"/>
          </p:cNvSpPr>
          <p:nvPr/>
        </p:nvSpPr>
        <p:spPr bwMode="auto">
          <a:xfrm>
            <a:off x="5154613" y="4098925"/>
            <a:ext cx="904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 b="1" dirty="0">
                <a:solidFill>
                  <a:srgbClr val="E97D07"/>
                </a:solidFill>
              </a:rPr>
              <a:t>karcinoid</a:t>
            </a:r>
            <a:r>
              <a:rPr lang="en-US" sz="1200" dirty="0">
                <a:solidFill>
                  <a:srgbClr val="E97D07"/>
                </a:solidFill>
              </a:rPr>
              <a:t> </a:t>
            </a:r>
          </a:p>
        </p:txBody>
      </p:sp>
      <p:sp>
        <p:nvSpPr>
          <p:cNvPr id="9230" name="Rectangle 17"/>
          <p:cNvSpPr>
            <a:spLocks noChangeArrowheads="1"/>
          </p:cNvSpPr>
          <p:nvPr/>
        </p:nvSpPr>
        <p:spPr bwMode="auto">
          <a:xfrm>
            <a:off x="7245350" y="4260850"/>
            <a:ext cx="1336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 b="1" dirty="0">
                <a:solidFill>
                  <a:srgbClr val="E97D07"/>
                </a:solidFill>
              </a:rPr>
              <a:t>feohromocitom</a:t>
            </a:r>
            <a:r>
              <a:rPr lang="en-US" sz="1200" dirty="0">
                <a:solidFill>
                  <a:srgbClr val="E97D07"/>
                </a:solidFill>
              </a:rPr>
              <a:t> </a:t>
            </a:r>
          </a:p>
        </p:txBody>
      </p:sp>
      <p:sp>
        <p:nvSpPr>
          <p:cNvPr id="9231" name="Rectangle 18"/>
          <p:cNvSpPr>
            <a:spLocks noChangeArrowheads="1"/>
          </p:cNvSpPr>
          <p:nvPr/>
        </p:nvSpPr>
        <p:spPr bwMode="auto">
          <a:xfrm>
            <a:off x="2711450" y="2066925"/>
            <a:ext cx="1336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 b="1" dirty="0">
                <a:solidFill>
                  <a:srgbClr val="E97D07"/>
                </a:solidFill>
              </a:rPr>
              <a:t>feohromocitom</a:t>
            </a:r>
            <a:r>
              <a:rPr lang="en-US" sz="1200" dirty="0">
                <a:solidFill>
                  <a:srgbClr val="E97D07"/>
                </a:solidFill>
              </a:rPr>
              <a:t> </a:t>
            </a:r>
          </a:p>
        </p:txBody>
      </p:sp>
      <p:sp>
        <p:nvSpPr>
          <p:cNvPr id="9232" name="Rectangle 19"/>
          <p:cNvSpPr>
            <a:spLocks noChangeArrowheads="1"/>
          </p:cNvSpPr>
          <p:nvPr/>
        </p:nvSpPr>
        <p:spPr bwMode="auto">
          <a:xfrm>
            <a:off x="1801813" y="5295900"/>
            <a:ext cx="1336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 b="1">
                <a:solidFill>
                  <a:srgbClr val="E97D07"/>
                </a:solidFill>
              </a:rPr>
              <a:t>feohromocitom</a:t>
            </a:r>
            <a:r>
              <a:rPr lang="en-US" sz="1200">
                <a:solidFill>
                  <a:srgbClr val="E97D07"/>
                </a:solidFill>
              </a:rPr>
              <a:t> </a:t>
            </a:r>
          </a:p>
        </p:txBody>
      </p:sp>
      <p:graphicFrame>
        <p:nvGraphicFramePr>
          <p:cNvPr id="9219" name="Object 22"/>
          <p:cNvGraphicFramePr>
            <a:graphicFrameLocks noChangeAspect="1"/>
          </p:cNvGraphicFramePr>
          <p:nvPr/>
        </p:nvGraphicFramePr>
        <p:xfrm>
          <a:off x="190500" y="300038"/>
          <a:ext cx="2400300" cy="2043112"/>
        </p:xfrm>
        <a:graphic>
          <a:graphicData uri="http://schemas.openxmlformats.org/presentationml/2006/ole">
            <p:oleObj spid="_x0000_s55299" r:id="rId8" imgW="3772427" imgH="3209524" progId="">
              <p:embed/>
            </p:oleObj>
          </a:graphicData>
        </a:graphic>
      </p:graphicFrame>
      <p:sp>
        <p:nvSpPr>
          <p:cNvPr id="9233" name="Rectangle 23"/>
          <p:cNvSpPr>
            <a:spLocks noChangeArrowheads="1"/>
          </p:cNvSpPr>
          <p:nvPr/>
        </p:nvSpPr>
        <p:spPr bwMode="auto">
          <a:xfrm>
            <a:off x="1296988" y="2112963"/>
            <a:ext cx="1331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baseline="30000">
                <a:solidFill>
                  <a:srgbClr val="E97D07"/>
                </a:solidFill>
              </a:rPr>
              <a:t>111</a:t>
            </a:r>
            <a:r>
              <a:rPr lang="en-US" sz="1200" b="1">
                <a:solidFill>
                  <a:srgbClr val="E97D07"/>
                </a:solidFill>
              </a:rPr>
              <a:t>In-pentreotid</a:t>
            </a:r>
            <a:r>
              <a:rPr lang="en-US" sz="1200">
                <a:solidFill>
                  <a:srgbClr val="E97D07"/>
                </a:solidFill>
              </a:rPr>
              <a:t> </a:t>
            </a:r>
          </a:p>
        </p:txBody>
      </p:sp>
      <p:sp>
        <p:nvSpPr>
          <p:cNvPr id="9234" name="Rectangle 24"/>
          <p:cNvSpPr>
            <a:spLocks noChangeArrowheads="1"/>
          </p:cNvSpPr>
          <p:nvPr/>
        </p:nvSpPr>
        <p:spPr bwMode="auto">
          <a:xfrm>
            <a:off x="201613" y="2098675"/>
            <a:ext cx="904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200" b="1" dirty="0">
                <a:solidFill>
                  <a:srgbClr val="E97D07"/>
                </a:solidFill>
              </a:rPr>
              <a:t>karcinoid</a:t>
            </a:r>
            <a:r>
              <a:rPr lang="en-US" sz="1200" dirty="0">
                <a:solidFill>
                  <a:srgbClr val="E97D07"/>
                </a:solidFill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866775"/>
            <a:ext cx="8570913" cy="46005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41300" y="938213"/>
            <a:ext cx="8469313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Scintigrafija testisa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99m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Tc-pertehnetat,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99m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Tc-vitamin K4,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111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In-anti-CEA-Ab</a:t>
            </a:r>
            <a:endParaRPr lang="en-US" sz="2400">
              <a:solidFill>
                <a:srgbClr val="E97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914400" lvl="1" indent="-457200">
              <a:buFont typeface="Wingdings" pitchFamily="2" charset="2"/>
              <a:buChar char="q"/>
              <a:defRPr/>
            </a:pPr>
            <a:r>
              <a:rPr lang="en-US" sz="24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torzija testisa, epididimitis, orhitis, seminom</a:t>
            </a:r>
            <a:endParaRPr lang="en-US" sz="2400">
              <a:solidFill>
                <a:srgbClr val="E97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Scintigrafija ovarijuma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111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In- folna kiselina,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99m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Tc-glutamate peptide 3-aminoethyl estradiol (GAP-EDL),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68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Ga-GAP-EDL</a:t>
            </a:r>
            <a:endParaRPr lang="en-US" sz="2400">
              <a:solidFill>
                <a:srgbClr val="E97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914400" lvl="1" indent="-457200">
              <a:buFont typeface="Wingdings" pitchFamily="2" charset="2"/>
              <a:buChar char="q"/>
              <a:defRPr/>
            </a:pPr>
            <a:r>
              <a:rPr lang="en-US" sz="24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karcinomi ovarijuma</a:t>
            </a:r>
            <a:endParaRPr lang="en-US" sz="2400">
              <a:solidFill>
                <a:srgbClr val="E97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Scintigrafija pankreasa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111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In pentetreotide,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C-Dihydrotetrabenazine,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18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F-fluoroDOPA, </a:t>
            </a:r>
            <a:r>
              <a:rPr lang="en-US" sz="2400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99m</a:t>
            </a:r>
            <a:r>
              <a:rPr lang="en-US" sz="2400" b="1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Tc- PAM4-IgG</a:t>
            </a:r>
            <a:r>
              <a:rPr lang="en-US" sz="2400" b="1" baseline="-300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endParaRPr lang="en-US" sz="2400">
              <a:solidFill>
                <a:srgbClr val="E97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914400" lvl="1" indent="-457200">
              <a:buFont typeface="Wingdings" pitchFamily="2" charset="2"/>
              <a:buChar char="q"/>
              <a:defRPr/>
            </a:pPr>
            <a:r>
              <a:rPr lang="en-US" sz="2400">
                <a:solidFill>
                  <a:srgbClr val="E97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gastrinomi, insulinomi, neonatalni hiperinsulinizam, karcinomi pankreasa</a:t>
            </a:r>
            <a:endParaRPr lang="en-US" sz="2400">
              <a:solidFill>
                <a:srgbClr val="E97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95250" y="5343525"/>
            <a:ext cx="8874125" cy="13112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03188" y="620713"/>
            <a:ext cx="8866187" cy="4492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03188" y="641350"/>
            <a:ext cx="8890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0" algn="l"/>
              </a:tabLs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Terapija benignih oboljenja tireoidne </a:t>
            </a: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žlezde </a:t>
            </a:r>
            <a:r>
              <a:rPr lang="sr-Latn-C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q"/>
              <a:tabLst>
                <a:tab pos="0" algn="l"/>
              </a:tabLst>
              <a:defRPr/>
            </a:pPr>
            <a:r>
              <a:rPr lang="sr-Latn-C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adenoma toxicum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lvl="1">
              <a:buSzPct val="100000"/>
              <a:tabLst>
                <a:tab pos="0" algn="l"/>
              </a:tabLs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Tx/>
              <a:buChar char="•"/>
              <a:tabLst>
                <a:tab pos="0" algn="l"/>
              </a:tabLst>
              <a:defRPr/>
            </a:pP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Ablacija postoperativno preostalog tireoidnog tkiva </a:t>
            </a:r>
            <a:r>
              <a:rPr lang="sr-Latn-C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q"/>
              <a:tabLst>
                <a:tab pos="0" algn="l"/>
              </a:tabLst>
              <a:defRPr/>
            </a:pPr>
            <a:r>
              <a:rPr lang="sr-Latn-C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Diferentovani tireoidni karcinomi (papilarni, folikularni, Hurtle cell), insularni C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a</a:t>
            </a:r>
          </a:p>
          <a:p>
            <a:pPr lvl="1">
              <a:buSzPct val="100000"/>
              <a:tabLst>
                <a:tab pos="0" algn="l"/>
              </a:tabLs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Tx/>
              <a:buChar char="•"/>
              <a:tabLst>
                <a:tab pos="0" algn="l"/>
              </a:tabLst>
              <a:defRPr/>
            </a:pP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Terapija metastaza diferentovanih tireoidnih karcinoma </a:t>
            </a:r>
            <a:r>
              <a:rPr lang="sr-Latn-C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</a:t>
            </a:r>
          </a:p>
          <a:p>
            <a:pPr>
              <a:buFont typeface="Wingdings" pitchFamily="2" charset="2"/>
              <a:buChar char="q"/>
              <a:tabLst>
                <a:tab pos="0" algn="l"/>
              </a:tabLst>
              <a:defRPr/>
            </a:pPr>
            <a:r>
              <a:rPr lang="sr-Latn-C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(papilarni, folikularni, Hurtle cell)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lvl="1">
              <a:buSzPct val="100000"/>
              <a:tabLst>
                <a:tab pos="0" algn="l"/>
              </a:tabLs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Tx/>
              <a:buChar char="•"/>
              <a:tabLst>
                <a:tab pos="0" algn="l"/>
              </a:tabLst>
              <a:defRPr/>
            </a:pP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Terapija tumora neuroektodermalnog porekla i medularnog tireoidnog karcinoma </a:t>
            </a:r>
            <a:r>
              <a:rPr lang="sr-Latn-C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I-MIBG, </a:t>
            </a:r>
            <a:r>
              <a:rPr lang="en-U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90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Y- DOTA-Phe1-Tyr3-octreotide (DOTATOC), </a:t>
            </a:r>
            <a:r>
              <a:rPr lang="en-U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90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Y-DOTA-lanreotide, </a:t>
            </a:r>
            <a:r>
              <a:rPr lang="en-US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177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Lu-DOTA-octreotated</a:t>
            </a:r>
          </a:p>
          <a:p>
            <a:pPr>
              <a:buFont typeface="Wingdings" pitchFamily="2" charset="2"/>
              <a:buChar char="q"/>
              <a:tabLst>
                <a:tab pos="0" algn="l"/>
              </a:tabLs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benigni i maligni tumori neuroektodermalnog porekla (feohromocitomi,neuroblastomi, ganglioneurinomi, paragangliomi, neki  APUD-omi...)</a:t>
            </a:r>
          </a:p>
          <a:p>
            <a:pPr>
              <a:buFont typeface="Wingdings" pitchFamily="2" charset="2"/>
              <a:buChar char="q"/>
              <a:tabLst>
                <a:tab pos="0" algn="l"/>
              </a:tabLs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medularni tireoidni karcinom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q"/>
              <a:tabLst>
                <a:tab pos="0" algn="l"/>
              </a:tabLst>
              <a:defRPr/>
            </a:pPr>
            <a:endParaRPr lang="en-US" b="1">
              <a:solidFill>
                <a:srgbClr val="E97D07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</a:tabLst>
              <a:defRPr/>
            </a:pPr>
            <a:endParaRPr lang="en-US" b="1">
              <a:solidFill>
                <a:srgbClr val="E97D07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</a:tabLst>
              <a:defRPr/>
            </a:pPr>
            <a:r>
              <a:rPr lang="en-U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Terapija benignih oboljenja tireoidne </a:t>
            </a:r>
            <a:r>
              <a:rPr lang="sr-Latn-C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žlezde </a:t>
            </a:r>
            <a:r>
              <a:rPr lang="sr-Latn-CS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sr-Latn-C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</a:t>
            </a:r>
            <a:endParaRPr lang="en-US">
              <a:solidFill>
                <a:srgbClr val="E97D07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lvl="1">
              <a:buFont typeface="Wingdings" pitchFamily="2" charset="2"/>
              <a:buChar char="q"/>
              <a:tabLst>
                <a:tab pos="0" algn="l"/>
              </a:tabLst>
              <a:defRPr/>
            </a:pPr>
            <a:r>
              <a:rPr lang="sr-Latn-CS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Graves-ova bolest, struma polyn</a:t>
            </a:r>
            <a:r>
              <a:rPr lang="en-US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o</a:t>
            </a:r>
            <a:r>
              <a:rPr lang="sr-Latn-CS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dosa toxica</a:t>
            </a:r>
            <a:endParaRPr lang="en-US">
              <a:solidFill>
                <a:srgbClr val="E97D07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marL="0" lvl="1">
              <a:buFont typeface="Arial" charset="0"/>
              <a:buChar char="•"/>
              <a:tabLst>
                <a:tab pos="0" algn="l"/>
              </a:tabLst>
              <a:defRPr/>
            </a:pPr>
            <a:r>
              <a:rPr lang="en-U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Terapija karcinoma ovarijuma </a:t>
            </a:r>
            <a:r>
              <a:rPr lang="en-US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177</a:t>
            </a:r>
            <a:r>
              <a:rPr lang="en-U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Lu-CC49</a:t>
            </a:r>
            <a:r>
              <a:rPr lang="en-US"/>
              <a:t> </a:t>
            </a:r>
            <a:r>
              <a:rPr lang="sr-Latn-CS"/>
              <a:t>–mišje </a:t>
            </a:r>
            <a:r>
              <a:rPr lang="en-US"/>
              <a:t>M</a:t>
            </a:r>
            <a:r>
              <a:rPr lang="sr-Latn-CS"/>
              <a:t>o</a:t>
            </a:r>
            <a:r>
              <a:rPr lang="en-US"/>
              <a:t>Ab</a:t>
            </a:r>
            <a:r>
              <a:rPr lang="en-US" baseline="30000"/>
              <a:t> </a:t>
            </a:r>
            <a:r>
              <a:rPr lang="en-US"/>
              <a:t>IgG1, </a:t>
            </a:r>
            <a:r>
              <a:rPr lang="sr-Latn-CS"/>
              <a:t>na TAAg</a:t>
            </a:r>
            <a:r>
              <a:rPr lang="en-US" baseline="30000"/>
              <a:t> </a:t>
            </a:r>
            <a:r>
              <a:rPr lang="en-US"/>
              <a:t>TAG-72</a:t>
            </a:r>
            <a:endParaRPr lang="en-US" b="1">
              <a:solidFill>
                <a:srgbClr val="E97D07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</a:tabLst>
              <a:defRPr/>
            </a:pPr>
            <a:r>
              <a:rPr lang="en-U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Terapija karcinoma pankreasa </a:t>
            </a:r>
            <a:r>
              <a:rPr lang="en-US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90</a:t>
            </a:r>
            <a:r>
              <a:rPr lang="en-U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Y-PAM4 ,</a:t>
            </a:r>
            <a:r>
              <a:rPr lang="en-US" b="1" baseline="300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131</a:t>
            </a:r>
            <a:r>
              <a:rPr lang="en-U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I-PAM4</a:t>
            </a:r>
            <a:r>
              <a:rPr lang="sr-Latn-CS" b="1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</a:t>
            </a:r>
            <a:r>
              <a:rPr lang="sr-Latn-CS"/>
              <a:t>–</a:t>
            </a:r>
            <a:r>
              <a:rPr lang="en-US"/>
              <a:t>M</a:t>
            </a:r>
            <a:r>
              <a:rPr lang="sr-Latn-CS"/>
              <a:t>o</a:t>
            </a:r>
            <a:r>
              <a:rPr lang="en-US"/>
              <a:t>Ab</a:t>
            </a:r>
            <a:r>
              <a:rPr lang="en-US" baseline="30000"/>
              <a:t> </a:t>
            </a:r>
            <a:r>
              <a:rPr lang="en-US"/>
              <a:t>IgG, </a:t>
            </a:r>
            <a:r>
              <a:rPr lang="sr-Latn-CS"/>
              <a:t>na mucin</a:t>
            </a:r>
            <a:endParaRPr lang="en-US">
              <a:solidFill>
                <a:srgbClr val="E97D07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18" charset="0"/>
              <a:cs typeface="Arial" charset="0"/>
            </a:endParaRPr>
          </a:p>
          <a:p>
            <a:pPr lvl="1">
              <a:buSzPct val="100000"/>
              <a:tabLst>
                <a:tab pos="0" algn="l"/>
              </a:tabLst>
              <a:defRPr/>
            </a:pPr>
            <a:endParaRPr lang="en-US" sz="2000">
              <a:solidFill>
                <a:srgbClr val="FFFF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3613150" y="0"/>
            <a:ext cx="1725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Terapija</a:t>
            </a:r>
            <a:endParaRPr lang="en-US" sz="3200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Uzroci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poreme</a:t>
            </a:r>
            <a:r>
              <a:rPr lang="sr-Latn-C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ć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aja funkcije tireoideje</a:t>
            </a:r>
            <a:endParaRPr lang="sr-Latn-C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76200" y="990600"/>
            <a:ext cx="8915400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1. Graves-ova bolest (difuzna ili nodozna varijanta)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2. AFTT - Toksični adenom (solitarni ili multipli) ili diseminovana autonomna tireoidna disfunkcija, Plummer-ova bolest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3. Zapaljenja tireoidne žlezde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- subakutni tireoiditis (De Quervain)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- Hashimoto tireoiditis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- bezbolni limfocitni tireoiditis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4. Jodidima indukovan hipertireoidizam (Jod-Basedow fenomen)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5. Ekscesno unošenje tireoidnih hormona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6. Ređi uzroci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- sekundarni (hipofizni) hipertireoidizam TSH</a:t>
            </a: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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	- ektopično sekretovanje T3 i (ili) T4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	- struma ovarii</a:t>
            </a: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7. Hipotireoidizam (primarni:</a:t>
            </a:r>
            <a:r>
              <a:rPr lang="sr-Latn-C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TSH</a:t>
            </a:r>
            <a:r>
              <a:rPr lang="sr-Latn-C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, sekundarni:</a:t>
            </a:r>
            <a:r>
              <a:rPr lang="sr-Latn-C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TSH</a:t>
            </a:r>
            <a:r>
              <a:rPr lang="sr-Latn-C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, tercijarni: </a:t>
            </a:r>
            <a:r>
              <a:rPr lang="sr-Latn-C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TRH</a:t>
            </a:r>
            <a:r>
              <a:rPr lang="sr-Latn-CS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 i TSH )</a:t>
            </a:r>
            <a:endParaRPr lang="sr-Latn-CS" sz="16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r-Latn-CS" sz="1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rPr>
              <a:t>8. Inhibicija tireoideje (Wolf-Chaikoff-ev efekt)</a:t>
            </a:r>
          </a:p>
        </p:txBody>
      </p:sp>
      <p:pic>
        <p:nvPicPr>
          <p:cNvPr id="15364" name="Picture 11" descr="Normal pituitary-thyroid feedback loop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9425" y="2298700"/>
            <a:ext cx="200025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277813" y="444500"/>
            <a:ext cx="6154737" cy="995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28600" y="3810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3200" b="1">
                <a:solidFill>
                  <a:srgbClr val="FFFF00"/>
                </a:solidFill>
                <a:latin typeface="Tahoma" charset="0"/>
              </a:rPr>
              <a:t>Metode </a:t>
            </a:r>
            <a:r>
              <a:rPr lang="en-US" sz="3200" b="1">
                <a:solidFill>
                  <a:srgbClr val="FFFF00"/>
                </a:solidFill>
                <a:latin typeface="Tahoma" charset="0"/>
              </a:rPr>
              <a:t>radionuklidne </a:t>
            </a:r>
            <a:r>
              <a:rPr lang="sr-Latn-CS" sz="3200" b="1">
                <a:solidFill>
                  <a:srgbClr val="FFFF00"/>
                </a:solidFill>
                <a:latin typeface="Tahoma" charset="0"/>
              </a:rPr>
              <a:t>In vivo dijagnostike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04800" y="2819400"/>
            <a:ext cx="8839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Test fiksacije radioaktivnog joda (Thyroid uptake test)</a:t>
            </a:r>
            <a:endParaRPr lang="en-US" sz="2400" b="1">
              <a:solidFill>
                <a:srgbClr val="FFFF00"/>
              </a:solidFill>
              <a:latin typeface="Tahom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sr-Latn-CS" sz="2400" b="1">
                <a:solidFill>
                  <a:srgbClr val="FFFF00"/>
                </a:solidFill>
              </a:rPr>
              <a:t>Scintigrafija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74650" y="1162050"/>
            <a:ext cx="8461375" cy="1905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49250" y="1149350"/>
            <a:ext cx="8493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114300" algn="l"/>
              </a:tabLst>
              <a:defRPr/>
            </a:pP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Test fiksacije radioaktivnog joda u tireoideji (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131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I; 3h i 24h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sr-Latn-C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123</a:t>
            </a:r>
            <a:r>
              <a:rPr lang="sr-Latn-C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I; 3h) 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573088" lvl="1" indent="-342900">
              <a:buSzPct val="100000"/>
              <a:buFont typeface="Wingdings" pitchFamily="2" charset="2"/>
              <a:buChar char="q"/>
              <a:tabLst>
                <a:tab pos="114300" algn="l"/>
              </a:tabLst>
              <a:defRPr/>
            </a:pPr>
            <a:r>
              <a:rPr lang="sr-Latn-CS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detekcija anomalija vezivanja joda u tireoidnom tkivu kod urođenih defekata preuzimanja i organifikacije (Pendred-ov sindrom)</a:t>
            </a:r>
            <a:endParaRPr lang="sr-Latn-C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85750" y="37465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>
                <a:solidFill>
                  <a:srgbClr val="FFFF00"/>
                </a:solidFill>
                <a:latin typeface="Tahoma" charset="0"/>
              </a:rPr>
              <a:t>Test fiksacije radioaktivnog joda (Thyroid uptake test)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7188" y="3143250"/>
            <a:ext cx="8461375" cy="3162300"/>
            <a:chOff x="862065" y="6220555"/>
            <a:chExt cx="8460188" cy="3160633"/>
          </a:xfrm>
        </p:grpSpPr>
        <p:sp>
          <p:nvSpPr>
            <p:cNvPr id="17414" name="Rectangle 5"/>
            <p:cNvSpPr>
              <a:spLocks noChangeArrowheads="1"/>
            </p:cNvSpPr>
            <p:nvPr/>
          </p:nvSpPr>
          <p:spPr bwMode="auto">
            <a:xfrm>
              <a:off x="862065" y="6220555"/>
              <a:ext cx="8460188" cy="316063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979524" y="6472835"/>
              <a:ext cx="8222096" cy="26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sr-Latn-CS" sz="2400" b="1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Test fiksacije radioaktivnog joda u tireoideji (</a:t>
              </a:r>
              <a:r>
                <a:rPr lang="sr-Latn-CS" sz="2400" b="1" baseline="300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131</a:t>
              </a:r>
              <a:r>
                <a:rPr lang="sr-Latn-CS" sz="2400" b="1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I; 3h i 24h</a:t>
              </a:r>
              <a:r>
                <a:rPr lang="sr-Latn-CS" sz="2400" b="1" baseline="300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 </a:t>
              </a:r>
              <a:r>
                <a:rPr lang="sr-Latn-CS" sz="2400" b="1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i </a:t>
              </a:r>
              <a:r>
                <a:rPr lang="sr-Latn-CS" sz="2400" b="1" baseline="300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123</a:t>
              </a:r>
              <a:r>
                <a:rPr lang="sr-Latn-CS" sz="2400" b="1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I; 3h) </a:t>
              </a:r>
              <a:endParaRPr lang="en-US" sz="24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endParaRPr>
            </a:p>
            <a:p>
              <a:pPr marL="573088" lvl="1" indent="-342900">
                <a:buFont typeface="Wingdings" pitchFamily="2" charset="2"/>
                <a:buChar char="q"/>
                <a:defRPr/>
              </a:pPr>
              <a:r>
                <a:rPr lang="sr-Latn-CS" sz="24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priprema za određivanje terapijske doze radioaktivnog joda </a:t>
              </a:r>
              <a:r>
                <a:rPr lang="sr-Latn-CS" sz="2400" baseline="300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131</a:t>
              </a:r>
              <a:r>
                <a:rPr lang="sr-Latn-CS" sz="24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Times New Roman" pitchFamily="18" charset="0"/>
                  <a:cs typeface="Arial" charset="0"/>
                </a:rPr>
                <a:t>I</a:t>
              </a:r>
              <a:endParaRPr lang="en-US" sz="24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573088" lvl="1" indent="-342900">
                <a:buFont typeface="Wingdings" pitchFamily="2" charset="2"/>
                <a:buChar char="q"/>
                <a:defRPr/>
              </a:pPr>
              <a:r>
                <a:rPr lang="sr-Latn-CS" sz="24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potvrdjivanje dijagnoze subakutnog (De Quervain-ovog) tireoiditisa</a:t>
              </a:r>
              <a:endParaRPr lang="en-US" sz="24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marL="573088" lvl="1" indent="-342900">
                <a:buFont typeface="Wingdings" pitchFamily="2" charset="2"/>
                <a:buChar char="q"/>
                <a:defRPr/>
              </a:pPr>
              <a:r>
                <a:rPr lang="sr-Latn-CS" sz="2400">
                  <a:solidFill>
                    <a:srgbClr val="E97D0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za evaluaciju Hashimoto tireoiditisa</a:t>
              </a:r>
              <a:endParaRPr lang="sr-Latn-CS" sz="2400">
                <a:solidFill>
                  <a:srgbClr val="E97D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1"/>
          <p:cNvSpPr>
            <a:spLocks noChangeArrowheads="1"/>
          </p:cNvSpPr>
          <p:nvPr/>
        </p:nvSpPr>
        <p:spPr bwMode="auto">
          <a:xfrm>
            <a:off x="2590800" y="990600"/>
            <a:ext cx="48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b="1" baseline="30000">
                <a:solidFill>
                  <a:srgbClr val="FFFF00"/>
                </a:solidFill>
              </a:rPr>
              <a:t>       </a:t>
            </a:r>
            <a:endParaRPr lang="sr-Latn-CS" b="1">
              <a:solidFill>
                <a:srgbClr val="FFFF00"/>
              </a:solidFill>
            </a:endParaRPr>
          </a:p>
        </p:txBody>
      </p:sp>
      <p:graphicFrame>
        <p:nvGraphicFramePr>
          <p:cNvPr id="2050" name="Object 95"/>
          <p:cNvGraphicFramePr>
            <a:graphicFrameLocks noChangeAspect="1"/>
          </p:cNvGraphicFramePr>
          <p:nvPr/>
        </p:nvGraphicFramePr>
        <p:xfrm>
          <a:off x="412750" y="3441700"/>
          <a:ext cx="3670300" cy="2544763"/>
        </p:xfrm>
        <a:graphic>
          <a:graphicData uri="http://schemas.openxmlformats.org/presentationml/2006/ole">
            <p:oleObj spid="_x0000_s48130" r:id="rId3" imgW="10619048" imgH="7361905" progId="">
              <p:embed/>
            </p:oleObj>
          </a:graphicData>
        </a:graphic>
      </p:graphicFrame>
      <p:graphicFrame>
        <p:nvGraphicFramePr>
          <p:cNvPr id="2051" name="Object 96"/>
          <p:cNvGraphicFramePr>
            <a:graphicFrameLocks noChangeAspect="1"/>
          </p:cNvGraphicFramePr>
          <p:nvPr/>
        </p:nvGraphicFramePr>
        <p:xfrm>
          <a:off x="417513" y="874713"/>
          <a:ext cx="3800475" cy="2428875"/>
        </p:xfrm>
        <a:graphic>
          <a:graphicData uri="http://schemas.openxmlformats.org/presentationml/2006/ole">
            <p:oleObj spid="_x0000_s48131" r:id="rId4" imgW="3801006" imgH="2429214" progId="">
              <p:embed/>
            </p:oleObj>
          </a:graphicData>
        </a:graphic>
      </p:graphicFrame>
      <p:pic>
        <p:nvPicPr>
          <p:cNvPr id="2053" name="Picture 45" descr="Go to full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2263" y="933450"/>
            <a:ext cx="20161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8038" y="814388"/>
            <a:ext cx="18954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8038" y="3467100"/>
            <a:ext cx="3683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3048</TotalTime>
  <Words>1696</Words>
  <Application>Microsoft Office PowerPoint</Application>
  <PresentationFormat>On-screen Show (4:3)</PresentationFormat>
  <Paragraphs>341</Paragraphs>
  <Slides>58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Beam</vt:lpstr>
      <vt:lpstr>Photo Editor Photo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SPECT/CT са 99mTc-MIBI </vt:lpstr>
      <vt:lpstr>Slide 30</vt:lpstr>
      <vt:lpstr>Slide 31</vt:lpstr>
      <vt:lpstr>Slide 32</vt:lpstr>
      <vt:lpstr>СЦИНТИГРАФИЈА КОРЕ НАДБУБРЕЖНИХ ЖЛЕЗДА</vt:lpstr>
      <vt:lpstr>СЦИНТИГРАФИЈА КОРЕ НАДБУБРЕЖНИХ ЖЛЕЗДА</vt:lpstr>
      <vt:lpstr>СЦИНТИГРАФИЈА КОРЕ НАДБУБРЕЖНИХ ЖЛЕЗДА</vt:lpstr>
      <vt:lpstr>СЦИНТИГРАФИЈА КОРЕ НАДБУБРЕЖНИХ ЖЛЕЗДА</vt:lpstr>
      <vt:lpstr>Slide 37</vt:lpstr>
      <vt:lpstr>Slide 38</vt:lpstr>
      <vt:lpstr>Slide 39</vt:lpstr>
      <vt:lpstr>Slide 40</vt:lpstr>
      <vt:lpstr>Slide 41</vt:lpstr>
      <vt:lpstr>СЦИНТИГРАФИЈА СРЖИ НАДБУБРЕЖНИХ ЖЛЕЗДА</vt:lpstr>
      <vt:lpstr>Slide 43</vt:lpstr>
      <vt:lpstr>Slide 44</vt:lpstr>
      <vt:lpstr>Slide 45</vt:lpstr>
      <vt:lpstr>Slide 46</vt:lpstr>
      <vt:lpstr>PET</vt:lpstr>
      <vt:lpstr>Slide 48</vt:lpstr>
      <vt:lpstr>Slide 49</vt:lpstr>
      <vt:lpstr>Somatostatin Receptor Imaging</vt:lpstr>
      <vt:lpstr>99mTc-Тectrotyd (tyr3-octreotyd)</vt:lpstr>
      <vt:lpstr>Somatostatin Receptor Imaging</vt:lpstr>
      <vt:lpstr>Somatostatin Receptor Imaging</vt:lpstr>
      <vt:lpstr>Slide 54</vt:lpstr>
      <vt:lpstr>Slide 55</vt:lpstr>
      <vt:lpstr>Slide 56</vt:lpstr>
      <vt:lpstr>Slide 57</vt:lpstr>
      <vt:lpstr>Slide 58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Milovan D. Matovic</dc:creator>
  <cp:lastModifiedBy>Matovic</cp:lastModifiedBy>
  <cp:revision>176</cp:revision>
  <dcterms:created xsi:type="dcterms:W3CDTF">2007-06-04T17:04:49Z</dcterms:created>
  <dcterms:modified xsi:type="dcterms:W3CDTF">2019-04-17T19:00:12Z</dcterms:modified>
</cp:coreProperties>
</file>