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260" r:id="rId2"/>
    <p:sldId id="257" r:id="rId3"/>
    <p:sldId id="259" r:id="rId4"/>
    <p:sldId id="270" r:id="rId5"/>
    <p:sldId id="269" r:id="rId6"/>
    <p:sldId id="268" r:id="rId7"/>
    <p:sldId id="267" r:id="rId8"/>
    <p:sldId id="266" r:id="rId9"/>
    <p:sldId id="271" r:id="rId10"/>
    <p:sldId id="272" r:id="rId11"/>
    <p:sldId id="273" r:id="rId12"/>
    <p:sldId id="274" r:id="rId13"/>
    <p:sldId id="265" r:id="rId14"/>
    <p:sldId id="264" r:id="rId15"/>
    <p:sldId id="263" r:id="rId16"/>
    <p:sldId id="262" r:id="rId17"/>
    <p:sldId id="326" r:id="rId18"/>
    <p:sldId id="261" r:id="rId19"/>
    <p:sldId id="275" r:id="rId20"/>
    <p:sldId id="276" r:id="rId21"/>
    <p:sldId id="285" r:id="rId22"/>
    <p:sldId id="284" r:id="rId23"/>
    <p:sldId id="283" r:id="rId24"/>
    <p:sldId id="282" r:id="rId25"/>
    <p:sldId id="281" r:id="rId26"/>
    <p:sldId id="277" r:id="rId27"/>
    <p:sldId id="280" r:id="rId28"/>
    <p:sldId id="279" r:id="rId29"/>
    <p:sldId id="278" r:id="rId30"/>
    <p:sldId id="292" r:id="rId31"/>
    <p:sldId id="291" r:id="rId32"/>
    <p:sldId id="290" r:id="rId33"/>
    <p:sldId id="286" r:id="rId34"/>
    <p:sldId id="289" r:id="rId35"/>
    <p:sldId id="288" r:id="rId36"/>
    <p:sldId id="293" r:id="rId37"/>
    <p:sldId id="299" r:id="rId38"/>
    <p:sldId id="298" r:id="rId39"/>
    <p:sldId id="297" r:id="rId40"/>
    <p:sldId id="296" r:id="rId41"/>
    <p:sldId id="287" r:id="rId42"/>
    <p:sldId id="295" r:id="rId43"/>
    <p:sldId id="324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E80AA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0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CS" smtClean="0"/>
              <a:t>ОРТОТИКА И ПРОТЕТИКА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2B5A4-07B1-4402-81EC-DB8F5E14F02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9B604C-5187-40F3-BA76-13E7CE9AC5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68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r-Cyrl-CS" smtClean="0"/>
              <a:t>ОРТОТИКА И ПРОТЕТИКА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4426A-AA48-4390-BA26-57C576604DF0}" type="datetimeFigureOut">
              <a:rPr lang="en-US" smtClean="0"/>
              <a:pPr/>
              <a:t>5/15/2019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F60E1-96F2-4471-9FEA-479129D03D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9004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034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186A8A-B538-4E88-B6FC-A3DC88C81B0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31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0F60E1-96F2-4471-9FEA-479129D03D8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477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7DFC-A83F-45B8-ACDC-B675F1096EAC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EC9BB-CF2C-4F5C-A58D-F06B8D47BB56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B2012-EF1B-42C4-A1BE-8C39D4C02238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609DA-0ACE-4CEF-845C-32A92EB4069E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EE6FC-9511-4D1F-B71D-EFB8334EDB95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B3FCF-16E0-4058-8EA6-7596529FCE1D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7AC88-AA83-45DE-B5F5-0A9F681483A7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71159-B3BC-4E99-B270-CEC22699E6C3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7D580-D0EF-469A-B452-1D15BD10F80F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80D15-5FBB-4D30-AD2C-DCB8771707B7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B68C-7B6E-4C95-BA04-B62ED5392785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ACD194-F27C-4041-8943-696AAFF59977}" type="datetime1">
              <a:rPr lang="en-US" smtClean="0"/>
              <a:t>5/15/2019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8AEBBE-C661-47F7-B233-750F10083509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048000"/>
            <a:ext cx="8229600" cy="1470025"/>
          </a:xfrm>
        </p:spPr>
        <p:txBody>
          <a:bodyPr rtlCol="0">
            <a:noAutofit/>
          </a:bodyPr>
          <a:lstStyle/>
          <a:p>
            <a:pPr lvl="0"/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 </a:t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-1371600" y="3352800"/>
            <a:ext cx="6400800" cy="609600"/>
          </a:xfrm>
        </p:spPr>
        <p:txBody>
          <a:bodyPr/>
          <a:lstStyle/>
          <a:p>
            <a:pPr algn="r"/>
            <a:r>
              <a:rPr lang="sr-Cyrl-CS" dirty="0" smtClean="0"/>
              <a:t>Проф</a:t>
            </a:r>
            <a:r>
              <a:rPr lang="sr-Latn-CS" dirty="0" smtClean="0"/>
              <a:t>. </a:t>
            </a:r>
            <a:r>
              <a:rPr lang="sr-Cyrl-CS" dirty="0" smtClean="0"/>
              <a:t>др</a:t>
            </a:r>
            <a:r>
              <a:rPr lang="sr-Latn-CS" dirty="0" smtClean="0"/>
              <a:t> </a:t>
            </a:r>
            <a:r>
              <a:rPr lang="sr-Cyrl-CS" dirty="0" smtClean="0"/>
              <a:t>Милорад</a:t>
            </a:r>
            <a:r>
              <a:rPr lang="sr-Latn-CS" dirty="0" smtClean="0"/>
              <a:t> </a:t>
            </a:r>
            <a:r>
              <a:rPr lang="sr-Cyrl-CS" dirty="0" smtClean="0"/>
              <a:t>Јеркан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" y="1066800"/>
            <a:ext cx="9143998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Cyrl-CS" sz="2800" b="1" dirty="0" smtClean="0"/>
              <a:t>НАСТАВНИ</a:t>
            </a:r>
            <a:r>
              <a:rPr lang="en-US" sz="2800" b="1" dirty="0" smtClean="0"/>
              <a:t> </a:t>
            </a:r>
            <a:r>
              <a:rPr lang="sr-Cyrl-CS" sz="2800" b="1" dirty="0" smtClean="0"/>
              <a:t>ПРЕДМЕТ</a:t>
            </a:r>
            <a:r>
              <a:rPr lang="en-US" sz="2800" b="1" dirty="0" smtClean="0"/>
              <a:t>-</a:t>
            </a:r>
            <a:r>
              <a:rPr lang="sr-Cyrl-CS" sz="2800" b="1" dirty="0" smtClean="0"/>
              <a:t>ПРОТЕТИКА</a:t>
            </a:r>
            <a:r>
              <a:rPr lang="sr-Latn-CS" sz="2800" b="1" dirty="0" smtClean="0"/>
              <a:t> </a:t>
            </a:r>
            <a:r>
              <a:rPr lang="sr-Cyrl-CS" sz="2800" b="1" dirty="0" smtClean="0"/>
              <a:t>И</a:t>
            </a:r>
            <a:r>
              <a:rPr lang="sr-Latn-CS" sz="2800" b="1" dirty="0" smtClean="0"/>
              <a:t> </a:t>
            </a:r>
            <a:r>
              <a:rPr lang="sr-Cyrl-CS" sz="2800" b="1" dirty="0" smtClean="0"/>
              <a:t>ОРТОТИКА</a:t>
            </a:r>
            <a:endParaRPr lang="en-US" sz="2800" b="1" dirty="0"/>
          </a:p>
        </p:txBody>
      </p:sp>
      <p:sp>
        <p:nvSpPr>
          <p:cNvPr id="2053" name="TextBox 7"/>
          <p:cNvSpPr txBox="1">
            <a:spLocks noChangeArrowheads="1"/>
          </p:cNvSpPr>
          <p:nvPr/>
        </p:nvSpPr>
        <p:spPr bwMode="auto">
          <a:xfrm>
            <a:off x="285720" y="5357826"/>
            <a:ext cx="1847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dirty="0">
              <a:latin typeface="Calibri" pitchFamily="34" charset="0"/>
            </a:endParaRPr>
          </a:p>
          <a:p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2054" name="Picture 2" descr="C:\Users\direktor\Desktop\vms cuprija 1 - Copy\1.Kineziologija 2 moja predavanja\sko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0"/>
            <a:ext cx="42862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2055" name="Rectangle 8"/>
          <p:cNvSpPr>
            <a:spLocks noChangeArrowheads="1"/>
          </p:cNvSpPr>
          <p:nvPr/>
        </p:nvSpPr>
        <p:spPr bwMode="auto">
          <a:xfrm>
            <a:off x="533400" y="1676400"/>
            <a:ext cx="8001000" cy="224676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sr-Cyrl-CS" sz="2800" b="1" dirty="0" smtClean="0"/>
              <a:t>Предавање</a:t>
            </a:r>
            <a:r>
              <a:rPr lang="en-US" sz="2800" b="1" dirty="0" smtClean="0"/>
              <a:t> </a:t>
            </a:r>
            <a:r>
              <a:rPr lang="sr-Latn-CS" sz="2800" b="1" dirty="0" smtClean="0"/>
              <a:t>I</a:t>
            </a:r>
            <a:endParaRPr lang="en-US" sz="2800" b="1" dirty="0" smtClean="0"/>
          </a:p>
          <a:p>
            <a:pPr algn="ctr"/>
            <a:r>
              <a:rPr lang="en-US" sz="2800" dirty="0" smtClean="0"/>
              <a:t>*</a:t>
            </a:r>
            <a:r>
              <a:rPr lang="pt-BR" sz="2800" dirty="0"/>
              <a:t> </a:t>
            </a:r>
            <a:r>
              <a:rPr lang="sr-Cyrl-CS" sz="2800" dirty="0" smtClean="0"/>
              <a:t>Увод</a:t>
            </a:r>
            <a:r>
              <a:rPr lang="sr-Latn-CS" sz="2800" dirty="0" smtClean="0"/>
              <a:t>, </a:t>
            </a:r>
            <a:r>
              <a:rPr lang="sr-Cyrl-CS" sz="2800" dirty="0" smtClean="0"/>
              <a:t>историјат</a:t>
            </a:r>
            <a:r>
              <a:rPr lang="sr-Latn-CS" sz="2800" dirty="0" smtClean="0"/>
              <a:t>, </a:t>
            </a:r>
            <a:r>
              <a:rPr lang="sr-Cyrl-CS" sz="2800" dirty="0" smtClean="0"/>
              <a:t>ограничена</a:t>
            </a:r>
            <a:r>
              <a:rPr lang="sr-Latn-CS" sz="2800" dirty="0" smtClean="0"/>
              <a:t> </a:t>
            </a:r>
            <a:r>
              <a:rPr lang="sr-Cyrl-CS" sz="2800" dirty="0" smtClean="0"/>
              <a:t>радна</a:t>
            </a:r>
            <a:r>
              <a:rPr lang="sr-Latn-CS" sz="2800" dirty="0" smtClean="0"/>
              <a:t> </a:t>
            </a:r>
            <a:r>
              <a:rPr lang="sr-Cyrl-CS" sz="2800" dirty="0" smtClean="0"/>
              <a:t>и</a:t>
            </a:r>
            <a:r>
              <a:rPr lang="sr-Latn-CS" sz="2800" dirty="0" smtClean="0"/>
              <a:t> </a:t>
            </a:r>
            <a:r>
              <a:rPr lang="sr-Cyrl-CS" sz="2800" dirty="0" smtClean="0"/>
              <a:t>животна</a:t>
            </a:r>
            <a:r>
              <a:rPr lang="sr-Latn-CS" sz="2800" dirty="0" smtClean="0"/>
              <a:t> </a:t>
            </a:r>
            <a:r>
              <a:rPr lang="sr-Cyrl-CS" sz="2800" dirty="0" smtClean="0"/>
              <a:t>способност</a:t>
            </a:r>
            <a:r>
              <a:rPr lang="sr-Latn-CS" sz="2800" dirty="0" smtClean="0"/>
              <a:t>, </a:t>
            </a:r>
            <a:r>
              <a:rPr lang="sr-Cyrl-CS" sz="2800" dirty="0" smtClean="0"/>
              <a:t>основни</a:t>
            </a:r>
            <a:r>
              <a:rPr lang="sr-Latn-CS" sz="2800" dirty="0" smtClean="0"/>
              <a:t> </a:t>
            </a:r>
            <a:r>
              <a:rPr lang="sr-Cyrl-CS" sz="2800" dirty="0" smtClean="0"/>
              <a:t>принципи</a:t>
            </a:r>
            <a:r>
              <a:rPr lang="sr-Latn-CS" sz="2800" dirty="0" smtClean="0"/>
              <a:t> </a:t>
            </a:r>
            <a:r>
              <a:rPr lang="sr-Cyrl-CS" sz="2800" dirty="0" smtClean="0"/>
              <a:t>протетичке</a:t>
            </a:r>
            <a:r>
              <a:rPr lang="sr-Latn-CS" sz="2800" dirty="0" smtClean="0"/>
              <a:t> </a:t>
            </a:r>
            <a:r>
              <a:rPr lang="sr-Cyrl-CS" sz="2800" dirty="0" smtClean="0"/>
              <a:t>рехабилитације</a:t>
            </a:r>
            <a:r>
              <a:rPr lang="sr-Latn-CS" sz="2800" dirty="0" smtClean="0"/>
              <a:t>, </a:t>
            </a:r>
            <a:r>
              <a:rPr lang="sr-Cyrl-CS" sz="2800" dirty="0" smtClean="0"/>
              <a:t>посебни</a:t>
            </a:r>
            <a:r>
              <a:rPr lang="sr-Latn-CS" sz="2800" dirty="0" smtClean="0"/>
              <a:t> </a:t>
            </a:r>
            <a:r>
              <a:rPr lang="sr-Cyrl-CS" sz="2800" dirty="0" smtClean="0"/>
              <a:t>проблеми</a:t>
            </a:r>
            <a:r>
              <a:rPr lang="sr-Latn-CS" sz="2800" dirty="0" smtClean="0"/>
              <a:t> </a:t>
            </a:r>
            <a:r>
              <a:rPr lang="sr-Cyrl-CS" sz="2800" dirty="0" smtClean="0"/>
              <a:t>код</a:t>
            </a:r>
            <a:r>
              <a:rPr lang="sr-Latn-CS" sz="2800" dirty="0" smtClean="0"/>
              <a:t> </a:t>
            </a:r>
            <a:r>
              <a:rPr lang="sr-Cyrl-CS" sz="2800" dirty="0" smtClean="0"/>
              <a:t>ампутираних</a:t>
            </a:r>
            <a:r>
              <a:rPr lang="sr-Latn-CS" sz="2800" dirty="0" smtClean="0"/>
              <a:t> </a:t>
            </a:r>
            <a:r>
              <a:rPr lang="sr-Cyrl-CS" sz="2800" dirty="0" smtClean="0"/>
              <a:t>особа</a:t>
            </a:r>
            <a:r>
              <a:rPr lang="sr-Latn-CS" sz="2800" dirty="0" smtClean="0"/>
              <a:t>.</a:t>
            </a:r>
            <a:endParaRPr lang="en-US" sz="2800" b="1" dirty="0" smtClean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8" name="Picture 7" descr="800px_COLOURBOX345356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962400"/>
            <a:ext cx="3352800" cy="201168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TextBox 9"/>
          <p:cNvSpPr txBox="1"/>
          <p:nvPr/>
        </p:nvSpPr>
        <p:spPr>
          <a:xfrm>
            <a:off x="1981200" y="60198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2400" b="1" i="1" dirty="0" smtClean="0">
                <a:solidFill>
                  <a:srgbClr val="002060"/>
                </a:solidFill>
              </a:rPr>
              <a:t>проф.др Милорад Јеркан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08888"/>
          </a:xfrm>
        </p:spPr>
        <p:txBody>
          <a:bodyPr/>
          <a:lstStyle/>
          <a:p>
            <a:pPr algn="ctr"/>
            <a:r>
              <a:rPr lang="sr-Cyrl-CS" b="1" dirty="0" smtClean="0"/>
              <a:t>Онеспособљеност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5181600" cy="4648200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То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је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психичко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физичко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или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фунцкционално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оштећење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настало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пре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после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или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током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рођења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представља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трајни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поремећај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анатомских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делова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тела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или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поремећај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неких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од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функција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човековог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организма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Такође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за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онеспособљеност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можемо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да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кажемо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да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представља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недостатак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неког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дела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човековог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тела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или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његову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деформацију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Picture 3" descr="physically-handicapped-person-living-full-happy-life-with-disability-illustration-with-smiling-man-with-missing-leg_gg90909827.jpg"/>
          <p:cNvPicPr>
            <a:picLocks noChangeAspect="1"/>
          </p:cNvPicPr>
          <p:nvPr/>
        </p:nvPicPr>
        <p:blipFill>
          <a:blip r:embed="rId2"/>
          <a:srcRect b="5455"/>
          <a:stretch>
            <a:fillRect/>
          </a:stretch>
        </p:blipFill>
        <p:spPr>
          <a:xfrm>
            <a:off x="5791200" y="1752600"/>
            <a:ext cx="2971800" cy="46482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Оштећење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или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оштећеност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Оштећење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јавља</a:t>
            </a:r>
            <a:r>
              <a:rPr lang="en-US" dirty="0" smtClean="0"/>
              <a:t> </a:t>
            </a:r>
            <a:r>
              <a:rPr lang="sr-Cyrl-CS" dirty="0" smtClean="0"/>
              <a:t>као</a:t>
            </a:r>
            <a:r>
              <a:rPr lang="en-US" dirty="0" smtClean="0"/>
              <a:t> </a:t>
            </a:r>
            <a:r>
              <a:rPr lang="sr-Cyrl-CS" b="1" dirty="0" smtClean="0"/>
              <a:t>последица</a:t>
            </a:r>
            <a:r>
              <a:rPr lang="en-US" b="1" dirty="0" smtClean="0"/>
              <a:t> </a:t>
            </a:r>
            <a:r>
              <a:rPr lang="sr-Cyrl-CS" b="1" dirty="0" smtClean="0"/>
              <a:t>болести</a:t>
            </a:r>
            <a:r>
              <a:rPr lang="en-US" b="1" dirty="0" smtClean="0"/>
              <a:t> </a:t>
            </a:r>
            <a:r>
              <a:rPr lang="sr-Cyrl-CS" dirty="0" smtClean="0"/>
              <a:t>или</a:t>
            </a:r>
            <a:r>
              <a:rPr lang="en-US" dirty="0" smtClean="0"/>
              <a:t> </a:t>
            </a:r>
            <a:r>
              <a:rPr lang="sr-Cyrl-CS" b="1" dirty="0" smtClean="0"/>
              <a:t>повреде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sr-Cyrl-CS" dirty="0" smtClean="0"/>
              <a:t>а</a:t>
            </a:r>
            <a:r>
              <a:rPr lang="en-US" dirty="0" smtClean="0"/>
              <a:t> </a:t>
            </a:r>
            <a:r>
              <a:rPr lang="sr-Cyrl-CS" dirty="0" smtClean="0"/>
              <a:t>за</a:t>
            </a:r>
            <a:r>
              <a:rPr lang="en-US" dirty="0" smtClean="0"/>
              <a:t> </a:t>
            </a:r>
            <a:r>
              <a:rPr lang="sr-Cyrl-CS" dirty="0" smtClean="0"/>
              <a:t>разлику</a:t>
            </a:r>
            <a:r>
              <a:rPr lang="en-US" dirty="0" smtClean="0"/>
              <a:t> </a:t>
            </a:r>
            <a:r>
              <a:rPr lang="sr-Cyrl-CS" dirty="0" smtClean="0"/>
              <a:t>од</a:t>
            </a:r>
            <a:r>
              <a:rPr lang="en-US" dirty="0" smtClean="0"/>
              <a:t> </a:t>
            </a:r>
            <a:r>
              <a:rPr lang="sr-Cyrl-CS" dirty="0" smtClean="0"/>
              <a:t>онеспособљености</a:t>
            </a:r>
            <a:r>
              <a:rPr lang="en-US" dirty="0" smtClean="0"/>
              <a:t>, </a:t>
            </a:r>
            <a:r>
              <a:rPr lang="sr-Cyrl-CS" dirty="0" smtClean="0"/>
              <a:t>оштећеност</a:t>
            </a:r>
            <a:r>
              <a:rPr lang="en-US" dirty="0" smtClean="0"/>
              <a:t> </a:t>
            </a:r>
            <a:r>
              <a:rPr lang="sr-Cyrl-CS" dirty="0" smtClean="0"/>
              <a:t>може</a:t>
            </a:r>
            <a:r>
              <a:rPr lang="en-US" dirty="0" smtClean="0"/>
              <a:t> </a:t>
            </a:r>
            <a:r>
              <a:rPr lang="sr-Cyrl-CS" dirty="0" smtClean="0"/>
              <a:t>бити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привременог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карактера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n-US" dirty="0" smtClean="0"/>
              <a:t> </a:t>
            </a:r>
            <a:r>
              <a:rPr lang="sr-Cyrl-CS" dirty="0" smtClean="0"/>
              <a:t>а</a:t>
            </a:r>
            <a:r>
              <a:rPr lang="en-US" dirty="0" smtClean="0"/>
              <a:t> </a:t>
            </a:r>
            <a:r>
              <a:rPr lang="sr-Cyrl-CS" dirty="0" smtClean="0"/>
              <a:t>поздразумева</a:t>
            </a:r>
            <a:r>
              <a:rPr lang="en-US" dirty="0" smtClean="0"/>
              <a:t> </a:t>
            </a:r>
            <a:r>
              <a:rPr lang="sr-Cyrl-CS" dirty="0" smtClean="0"/>
              <a:t>психички</a:t>
            </a:r>
            <a:r>
              <a:rPr lang="en-US" dirty="0" smtClean="0"/>
              <a:t>, </a:t>
            </a:r>
            <a:r>
              <a:rPr lang="sr-Cyrl-CS" dirty="0" smtClean="0"/>
              <a:t>физички</a:t>
            </a:r>
            <a:r>
              <a:rPr lang="en-US" dirty="0" smtClean="0"/>
              <a:t>, </a:t>
            </a:r>
            <a:r>
              <a:rPr lang="sr-Cyrl-CS" dirty="0" smtClean="0"/>
              <a:t>функционални</a:t>
            </a:r>
            <a:r>
              <a:rPr lang="en-US" dirty="0" smtClean="0"/>
              <a:t> </a:t>
            </a:r>
            <a:r>
              <a:rPr lang="sr-Cyrl-CS" dirty="0" smtClean="0"/>
              <a:t>губитак</a:t>
            </a:r>
            <a:r>
              <a:rPr lang="en-US" dirty="0" smtClean="0"/>
              <a:t> </a:t>
            </a:r>
            <a:r>
              <a:rPr lang="sr-Cyrl-CS" dirty="0" smtClean="0"/>
              <a:t>или</a:t>
            </a:r>
            <a:r>
              <a:rPr lang="en-US" dirty="0" smtClean="0"/>
              <a:t> </a:t>
            </a:r>
            <a:r>
              <a:rPr lang="sr-Cyrl-CS" dirty="0" smtClean="0"/>
              <a:t>губитак</a:t>
            </a:r>
            <a:r>
              <a:rPr lang="en-US" dirty="0" smtClean="0"/>
              <a:t> </a:t>
            </a:r>
            <a:r>
              <a:rPr lang="sr-Cyrl-CS" dirty="0" smtClean="0"/>
              <a:t>функције</a:t>
            </a:r>
            <a:r>
              <a:rPr lang="en-US" dirty="0" smtClean="0"/>
              <a:t> </a:t>
            </a:r>
            <a:r>
              <a:rPr lang="sr-Cyrl-CS" dirty="0" smtClean="0"/>
              <a:t>неког</a:t>
            </a:r>
            <a:r>
              <a:rPr lang="en-US" dirty="0" smtClean="0"/>
              <a:t> </a:t>
            </a:r>
            <a:r>
              <a:rPr lang="sr-Cyrl-CS" dirty="0" smtClean="0"/>
              <a:t>сегмента</a:t>
            </a:r>
            <a:r>
              <a:rPr lang="en-US" dirty="0" smtClean="0"/>
              <a:t> </a:t>
            </a:r>
            <a:r>
              <a:rPr lang="sr-Cyrl-CS" dirty="0" smtClean="0"/>
              <a:t>тела</a:t>
            </a:r>
            <a:r>
              <a:rPr lang="en-US" dirty="0" smtClean="0"/>
              <a:t> </a:t>
            </a:r>
            <a:r>
              <a:rPr lang="sr-Cyrl-CS" dirty="0" smtClean="0"/>
              <a:t>или</a:t>
            </a:r>
            <a:r>
              <a:rPr lang="en-US" dirty="0" smtClean="0"/>
              <a:t> </a:t>
            </a:r>
            <a:r>
              <a:rPr lang="sr-Cyrl-CS" dirty="0" smtClean="0"/>
              <a:t>органа</a:t>
            </a:r>
            <a:r>
              <a:rPr lang="en-US" dirty="0" smtClean="0"/>
              <a:t>.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>
                <a:solidFill>
                  <a:srgbClr val="FF0000"/>
                </a:solidFill>
              </a:rPr>
              <a:t>Важно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је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нагласити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да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оштећење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sr-Latn-C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>
                <a:solidFill>
                  <a:srgbClr val="FF0000"/>
                </a:solidFill>
              </a:rPr>
              <a:t>може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прећи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у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неспособност</a:t>
            </a:r>
            <a:r>
              <a:rPr lang="sr-Latn-CS" b="1" dirty="0" smtClean="0">
                <a:solidFill>
                  <a:srgbClr val="FF0000"/>
                </a:solidFill>
              </a:rPr>
              <a:t>.</a:t>
            </a:r>
            <a:endParaRPr lang="en-US" b="1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пример</a:t>
            </a:r>
            <a:r>
              <a:rPr lang="en-US" dirty="0" smtClean="0"/>
              <a:t> </a:t>
            </a:r>
            <a:r>
              <a:rPr lang="sr-Cyrl-CS" dirty="0" smtClean="0"/>
              <a:t>зидара</a:t>
            </a:r>
            <a:endParaRPr lang="en-US" dirty="0" smtClean="0"/>
          </a:p>
          <a:p>
            <a:pPr marL="0" indent="457200" algn="just">
              <a:lnSpc>
                <a:spcPct val="150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пример</a:t>
            </a:r>
            <a:r>
              <a:rPr lang="en-US" dirty="0" smtClean="0"/>
              <a:t> </a:t>
            </a:r>
            <a:r>
              <a:rPr lang="sr-Cyrl-CS" dirty="0" smtClean="0"/>
              <a:t>конобара</a:t>
            </a:r>
            <a:endParaRPr lang="en-US" dirty="0"/>
          </a:p>
        </p:txBody>
      </p:sp>
      <p:pic>
        <p:nvPicPr>
          <p:cNvPr id="4" name="Picture 3" descr="9640817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3886200"/>
            <a:ext cx="2534039" cy="2971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848600" cy="1143000"/>
          </a:xfrm>
        </p:spPr>
        <p:txBody>
          <a:bodyPr>
            <a:normAutofit/>
          </a:bodyPr>
          <a:lstStyle/>
          <a:p>
            <a:r>
              <a:rPr lang="sr-Cyrl-CS" sz="4000" b="1" dirty="0" smtClean="0"/>
              <a:t>Примери</a:t>
            </a:r>
            <a:r>
              <a:rPr lang="en-US" sz="4000" b="1" dirty="0" smtClean="0"/>
              <a:t> </a:t>
            </a:r>
            <a:r>
              <a:rPr lang="sr-Cyrl-CS" sz="4000" b="1" dirty="0" smtClean="0"/>
              <a:t>оштећења</a:t>
            </a:r>
            <a:r>
              <a:rPr lang="en-US" sz="4000" b="1" dirty="0" smtClean="0"/>
              <a:t>: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sr-Cyrl-CS" dirty="0" smtClean="0"/>
              <a:t>парализа</a:t>
            </a:r>
            <a:r>
              <a:rPr lang="en-US" dirty="0" smtClean="0"/>
              <a:t> </a:t>
            </a:r>
            <a:r>
              <a:rPr lang="sr-Cyrl-CS" dirty="0" smtClean="0"/>
              <a:t>н</a:t>
            </a:r>
            <a:r>
              <a:rPr lang="en-US" dirty="0" smtClean="0"/>
              <a:t>.</a:t>
            </a:r>
            <a:r>
              <a:rPr lang="sr-Cyrl-CS" dirty="0" smtClean="0"/>
              <a:t>радиалиса</a:t>
            </a:r>
            <a:r>
              <a:rPr lang="en-US" dirty="0" smtClean="0"/>
              <a:t> </a:t>
            </a:r>
            <a:r>
              <a:rPr lang="sr-Cyrl-CS" dirty="0" smtClean="0"/>
              <a:t>узрокована</a:t>
            </a:r>
            <a:r>
              <a:rPr lang="en-US" dirty="0" smtClean="0"/>
              <a:t> </a:t>
            </a:r>
            <a:r>
              <a:rPr lang="sr-Cyrl-CS" dirty="0" smtClean="0"/>
              <a:t>повредом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нивоу</a:t>
            </a:r>
            <a:r>
              <a:rPr lang="en-US" dirty="0" smtClean="0"/>
              <a:t> </a:t>
            </a:r>
            <a:r>
              <a:rPr lang="sr-Cyrl-CS" dirty="0" smtClean="0"/>
              <a:t>лакта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губитак</a:t>
            </a:r>
            <a:r>
              <a:rPr lang="en-US" dirty="0" smtClean="0"/>
              <a:t> </a:t>
            </a:r>
            <a:r>
              <a:rPr lang="sr-Cyrl-CS" dirty="0" smtClean="0"/>
              <a:t>шаке</a:t>
            </a:r>
            <a:r>
              <a:rPr lang="en-US" dirty="0" smtClean="0"/>
              <a:t> </a:t>
            </a:r>
            <a:r>
              <a:rPr lang="sr-Cyrl-CS" dirty="0" smtClean="0"/>
              <a:t>услед</a:t>
            </a:r>
            <a:r>
              <a:rPr lang="en-US" dirty="0" smtClean="0"/>
              <a:t> </a:t>
            </a:r>
            <a:r>
              <a:rPr lang="sr-Cyrl-CS" dirty="0" smtClean="0"/>
              <a:t>ампутације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губитак</a:t>
            </a:r>
            <a:r>
              <a:rPr lang="en-US" dirty="0" smtClean="0"/>
              <a:t> </a:t>
            </a:r>
            <a:r>
              <a:rPr lang="sr-Cyrl-CS" dirty="0" smtClean="0"/>
              <a:t>слуха</a:t>
            </a:r>
            <a:r>
              <a:rPr lang="en-US" dirty="0" smtClean="0"/>
              <a:t> </a:t>
            </a:r>
            <a:r>
              <a:rPr lang="sr-Cyrl-CS" dirty="0" smtClean="0"/>
              <a:t>због</a:t>
            </a:r>
            <a:r>
              <a:rPr lang="en-US" dirty="0" smtClean="0"/>
              <a:t> </a:t>
            </a:r>
            <a:r>
              <a:rPr lang="sr-Cyrl-CS" dirty="0" smtClean="0"/>
              <a:t>оштећења</a:t>
            </a:r>
            <a:r>
              <a:rPr lang="en-US" dirty="0" smtClean="0"/>
              <a:t> </a:t>
            </a:r>
            <a:r>
              <a:rPr lang="sr-Cyrl-CS" dirty="0" smtClean="0"/>
              <a:t>уха</a:t>
            </a: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sr-Cyrl-CS" dirty="0" smtClean="0"/>
              <a:t>поремећај</a:t>
            </a:r>
            <a:r>
              <a:rPr lang="en-US" dirty="0" smtClean="0"/>
              <a:t> </a:t>
            </a:r>
            <a:r>
              <a:rPr lang="sr-Cyrl-CS" dirty="0" smtClean="0"/>
              <a:t>говора</a:t>
            </a:r>
            <a:r>
              <a:rPr lang="en-US" dirty="0" smtClean="0"/>
              <a:t> </a:t>
            </a:r>
            <a:r>
              <a:rPr lang="sr-Cyrl-CS" dirty="0" smtClean="0"/>
              <a:t>након</a:t>
            </a:r>
            <a:r>
              <a:rPr lang="en-US" dirty="0" smtClean="0"/>
              <a:t> </a:t>
            </a:r>
            <a:r>
              <a:rPr lang="sr-Cyrl-CS" dirty="0" smtClean="0"/>
              <a:t>можданог</a:t>
            </a:r>
            <a:r>
              <a:rPr lang="en-US" dirty="0" smtClean="0"/>
              <a:t> </a:t>
            </a:r>
            <a:r>
              <a:rPr lang="sr-Cyrl-CS" dirty="0" smtClean="0"/>
              <a:t>удара</a:t>
            </a:r>
            <a:endParaRPr lang="en-US" dirty="0"/>
          </a:p>
        </p:txBody>
      </p:sp>
      <p:pic>
        <p:nvPicPr>
          <p:cNvPr id="4" name="Picture 3" descr="20141110004516-girlsear_jpe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572000"/>
            <a:ext cx="3505200" cy="1905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Golfers-Elbow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572001"/>
            <a:ext cx="3549255" cy="1828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CS" sz="4800" b="1" dirty="0" smtClean="0"/>
              <a:t>Хендикеп</a:t>
            </a:r>
            <a:r>
              <a:rPr lang="en-US" sz="4800" b="1" dirty="0" smtClean="0"/>
              <a:t> </a:t>
            </a:r>
            <a:r>
              <a:rPr lang="sr-Cyrl-CS" sz="4800" b="1" dirty="0" smtClean="0"/>
              <a:t>или</a:t>
            </a:r>
            <a:r>
              <a:rPr lang="en-US" sz="4800" b="1" dirty="0" smtClean="0"/>
              <a:t> </a:t>
            </a:r>
            <a:r>
              <a:rPr lang="sr-Cyrl-CS" sz="4800" b="1" dirty="0" smtClean="0"/>
              <a:t>ометеност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953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Подразумева</a:t>
            </a:r>
            <a:r>
              <a:rPr lang="en-US" b="1" dirty="0" smtClean="0"/>
              <a:t> </a:t>
            </a:r>
            <a:r>
              <a:rPr lang="sr-Cyrl-CS" b="1" dirty="0" smtClean="0"/>
              <a:t>поремећај</a:t>
            </a:r>
            <a:r>
              <a:rPr lang="en-US" b="1" dirty="0" smtClean="0"/>
              <a:t> </a:t>
            </a:r>
            <a:r>
              <a:rPr lang="sr-Cyrl-CS" b="1" dirty="0" smtClean="0"/>
              <a:t>развоја</a:t>
            </a:r>
            <a:r>
              <a:rPr lang="en-US" b="1" dirty="0" smtClean="0"/>
              <a:t> </a:t>
            </a:r>
            <a:r>
              <a:rPr lang="sr-Cyrl-CS" b="1" dirty="0" smtClean="0"/>
              <a:t>телесних</a:t>
            </a:r>
            <a:r>
              <a:rPr lang="en-US" b="1" dirty="0" smtClean="0"/>
              <a:t> </a:t>
            </a:r>
            <a:r>
              <a:rPr lang="sr-Cyrl-CS" b="1" dirty="0" smtClean="0"/>
              <a:t>или</a:t>
            </a:r>
            <a:r>
              <a:rPr lang="en-US" b="1" dirty="0" smtClean="0"/>
              <a:t> </a:t>
            </a:r>
            <a:r>
              <a:rPr lang="sr-Cyrl-CS" b="1" dirty="0" smtClean="0"/>
              <a:t>психичких</a:t>
            </a:r>
            <a:r>
              <a:rPr lang="en-US" b="1" dirty="0" smtClean="0"/>
              <a:t> </a:t>
            </a:r>
            <a:r>
              <a:rPr lang="sr-Cyrl-CS" b="1" dirty="0" smtClean="0"/>
              <a:t>способности</a:t>
            </a:r>
            <a:r>
              <a:rPr lang="en-US" b="1" dirty="0" smtClean="0"/>
              <a:t>, </a:t>
            </a:r>
            <a:r>
              <a:rPr lang="sr-Cyrl-CS" b="1" dirty="0" smtClean="0"/>
              <a:t>која</a:t>
            </a:r>
            <a:r>
              <a:rPr lang="en-US" b="1" dirty="0" smtClean="0"/>
              <a:t> </a:t>
            </a:r>
            <a:r>
              <a:rPr lang="sr-Cyrl-CS" b="1" dirty="0" smtClean="0"/>
              <a:t>проузрокују</a:t>
            </a:r>
            <a:r>
              <a:rPr lang="en-US" b="1" dirty="0" smtClean="0"/>
              <a:t> </a:t>
            </a:r>
            <a:r>
              <a:rPr lang="sr-Cyrl-CS" b="1" dirty="0" smtClean="0"/>
              <a:t>одређена</a:t>
            </a:r>
            <a:r>
              <a:rPr lang="en-US" b="1" dirty="0" smtClean="0"/>
              <a:t> </a:t>
            </a:r>
            <a:r>
              <a:rPr lang="sr-Cyrl-CS" b="1" dirty="0" smtClean="0"/>
              <a:t>ограничења</a:t>
            </a:r>
            <a:r>
              <a:rPr lang="en-US" b="1" dirty="0" smtClean="0"/>
              <a:t> </a:t>
            </a:r>
            <a:r>
              <a:rPr lang="sr-Cyrl-CS" b="1" dirty="0" smtClean="0"/>
              <a:t>те</a:t>
            </a:r>
            <a:r>
              <a:rPr lang="en-US" b="1" dirty="0" smtClean="0"/>
              <a:t> </a:t>
            </a:r>
            <a:r>
              <a:rPr lang="sr-Cyrl-CS" b="1" dirty="0" smtClean="0"/>
              <a:t>особе</a:t>
            </a:r>
            <a:r>
              <a:rPr lang="en-US" b="1" dirty="0" smtClean="0"/>
              <a:t> </a:t>
            </a:r>
            <a:r>
              <a:rPr lang="sr-Cyrl-CS" b="1" dirty="0" smtClean="0"/>
              <a:t>у</a:t>
            </a:r>
            <a:r>
              <a:rPr lang="en-US" b="1" dirty="0" smtClean="0"/>
              <a:t> </a:t>
            </a:r>
            <a:r>
              <a:rPr lang="sr-Cyrl-CS" b="1" dirty="0" smtClean="0"/>
              <a:t>свакодневном</a:t>
            </a:r>
            <a:r>
              <a:rPr lang="en-US" b="1" dirty="0" smtClean="0"/>
              <a:t> </a:t>
            </a:r>
            <a:r>
              <a:rPr lang="sr-Cyrl-CS" b="1" dirty="0" smtClean="0"/>
              <a:t>животу</a:t>
            </a:r>
            <a:r>
              <a:rPr lang="en-US" b="1" dirty="0" smtClean="0"/>
              <a:t> </a:t>
            </a:r>
            <a:r>
              <a:rPr lang="sr-Cyrl-CS" b="1" dirty="0" smtClean="0"/>
              <a:t>и</a:t>
            </a:r>
            <a:r>
              <a:rPr lang="en-US" b="1" dirty="0" smtClean="0"/>
              <a:t> </a:t>
            </a:r>
            <a:r>
              <a:rPr lang="sr-Cyrl-CS" b="1" dirty="0" smtClean="0"/>
              <a:t>то</a:t>
            </a:r>
            <a:r>
              <a:rPr lang="en-US" b="1" dirty="0" smtClean="0"/>
              <a:t> </a:t>
            </a:r>
            <a:r>
              <a:rPr lang="sr-Cyrl-CS" b="1" dirty="0" smtClean="0"/>
              <a:t>су</a:t>
            </a:r>
            <a:r>
              <a:rPr lang="en-US" b="1" dirty="0" smtClean="0"/>
              <a:t>:</a:t>
            </a:r>
            <a:endParaRPr lang="sr-Latn-CS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b="1" dirty="0" smtClean="0"/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>
                <a:solidFill>
                  <a:srgbClr val="FFC000"/>
                </a:solidFill>
              </a:rPr>
              <a:t>ограничења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sr-Cyrl-CS" dirty="0" smtClean="0">
                <a:solidFill>
                  <a:srgbClr val="FFC000"/>
                </a:solidFill>
              </a:rPr>
              <a:t>везана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sr-Cyrl-CS" dirty="0" smtClean="0">
                <a:solidFill>
                  <a:srgbClr val="FFC000"/>
                </a:solidFill>
              </a:rPr>
              <a:t>за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sr-Cyrl-CS" dirty="0" smtClean="0">
                <a:solidFill>
                  <a:srgbClr val="FFC000"/>
                </a:solidFill>
              </a:rPr>
              <a:t>самозбрињавање</a:t>
            </a:r>
            <a:endParaRPr lang="en-US" dirty="0" smtClean="0">
              <a:solidFill>
                <a:srgbClr val="FFC000"/>
              </a:solidFill>
            </a:endParaRP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>
                <a:solidFill>
                  <a:srgbClr val="92D050"/>
                </a:solidFill>
              </a:rPr>
              <a:t>ограничења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sr-Cyrl-CS" dirty="0" smtClean="0">
                <a:solidFill>
                  <a:srgbClr val="92D050"/>
                </a:solidFill>
              </a:rPr>
              <a:t>везана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sr-Cyrl-CS" dirty="0" smtClean="0">
                <a:solidFill>
                  <a:srgbClr val="92D050"/>
                </a:solidFill>
              </a:rPr>
              <a:t>за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sr-Cyrl-CS" dirty="0" smtClean="0">
                <a:solidFill>
                  <a:srgbClr val="92D050"/>
                </a:solidFill>
              </a:rPr>
              <a:t>свакодневне</a:t>
            </a:r>
            <a:r>
              <a:rPr lang="en-US" dirty="0" smtClean="0">
                <a:solidFill>
                  <a:srgbClr val="92D050"/>
                </a:solidFill>
              </a:rPr>
              <a:t> </a:t>
            </a:r>
            <a:r>
              <a:rPr lang="sr-Cyrl-CS" dirty="0" smtClean="0">
                <a:solidFill>
                  <a:srgbClr val="92D050"/>
                </a:solidFill>
              </a:rPr>
              <a:t>активности</a:t>
            </a:r>
            <a:endParaRPr lang="en-US" dirty="0" smtClean="0">
              <a:solidFill>
                <a:srgbClr val="92D050"/>
              </a:solidFill>
            </a:endParaRP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>
                <a:solidFill>
                  <a:srgbClr val="E80AA9"/>
                </a:solidFill>
              </a:rPr>
              <a:t>ограничења</a:t>
            </a:r>
            <a:r>
              <a:rPr lang="en-US" dirty="0" smtClean="0">
                <a:solidFill>
                  <a:srgbClr val="E80AA9"/>
                </a:solidFill>
              </a:rPr>
              <a:t> </a:t>
            </a:r>
            <a:r>
              <a:rPr lang="sr-Cyrl-CS" dirty="0" smtClean="0">
                <a:solidFill>
                  <a:srgbClr val="E80AA9"/>
                </a:solidFill>
              </a:rPr>
              <a:t>везана</a:t>
            </a:r>
            <a:r>
              <a:rPr lang="en-US" dirty="0" smtClean="0">
                <a:solidFill>
                  <a:srgbClr val="E80AA9"/>
                </a:solidFill>
              </a:rPr>
              <a:t> </a:t>
            </a:r>
            <a:r>
              <a:rPr lang="sr-Cyrl-CS" dirty="0" smtClean="0">
                <a:solidFill>
                  <a:srgbClr val="E80AA9"/>
                </a:solidFill>
              </a:rPr>
              <a:t>за</a:t>
            </a:r>
            <a:r>
              <a:rPr lang="en-US" dirty="0" smtClean="0">
                <a:solidFill>
                  <a:srgbClr val="E80AA9"/>
                </a:solidFill>
              </a:rPr>
              <a:t> </a:t>
            </a:r>
            <a:r>
              <a:rPr lang="sr-Cyrl-CS" dirty="0" smtClean="0">
                <a:solidFill>
                  <a:srgbClr val="E80AA9"/>
                </a:solidFill>
              </a:rPr>
              <a:t>професионалне</a:t>
            </a:r>
            <a:r>
              <a:rPr lang="en-US" dirty="0" smtClean="0">
                <a:solidFill>
                  <a:srgbClr val="E80AA9"/>
                </a:solidFill>
              </a:rPr>
              <a:t> </a:t>
            </a:r>
            <a:r>
              <a:rPr lang="sr-Cyrl-CS" dirty="0" smtClean="0">
                <a:solidFill>
                  <a:srgbClr val="E80AA9"/>
                </a:solidFill>
              </a:rPr>
              <a:t>активности</a:t>
            </a:r>
            <a:endParaRPr lang="en-US" dirty="0" smtClean="0">
              <a:solidFill>
                <a:srgbClr val="E80AA9"/>
              </a:solidFill>
            </a:endParaRP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>
                <a:solidFill>
                  <a:srgbClr val="0070C0"/>
                </a:solidFill>
              </a:rPr>
              <a:t>ограничења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везана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за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потешкоће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учешћу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у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спортским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sr-Cyrl-CS" dirty="0" smtClean="0">
                <a:solidFill>
                  <a:srgbClr val="0070C0"/>
                </a:solidFill>
              </a:rPr>
              <a:t>културним</a:t>
            </a:r>
            <a:r>
              <a:rPr lang="en-US" dirty="0" smtClean="0">
                <a:solidFill>
                  <a:srgbClr val="0070C0"/>
                </a:solidFill>
              </a:rPr>
              <a:t>, </a:t>
            </a:r>
            <a:r>
              <a:rPr lang="sr-Cyrl-CS" dirty="0" smtClean="0">
                <a:solidFill>
                  <a:srgbClr val="0070C0"/>
                </a:solidFill>
              </a:rPr>
              <a:t>друштвеним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и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другим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sr-Cyrl-CS" dirty="0" smtClean="0">
                <a:solidFill>
                  <a:srgbClr val="0070C0"/>
                </a:solidFill>
              </a:rPr>
              <a:t>збивањима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1524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Набројана</a:t>
            </a:r>
            <a:r>
              <a:rPr lang="en-US" dirty="0" smtClean="0"/>
              <a:t> </a:t>
            </a:r>
            <a:r>
              <a:rPr lang="sr-Cyrl-CS" dirty="0" smtClean="0"/>
              <a:t>ограничења</a:t>
            </a:r>
            <a:r>
              <a:rPr lang="en-US" dirty="0" smtClean="0"/>
              <a:t> </a:t>
            </a:r>
            <a:r>
              <a:rPr lang="sr-Cyrl-CS" dirty="0" smtClean="0"/>
              <a:t>су</a:t>
            </a:r>
            <a:r>
              <a:rPr lang="en-US" dirty="0" smtClean="0"/>
              <a:t> </a:t>
            </a:r>
            <a:r>
              <a:rPr lang="sr-Cyrl-CS" dirty="0" smtClean="0"/>
              <a:t>настала</a:t>
            </a:r>
            <a:r>
              <a:rPr lang="en-US" dirty="0" smtClean="0"/>
              <a:t> </a:t>
            </a:r>
            <a:r>
              <a:rPr lang="sr-Cyrl-CS" dirty="0" smtClean="0"/>
              <a:t>због</a:t>
            </a:r>
            <a:r>
              <a:rPr lang="en-US" dirty="0" smtClean="0"/>
              <a:t> </a:t>
            </a:r>
            <a:r>
              <a:rPr lang="sr-Cyrl-CS" dirty="0" smtClean="0"/>
              <a:t>човекове</a:t>
            </a:r>
            <a:r>
              <a:rPr lang="en-US" dirty="0" smtClean="0"/>
              <a:t> </a:t>
            </a:r>
            <a:r>
              <a:rPr lang="sr-Cyrl-CS" dirty="0" smtClean="0"/>
              <a:t>повреде</a:t>
            </a:r>
            <a:r>
              <a:rPr lang="en-US" dirty="0" smtClean="0"/>
              <a:t> </a:t>
            </a:r>
            <a:r>
              <a:rPr lang="sr-Cyrl-CS" dirty="0" smtClean="0"/>
              <a:t>или</a:t>
            </a:r>
            <a:r>
              <a:rPr lang="en-US" dirty="0" smtClean="0"/>
              <a:t> </a:t>
            </a:r>
            <a:r>
              <a:rPr lang="sr-Cyrl-CS" dirty="0" smtClean="0"/>
              <a:t>болести</a:t>
            </a:r>
            <a:r>
              <a:rPr lang="en-US" dirty="0" smtClean="0"/>
              <a:t> </a:t>
            </a:r>
            <a:r>
              <a:rPr lang="sr-Cyrl-CS" dirty="0" smtClean="0"/>
              <a:t>које</a:t>
            </a:r>
            <a:r>
              <a:rPr lang="en-US" dirty="0" smtClean="0"/>
              <a:t> </a:t>
            </a:r>
            <a:r>
              <a:rPr lang="sr-Cyrl-CS" dirty="0" smtClean="0"/>
              <a:t>су</a:t>
            </a:r>
            <a:r>
              <a:rPr lang="en-US" dirty="0" smtClean="0"/>
              <a:t> </a:t>
            </a:r>
            <a:r>
              <a:rPr lang="sr-Cyrl-CS" dirty="0" smtClean="0"/>
              <a:t>га</a:t>
            </a:r>
            <a:r>
              <a:rPr lang="en-US" dirty="0" smtClean="0"/>
              <a:t> </a:t>
            </a:r>
            <a:r>
              <a:rPr lang="sr-Cyrl-CS" dirty="0" smtClean="0"/>
              <a:t>довеле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стање</a:t>
            </a:r>
            <a:r>
              <a:rPr lang="en-US" dirty="0" smtClean="0"/>
              <a:t> </a:t>
            </a:r>
            <a:r>
              <a:rPr lang="sr-Cyrl-CS" dirty="0" smtClean="0"/>
              <a:t>неспособности</a:t>
            </a:r>
            <a:r>
              <a:rPr lang="en-US" dirty="0" smtClean="0"/>
              <a:t>, </a:t>
            </a:r>
            <a:r>
              <a:rPr lang="sr-Cyrl-CS" dirty="0" smtClean="0"/>
              <a:t>која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затим</a:t>
            </a:r>
            <a:r>
              <a:rPr lang="en-US" dirty="0" smtClean="0"/>
              <a:t> </a:t>
            </a:r>
            <a:r>
              <a:rPr lang="sr-Cyrl-CS" dirty="0" smtClean="0"/>
              <a:t>прешла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хедикеп</a:t>
            </a:r>
            <a:r>
              <a:rPr lang="en-US" dirty="0" smtClean="0"/>
              <a:t>.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3048000"/>
            <a:ext cx="8534400" cy="2590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vert="horz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sr-Cyrl-C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Према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томе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хендикеп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је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непогодност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произашла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из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оштећења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или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ометености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која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ограничава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спречава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особу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испуњењу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улога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које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јој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односу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на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узраст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социјалне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друге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факторе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sr-Cyrl-C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припада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2819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Хендикеп</a:t>
            </a:r>
            <a:r>
              <a:rPr lang="en-US" b="1" dirty="0" smtClean="0"/>
              <a:t> </a:t>
            </a:r>
            <a:r>
              <a:rPr lang="sr-Cyrl-CS" b="1" dirty="0" smtClean="0"/>
              <a:t>можемо</a:t>
            </a:r>
            <a:r>
              <a:rPr lang="en-US" b="1" dirty="0" smtClean="0"/>
              <a:t> </a:t>
            </a:r>
            <a:r>
              <a:rPr lang="sr-Cyrl-CS" b="1" dirty="0" smtClean="0"/>
              <a:t>превенирати</a:t>
            </a:r>
            <a:r>
              <a:rPr lang="en-US" b="1" dirty="0" smtClean="0"/>
              <a:t> </a:t>
            </a:r>
            <a:r>
              <a:rPr lang="sr-Cyrl-CS" b="1" dirty="0" smtClean="0"/>
              <a:t>акивацијом</a:t>
            </a:r>
            <a:r>
              <a:rPr lang="en-US" b="1" dirty="0" smtClean="0"/>
              <a:t> </a:t>
            </a:r>
            <a:r>
              <a:rPr lang="sr-Cyrl-CS" b="1" dirty="0" smtClean="0"/>
              <a:t>пацијента</a:t>
            </a:r>
            <a:r>
              <a:rPr lang="en-US" b="1" dirty="0" smtClean="0"/>
              <a:t> </a:t>
            </a:r>
            <a:r>
              <a:rPr lang="sr-Cyrl-CS" b="1" dirty="0" smtClean="0"/>
              <a:t>који</a:t>
            </a:r>
            <a:r>
              <a:rPr lang="en-US" b="1" dirty="0" smtClean="0"/>
              <a:t> </a:t>
            </a:r>
            <a:r>
              <a:rPr lang="sr-Cyrl-CS" b="1" dirty="0" smtClean="0"/>
              <a:t>узима</a:t>
            </a:r>
            <a:r>
              <a:rPr lang="en-US" b="1" dirty="0" smtClean="0"/>
              <a:t> </a:t>
            </a:r>
            <a:r>
              <a:rPr lang="sr-Cyrl-CS" b="1" dirty="0" smtClean="0"/>
              <a:t>учешће</a:t>
            </a:r>
            <a:r>
              <a:rPr lang="en-US" b="1" dirty="0" smtClean="0"/>
              <a:t> </a:t>
            </a:r>
            <a:r>
              <a:rPr lang="sr-Cyrl-CS" b="1" dirty="0" smtClean="0"/>
              <a:t>у</a:t>
            </a:r>
            <a:r>
              <a:rPr lang="en-US" b="1" dirty="0" smtClean="0"/>
              <a:t> </a:t>
            </a:r>
            <a:r>
              <a:rPr lang="sr-Cyrl-CS" b="1" dirty="0" smtClean="0"/>
              <a:t>своме</a:t>
            </a:r>
            <a:r>
              <a:rPr lang="en-US" b="1" dirty="0" smtClean="0"/>
              <a:t> </a:t>
            </a:r>
            <a:r>
              <a:rPr lang="sr-Cyrl-CS" b="1" dirty="0" smtClean="0"/>
              <a:t>оспособљавању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sr-Cyrl-CS" dirty="0" smtClean="0"/>
              <a:t>те</a:t>
            </a:r>
            <a:r>
              <a:rPr lang="en-US" dirty="0" smtClean="0"/>
              <a:t> </a:t>
            </a:r>
            <a:r>
              <a:rPr lang="sr-Cyrl-CS" dirty="0" smtClean="0"/>
              <a:t>превазилажењу</a:t>
            </a:r>
            <a:r>
              <a:rPr lang="en-US" dirty="0" smtClean="0"/>
              <a:t> </a:t>
            </a:r>
            <a:r>
              <a:rPr lang="sr-Cyrl-CS" dirty="0" smtClean="0"/>
              <a:t>своје</a:t>
            </a:r>
            <a:r>
              <a:rPr lang="en-US" dirty="0" smtClean="0"/>
              <a:t> </a:t>
            </a:r>
            <a:r>
              <a:rPr lang="sr-Cyrl-CS" dirty="0" smtClean="0"/>
              <a:t>инвалидности</a:t>
            </a:r>
            <a:r>
              <a:rPr lang="en-US" dirty="0" smtClean="0"/>
              <a:t> </a:t>
            </a:r>
            <a:r>
              <a:rPr lang="sr-Cyrl-CS" dirty="0" smtClean="0"/>
              <a:t>путем</a:t>
            </a:r>
            <a:r>
              <a:rPr lang="en-US" dirty="0" smtClean="0"/>
              <a:t> </a:t>
            </a:r>
            <a:r>
              <a:rPr lang="sr-Cyrl-CS" dirty="0" smtClean="0"/>
              <a:t>медицинске</a:t>
            </a:r>
            <a:r>
              <a:rPr lang="en-US" dirty="0" smtClean="0"/>
              <a:t> </a:t>
            </a:r>
            <a:r>
              <a:rPr lang="sr-Cyrl-CS" dirty="0" smtClean="0"/>
              <a:t>рехабилитације</a:t>
            </a:r>
            <a:r>
              <a:rPr lang="en-US" dirty="0" smtClean="0"/>
              <a:t>, </a:t>
            </a:r>
            <a:r>
              <a:rPr lang="sr-Cyrl-CS" dirty="0" smtClean="0"/>
              <a:t>што</a:t>
            </a:r>
            <a:r>
              <a:rPr lang="en-US" dirty="0" smtClean="0"/>
              <a:t> </a:t>
            </a:r>
            <a:r>
              <a:rPr lang="sr-Cyrl-CS" dirty="0" smtClean="0"/>
              <a:t>има</a:t>
            </a:r>
            <a:r>
              <a:rPr lang="en-US" dirty="0" smtClean="0"/>
              <a:t> </a:t>
            </a:r>
            <a:r>
              <a:rPr lang="sr-Cyrl-CS" dirty="0" smtClean="0"/>
              <a:t>значајан</a:t>
            </a:r>
            <a:r>
              <a:rPr lang="en-US" dirty="0" smtClean="0"/>
              <a:t> </a:t>
            </a:r>
            <a:r>
              <a:rPr lang="sr-Cyrl-CS" dirty="0" smtClean="0"/>
              <a:t>позитивни</a:t>
            </a:r>
            <a:r>
              <a:rPr lang="en-US" dirty="0" smtClean="0"/>
              <a:t> </a:t>
            </a:r>
            <a:r>
              <a:rPr lang="sr-Cyrl-CS" dirty="0" smtClean="0"/>
              <a:t>ефекат</a:t>
            </a:r>
            <a:r>
              <a:rPr lang="en-US" dirty="0" smtClean="0"/>
              <a:t> </a:t>
            </a:r>
            <a:r>
              <a:rPr lang="sr-Cyrl-CS" dirty="0" smtClean="0"/>
              <a:t>на</a:t>
            </a:r>
            <a:r>
              <a:rPr lang="en-US" dirty="0" smtClean="0"/>
              <a:t> </a:t>
            </a:r>
            <a:r>
              <a:rPr lang="sr-Cyrl-CS" dirty="0" smtClean="0"/>
              <a:t>целокупни</a:t>
            </a:r>
            <a:r>
              <a:rPr lang="en-US" dirty="0" smtClean="0"/>
              <a:t> </a:t>
            </a:r>
            <a:r>
              <a:rPr lang="sr-Cyrl-CS" dirty="0" smtClean="0"/>
              <a:t>даљи</a:t>
            </a:r>
            <a:r>
              <a:rPr lang="en-US" dirty="0" smtClean="0"/>
              <a:t> </a:t>
            </a:r>
            <a:r>
              <a:rPr lang="sr-Cyrl-CS" dirty="0" smtClean="0"/>
              <a:t>живот</a:t>
            </a:r>
            <a:r>
              <a:rPr lang="en-US" dirty="0" smtClean="0"/>
              <a:t> </a:t>
            </a:r>
            <a:r>
              <a:rPr lang="sr-Cyrl-CS" dirty="0" smtClean="0"/>
              <a:t>таквог</a:t>
            </a:r>
            <a:r>
              <a:rPr lang="en-US" dirty="0" smtClean="0"/>
              <a:t> </a:t>
            </a:r>
            <a:r>
              <a:rPr lang="sr-Cyrl-CS" dirty="0" smtClean="0"/>
              <a:t>пацијента</a:t>
            </a:r>
            <a:r>
              <a:rPr lang="en-US" dirty="0" smtClean="0"/>
              <a:t>.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Такође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код</a:t>
            </a:r>
            <a:r>
              <a:rPr lang="en-US" dirty="0" smtClean="0"/>
              <a:t> </a:t>
            </a:r>
            <a:r>
              <a:rPr lang="sr-Cyrl-CS" dirty="0" smtClean="0"/>
              <a:t>пацијената</a:t>
            </a:r>
            <a:r>
              <a:rPr lang="en-US" dirty="0" smtClean="0"/>
              <a:t> </a:t>
            </a:r>
            <a:r>
              <a:rPr lang="sr-Cyrl-CS" dirty="0" smtClean="0"/>
              <a:t>са</a:t>
            </a:r>
            <a:r>
              <a:rPr lang="en-US" dirty="0" smtClean="0"/>
              <a:t> </a:t>
            </a:r>
            <a:r>
              <a:rPr lang="sr-Cyrl-CS" dirty="0" smtClean="0"/>
              <a:t>ампутацијама</a:t>
            </a:r>
            <a:r>
              <a:rPr lang="en-US" dirty="0" smtClean="0"/>
              <a:t>, </a:t>
            </a:r>
            <a:r>
              <a:rPr lang="sr-Cyrl-CS" dirty="0" smtClean="0"/>
              <a:t>као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код</a:t>
            </a:r>
            <a:r>
              <a:rPr lang="en-US" dirty="0" smtClean="0"/>
              <a:t> </a:t>
            </a:r>
            <a:r>
              <a:rPr lang="sr-Cyrl-CS" dirty="0" smtClean="0"/>
              <a:t>било</a:t>
            </a:r>
            <a:r>
              <a:rPr lang="en-US" dirty="0" smtClean="0"/>
              <a:t> </a:t>
            </a:r>
            <a:r>
              <a:rPr lang="sr-Cyrl-CS" dirty="0" smtClean="0"/>
              <a:t>које</a:t>
            </a:r>
            <a:r>
              <a:rPr lang="en-US" dirty="0" smtClean="0"/>
              <a:t> </a:t>
            </a:r>
            <a:r>
              <a:rPr lang="sr-Cyrl-CS" dirty="0" smtClean="0"/>
              <a:t>друге</a:t>
            </a:r>
            <a:r>
              <a:rPr lang="en-US" dirty="0" smtClean="0"/>
              <a:t> </a:t>
            </a:r>
            <a:r>
              <a:rPr lang="sr-Cyrl-CS" dirty="0" smtClean="0"/>
              <a:t>болести</a:t>
            </a:r>
            <a:r>
              <a:rPr lang="en-US" dirty="0" smtClean="0"/>
              <a:t>, </a:t>
            </a:r>
            <a:r>
              <a:rPr lang="sr-Cyrl-CS" dirty="0" smtClean="0"/>
              <a:t>треба</a:t>
            </a:r>
            <a:r>
              <a:rPr lang="en-US" dirty="0" smtClean="0"/>
              <a:t> </a:t>
            </a:r>
            <a:r>
              <a:rPr lang="sr-Cyrl-CS" dirty="0" smtClean="0"/>
              <a:t>рехабилитацијом</a:t>
            </a:r>
            <a:r>
              <a:rPr lang="en-US" dirty="0" smtClean="0"/>
              <a:t> </a:t>
            </a:r>
            <a:r>
              <a:rPr lang="sr-Cyrl-CS" dirty="0" smtClean="0"/>
              <a:t>деловати</a:t>
            </a:r>
            <a:r>
              <a:rPr lang="en-US" dirty="0" smtClean="0"/>
              <a:t> </a:t>
            </a:r>
            <a:r>
              <a:rPr lang="sr-Cyrl-CS" dirty="0" smtClean="0"/>
              <a:t>на</a:t>
            </a:r>
            <a:r>
              <a:rPr lang="en-US" dirty="0" smtClean="0"/>
              <a:t> </a:t>
            </a:r>
            <a:r>
              <a:rPr lang="sr-Cyrl-CS" dirty="0" smtClean="0"/>
              <a:t>човека</a:t>
            </a:r>
            <a:r>
              <a:rPr lang="en-US" dirty="0" smtClean="0"/>
              <a:t> </a:t>
            </a:r>
            <a:r>
              <a:rPr lang="sr-Cyrl-CS" dirty="0" smtClean="0"/>
              <a:t>да</a:t>
            </a:r>
            <a:r>
              <a:rPr lang="en-US" dirty="0" smtClean="0"/>
              <a:t> </a:t>
            </a:r>
            <a:r>
              <a:rPr lang="sr-Cyrl-CS" dirty="0" smtClean="0"/>
              <a:t>прихвати</a:t>
            </a:r>
            <a:r>
              <a:rPr lang="en-US" dirty="0" smtClean="0"/>
              <a:t> </a:t>
            </a:r>
            <a:r>
              <a:rPr lang="sr-Cyrl-CS" dirty="0" smtClean="0"/>
              <a:t>тренутно</a:t>
            </a:r>
            <a:r>
              <a:rPr lang="en-US" dirty="0" smtClean="0"/>
              <a:t> </a:t>
            </a:r>
            <a:r>
              <a:rPr lang="sr-Cyrl-CS" dirty="0" smtClean="0"/>
              <a:t>стање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нови</a:t>
            </a:r>
            <a:r>
              <a:rPr lang="en-US" dirty="0" smtClean="0"/>
              <a:t> </a:t>
            </a:r>
            <a:r>
              <a:rPr lang="sr-Cyrl-CS" dirty="0" smtClean="0"/>
              <a:t>део</a:t>
            </a:r>
            <a:r>
              <a:rPr lang="en-US" dirty="0" smtClean="0"/>
              <a:t> </a:t>
            </a:r>
            <a:r>
              <a:rPr lang="sr-Cyrl-CS" dirty="0" smtClean="0"/>
              <a:t>тела</a:t>
            </a:r>
            <a:r>
              <a:rPr lang="en-US" dirty="0" smtClean="0"/>
              <a:t>, </a:t>
            </a:r>
            <a:r>
              <a:rPr lang="sr-Cyrl-CS" dirty="0" smtClean="0"/>
              <a:t>спречавајући</a:t>
            </a:r>
            <a:r>
              <a:rPr lang="en-US" dirty="0" smtClean="0"/>
              <a:t> </a:t>
            </a:r>
            <a:r>
              <a:rPr lang="sr-Cyrl-CS" dirty="0" smtClean="0"/>
              <a:t>на</a:t>
            </a:r>
            <a:r>
              <a:rPr lang="en-US" dirty="0" smtClean="0"/>
              <a:t> </a:t>
            </a:r>
            <a:r>
              <a:rPr lang="sr-Cyrl-CS" dirty="0" smtClean="0"/>
              <a:t>тај</a:t>
            </a:r>
            <a:r>
              <a:rPr lang="en-US" dirty="0" smtClean="0"/>
              <a:t> </a:t>
            </a:r>
            <a:r>
              <a:rPr lang="sr-Cyrl-CS" dirty="0" smtClean="0"/>
              <a:t>начин</a:t>
            </a:r>
            <a:r>
              <a:rPr lang="en-US" dirty="0" smtClean="0"/>
              <a:t> </a:t>
            </a:r>
            <a:r>
              <a:rPr lang="sr-Cyrl-CS" dirty="0" smtClean="0"/>
              <a:t>развијање</a:t>
            </a:r>
            <a:r>
              <a:rPr lang="en-US" dirty="0" smtClean="0"/>
              <a:t> </a:t>
            </a:r>
            <a:r>
              <a:rPr lang="sr-Cyrl-CS" dirty="0" smtClean="0"/>
              <a:t>хендикепа</a:t>
            </a:r>
            <a:r>
              <a:rPr lang="en-US" dirty="0" smtClean="0"/>
              <a:t>.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</p:txBody>
      </p:sp>
      <p:pic>
        <p:nvPicPr>
          <p:cNvPr id="4" name="Picture 3" descr="26841220-926027594229055-3502759802928678630-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0"/>
            <a:ext cx="3623441" cy="2819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Rectangle 4"/>
          <p:cNvSpPr/>
          <p:nvPr/>
        </p:nvSpPr>
        <p:spPr>
          <a:xfrm>
            <a:off x="228600" y="3886200"/>
            <a:ext cx="49530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CS" sz="2200" dirty="0" smtClean="0"/>
              <a:t>Код</a:t>
            </a:r>
            <a:r>
              <a:rPr lang="en-US" sz="2200" dirty="0" smtClean="0"/>
              <a:t> </a:t>
            </a:r>
            <a:r>
              <a:rPr lang="sr-Cyrl-CS" sz="2200" dirty="0" smtClean="0"/>
              <a:t>оваквих</a:t>
            </a:r>
            <a:r>
              <a:rPr lang="en-US" sz="2200" dirty="0" smtClean="0"/>
              <a:t> </a:t>
            </a:r>
            <a:r>
              <a:rPr lang="sr-Cyrl-CS" sz="2200" dirty="0" smtClean="0"/>
              <a:t>пацијената</a:t>
            </a:r>
            <a:r>
              <a:rPr lang="en-US" sz="2200" dirty="0" smtClean="0"/>
              <a:t> </a:t>
            </a:r>
            <a:r>
              <a:rPr lang="sr-Cyrl-CS" sz="2200" dirty="0" smtClean="0"/>
              <a:t>са</a:t>
            </a:r>
            <a:r>
              <a:rPr lang="en-US" sz="2200" dirty="0" smtClean="0"/>
              <a:t> </a:t>
            </a:r>
            <a:r>
              <a:rPr lang="sr-Cyrl-CS" sz="2200" dirty="0" smtClean="0"/>
              <a:t>апутацијама</a:t>
            </a:r>
            <a:r>
              <a:rPr lang="en-US" sz="2200" dirty="0" smtClean="0"/>
              <a:t>, </a:t>
            </a:r>
            <a:r>
              <a:rPr lang="sr-Cyrl-CS" sz="2200" dirty="0" smtClean="0"/>
              <a:t>медицинска</a:t>
            </a:r>
            <a:r>
              <a:rPr lang="en-US" sz="2200" dirty="0" smtClean="0"/>
              <a:t> </a:t>
            </a:r>
            <a:r>
              <a:rPr lang="sr-Cyrl-CS" sz="2200" dirty="0" smtClean="0"/>
              <a:t>рехабилитација</a:t>
            </a:r>
            <a:r>
              <a:rPr lang="en-US" sz="2200" dirty="0" smtClean="0"/>
              <a:t> </a:t>
            </a:r>
            <a:r>
              <a:rPr lang="sr-Cyrl-CS" sz="2200" dirty="0" smtClean="0"/>
              <a:t>се</a:t>
            </a:r>
            <a:r>
              <a:rPr lang="en-US" sz="2200" dirty="0" smtClean="0"/>
              <a:t> </a:t>
            </a:r>
            <a:r>
              <a:rPr lang="sr-Cyrl-CS" sz="2200" dirty="0" smtClean="0"/>
              <a:t>спроводи</a:t>
            </a:r>
            <a:r>
              <a:rPr lang="en-US" sz="2200" dirty="0" smtClean="0"/>
              <a:t> </a:t>
            </a:r>
            <a:r>
              <a:rPr lang="sr-Cyrl-CS" sz="2200" dirty="0" smtClean="0"/>
              <a:t>као</a:t>
            </a:r>
            <a:r>
              <a:rPr lang="en-US" sz="2200" dirty="0" smtClean="0"/>
              <a:t> </a:t>
            </a:r>
            <a:r>
              <a:rPr lang="sr-Cyrl-CS" sz="2200" dirty="0" smtClean="0"/>
              <a:t>и</a:t>
            </a:r>
            <a:r>
              <a:rPr lang="en-US" sz="2200" dirty="0" smtClean="0"/>
              <a:t> </a:t>
            </a:r>
            <a:r>
              <a:rPr lang="sr-Cyrl-CS" sz="2200" dirty="0" smtClean="0"/>
              <a:t>код</a:t>
            </a:r>
            <a:r>
              <a:rPr lang="en-US" sz="2200" dirty="0" smtClean="0"/>
              <a:t> </a:t>
            </a:r>
            <a:r>
              <a:rPr lang="sr-Cyrl-CS" sz="2200" dirty="0" smtClean="0"/>
              <a:t>свих</a:t>
            </a:r>
            <a:r>
              <a:rPr lang="en-US" sz="2200" dirty="0" smtClean="0"/>
              <a:t> </a:t>
            </a:r>
            <a:r>
              <a:rPr lang="sr-Cyrl-CS" sz="2200" dirty="0" smtClean="0"/>
              <a:t>осталих</a:t>
            </a:r>
            <a:r>
              <a:rPr lang="en-US" sz="2200" dirty="0" smtClean="0"/>
              <a:t> </a:t>
            </a:r>
            <a:r>
              <a:rPr lang="sr-Cyrl-CS" sz="2200" dirty="0" smtClean="0"/>
              <a:t>пацијенатам</a:t>
            </a:r>
            <a:r>
              <a:rPr lang="en-US" sz="2200" dirty="0" smtClean="0"/>
              <a:t>, </a:t>
            </a:r>
            <a:r>
              <a:rPr lang="sr-Cyrl-CS" sz="2200" dirty="0" smtClean="0"/>
              <a:t>али</a:t>
            </a:r>
            <a:r>
              <a:rPr lang="en-US" sz="2200" dirty="0" smtClean="0"/>
              <a:t> </a:t>
            </a:r>
            <a:r>
              <a:rPr lang="sr-Cyrl-CS" sz="2200" dirty="0" smtClean="0"/>
              <a:t>с</a:t>
            </a:r>
            <a:r>
              <a:rPr lang="en-US" sz="2200" dirty="0" smtClean="0"/>
              <a:t> </a:t>
            </a:r>
            <a:r>
              <a:rPr lang="sr-Cyrl-CS" sz="2200" dirty="0" smtClean="0"/>
              <a:t>обзиром</a:t>
            </a:r>
            <a:r>
              <a:rPr lang="en-US" sz="2200" dirty="0" smtClean="0"/>
              <a:t> </a:t>
            </a:r>
            <a:r>
              <a:rPr lang="sr-Cyrl-CS" sz="2200" dirty="0" smtClean="0"/>
              <a:t>на</a:t>
            </a:r>
            <a:r>
              <a:rPr lang="en-US" sz="2200" dirty="0" smtClean="0"/>
              <a:t> </a:t>
            </a:r>
            <a:r>
              <a:rPr lang="sr-Cyrl-CS" sz="2200" dirty="0" smtClean="0"/>
              <a:t>специфичности</a:t>
            </a:r>
            <a:r>
              <a:rPr lang="en-US" sz="2200" dirty="0" smtClean="0"/>
              <a:t> </a:t>
            </a:r>
            <a:r>
              <a:rPr lang="sr-Cyrl-CS" sz="2200" dirty="0" smtClean="0"/>
              <a:t>ових</a:t>
            </a:r>
            <a:r>
              <a:rPr lang="en-US" sz="2200" dirty="0" smtClean="0"/>
              <a:t> </a:t>
            </a:r>
            <a:r>
              <a:rPr lang="sr-Cyrl-CS" sz="2200" dirty="0" smtClean="0"/>
              <a:t>пацијената</a:t>
            </a:r>
            <a:r>
              <a:rPr lang="en-US" sz="2200" dirty="0" smtClean="0"/>
              <a:t> </a:t>
            </a:r>
            <a:r>
              <a:rPr lang="sr-Cyrl-CS" sz="2200" dirty="0" smtClean="0"/>
              <a:t>носи</a:t>
            </a:r>
            <a:r>
              <a:rPr lang="en-US" sz="2200" dirty="0" smtClean="0"/>
              <a:t> </a:t>
            </a:r>
            <a:r>
              <a:rPr lang="sr-Cyrl-CS" sz="2200" dirty="0" smtClean="0"/>
              <a:t>нази</a:t>
            </a:r>
            <a:r>
              <a:rPr lang="en-US" sz="2200" dirty="0" smtClean="0"/>
              <a:t> </a:t>
            </a:r>
            <a:r>
              <a:rPr lang="sr-Cyrl-CS" sz="2200" b="1" dirty="0" smtClean="0"/>
              <a:t>Протетска</a:t>
            </a:r>
            <a:r>
              <a:rPr lang="en-US" sz="2200" b="1" dirty="0" smtClean="0"/>
              <a:t> </a:t>
            </a:r>
            <a:r>
              <a:rPr lang="sr-Cyrl-CS" sz="2200" b="1" dirty="0" smtClean="0"/>
              <a:t>рехабилитација</a:t>
            </a:r>
            <a:r>
              <a:rPr lang="en-US" sz="2200" b="1" dirty="0" smtClean="0"/>
              <a:t>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 smtClean="0"/>
              <a:t>4. </a:t>
            </a:r>
            <a:r>
              <a:rPr lang="sr-Cyrl-CS" sz="3600" b="1" dirty="0" smtClean="0"/>
              <a:t>ОСНОВНИ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ПРИНЦИПИ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ПРОТЕТИЧКЕ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РЕХАБИЛИТАЦИЈЕ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21336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endParaRPr lang="sr-Cyrl-CS" sz="1400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Протетска</a:t>
            </a:r>
            <a:r>
              <a:rPr lang="en-US" b="1" dirty="0" smtClean="0"/>
              <a:t> </a:t>
            </a:r>
            <a:r>
              <a:rPr lang="sr-Cyrl-CS" b="1" dirty="0" smtClean="0"/>
              <a:t>рехабилитација</a:t>
            </a:r>
            <a:r>
              <a:rPr lang="en-US" b="1" dirty="0" smtClean="0"/>
              <a:t> </a:t>
            </a:r>
            <a:r>
              <a:rPr lang="sr-Cyrl-CS" b="1" dirty="0" smtClean="0"/>
              <a:t>је</a:t>
            </a:r>
            <a:r>
              <a:rPr lang="en-US" b="1" dirty="0" smtClean="0"/>
              <a:t> </a:t>
            </a:r>
            <a:r>
              <a:rPr lang="sr-Cyrl-CS" b="1" dirty="0" smtClean="0"/>
              <a:t>део</a:t>
            </a:r>
            <a:r>
              <a:rPr lang="en-US" b="1" dirty="0" smtClean="0"/>
              <a:t> </a:t>
            </a:r>
            <a:r>
              <a:rPr lang="sr-Cyrl-CS" b="1" dirty="0" smtClean="0"/>
              <a:t>медицинске</a:t>
            </a:r>
            <a:r>
              <a:rPr lang="en-US" b="1" dirty="0" smtClean="0"/>
              <a:t> </a:t>
            </a:r>
            <a:r>
              <a:rPr lang="sr-Cyrl-CS" b="1" dirty="0" smtClean="0"/>
              <a:t>рехабилитације</a:t>
            </a:r>
            <a:r>
              <a:rPr lang="en-US" b="1" dirty="0" smtClean="0"/>
              <a:t> </a:t>
            </a:r>
            <a:r>
              <a:rPr lang="sr-Cyrl-CS" b="1" dirty="0" smtClean="0"/>
              <a:t>која</a:t>
            </a:r>
            <a:r>
              <a:rPr lang="en-US" b="1" dirty="0" smtClean="0"/>
              <a:t> </a:t>
            </a:r>
            <a:r>
              <a:rPr lang="sr-Cyrl-CS" b="1" dirty="0" smtClean="0"/>
              <a:t>има</a:t>
            </a:r>
            <a:r>
              <a:rPr lang="en-US" b="1" dirty="0" smtClean="0"/>
              <a:t> </a:t>
            </a:r>
            <a:r>
              <a:rPr lang="sr-Cyrl-CS" b="1" dirty="0" smtClean="0"/>
              <a:t>за</a:t>
            </a:r>
            <a:r>
              <a:rPr lang="en-US" b="1" dirty="0" smtClean="0"/>
              <a:t> </a:t>
            </a:r>
            <a:r>
              <a:rPr lang="sr-Cyrl-CS" b="1" dirty="0" smtClean="0"/>
              <a:t>циљ</a:t>
            </a:r>
            <a:r>
              <a:rPr lang="en-US" b="1" dirty="0" smtClean="0"/>
              <a:t> </a:t>
            </a:r>
            <a:r>
              <a:rPr lang="sr-Cyrl-CS" b="1" dirty="0" smtClean="0"/>
              <a:t>да</a:t>
            </a:r>
            <a:r>
              <a:rPr lang="en-US" b="1" dirty="0" smtClean="0"/>
              <a:t> </a:t>
            </a:r>
            <a:r>
              <a:rPr lang="sr-Cyrl-CS" b="1" dirty="0" smtClean="0"/>
              <a:t>оспособи</a:t>
            </a:r>
            <a:r>
              <a:rPr lang="en-US" b="1" dirty="0" smtClean="0"/>
              <a:t> </a:t>
            </a:r>
            <a:r>
              <a:rPr lang="sr-Cyrl-CS" b="1" dirty="0" smtClean="0"/>
              <a:t>особе</a:t>
            </a:r>
            <a:r>
              <a:rPr lang="en-US" b="1" dirty="0" smtClean="0"/>
              <a:t> </a:t>
            </a:r>
            <a:r>
              <a:rPr lang="sr-Cyrl-CS" b="1" dirty="0" smtClean="0"/>
              <a:t>за</a:t>
            </a:r>
            <a:r>
              <a:rPr lang="en-US" b="1" dirty="0" smtClean="0"/>
              <a:t> </a:t>
            </a:r>
            <a:r>
              <a:rPr lang="sr-Cyrl-CS" b="1" dirty="0" smtClean="0"/>
              <a:t>даљи</a:t>
            </a:r>
            <a:r>
              <a:rPr lang="en-US" b="1" dirty="0" smtClean="0"/>
              <a:t> </a:t>
            </a:r>
            <a:r>
              <a:rPr lang="sr-Cyrl-CS" b="1" dirty="0" smtClean="0"/>
              <a:t>живот</a:t>
            </a:r>
            <a:r>
              <a:rPr lang="en-US" b="1" dirty="0" smtClean="0"/>
              <a:t> </a:t>
            </a:r>
            <a:r>
              <a:rPr lang="sr-Cyrl-CS" b="1" dirty="0" smtClean="0"/>
              <a:t>код</a:t>
            </a:r>
            <a:r>
              <a:rPr lang="en-US" b="1" dirty="0" smtClean="0"/>
              <a:t> </a:t>
            </a:r>
            <a:r>
              <a:rPr lang="sr-Cyrl-CS" b="1" dirty="0" smtClean="0"/>
              <a:t>којих</a:t>
            </a:r>
            <a:r>
              <a:rPr lang="en-US" b="1" dirty="0" smtClean="0"/>
              <a:t> </a:t>
            </a:r>
            <a:r>
              <a:rPr lang="sr-Cyrl-CS" b="1" dirty="0" smtClean="0"/>
              <a:t>је</a:t>
            </a:r>
            <a:r>
              <a:rPr lang="en-US" b="1" dirty="0" smtClean="0"/>
              <a:t> </a:t>
            </a:r>
            <a:r>
              <a:rPr lang="sr-Cyrl-CS" b="1" dirty="0" smtClean="0"/>
              <a:t>из</a:t>
            </a:r>
            <a:r>
              <a:rPr lang="en-US" b="1" dirty="0" smtClean="0"/>
              <a:t> </a:t>
            </a:r>
            <a:r>
              <a:rPr lang="sr-Cyrl-CS" b="1" dirty="0" smtClean="0"/>
              <a:t>различитих</a:t>
            </a:r>
            <a:r>
              <a:rPr lang="en-US" b="1" dirty="0" smtClean="0"/>
              <a:t> </a:t>
            </a:r>
            <a:r>
              <a:rPr lang="sr-Cyrl-CS" b="1" dirty="0" smtClean="0"/>
              <a:t>разлога</a:t>
            </a:r>
            <a:r>
              <a:rPr lang="en-US" b="1" dirty="0" smtClean="0"/>
              <a:t> </a:t>
            </a:r>
            <a:r>
              <a:rPr lang="sr-Cyrl-CS" b="1" dirty="0" smtClean="0"/>
              <a:t>дошло</a:t>
            </a:r>
            <a:r>
              <a:rPr lang="en-US" b="1" dirty="0" smtClean="0"/>
              <a:t> </a:t>
            </a:r>
            <a:r>
              <a:rPr lang="sr-Cyrl-CS" b="1" dirty="0" smtClean="0"/>
              <a:t>до</a:t>
            </a:r>
            <a:r>
              <a:rPr lang="en-US" b="1" dirty="0" smtClean="0"/>
              <a:t> </a:t>
            </a:r>
            <a:r>
              <a:rPr lang="sr-Cyrl-CS" b="1" dirty="0" smtClean="0"/>
              <a:t>губитка</a:t>
            </a:r>
            <a:r>
              <a:rPr lang="en-US" b="1" dirty="0" smtClean="0"/>
              <a:t> </a:t>
            </a:r>
            <a:r>
              <a:rPr lang="sr-Cyrl-CS" b="1" dirty="0" smtClean="0"/>
              <a:t>неког</a:t>
            </a:r>
            <a:r>
              <a:rPr lang="en-US" b="1" dirty="0" smtClean="0"/>
              <a:t> </a:t>
            </a:r>
            <a:r>
              <a:rPr lang="sr-Cyrl-CS" b="1" dirty="0" smtClean="0"/>
              <a:t>дела</a:t>
            </a:r>
            <a:r>
              <a:rPr lang="en-US" b="1" dirty="0" smtClean="0"/>
              <a:t> </a:t>
            </a:r>
            <a:r>
              <a:rPr lang="sr-Cyrl-CS" b="1" dirty="0" smtClean="0"/>
              <a:t>тела</a:t>
            </a:r>
            <a:r>
              <a:rPr lang="en-US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495800"/>
            <a:ext cx="81534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600" dirty="0" smtClean="0"/>
              <a:t>Да</a:t>
            </a:r>
            <a:r>
              <a:rPr lang="en-US" sz="2600" dirty="0" smtClean="0"/>
              <a:t> </a:t>
            </a:r>
            <a:r>
              <a:rPr lang="sr-Cyrl-CS" sz="2600" dirty="0" smtClean="0"/>
              <a:t>би</a:t>
            </a:r>
            <a:r>
              <a:rPr lang="en-US" sz="2600" dirty="0" smtClean="0"/>
              <a:t> </a:t>
            </a:r>
            <a:r>
              <a:rPr lang="sr-Cyrl-CS" sz="2600" dirty="0" smtClean="0"/>
              <a:t>остварила</a:t>
            </a:r>
            <a:r>
              <a:rPr lang="en-US" sz="2600" dirty="0" smtClean="0"/>
              <a:t> </a:t>
            </a:r>
            <a:r>
              <a:rPr lang="sr-Cyrl-CS" sz="2600" dirty="0" smtClean="0"/>
              <a:t>оно</a:t>
            </a:r>
            <a:r>
              <a:rPr lang="en-US" sz="2600" dirty="0" smtClean="0"/>
              <a:t> </a:t>
            </a:r>
            <a:r>
              <a:rPr lang="sr-Cyrl-CS" sz="2600" dirty="0" smtClean="0"/>
              <a:t>чему</a:t>
            </a:r>
            <a:r>
              <a:rPr lang="en-US" sz="2600" dirty="0" smtClean="0"/>
              <a:t> </a:t>
            </a:r>
            <a:r>
              <a:rPr lang="sr-Cyrl-CS" sz="2600" dirty="0" smtClean="0"/>
              <a:t>је</a:t>
            </a:r>
            <a:r>
              <a:rPr lang="en-US" sz="2600" dirty="0" smtClean="0"/>
              <a:t> </a:t>
            </a:r>
            <a:r>
              <a:rPr lang="sr-Cyrl-CS" sz="2600" dirty="0" smtClean="0"/>
              <a:t>намењена</a:t>
            </a:r>
            <a:r>
              <a:rPr lang="en-US" sz="2600" dirty="0" smtClean="0"/>
              <a:t>, </a:t>
            </a:r>
            <a:r>
              <a:rPr lang="sr-Cyrl-CS" sz="2600" dirty="0" smtClean="0"/>
              <a:t>а</a:t>
            </a:r>
            <a:r>
              <a:rPr lang="en-US" sz="2600" dirty="0" smtClean="0"/>
              <a:t> </a:t>
            </a:r>
            <a:r>
              <a:rPr lang="sr-Cyrl-CS" sz="2600" dirty="0" smtClean="0"/>
              <a:t>то</a:t>
            </a:r>
            <a:r>
              <a:rPr lang="en-US" sz="2600" dirty="0" smtClean="0"/>
              <a:t> </a:t>
            </a:r>
            <a:r>
              <a:rPr lang="sr-Cyrl-CS" sz="2600" dirty="0" smtClean="0"/>
              <a:t>је</a:t>
            </a:r>
            <a:r>
              <a:rPr lang="en-US" sz="2600" dirty="0" smtClean="0"/>
              <a:t> </a:t>
            </a:r>
            <a:r>
              <a:rPr lang="sr-Cyrl-CS" sz="2600" dirty="0" smtClean="0"/>
              <a:t>оспособљавање</a:t>
            </a:r>
            <a:r>
              <a:rPr lang="en-US" sz="2600" dirty="0" smtClean="0"/>
              <a:t> </a:t>
            </a:r>
            <a:r>
              <a:rPr lang="sr-Cyrl-CS" sz="2600" dirty="0" smtClean="0"/>
              <a:t>особа</a:t>
            </a:r>
            <a:r>
              <a:rPr lang="en-US" sz="2600" dirty="0" smtClean="0"/>
              <a:t> </a:t>
            </a:r>
            <a:r>
              <a:rPr lang="sr-Cyrl-CS" sz="2600" dirty="0" smtClean="0"/>
              <a:t>са</a:t>
            </a:r>
            <a:r>
              <a:rPr lang="en-US" sz="2600" dirty="0" smtClean="0"/>
              <a:t> </a:t>
            </a:r>
            <a:r>
              <a:rPr lang="sr-Cyrl-CS" sz="2600" dirty="0" smtClean="0"/>
              <a:t>наведеним</a:t>
            </a:r>
            <a:r>
              <a:rPr lang="en-US" sz="2600" dirty="0" smtClean="0"/>
              <a:t> </a:t>
            </a:r>
            <a:r>
              <a:rPr lang="sr-Cyrl-CS" sz="2600" dirty="0" smtClean="0"/>
              <a:t>губицима</a:t>
            </a:r>
            <a:r>
              <a:rPr lang="en-US" sz="2600" dirty="0" smtClean="0"/>
              <a:t>, </a:t>
            </a:r>
            <a:r>
              <a:rPr lang="sr-Cyrl-CS" sz="2600" b="1" dirty="0" smtClean="0"/>
              <a:t>мора</a:t>
            </a:r>
            <a:r>
              <a:rPr lang="en-US" sz="2600" b="1" dirty="0" smtClean="0"/>
              <a:t> </a:t>
            </a:r>
            <a:r>
              <a:rPr lang="sr-Cyrl-CS" sz="2600" b="1" dirty="0" smtClean="0"/>
              <a:t>се</a:t>
            </a:r>
            <a:r>
              <a:rPr lang="en-US" sz="2600" b="1" dirty="0" smtClean="0"/>
              <a:t> </a:t>
            </a:r>
            <a:r>
              <a:rPr lang="sr-Cyrl-CS" sz="2600" b="1" dirty="0" smtClean="0"/>
              <a:t>правилно</a:t>
            </a:r>
            <a:r>
              <a:rPr lang="en-US" sz="2600" b="1" dirty="0" smtClean="0"/>
              <a:t> </a:t>
            </a:r>
            <a:r>
              <a:rPr lang="sr-Cyrl-CS" sz="2600" b="1" dirty="0" smtClean="0"/>
              <a:t>изводити</a:t>
            </a:r>
            <a:r>
              <a:rPr lang="en-US" sz="2600" b="1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780288"/>
          </a:xfrm>
        </p:spPr>
        <p:txBody>
          <a:bodyPr>
            <a:noAutofit/>
          </a:bodyPr>
          <a:lstStyle/>
          <a:p>
            <a:pPr algn="ctr"/>
            <a:r>
              <a:rPr lang="sr-Cyrl-CS" sz="3600" b="1" dirty="0" smtClean="0"/>
              <a:t>ПРОЦЕС НАСТАНКА ИНВАЛИДНОСТИ</a:t>
            </a:r>
            <a:endParaRPr lang="en-US" sz="3600" b="1" dirty="0"/>
          </a:p>
        </p:txBody>
      </p:sp>
      <p:pic>
        <p:nvPicPr>
          <p:cNvPr id="6" name="Content Placeholder 5" descr="SLIKAAA.bmp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" y="1676400"/>
            <a:ext cx="8043691" cy="480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077200" cy="3886200"/>
          </a:xfrm>
          <a:solidFill>
            <a:schemeClr val="accent2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10000"/>
              <a:buFont typeface="+mj-lt"/>
              <a:buAutoNum type="arabicParenR"/>
            </a:pPr>
            <a:r>
              <a:rPr lang="sr-Cyrl-C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Пацијент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представља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субјект рехабилитације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sr-Cyrl-C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</a:t>
            </a:r>
            <a:r>
              <a:rPr lang="en-U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објект</a:t>
            </a:r>
            <a:endParaRPr lang="en-US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10000"/>
              <a:buFont typeface="+mj-lt"/>
              <a:buAutoNum type="arabicParenR"/>
            </a:pPr>
            <a:r>
              <a:rPr lang="sr-Cyrl-C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Ова</a:t>
            </a:r>
            <a:r>
              <a:rPr lang="en-U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рехабилитација</a:t>
            </a:r>
            <a:r>
              <a:rPr lang="en-U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увек</a:t>
            </a:r>
            <a:r>
              <a:rPr lang="en-U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мора</a:t>
            </a:r>
            <a:r>
              <a:rPr lang="en-U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</a:t>
            </a:r>
            <a:r>
              <a:rPr lang="en-U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буде</a:t>
            </a:r>
            <a:r>
              <a:rPr lang="en-U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рана</a:t>
            </a:r>
            <a:endParaRPr lang="en-US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10000"/>
              <a:buFont typeface="+mj-lt"/>
              <a:buAutoNum type="arabicParenR"/>
            </a:pPr>
            <a:r>
              <a:rPr lang="sr-Cyrl-C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Увек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мора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тимски</a:t>
            </a:r>
            <a:r>
              <a:rPr lang="en-U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спроводити</a:t>
            </a:r>
            <a:endParaRPr lang="en-US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10000"/>
              <a:buFont typeface="+mj-lt"/>
              <a:buAutoNum type="arabicParenR"/>
            </a:pPr>
            <a:r>
              <a:rPr lang="sr-Cyrl-C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Мора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спроводити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довољно</a:t>
            </a:r>
            <a:r>
              <a:rPr lang="en-U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дуго</a:t>
            </a:r>
            <a:endParaRPr lang="en-US" b="1" dirty="0" smtClean="0">
              <a:ln w="1905"/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Clr>
                <a:schemeClr val="bg2">
                  <a:lumMod val="25000"/>
                </a:schemeClr>
              </a:buClr>
              <a:buSzPct val="110000"/>
              <a:buFont typeface="+mj-lt"/>
              <a:buAutoNum type="arabicParenR"/>
            </a:pPr>
            <a:r>
              <a:rPr lang="sr-Cyrl-CS" b="1" dirty="0" smtClean="0">
                <a:ln w="1905"/>
                <a:solidFill>
                  <a:srgbClr val="E80AA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Мора</a:t>
            </a:r>
            <a:r>
              <a:rPr lang="en-US" b="1" dirty="0" smtClean="0">
                <a:ln w="1905"/>
                <a:solidFill>
                  <a:srgbClr val="E80AA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E80AA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бити</a:t>
            </a:r>
            <a:r>
              <a:rPr lang="en-US" b="1" dirty="0" smtClean="0">
                <a:ln w="1905"/>
                <a:solidFill>
                  <a:srgbClr val="E80AA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E80AA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свеобухватна</a:t>
            </a:r>
            <a:r>
              <a:rPr lang="en-US" b="1" dirty="0" smtClean="0">
                <a:ln w="1905"/>
                <a:solidFill>
                  <a:srgbClr val="E80AA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E80AA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en-US" b="1" dirty="0" smtClean="0">
                <a:ln w="1905"/>
                <a:solidFill>
                  <a:srgbClr val="E80AA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sr-Cyrl-CS" b="1" dirty="0" smtClean="0">
                <a:ln w="1905"/>
                <a:solidFill>
                  <a:srgbClr val="E80AA9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реална</a:t>
            </a:r>
            <a:endParaRPr lang="en-US" b="1" dirty="0">
              <a:ln w="1905"/>
              <a:solidFill>
                <a:srgbClr val="E80AA9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  <a:solidFill>
            <a:schemeClr val="bg2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sr-Cyrl-CS" sz="3600" b="1" dirty="0" smtClean="0"/>
              <a:t>ПРИНЦИПИ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ПРОТЕТИЧКЕ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РЕХАБИЛИТАЦИЈЕ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1. </a:t>
            </a:r>
            <a:r>
              <a:rPr lang="sr-Cyrl-CS" sz="3600" b="1" dirty="0" smtClean="0"/>
              <a:t>Пацијент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представља</a:t>
            </a:r>
            <a:r>
              <a:rPr lang="en-US" sz="3600" b="1" dirty="0" smtClean="0"/>
              <a:t> </a:t>
            </a:r>
            <a:r>
              <a:rPr lang="sr-Cyrl-CS" sz="3600" b="1" dirty="0" smtClean="0">
                <a:solidFill>
                  <a:srgbClr val="FF0000"/>
                </a:solidFill>
              </a:rPr>
              <a:t>СУБЈЕКТ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sr-Cyrl-CS" sz="3600" b="1" dirty="0" smtClean="0"/>
              <a:t>рехабилитације</a:t>
            </a:r>
            <a:r>
              <a:rPr lang="en-US" sz="3600" b="1" dirty="0" smtClean="0"/>
              <a:t>, </a:t>
            </a:r>
            <a:r>
              <a:rPr lang="sr-Cyrl-CS" sz="3600" b="1" dirty="0" smtClean="0"/>
              <a:t>а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не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објект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362200"/>
            <a:ext cx="5562600" cy="38100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Овај</a:t>
            </a:r>
            <a:r>
              <a:rPr lang="en-US" dirty="0" smtClean="0"/>
              <a:t> </a:t>
            </a:r>
            <a:r>
              <a:rPr lang="sr-Cyrl-CS" dirty="0" smtClean="0"/>
              <a:t>принцип</a:t>
            </a:r>
            <a:r>
              <a:rPr lang="en-US" dirty="0" smtClean="0"/>
              <a:t> </a:t>
            </a:r>
            <a:r>
              <a:rPr lang="sr-Cyrl-CS" dirty="0" smtClean="0"/>
              <a:t>подразумева</a:t>
            </a:r>
            <a:r>
              <a:rPr lang="en-US" dirty="0" smtClean="0"/>
              <a:t> </a:t>
            </a:r>
            <a:r>
              <a:rPr lang="sr-Cyrl-CS" dirty="0" smtClean="0"/>
              <a:t>то</a:t>
            </a:r>
            <a:r>
              <a:rPr lang="en-US" dirty="0" smtClean="0"/>
              <a:t> </a:t>
            </a:r>
            <a:r>
              <a:rPr lang="sr-Cyrl-CS" dirty="0" smtClean="0"/>
              <a:t>да</a:t>
            </a:r>
            <a:r>
              <a:rPr lang="en-US" dirty="0" smtClean="0"/>
              <a:t> </a:t>
            </a:r>
            <a:r>
              <a:rPr lang="sr-Cyrl-CS" dirty="0" smtClean="0"/>
              <a:t>пацијент</a:t>
            </a:r>
            <a:r>
              <a:rPr lang="en-US" dirty="0" smtClean="0"/>
              <a:t> </a:t>
            </a:r>
            <a:r>
              <a:rPr lang="sr-Cyrl-CS" dirty="0" smtClean="0"/>
              <a:t>коме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извршена</a:t>
            </a:r>
            <a:r>
              <a:rPr lang="en-US" dirty="0" smtClean="0"/>
              <a:t> </a:t>
            </a:r>
            <a:r>
              <a:rPr lang="sr-Cyrl-CS" dirty="0" smtClean="0"/>
              <a:t>ампутација</a:t>
            </a:r>
            <a:r>
              <a:rPr lang="en-US" dirty="0" smtClean="0"/>
              <a:t> </a:t>
            </a:r>
            <a:r>
              <a:rPr lang="sr-Cyrl-CS" b="1" dirty="0" smtClean="0"/>
              <a:t>мора</a:t>
            </a:r>
            <a:r>
              <a:rPr lang="en-US" b="1" dirty="0" smtClean="0"/>
              <a:t> </a:t>
            </a:r>
            <a:r>
              <a:rPr lang="sr-Cyrl-CS" b="1" dirty="0" smtClean="0"/>
              <a:t>да</a:t>
            </a:r>
            <a:r>
              <a:rPr lang="en-US" b="1" dirty="0" smtClean="0"/>
              <a:t> </a:t>
            </a:r>
            <a:r>
              <a:rPr lang="sr-Cyrl-CS" b="1" dirty="0" smtClean="0"/>
              <a:t>активно</a:t>
            </a:r>
            <a:r>
              <a:rPr lang="en-US" b="1" dirty="0" smtClean="0"/>
              <a:t> </a:t>
            </a:r>
            <a:r>
              <a:rPr lang="sr-Cyrl-CS" b="1" dirty="0" smtClean="0"/>
              <a:t>учествује</a:t>
            </a:r>
            <a:r>
              <a:rPr lang="en-US" b="1" dirty="0" smtClean="0"/>
              <a:t> </a:t>
            </a:r>
            <a:r>
              <a:rPr lang="sr-Cyrl-CS" b="1" dirty="0" smtClean="0"/>
              <a:t>у</a:t>
            </a:r>
            <a:r>
              <a:rPr lang="en-US" b="1" dirty="0" smtClean="0"/>
              <a:t> </a:t>
            </a:r>
            <a:r>
              <a:rPr lang="sr-Cyrl-CS" b="1" dirty="0" smtClean="0"/>
              <a:t>свом</a:t>
            </a:r>
            <a:r>
              <a:rPr lang="en-US" b="1" dirty="0" smtClean="0"/>
              <a:t> </a:t>
            </a:r>
            <a:r>
              <a:rPr lang="sr-Cyrl-CS" b="1" dirty="0" smtClean="0"/>
              <a:t>оспособљавању</a:t>
            </a:r>
            <a:r>
              <a:rPr lang="en-US" dirty="0" smtClean="0"/>
              <a:t>, </a:t>
            </a:r>
            <a:r>
              <a:rPr lang="sr-Cyrl-CS" dirty="0" smtClean="0"/>
              <a:t>упознајући</a:t>
            </a:r>
            <a:r>
              <a:rPr lang="en-US" dirty="0" smtClean="0"/>
              <a:t> </a:t>
            </a:r>
            <a:r>
              <a:rPr lang="sr-Cyrl-CS" dirty="0" smtClean="0"/>
              <a:t>све</a:t>
            </a:r>
            <a:r>
              <a:rPr lang="en-US" dirty="0" smtClean="0"/>
              <a:t> </a:t>
            </a:r>
            <a:r>
              <a:rPr lang="sr-Cyrl-CS" dirty="0" smtClean="0"/>
              <a:t>методе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технике</a:t>
            </a:r>
            <a:r>
              <a:rPr lang="en-US" dirty="0" smtClean="0"/>
              <a:t> </a:t>
            </a:r>
            <a:r>
              <a:rPr lang="sr-Cyrl-CS" dirty="0" smtClean="0"/>
              <a:t>које</a:t>
            </a:r>
            <a:r>
              <a:rPr lang="en-US" dirty="0" smtClean="0"/>
              <a:t> </a:t>
            </a:r>
            <a:r>
              <a:rPr lang="sr-Cyrl-CS" dirty="0" smtClean="0"/>
              <a:t>ће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тим</a:t>
            </a:r>
            <a:r>
              <a:rPr lang="en-US" dirty="0" smtClean="0"/>
              <a:t> </a:t>
            </a:r>
            <a:r>
              <a:rPr lang="sr-Cyrl-CS" dirty="0" smtClean="0"/>
              <a:t>путем</a:t>
            </a:r>
            <a:r>
              <a:rPr lang="en-US" dirty="0" smtClean="0"/>
              <a:t> </a:t>
            </a:r>
            <a:r>
              <a:rPr lang="sr-Cyrl-CS" dirty="0" smtClean="0"/>
              <a:t>спроводити</a:t>
            </a:r>
            <a:r>
              <a:rPr lang="en-US" dirty="0" smtClean="0"/>
              <a:t>, </a:t>
            </a:r>
            <a:r>
              <a:rPr lang="sr-Cyrl-CS" dirty="0" smtClean="0"/>
              <a:t>а</a:t>
            </a:r>
            <a:r>
              <a:rPr lang="en-US" dirty="0" smtClean="0"/>
              <a:t> </a:t>
            </a:r>
            <a:r>
              <a:rPr lang="sr-Cyrl-CS" dirty="0" smtClean="0"/>
              <a:t>то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постиже</a:t>
            </a:r>
            <a:r>
              <a:rPr lang="en-US" dirty="0" smtClean="0"/>
              <a:t> </a:t>
            </a:r>
            <a:r>
              <a:rPr lang="sr-Cyrl-CS" dirty="0" smtClean="0"/>
              <a:t>добром</a:t>
            </a:r>
            <a:r>
              <a:rPr lang="en-US" dirty="0" smtClean="0"/>
              <a:t> </a:t>
            </a:r>
            <a:r>
              <a:rPr lang="sr-Cyrl-CS" dirty="0" smtClean="0"/>
              <a:t>мотивацијом</a:t>
            </a:r>
            <a:r>
              <a:rPr lang="en-US" dirty="0" smtClean="0"/>
              <a:t> </a:t>
            </a:r>
            <a:r>
              <a:rPr lang="sr-Cyrl-CS" dirty="0" smtClean="0"/>
              <a:t>таквог</a:t>
            </a:r>
            <a:r>
              <a:rPr lang="en-US" dirty="0" smtClean="0"/>
              <a:t> </a:t>
            </a:r>
            <a:r>
              <a:rPr lang="sr-Cyrl-CS" dirty="0" smtClean="0"/>
              <a:t>пацијента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3" descr="Dijamant-doprinosi-prikupljanju-u-akciji-„Čep-za-hendikep“-820x490.jpg"/>
          <p:cNvPicPr>
            <a:picLocks noChangeAspect="1"/>
          </p:cNvPicPr>
          <p:nvPr/>
        </p:nvPicPr>
        <p:blipFill>
          <a:blip r:embed="rId2"/>
          <a:srcRect t="17347" r="41220"/>
          <a:stretch>
            <a:fillRect/>
          </a:stretch>
        </p:blipFill>
        <p:spPr>
          <a:xfrm>
            <a:off x="5943600" y="2438400"/>
            <a:ext cx="2914650" cy="385762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0"/>
            <a:ext cx="7239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1. УВОД</a:t>
            </a:r>
            <a:endParaRPr lang="sr-Cyrl-C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2362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sz="2400" b="1" dirty="0" smtClean="0"/>
              <a:t>Протетика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и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ортотика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представљају научну дисциплину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која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се бави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протетском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рехабилитацијом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која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се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спроводи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након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ампутација</a:t>
            </a:r>
            <a:r>
              <a:rPr lang="sr-Latn-CS" sz="2400" b="1" dirty="0" smtClean="0"/>
              <a:t>, </a:t>
            </a:r>
            <a:r>
              <a:rPr lang="sr-Cyrl-CS" sz="2400" b="1" dirty="0" smtClean="0"/>
              <a:t>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такође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се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бави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и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протетским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и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ортопедским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помагалима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неоходним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људима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код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којих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је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услед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болести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или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повреде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дошло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до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неке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врсте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оштећења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тела</a:t>
            </a:r>
            <a:r>
              <a:rPr lang="sr-Latn-CS" sz="2400" b="1" dirty="0" smtClean="0"/>
              <a:t>.</a:t>
            </a:r>
            <a:endParaRPr lang="sr-Cyrl-CS" sz="2400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4495800"/>
            <a:ext cx="8382000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Cyrl-CS" sz="2400" dirty="0" smtClean="0"/>
              <a:t>У</a:t>
            </a:r>
            <a:r>
              <a:rPr lang="sr-Latn-CS" sz="2400" dirty="0" smtClean="0"/>
              <a:t> </a:t>
            </a:r>
            <a:r>
              <a:rPr lang="sr-Cyrl-CS" sz="2400" dirty="0" smtClean="0"/>
              <a:t>медицинској</a:t>
            </a:r>
            <a:r>
              <a:rPr lang="sr-Latn-CS" sz="2400" dirty="0" smtClean="0"/>
              <a:t> </a:t>
            </a:r>
            <a:r>
              <a:rPr lang="sr-Cyrl-CS" sz="2400" dirty="0" smtClean="0"/>
              <a:t>рехабилитацији</a:t>
            </a:r>
            <a:r>
              <a:rPr lang="sr-Latn-CS" sz="2400" dirty="0" smtClean="0"/>
              <a:t> </a:t>
            </a:r>
            <a:r>
              <a:rPr lang="sr-Cyrl-CS" sz="2400" dirty="0" smtClean="0"/>
              <a:t>ова</a:t>
            </a:r>
            <a:r>
              <a:rPr lang="sr-Latn-CS" sz="2400" dirty="0" smtClean="0"/>
              <a:t> </a:t>
            </a:r>
            <a:r>
              <a:rPr lang="sr-Cyrl-CS" sz="2400" dirty="0" smtClean="0"/>
              <a:t>грана</a:t>
            </a:r>
            <a:r>
              <a:rPr lang="sr-Latn-CS" sz="2400" dirty="0" smtClean="0"/>
              <a:t> </a:t>
            </a:r>
            <a:r>
              <a:rPr lang="sr-Cyrl-CS" sz="2400" dirty="0" smtClean="0"/>
              <a:t>је</a:t>
            </a:r>
            <a:r>
              <a:rPr lang="sr-Latn-CS" sz="2400" dirty="0" smtClean="0"/>
              <a:t> </a:t>
            </a:r>
            <a:r>
              <a:rPr lang="sr-Cyrl-CS" sz="2400" dirty="0" smtClean="0"/>
              <a:t>веома</a:t>
            </a:r>
            <a:r>
              <a:rPr lang="sr-Latn-CS" sz="2400" dirty="0" smtClean="0"/>
              <a:t> </a:t>
            </a:r>
            <a:r>
              <a:rPr lang="sr-Cyrl-CS" sz="2400" dirty="0" smtClean="0"/>
              <a:t>важна</a:t>
            </a:r>
            <a:r>
              <a:rPr lang="sr-Latn-CS" sz="2400" dirty="0" smtClean="0"/>
              <a:t> </a:t>
            </a:r>
            <a:r>
              <a:rPr lang="sr-Cyrl-CS" sz="2400" dirty="0" smtClean="0"/>
              <a:t>и</a:t>
            </a:r>
            <a:r>
              <a:rPr lang="sr-Latn-CS" sz="2400" dirty="0" smtClean="0"/>
              <a:t> </a:t>
            </a:r>
            <a:r>
              <a:rPr lang="sr-Cyrl-CS" sz="2400" dirty="0" smtClean="0"/>
              <a:t>бави</a:t>
            </a:r>
            <a:r>
              <a:rPr lang="sr-Latn-CS" sz="2400" dirty="0" smtClean="0"/>
              <a:t> </a:t>
            </a:r>
            <a:r>
              <a:rPr lang="sr-Cyrl-CS" sz="2400" dirty="0" smtClean="0"/>
              <a:t>узимањем</a:t>
            </a:r>
            <a:r>
              <a:rPr lang="sr-Latn-CS" sz="2400" dirty="0" smtClean="0"/>
              <a:t> </a:t>
            </a:r>
            <a:r>
              <a:rPr lang="sr-Cyrl-CS" sz="2400" dirty="0" smtClean="0"/>
              <a:t>мера</a:t>
            </a:r>
            <a:r>
              <a:rPr lang="sr-Latn-CS" sz="2400" dirty="0" smtClean="0"/>
              <a:t> </a:t>
            </a:r>
            <a:r>
              <a:rPr lang="sr-Cyrl-CS" sz="2400" dirty="0" smtClean="0"/>
              <a:t>и</a:t>
            </a:r>
            <a:r>
              <a:rPr lang="sr-Latn-CS" sz="2400" dirty="0" smtClean="0"/>
              <a:t> </a:t>
            </a:r>
            <a:r>
              <a:rPr lang="sr-Cyrl-CS" sz="2400" dirty="0" smtClean="0"/>
              <a:t>израдом</a:t>
            </a:r>
            <a:r>
              <a:rPr lang="sr-Latn-CS" sz="2400" dirty="0" smtClean="0"/>
              <a:t> </a:t>
            </a:r>
            <a:r>
              <a:rPr lang="sr-Cyrl-CS" sz="2400" dirty="0" smtClean="0"/>
              <a:t>помагала</a:t>
            </a:r>
            <a:r>
              <a:rPr lang="sr-Latn-CS" sz="2400" dirty="0" smtClean="0"/>
              <a:t>,</a:t>
            </a:r>
            <a:r>
              <a:rPr lang="sr-Cyrl-CS" sz="2400" dirty="0" smtClean="0"/>
              <a:t>а</a:t>
            </a:r>
            <a:r>
              <a:rPr lang="sr-Latn-CS" sz="2400" dirty="0" smtClean="0"/>
              <a:t> </a:t>
            </a:r>
            <a:r>
              <a:rPr lang="sr-Cyrl-CS" sz="2400" dirty="0" smtClean="0"/>
              <a:t>код</a:t>
            </a:r>
            <a:r>
              <a:rPr lang="sr-Latn-CS" sz="2400" dirty="0" smtClean="0"/>
              <a:t> </a:t>
            </a:r>
            <a:r>
              <a:rPr lang="sr-Cyrl-CS" sz="2400" dirty="0" smtClean="0"/>
              <a:t>људи</a:t>
            </a:r>
            <a:r>
              <a:rPr lang="sr-Latn-CS" sz="2400" dirty="0" smtClean="0"/>
              <a:t> </a:t>
            </a:r>
            <a:r>
              <a:rPr lang="sr-Cyrl-CS" sz="2400" dirty="0" smtClean="0"/>
              <a:t>код</a:t>
            </a:r>
            <a:r>
              <a:rPr lang="sr-Latn-CS" sz="2400" dirty="0" smtClean="0"/>
              <a:t> </a:t>
            </a:r>
            <a:r>
              <a:rPr lang="sr-Cyrl-CS" sz="2400" dirty="0" smtClean="0"/>
              <a:t>којих</a:t>
            </a:r>
            <a:r>
              <a:rPr lang="sr-Latn-CS" sz="2400" dirty="0" smtClean="0"/>
              <a:t> </a:t>
            </a:r>
            <a:r>
              <a:rPr lang="sr-Cyrl-CS" sz="2400" dirty="0" smtClean="0"/>
              <a:t>је</a:t>
            </a:r>
            <a:r>
              <a:rPr lang="sr-Latn-CS" sz="2400" dirty="0" smtClean="0"/>
              <a:t> </a:t>
            </a:r>
            <a:r>
              <a:rPr lang="sr-Cyrl-CS" sz="2400" dirty="0" smtClean="0"/>
              <a:t>дошло</a:t>
            </a:r>
            <a:r>
              <a:rPr lang="sr-Latn-CS" sz="2400" dirty="0" smtClean="0"/>
              <a:t> </a:t>
            </a:r>
            <a:r>
              <a:rPr lang="sr-Cyrl-CS" sz="2400" dirty="0" smtClean="0"/>
              <a:t>до</a:t>
            </a:r>
            <a:r>
              <a:rPr lang="sr-Latn-CS" sz="2400" dirty="0" smtClean="0"/>
              <a:t> </a:t>
            </a:r>
            <a:r>
              <a:rPr lang="sr-Cyrl-CS" sz="2400" dirty="0" smtClean="0"/>
              <a:t>губитка</a:t>
            </a:r>
            <a:r>
              <a:rPr lang="sr-Latn-CS" sz="2400" dirty="0" smtClean="0"/>
              <a:t> </a:t>
            </a:r>
            <a:r>
              <a:rPr lang="sr-Cyrl-CS" sz="2400" dirty="0" smtClean="0"/>
              <a:t>или</a:t>
            </a:r>
            <a:r>
              <a:rPr lang="sr-Latn-CS" sz="2400" dirty="0" smtClean="0"/>
              <a:t> </a:t>
            </a:r>
            <a:r>
              <a:rPr lang="sr-Cyrl-CS" sz="2400" dirty="0" smtClean="0"/>
              <a:t>оштећења</a:t>
            </a:r>
            <a:r>
              <a:rPr lang="sr-Latn-CS" sz="2400" dirty="0" smtClean="0"/>
              <a:t> </a:t>
            </a:r>
            <a:r>
              <a:rPr lang="sr-Cyrl-CS" sz="2400" dirty="0" smtClean="0"/>
              <a:t>дела</a:t>
            </a:r>
            <a:r>
              <a:rPr lang="sr-Latn-CS" sz="2400" dirty="0" smtClean="0"/>
              <a:t> </a:t>
            </a:r>
            <a:r>
              <a:rPr lang="sr-Cyrl-CS" sz="2400" dirty="0" smtClean="0"/>
              <a:t>тела</a:t>
            </a:r>
            <a:r>
              <a:rPr lang="sr-Latn-CS" sz="2400" dirty="0" smtClean="0"/>
              <a:t>, </a:t>
            </a:r>
            <a:r>
              <a:rPr lang="sr-Cyrl-CS" sz="2400" dirty="0" smtClean="0"/>
              <a:t>бави</a:t>
            </a:r>
            <a:r>
              <a:rPr lang="sr-Latn-CS" sz="2400" dirty="0" smtClean="0"/>
              <a:t> </a:t>
            </a:r>
            <a:r>
              <a:rPr lang="sr-Cyrl-CS" sz="2400" dirty="0" smtClean="0"/>
              <a:t>се</a:t>
            </a:r>
            <a:r>
              <a:rPr lang="sr-Latn-CS" sz="2400" dirty="0" smtClean="0"/>
              <a:t> </a:t>
            </a:r>
            <a:r>
              <a:rPr lang="sr-Cyrl-CS" sz="2400" dirty="0" smtClean="0"/>
              <a:t>и</a:t>
            </a:r>
            <a:r>
              <a:rPr lang="sr-Latn-CS" sz="2400" dirty="0" smtClean="0"/>
              <a:t> </a:t>
            </a:r>
            <a:r>
              <a:rPr lang="sr-Cyrl-CS" sz="2400" dirty="0" smtClean="0"/>
              <a:t>применом</a:t>
            </a:r>
            <a:r>
              <a:rPr lang="sr-Latn-CS" sz="2400" dirty="0" smtClean="0"/>
              <a:t> </a:t>
            </a:r>
            <a:r>
              <a:rPr lang="sr-Cyrl-CS" sz="2400" dirty="0" smtClean="0"/>
              <a:t>тих</a:t>
            </a:r>
            <a:r>
              <a:rPr lang="sr-Latn-CS" sz="2400" dirty="0" smtClean="0"/>
              <a:t> </a:t>
            </a:r>
            <a:r>
              <a:rPr lang="sr-Cyrl-CS" sz="2400" dirty="0" smtClean="0"/>
              <a:t>помагала</a:t>
            </a:r>
            <a:r>
              <a:rPr lang="sr-Latn-CS" sz="2400" dirty="0" smtClean="0"/>
              <a:t> </a:t>
            </a:r>
            <a:r>
              <a:rPr lang="sr-Cyrl-CS" sz="2400" dirty="0" smtClean="0"/>
              <a:t>у</a:t>
            </a:r>
            <a:r>
              <a:rPr lang="sr-Latn-CS" sz="2400" dirty="0" smtClean="0"/>
              <a:t> </a:t>
            </a:r>
            <a:r>
              <a:rPr lang="sr-Cyrl-CS" sz="2400" dirty="0" smtClean="0"/>
              <a:t>циљу</a:t>
            </a:r>
            <a:r>
              <a:rPr lang="sr-Latn-CS" sz="2400" dirty="0" smtClean="0"/>
              <a:t> </a:t>
            </a:r>
            <a:r>
              <a:rPr lang="sr-Cyrl-CS" sz="2400" dirty="0" smtClean="0"/>
              <a:t>надокнађивања</a:t>
            </a:r>
            <a:r>
              <a:rPr lang="sr-Latn-CS" sz="2400" dirty="0" smtClean="0"/>
              <a:t> </a:t>
            </a:r>
            <a:r>
              <a:rPr lang="sr-Cyrl-CS" sz="2400" dirty="0" smtClean="0"/>
              <a:t>изгубљене</a:t>
            </a:r>
            <a:r>
              <a:rPr lang="sr-Latn-CS" sz="2400" dirty="0" smtClean="0"/>
              <a:t> </a:t>
            </a:r>
            <a:r>
              <a:rPr lang="sr-Cyrl-CS" sz="2400" dirty="0" smtClean="0"/>
              <a:t>функције</a:t>
            </a:r>
            <a:r>
              <a:rPr lang="sr-Latn-CS" sz="2400" dirty="0" smtClean="0"/>
              <a:t>.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7040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2. </a:t>
            </a:r>
            <a:r>
              <a:rPr lang="sr-Cyrl-CS" sz="3600" b="1" dirty="0" smtClean="0"/>
              <a:t>Рана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рехабилитација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953000" cy="46482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Овај</a:t>
            </a:r>
            <a:r>
              <a:rPr lang="en-US" dirty="0" smtClean="0"/>
              <a:t> </a:t>
            </a:r>
            <a:r>
              <a:rPr lang="sr-Cyrl-CS" dirty="0" smtClean="0"/>
              <a:t>принцип</a:t>
            </a:r>
            <a:r>
              <a:rPr lang="en-US" dirty="0" smtClean="0"/>
              <a:t> </a:t>
            </a:r>
            <a:r>
              <a:rPr lang="sr-Cyrl-CS" dirty="0" smtClean="0"/>
              <a:t>подразумева</a:t>
            </a:r>
            <a:r>
              <a:rPr lang="en-US" dirty="0" smtClean="0"/>
              <a:t> </a:t>
            </a:r>
            <a:r>
              <a:rPr lang="sr-Cyrl-CS" dirty="0" smtClean="0"/>
              <a:t>то</a:t>
            </a:r>
            <a:r>
              <a:rPr lang="en-US" dirty="0" smtClean="0"/>
              <a:t> </a:t>
            </a:r>
            <a:r>
              <a:rPr lang="sr-Cyrl-CS" dirty="0" smtClean="0"/>
              <a:t>да</a:t>
            </a:r>
            <a:r>
              <a:rPr lang="en-US" dirty="0" smtClean="0"/>
              <a:t> </a:t>
            </a:r>
            <a:r>
              <a:rPr lang="sr-Cyrl-CS" dirty="0" smtClean="0"/>
              <a:t>што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раније</a:t>
            </a:r>
            <a:r>
              <a:rPr lang="en-US" dirty="0" smtClean="0"/>
              <a:t> </a:t>
            </a:r>
            <a:r>
              <a:rPr lang="sr-Cyrl-CS" dirty="0" smtClean="0"/>
              <a:t>отпочне</a:t>
            </a:r>
            <a:r>
              <a:rPr lang="en-US" dirty="0" smtClean="0"/>
              <a:t> </a:t>
            </a:r>
            <a:r>
              <a:rPr lang="sr-Cyrl-CS" dirty="0" smtClean="0"/>
              <a:t>са</a:t>
            </a:r>
            <a:r>
              <a:rPr lang="en-US" dirty="0" smtClean="0"/>
              <a:t> </a:t>
            </a:r>
            <a:r>
              <a:rPr lang="sr-Cyrl-CS" dirty="0" smtClean="0"/>
              <a:t>рехабилитацијом</a:t>
            </a:r>
            <a:r>
              <a:rPr lang="en-US" dirty="0" smtClean="0"/>
              <a:t> </a:t>
            </a:r>
            <a:r>
              <a:rPr lang="sr-Cyrl-CS" dirty="0" smtClean="0"/>
              <a:t>након</a:t>
            </a:r>
            <a:r>
              <a:rPr lang="en-US" dirty="0" smtClean="0"/>
              <a:t> </a:t>
            </a:r>
            <a:r>
              <a:rPr lang="sr-Cyrl-CS" dirty="0" smtClean="0"/>
              <a:t>повреде или болести,</a:t>
            </a:r>
            <a:r>
              <a:rPr lang="en-US" dirty="0" smtClean="0"/>
              <a:t> </a:t>
            </a:r>
            <a:r>
              <a:rPr lang="sr-Cyrl-CS" dirty="0" smtClean="0"/>
              <a:t>утолико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њен</a:t>
            </a:r>
            <a:r>
              <a:rPr lang="en-US" dirty="0" smtClean="0"/>
              <a:t> </a:t>
            </a:r>
            <a:r>
              <a:rPr lang="sr-Cyrl-CS" dirty="0" smtClean="0"/>
              <a:t>ефекат</a:t>
            </a:r>
            <a:r>
              <a:rPr lang="en-US" dirty="0" smtClean="0"/>
              <a:t> </a:t>
            </a:r>
            <a:r>
              <a:rPr lang="sr-Cyrl-CS" dirty="0" smtClean="0"/>
              <a:t>бољи</a:t>
            </a:r>
            <a:r>
              <a:rPr lang="en-U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Након</a:t>
            </a:r>
            <a:r>
              <a:rPr lang="en-US" dirty="0" smtClean="0"/>
              <a:t> </a:t>
            </a:r>
            <a:r>
              <a:rPr lang="sr-Cyrl-CS" dirty="0" smtClean="0"/>
              <a:t>обављење</a:t>
            </a:r>
            <a:r>
              <a:rPr lang="en-US" dirty="0" smtClean="0"/>
              <a:t> </a:t>
            </a:r>
            <a:r>
              <a:rPr lang="sr-Cyrl-CS" dirty="0" smtClean="0"/>
              <a:t>ампутације</a:t>
            </a:r>
            <a:r>
              <a:rPr lang="en-US" dirty="0" smtClean="0"/>
              <a:t>, </a:t>
            </a:r>
            <a:r>
              <a:rPr lang="sr-Cyrl-CS" dirty="0" smtClean="0"/>
              <a:t>са</a:t>
            </a:r>
            <a:r>
              <a:rPr lang="en-US" dirty="0" smtClean="0"/>
              <a:t> </a:t>
            </a:r>
            <a:r>
              <a:rPr lang="sr-Cyrl-CS" dirty="0" smtClean="0"/>
              <a:t>рехабилитационим</a:t>
            </a:r>
            <a:r>
              <a:rPr lang="en-US" dirty="0" smtClean="0"/>
              <a:t> </a:t>
            </a:r>
            <a:r>
              <a:rPr lang="sr-Cyrl-CS" dirty="0" smtClean="0"/>
              <a:t>третманом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почиње</a:t>
            </a:r>
            <a:r>
              <a:rPr lang="en-US" dirty="0" smtClean="0"/>
              <a:t> </a:t>
            </a:r>
            <a:r>
              <a:rPr lang="sr-Cyrl-CS" b="1" dirty="0" smtClean="0"/>
              <a:t>ОДМАХ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јединици</a:t>
            </a:r>
            <a:r>
              <a:rPr lang="en-US" dirty="0" smtClean="0"/>
              <a:t> </a:t>
            </a:r>
            <a:r>
              <a:rPr lang="sr-Cyrl-CS" dirty="0" smtClean="0"/>
              <a:t>интензивне</a:t>
            </a:r>
            <a:r>
              <a:rPr lang="en-US" dirty="0" smtClean="0"/>
              <a:t> </a:t>
            </a:r>
            <a:r>
              <a:rPr lang="sr-Cyrl-CS" dirty="0" smtClean="0"/>
              <a:t>или</a:t>
            </a:r>
            <a:r>
              <a:rPr lang="en-US" dirty="0" smtClean="0"/>
              <a:t> </a:t>
            </a:r>
            <a:r>
              <a:rPr lang="sr-Cyrl-CS" dirty="0" smtClean="0"/>
              <a:t>полуинтензивне</a:t>
            </a:r>
            <a:r>
              <a:rPr lang="en-US" dirty="0" smtClean="0"/>
              <a:t> </a:t>
            </a:r>
            <a:r>
              <a:rPr lang="sr-Cyrl-CS" dirty="0" smtClean="0"/>
              <a:t>неге</a:t>
            </a:r>
            <a:r>
              <a:rPr lang="en-US" dirty="0" smtClean="0"/>
              <a:t> </a:t>
            </a:r>
            <a:r>
              <a:rPr lang="sr-Cyrl-CS" dirty="0" smtClean="0"/>
              <a:t>на</a:t>
            </a:r>
            <a:r>
              <a:rPr lang="en-US" dirty="0" smtClean="0"/>
              <a:t> </a:t>
            </a:r>
            <a:r>
              <a:rPr lang="sr-Cyrl-CS" dirty="0" smtClean="0"/>
              <a:t>одељ</a:t>
            </a:r>
            <a:r>
              <a:rPr lang="sr-Latn-CS" dirty="0" smtClean="0"/>
              <a:t>e</a:t>
            </a:r>
            <a:r>
              <a:rPr lang="sr-Cyrl-CS" dirty="0" smtClean="0"/>
              <a:t>њима</a:t>
            </a:r>
            <a:r>
              <a:rPr lang="en-US" dirty="0" smtClean="0"/>
              <a:t> </a:t>
            </a:r>
            <a:r>
              <a:rPr lang="sr-Cyrl-CS" dirty="0" smtClean="0"/>
              <a:t>где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извршена</a:t>
            </a:r>
            <a:r>
              <a:rPr lang="en-US" dirty="0" smtClean="0"/>
              <a:t> </a:t>
            </a:r>
            <a:r>
              <a:rPr lang="sr-Cyrl-CS" dirty="0" smtClean="0"/>
              <a:t>ампутација</a:t>
            </a:r>
            <a:r>
              <a:rPr lang="en-US" dirty="0" smtClean="0"/>
              <a:t>, </a:t>
            </a:r>
            <a:r>
              <a:rPr lang="sr-Cyrl-CS" dirty="0" smtClean="0"/>
              <a:t>након</a:t>
            </a:r>
            <a:r>
              <a:rPr lang="en-US" dirty="0" smtClean="0"/>
              <a:t> </a:t>
            </a:r>
            <a:r>
              <a:rPr lang="sr-Cyrl-CS" dirty="0" smtClean="0"/>
              <a:t>чега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наставља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рехабилитационим</a:t>
            </a:r>
            <a:r>
              <a:rPr lang="en-US" dirty="0" smtClean="0"/>
              <a:t> </a:t>
            </a:r>
            <a:r>
              <a:rPr lang="sr-Cyrl-CS" dirty="0" smtClean="0"/>
              <a:t>центрима</a:t>
            </a:r>
            <a:r>
              <a:rPr lang="en-US" dirty="0" smtClean="0"/>
              <a:t> </a:t>
            </a:r>
            <a:r>
              <a:rPr lang="sr-Cyrl-CS" dirty="0" smtClean="0"/>
              <a:t>по</a:t>
            </a:r>
            <a:r>
              <a:rPr lang="en-US" dirty="0" smtClean="0"/>
              <a:t> </a:t>
            </a:r>
            <a:r>
              <a:rPr lang="sr-Cyrl-CS" dirty="0" smtClean="0"/>
              <a:t>завршетку</a:t>
            </a:r>
            <a:r>
              <a:rPr lang="en-US" dirty="0" smtClean="0"/>
              <a:t> </a:t>
            </a:r>
            <a:r>
              <a:rPr lang="sr-Cyrl-CS" dirty="0" smtClean="0"/>
              <a:t>лечења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_35484_d2_36317_169_4c_16_9_teaser_onecolumn.jpg"/>
          <p:cNvPicPr>
            <a:picLocks noChangeAspect="1"/>
          </p:cNvPicPr>
          <p:nvPr/>
        </p:nvPicPr>
        <p:blipFill>
          <a:blip r:embed="rId2"/>
          <a:srcRect l="14003" r="18105"/>
          <a:stretch>
            <a:fillRect/>
          </a:stretch>
        </p:blipFill>
        <p:spPr>
          <a:xfrm>
            <a:off x="5181600" y="1828800"/>
            <a:ext cx="3810000" cy="457200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3. </a:t>
            </a:r>
            <a:r>
              <a:rPr lang="sr-Cyrl-CS" sz="3600" b="1" dirty="0" smtClean="0"/>
              <a:t>Тимско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спровођење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протетске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рехабилитације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17932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sz="2400" dirty="0" smtClean="0"/>
              <a:t>Будући</a:t>
            </a:r>
            <a:r>
              <a:rPr lang="en-US" sz="2400" dirty="0" smtClean="0"/>
              <a:t> </a:t>
            </a:r>
            <a:r>
              <a:rPr lang="sr-Cyrl-CS" sz="2400" dirty="0" smtClean="0"/>
              <a:t>да</a:t>
            </a:r>
            <a:r>
              <a:rPr lang="en-US" sz="2400" dirty="0" smtClean="0"/>
              <a:t> </a:t>
            </a:r>
            <a:r>
              <a:rPr lang="sr-Cyrl-CS" sz="2400" dirty="0" smtClean="0"/>
              <a:t>се</a:t>
            </a:r>
            <a:r>
              <a:rPr lang="en-US" sz="2400" dirty="0" smtClean="0"/>
              <a:t> </a:t>
            </a:r>
            <a:r>
              <a:rPr lang="sr-Cyrl-CS" sz="2400" dirty="0" smtClean="0"/>
              <a:t>ради</a:t>
            </a:r>
            <a:r>
              <a:rPr lang="en-US" sz="2400" dirty="0" smtClean="0"/>
              <a:t> </a:t>
            </a:r>
            <a:r>
              <a:rPr lang="sr-Cyrl-CS" sz="2400" dirty="0" smtClean="0"/>
              <a:t>о</a:t>
            </a:r>
            <a:r>
              <a:rPr lang="en-US" sz="2400" dirty="0" smtClean="0"/>
              <a:t> </a:t>
            </a:r>
            <a:r>
              <a:rPr lang="sr-Cyrl-CS" sz="2400" dirty="0" smtClean="0"/>
              <a:t>врло</a:t>
            </a:r>
            <a:r>
              <a:rPr lang="en-US" sz="2400" dirty="0" smtClean="0"/>
              <a:t> </a:t>
            </a:r>
            <a:r>
              <a:rPr lang="sr-Cyrl-CS" sz="2400" dirty="0" smtClean="0"/>
              <a:t>сложеном</a:t>
            </a:r>
            <a:r>
              <a:rPr lang="en-US" sz="2400" dirty="0" smtClean="0"/>
              <a:t> </a:t>
            </a:r>
            <a:r>
              <a:rPr lang="sr-Cyrl-CS" sz="2400" dirty="0" smtClean="0"/>
              <a:t>процесу</a:t>
            </a:r>
            <a:r>
              <a:rPr lang="en-US" sz="2400" dirty="0" smtClean="0"/>
              <a:t> </a:t>
            </a:r>
            <a:r>
              <a:rPr lang="sr-Cyrl-CS" sz="2400" dirty="0" smtClean="0"/>
              <a:t>рехабилитације</a:t>
            </a:r>
            <a:r>
              <a:rPr lang="en-US" sz="2400" dirty="0" smtClean="0"/>
              <a:t>, </a:t>
            </a:r>
            <a:r>
              <a:rPr lang="sr-Cyrl-CS" sz="2400" dirty="0" smtClean="0"/>
              <a:t>то</a:t>
            </a:r>
            <a:r>
              <a:rPr lang="en-US" sz="2400" dirty="0" smtClean="0"/>
              <a:t> </a:t>
            </a:r>
            <a:r>
              <a:rPr lang="sr-Cyrl-CS" sz="2400" dirty="0" smtClean="0"/>
              <a:t>подразумева</a:t>
            </a:r>
            <a:r>
              <a:rPr lang="en-US" sz="2400" dirty="0" smtClean="0"/>
              <a:t> </a:t>
            </a:r>
            <a:r>
              <a:rPr lang="sr-Cyrl-CS" sz="2400" b="1" dirty="0" smtClean="0"/>
              <a:t>ОБАВЕЗАН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ТИМСКИ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РАД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СВИХ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ЊЕНИХ</a:t>
            </a:r>
            <a:r>
              <a:rPr lang="en-US" sz="2400" b="1" dirty="0" smtClean="0"/>
              <a:t> </a:t>
            </a:r>
            <a:r>
              <a:rPr lang="sr-Cyrl-CS" sz="2400" b="1" dirty="0" smtClean="0"/>
              <a:t>УЧЕСНИКА</a:t>
            </a:r>
            <a:r>
              <a:rPr lang="en-US" sz="2400" b="1" dirty="0" smtClean="0"/>
              <a:t>,</a:t>
            </a:r>
            <a:r>
              <a:rPr lang="en-US" sz="2400" dirty="0" smtClean="0"/>
              <a:t> </a:t>
            </a:r>
            <a:r>
              <a:rPr lang="sr-Cyrl-CS" sz="2400" dirty="0" smtClean="0"/>
              <a:t>који</a:t>
            </a:r>
            <a:r>
              <a:rPr lang="en-US" sz="2400" dirty="0" smtClean="0"/>
              <a:t> </a:t>
            </a:r>
            <a:r>
              <a:rPr lang="sr-Cyrl-CS" sz="2400" dirty="0" smtClean="0"/>
              <a:t>свако</a:t>
            </a:r>
            <a:r>
              <a:rPr lang="en-US" sz="2400" dirty="0" smtClean="0"/>
              <a:t> </a:t>
            </a:r>
            <a:r>
              <a:rPr lang="sr-Cyrl-CS" sz="2400" dirty="0" smtClean="0"/>
              <a:t>из</a:t>
            </a:r>
            <a:r>
              <a:rPr lang="en-US" sz="2400" dirty="0" smtClean="0"/>
              <a:t> </a:t>
            </a:r>
            <a:r>
              <a:rPr lang="sr-Cyrl-CS" sz="2400" dirty="0" smtClean="0"/>
              <a:t>свог</a:t>
            </a:r>
            <a:r>
              <a:rPr lang="en-US" sz="2400" dirty="0" smtClean="0"/>
              <a:t> </a:t>
            </a:r>
            <a:r>
              <a:rPr lang="sr-Cyrl-CS" sz="2400" dirty="0" smtClean="0"/>
              <a:t>делокруга</a:t>
            </a:r>
            <a:r>
              <a:rPr lang="en-US" sz="2400" dirty="0" smtClean="0"/>
              <a:t> </a:t>
            </a:r>
            <a:r>
              <a:rPr lang="sr-Cyrl-CS" sz="2400" dirty="0" smtClean="0"/>
              <a:t>спроводи</a:t>
            </a:r>
            <a:r>
              <a:rPr lang="en-US" sz="2400" dirty="0" smtClean="0"/>
              <a:t> </a:t>
            </a:r>
            <a:r>
              <a:rPr lang="sr-Cyrl-CS" sz="2400" dirty="0" smtClean="0"/>
              <a:t>мере</a:t>
            </a:r>
            <a:r>
              <a:rPr lang="en-US" sz="2400" dirty="0" smtClean="0"/>
              <a:t> </a:t>
            </a:r>
            <a:r>
              <a:rPr lang="sr-Cyrl-CS" sz="2400" dirty="0" smtClean="0"/>
              <a:t>и</a:t>
            </a:r>
            <a:r>
              <a:rPr lang="en-US" sz="2400" dirty="0" smtClean="0"/>
              <a:t> </a:t>
            </a:r>
            <a:r>
              <a:rPr lang="sr-Cyrl-CS" sz="2400" dirty="0" smtClean="0"/>
              <a:t>поступке</a:t>
            </a:r>
            <a:r>
              <a:rPr lang="en-US" sz="2400" dirty="0" smtClean="0"/>
              <a:t> </a:t>
            </a:r>
            <a:r>
              <a:rPr lang="sr-Cyrl-CS" sz="2400" dirty="0" smtClean="0"/>
              <a:t>у</a:t>
            </a:r>
            <a:r>
              <a:rPr lang="en-US" sz="2400" dirty="0" smtClean="0"/>
              <a:t> </a:t>
            </a:r>
            <a:r>
              <a:rPr lang="sr-Cyrl-CS" sz="2400" dirty="0" smtClean="0"/>
              <a:t>циљу</a:t>
            </a:r>
            <a:r>
              <a:rPr lang="en-US" sz="2400" dirty="0" smtClean="0"/>
              <a:t> </a:t>
            </a:r>
            <a:r>
              <a:rPr lang="sr-Cyrl-CS" sz="2400" dirty="0" smtClean="0"/>
              <a:t>опоравка</a:t>
            </a:r>
            <a:r>
              <a:rPr lang="en-US" sz="2400" dirty="0" smtClean="0"/>
              <a:t> </a:t>
            </a:r>
            <a:r>
              <a:rPr lang="sr-Cyrl-CS" sz="2400" dirty="0" smtClean="0"/>
              <a:t>болесника</a:t>
            </a:r>
            <a:r>
              <a:rPr lang="en-US" sz="2400" dirty="0" smtClean="0"/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810000"/>
            <a:ext cx="4419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400" dirty="0" smtClean="0"/>
              <a:t>Овим</a:t>
            </a:r>
            <a:r>
              <a:rPr lang="en-US" sz="2400" dirty="0" smtClean="0"/>
              <a:t> </a:t>
            </a:r>
            <a:r>
              <a:rPr lang="sr-Cyrl-CS" sz="2400" dirty="0" smtClean="0"/>
              <a:t>тимом</a:t>
            </a:r>
            <a:r>
              <a:rPr lang="en-US" sz="2400" dirty="0" smtClean="0"/>
              <a:t> </a:t>
            </a:r>
            <a:r>
              <a:rPr lang="sr-Cyrl-CS" sz="2400" dirty="0" smtClean="0"/>
              <a:t>треба</a:t>
            </a:r>
            <a:r>
              <a:rPr lang="en-US" sz="2400" dirty="0" smtClean="0"/>
              <a:t> </a:t>
            </a:r>
            <a:r>
              <a:rPr lang="sr-Cyrl-CS" sz="2400" dirty="0" smtClean="0"/>
              <a:t>да</a:t>
            </a:r>
            <a:r>
              <a:rPr lang="en-US" sz="2400" dirty="0" smtClean="0"/>
              <a:t> </a:t>
            </a:r>
            <a:r>
              <a:rPr lang="sr-Cyrl-CS" sz="2400" dirty="0" smtClean="0"/>
              <a:t>руководи</a:t>
            </a:r>
            <a:r>
              <a:rPr lang="en-US" sz="2400" dirty="0" smtClean="0"/>
              <a:t> </a:t>
            </a:r>
            <a:r>
              <a:rPr lang="sr-Cyrl-CS" sz="2400" b="1" dirty="0" smtClean="0">
                <a:solidFill>
                  <a:srgbClr val="FF0000"/>
                </a:solidFill>
              </a:rPr>
              <a:t>физијатар</a:t>
            </a:r>
            <a:r>
              <a:rPr lang="en-US" sz="2400" dirty="0" smtClean="0"/>
              <a:t>, </a:t>
            </a:r>
            <a:r>
              <a:rPr lang="sr-Cyrl-CS" sz="2400" dirty="0" smtClean="0"/>
              <a:t>а</a:t>
            </a:r>
            <a:r>
              <a:rPr lang="en-US" sz="2400" dirty="0" smtClean="0"/>
              <a:t> </a:t>
            </a:r>
            <a:r>
              <a:rPr lang="sr-Cyrl-CS" sz="2400" dirty="0" smtClean="0"/>
              <a:t>остали</a:t>
            </a:r>
            <a:r>
              <a:rPr lang="en-US" sz="2400" dirty="0" smtClean="0"/>
              <a:t> </a:t>
            </a:r>
            <a:r>
              <a:rPr lang="sr-Cyrl-CS" sz="2400" dirty="0" smtClean="0"/>
              <a:t>чланови</a:t>
            </a:r>
            <a:r>
              <a:rPr lang="en-US" sz="2400" dirty="0" smtClean="0"/>
              <a:t> </a:t>
            </a:r>
            <a:r>
              <a:rPr lang="sr-Cyrl-CS" sz="2400" dirty="0" smtClean="0"/>
              <a:t>треба</a:t>
            </a:r>
            <a:r>
              <a:rPr lang="en-US" sz="2400" dirty="0" smtClean="0"/>
              <a:t> </a:t>
            </a:r>
            <a:r>
              <a:rPr lang="sr-Cyrl-CS" sz="2400" dirty="0" smtClean="0"/>
              <a:t>да</a:t>
            </a:r>
            <a:r>
              <a:rPr lang="en-US" sz="2400" dirty="0" smtClean="0"/>
              <a:t> </a:t>
            </a:r>
            <a:r>
              <a:rPr lang="sr-Cyrl-CS" sz="2400" dirty="0" smtClean="0"/>
              <a:t>буду</a:t>
            </a:r>
            <a:r>
              <a:rPr lang="en-US" sz="2400" dirty="0" smtClean="0"/>
              <a:t> </a:t>
            </a:r>
            <a:r>
              <a:rPr lang="sr-Cyrl-CS" sz="2400" dirty="0" smtClean="0"/>
              <a:t>како</a:t>
            </a:r>
            <a:r>
              <a:rPr lang="en-US" sz="2400" dirty="0" smtClean="0"/>
              <a:t> </a:t>
            </a:r>
            <a:r>
              <a:rPr lang="sr-Cyrl-CS" sz="2400" dirty="0" smtClean="0"/>
              <a:t>из</a:t>
            </a:r>
            <a:r>
              <a:rPr lang="en-US" sz="2400" dirty="0" smtClean="0"/>
              <a:t> </a:t>
            </a:r>
            <a:r>
              <a:rPr lang="sr-Cyrl-CS" sz="2400" dirty="0" smtClean="0"/>
              <a:t>медицинске</a:t>
            </a:r>
            <a:r>
              <a:rPr lang="en-US" sz="2400" dirty="0" smtClean="0"/>
              <a:t> </a:t>
            </a:r>
            <a:r>
              <a:rPr lang="sr-Cyrl-CS" sz="2400" dirty="0" smtClean="0"/>
              <a:t>струке</a:t>
            </a:r>
            <a:r>
              <a:rPr lang="en-US" sz="2400" dirty="0" smtClean="0"/>
              <a:t> , </a:t>
            </a:r>
            <a:r>
              <a:rPr lang="sr-Cyrl-CS" sz="2400" dirty="0" smtClean="0"/>
              <a:t>тако</a:t>
            </a:r>
            <a:r>
              <a:rPr lang="en-US" sz="2400" dirty="0" smtClean="0"/>
              <a:t> </a:t>
            </a:r>
            <a:r>
              <a:rPr lang="sr-Cyrl-CS" sz="2400" dirty="0" smtClean="0"/>
              <a:t>и</a:t>
            </a:r>
            <a:r>
              <a:rPr lang="en-US" sz="2400" dirty="0" smtClean="0"/>
              <a:t> </a:t>
            </a:r>
            <a:r>
              <a:rPr lang="sr-Cyrl-CS" sz="2400" dirty="0" smtClean="0"/>
              <a:t>из</a:t>
            </a:r>
            <a:r>
              <a:rPr lang="en-US" sz="2400" dirty="0" smtClean="0"/>
              <a:t> </a:t>
            </a:r>
            <a:r>
              <a:rPr lang="sr-Cyrl-CS" sz="2400" dirty="0" smtClean="0"/>
              <a:t>немедицинских</a:t>
            </a:r>
            <a:r>
              <a:rPr lang="en-US" sz="2400" dirty="0" smtClean="0"/>
              <a:t> </a:t>
            </a:r>
            <a:r>
              <a:rPr lang="sr-Cyrl-CS" sz="2400" dirty="0" smtClean="0"/>
              <a:t>струка</a:t>
            </a:r>
            <a:r>
              <a:rPr lang="en-US" sz="2400" dirty="0" smtClean="0"/>
              <a:t>, </a:t>
            </a:r>
            <a:r>
              <a:rPr lang="sr-Cyrl-CS" sz="2400" dirty="0" smtClean="0"/>
              <a:t>а</a:t>
            </a:r>
            <a:r>
              <a:rPr lang="en-US" sz="2400" dirty="0" smtClean="0"/>
              <a:t> </a:t>
            </a:r>
            <a:r>
              <a:rPr lang="sr-Cyrl-CS" sz="2400" dirty="0" smtClean="0"/>
              <a:t>које</a:t>
            </a:r>
            <a:r>
              <a:rPr lang="en-US" sz="2400" dirty="0" smtClean="0"/>
              <a:t> </a:t>
            </a:r>
            <a:r>
              <a:rPr lang="sr-Cyrl-CS" sz="2400" dirty="0" smtClean="0"/>
              <a:t>такође</a:t>
            </a:r>
            <a:r>
              <a:rPr lang="en-US" sz="2400" dirty="0" smtClean="0"/>
              <a:t> </a:t>
            </a:r>
            <a:r>
              <a:rPr lang="sr-Cyrl-CS" sz="2400" dirty="0" smtClean="0"/>
              <a:t>имају</a:t>
            </a:r>
            <a:r>
              <a:rPr lang="en-US" sz="2400" dirty="0" smtClean="0"/>
              <a:t> </a:t>
            </a:r>
            <a:r>
              <a:rPr lang="sr-Cyrl-CS" sz="2400" dirty="0" smtClean="0"/>
              <a:t>улогу</a:t>
            </a:r>
            <a:r>
              <a:rPr lang="en-US" sz="2400" dirty="0" smtClean="0"/>
              <a:t> </a:t>
            </a:r>
            <a:r>
              <a:rPr lang="sr-Cyrl-CS" sz="2400" dirty="0" smtClean="0"/>
              <a:t>у</a:t>
            </a:r>
            <a:r>
              <a:rPr lang="en-US" sz="2400" dirty="0" smtClean="0"/>
              <a:t> </a:t>
            </a:r>
            <a:r>
              <a:rPr lang="sr-Cyrl-CS" sz="2400" dirty="0" smtClean="0"/>
              <a:t>протетској </a:t>
            </a:r>
            <a:r>
              <a:rPr lang="en-US" sz="2400" dirty="0" smtClean="0"/>
              <a:t> </a:t>
            </a:r>
            <a:r>
              <a:rPr lang="sr-Cyrl-CS" sz="2400" dirty="0" smtClean="0"/>
              <a:t>рехабилитацији</a:t>
            </a:r>
            <a:r>
              <a:rPr lang="en-US" sz="2400" dirty="0" smtClean="0"/>
              <a:t>.</a:t>
            </a:r>
          </a:p>
        </p:txBody>
      </p:sp>
      <p:pic>
        <p:nvPicPr>
          <p:cNvPr id="5" name="Picture 4" descr="JdLKQ28901.jpg"/>
          <p:cNvPicPr>
            <a:picLocks noChangeAspect="1"/>
          </p:cNvPicPr>
          <p:nvPr/>
        </p:nvPicPr>
        <p:blipFill>
          <a:blip r:embed="rId2" cstate="print"/>
          <a:srcRect l="13333" r="22500"/>
          <a:stretch>
            <a:fillRect/>
          </a:stretch>
        </p:blipFill>
        <p:spPr>
          <a:xfrm>
            <a:off x="5105400" y="3810000"/>
            <a:ext cx="3549061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r-Cyrl-CS" sz="3600" b="1" dirty="0" smtClean="0"/>
              <a:t>Чланови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тима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који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споводе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протетску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рехабилитацију</a:t>
            </a:r>
            <a:r>
              <a:rPr lang="en-US" sz="3600" b="1" dirty="0" smtClean="0"/>
              <a:t> </a:t>
            </a:r>
            <a:r>
              <a:rPr lang="sr-Cyrl-CS" sz="3600" b="1" dirty="0" smtClean="0"/>
              <a:t>су</a:t>
            </a:r>
            <a:r>
              <a:rPr lang="en-US" sz="3600" b="1" dirty="0" smtClean="0"/>
              <a:t>: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физијатар</a:t>
            </a:r>
            <a:endParaRPr lang="en-US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физиотерапеут</a:t>
            </a:r>
            <a:endParaRPr lang="en-US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други специјалисти</a:t>
            </a:r>
            <a:endParaRPr lang="en-US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медицинска</a:t>
            </a:r>
            <a:r>
              <a:rPr lang="en-US" dirty="0" smtClean="0"/>
              <a:t> </a:t>
            </a:r>
            <a:r>
              <a:rPr lang="sr-Cyrl-CS" dirty="0" smtClean="0"/>
              <a:t>сестра</a:t>
            </a:r>
            <a:endParaRPr lang="en-US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протетичар</a:t>
            </a:r>
            <a:endParaRPr lang="en-US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ортотичар</a:t>
            </a:r>
            <a:endParaRPr lang="en-US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инжињер</a:t>
            </a:r>
            <a:endParaRPr lang="en-US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радни</a:t>
            </a:r>
            <a:r>
              <a:rPr lang="en-US" dirty="0" smtClean="0"/>
              <a:t> </a:t>
            </a:r>
            <a:r>
              <a:rPr lang="sr-Cyrl-CS" dirty="0" smtClean="0"/>
              <a:t>терапеут</a:t>
            </a:r>
            <a:endParaRPr lang="en-US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психолог</a:t>
            </a:r>
            <a:endParaRPr lang="en-US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социјални</a:t>
            </a:r>
            <a:r>
              <a:rPr lang="en-US" dirty="0" smtClean="0"/>
              <a:t> </a:t>
            </a:r>
            <a:r>
              <a:rPr lang="sr-Cyrl-CS" dirty="0" smtClean="0"/>
              <a:t>радник</a:t>
            </a:r>
            <a:endParaRPr lang="en-US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пацијент</a:t>
            </a:r>
            <a:endParaRPr lang="en-US" dirty="0" smtClean="0"/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породица</a:t>
            </a:r>
            <a:endParaRPr lang="en-US" dirty="0"/>
          </a:p>
        </p:txBody>
      </p:sp>
      <p:pic>
        <p:nvPicPr>
          <p:cNvPr id="4" name="Picture 3" descr="depositphotos_177815288-stock-illustration-vector-flat-doctor-nurse-surgeon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059" b="7353"/>
          <a:stretch>
            <a:fillRect/>
          </a:stretch>
        </p:blipFill>
        <p:spPr>
          <a:xfrm>
            <a:off x="3733800" y="1676400"/>
            <a:ext cx="5410200" cy="4876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zijatar.jpg"/>
          <p:cNvPicPr>
            <a:picLocks noChangeAspect="1"/>
          </p:cNvPicPr>
          <p:nvPr/>
        </p:nvPicPr>
        <p:blipFill>
          <a:blip r:embed="rId2"/>
          <a:srcRect l="14084" r="26761"/>
          <a:stretch>
            <a:fillRect/>
          </a:stretch>
        </p:blipFill>
        <p:spPr>
          <a:xfrm>
            <a:off x="5410200" y="1600200"/>
            <a:ext cx="3581400" cy="50292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spc="600" dirty="0" smtClean="0">
                <a:solidFill>
                  <a:schemeClr val="accent3">
                    <a:lumMod val="50000"/>
                  </a:schemeClr>
                </a:solidFill>
              </a:rPr>
              <a:t>Физијатар</a:t>
            </a:r>
            <a:endParaRPr lang="en-US" sz="3600" b="1" spc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5181600" cy="4495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>
                <a:solidFill>
                  <a:srgbClr val="FF0000"/>
                </a:solidFill>
              </a:rPr>
              <a:t>ОН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ЈЕ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КООРДИНАТОР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ТИМА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КОЈИ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ПРВИ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СТУПА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У</a:t>
            </a:r>
            <a:r>
              <a:rPr lang="en-US" b="1" dirty="0" smtClean="0">
                <a:solidFill>
                  <a:srgbClr val="FF0000"/>
                </a:solidFill>
              </a:rPr>
              <a:t>  </a:t>
            </a:r>
            <a:r>
              <a:rPr lang="sr-Cyrl-CS" b="1" dirty="0" smtClean="0">
                <a:solidFill>
                  <a:srgbClr val="FF0000"/>
                </a:solidFill>
              </a:rPr>
              <a:t>КОНТАКТ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СА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ПАЦИЈЕНТОМ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ЊЕГОВОМ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ПОРОДИЦОМ </a:t>
            </a:r>
            <a:r>
              <a:rPr lang="sr-Cyrl-CS" dirty="0" smtClean="0"/>
              <a:t>и узима</a:t>
            </a:r>
            <a:r>
              <a:rPr lang="en-US" dirty="0" smtClean="0"/>
              <a:t> </a:t>
            </a:r>
            <a:r>
              <a:rPr lang="sr-Cyrl-CS" dirty="0" smtClean="0"/>
              <a:t>анамнезу, након чега сагледава</a:t>
            </a:r>
            <a:r>
              <a:rPr lang="en-US" dirty="0" smtClean="0"/>
              <a:t> </a:t>
            </a:r>
            <a:r>
              <a:rPr lang="sr-Cyrl-CS" dirty="0" smtClean="0"/>
              <a:t>стање</a:t>
            </a:r>
            <a:r>
              <a:rPr lang="en-US" dirty="0" smtClean="0"/>
              <a:t> </a:t>
            </a:r>
            <a:r>
              <a:rPr lang="sr-Cyrl-CS" dirty="0" smtClean="0"/>
              <a:t>доносећи</a:t>
            </a:r>
            <a:r>
              <a:rPr lang="en-US" dirty="0" smtClean="0"/>
              <a:t> </a:t>
            </a:r>
            <a:r>
              <a:rPr lang="sr-Cyrl-CS" dirty="0" smtClean="0"/>
              <a:t>могућности</a:t>
            </a:r>
            <a:r>
              <a:rPr lang="en-US" dirty="0" smtClean="0"/>
              <a:t> </a:t>
            </a:r>
            <a:r>
              <a:rPr lang="sr-Cyrl-CS" dirty="0" smtClean="0"/>
              <a:t>лечења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оспособљавања</a:t>
            </a:r>
            <a:r>
              <a:rPr lang="en-US" dirty="0" smtClean="0"/>
              <a:t> </a:t>
            </a:r>
            <a:r>
              <a:rPr lang="sr-Cyrl-CS" dirty="0" smtClean="0"/>
              <a:t>које излаже свом</a:t>
            </a:r>
            <a:r>
              <a:rPr lang="en-US" dirty="0" smtClean="0"/>
              <a:t> </a:t>
            </a:r>
            <a:r>
              <a:rPr lang="sr-Cyrl-CS" dirty="0" smtClean="0"/>
              <a:t>тиму.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Физијатар даје</a:t>
            </a:r>
            <a:r>
              <a:rPr lang="en-US" dirty="0" smtClean="0"/>
              <a:t> </a:t>
            </a:r>
            <a:r>
              <a:rPr lang="sr-Cyrl-CS" dirty="0" smtClean="0"/>
              <a:t>терапијски</a:t>
            </a:r>
            <a:r>
              <a:rPr lang="en-US" dirty="0" smtClean="0"/>
              <a:t> </a:t>
            </a:r>
            <a:r>
              <a:rPr lang="sr-Cyrl-CS" dirty="0" smtClean="0"/>
              <a:t>програм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прави</a:t>
            </a:r>
            <a:r>
              <a:rPr lang="en-US" dirty="0" smtClean="0"/>
              <a:t> </a:t>
            </a:r>
            <a:r>
              <a:rPr lang="sr-Cyrl-CS" dirty="0" smtClean="0"/>
              <a:t>план</a:t>
            </a:r>
            <a:r>
              <a:rPr lang="en-US" dirty="0" smtClean="0"/>
              <a:t> </a:t>
            </a:r>
            <a:r>
              <a:rPr lang="sr-Cyrl-CS" dirty="0" smtClean="0"/>
              <a:t>оспособљавања.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Руководи</a:t>
            </a:r>
            <a:r>
              <a:rPr lang="en-US" dirty="0" smtClean="0"/>
              <a:t> </a:t>
            </a:r>
            <a:r>
              <a:rPr lang="sr-Cyrl-CS" dirty="0" smtClean="0"/>
              <a:t>визитама</a:t>
            </a:r>
            <a:r>
              <a:rPr lang="en-US" dirty="0" smtClean="0"/>
              <a:t>, </a:t>
            </a:r>
            <a:r>
              <a:rPr lang="sr-Cyrl-CS" dirty="0" smtClean="0"/>
              <a:t>организује</a:t>
            </a:r>
            <a:r>
              <a:rPr lang="en-US" dirty="0" smtClean="0"/>
              <a:t> </a:t>
            </a:r>
            <a:r>
              <a:rPr lang="sr-Cyrl-CS" dirty="0" smtClean="0"/>
              <a:t>стручне састанке</a:t>
            </a:r>
            <a:r>
              <a:rPr lang="en-US" dirty="0" smtClean="0"/>
              <a:t> </a:t>
            </a:r>
            <a:r>
              <a:rPr lang="sr-Cyrl-CS" dirty="0" smtClean="0"/>
              <a:t>на</a:t>
            </a:r>
            <a:r>
              <a:rPr lang="en-US" dirty="0" smtClean="0"/>
              <a:t> </a:t>
            </a:r>
            <a:r>
              <a:rPr lang="sr-Cyrl-CS" dirty="0" smtClean="0"/>
              <a:t>којима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разматрају</a:t>
            </a:r>
            <a:r>
              <a:rPr lang="en-US" dirty="0" smtClean="0"/>
              <a:t> </a:t>
            </a:r>
            <a:r>
              <a:rPr lang="sr-Cyrl-CS" dirty="0" smtClean="0"/>
              <a:t>индувидуално</a:t>
            </a:r>
            <a:r>
              <a:rPr lang="en-US" dirty="0" smtClean="0"/>
              <a:t> </a:t>
            </a:r>
            <a:r>
              <a:rPr lang="sr-Cyrl-CS" dirty="0" smtClean="0"/>
              <a:t>случајеви</a:t>
            </a:r>
            <a:r>
              <a:rPr lang="en-US" dirty="0" smtClean="0"/>
              <a:t>, </a:t>
            </a:r>
            <a:r>
              <a:rPr lang="sr-Cyrl-CS" dirty="0" smtClean="0"/>
              <a:t>дају</a:t>
            </a:r>
            <a:r>
              <a:rPr lang="en-US" dirty="0" smtClean="0"/>
              <a:t> </a:t>
            </a:r>
            <a:r>
              <a:rPr lang="sr-Cyrl-CS" dirty="0" smtClean="0"/>
              <a:t>стручна</a:t>
            </a:r>
            <a:r>
              <a:rPr lang="en-US" dirty="0" smtClean="0"/>
              <a:t> </a:t>
            </a:r>
            <a:r>
              <a:rPr lang="sr-Cyrl-CS" dirty="0" smtClean="0"/>
              <a:t>мишљења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доносе</a:t>
            </a:r>
            <a:r>
              <a:rPr lang="en-US" dirty="0" smtClean="0"/>
              <a:t> </a:t>
            </a:r>
            <a:r>
              <a:rPr lang="sr-Cyrl-CS" dirty="0" smtClean="0"/>
              <a:t>даље</a:t>
            </a:r>
            <a:r>
              <a:rPr lang="en-US" dirty="0" smtClean="0"/>
              <a:t> </a:t>
            </a:r>
            <a:r>
              <a:rPr lang="sr-Cyrl-CS" dirty="0" smtClean="0"/>
              <a:t>одлуке</a:t>
            </a:r>
            <a:r>
              <a:rPr lang="en-US" dirty="0" smtClean="0"/>
              <a:t> </a:t>
            </a:r>
            <a:r>
              <a:rPr lang="sr-Cyrl-CS" dirty="0" smtClean="0"/>
              <a:t>о</a:t>
            </a:r>
            <a:r>
              <a:rPr lang="en-US" dirty="0" smtClean="0"/>
              <a:t> </a:t>
            </a:r>
            <a:r>
              <a:rPr lang="sr-Cyrl-CS" dirty="0" smtClean="0"/>
              <a:t>рехабилитацији.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7512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sr-Cyrl-CS" sz="3600" b="1" spc="300" dirty="0" smtClean="0">
                <a:solidFill>
                  <a:schemeClr val="accent3">
                    <a:lumMod val="50000"/>
                  </a:schemeClr>
                </a:solidFill>
              </a:rPr>
              <a:t>Физиотерапеут</a:t>
            </a:r>
            <a:endParaRPr lang="en-US" sz="36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26670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>
                <a:solidFill>
                  <a:schemeClr val="accent3">
                    <a:lumMod val="75000"/>
                  </a:schemeClr>
                </a:solidFill>
              </a:rPr>
              <a:t>Одмах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75000"/>
                  </a:schemeClr>
                </a:solidFill>
              </a:rPr>
              <a:t>после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75000"/>
                  </a:schemeClr>
                </a:solidFill>
              </a:rPr>
              <a:t>физијатра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75000"/>
                  </a:schemeClr>
                </a:solidFill>
              </a:rPr>
              <a:t>он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75000"/>
                  </a:schemeClr>
                </a:solidFill>
              </a:rPr>
              <a:t>има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75000"/>
                  </a:schemeClr>
                </a:solidFill>
              </a:rPr>
              <a:t>најважнију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75000"/>
                  </a:schemeClr>
                </a:solidFill>
              </a:rPr>
              <a:t>улогу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75000"/>
                  </a:schemeClr>
                </a:solidFill>
              </a:rPr>
              <a:t>у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75000"/>
                  </a:schemeClr>
                </a:solidFill>
              </a:rPr>
              <a:t>рехабилитационом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75000"/>
                  </a:schemeClr>
                </a:solidFill>
              </a:rPr>
              <a:t>тиму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sr-Cyrl-CS" dirty="0" smtClean="0"/>
              <a:t>јер</a:t>
            </a:r>
            <a:r>
              <a:rPr lang="en-US" dirty="0" smtClean="0"/>
              <a:t> </a:t>
            </a:r>
            <a:r>
              <a:rPr lang="sr-Cyrl-CS" dirty="0" smtClean="0"/>
              <a:t>он</a:t>
            </a:r>
            <a:r>
              <a:rPr lang="en-US" dirty="0" smtClean="0"/>
              <a:t> </a:t>
            </a:r>
            <a:r>
              <a:rPr lang="sr-Cyrl-CS" dirty="0" smtClean="0"/>
              <a:t>извршава</a:t>
            </a:r>
            <a:r>
              <a:rPr lang="en-US" dirty="0" smtClean="0"/>
              <a:t> </a:t>
            </a:r>
            <a:r>
              <a:rPr lang="sr-Cyrl-CS" dirty="0" smtClean="0"/>
              <a:t>све</a:t>
            </a:r>
            <a:r>
              <a:rPr lang="en-US" dirty="0" smtClean="0"/>
              <a:t> </a:t>
            </a:r>
            <a:r>
              <a:rPr lang="sr-Cyrl-CS" dirty="0" smtClean="0"/>
              <a:t>терапијске</a:t>
            </a:r>
            <a:r>
              <a:rPr lang="en-US" dirty="0" smtClean="0"/>
              <a:t> </a:t>
            </a:r>
            <a:r>
              <a:rPr lang="sr-Cyrl-CS" dirty="0" smtClean="0"/>
              <a:t>процедуре</a:t>
            </a:r>
            <a:r>
              <a:rPr lang="en-US" dirty="0" smtClean="0"/>
              <a:t> </a:t>
            </a:r>
            <a:r>
              <a:rPr lang="sr-Cyrl-CS" dirty="0" smtClean="0"/>
              <a:t>које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претходно</a:t>
            </a:r>
            <a:r>
              <a:rPr lang="en-US" dirty="0" smtClean="0"/>
              <a:t> </a:t>
            </a:r>
            <a:r>
              <a:rPr lang="sr-Cyrl-CS" dirty="0" smtClean="0"/>
              <a:t>одредио</a:t>
            </a:r>
            <a:r>
              <a:rPr lang="en-US" dirty="0" smtClean="0"/>
              <a:t> </a:t>
            </a:r>
            <a:r>
              <a:rPr lang="sr-Cyrl-CS" dirty="0" smtClean="0"/>
              <a:t>физијатар</a:t>
            </a:r>
            <a:r>
              <a:rPr lang="en-US" dirty="0" smtClean="0"/>
              <a:t>, </a:t>
            </a:r>
            <a:r>
              <a:rPr lang="sr-Cyrl-CS" dirty="0" smtClean="0"/>
              <a:t>а</a:t>
            </a:r>
            <a:r>
              <a:rPr lang="en-US" dirty="0" smtClean="0"/>
              <a:t> </a:t>
            </a:r>
            <a:r>
              <a:rPr lang="sr-Cyrl-CS" dirty="0" smtClean="0"/>
              <a:t>то</a:t>
            </a:r>
            <a:r>
              <a:rPr lang="en-US" dirty="0" smtClean="0"/>
              <a:t> </a:t>
            </a:r>
            <a:r>
              <a:rPr lang="sr-Cyrl-CS" dirty="0" smtClean="0"/>
              <a:t>постиже</a:t>
            </a:r>
            <a:r>
              <a:rPr lang="en-US" dirty="0" smtClean="0"/>
              <a:t> </a:t>
            </a:r>
            <a:r>
              <a:rPr lang="sr-Cyrl-CS" dirty="0" smtClean="0"/>
              <a:t>уз</a:t>
            </a:r>
            <a:r>
              <a:rPr lang="en-US" dirty="0" smtClean="0"/>
              <a:t> </a:t>
            </a:r>
            <a:r>
              <a:rPr lang="sr-Cyrl-CS" dirty="0" smtClean="0"/>
              <a:t>помоћ</a:t>
            </a:r>
            <a:r>
              <a:rPr lang="en-US" dirty="0" smtClean="0"/>
              <a:t> </a:t>
            </a:r>
            <a:r>
              <a:rPr lang="sr-Cyrl-CS" dirty="0" smtClean="0"/>
              <a:t>знања</a:t>
            </a:r>
            <a:r>
              <a:rPr lang="en-US" dirty="0" smtClean="0"/>
              <a:t> </a:t>
            </a:r>
            <a:r>
              <a:rPr lang="sr-Cyrl-CS" dirty="0" smtClean="0"/>
              <a:t>из</a:t>
            </a:r>
            <a:r>
              <a:rPr lang="en-US" dirty="0" smtClean="0"/>
              <a:t> </a:t>
            </a:r>
            <a:r>
              <a:rPr lang="sr-Cyrl-CS" dirty="0" smtClean="0"/>
              <a:t>области</a:t>
            </a:r>
            <a:r>
              <a:rPr lang="en-US" dirty="0" smtClean="0"/>
              <a:t> </a:t>
            </a:r>
            <a:r>
              <a:rPr lang="sr-Cyrl-CS" dirty="0" smtClean="0"/>
              <a:t>кинезитерапије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других</a:t>
            </a:r>
            <a:r>
              <a:rPr lang="en-US" dirty="0" smtClean="0"/>
              <a:t> </a:t>
            </a:r>
            <a:r>
              <a:rPr lang="sr-Cyrl-CS" dirty="0" smtClean="0"/>
              <a:t>грана</a:t>
            </a:r>
            <a:r>
              <a:rPr lang="en-US" dirty="0" smtClean="0"/>
              <a:t> </a:t>
            </a:r>
            <a:r>
              <a:rPr lang="sr-Cyrl-CS" dirty="0" smtClean="0"/>
              <a:t>физикалне</a:t>
            </a:r>
            <a:r>
              <a:rPr lang="en-US" dirty="0" smtClean="0"/>
              <a:t> </a:t>
            </a:r>
            <a:r>
              <a:rPr lang="sr-Cyrl-CS" dirty="0" smtClean="0"/>
              <a:t>медицине</a:t>
            </a:r>
            <a:r>
              <a:rPr lang="en-US" dirty="0" smtClean="0"/>
              <a:t>.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33800" y="3810000"/>
            <a:ext cx="49530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600" dirty="0" smtClean="0"/>
              <a:t>Физиотерапеут</a:t>
            </a:r>
            <a:r>
              <a:rPr lang="en-US" sz="2600" dirty="0" smtClean="0"/>
              <a:t> </a:t>
            </a:r>
            <a:r>
              <a:rPr lang="sr-Cyrl-CS" sz="2600" dirty="0" smtClean="0"/>
              <a:t>такође</a:t>
            </a:r>
            <a:r>
              <a:rPr lang="en-US" sz="2600" dirty="0" smtClean="0"/>
              <a:t> </a:t>
            </a:r>
            <a:r>
              <a:rPr lang="sr-Cyrl-CS" sz="2600" dirty="0" smtClean="0"/>
              <a:t>врши</a:t>
            </a:r>
            <a:r>
              <a:rPr lang="en-US" sz="2600" dirty="0" smtClean="0"/>
              <a:t> </a:t>
            </a:r>
            <a:r>
              <a:rPr lang="sr-Cyrl-CS" sz="2600" dirty="0" smtClean="0"/>
              <a:t>фукционална</a:t>
            </a:r>
            <a:r>
              <a:rPr lang="en-US" sz="2600" dirty="0" smtClean="0"/>
              <a:t> </a:t>
            </a:r>
            <a:r>
              <a:rPr lang="sr-Cyrl-CS" sz="2600" dirty="0" smtClean="0"/>
              <a:t>испитивања</a:t>
            </a:r>
            <a:r>
              <a:rPr lang="en-US" sz="2600" dirty="0" smtClean="0"/>
              <a:t> </a:t>
            </a:r>
            <a:r>
              <a:rPr lang="sr-Cyrl-CS" sz="2600" dirty="0" smtClean="0"/>
              <a:t>локомоторног</a:t>
            </a:r>
            <a:r>
              <a:rPr lang="en-US" sz="2600" dirty="0" smtClean="0"/>
              <a:t> </a:t>
            </a:r>
            <a:r>
              <a:rPr lang="sr-Cyrl-CS" sz="2600" dirty="0" smtClean="0"/>
              <a:t>апатара</a:t>
            </a:r>
            <a:r>
              <a:rPr lang="en-US" sz="2600" dirty="0" smtClean="0"/>
              <a:t>, </a:t>
            </a:r>
            <a:r>
              <a:rPr lang="sr-Cyrl-CS" sz="2600" dirty="0" smtClean="0"/>
              <a:t>чије</a:t>
            </a:r>
            <a:r>
              <a:rPr lang="en-US" sz="2600" dirty="0" smtClean="0"/>
              <a:t> </a:t>
            </a:r>
            <a:r>
              <a:rPr lang="sr-Cyrl-CS" sz="2600" dirty="0" smtClean="0"/>
              <a:t>резултате</a:t>
            </a:r>
            <a:r>
              <a:rPr lang="en-US" sz="2600" dirty="0" smtClean="0"/>
              <a:t> </a:t>
            </a:r>
            <a:r>
              <a:rPr lang="sr-Cyrl-CS" sz="2600" dirty="0" smtClean="0"/>
              <a:t>затим</a:t>
            </a:r>
            <a:r>
              <a:rPr lang="en-US" sz="2600" dirty="0" smtClean="0"/>
              <a:t> </a:t>
            </a:r>
            <a:r>
              <a:rPr lang="sr-Cyrl-CS" sz="2600" dirty="0" smtClean="0"/>
              <a:t>бележи</a:t>
            </a:r>
            <a:r>
              <a:rPr lang="en-US" sz="2600" dirty="0" smtClean="0"/>
              <a:t> </a:t>
            </a:r>
            <a:r>
              <a:rPr lang="sr-Cyrl-CS" sz="2600" dirty="0" smtClean="0"/>
              <a:t>у</a:t>
            </a:r>
            <a:r>
              <a:rPr lang="en-US" sz="2600" dirty="0" smtClean="0"/>
              <a:t> </a:t>
            </a:r>
            <a:r>
              <a:rPr lang="sr-Cyrl-CS" sz="2600" dirty="0" smtClean="0"/>
              <a:t>лични</a:t>
            </a:r>
            <a:r>
              <a:rPr lang="en-US" sz="2600" dirty="0" smtClean="0"/>
              <a:t> </a:t>
            </a:r>
            <a:r>
              <a:rPr lang="sr-Cyrl-CS" sz="2600" dirty="0" smtClean="0"/>
              <a:t>картон</a:t>
            </a:r>
            <a:r>
              <a:rPr lang="en-US" sz="2600" dirty="0" smtClean="0"/>
              <a:t> </a:t>
            </a:r>
            <a:r>
              <a:rPr lang="sr-Cyrl-CS" sz="2600" dirty="0" smtClean="0"/>
              <a:t>и</a:t>
            </a:r>
            <a:r>
              <a:rPr lang="en-US" sz="2600" dirty="0" smtClean="0"/>
              <a:t> </a:t>
            </a:r>
            <a:r>
              <a:rPr lang="sr-Cyrl-CS" sz="2600" dirty="0" smtClean="0"/>
              <a:t>даље</a:t>
            </a:r>
            <a:r>
              <a:rPr lang="en-US" sz="2600" dirty="0" smtClean="0"/>
              <a:t> </a:t>
            </a:r>
            <a:r>
              <a:rPr lang="sr-Cyrl-CS" sz="2600" dirty="0" smtClean="0"/>
              <a:t>прослеђује</a:t>
            </a:r>
            <a:r>
              <a:rPr lang="en-US" sz="2600" dirty="0" smtClean="0"/>
              <a:t> </a:t>
            </a:r>
            <a:r>
              <a:rPr lang="sr-Cyrl-CS" sz="2600" dirty="0" smtClean="0"/>
              <a:t>физијатру</a:t>
            </a:r>
            <a:r>
              <a:rPr lang="en-US" sz="2600" dirty="0" smtClean="0"/>
              <a:t> </a:t>
            </a:r>
            <a:r>
              <a:rPr lang="sr-Cyrl-CS" sz="2600" dirty="0" smtClean="0"/>
              <a:t>који</a:t>
            </a:r>
            <a:r>
              <a:rPr lang="en-US" sz="2600" dirty="0" smtClean="0"/>
              <a:t> </a:t>
            </a:r>
            <a:r>
              <a:rPr lang="sr-Cyrl-CS" sz="2600" dirty="0" smtClean="0"/>
              <a:t>сагледава</a:t>
            </a:r>
            <a:r>
              <a:rPr lang="en-US" sz="2600" dirty="0" smtClean="0"/>
              <a:t> </a:t>
            </a:r>
            <a:r>
              <a:rPr lang="sr-Cyrl-CS" sz="2600" dirty="0" smtClean="0"/>
              <a:t>пацијентово</a:t>
            </a:r>
            <a:r>
              <a:rPr lang="en-US" sz="2600" dirty="0" smtClean="0"/>
              <a:t> </a:t>
            </a:r>
            <a:r>
              <a:rPr lang="sr-Cyrl-CS" sz="2600" dirty="0" smtClean="0"/>
              <a:t>стање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pic>
        <p:nvPicPr>
          <p:cNvPr id="5" name="Picture 4" descr="fizioterape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38600"/>
            <a:ext cx="2908135" cy="2438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Cyrl-CS" sz="3600" b="1" dirty="0" smtClean="0">
                <a:solidFill>
                  <a:schemeClr val="accent3">
                    <a:lumMod val="50000"/>
                  </a:schemeClr>
                </a:solidFill>
              </a:rPr>
              <a:t>Доктори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3600" b="1" dirty="0" smtClean="0">
                <a:solidFill>
                  <a:schemeClr val="accent3">
                    <a:lumMod val="50000"/>
                  </a:schemeClr>
                </a:solidFill>
              </a:rPr>
              <a:t>других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3600" b="1" dirty="0" smtClean="0">
                <a:solidFill>
                  <a:schemeClr val="accent3">
                    <a:lumMod val="50000"/>
                  </a:schemeClr>
                </a:solidFill>
              </a:rPr>
              <a:t>специјалности</a:t>
            </a:r>
            <a:endParaRPr lang="en-US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0"/>
            <a:ext cx="8305800" cy="43434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Некада</a:t>
            </a:r>
            <a:r>
              <a:rPr lang="en-US" dirty="0" smtClean="0"/>
              <a:t> </a:t>
            </a:r>
            <a:r>
              <a:rPr lang="sr-Cyrl-CS" dirty="0" smtClean="0"/>
              <a:t>на</a:t>
            </a:r>
            <a:r>
              <a:rPr lang="en-US" dirty="0" smtClean="0"/>
              <a:t> </a:t>
            </a:r>
            <a:r>
              <a:rPr lang="sr-Cyrl-CS" dirty="0" smtClean="0"/>
              <a:t>челу</a:t>
            </a:r>
            <a:r>
              <a:rPr lang="en-US" dirty="0" smtClean="0"/>
              <a:t> </a:t>
            </a:r>
            <a:r>
              <a:rPr lang="sr-Cyrl-CS" dirty="0" smtClean="0"/>
              <a:t>тима</a:t>
            </a:r>
            <a:r>
              <a:rPr lang="en-US" dirty="0" smtClean="0"/>
              <a:t> </a:t>
            </a:r>
            <a:r>
              <a:rPr lang="sr-Cyrl-CS" dirty="0" smtClean="0"/>
              <a:t>који</a:t>
            </a:r>
            <a:r>
              <a:rPr lang="en-US" dirty="0" smtClean="0"/>
              <a:t> </a:t>
            </a:r>
            <a:r>
              <a:rPr lang="sr-Cyrl-CS" dirty="0" smtClean="0"/>
              <a:t>спроводи</a:t>
            </a:r>
            <a:r>
              <a:rPr lang="en-US" dirty="0" smtClean="0"/>
              <a:t> </a:t>
            </a:r>
            <a:r>
              <a:rPr lang="sr-Cyrl-CS" dirty="0" smtClean="0"/>
              <a:t>рехабилитацију</a:t>
            </a:r>
            <a:r>
              <a:rPr lang="en-US" dirty="0" smtClean="0"/>
              <a:t> </a:t>
            </a:r>
            <a:r>
              <a:rPr lang="sr-Cyrl-CS" dirty="0" smtClean="0"/>
              <a:t>уместо</a:t>
            </a:r>
            <a:r>
              <a:rPr lang="en-US" dirty="0" smtClean="0"/>
              <a:t> </a:t>
            </a:r>
            <a:r>
              <a:rPr lang="sr-Cyrl-CS" dirty="0" smtClean="0"/>
              <a:t>физијатра</a:t>
            </a:r>
            <a:r>
              <a:rPr lang="en-US" dirty="0" smtClean="0"/>
              <a:t> </a:t>
            </a:r>
            <a:r>
              <a:rPr lang="sr-Cyrl-CS" dirty="0" smtClean="0"/>
              <a:t>може</a:t>
            </a:r>
            <a:r>
              <a:rPr lang="en-US" dirty="0" smtClean="0"/>
              <a:t> </a:t>
            </a:r>
            <a:r>
              <a:rPr lang="sr-Cyrl-CS" dirty="0" smtClean="0"/>
              <a:t>бити</a:t>
            </a:r>
            <a:r>
              <a:rPr lang="en-US" dirty="0" smtClean="0"/>
              <a:t> </a:t>
            </a:r>
            <a:r>
              <a:rPr lang="sr-Cyrl-CS" dirty="0" smtClean="0"/>
              <a:t>доктор</a:t>
            </a:r>
            <a:r>
              <a:rPr lang="en-US" dirty="0" smtClean="0"/>
              <a:t> </a:t>
            </a:r>
            <a:r>
              <a:rPr lang="sr-Cyrl-CS" dirty="0" smtClean="0"/>
              <a:t>неке</a:t>
            </a:r>
            <a:r>
              <a:rPr lang="en-US" dirty="0" smtClean="0"/>
              <a:t> </a:t>
            </a:r>
            <a:r>
              <a:rPr lang="sr-Cyrl-CS" dirty="0" smtClean="0"/>
              <a:t>друге</a:t>
            </a:r>
            <a:r>
              <a:rPr lang="en-US" dirty="0" smtClean="0"/>
              <a:t> </a:t>
            </a:r>
            <a:r>
              <a:rPr lang="sr-Cyrl-CS" dirty="0" smtClean="0"/>
              <a:t>специјалности</a:t>
            </a:r>
            <a:r>
              <a:rPr lang="en-US" dirty="0" smtClean="0"/>
              <a:t> </a:t>
            </a:r>
            <a:r>
              <a:rPr lang="sr-Cyrl-CS" dirty="0" smtClean="0"/>
              <a:t>као</a:t>
            </a:r>
            <a:r>
              <a:rPr lang="en-US" dirty="0" smtClean="0"/>
              <a:t> </a:t>
            </a:r>
            <a:r>
              <a:rPr lang="sr-Cyrl-CS" dirty="0" smtClean="0"/>
              <a:t>што</a:t>
            </a:r>
            <a:r>
              <a:rPr lang="en-US" dirty="0" smtClean="0"/>
              <a:t> </a:t>
            </a:r>
            <a:r>
              <a:rPr lang="sr-Cyrl-CS" dirty="0" smtClean="0"/>
              <a:t>је: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Cyrl-CS" dirty="0" smtClean="0"/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кардиолог</a:t>
            </a:r>
            <a:r>
              <a:rPr lang="en-US" dirty="0" smtClean="0"/>
              <a:t>, </a:t>
            </a:r>
            <a:endParaRPr lang="sr-Cyrl-CS" dirty="0" smtClean="0"/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трауматолог</a:t>
            </a:r>
            <a:r>
              <a:rPr lang="en-US" dirty="0" smtClean="0"/>
              <a:t>, </a:t>
            </a:r>
            <a:endParaRPr lang="sr-Cyrl-CS" dirty="0" smtClean="0"/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ортопед</a:t>
            </a:r>
            <a:r>
              <a:rPr lang="en-US" dirty="0" smtClean="0"/>
              <a:t> </a:t>
            </a:r>
            <a:r>
              <a:rPr lang="sr-Cyrl-CS" dirty="0" smtClean="0"/>
              <a:t>итд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afd44aa6-resize-820x0x1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0" y="3429000"/>
            <a:ext cx="5257801" cy="2949498"/>
          </a:xfrm>
          <a:prstGeom prst="snip2DiagRect">
            <a:avLst>
              <a:gd name="adj1" fmla="val 8658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rtoon-smiling-nurse-holding-clipboard-vector-6439436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3000" contrast="-49000"/>
          </a:blip>
          <a:srcRect l="20571" r="21143" b="7778"/>
          <a:stretch>
            <a:fillRect/>
          </a:stretch>
        </p:blipFill>
        <p:spPr>
          <a:xfrm>
            <a:off x="6324600" y="228600"/>
            <a:ext cx="2590800" cy="632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008888"/>
          </a:xfrm>
        </p:spPr>
        <p:txBody>
          <a:bodyPr>
            <a:normAutofit/>
          </a:bodyPr>
          <a:lstStyle/>
          <a:p>
            <a:pPr algn="ctr"/>
            <a:r>
              <a:rPr lang="sr-Cyrl-CS" sz="3600" b="1" spc="300" dirty="0" smtClean="0">
                <a:solidFill>
                  <a:schemeClr val="accent3">
                    <a:lumMod val="50000"/>
                  </a:schemeClr>
                </a:solidFill>
              </a:rPr>
              <a:t>Медицинска</a:t>
            </a:r>
            <a:r>
              <a:rPr lang="en-US" sz="3600" b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3600" b="1" spc="300" dirty="0" smtClean="0">
                <a:solidFill>
                  <a:schemeClr val="accent3">
                    <a:lumMod val="50000"/>
                  </a:schemeClr>
                </a:solidFill>
              </a:rPr>
              <a:t>сестра</a:t>
            </a:r>
            <a:endParaRPr lang="en-US" sz="36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8768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>
                <a:solidFill>
                  <a:srgbClr val="FF0000"/>
                </a:solidFill>
              </a:rPr>
              <a:t>Она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је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такође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важан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члан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овог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тима</a:t>
            </a:r>
            <a:r>
              <a:rPr lang="en-US" b="1" dirty="0" smtClean="0">
                <a:solidFill>
                  <a:srgbClr val="FF0000"/>
                </a:solidFill>
              </a:rPr>
              <a:t>, </a:t>
            </a:r>
            <a:r>
              <a:rPr lang="sr-Cyrl-CS" b="1" dirty="0" smtClean="0">
                <a:solidFill>
                  <a:srgbClr val="FF0000"/>
                </a:solidFill>
              </a:rPr>
              <a:t>будући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да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представља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носиоца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здравствене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неге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непокретних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или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тешко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покретних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неспособних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пацијената</a:t>
            </a:r>
            <a:r>
              <a:rPr lang="en-US" b="1" dirty="0" smtClean="0">
                <a:solidFill>
                  <a:srgbClr val="FF0000"/>
                </a:solidFill>
              </a:rPr>
              <a:t>.</a:t>
            </a:r>
            <a:endParaRPr lang="sr-Cyrl-C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Та</a:t>
            </a:r>
            <a:r>
              <a:rPr lang="en-US" b="1" dirty="0" smtClean="0"/>
              <a:t> </a:t>
            </a:r>
            <a:r>
              <a:rPr lang="sr-Cyrl-CS" b="1" dirty="0" smtClean="0"/>
              <a:t>нега</a:t>
            </a:r>
            <a:r>
              <a:rPr lang="en-US" b="1" dirty="0" smtClean="0"/>
              <a:t> </a:t>
            </a:r>
            <a:r>
              <a:rPr lang="sr-Cyrl-CS" b="1" dirty="0" smtClean="0"/>
              <a:t>је</a:t>
            </a:r>
            <a:r>
              <a:rPr lang="en-US" b="1" dirty="0" smtClean="0"/>
              <a:t> </a:t>
            </a:r>
            <a:r>
              <a:rPr lang="sr-Cyrl-CS" b="1" dirty="0" smtClean="0"/>
              <a:t>један</a:t>
            </a:r>
            <a:r>
              <a:rPr lang="en-US" b="1" dirty="0" smtClean="0"/>
              <a:t> </a:t>
            </a:r>
            <a:r>
              <a:rPr lang="sr-Cyrl-CS" b="1" dirty="0" smtClean="0"/>
              <a:t>свеобухватан</a:t>
            </a:r>
            <a:r>
              <a:rPr lang="en-US" b="1" dirty="0" smtClean="0"/>
              <a:t> </a:t>
            </a:r>
            <a:r>
              <a:rPr lang="sr-Cyrl-CS" b="1" dirty="0" smtClean="0"/>
              <a:t>процес</a:t>
            </a:r>
            <a:r>
              <a:rPr lang="en-US" b="1" dirty="0" smtClean="0"/>
              <a:t> </a:t>
            </a:r>
            <a:r>
              <a:rPr lang="sr-Cyrl-CS" b="1" dirty="0" smtClean="0"/>
              <a:t>који</a:t>
            </a:r>
            <a:r>
              <a:rPr lang="en-US" b="1" dirty="0" smtClean="0"/>
              <a:t> </a:t>
            </a:r>
            <a:r>
              <a:rPr lang="sr-Cyrl-CS" b="1" dirty="0" smtClean="0"/>
              <a:t>обухвата</a:t>
            </a:r>
            <a:r>
              <a:rPr lang="en-US" b="1" dirty="0" smtClean="0"/>
              <a:t>: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спречавање</a:t>
            </a:r>
            <a:r>
              <a:rPr lang="en-US" dirty="0" smtClean="0"/>
              <a:t> </a:t>
            </a:r>
            <a:r>
              <a:rPr lang="sr-Cyrl-CS" dirty="0" smtClean="0"/>
              <a:t>развоја</a:t>
            </a:r>
            <a:r>
              <a:rPr lang="en-US" dirty="0" smtClean="0"/>
              <a:t> </a:t>
            </a:r>
            <a:r>
              <a:rPr lang="sr-Cyrl-CS" dirty="0" smtClean="0"/>
              <a:t>декубитиса</a:t>
            </a:r>
            <a:r>
              <a:rPr lang="en-US" dirty="0" smtClean="0"/>
              <a:t> </a:t>
            </a:r>
            <a:r>
              <a:rPr lang="sr-Cyrl-CS" dirty="0" smtClean="0"/>
              <a:t>кроз</a:t>
            </a:r>
            <a:r>
              <a:rPr lang="en-US" dirty="0" smtClean="0"/>
              <a:t> </a:t>
            </a:r>
            <a:r>
              <a:rPr lang="sr-Cyrl-CS" dirty="0" smtClean="0"/>
              <a:t>спровођење</a:t>
            </a:r>
            <a:r>
              <a:rPr lang="en-US" dirty="0" smtClean="0"/>
              <a:t> </a:t>
            </a:r>
            <a:r>
              <a:rPr lang="sr-Cyrl-CS" dirty="0" smtClean="0"/>
              <a:t>  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sr-Cyrl-CS" dirty="0" smtClean="0"/>
              <a:t>мера</a:t>
            </a:r>
            <a:r>
              <a:rPr lang="en-US" dirty="0" smtClean="0"/>
              <a:t> </a:t>
            </a:r>
            <a:r>
              <a:rPr lang="sr-Cyrl-CS" dirty="0" smtClean="0"/>
              <a:t>активности</a:t>
            </a:r>
            <a:endParaRPr lang="en-US" dirty="0" smtClean="0"/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одржавање</a:t>
            </a:r>
            <a:r>
              <a:rPr lang="en-US" dirty="0" smtClean="0"/>
              <a:t> </a:t>
            </a:r>
            <a:r>
              <a:rPr lang="sr-Cyrl-CS" dirty="0" smtClean="0"/>
              <a:t>хигијене</a:t>
            </a:r>
            <a:r>
              <a:rPr lang="en-US" dirty="0" smtClean="0"/>
              <a:t> </a:t>
            </a:r>
            <a:r>
              <a:rPr lang="sr-Cyrl-CS" dirty="0" smtClean="0"/>
              <a:t>како</a:t>
            </a:r>
            <a:r>
              <a:rPr lang="en-US" dirty="0" smtClean="0"/>
              <a:t> </a:t>
            </a:r>
            <a:r>
              <a:rPr lang="sr-Cyrl-CS" dirty="0" smtClean="0"/>
              <a:t>пацијента</a:t>
            </a:r>
            <a:r>
              <a:rPr lang="en-US" dirty="0" smtClean="0"/>
              <a:t>, </a:t>
            </a:r>
            <a:r>
              <a:rPr lang="sr-Cyrl-CS" dirty="0" smtClean="0"/>
              <a:t>тако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његове</a:t>
            </a:r>
            <a:r>
              <a:rPr lang="en-US" dirty="0" smtClean="0"/>
              <a:t> </a:t>
            </a:r>
            <a:endParaRPr lang="sr-Cyrl-CS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sr-Cyrl-CS" dirty="0" smtClean="0"/>
              <a:t>постеље</a:t>
            </a:r>
            <a:r>
              <a:rPr lang="en-US" dirty="0" smtClean="0"/>
              <a:t>, </a:t>
            </a:r>
            <a:r>
              <a:rPr lang="sr-Cyrl-CS" dirty="0" smtClean="0"/>
              <a:t>собе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њихових</a:t>
            </a:r>
            <a:r>
              <a:rPr lang="en-US" dirty="0" smtClean="0"/>
              <a:t> </a:t>
            </a:r>
            <a:r>
              <a:rPr lang="sr-Cyrl-CS" dirty="0" smtClean="0"/>
              <a:t>помагала</a:t>
            </a:r>
            <a:endParaRPr lang="en-US" dirty="0" smtClean="0"/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спречање</a:t>
            </a:r>
            <a:r>
              <a:rPr lang="en-US" dirty="0" smtClean="0"/>
              <a:t> </a:t>
            </a:r>
            <a:r>
              <a:rPr lang="sr-Cyrl-CS" dirty="0" smtClean="0"/>
              <a:t>поремећаја</a:t>
            </a:r>
            <a:r>
              <a:rPr lang="en-US" dirty="0" smtClean="0"/>
              <a:t> </a:t>
            </a:r>
            <a:r>
              <a:rPr lang="sr-Cyrl-CS" dirty="0" smtClean="0"/>
              <a:t>венске</a:t>
            </a:r>
            <a:r>
              <a:rPr lang="en-US" dirty="0" smtClean="0"/>
              <a:t> </a:t>
            </a:r>
            <a:r>
              <a:rPr lang="sr-Cyrl-CS" dirty="0" smtClean="0"/>
              <a:t>циркулације</a:t>
            </a:r>
            <a:r>
              <a:rPr lang="en-US" dirty="0" smtClean="0"/>
              <a:t> </a:t>
            </a:r>
            <a:r>
              <a:rPr lang="sr-Cyrl-CS" dirty="0" smtClean="0"/>
              <a:t>ногу</a:t>
            </a:r>
            <a:endParaRPr lang="en-US" dirty="0" smtClean="0"/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спречавање</a:t>
            </a:r>
            <a:r>
              <a:rPr lang="en-US" dirty="0" smtClean="0"/>
              <a:t> </a:t>
            </a:r>
            <a:r>
              <a:rPr lang="sr-Cyrl-CS" dirty="0" smtClean="0"/>
              <a:t>равоја</a:t>
            </a:r>
            <a:r>
              <a:rPr lang="en-US" dirty="0" smtClean="0"/>
              <a:t> </a:t>
            </a:r>
            <a:r>
              <a:rPr lang="sr-Cyrl-CS" dirty="0" smtClean="0"/>
              <a:t>деформација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контрактура</a:t>
            </a:r>
            <a:r>
              <a:rPr lang="en-US" dirty="0" smtClean="0"/>
              <a:t>  </a:t>
            </a:r>
            <a:endParaRPr lang="sr-Cyrl-CS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sr-Cyrl-CS" dirty="0" smtClean="0"/>
              <a:t>правилним</a:t>
            </a:r>
            <a:r>
              <a:rPr lang="en-US" dirty="0" smtClean="0"/>
              <a:t> </a:t>
            </a:r>
            <a:r>
              <a:rPr lang="sr-Cyrl-CS" dirty="0" smtClean="0"/>
              <a:t>позиционирањем</a:t>
            </a:r>
            <a:endParaRPr lang="en-US" dirty="0" smtClean="0"/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dirty="0" smtClean="0"/>
              <a:t>збрињавање</a:t>
            </a:r>
            <a:r>
              <a:rPr lang="en-US" dirty="0" smtClean="0"/>
              <a:t> </a:t>
            </a:r>
            <a:r>
              <a:rPr lang="sr-Cyrl-CS" dirty="0" smtClean="0"/>
              <a:t>екстрета</a:t>
            </a:r>
            <a:r>
              <a:rPr lang="en-US" dirty="0" smtClean="0"/>
              <a:t> </a:t>
            </a:r>
            <a:r>
              <a:rPr lang="sr-Cyrl-CS" dirty="0" smtClean="0"/>
              <a:t>болесника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80288"/>
          </a:xfrm>
        </p:spPr>
        <p:txBody>
          <a:bodyPr>
            <a:normAutofit/>
          </a:bodyPr>
          <a:lstStyle/>
          <a:p>
            <a:pPr algn="ctr"/>
            <a:r>
              <a:rPr lang="sr-Cyrl-CS" sz="3600" b="1" spc="300" dirty="0" smtClean="0">
                <a:solidFill>
                  <a:schemeClr val="accent3">
                    <a:lumMod val="50000"/>
                  </a:schemeClr>
                </a:solidFill>
              </a:rPr>
              <a:t>Протетичар</a:t>
            </a:r>
            <a:endParaRPr lang="en-US" sz="36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5791200" cy="42672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Његов</a:t>
            </a:r>
            <a:r>
              <a:rPr lang="en-US" dirty="0" smtClean="0"/>
              <a:t> </a:t>
            </a:r>
            <a:r>
              <a:rPr lang="sr-Cyrl-CS" dirty="0" smtClean="0"/>
              <a:t>задатак</a:t>
            </a:r>
            <a:r>
              <a:rPr lang="en-US" dirty="0" smtClean="0"/>
              <a:t> </a:t>
            </a:r>
            <a:r>
              <a:rPr lang="sr-Cyrl-CS" dirty="0" smtClean="0"/>
              <a:t>јесте</a:t>
            </a:r>
            <a:r>
              <a:rPr lang="en-US" dirty="0" smtClean="0"/>
              <a:t> </a:t>
            </a:r>
            <a:r>
              <a:rPr lang="sr-Cyrl-CS" b="1" dirty="0" smtClean="0"/>
              <a:t>да</a:t>
            </a:r>
            <a:r>
              <a:rPr lang="en-US" b="1" dirty="0" smtClean="0"/>
              <a:t> </a:t>
            </a:r>
            <a:r>
              <a:rPr lang="sr-Cyrl-CS" b="1" dirty="0" smtClean="0"/>
              <a:t>нађе</a:t>
            </a:r>
            <a:r>
              <a:rPr lang="en-US" b="1" dirty="0" smtClean="0"/>
              <a:t> </a:t>
            </a:r>
            <a:r>
              <a:rPr lang="sr-Cyrl-CS" b="1" dirty="0" smtClean="0"/>
              <a:t>најадекватније</a:t>
            </a:r>
            <a:r>
              <a:rPr lang="en-US" b="1" dirty="0" smtClean="0"/>
              <a:t> </a:t>
            </a:r>
            <a:r>
              <a:rPr lang="sr-Cyrl-CS" b="1" dirty="0" smtClean="0"/>
              <a:t>решење</a:t>
            </a:r>
            <a:r>
              <a:rPr lang="en-US" b="1" dirty="0" smtClean="0"/>
              <a:t> </a:t>
            </a:r>
            <a:r>
              <a:rPr lang="sr-Cyrl-CS" b="1" dirty="0" smtClean="0"/>
              <a:t>техничке</a:t>
            </a:r>
            <a:r>
              <a:rPr lang="en-US" b="1" dirty="0" smtClean="0"/>
              <a:t> </a:t>
            </a:r>
            <a:r>
              <a:rPr lang="sr-Cyrl-CS" b="1" dirty="0" smtClean="0"/>
              <a:t>израде</a:t>
            </a:r>
            <a:r>
              <a:rPr lang="en-US" b="1" dirty="0" smtClean="0"/>
              <a:t> </a:t>
            </a:r>
            <a:r>
              <a:rPr lang="sr-Cyrl-CS" b="1" dirty="0" smtClean="0"/>
              <a:t>протезе</a:t>
            </a:r>
            <a:r>
              <a:rPr lang="en-US" b="1" dirty="0" smtClean="0"/>
              <a:t>,</a:t>
            </a:r>
            <a:r>
              <a:rPr lang="en-US" dirty="0" smtClean="0"/>
              <a:t> </a:t>
            </a:r>
            <a:r>
              <a:rPr lang="sr-Cyrl-CS" dirty="0" smtClean="0"/>
              <a:t>на</a:t>
            </a:r>
            <a:r>
              <a:rPr lang="en-US" dirty="0" smtClean="0"/>
              <a:t> </a:t>
            </a:r>
            <a:r>
              <a:rPr lang="sr-Cyrl-CS" dirty="0" smtClean="0"/>
              <a:t>основу</a:t>
            </a:r>
            <a:r>
              <a:rPr lang="en-US" dirty="0" smtClean="0"/>
              <a:t> </a:t>
            </a:r>
            <a:r>
              <a:rPr lang="sr-Cyrl-CS" dirty="0" smtClean="0"/>
              <a:t>налога</a:t>
            </a:r>
            <a:r>
              <a:rPr lang="en-US" dirty="0" smtClean="0"/>
              <a:t> </a:t>
            </a:r>
            <a:r>
              <a:rPr lang="sr-Cyrl-CS" dirty="0" smtClean="0"/>
              <a:t>за</a:t>
            </a:r>
            <a:r>
              <a:rPr lang="en-US" dirty="0" smtClean="0"/>
              <a:t> </a:t>
            </a:r>
            <a:r>
              <a:rPr lang="sr-Cyrl-CS" dirty="0" smtClean="0"/>
              <a:t>израду</a:t>
            </a:r>
            <a:r>
              <a:rPr lang="en-US" dirty="0" smtClean="0"/>
              <a:t> </a:t>
            </a:r>
            <a:r>
              <a:rPr lang="sr-Cyrl-CS" dirty="0" smtClean="0"/>
              <a:t>протезе</a:t>
            </a:r>
            <a:r>
              <a:rPr lang="en-US" dirty="0" smtClean="0"/>
              <a:t> </a:t>
            </a:r>
            <a:r>
              <a:rPr lang="sr-Cyrl-CS" dirty="0" smtClean="0"/>
              <a:t>потписао</a:t>
            </a:r>
            <a:r>
              <a:rPr lang="en-US" dirty="0" smtClean="0"/>
              <a:t> </a:t>
            </a:r>
            <a:r>
              <a:rPr lang="sr-Cyrl-CS" dirty="0" smtClean="0"/>
              <a:t>од</a:t>
            </a:r>
            <a:r>
              <a:rPr lang="en-US" dirty="0" smtClean="0"/>
              <a:t> </a:t>
            </a:r>
            <a:r>
              <a:rPr lang="sr-Cyrl-CS" dirty="0" smtClean="0"/>
              <a:t>стране</a:t>
            </a:r>
            <a:r>
              <a:rPr lang="en-US" dirty="0" smtClean="0"/>
              <a:t> </a:t>
            </a:r>
            <a:r>
              <a:rPr lang="sr-Cyrl-CS" dirty="0" smtClean="0"/>
              <a:t>лекара</a:t>
            </a:r>
            <a:r>
              <a:rPr lang="en-US" dirty="0" smtClean="0"/>
              <a:t> </a:t>
            </a:r>
            <a:r>
              <a:rPr lang="sr-Cyrl-CS" dirty="0" smtClean="0"/>
              <a:t>физијатра</a:t>
            </a:r>
            <a:r>
              <a:rPr lang="en-US" dirty="0" smtClean="0"/>
              <a:t>.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Он</a:t>
            </a:r>
            <a:r>
              <a:rPr lang="en-US" dirty="0" smtClean="0"/>
              <a:t> </a:t>
            </a:r>
            <a:r>
              <a:rPr lang="sr-Cyrl-CS" dirty="0" smtClean="0"/>
              <a:t>затим</a:t>
            </a:r>
            <a:r>
              <a:rPr lang="en-US" dirty="0" smtClean="0"/>
              <a:t> </a:t>
            </a:r>
            <a:r>
              <a:rPr lang="sr-Cyrl-CS" dirty="0" smtClean="0"/>
              <a:t>тиму</a:t>
            </a:r>
            <a:r>
              <a:rPr lang="en-US" dirty="0" smtClean="0"/>
              <a:t> </a:t>
            </a:r>
            <a:r>
              <a:rPr lang="sr-Cyrl-CS" dirty="0" smtClean="0"/>
              <a:t>доноси</a:t>
            </a:r>
            <a:r>
              <a:rPr lang="en-US" dirty="0" smtClean="0"/>
              <a:t> </a:t>
            </a:r>
            <a:r>
              <a:rPr lang="sr-Cyrl-CS" dirty="0" smtClean="0"/>
              <a:t>направљену</a:t>
            </a:r>
            <a:r>
              <a:rPr lang="en-US" dirty="0" smtClean="0"/>
              <a:t> </a:t>
            </a:r>
            <a:r>
              <a:rPr lang="sr-Cyrl-CS" dirty="0" smtClean="0"/>
              <a:t>протезу</a:t>
            </a:r>
            <a:r>
              <a:rPr lang="en-US" dirty="0" smtClean="0"/>
              <a:t>, </a:t>
            </a:r>
            <a:r>
              <a:rPr lang="sr-Cyrl-CS" dirty="0" smtClean="0"/>
              <a:t>који</a:t>
            </a:r>
            <a:r>
              <a:rPr lang="en-US" dirty="0" smtClean="0"/>
              <a:t> </a:t>
            </a:r>
            <a:r>
              <a:rPr lang="sr-Cyrl-CS" dirty="0" smtClean="0"/>
              <a:t>сагледава</a:t>
            </a:r>
            <a:r>
              <a:rPr lang="en-US" dirty="0" smtClean="0"/>
              <a:t> </a:t>
            </a:r>
            <a:r>
              <a:rPr lang="sr-Cyrl-CS" dirty="0" smtClean="0"/>
              <a:t>могућност</a:t>
            </a:r>
            <a:r>
              <a:rPr lang="en-US" dirty="0" smtClean="0"/>
              <a:t> </a:t>
            </a:r>
            <a:r>
              <a:rPr lang="sr-Cyrl-CS" dirty="0" smtClean="0"/>
              <a:t>њене</a:t>
            </a:r>
            <a:r>
              <a:rPr lang="en-US" dirty="0" smtClean="0"/>
              <a:t> </a:t>
            </a:r>
            <a:r>
              <a:rPr lang="sr-Cyrl-CS" dirty="0" smtClean="0"/>
              <a:t>примене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функционалности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920x920.jpg"/>
          <p:cNvPicPr>
            <a:picLocks noChangeAspect="1"/>
          </p:cNvPicPr>
          <p:nvPr/>
        </p:nvPicPr>
        <p:blipFill>
          <a:blip r:embed="rId2"/>
          <a:srcRect b="3161"/>
          <a:stretch>
            <a:fillRect/>
          </a:stretch>
        </p:blipFill>
        <p:spPr>
          <a:xfrm>
            <a:off x="6172200" y="1905000"/>
            <a:ext cx="2753742" cy="4572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01600" prst="riblet"/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627888"/>
          </a:xfrm>
        </p:spPr>
        <p:txBody>
          <a:bodyPr>
            <a:normAutofit/>
          </a:bodyPr>
          <a:lstStyle/>
          <a:p>
            <a:pPr algn="ctr"/>
            <a:r>
              <a:rPr lang="sr-Cyrl-CS" sz="3600" b="1" spc="300" dirty="0" smtClean="0">
                <a:solidFill>
                  <a:schemeClr val="accent3">
                    <a:lumMod val="50000"/>
                  </a:schemeClr>
                </a:solidFill>
              </a:rPr>
              <a:t>Ортотичар</a:t>
            </a:r>
            <a:endParaRPr lang="en-US" sz="36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5867400" cy="4419600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Његова</a:t>
            </a:r>
            <a:r>
              <a:rPr lang="en-US" dirty="0" smtClean="0"/>
              <a:t> </a:t>
            </a:r>
            <a:r>
              <a:rPr lang="sr-Cyrl-CS" dirty="0" smtClean="0"/>
              <a:t>улога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састоји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b="1" dirty="0" smtClean="0"/>
              <a:t>прављењу</a:t>
            </a:r>
            <a:r>
              <a:rPr lang="en-US" b="1" dirty="0" smtClean="0"/>
              <a:t> </a:t>
            </a:r>
            <a:r>
              <a:rPr lang="sr-Cyrl-CS" b="1" dirty="0" smtClean="0"/>
              <a:t>одговарајуће</a:t>
            </a:r>
            <a:r>
              <a:rPr lang="en-US" b="1" dirty="0" smtClean="0"/>
              <a:t> </a:t>
            </a:r>
            <a:r>
              <a:rPr lang="sr-Cyrl-CS" b="1" dirty="0" smtClean="0"/>
              <a:t>ортозе</a:t>
            </a:r>
            <a:r>
              <a:rPr lang="en-US" b="1" dirty="0" smtClean="0"/>
              <a:t> </a:t>
            </a:r>
            <a:r>
              <a:rPr lang="sr-Cyrl-CS" b="1" dirty="0" smtClean="0"/>
              <a:t>за</a:t>
            </a:r>
            <a:r>
              <a:rPr lang="en-US" b="1" dirty="0" smtClean="0"/>
              <a:t> </a:t>
            </a:r>
            <a:r>
              <a:rPr lang="sr-Cyrl-CS" b="1" dirty="0" smtClean="0"/>
              <a:t>пацијента</a:t>
            </a:r>
            <a:r>
              <a:rPr lang="en-US" b="1" dirty="0" smtClean="0"/>
              <a:t>. </a:t>
            </a:r>
            <a:endParaRPr lang="sr-Cyrl-CS" b="1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Као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протетичар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ортотичар</a:t>
            </a:r>
            <a:r>
              <a:rPr lang="en-US" dirty="0" smtClean="0"/>
              <a:t> </a:t>
            </a:r>
            <a:r>
              <a:rPr lang="sr-Cyrl-CS" dirty="0" smtClean="0"/>
              <a:t>затим</a:t>
            </a:r>
            <a:r>
              <a:rPr lang="en-US" dirty="0" smtClean="0"/>
              <a:t> </a:t>
            </a:r>
            <a:r>
              <a:rPr lang="sr-Cyrl-CS" dirty="0" smtClean="0"/>
              <a:t>направљену</a:t>
            </a:r>
            <a:r>
              <a:rPr lang="en-US" dirty="0" smtClean="0"/>
              <a:t> </a:t>
            </a:r>
            <a:r>
              <a:rPr lang="sr-Cyrl-CS" dirty="0" smtClean="0"/>
              <a:t>ортозу</a:t>
            </a:r>
            <a:r>
              <a:rPr lang="en-US" dirty="0" smtClean="0"/>
              <a:t> </a:t>
            </a:r>
            <a:r>
              <a:rPr lang="sr-Cyrl-CS" dirty="0" smtClean="0"/>
              <a:t>представља</a:t>
            </a:r>
            <a:r>
              <a:rPr lang="en-US" dirty="0" smtClean="0"/>
              <a:t> </a:t>
            </a:r>
            <a:r>
              <a:rPr lang="sr-Cyrl-CS" dirty="0" smtClean="0"/>
              <a:t>рехабилитационом</a:t>
            </a:r>
            <a:r>
              <a:rPr lang="en-US" dirty="0" smtClean="0"/>
              <a:t> </a:t>
            </a:r>
            <a:r>
              <a:rPr lang="sr-Cyrl-CS" dirty="0" smtClean="0"/>
              <a:t>тиму</a:t>
            </a:r>
            <a:r>
              <a:rPr lang="en-US" dirty="0" smtClean="0"/>
              <a:t> </a:t>
            </a:r>
            <a:r>
              <a:rPr lang="sr-Cyrl-CS" dirty="0" smtClean="0"/>
              <a:t>који</a:t>
            </a:r>
            <a:r>
              <a:rPr lang="en-US" dirty="0" smtClean="0"/>
              <a:t> </a:t>
            </a:r>
            <a:r>
              <a:rPr lang="sr-Cyrl-CS" dirty="0" smtClean="0"/>
              <a:t>сагледавају</a:t>
            </a:r>
            <a:r>
              <a:rPr lang="en-US" dirty="0" smtClean="0"/>
              <a:t> </a:t>
            </a:r>
            <a:r>
              <a:rPr lang="sr-Cyrl-CS" dirty="0" smtClean="0"/>
              <a:t>њену</a:t>
            </a:r>
            <a:r>
              <a:rPr lang="en-US" dirty="0" smtClean="0"/>
              <a:t> </a:t>
            </a:r>
            <a:r>
              <a:rPr lang="sr-Cyrl-CS" dirty="0" smtClean="0"/>
              <a:t>употребљивост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572000"/>
            <a:ext cx="3733800" cy="1905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aligaloc_product_800-600x6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828800"/>
            <a:ext cx="2286000" cy="228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5" descr="Orthotic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0"/>
            <a:ext cx="3733800" cy="19812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08888"/>
          </a:xfrm>
        </p:spPr>
        <p:txBody>
          <a:bodyPr>
            <a:normAutofit/>
          </a:bodyPr>
          <a:lstStyle/>
          <a:p>
            <a:pPr algn="ctr"/>
            <a:r>
              <a:rPr lang="sr-Cyrl-CS" sz="3600" b="1" spc="300" dirty="0" smtClean="0">
                <a:solidFill>
                  <a:schemeClr val="accent3">
                    <a:lumMod val="50000"/>
                  </a:schemeClr>
                </a:solidFill>
              </a:rPr>
              <a:t>Инжењер</a:t>
            </a:r>
            <a:endParaRPr lang="en-US" sz="36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Овај</a:t>
            </a:r>
            <a:r>
              <a:rPr lang="en-US" dirty="0" smtClean="0"/>
              <a:t> </a:t>
            </a:r>
            <a:r>
              <a:rPr lang="sr-Cyrl-CS" dirty="0" smtClean="0"/>
              <a:t>инжењер</a:t>
            </a:r>
            <a:r>
              <a:rPr lang="en-US" dirty="0" smtClean="0"/>
              <a:t> </a:t>
            </a:r>
            <a:r>
              <a:rPr lang="sr-Cyrl-CS" dirty="0" smtClean="0"/>
              <a:t>може</a:t>
            </a:r>
            <a:r>
              <a:rPr lang="en-US" dirty="0" smtClean="0"/>
              <a:t> </a:t>
            </a:r>
            <a:r>
              <a:rPr lang="sr-Cyrl-CS" dirty="0" smtClean="0"/>
              <a:t>бити</a:t>
            </a:r>
            <a:r>
              <a:rPr lang="en-US" dirty="0" smtClean="0"/>
              <a:t> </a:t>
            </a:r>
            <a:r>
              <a:rPr lang="sr-Cyrl-CS" dirty="0" smtClean="0"/>
              <a:t>машинске</a:t>
            </a:r>
            <a:r>
              <a:rPr lang="en-US" dirty="0" smtClean="0"/>
              <a:t> </a:t>
            </a:r>
            <a:r>
              <a:rPr lang="sr-Cyrl-CS" dirty="0" smtClean="0"/>
              <a:t>или</a:t>
            </a:r>
            <a:r>
              <a:rPr lang="en-US" dirty="0" smtClean="0"/>
              <a:t> </a:t>
            </a:r>
            <a:r>
              <a:rPr lang="sr-Cyrl-CS" dirty="0" smtClean="0"/>
              <a:t>електро</a:t>
            </a:r>
            <a:r>
              <a:rPr lang="en-US" dirty="0" smtClean="0"/>
              <a:t> </a:t>
            </a:r>
            <a:r>
              <a:rPr lang="sr-Cyrl-CS" dirty="0" smtClean="0"/>
              <a:t>струке</a:t>
            </a:r>
            <a:r>
              <a:rPr lang="en-US" dirty="0" smtClean="0"/>
              <a:t>, </a:t>
            </a:r>
            <a:r>
              <a:rPr lang="sr-Cyrl-CS" dirty="0" smtClean="0"/>
              <a:t>који</a:t>
            </a:r>
            <a:r>
              <a:rPr lang="en-US" dirty="0" smtClean="0"/>
              <a:t> </a:t>
            </a:r>
            <a:r>
              <a:rPr lang="sr-Cyrl-CS" dirty="0" smtClean="0"/>
              <a:t>својим</a:t>
            </a:r>
            <a:r>
              <a:rPr lang="en-US" dirty="0" smtClean="0"/>
              <a:t> </a:t>
            </a:r>
            <a:r>
              <a:rPr lang="sr-Cyrl-CS" dirty="0" smtClean="0"/>
              <a:t>знањима</a:t>
            </a:r>
            <a:r>
              <a:rPr lang="en-US" dirty="0" smtClean="0"/>
              <a:t> </a:t>
            </a:r>
            <a:r>
              <a:rPr lang="sr-Cyrl-CS" dirty="0" smtClean="0"/>
              <a:t>унапређује</a:t>
            </a:r>
            <a:r>
              <a:rPr lang="en-US" dirty="0" smtClean="0"/>
              <a:t> </a:t>
            </a:r>
            <a:r>
              <a:rPr lang="sr-Cyrl-CS" dirty="0" smtClean="0"/>
              <a:t>ефикасност</a:t>
            </a:r>
            <a:r>
              <a:rPr lang="en-US" dirty="0" smtClean="0"/>
              <a:t> </a:t>
            </a:r>
            <a:r>
              <a:rPr lang="sr-Cyrl-CS" dirty="0" smtClean="0"/>
              <a:t>одговарајуће</a:t>
            </a:r>
            <a:r>
              <a:rPr lang="en-US" dirty="0" smtClean="0"/>
              <a:t> </a:t>
            </a:r>
            <a:r>
              <a:rPr lang="sr-Cyrl-CS" dirty="0" smtClean="0"/>
              <a:t>протезе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the-top-10-states-for-electrical-engineers-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505200"/>
            <a:ext cx="4953000" cy="27860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2390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ПОДЕЛА</a:t>
            </a:r>
            <a:r>
              <a:rPr lang="sr-Latn-C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ПОМАГАЛА</a:t>
            </a:r>
            <a:endParaRPr lang="en-U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6400800" cy="5257800"/>
          </a:xfrm>
        </p:spPr>
        <p:txBody>
          <a:bodyPr>
            <a:normAutofit fontScale="925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r-Cyrl-CS" b="1" dirty="0" smtClean="0"/>
              <a:t>ПОМАГАЛА</a:t>
            </a:r>
            <a:r>
              <a:rPr lang="sr-Latn-CS" b="1" dirty="0" smtClean="0"/>
              <a:t> </a:t>
            </a:r>
            <a:r>
              <a:rPr lang="sr-Cyrl-CS" b="1" dirty="0" smtClean="0"/>
              <a:t>СЕ</a:t>
            </a:r>
            <a:r>
              <a:rPr lang="sr-Latn-CS" b="1" dirty="0" smtClean="0"/>
              <a:t> </a:t>
            </a:r>
            <a:r>
              <a:rPr lang="sr-Cyrl-CS" b="1" dirty="0" smtClean="0"/>
              <a:t>ДЕЛЕ</a:t>
            </a:r>
            <a:r>
              <a:rPr lang="sr-Latn-CS" b="1" dirty="0" smtClean="0"/>
              <a:t> </a:t>
            </a:r>
            <a:r>
              <a:rPr lang="sr-Cyrl-CS" b="1" dirty="0" smtClean="0"/>
              <a:t>НА</a:t>
            </a:r>
            <a:r>
              <a:rPr lang="sr-Latn-CS" b="1" dirty="0" smtClean="0"/>
              <a:t>: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514350" indent="-514350" algn="just">
              <a:spcBef>
                <a:spcPts val="0"/>
              </a:spcBef>
              <a:buClr>
                <a:schemeClr val="tx1"/>
              </a:buClr>
              <a:buSzPct val="110000"/>
              <a:buAutoNum type="arabicPeriod"/>
            </a:pPr>
            <a:r>
              <a:rPr lang="sr-Cyrl-CS" b="1" dirty="0" smtClean="0"/>
              <a:t>ПРОТЕЗЕ</a:t>
            </a:r>
            <a:r>
              <a:rPr lang="sr-Latn-CS" b="1" dirty="0" smtClean="0"/>
              <a:t> – </a:t>
            </a:r>
            <a:r>
              <a:rPr lang="sr-Cyrl-CS" b="1" dirty="0" smtClean="0"/>
              <a:t>ПРОТЕТСКА</a:t>
            </a:r>
            <a:r>
              <a:rPr lang="sr-Latn-CS" b="1" dirty="0" smtClean="0"/>
              <a:t> </a:t>
            </a:r>
            <a:r>
              <a:rPr lang="sr-Cyrl-CS" b="1" dirty="0" smtClean="0"/>
              <a:t>ПОМАГАЛА</a:t>
            </a:r>
            <a:r>
              <a:rPr lang="sr-Latn-CS" b="1" dirty="0" smtClean="0"/>
              <a:t> </a:t>
            </a:r>
            <a:r>
              <a:rPr lang="sr-Cyrl-CS" dirty="0" smtClean="0"/>
              <a:t>која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користе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случају</a:t>
            </a:r>
            <a:r>
              <a:rPr lang="sr-Latn-CS" dirty="0" smtClean="0"/>
              <a:t> </a:t>
            </a:r>
            <a:r>
              <a:rPr lang="sr-Cyrl-CS" dirty="0" smtClean="0"/>
              <a:t>ампутираног</a:t>
            </a:r>
            <a:r>
              <a:rPr lang="sr-Latn-CS" dirty="0" smtClean="0"/>
              <a:t> </a:t>
            </a:r>
            <a:r>
              <a:rPr lang="sr-Cyrl-CS" dirty="0" smtClean="0"/>
              <a:t>дела</a:t>
            </a:r>
            <a:r>
              <a:rPr lang="sr-Latn-CS" dirty="0" smtClean="0"/>
              <a:t> </a:t>
            </a:r>
            <a:r>
              <a:rPr lang="sr-Cyrl-CS" dirty="0" smtClean="0"/>
              <a:t>тела</a:t>
            </a:r>
            <a:r>
              <a:rPr lang="sr-Latn-CS" dirty="0" smtClean="0"/>
              <a:t> </a:t>
            </a:r>
            <a:r>
              <a:rPr lang="sr-Cyrl-CS" dirty="0" smtClean="0"/>
              <a:t>са</a:t>
            </a:r>
            <a:r>
              <a:rPr lang="sr-Latn-CS" dirty="0" smtClean="0"/>
              <a:t> </a:t>
            </a:r>
            <a:r>
              <a:rPr lang="sr-Cyrl-CS" dirty="0" smtClean="0"/>
              <a:t>циљем</a:t>
            </a:r>
            <a:r>
              <a:rPr lang="sr-Latn-CS" dirty="0" smtClean="0"/>
              <a:t> </a:t>
            </a:r>
            <a:r>
              <a:rPr lang="sr-Cyrl-CS" dirty="0" smtClean="0"/>
              <a:t>његове</a:t>
            </a:r>
            <a:r>
              <a:rPr lang="sr-Latn-CS" dirty="0" smtClean="0"/>
              <a:t> </a:t>
            </a:r>
            <a:r>
              <a:rPr lang="sr-Cyrl-CS" dirty="0" smtClean="0"/>
              <a:t>замене</a:t>
            </a:r>
            <a:endParaRPr lang="sr-Latn-CS" dirty="0" smtClean="0"/>
          </a:p>
          <a:p>
            <a:pPr marL="514350" indent="-514350" algn="just">
              <a:spcBef>
                <a:spcPts val="0"/>
              </a:spcBef>
              <a:buClr>
                <a:schemeClr val="tx1"/>
              </a:buClr>
              <a:buSzPct val="110000"/>
              <a:buAutoNum type="arabicPeriod"/>
            </a:pPr>
            <a:r>
              <a:rPr lang="sr-Cyrl-CS" b="1" dirty="0" smtClean="0"/>
              <a:t>ОРТОЗЕ</a:t>
            </a:r>
            <a:r>
              <a:rPr lang="sr-Latn-CS" b="1" dirty="0" smtClean="0"/>
              <a:t> – </a:t>
            </a:r>
            <a:r>
              <a:rPr lang="sr-Cyrl-CS" b="1" dirty="0" smtClean="0"/>
              <a:t>ОРТОТСКА</a:t>
            </a:r>
            <a:r>
              <a:rPr lang="sr-Latn-CS" b="1" dirty="0" smtClean="0"/>
              <a:t> </a:t>
            </a:r>
            <a:r>
              <a:rPr lang="sr-Cyrl-CS" b="1" dirty="0" smtClean="0"/>
              <a:t>ПОМАГАЛА</a:t>
            </a:r>
            <a:r>
              <a:rPr lang="sr-Latn-CS" b="1" dirty="0" smtClean="0"/>
              <a:t> </a:t>
            </a:r>
            <a:r>
              <a:rPr lang="sr-Cyrl-CS" dirty="0" smtClean="0"/>
              <a:t>која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користе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случају</a:t>
            </a:r>
            <a:r>
              <a:rPr lang="sr-Latn-CS" dirty="0" smtClean="0"/>
              <a:t> </a:t>
            </a:r>
            <a:r>
              <a:rPr lang="sr-Cyrl-CS" dirty="0" smtClean="0"/>
              <a:t>оштећених</a:t>
            </a:r>
            <a:r>
              <a:rPr lang="sr-Latn-CS" dirty="0" smtClean="0"/>
              <a:t> </a:t>
            </a:r>
            <a:r>
              <a:rPr lang="sr-Cyrl-CS" dirty="0" smtClean="0"/>
              <a:t>или</a:t>
            </a:r>
            <a:r>
              <a:rPr lang="sr-Latn-CS" dirty="0" smtClean="0"/>
              <a:t> </a:t>
            </a:r>
            <a:r>
              <a:rPr lang="sr-Cyrl-CS" dirty="0" smtClean="0"/>
              <a:t>изгубљених</a:t>
            </a:r>
            <a:r>
              <a:rPr lang="sr-Latn-CS" dirty="0" smtClean="0"/>
              <a:t> </a:t>
            </a:r>
            <a:r>
              <a:rPr lang="sr-Cyrl-CS" dirty="0" smtClean="0"/>
              <a:t>функција</a:t>
            </a:r>
            <a:r>
              <a:rPr lang="sr-Latn-CS" dirty="0" smtClean="0"/>
              <a:t> </a:t>
            </a:r>
            <a:r>
              <a:rPr lang="sr-Cyrl-CS" dirty="0" smtClean="0"/>
              <a:t>било</a:t>
            </a:r>
            <a:r>
              <a:rPr lang="sr-Latn-CS" dirty="0" smtClean="0"/>
              <a:t> </a:t>
            </a:r>
            <a:r>
              <a:rPr lang="sr-Cyrl-CS" dirty="0" smtClean="0"/>
              <a:t>екстремитета</a:t>
            </a:r>
            <a:r>
              <a:rPr lang="sr-Latn-CS" dirty="0" smtClean="0"/>
              <a:t>, </a:t>
            </a:r>
            <a:r>
              <a:rPr lang="sr-Cyrl-CS" dirty="0" smtClean="0"/>
              <a:t>било</a:t>
            </a:r>
            <a:r>
              <a:rPr lang="sr-Latn-CS" dirty="0" smtClean="0"/>
              <a:t> </a:t>
            </a:r>
            <a:r>
              <a:rPr lang="sr-Cyrl-CS" dirty="0" smtClean="0"/>
              <a:t>неког</a:t>
            </a:r>
            <a:r>
              <a:rPr lang="sr-Latn-CS" dirty="0" smtClean="0"/>
              <a:t> </a:t>
            </a:r>
            <a:r>
              <a:rPr lang="sr-Cyrl-CS" dirty="0" smtClean="0"/>
              <a:t>другог</a:t>
            </a:r>
            <a:r>
              <a:rPr lang="sr-Latn-CS" dirty="0" smtClean="0"/>
              <a:t> </a:t>
            </a:r>
            <a:r>
              <a:rPr lang="sr-Cyrl-CS" dirty="0" smtClean="0"/>
              <a:t>дела</a:t>
            </a:r>
            <a:r>
              <a:rPr lang="sr-Latn-CS" dirty="0" smtClean="0"/>
              <a:t> </a:t>
            </a:r>
            <a:r>
              <a:rPr lang="sr-Cyrl-CS" dirty="0" smtClean="0"/>
              <a:t>локомоторног</a:t>
            </a:r>
            <a:r>
              <a:rPr lang="sr-Latn-CS" dirty="0" smtClean="0"/>
              <a:t> </a:t>
            </a:r>
            <a:r>
              <a:rPr lang="sr-Cyrl-CS" dirty="0" smtClean="0"/>
              <a:t>апарата</a:t>
            </a:r>
            <a:r>
              <a:rPr lang="sr-Latn-CS" dirty="0" smtClean="0"/>
              <a:t>.</a:t>
            </a:r>
          </a:p>
          <a:p>
            <a:pPr marL="514350" indent="-514350" algn="just">
              <a:spcBef>
                <a:spcPts val="0"/>
              </a:spcBef>
              <a:buClr>
                <a:schemeClr val="tx1"/>
              </a:buClr>
              <a:buSzPct val="110000"/>
              <a:buAutoNum type="arabicPeriod"/>
            </a:pPr>
            <a:r>
              <a:rPr lang="sr-Cyrl-CS" b="1" dirty="0" smtClean="0"/>
              <a:t>ДРУГЕ</a:t>
            </a:r>
            <a:r>
              <a:rPr lang="sr-Latn-CS" b="1" dirty="0" smtClean="0"/>
              <a:t> </a:t>
            </a:r>
            <a:r>
              <a:rPr lang="sr-Cyrl-CS" b="1" dirty="0" smtClean="0"/>
              <a:t>ВРСТЕ</a:t>
            </a:r>
            <a:r>
              <a:rPr lang="sr-Latn-CS" b="1" dirty="0" smtClean="0"/>
              <a:t> </a:t>
            </a:r>
            <a:r>
              <a:rPr lang="sr-Cyrl-CS" b="1" dirty="0" smtClean="0"/>
              <a:t>ПОМАГАЛА</a:t>
            </a:r>
            <a:r>
              <a:rPr lang="sr-Latn-CS" b="1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које</a:t>
            </a:r>
            <a:r>
              <a:rPr lang="sr-Latn-CS" dirty="0" smtClean="0"/>
              <a:t> </a:t>
            </a:r>
            <a:r>
              <a:rPr lang="sr-Cyrl-CS" dirty="0" smtClean="0"/>
              <a:t>спадају</a:t>
            </a:r>
            <a:r>
              <a:rPr lang="sr-Latn-CS" dirty="0" smtClean="0"/>
              <a:t> </a:t>
            </a:r>
            <a:r>
              <a:rPr lang="sr-Cyrl-CS" dirty="0" smtClean="0"/>
              <a:t>штаке</a:t>
            </a:r>
            <a:r>
              <a:rPr lang="sr-Latn-CS" dirty="0" smtClean="0"/>
              <a:t>, </a:t>
            </a:r>
            <a:r>
              <a:rPr lang="sr-Cyrl-CS" dirty="0" smtClean="0"/>
              <a:t>колица</a:t>
            </a:r>
            <a:r>
              <a:rPr lang="sr-Latn-CS" dirty="0" smtClean="0"/>
              <a:t>, </a:t>
            </a:r>
            <a:r>
              <a:rPr lang="sr-Cyrl-CS" dirty="0" smtClean="0"/>
              <a:t>специјалне</a:t>
            </a:r>
            <a:r>
              <a:rPr lang="sr-Latn-CS" dirty="0" smtClean="0"/>
              <a:t> </a:t>
            </a:r>
            <a:r>
              <a:rPr lang="sr-Cyrl-CS" dirty="0" smtClean="0"/>
              <a:t>ципеле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др</a:t>
            </a:r>
            <a:r>
              <a:rPr lang="sr-Latn-CS" dirty="0" smtClean="0"/>
              <a:t>.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који</a:t>
            </a:r>
            <a:r>
              <a:rPr lang="sr-Latn-CS" dirty="0" smtClean="0"/>
              <a:t> </a:t>
            </a:r>
            <a:r>
              <a:rPr lang="sr-Cyrl-CS" dirty="0" smtClean="0"/>
              <a:t>им</a:t>
            </a:r>
            <a:r>
              <a:rPr lang="sr-Latn-CS" dirty="0" smtClean="0"/>
              <a:t> </a:t>
            </a:r>
            <a:r>
              <a:rPr lang="sr-Cyrl-CS" dirty="0" smtClean="0"/>
              <a:t>помажу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свакодневим</a:t>
            </a:r>
            <a:r>
              <a:rPr lang="sr-Latn-CS" dirty="0" smtClean="0"/>
              <a:t> </a:t>
            </a:r>
            <a:r>
              <a:rPr lang="sr-Cyrl-CS" dirty="0" smtClean="0"/>
              <a:t>животним</a:t>
            </a:r>
            <a:r>
              <a:rPr lang="sr-Latn-CS" dirty="0" smtClean="0"/>
              <a:t> </a:t>
            </a:r>
            <a:r>
              <a:rPr lang="sr-Cyrl-CS" dirty="0" smtClean="0"/>
              <a:t>активностима</a:t>
            </a:r>
            <a:endParaRPr lang="sr-Latn-CS" dirty="0" smtClean="0"/>
          </a:p>
        </p:txBody>
      </p:sp>
      <p:pic>
        <p:nvPicPr>
          <p:cNvPr id="4" name="Picture 3" descr="u480ozs3.jpg"/>
          <p:cNvPicPr>
            <a:picLocks noChangeAspect="1"/>
          </p:cNvPicPr>
          <p:nvPr/>
        </p:nvPicPr>
        <p:blipFill>
          <a:blip r:embed="rId2" cstate="print"/>
          <a:srcRect l="16667" r="16667"/>
          <a:stretch>
            <a:fillRect/>
          </a:stretch>
        </p:blipFill>
        <p:spPr>
          <a:xfrm>
            <a:off x="7086600" y="1447800"/>
            <a:ext cx="1828800" cy="1600200"/>
          </a:xfrm>
          <a:prstGeom prst="rect">
            <a:avLst/>
          </a:prstGeom>
        </p:spPr>
      </p:pic>
      <p:pic>
        <p:nvPicPr>
          <p:cNvPr id="6" name="Picture 5" descr="rehabilitacija-pomagala-za-hodanje-stake-podpazusne-drvene-600x600.jpg"/>
          <p:cNvPicPr>
            <a:picLocks noChangeAspect="1"/>
          </p:cNvPicPr>
          <p:nvPr/>
        </p:nvPicPr>
        <p:blipFill>
          <a:blip r:embed="rId3" cstate="print"/>
          <a:srcRect l="24242" t="3030" r="21212"/>
          <a:stretch>
            <a:fillRect/>
          </a:stretch>
        </p:blipFill>
        <p:spPr>
          <a:xfrm>
            <a:off x="7086600" y="5029200"/>
            <a:ext cx="1828800" cy="1676400"/>
          </a:xfrm>
          <a:prstGeom prst="rect">
            <a:avLst/>
          </a:prstGeom>
        </p:spPr>
      </p:pic>
      <p:pic>
        <p:nvPicPr>
          <p:cNvPr id="7" name="Picture 6" descr="rehabilitacijska-orto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86600" y="3276600"/>
            <a:ext cx="1828800" cy="154305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sr-Cyrl-CS" sz="3600" b="1" spc="300" dirty="0" smtClean="0">
                <a:solidFill>
                  <a:schemeClr val="accent3">
                    <a:lumMod val="50000"/>
                  </a:schemeClr>
                </a:solidFill>
              </a:rPr>
              <a:t>Радни</a:t>
            </a:r>
            <a:r>
              <a:rPr lang="en-US" sz="3600" b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3600" b="1" spc="300" dirty="0" smtClean="0">
                <a:solidFill>
                  <a:schemeClr val="accent3">
                    <a:lumMod val="50000"/>
                  </a:schemeClr>
                </a:solidFill>
              </a:rPr>
              <a:t>терапеут</a:t>
            </a:r>
            <a:endParaRPr lang="en-US" sz="36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>
                <a:solidFill>
                  <a:schemeClr val="accent3">
                    <a:lumMod val="50000"/>
                  </a:schemeClr>
                </a:solidFill>
              </a:rPr>
              <a:t>Он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50000"/>
                  </a:schemeClr>
                </a:solidFill>
              </a:rPr>
              <a:t>пацијентима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50000"/>
                  </a:schemeClr>
                </a:solidFill>
              </a:rPr>
              <a:t>спроводи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50000"/>
                  </a:schemeClr>
                </a:solidFill>
              </a:rPr>
              <a:t>радну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50000"/>
                  </a:schemeClr>
                </a:solidFill>
              </a:rPr>
              <a:t>терапију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50000"/>
                  </a:schemeClr>
                </a:solidFill>
              </a:rPr>
              <a:t>током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50000"/>
                  </a:schemeClr>
                </a:solidFill>
              </a:rPr>
              <a:t>медицинске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accent3">
                    <a:lumMod val="50000"/>
                  </a:schemeClr>
                </a:solidFill>
              </a:rPr>
              <a:t>рехабилитације</a:t>
            </a:r>
            <a:r>
              <a:rPr lang="en-US" dirty="0" smtClean="0"/>
              <a:t>, </a:t>
            </a:r>
            <a:r>
              <a:rPr lang="sr-Cyrl-CS" dirty="0" smtClean="0"/>
              <a:t>при</a:t>
            </a:r>
            <a:r>
              <a:rPr lang="en-US" dirty="0" smtClean="0"/>
              <a:t> </a:t>
            </a:r>
            <a:r>
              <a:rPr lang="sr-Cyrl-CS" dirty="0" smtClean="0"/>
              <a:t>чему</a:t>
            </a:r>
            <a:r>
              <a:rPr lang="en-US" dirty="0" smtClean="0"/>
              <a:t> </a:t>
            </a:r>
            <a:r>
              <a:rPr lang="sr-Cyrl-CS" dirty="0" smtClean="0"/>
              <a:t>посебну</a:t>
            </a:r>
            <a:r>
              <a:rPr lang="en-US" dirty="0" smtClean="0"/>
              <a:t> </a:t>
            </a:r>
            <a:r>
              <a:rPr lang="sr-Cyrl-CS" dirty="0" smtClean="0"/>
              <a:t>пажњу</a:t>
            </a:r>
            <a:r>
              <a:rPr lang="en-US" dirty="0" smtClean="0"/>
              <a:t> </a:t>
            </a:r>
            <a:r>
              <a:rPr lang="sr-Cyrl-CS" dirty="0" smtClean="0"/>
              <a:t>посвећује</a:t>
            </a:r>
            <a:r>
              <a:rPr lang="en-US" dirty="0" smtClean="0"/>
              <a:t> </a:t>
            </a:r>
            <a:r>
              <a:rPr lang="sr-Cyrl-CS" dirty="0" smtClean="0"/>
              <a:t>пацијентима</a:t>
            </a:r>
            <a:r>
              <a:rPr lang="en-US" dirty="0" smtClean="0"/>
              <a:t> </a:t>
            </a:r>
            <a:r>
              <a:rPr lang="sr-Cyrl-CS" dirty="0" smtClean="0"/>
              <a:t>код</a:t>
            </a:r>
            <a:r>
              <a:rPr lang="en-US" dirty="0" smtClean="0"/>
              <a:t> </a:t>
            </a:r>
            <a:r>
              <a:rPr lang="sr-Cyrl-CS" dirty="0" smtClean="0"/>
              <a:t>којих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дошло</a:t>
            </a:r>
            <a:r>
              <a:rPr lang="en-US" dirty="0" smtClean="0"/>
              <a:t> </a:t>
            </a:r>
            <a:r>
              <a:rPr lang="sr-Cyrl-CS" dirty="0" smtClean="0"/>
              <a:t>до</a:t>
            </a:r>
            <a:r>
              <a:rPr lang="en-US" dirty="0" smtClean="0"/>
              <a:t> </a:t>
            </a:r>
            <a:r>
              <a:rPr lang="sr-Cyrl-CS" dirty="0" smtClean="0"/>
              <a:t>ампутације</a:t>
            </a:r>
            <a:r>
              <a:rPr lang="en-US" dirty="0" smtClean="0"/>
              <a:t> </a:t>
            </a:r>
            <a:r>
              <a:rPr lang="sr-Cyrl-CS" dirty="0" smtClean="0"/>
              <a:t>руке</a:t>
            </a:r>
            <a:r>
              <a:rPr lang="en-US" dirty="0" smtClean="0"/>
              <a:t>, </a:t>
            </a:r>
            <a:r>
              <a:rPr lang="sr-Cyrl-CS" dirty="0" smtClean="0"/>
              <a:t>јер</a:t>
            </a:r>
            <a:r>
              <a:rPr lang="en-US" dirty="0" smtClean="0"/>
              <a:t> </a:t>
            </a:r>
            <a:r>
              <a:rPr lang="sr-Cyrl-CS" dirty="0" smtClean="0"/>
              <a:t>су</a:t>
            </a:r>
            <a:r>
              <a:rPr lang="en-US" dirty="0" smtClean="0"/>
              <a:t> </a:t>
            </a:r>
            <a:r>
              <a:rPr lang="sr-Cyrl-CS" dirty="0" smtClean="0"/>
              <a:t>функције</a:t>
            </a:r>
            <a:r>
              <a:rPr lang="en-US" dirty="0" smtClean="0"/>
              <a:t> </a:t>
            </a:r>
            <a:r>
              <a:rPr lang="sr-Cyrl-CS" dirty="0" smtClean="0"/>
              <a:t>које</a:t>
            </a:r>
            <a:r>
              <a:rPr lang="en-US" dirty="0" smtClean="0"/>
              <a:t> </a:t>
            </a:r>
            <a:r>
              <a:rPr lang="sr-Cyrl-CS" dirty="0" smtClean="0"/>
              <a:t>су</a:t>
            </a:r>
            <a:r>
              <a:rPr lang="en-US" dirty="0" smtClean="0"/>
              <a:t> </a:t>
            </a:r>
            <a:r>
              <a:rPr lang="sr-Cyrl-CS" dirty="0" smtClean="0"/>
              <a:t>том</a:t>
            </a:r>
            <a:r>
              <a:rPr lang="en-US" dirty="0" smtClean="0"/>
              <a:t> </a:t>
            </a:r>
            <a:r>
              <a:rPr lang="sr-Cyrl-CS" dirty="0" smtClean="0"/>
              <a:t>приликом</a:t>
            </a:r>
            <a:r>
              <a:rPr lang="en-US" dirty="0" smtClean="0"/>
              <a:t> </a:t>
            </a:r>
            <a:r>
              <a:rPr lang="sr-Cyrl-CS" dirty="0" smtClean="0"/>
              <a:t>изгубљене</a:t>
            </a:r>
            <a:r>
              <a:rPr lang="en-US" dirty="0" smtClean="0"/>
              <a:t> </a:t>
            </a:r>
            <a:r>
              <a:rPr lang="sr-Cyrl-CS" dirty="0" smtClean="0"/>
              <a:t>често</a:t>
            </a:r>
            <a:r>
              <a:rPr lang="en-US" dirty="0" smtClean="0"/>
              <a:t> </a:t>
            </a:r>
            <a:r>
              <a:rPr lang="sr-Cyrl-CS" dirty="0" smtClean="0"/>
              <a:t>ненадокнадиве</a:t>
            </a:r>
            <a:r>
              <a:rPr lang="en-U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Сагледавањем</a:t>
            </a:r>
            <a:r>
              <a:rPr lang="en-US" dirty="0" smtClean="0"/>
              <a:t> </a:t>
            </a:r>
            <a:r>
              <a:rPr lang="sr-Cyrl-CS" dirty="0" smtClean="0"/>
              <a:t>сваког</a:t>
            </a:r>
            <a:r>
              <a:rPr lang="en-US" dirty="0" smtClean="0"/>
              <a:t> </a:t>
            </a:r>
            <a:r>
              <a:rPr lang="sr-Cyrl-CS" dirty="0" smtClean="0"/>
              <a:t>пацијента</a:t>
            </a:r>
            <a:r>
              <a:rPr lang="en-US" dirty="0" smtClean="0"/>
              <a:t> </a:t>
            </a:r>
            <a:r>
              <a:rPr lang="sr-Cyrl-CS" dirty="0" smtClean="0"/>
              <a:t>као</a:t>
            </a:r>
            <a:r>
              <a:rPr lang="en-US" dirty="0" smtClean="0"/>
              <a:t> </a:t>
            </a:r>
            <a:r>
              <a:rPr lang="sr-Cyrl-CS" dirty="0" smtClean="0"/>
              <a:t>индивидуе</a:t>
            </a:r>
            <a:r>
              <a:rPr lang="en-US" dirty="0" smtClean="0"/>
              <a:t>, </a:t>
            </a:r>
            <a:r>
              <a:rPr lang="sr-Cyrl-CS" dirty="0" smtClean="0"/>
              <a:t>радни</a:t>
            </a:r>
            <a:r>
              <a:rPr lang="en-US" dirty="0" smtClean="0"/>
              <a:t> </a:t>
            </a:r>
            <a:r>
              <a:rPr lang="sr-Cyrl-CS" dirty="0" smtClean="0"/>
              <a:t>терапеут</a:t>
            </a:r>
            <a:r>
              <a:rPr lang="en-US" dirty="0" smtClean="0"/>
              <a:t> </a:t>
            </a:r>
            <a:r>
              <a:rPr lang="sr-Cyrl-CS" dirty="0" smtClean="0"/>
              <a:t>на</a:t>
            </a:r>
            <a:r>
              <a:rPr lang="en-US" dirty="0" smtClean="0"/>
              <a:t> </a:t>
            </a:r>
            <a:r>
              <a:rPr lang="sr-Cyrl-CS" dirty="0" smtClean="0"/>
              <a:t>основу</a:t>
            </a:r>
            <a:r>
              <a:rPr lang="en-US" dirty="0" smtClean="0"/>
              <a:t> </a:t>
            </a:r>
            <a:r>
              <a:rPr lang="sr-Cyrl-CS" dirty="0" smtClean="0"/>
              <a:t>тога</a:t>
            </a:r>
            <a:r>
              <a:rPr lang="en-US" dirty="0" smtClean="0"/>
              <a:t> </a:t>
            </a:r>
            <a:r>
              <a:rPr lang="sr-Cyrl-CS" dirty="0" smtClean="0"/>
              <a:t>затим</a:t>
            </a:r>
            <a:r>
              <a:rPr lang="en-US" dirty="0" smtClean="0"/>
              <a:t> </a:t>
            </a:r>
            <a:r>
              <a:rPr lang="sr-Cyrl-CS" dirty="0" smtClean="0"/>
              <a:t>бира</a:t>
            </a:r>
            <a:r>
              <a:rPr lang="en-US" dirty="0" smtClean="0"/>
              <a:t> </a:t>
            </a:r>
            <a:r>
              <a:rPr lang="sr-Cyrl-CS" dirty="0" smtClean="0"/>
              <a:t>за</a:t>
            </a:r>
            <a:r>
              <a:rPr lang="en-US" dirty="0" smtClean="0"/>
              <a:t> </a:t>
            </a:r>
            <a:r>
              <a:rPr lang="sr-Cyrl-CS" dirty="0" smtClean="0"/>
              <a:t>њега</a:t>
            </a:r>
            <a:r>
              <a:rPr lang="en-US" dirty="0" smtClean="0"/>
              <a:t> </a:t>
            </a:r>
            <a:r>
              <a:rPr lang="sr-Cyrl-CS" dirty="0" smtClean="0"/>
              <a:t>најбоље</a:t>
            </a:r>
            <a:r>
              <a:rPr lang="en-US" dirty="0" smtClean="0"/>
              <a:t> </a:t>
            </a:r>
            <a:r>
              <a:rPr lang="sr-Cyrl-CS" dirty="0" smtClean="0"/>
              <a:t>активности</a:t>
            </a:r>
            <a:r>
              <a:rPr lang="en-US" dirty="0" smtClean="0"/>
              <a:t>, </a:t>
            </a:r>
            <a:r>
              <a:rPr lang="sr-Cyrl-CS" dirty="0" smtClean="0"/>
              <a:t>технике</a:t>
            </a:r>
            <a:r>
              <a:rPr lang="en-US" dirty="0" smtClean="0"/>
              <a:t>, </a:t>
            </a:r>
            <a:r>
              <a:rPr lang="sr-Cyrl-CS" dirty="0" smtClean="0"/>
              <a:t>алате</a:t>
            </a:r>
            <a:r>
              <a:rPr lang="en-US" dirty="0" smtClean="0"/>
              <a:t> </a:t>
            </a:r>
            <a:r>
              <a:rPr lang="sr-Cyrl-CS" dirty="0" smtClean="0"/>
              <a:t>који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користе</a:t>
            </a:r>
            <a:r>
              <a:rPr lang="en-US" dirty="0" smtClean="0"/>
              <a:t> </a:t>
            </a:r>
            <a:r>
              <a:rPr lang="sr-Cyrl-CS" dirty="0" smtClean="0"/>
              <a:t>током</a:t>
            </a:r>
            <a:r>
              <a:rPr lang="en-US" dirty="0" smtClean="0"/>
              <a:t> </a:t>
            </a:r>
            <a:r>
              <a:rPr lang="sr-Cyrl-CS" dirty="0" smtClean="0"/>
              <a:t>радне</a:t>
            </a:r>
            <a:r>
              <a:rPr lang="en-US" dirty="0" smtClean="0"/>
              <a:t> </a:t>
            </a:r>
            <a:r>
              <a:rPr lang="sr-Cyrl-CS" dirty="0" smtClean="0"/>
              <a:t>терапије</a:t>
            </a:r>
            <a:r>
              <a:rPr lang="en-U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>
                <a:solidFill>
                  <a:srgbClr val="FF0000"/>
                </a:solidFill>
              </a:rPr>
              <a:t>Овај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третман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радом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подразумева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активно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учешће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пацијента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датој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активности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sr-Cyrl-CS" dirty="0" smtClean="0">
                <a:solidFill>
                  <a:srgbClr val="FF0000"/>
                </a:solidFill>
              </a:rPr>
              <a:t>док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је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радни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терапеут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ту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да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тај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рад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усмерава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складу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са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пацијентовим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способностима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72700.jpeg"/>
          <p:cNvPicPr>
            <a:picLocks noChangeAspect="1"/>
          </p:cNvPicPr>
          <p:nvPr/>
        </p:nvPicPr>
        <p:blipFill>
          <a:blip r:embed="rId2"/>
          <a:srcRect l="14587"/>
          <a:stretch>
            <a:fillRect/>
          </a:stretch>
        </p:blipFill>
        <p:spPr>
          <a:xfrm>
            <a:off x="5867400" y="1524000"/>
            <a:ext cx="3123285" cy="4800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56488"/>
          </a:xfrm>
        </p:spPr>
        <p:txBody>
          <a:bodyPr>
            <a:normAutofit/>
          </a:bodyPr>
          <a:lstStyle/>
          <a:p>
            <a:pPr algn="ctr"/>
            <a:r>
              <a:rPr lang="sr-Cyrl-CS" sz="3600" b="1" spc="600" dirty="0" smtClean="0">
                <a:solidFill>
                  <a:schemeClr val="accent3">
                    <a:lumMod val="50000"/>
                  </a:schemeClr>
                </a:solidFill>
              </a:rPr>
              <a:t>Психолог</a:t>
            </a:r>
            <a:endParaRPr lang="en-US" sz="3600" b="1" spc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791200" cy="48768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Будући</a:t>
            </a:r>
            <a:r>
              <a:rPr lang="en-US" dirty="0" smtClean="0"/>
              <a:t> </a:t>
            </a:r>
            <a:r>
              <a:rPr lang="sr-Cyrl-CS" dirty="0" smtClean="0"/>
              <a:t>да</a:t>
            </a:r>
            <a:r>
              <a:rPr lang="en-US" dirty="0" smtClean="0"/>
              <a:t> </a:t>
            </a:r>
            <a:r>
              <a:rPr lang="sr-Cyrl-CS" dirty="0" smtClean="0"/>
              <a:t>сваки</a:t>
            </a:r>
            <a:r>
              <a:rPr lang="en-US" dirty="0" smtClean="0"/>
              <a:t> </a:t>
            </a:r>
            <a:r>
              <a:rPr lang="sr-Cyrl-CS" dirty="0" smtClean="0"/>
              <a:t>телесни</a:t>
            </a:r>
            <a:r>
              <a:rPr lang="en-US" dirty="0" smtClean="0"/>
              <a:t> </a:t>
            </a:r>
            <a:r>
              <a:rPr lang="sr-Cyrl-CS" dirty="0" smtClean="0"/>
              <a:t>недостатак</a:t>
            </a:r>
            <a:r>
              <a:rPr lang="en-US" dirty="0" smtClean="0"/>
              <a:t> </a:t>
            </a:r>
            <a:r>
              <a:rPr lang="sr-Cyrl-CS" dirty="0" smtClean="0"/>
              <a:t>углавном</a:t>
            </a:r>
            <a:r>
              <a:rPr lang="en-US" dirty="0" smtClean="0"/>
              <a:t> </a:t>
            </a:r>
            <a:r>
              <a:rPr lang="sr-Cyrl-CS" dirty="0" smtClean="0"/>
              <a:t>доводи</a:t>
            </a:r>
            <a:r>
              <a:rPr lang="en-US" dirty="0" smtClean="0"/>
              <a:t> </a:t>
            </a:r>
            <a:r>
              <a:rPr lang="sr-Cyrl-CS" dirty="0" smtClean="0"/>
              <a:t>до</a:t>
            </a:r>
            <a:r>
              <a:rPr lang="en-US" dirty="0" smtClean="0"/>
              <a:t> </a:t>
            </a:r>
            <a:r>
              <a:rPr lang="sr-Cyrl-CS" dirty="0" smtClean="0"/>
              <a:t>неких</a:t>
            </a:r>
            <a:r>
              <a:rPr lang="en-US" dirty="0" smtClean="0"/>
              <a:t> </a:t>
            </a:r>
            <a:r>
              <a:rPr lang="sr-Cyrl-CS" dirty="0" smtClean="0"/>
              <a:t>психичких</a:t>
            </a:r>
            <a:r>
              <a:rPr lang="en-US" dirty="0" smtClean="0"/>
              <a:t> </a:t>
            </a:r>
            <a:r>
              <a:rPr lang="sr-Cyrl-CS" dirty="0" smtClean="0"/>
              <a:t>потешкоћа</a:t>
            </a:r>
            <a:r>
              <a:rPr lang="en-US" dirty="0" smtClean="0"/>
              <a:t>, </a:t>
            </a:r>
            <a:r>
              <a:rPr lang="sr-Cyrl-CS" dirty="0" smtClean="0"/>
              <a:t>разуме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да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присутсво</a:t>
            </a:r>
            <a:r>
              <a:rPr lang="en-US" dirty="0" smtClean="0"/>
              <a:t> </a:t>
            </a:r>
            <a:r>
              <a:rPr lang="sr-Cyrl-CS" dirty="0" smtClean="0"/>
              <a:t>психолога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рехабилитационом</a:t>
            </a:r>
            <a:r>
              <a:rPr lang="en-US" dirty="0" smtClean="0"/>
              <a:t> </a:t>
            </a:r>
            <a:r>
              <a:rPr lang="sr-Cyrl-CS" dirty="0" smtClean="0"/>
              <a:t>тиму</a:t>
            </a:r>
            <a:r>
              <a:rPr lang="en-US" dirty="0" smtClean="0"/>
              <a:t> </a:t>
            </a:r>
            <a:r>
              <a:rPr lang="sr-Cyrl-CS" b="1" spc="300" dirty="0" smtClean="0">
                <a:solidFill>
                  <a:srgbClr val="FF0000"/>
                </a:solidFill>
              </a:rPr>
              <a:t>од</a:t>
            </a:r>
            <a:r>
              <a:rPr lang="en-US" b="1" spc="300" dirty="0" smtClean="0">
                <a:solidFill>
                  <a:srgbClr val="FF0000"/>
                </a:solidFill>
              </a:rPr>
              <a:t> </a:t>
            </a:r>
            <a:r>
              <a:rPr lang="sr-Cyrl-CS" b="1" spc="300" dirty="0" smtClean="0">
                <a:solidFill>
                  <a:srgbClr val="FF0000"/>
                </a:solidFill>
              </a:rPr>
              <a:t>неизмерног</a:t>
            </a:r>
            <a:r>
              <a:rPr lang="en-US" b="1" spc="300" dirty="0" smtClean="0">
                <a:solidFill>
                  <a:srgbClr val="FF0000"/>
                </a:solidFill>
              </a:rPr>
              <a:t> </a:t>
            </a:r>
            <a:r>
              <a:rPr lang="sr-Cyrl-CS" b="1" spc="300" dirty="0" smtClean="0">
                <a:solidFill>
                  <a:srgbClr val="FF0000"/>
                </a:solidFill>
              </a:rPr>
              <a:t>значаја</a:t>
            </a:r>
            <a:r>
              <a:rPr lang="en-US" b="1" spc="300" dirty="0" smtClean="0">
                <a:solidFill>
                  <a:srgbClr val="FF0000"/>
                </a:solidFill>
              </a:rPr>
              <a:t>.</a:t>
            </a:r>
            <a:endParaRPr lang="sr-Cyrl-CS" b="1" spc="300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en-US" b="1" spc="3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Он</a:t>
            </a:r>
            <a:r>
              <a:rPr lang="en-US" dirty="0" smtClean="0"/>
              <a:t> </a:t>
            </a:r>
            <a:r>
              <a:rPr lang="sr-Cyrl-CS" dirty="0" smtClean="0"/>
              <a:t>има</a:t>
            </a:r>
            <a:r>
              <a:rPr lang="en-US" dirty="0" smtClean="0"/>
              <a:t> </a:t>
            </a:r>
            <a:r>
              <a:rPr lang="sr-Cyrl-CS" dirty="0" smtClean="0"/>
              <a:t>задатак</a:t>
            </a:r>
            <a:r>
              <a:rPr lang="en-US" dirty="0" smtClean="0"/>
              <a:t> </a:t>
            </a:r>
            <a:r>
              <a:rPr lang="sr-Cyrl-CS" dirty="0" smtClean="0"/>
              <a:t>да</a:t>
            </a:r>
            <a:r>
              <a:rPr lang="en-US" dirty="0" smtClean="0"/>
              <a:t> </a:t>
            </a:r>
            <a:r>
              <a:rPr lang="sr-Cyrl-CS" dirty="0" smtClean="0"/>
              <a:t>прочава</a:t>
            </a:r>
            <a:r>
              <a:rPr lang="en-US" dirty="0" smtClean="0"/>
              <a:t> </a:t>
            </a:r>
            <a:r>
              <a:rPr lang="sr-Cyrl-CS" dirty="0" smtClean="0"/>
              <a:t>све</a:t>
            </a:r>
            <a:r>
              <a:rPr lang="en-US" dirty="0" smtClean="0"/>
              <a:t> </a:t>
            </a:r>
            <a:r>
              <a:rPr lang="sr-Cyrl-CS" dirty="0" smtClean="0"/>
              <a:t>претрауматске</a:t>
            </a:r>
            <a:r>
              <a:rPr lang="en-US" dirty="0" smtClean="0"/>
              <a:t>, </a:t>
            </a:r>
            <a:r>
              <a:rPr lang="sr-Cyrl-CS" dirty="0" smtClean="0"/>
              <a:t>трауматске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посттрауматске</a:t>
            </a:r>
            <a:r>
              <a:rPr lang="en-US" dirty="0" smtClean="0"/>
              <a:t> </a:t>
            </a:r>
            <a:r>
              <a:rPr lang="sr-Cyrl-CS" dirty="0" smtClean="0"/>
              <a:t>изворе</a:t>
            </a:r>
            <a:r>
              <a:rPr lang="en-US" dirty="0" smtClean="0"/>
              <a:t> </a:t>
            </a:r>
            <a:r>
              <a:rPr lang="sr-Cyrl-CS" dirty="0" smtClean="0"/>
              <a:t>личности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да</a:t>
            </a:r>
            <a:r>
              <a:rPr lang="en-US" dirty="0" smtClean="0"/>
              <a:t> </a:t>
            </a:r>
            <a:r>
              <a:rPr lang="sr-Cyrl-CS" dirty="0" smtClean="0"/>
              <a:t>тесно</a:t>
            </a:r>
            <a:r>
              <a:rPr lang="en-US" dirty="0" smtClean="0"/>
              <a:t> </a:t>
            </a:r>
            <a:r>
              <a:rPr lang="sr-Cyrl-CS" dirty="0" smtClean="0"/>
              <a:t>сарађује</a:t>
            </a:r>
            <a:r>
              <a:rPr lang="en-US" dirty="0" smtClean="0"/>
              <a:t> </a:t>
            </a:r>
            <a:r>
              <a:rPr lang="sr-Cyrl-CS" dirty="0" smtClean="0"/>
              <a:t>са</a:t>
            </a:r>
            <a:r>
              <a:rPr lang="en-US" dirty="0" smtClean="0"/>
              <a:t> </a:t>
            </a:r>
            <a:r>
              <a:rPr lang="sr-Cyrl-CS" dirty="0" smtClean="0"/>
              <a:t>психијатром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осталим</a:t>
            </a:r>
            <a:r>
              <a:rPr lang="en-US" dirty="0" smtClean="0"/>
              <a:t> </a:t>
            </a:r>
            <a:r>
              <a:rPr lang="sr-Cyrl-CS" dirty="0" smtClean="0"/>
              <a:t>члановима</a:t>
            </a:r>
            <a:r>
              <a:rPr lang="en-US" dirty="0" smtClean="0"/>
              <a:t> </a:t>
            </a:r>
            <a:r>
              <a:rPr lang="sr-Cyrl-CS" dirty="0" smtClean="0"/>
              <a:t>тима у рехабилитационом поступку пацијента.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704088"/>
          </a:xfrm>
        </p:spPr>
        <p:txBody>
          <a:bodyPr>
            <a:normAutofit/>
          </a:bodyPr>
          <a:lstStyle/>
          <a:p>
            <a:pPr algn="ctr"/>
            <a:r>
              <a:rPr lang="sr-Cyrl-CS" sz="3600" b="1" spc="300" dirty="0" smtClean="0">
                <a:solidFill>
                  <a:schemeClr val="accent3">
                    <a:lumMod val="50000"/>
                  </a:schemeClr>
                </a:solidFill>
              </a:rPr>
              <a:t>Социјални</a:t>
            </a:r>
            <a:r>
              <a:rPr lang="sr-Latn-CS" sz="3600" b="1" spc="3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sz="3600" b="1" spc="300" dirty="0" smtClean="0">
                <a:solidFill>
                  <a:schemeClr val="accent3">
                    <a:lumMod val="50000"/>
                  </a:schemeClr>
                </a:solidFill>
              </a:rPr>
              <a:t>радник</a:t>
            </a:r>
            <a:endParaRPr lang="en-US" sz="3600" b="1" spc="3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7526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sz="2400" b="1" dirty="0" smtClean="0"/>
              <a:t>Он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је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задужен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за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узимање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социјалне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анамнезе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од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пацијента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и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његове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породице</a:t>
            </a:r>
            <a:r>
              <a:rPr lang="sr-Latn-CS" sz="2400" b="1" dirty="0" smtClean="0"/>
              <a:t>, </a:t>
            </a:r>
            <a:r>
              <a:rPr lang="sr-Cyrl-CS" sz="2400" dirty="0" smtClean="0"/>
              <a:t>након</a:t>
            </a:r>
            <a:r>
              <a:rPr lang="sr-Latn-CS" sz="2400" dirty="0" smtClean="0"/>
              <a:t> </a:t>
            </a:r>
            <a:r>
              <a:rPr lang="sr-Cyrl-CS" sz="2400" dirty="0" smtClean="0"/>
              <a:t>чега</a:t>
            </a:r>
            <a:r>
              <a:rPr lang="sr-Latn-CS" sz="2400" dirty="0" smtClean="0"/>
              <a:t> </a:t>
            </a:r>
            <a:r>
              <a:rPr lang="sr-Cyrl-CS" sz="2400" dirty="0" smtClean="0"/>
              <a:t>спроводи</a:t>
            </a:r>
            <a:r>
              <a:rPr lang="sr-Latn-CS" sz="2400" dirty="0" smtClean="0"/>
              <a:t> </a:t>
            </a:r>
            <a:r>
              <a:rPr lang="sr-Cyrl-CS" sz="2400" dirty="0" smtClean="0"/>
              <a:t>одговарајуће</a:t>
            </a:r>
            <a:r>
              <a:rPr lang="sr-Latn-CS" sz="2400" dirty="0" smtClean="0"/>
              <a:t> </a:t>
            </a:r>
            <a:r>
              <a:rPr lang="sr-Cyrl-CS" sz="2400" dirty="0" smtClean="0"/>
              <a:t>мере</a:t>
            </a:r>
            <a:r>
              <a:rPr lang="sr-Latn-CS" sz="2400" dirty="0" smtClean="0"/>
              <a:t> </a:t>
            </a:r>
            <a:r>
              <a:rPr lang="sr-Cyrl-CS" sz="2400" dirty="0" smtClean="0"/>
              <a:t>из</a:t>
            </a:r>
            <a:r>
              <a:rPr lang="sr-Latn-CS" sz="2400" dirty="0" smtClean="0"/>
              <a:t> </a:t>
            </a:r>
            <a:r>
              <a:rPr lang="sr-Cyrl-CS" sz="2400" dirty="0" smtClean="0"/>
              <a:t>домена</a:t>
            </a:r>
            <a:r>
              <a:rPr lang="sr-Latn-CS" sz="2400" dirty="0" smtClean="0"/>
              <a:t> </a:t>
            </a:r>
            <a:r>
              <a:rPr lang="sr-Cyrl-CS" sz="2400" dirty="0" smtClean="0"/>
              <a:t>социјалне</a:t>
            </a:r>
            <a:r>
              <a:rPr lang="sr-Latn-CS" sz="2400" dirty="0" smtClean="0"/>
              <a:t> </a:t>
            </a:r>
            <a:r>
              <a:rPr lang="sr-Cyrl-CS" sz="2400" dirty="0" smtClean="0"/>
              <a:t>заштите</a:t>
            </a:r>
            <a:r>
              <a:rPr lang="sr-Latn-CS" sz="2400" dirty="0" smtClean="0"/>
              <a:t>, </a:t>
            </a:r>
            <a:r>
              <a:rPr lang="sr-Cyrl-CS" sz="2400" dirty="0" smtClean="0"/>
              <a:t>за</a:t>
            </a:r>
            <a:r>
              <a:rPr lang="sr-Latn-CS" sz="2400" dirty="0" smtClean="0"/>
              <a:t> </a:t>
            </a:r>
            <a:r>
              <a:rPr lang="sr-Cyrl-CS" sz="2400" dirty="0" smtClean="0"/>
              <a:t>шта</a:t>
            </a:r>
            <a:r>
              <a:rPr lang="sr-Latn-CS" sz="2400" dirty="0" smtClean="0"/>
              <a:t> </a:t>
            </a:r>
            <a:r>
              <a:rPr lang="sr-Cyrl-CS" sz="2400" dirty="0" smtClean="0"/>
              <a:t>мора</a:t>
            </a:r>
            <a:r>
              <a:rPr lang="sr-Latn-CS" sz="2400" dirty="0" smtClean="0"/>
              <a:t> </a:t>
            </a:r>
            <a:r>
              <a:rPr lang="sr-Cyrl-CS" sz="2400" dirty="0" smtClean="0"/>
              <a:t>да</a:t>
            </a:r>
            <a:r>
              <a:rPr lang="sr-Latn-CS" sz="2400" dirty="0" smtClean="0"/>
              <a:t> </a:t>
            </a:r>
            <a:r>
              <a:rPr lang="sr-Cyrl-CS" sz="2400" dirty="0" smtClean="0"/>
              <a:t>познаје</a:t>
            </a:r>
            <a:r>
              <a:rPr lang="sr-Latn-CS" sz="2400" dirty="0" smtClean="0"/>
              <a:t> </a:t>
            </a:r>
            <a:r>
              <a:rPr lang="sr-Cyrl-CS" sz="2400" dirty="0" smtClean="0"/>
              <a:t>и</a:t>
            </a:r>
            <a:r>
              <a:rPr lang="sr-Latn-CS" sz="2400" dirty="0" smtClean="0"/>
              <a:t> </a:t>
            </a:r>
            <a:r>
              <a:rPr lang="sr-Cyrl-CS" sz="2400" dirty="0" smtClean="0"/>
              <a:t>законе</a:t>
            </a:r>
            <a:r>
              <a:rPr lang="sr-Latn-CS" sz="2400" dirty="0" smtClean="0"/>
              <a:t> </a:t>
            </a:r>
            <a:r>
              <a:rPr lang="sr-Cyrl-CS" sz="2400" dirty="0" smtClean="0"/>
              <a:t>из</a:t>
            </a:r>
            <a:r>
              <a:rPr lang="sr-Latn-CS" sz="2400" dirty="0" smtClean="0"/>
              <a:t> </a:t>
            </a:r>
            <a:r>
              <a:rPr lang="sr-Cyrl-CS" sz="2400" dirty="0" smtClean="0"/>
              <a:t>социјалне</a:t>
            </a:r>
            <a:r>
              <a:rPr lang="sr-Latn-CS" sz="2400" dirty="0" smtClean="0"/>
              <a:t> </a:t>
            </a:r>
            <a:r>
              <a:rPr lang="sr-Cyrl-CS" sz="2400" dirty="0" smtClean="0"/>
              <a:t>сфере</a:t>
            </a:r>
            <a:r>
              <a:rPr lang="sr-Latn-CS" sz="2400" dirty="0" smtClean="0"/>
              <a:t>.</a:t>
            </a:r>
            <a:endParaRPr lang="sr-Cyrl-CS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>
              <a:spcBef>
                <a:spcPts val="0"/>
              </a:spcBef>
              <a:buNone/>
            </a:pPr>
            <a:endParaRPr lang="sr-Latn-C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3124200"/>
            <a:ext cx="5181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400" dirty="0" smtClean="0"/>
              <a:t>За</a:t>
            </a:r>
            <a:r>
              <a:rPr lang="sr-Latn-CS" sz="2400" dirty="0" smtClean="0"/>
              <a:t> </a:t>
            </a:r>
            <a:r>
              <a:rPr lang="sr-Cyrl-CS" sz="2400" dirty="0" smtClean="0"/>
              <a:t>социјалног</a:t>
            </a:r>
            <a:r>
              <a:rPr lang="sr-Latn-CS" sz="2400" dirty="0" smtClean="0"/>
              <a:t> </a:t>
            </a:r>
            <a:r>
              <a:rPr lang="sr-Cyrl-CS" sz="2400" dirty="0" smtClean="0"/>
              <a:t>радника</a:t>
            </a:r>
            <a:r>
              <a:rPr lang="sr-Latn-CS" sz="2400" dirty="0" smtClean="0"/>
              <a:t>, </a:t>
            </a:r>
            <a:r>
              <a:rPr lang="sr-Cyrl-CS" sz="2400" dirty="0" smtClean="0"/>
              <a:t>значајан</a:t>
            </a:r>
            <a:r>
              <a:rPr lang="sr-Latn-CS" sz="2400" dirty="0" smtClean="0"/>
              <a:t> </a:t>
            </a:r>
            <a:r>
              <a:rPr lang="sr-Cyrl-CS" sz="2400" dirty="0" smtClean="0"/>
              <a:t>проблем</a:t>
            </a:r>
            <a:r>
              <a:rPr lang="sr-Latn-CS" sz="2400" dirty="0" smtClean="0"/>
              <a:t> </a:t>
            </a:r>
            <a:r>
              <a:rPr lang="sr-Cyrl-CS" sz="2400" dirty="0" smtClean="0"/>
              <a:t>представља</a:t>
            </a:r>
            <a:r>
              <a:rPr lang="sr-Latn-CS" sz="2400" dirty="0" smtClean="0"/>
              <a:t> </a:t>
            </a:r>
            <a:r>
              <a:rPr lang="sr-Cyrl-CS" sz="2400" dirty="0" smtClean="0"/>
              <a:t>тежак</a:t>
            </a:r>
            <a:r>
              <a:rPr lang="sr-Latn-CS" sz="2400" dirty="0" smtClean="0"/>
              <a:t> </a:t>
            </a:r>
            <a:r>
              <a:rPr lang="sr-Cyrl-CS" sz="2400" dirty="0" smtClean="0"/>
              <a:t>економски</a:t>
            </a:r>
            <a:r>
              <a:rPr lang="sr-Latn-CS" sz="2400" dirty="0" smtClean="0"/>
              <a:t> </a:t>
            </a:r>
            <a:r>
              <a:rPr lang="sr-Cyrl-CS" sz="2400" dirty="0" smtClean="0"/>
              <a:t>живот</a:t>
            </a:r>
            <a:r>
              <a:rPr lang="sr-Latn-CS" sz="2400" dirty="0" smtClean="0"/>
              <a:t> </a:t>
            </a:r>
            <a:r>
              <a:rPr lang="sr-Cyrl-CS" sz="2400" dirty="0" smtClean="0"/>
              <a:t>породице</a:t>
            </a:r>
            <a:r>
              <a:rPr lang="sr-Latn-CS" sz="2400" dirty="0" smtClean="0"/>
              <a:t> </a:t>
            </a:r>
            <a:r>
              <a:rPr lang="sr-Cyrl-CS" sz="2400" dirty="0" smtClean="0"/>
              <a:t>болесника</a:t>
            </a:r>
            <a:r>
              <a:rPr lang="sr-Latn-CS" sz="2400" dirty="0" smtClean="0"/>
              <a:t> </a:t>
            </a:r>
            <a:r>
              <a:rPr lang="sr-Cyrl-CS" sz="2400" dirty="0" smtClean="0"/>
              <a:t>која</a:t>
            </a:r>
            <a:r>
              <a:rPr lang="sr-Latn-CS" sz="2400" dirty="0" smtClean="0"/>
              <a:t> </a:t>
            </a:r>
            <a:r>
              <a:rPr lang="sr-Cyrl-CS" sz="2400" dirty="0" smtClean="0"/>
              <a:t>му</a:t>
            </a:r>
            <a:r>
              <a:rPr lang="sr-Latn-CS" sz="2400" dirty="0" smtClean="0"/>
              <a:t> </a:t>
            </a:r>
            <a:r>
              <a:rPr lang="sr-Cyrl-CS" sz="2400" dirty="0" smtClean="0"/>
              <a:t>у</a:t>
            </a:r>
            <a:r>
              <a:rPr lang="sr-Latn-CS" sz="2400" dirty="0" smtClean="0"/>
              <a:t> </a:t>
            </a:r>
            <a:r>
              <a:rPr lang="sr-Cyrl-CS" sz="2400" dirty="0" smtClean="0"/>
              <a:t>том</a:t>
            </a:r>
            <a:r>
              <a:rPr lang="sr-Latn-CS" sz="2400" dirty="0" smtClean="0"/>
              <a:t> </a:t>
            </a:r>
            <a:r>
              <a:rPr lang="sr-Cyrl-CS" sz="2400" dirty="0" smtClean="0"/>
              <a:t>смислу</a:t>
            </a:r>
            <a:r>
              <a:rPr lang="sr-Latn-CS" sz="2400" dirty="0" smtClean="0"/>
              <a:t> </a:t>
            </a:r>
            <a:r>
              <a:rPr lang="sr-Cyrl-CS" sz="2400" dirty="0" smtClean="0"/>
              <a:t>не</a:t>
            </a:r>
            <a:r>
              <a:rPr lang="sr-Latn-CS" sz="2400" dirty="0" smtClean="0"/>
              <a:t> </a:t>
            </a:r>
            <a:r>
              <a:rPr lang="sr-Cyrl-CS" sz="2400" dirty="0" smtClean="0"/>
              <a:t>може</a:t>
            </a:r>
            <a:r>
              <a:rPr lang="sr-Latn-CS" sz="2400" dirty="0" smtClean="0"/>
              <a:t> </a:t>
            </a:r>
            <a:r>
              <a:rPr lang="sr-Cyrl-CS" sz="2400" dirty="0" smtClean="0"/>
              <a:t>омогучити</a:t>
            </a:r>
            <a:r>
              <a:rPr lang="sr-Latn-CS" sz="2400" dirty="0" smtClean="0"/>
              <a:t> </a:t>
            </a:r>
            <a:r>
              <a:rPr lang="sr-Cyrl-CS" sz="2400" dirty="0" smtClean="0"/>
              <a:t>адекватан</a:t>
            </a:r>
            <a:r>
              <a:rPr lang="sr-Latn-CS" sz="2400" dirty="0" smtClean="0"/>
              <a:t> </a:t>
            </a:r>
            <a:r>
              <a:rPr lang="sr-Cyrl-CS" sz="2400" dirty="0" smtClean="0"/>
              <a:t>опоравак</a:t>
            </a:r>
            <a:r>
              <a:rPr lang="sr-Latn-CS" sz="2400" dirty="0" smtClean="0"/>
              <a:t>, </a:t>
            </a:r>
            <a:r>
              <a:rPr lang="sr-Cyrl-CS" sz="2400" dirty="0" smtClean="0"/>
              <a:t>те</a:t>
            </a:r>
            <a:r>
              <a:rPr lang="sr-Latn-CS" sz="2400" dirty="0" smtClean="0"/>
              <a:t> </a:t>
            </a:r>
            <a:r>
              <a:rPr lang="sr-Cyrl-CS" sz="2400" dirty="0" smtClean="0"/>
              <a:t>је</a:t>
            </a:r>
            <a:r>
              <a:rPr lang="sr-Latn-CS" sz="2400" dirty="0" smtClean="0"/>
              <a:t> </a:t>
            </a:r>
            <a:r>
              <a:rPr lang="sr-Cyrl-CS" sz="2400" dirty="0" smtClean="0"/>
              <a:t>социјални</a:t>
            </a:r>
            <a:r>
              <a:rPr lang="sr-Latn-CS" sz="2400" dirty="0" smtClean="0"/>
              <a:t> </a:t>
            </a:r>
            <a:r>
              <a:rPr lang="sr-Cyrl-CS" sz="2400" dirty="0" smtClean="0"/>
              <a:t>радник</a:t>
            </a:r>
            <a:r>
              <a:rPr lang="sr-Latn-CS" sz="2400" dirty="0" smtClean="0"/>
              <a:t> </a:t>
            </a:r>
            <a:r>
              <a:rPr lang="sr-Cyrl-CS" sz="2400" dirty="0" smtClean="0"/>
              <a:t>дужан</a:t>
            </a:r>
            <a:r>
              <a:rPr lang="sr-Latn-CS" sz="2400" dirty="0" smtClean="0"/>
              <a:t> </a:t>
            </a:r>
            <a:r>
              <a:rPr lang="sr-Cyrl-CS" sz="2400" dirty="0" smtClean="0"/>
              <a:t>да</a:t>
            </a:r>
            <a:r>
              <a:rPr lang="sr-Latn-CS" sz="2400" dirty="0" smtClean="0"/>
              <a:t> </a:t>
            </a:r>
            <a:r>
              <a:rPr lang="sr-Cyrl-CS" sz="2400" dirty="0" smtClean="0"/>
              <a:t>такву</a:t>
            </a:r>
            <a:r>
              <a:rPr lang="sr-Latn-CS" sz="2400" dirty="0" smtClean="0"/>
              <a:t> </a:t>
            </a:r>
            <a:r>
              <a:rPr lang="sr-Cyrl-CS" sz="2400" dirty="0" smtClean="0"/>
              <a:t>породицу</a:t>
            </a:r>
            <a:r>
              <a:rPr lang="sr-Latn-CS" sz="2400" dirty="0" smtClean="0"/>
              <a:t> </a:t>
            </a:r>
            <a:r>
              <a:rPr lang="sr-Cyrl-CS" sz="2400" dirty="0" smtClean="0"/>
              <a:t>упозна</a:t>
            </a:r>
            <a:r>
              <a:rPr lang="sr-Latn-CS" sz="2400" dirty="0" smtClean="0"/>
              <a:t> </a:t>
            </a:r>
            <a:r>
              <a:rPr lang="sr-Cyrl-CS" sz="2400" dirty="0" smtClean="0"/>
              <a:t>са</a:t>
            </a:r>
            <a:r>
              <a:rPr lang="sr-Latn-CS" sz="2400" dirty="0" smtClean="0"/>
              <a:t> </a:t>
            </a:r>
            <a:r>
              <a:rPr lang="sr-Cyrl-CS" sz="2400" dirty="0" smtClean="0"/>
              <a:t>својим</a:t>
            </a:r>
            <a:r>
              <a:rPr lang="sr-Latn-CS" sz="2400" dirty="0" smtClean="0"/>
              <a:t> </a:t>
            </a:r>
            <a:r>
              <a:rPr lang="sr-Cyrl-CS" sz="2400" dirty="0" smtClean="0"/>
              <a:t>правима</a:t>
            </a:r>
            <a:r>
              <a:rPr lang="sr-Latn-CS" sz="2400" dirty="0" smtClean="0"/>
              <a:t> </a:t>
            </a:r>
            <a:r>
              <a:rPr lang="sr-Cyrl-CS" sz="2400" dirty="0" smtClean="0"/>
              <a:t>у</a:t>
            </a:r>
            <a:r>
              <a:rPr lang="sr-Latn-CS" sz="2400" dirty="0" smtClean="0"/>
              <a:t> </a:t>
            </a:r>
            <a:r>
              <a:rPr lang="sr-Cyrl-CS" sz="2400" dirty="0" smtClean="0"/>
              <a:t>законским</a:t>
            </a:r>
            <a:r>
              <a:rPr lang="sr-Latn-CS" sz="2400" dirty="0" smtClean="0"/>
              <a:t> </a:t>
            </a:r>
            <a:r>
              <a:rPr lang="sr-Cyrl-CS" sz="2400" dirty="0" smtClean="0"/>
              <a:t>оквирима</a:t>
            </a:r>
            <a:r>
              <a:rPr lang="sr-Latn-CS" sz="2400" dirty="0" smtClean="0"/>
              <a:t>.</a:t>
            </a: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5000" y="3429000"/>
            <a:ext cx="3124200" cy="304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sr-Cyrl-CS" sz="3600" b="1" spc="600" dirty="0" smtClean="0">
                <a:solidFill>
                  <a:schemeClr val="accent3">
                    <a:lumMod val="50000"/>
                  </a:schemeClr>
                </a:solidFill>
              </a:rPr>
              <a:t>Пацијент</a:t>
            </a:r>
            <a:endParaRPr lang="en-US" sz="3600" b="1" spc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610600" cy="39624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Пацијент</a:t>
            </a:r>
            <a:r>
              <a:rPr lang="sr-Latn-CS" b="1" dirty="0" smtClean="0"/>
              <a:t> </a:t>
            </a:r>
            <a:r>
              <a:rPr lang="sr-Cyrl-CS" b="1" dirty="0" smtClean="0"/>
              <a:t>представља</a:t>
            </a:r>
            <a:r>
              <a:rPr lang="sr-Latn-CS" b="1" dirty="0" smtClean="0"/>
              <a:t> </a:t>
            </a:r>
            <a:r>
              <a:rPr lang="sr-Cyrl-CS" b="1" dirty="0" smtClean="0"/>
              <a:t>важног</a:t>
            </a:r>
            <a:r>
              <a:rPr lang="sr-Latn-CS" b="1" dirty="0" smtClean="0"/>
              <a:t> </a:t>
            </a:r>
            <a:r>
              <a:rPr lang="sr-Cyrl-CS" b="1" dirty="0" smtClean="0"/>
              <a:t>члана</a:t>
            </a:r>
            <a:r>
              <a:rPr lang="sr-Latn-CS" b="1" dirty="0" smtClean="0"/>
              <a:t> </a:t>
            </a:r>
            <a:r>
              <a:rPr lang="sr-Cyrl-CS" b="1" dirty="0" smtClean="0"/>
              <a:t>у</a:t>
            </a:r>
            <a:r>
              <a:rPr lang="sr-Latn-CS" b="1" dirty="0" smtClean="0"/>
              <a:t> </a:t>
            </a:r>
            <a:r>
              <a:rPr lang="sr-Cyrl-CS" b="1" dirty="0" smtClean="0"/>
              <a:t>тиму</a:t>
            </a:r>
            <a:r>
              <a:rPr lang="sr-Latn-CS" b="1" dirty="0" smtClean="0"/>
              <a:t> </a:t>
            </a:r>
            <a:r>
              <a:rPr lang="sr-Cyrl-CS" b="1" dirty="0" smtClean="0"/>
              <a:t>који</a:t>
            </a:r>
            <a:r>
              <a:rPr lang="sr-Latn-CS" b="1" dirty="0" smtClean="0"/>
              <a:t> </a:t>
            </a:r>
            <a:r>
              <a:rPr lang="sr-Cyrl-CS" b="1" dirty="0" smtClean="0"/>
              <a:t>треба</a:t>
            </a:r>
            <a:r>
              <a:rPr lang="sr-Latn-CS" b="1" dirty="0" smtClean="0"/>
              <a:t> </a:t>
            </a:r>
            <a:r>
              <a:rPr lang="sr-Cyrl-CS" b="1" dirty="0" smtClean="0"/>
              <a:t>активно</a:t>
            </a:r>
            <a:r>
              <a:rPr lang="sr-Latn-CS" b="1" dirty="0" smtClean="0"/>
              <a:t> </a:t>
            </a:r>
            <a:r>
              <a:rPr lang="sr-Cyrl-CS" b="1" dirty="0" smtClean="0"/>
              <a:t>да</a:t>
            </a:r>
            <a:r>
              <a:rPr lang="sr-Latn-CS" b="1" dirty="0" smtClean="0"/>
              <a:t> </a:t>
            </a:r>
            <a:r>
              <a:rPr lang="sr-Cyrl-CS" b="1" dirty="0" smtClean="0"/>
              <a:t>учествује</a:t>
            </a:r>
            <a:r>
              <a:rPr lang="sr-Latn-CS" b="1" dirty="0" smtClean="0"/>
              <a:t> </a:t>
            </a:r>
            <a:r>
              <a:rPr lang="sr-Cyrl-CS" b="1" dirty="0" smtClean="0"/>
              <a:t>у</a:t>
            </a:r>
            <a:r>
              <a:rPr lang="sr-Latn-CS" b="1" dirty="0" smtClean="0"/>
              <a:t> </a:t>
            </a:r>
            <a:r>
              <a:rPr lang="sr-Cyrl-CS" b="1" dirty="0" smtClean="0"/>
              <a:t>свом</a:t>
            </a:r>
            <a:r>
              <a:rPr lang="sr-Latn-CS" b="1" dirty="0" smtClean="0"/>
              <a:t> </a:t>
            </a:r>
            <a:r>
              <a:rPr lang="sr-Cyrl-CS" b="1" dirty="0" smtClean="0"/>
              <a:t>оспособљавању</a:t>
            </a:r>
            <a:r>
              <a:rPr lang="sr-Latn-CS" b="1" dirty="0" smtClean="0"/>
              <a:t>, </a:t>
            </a:r>
            <a:r>
              <a:rPr lang="sr-Cyrl-CS" b="1" dirty="0" smtClean="0"/>
              <a:t>јер</a:t>
            </a:r>
            <a:r>
              <a:rPr lang="sr-Latn-CS" b="1" dirty="0" smtClean="0"/>
              <a:t> </a:t>
            </a:r>
            <a:r>
              <a:rPr lang="sr-Cyrl-CS" b="1" dirty="0" smtClean="0"/>
              <a:t>се</a:t>
            </a:r>
            <a:r>
              <a:rPr lang="sr-Latn-CS" b="1" dirty="0" smtClean="0"/>
              <a:t> </a:t>
            </a:r>
            <a:r>
              <a:rPr lang="sr-Cyrl-CS" b="1" dirty="0" smtClean="0"/>
              <a:t>у</a:t>
            </a:r>
            <a:r>
              <a:rPr lang="sr-Latn-CS" b="1" dirty="0" smtClean="0"/>
              <a:t> </a:t>
            </a:r>
            <a:r>
              <a:rPr lang="sr-Cyrl-CS" b="1" dirty="0" smtClean="0"/>
              <a:t>супротном</a:t>
            </a:r>
            <a:r>
              <a:rPr lang="sr-Latn-CS" b="1" dirty="0" smtClean="0"/>
              <a:t> </a:t>
            </a:r>
            <a:r>
              <a:rPr lang="sr-Cyrl-CS" b="1" dirty="0" smtClean="0"/>
              <a:t>не</a:t>
            </a:r>
            <a:r>
              <a:rPr lang="sr-Latn-CS" b="1" dirty="0" smtClean="0"/>
              <a:t> </a:t>
            </a:r>
            <a:r>
              <a:rPr lang="sr-Cyrl-CS" b="1" dirty="0" smtClean="0"/>
              <a:t>може</a:t>
            </a:r>
            <a:r>
              <a:rPr lang="sr-Latn-CS" b="1" dirty="0" smtClean="0"/>
              <a:t> </a:t>
            </a:r>
            <a:r>
              <a:rPr lang="sr-Cyrl-CS" b="1" dirty="0" smtClean="0"/>
              <a:t>ни</a:t>
            </a:r>
            <a:r>
              <a:rPr lang="sr-Latn-CS" b="1" dirty="0" smtClean="0"/>
              <a:t> </a:t>
            </a:r>
            <a:r>
              <a:rPr lang="sr-Cyrl-CS" b="1" dirty="0" smtClean="0"/>
              <a:t>очекивати</a:t>
            </a:r>
            <a:r>
              <a:rPr lang="sr-Latn-CS" b="1" dirty="0" smtClean="0"/>
              <a:t> </a:t>
            </a:r>
            <a:r>
              <a:rPr lang="sr-Cyrl-CS" b="1" dirty="0" smtClean="0"/>
              <a:t>адекватан</a:t>
            </a:r>
            <a:r>
              <a:rPr lang="sr-Latn-CS" b="1" dirty="0" smtClean="0"/>
              <a:t> </a:t>
            </a:r>
            <a:r>
              <a:rPr lang="sr-Cyrl-CS" b="1" dirty="0" smtClean="0"/>
              <a:t>опоравак</a:t>
            </a:r>
            <a:r>
              <a:rPr lang="sr-Latn-CS" b="1" dirty="0" smtClean="0"/>
              <a:t>. </a:t>
            </a:r>
            <a:endParaRPr lang="sr-Cyrl-CS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То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пре</a:t>
            </a:r>
            <a:r>
              <a:rPr lang="sr-Latn-CS" dirty="0" smtClean="0"/>
              <a:t> </a:t>
            </a:r>
            <a:r>
              <a:rPr lang="sr-Cyrl-CS" dirty="0" smtClean="0"/>
              <a:t>свега</a:t>
            </a:r>
            <a:r>
              <a:rPr lang="sr-Latn-CS" dirty="0" smtClean="0"/>
              <a:t> </a:t>
            </a:r>
            <a:r>
              <a:rPr lang="sr-Cyrl-CS" dirty="0" smtClean="0"/>
              <a:t>односи</a:t>
            </a:r>
            <a:r>
              <a:rPr lang="sr-Latn-CS" dirty="0" smtClean="0"/>
              <a:t> </a:t>
            </a:r>
            <a:r>
              <a:rPr lang="sr-Cyrl-CS" dirty="0" smtClean="0"/>
              <a:t>на</a:t>
            </a:r>
            <a:r>
              <a:rPr lang="sr-Latn-CS" dirty="0" smtClean="0"/>
              <a:t> </a:t>
            </a:r>
            <a:r>
              <a:rPr lang="sr-Cyrl-CS" dirty="0" smtClean="0"/>
              <a:t>упознавање</a:t>
            </a:r>
            <a:r>
              <a:rPr lang="sr-Latn-CS" dirty="0" smtClean="0"/>
              <a:t> </a:t>
            </a:r>
            <a:r>
              <a:rPr lang="sr-Cyrl-CS" dirty="0" smtClean="0"/>
              <a:t>са</a:t>
            </a:r>
            <a:r>
              <a:rPr lang="sr-Latn-CS" dirty="0" smtClean="0"/>
              <a:t> </a:t>
            </a:r>
            <a:r>
              <a:rPr lang="sr-Cyrl-CS" dirty="0" smtClean="0"/>
              <a:t>реалним</a:t>
            </a:r>
            <a:r>
              <a:rPr lang="sr-Latn-CS" dirty="0" smtClean="0"/>
              <a:t> </a:t>
            </a:r>
            <a:r>
              <a:rPr lang="sr-Cyrl-CS" dirty="0" smtClean="0"/>
              <a:t>стањем</a:t>
            </a:r>
            <a:r>
              <a:rPr lang="sr-Latn-CS" dirty="0" smtClean="0"/>
              <a:t>, </a:t>
            </a:r>
            <a:r>
              <a:rPr lang="sr-Cyrl-CS" dirty="0" smtClean="0"/>
              <a:t>онда</a:t>
            </a:r>
            <a:r>
              <a:rPr lang="sr-Latn-CS" dirty="0" smtClean="0"/>
              <a:t> </a:t>
            </a:r>
            <a:r>
              <a:rPr lang="sr-Cyrl-CS" dirty="0" smtClean="0"/>
              <a:t>са</a:t>
            </a:r>
            <a:r>
              <a:rPr lang="sr-Latn-CS" dirty="0" smtClean="0"/>
              <a:t> </a:t>
            </a:r>
            <a:r>
              <a:rPr lang="sr-Cyrl-CS" dirty="0" smtClean="0"/>
              <a:t>свим</a:t>
            </a:r>
            <a:r>
              <a:rPr lang="sr-Latn-CS" dirty="0" smtClean="0"/>
              <a:t> </a:t>
            </a:r>
            <a:r>
              <a:rPr lang="sr-Cyrl-CS" dirty="0" smtClean="0"/>
              <a:t>процедурама</a:t>
            </a:r>
            <a:r>
              <a:rPr lang="sr-Latn-CS" dirty="0" smtClean="0"/>
              <a:t> </a:t>
            </a:r>
            <a:r>
              <a:rPr lang="sr-Cyrl-CS" dirty="0" smtClean="0"/>
              <a:t>које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током</a:t>
            </a:r>
            <a:r>
              <a:rPr lang="sr-Latn-CS" dirty="0" smtClean="0"/>
              <a:t> </a:t>
            </a:r>
            <a:r>
              <a:rPr lang="sr-Cyrl-CS" dirty="0" smtClean="0"/>
              <a:t>његове</a:t>
            </a:r>
            <a:r>
              <a:rPr lang="sr-Latn-CS" dirty="0" smtClean="0"/>
              <a:t> </a:t>
            </a:r>
            <a:r>
              <a:rPr lang="sr-Cyrl-CS" dirty="0" smtClean="0"/>
              <a:t>рехабилитације</a:t>
            </a:r>
            <a:r>
              <a:rPr lang="sr-Latn-CS" dirty="0" smtClean="0"/>
              <a:t> </a:t>
            </a:r>
            <a:r>
              <a:rPr lang="sr-Cyrl-CS" dirty="0" smtClean="0"/>
              <a:t>спроводе</a:t>
            </a:r>
            <a:r>
              <a:rPr lang="sr-Latn-CS" dirty="0" smtClean="0"/>
              <a:t>, </a:t>
            </a:r>
            <a:r>
              <a:rPr lang="sr-Cyrl-CS" dirty="0" smtClean="0"/>
              <a:t>затим</a:t>
            </a:r>
            <a:r>
              <a:rPr lang="sr-Latn-CS" dirty="0" smtClean="0"/>
              <a:t> </a:t>
            </a:r>
            <a:r>
              <a:rPr lang="sr-Cyrl-CS" dirty="0" smtClean="0"/>
              <a:t>на</a:t>
            </a:r>
            <a:r>
              <a:rPr lang="sr-Latn-CS" dirty="0" smtClean="0"/>
              <a:t> </a:t>
            </a:r>
            <a:r>
              <a:rPr lang="sr-Cyrl-CS" dirty="0" smtClean="0"/>
              <a:t>узимање</a:t>
            </a:r>
            <a:r>
              <a:rPr lang="sr-Latn-CS" dirty="0" smtClean="0"/>
              <a:t> </a:t>
            </a:r>
            <a:r>
              <a:rPr lang="sr-Cyrl-CS" dirty="0" smtClean="0"/>
              <a:t>прописане</a:t>
            </a:r>
            <a:r>
              <a:rPr lang="sr-Latn-CS" dirty="0" smtClean="0"/>
              <a:t> </a:t>
            </a:r>
            <a:r>
              <a:rPr lang="sr-Cyrl-CS" dirty="0" smtClean="0"/>
              <a:t>терапије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извођење</a:t>
            </a:r>
            <a:r>
              <a:rPr lang="sr-Latn-CS" dirty="0" smtClean="0"/>
              <a:t> </a:t>
            </a:r>
            <a:r>
              <a:rPr lang="sr-Cyrl-CS" dirty="0" smtClean="0"/>
              <a:t>одговарајућих</a:t>
            </a:r>
            <a:r>
              <a:rPr lang="sr-Latn-CS" dirty="0" smtClean="0"/>
              <a:t> </a:t>
            </a:r>
            <a:r>
              <a:rPr lang="sr-Cyrl-CS" dirty="0" smtClean="0"/>
              <a:t>вежби</a:t>
            </a:r>
            <a:r>
              <a:rPr lang="sr-Latn-C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sr-Cyrl-CS" sz="3600" b="1" spc="600" dirty="0" smtClean="0">
                <a:solidFill>
                  <a:schemeClr val="accent3">
                    <a:lumMod val="50000"/>
                  </a:schemeClr>
                </a:solidFill>
              </a:rPr>
              <a:t>Породица</a:t>
            </a:r>
            <a:endParaRPr lang="en-US" sz="3600" b="1" spc="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153400" cy="23622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sz="2200" b="1" dirty="0" smtClean="0"/>
              <a:t>Породица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такође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представља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члана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рехабилитационог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тима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који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може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да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има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изузетно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позитиван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ефекат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на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ток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рехабилитације</a:t>
            </a:r>
            <a:r>
              <a:rPr lang="sr-Latn-CS" sz="2200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sz="2200" dirty="0" smtClean="0"/>
              <a:t>Пре</a:t>
            </a:r>
            <a:r>
              <a:rPr lang="sr-Latn-CS" sz="2200" dirty="0" smtClean="0"/>
              <a:t> </a:t>
            </a:r>
            <a:r>
              <a:rPr lang="sr-Cyrl-CS" sz="2200" dirty="0" smtClean="0"/>
              <a:t>укључења</a:t>
            </a:r>
            <a:r>
              <a:rPr lang="sr-Latn-CS" sz="2200" dirty="0" smtClean="0"/>
              <a:t> </a:t>
            </a:r>
            <a:r>
              <a:rPr lang="sr-Cyrl-CS" sz="2200" dirty="0" smtClean="0"/>
              <a:t>породице</a:t>
            </a:r>
            <a:r>
              <a:rPr lang="sr-Latn-CS" sz="2200" dirty="0" smtClean="0"/>
              <a:t> </a:t>
            </a:r>
            <a:r>
              <a:rPr lang="sr-Cyrl-CS" sz="2200" dirty="0" smtClean="0"/>
              <a:t>овом</a:t>
            </a:r>
            <a:r>
              <a:rPr lang="sr-Latn-CS" sz="2200" dirty="0" smtClean="0"/>
              <a:t> </a:t>
            </a:r>
            <a:r>
              <a:rPr lang="sr-Cyrl-CS" sz="2200" dirty="0" smtClean="0"/>
              <a:t>тиму</a:t>
            </a:r>
            <a:r>
              <a:rPr lang="sr-Latn-CS" sz="2200" dirty="0" smtClean="0"/>
              <a:t>, </a:t>
            </a:r>
            <a:r>
              <a:rPr lang="sr-Cyrl-CS" sz="2200" dirty="0" smtClean="0"/>
              <a:t>исту</a:t>
            </a:r>
            <a:r>
              <a:rPr lang="sr-Latn-CS" sz="2200" dirty="0" smtClean="0"/>
              <a:t> </a:t>
            </a:r>
            <a:r>
              <a:rPr lang="sr-Cyrl-CS" sz="2200" dirty="0" smtClean="0"/>
              <a:t>треба</a:t>
            </a:r>
            <a:r>
              <a:rPr lang="sr-Latn-CS" sz="2200" dirty="0" smtClean="0"/>
              <a:t> </a:t>
            </a:r>
            <a:r>
              <a:rPr lang="sr-Cyrl-CS" sz="2200" dirty="0" smtClean="0"/>
              <a:t>упознати</a:t>
            </a:r>
            <a:r>
              <a:rPr lang="sr-Latn-CS" sz="2200" dirty="0" smtClean="0"/>
              <a:t> </a:t>
            </a:r>
            <a:r>
              <a:rPr lang="sr-Cyrl-CS" sz="2200" dirty="0" smtClean="0"/>
              <a:t>са</a:t>
            </a:r>
            <a:r>
              <a:rPr lang="sr-Latn-CS" sz="2200" dirty="0" smtClean="0"/>
              <a:t> </a:t>
            </a:r>
            <a:r>
              <a:rPr lang="sr-Cyrl-CS" sz="2200" dirty="0" smtClean="0"/>
              <a:t>стањем</a:t>
            </a:r>
            <a:r>
              <a:rPr lang="sr-Latn-CS" sz="2200" dirty="0" smtClean="0"/>
              <a:t> </a:t>
            </a:r>
            <a:r>
              <a:rPr lang="sr-Cyrl-CS" sz="2200" dirty="0" smtClean="0"/>
              <a:t>пацијента</a:t>
            </a:r>
            <a:r>
              <a:rPr lang="sr-Latn-CS" sz="2200" dirty="0" smtClean="0"/>
              <a:t> </a:t>
            </a:r>
            <a:r>
              <a:rPr lang="sr-Cyrl-CS" sz="2200" dirty="0" smtClean="0"/>
              <a:t>и</a:t>
            </a:r>
            <a:r>
              <a:rPr lang="sr-Latn-CS" sz="2200" dirty="0" smtClean="0"/>
              <a:t> </a:t>
            </a:r>
            <a:r>
              <a:rPr lang="sr-Cyrl-CS" sz="2200" dirty="0" smtClean="0"/>
              <a:t>едуковати</a:t>
            </a:r>
            <a:r>
              <a:rPr lang="sr-Latn-CS" sz="2200" dirty="0" smtClean="0"/>
              <a:t> </a:t>
            </a:r>
            <a:r>
              <a:rPr lang="sr-Cyrl-CS" sz="2200" dirty="0" smtClean="0"/>
              <a:t>их</a:t>
            </a:r>
            <a:r>
              <a:rPr lang="sr-Latn-CS" sz="2200" dirty="0" smtClean="0"/>
              <a:t> </a:t>
            </a:r>
            <a:r>
              <a:rPr lang="sr-Cyrl-CS" sz="2200" dirty="0" smtClean="0"/>
              <a:t>за</a:t>
            </a:r>
            <a:r>
              <a:rPr lang="sr-Latn-CS" sz="2200" dirty="0" smtClean="0"/>
              <a:t> </a:t>
            </a:r>
            <a:r>
              <a:rPr lang="sr-Cyrl-CS" sz="2200" dirty="0" smtClean="0"/>
              <a:t>пружање</a:t>
            </a:r>
            <a:r>
              <a:rPr lang="sr-Latn-CS" sz="2200" dirty="0" smtClean="0"/>
              <a:t> </a:t>
            </a:r>
            <a:r>
              <a:rPr lang="sr-Cyrl-CS" sz="2200" dirty="0" smtClean="0"/>
              <a:t>помоћи</a:t>
            </a:r>
            <a:r>
              <a:rPr lang="sr-Latn-CS" sz="2200" dirty="0" smtClean="0"/>
              <a:t> </a:t>
            </a:r>
            <a:r>
              <a:rPr lang="sr-Cyrl-CS" sz="2200" dirty="0" smtClean="0"/>
              <a:t>која</a:t>
            </a:r>
            <a:r>
              <a:rPr lang="sr-Latn-CS" sz="2200" dirty="0" smtClean="0"/>
              <a:t> </a:t>
            </a:r>
            <a:r>
              <a:rPr lang="sr-Cyrl-CS" sz="2200" dirty="0" smtClean="0"/>
              <a:t>је</a:t>
            </a:r>
            <a:r>
              <a:rPr lang="sr-Latn-CS" sz="2200" dirty="0" smtClean="0"/>
              <a:t> </a:t>
            </a:r>
            <a:r>
              <a:rPr lang="sr-Cyrl-CS" sz="2200" dirty="0" smtClean="0"/>
              <a:t>у</a:t>
            </a:r>
            <a:r>
              <a:rPr lang="sr-Latn-CS" sz="2200" dirty="0" smtClean="0"/>
              <a:t> </a:t>
            </a:r>
            <a:r>
              <a:rPr lang="sr-Cyrl-CS" sz="2200" dirty="0" smtClean="0"/>
              <a:t>оквиру</a:t>
            </a:r>
            <a:r>
              <a:rPr lang="sr-Latn-CS" sz="2200" dirty="0" smtClean="0"/>
              <a:t> </a:t>
            </a:r>
            <a:r>
              <a:rPr lang="sr-Cyrl-CS" sz="2200" dirty="0" smtClean="0"/>
              <a:t>њихових</a:t>
            </a:r>
            <a:r>
              <a:rPr lang="sr-Latn-CS" sz="2200" dirty="0" smtClean="0"/>
              <a:t> </a:t>
            </a:r>
            <a:r>
              <a:rPr lang="sr-Cyrl-CS" sz="2200" dirty="0" smtClean="0"/>
              <a:t>могућности</a:t>
            </a:r>
            <a:r>
              <a:rPr lang="sr-Latn-CS" sz="2200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886200" y="3733800"/>
            <a:ext cx="4800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200" dirty="0" smtClean="0"/>
              <a:t>Када</a:t>
            </a:r>
            <a:r>
              <a:rPr lang="sr-Latn-CS" sz="2200" dirty="0" smtClean="0"/>
              <a:t> </a:t>
            </a:r>
            <a:r>
              <a:rPr lang="sr-Cyrl-CS" sz="2200" dirty="0" smtClean="0"/>
              <a:t>су</a:t>
            </a:r>
            <a:r>
              <a:rPr lang="sr-Latn-CS" sz="2200" dirty="0" smtClean="0"/>
              <a:t> </a:t>
            </a:r>
            <a:r>
              <a:rPr lang="sr-Cyrl-CS" sz="2200" dirty="0" smtClean="0"/>
              <a:t>деца</a:t>
            </a:r>
            <a:r>
              <a:rPr lang="sr-Latn-CS" sz="2200" dirty="0" smtClean="0"/>
              <a:t> </a:t>
            </a:r>
            <a:r>
              <a:rPr lang="sr-Cyrl-CS" sz="2200" dirty="0" smtClean="0"/>
              <a:t>у</a:t>
            </a:r>
            <a:r>
              <a:rPr lang="sr-Latn-CS" sz="2200" dirty="0" smtClean="0"/>
              <a:t> </a:t>
            </a:r>
            <a:r>
              <a:rPr lang="sr-Cyrl-CS" sz="2200" dirty="0" smtClean="0"/>
              <a:t>питању</a:t>
            </a:r>
            <a:r>
              <a:rPr lang="sr-Latn-CS" sz="2200" dirty="0" smtClean="0"/>
              <a:t>, </a:t>
            </a:r>
            <a:r>
              <a:rPr lang="sr-Cyrl-CS" sz="2200" dirty="0" smtClean="0"/>
              <a:t>сама</a:t>
            </a:r>
            <a:r>
              <a:rPr lang="sr-Latn-CS" sz="2200" dirty="0" smtClean="0"/>
              <a:t> </a:t>
            </a:r>
            <a:r>
              <a:rPr lang="sr-Cyrl-CS" sz="2200" dirty="0" smtClean="0"/>
              <a:t>рехабилитација</a:t>
            </a:r>
            <a:r>
              <a:rPr lang="sr-Latn-CS" sz="2200" dirty="0" smtClean="0"/>
              <a:t> </a:t>
            </a:r>
            <a:r>
              <a:rPr lang="sr-Cyrl-CS" sz="2200" dirty="0" smtClean="0"/>
              <a:t>се</a:t>
            </a:r>
            <a:r>
              <a:rPr lang="sr-Latn-CS" sz="2200" dirty="0" smtClean="0"/>
              <a:t> </a:t>
            </a:r>
            <a:r>
              <a:rPr lang="sr-Cyrl-CS" sz="2200" dirty="0" smtClean="0"/>
              <a:t>не</a:t>
            </a:r>
            <a:r>
              <a:rPr lang="sr-Latn-CS" sz="2200" dirty="0" smtClean="0"/>
              <a:t> </a:t>
            </a:r>
            <a:r>
              <a:rPr lang="sr-Cyrl-CS" sz="2200" dirty="0" smtClean="0"/>
              <a:t>би</a:t>
            </a:r>
            <a:r>
              <a:rPr lang="sr-Latn-CS" sz="2200" dirty="0" smtClean="0"/>
              <a:t> </a:t>
            </a:r>
            <a:r>
              <a:rPr lang="sr-Cyrl-CS" sz="2200" dirty="0" smtClean="0"/>
              <a:t>ни</a:t>
            </a:r>
            <a:r>
              <a:rPr lang="sr-Latn-CS" sz="2200" dirty="0" smtClean="0"/>
              <a:t> </a:t>
            </a:r>
            <a:r>
              <a:rPr lang="sr-Cyrl-CS" sz="2200" dirty="0" smtClean="0"/>
              <a:t>могла</a:t>
            </a:r>
            <a:r>
              <a:rPr lang="sr-Latn-CS" sz="2200" dirty="0" smtClean="0"/>
              <a:t> </a:t>
            </a:r>
            <a:r>
              <a:rPr lang="sr-Cyrl-CS" sz="2200" dirty="0" smtClean="0"/>
              <a:t>замислити</a:t>
            </a:r>
            <a:r>
              <a:rPr lang="sr-Latn-CS" sz="2200" dirty="0" smtClean="0"/>
              <a:t> </a:t>
            </a:r>
            <a:r>
              <a:rPr lang="sr-Cyrl-CS" sz="2200" dirty="0" smtClean="0"/>
              <a:t>без</a:t>
            </a:r>
            <a:r>
              <a:rPr lang="sr-Latn-CS" sz="2200" dirty="0" smtClean="0"/>
              <a:t> </a:t>
            </a:r>
            <a:r>
              <a:rPr lang="sr-Cyrl-CS" sz="2200" dirty="0" smtClean="0"/>
              <a:t>учешћа</a:t>
            </a:r>
            <a:r>
              <a:rPr lang="sr-Latn-CS" sz="2200" dirty="0" smtClean="0"/>
              <a:t> </a:t>
            </a:r>
            <a:r>
              <a:rPr lang="sr-Cyrl-CS" sz="2200" dirty="0" smtClean="0"/>
              <a:t>породице</a:t>
            </a:r>
            <a:r>
              <a:rPr lang="sr-Latn-CS" sz="2200" dirty="0" smtClean="0"/>
              <a:t>, </a:t>
            </a:r>
            <a:r>
              <a:rPr lang="sr-Cyrl-CS" sz="2200" dirty="0" smtClean="0"/>
              <a:t>тј</a:t>
            </a:r>
            <a:r>
              <a:rPr lang="sr-Latn-CS" sz="2200" dirty="0" smtClean="0"/>
              <a:t>. </a:t>
            </a:r>
            <a:r>
              <a:rPr lang="sr-Cyrl-CS" sz="2200" dirty="0" smtClean="0"/>
              <a:t>родитеља</a:t>
            </a:r>
            <a:r>
              <a:rPr lang="sr-Latn-CS" sz="2200" dirty="0" smtClean="0"/>
              <a:t>, </a:t>
            </a:r>
            <a:r>
              <a:rPr lang="sr-Cyrl-CS" sz="2200" dirty="0" smtClean="0"/>
              <a:t>који</a:t>
            </a:r>
            <a:r>
              <a:rPr lang="sr-Latn-CS" sz="2200" dirty="0" smtClean="0"/>
              <a:t> </a:t>
            </a:r>
            <a:r>
              <a:rPr lang="sr-Cyrl-CS" sz="2200" dirty="0" smtClean="0"/>
              <a:t>су</a:t>
            </a:r>
            <a:r>
              <a:rPr lang="sr-Latn-CS" sz="2200" dirty="0" smtClean="0"/>
              <a:t> </a:t>
            </a:r>
            <a:r>
              <a:rPr lang="sr-Cyrl-CS" sz="2200" dirty="0" smtClean="0"/>
              <a:t>ту</a:t>
            </a:r>
            <a:r>
              <a:rPr lang="sr-Latn-CS" sz="2200" dirty="0" smtClean="0"/>
              <a:t> </a:t>
            </a:r>
            <a:r>
              <a:rPr lang="sr-Cyrl-CS" sz="2200" dirty="0" smtClean="0"/>
              <a:t>како</a:t>
            </a:r>
            <a:r>
              <a:rPr lang="sr-Latn-CS" sz="2200" dirty="0" smtClean="0"/>
              <a:t> </a:t>
            </a:r>
            <a:r>
              <a:rPr lang="sr-Cyrl-CS" sz="2200" dirty="0" smtClean="0"/>
              <a:t>да</a:t>
            </a:r>
            <a:r>
              <a:rPr lang="sr-Latn-CS" sz="2200" dirty="0" smtClean="0"/>
              <a:t> </a:t>
            </a:r>
            <a:r>
              <a:rPr lang="sr-Cyrl-CS" sz="2200" dirty="0" smtClean="0"/>
              <a:t>пруже</a:t>
            </a:r>
            <a:r>
              <a:rPr lang="sr-Latn-CS" sz="2200" dirty="0" smtClean="0"/>
              <a:t> </a:t>
            </a:r>
            <a:r>
              <a:rPr lang="sr-Cyrl-CS" sz="2200" dirty="0" smtClean="0"/>
              <a:t>сигурност</a:t>
            </a:r>
            <a:r>
              <a:rPr lang="sr-Latn-CS" sz="2200" dirty="0" smtClean="0"/>
              <a:t> </a:t>
            </a:r>
            <a:r>
              <a:rPr lang="sr-Cyrl-CS" sz="2200" dirty="0" smtClean="0"/>
              <a:t>детету</a:t>
            </a:r>
            <a:r>
              <a:rPr lang="sr-Latn-CS" sz="2200" dirty="0" smtClean="0"/>
              <a:t>, </a:t>
            </a:r>
            <a:r>
              <a:rPr lang="sr-Cyrl-CS" sz="2200" dirty="0" smtClean="0"/>
              <a:t>тако</a:t>
            </a:r>
            <a:r>
              <a:rPr lang="sr-Latn-CS" sz="2200" dirty="0" smtClean="0"/>
              <a:t> </a:t>
            </a:r>
            <a:r>
              <a:rPr lang="sr-Cyrl-CS" sz="2200" dirty="0" smtClean="0"/>
              <a:t>и</a:t>
            </a:r>
            <a:r>
              <a:rPr lang="sr-Latn-CS" sz="2200" dirty="0" smtClean="0"/>
              <a:t> </a:t>
            </a:r>
            <a:r>
              <a:rPr lang="sr-Cyrl-CS" sz="2200" dirty="0" smtClean="0"/>
              <a:t>да</a:t>
            </a:r>
            <a:r>
              <a:rPr lang="sr-Latn-CS" sz="2200" dirty="0" smtClean="0"/>
              <a:t> </a:t>
            </a:r>
            <a:r>
              <a:rPr lang="sr-Cyrl-CS" sz="2200" dirty="0" smtClean="0"/>
              <a:t>га</a:t>
            </a:r>
            <a:r>
              <a:rPr lang="sr-Latn-CS" sz="2200" dirty="0" smtClean="0"/>
              <a:t> </a:t>
            </a:r>
            <a:r>
              <a:rPr lang="sr-Cyrl-CS" sz="2200" dirty="0" smtClean="0"/>
              <a:t>усмере</a:t>
            </a:r>
            <a:r>
              <a:rPr lang="sr-Latn-CS" sz="2200" dirty="0" smtClean="0"/>
              <a:t> </a:t>
            </a:r>
            <a:r>
              <a:rPr lang="sr-Cyrl-CS" sz="2200" dirty="0" smtClean="0"/>
              <a:t>на</a:t>
            </a:r>
            <a:r>
              <a:rPr lang="sr-Latn-CS" sz="2200" dirty="0" smtClean="0"/>
              <a:t> </a:t>
            </a:r>
            <a:r>
              <a:rPr lang="sr-Cyrl-CS" sz="2200" dirty="0" smtClean="0"/>
              <a:t>правилно</a:t>
            </a:r>
            <a:r>
              <a:rPr lang="sr-Latn-CS" sz="2200" dirty="0" smtClean="0"/>
              <a:t> </a:t>
            </a:r>
            <a:r>
              <a:rPr lang="sr-Cyrl-CS" sz="2200" dirty="0" smtClean="0"/>
              <a:t>извођење</a:t>
            </a:r>
            <a:r>
              <a:rPr lang="sr-Latn-CS" sz="2200" dirty="0" smtClean="0"/>
              <a:t> </a:t>
            </a:r>
            <a:r>
              <a:rPr lang="sr-Cyrl-CS" sz="2200" dirty="0" smtClean="0"/>
              <a:t>вежби</a:t>
            </a:r>
            <a:r>
              <a:rPr lang="sr-Latn-CS" sz="2200" dirty="0" smtClean="0"/>
              <a:t>  </a:t>
            </a:r>
            <a:r>
              <a:rPr lang="sr-Cyrl-CS" sz="2200" dirty="0" smtClean="0"/>
              <a:t>и</a:t>
            </a:r>
            <a:r>
              <a:rPr lang="sr-Latn-CS" sz="2200" dirty="0" smtClean="0"/>
              <a:t> </a:t>
            </a:r>
            <a:r>
              <a:rPr lang="sr-Cyrl-CS" sz="2200" dirty="0" smtClean="0"/>
              <a:t>прихватање</a:t>
            </a:r>
            <a:r>
              <a:rPr lang="sr-Latn-CS" sz="2200" dirty="0" smtClean="0"/>
              <a:t> </a:t>
            </a:r>
            <a:r>
              <a:rPr lang="sr-Cyrl-CS" sz="2200" dirty="0" smtClean="0"/>
              <a:t>и</a:t>
            </a:r>
            <a:r>
              <a:rPr lang="sr-Latn-CS" sz="2200" dirty="0" smtClean="0"/>
              <a:t> </a:t>
            </a:r>
            <a:r>
              <a:rPr lang="sr-Cyrl-CS" sz="2200" dirty="0" smtClean="0"/>
              <a:t>правилну</a:t>
            </a:r>
            <a:r>
              <a:rPr lang="sr-Latn-CS" sz="2200" dirty="0" smtClean="0"/>
              <a:t> </a:t>
            </a:r>
            <a:r>
              <a:rPr lang="sr-Cyrl-CS" sz="2200" dirty="0" smtClean="0"/>
              <a:t>употебу</a:t>
            </a:r>
            <a:r>
              <a:rPr lang="sr-Latn-CS" sz="2200" dirty="0" smtClean="0"/>
              <a:t> </a:t>
            </a:r>
            <a:r>
              <a:rPr lang="sr-Cyrl-CS" sz="2200" dirty="0" smtClean="0"/>
              <a:t>протеза</a:t>
            </a:r>
            <a:r>
              <a:rPr lang="sr-Latn-CS" sz="2200" dirty="0" smtClean="0"/>
              <a:t> </a:t>
            </a:r>
            <a:r>
              <a:rPr lang="sr-Cyrl-CS" sz="2200" dirty="0" smtClean="0"/>
              <a:t>или</a:t>
            </a:r>
            <a:r>
              <a:rPr lang="sr-Latn-CS" sz="2200" dirty="0" smtClean="0"/>
              <a:t> </a:t>
            </a:r>
            <a:r>
              <a:rPr lang="sr-Cyrl-CS" sz="2200" dirty="0" smtClean="0"/>
              <a:t>ортоза</a:t>
            </a:r>
            <a:r>
              <a:rPr lang="sr-Latn-CS" sz="2200" dirty="0" smtClean="0"/>
              <a:t>.</a:t>
            </a:r>
            <a:endParaRPr lang="en-US" sz="2200" dirty="0"/>
          </a:p>
        </p:txBody>
      </p:sp>
      <p:pic>
        <p:nvPicPr>
          <p:cNvPr id="5" name="Picture 4" descr="post-4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3886200"/>
            <a:ext cx="3124200" cy="25908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sr-Latn-CS" sz="3600" b="1" dirty="0" smtClean="0"/>
              <a:t>5. </a:t>
            </a:r>
            <a:r>
              <a:rPr lang="sr-Cyrl-CS" sz="3600" b="1" dirty="0" smtClean="0"/>
              <a:t>ПОСЕБНИ</a:t>
            </a:r>
            <a:r>
              <a:rPr lang="sr-Latn-CS" sz="3600" b="1" dirty="0" smtClean="0"/>
              <a:t> </a:t>
            </a:r>
            <a:r>
              <a:rPr lang="sr-Cyrl-CS" sz="3600" b="1" dirty="0" smtClean="0"/>
              <a:t>ПРОБЛЕМИ</a:t>
            </a:r>
            <a:r>
              <a:rPr lang="sr-Latn-CS" sz="3600" b="1" dirty="0" smtClean="0"/>
              <a:t> </a:t>
            </a:r>
            <a:r>
              <a:rPr lang="sr-Cyrl-CS" sz="3600" b="1" dirty="0" smtClean="0"/>
              <a:t>КОД</a:t>
            </a:r>
            <a:r>
              <a:rPr lang="sr-Latn-CS" sz="3600" b="1" dirty="0" smtClean="0"/>
              <a:t> </a:t>
            </a:r>
            <a:r>
              <a:rPr lang="sr-Cyrl-CS" sz="3600" b="1" dirty="0" smtClean="0"/>
              <a:t>АМПУТИРАНИХ</a:t>
            </a:r>
            <a:r>
              <a:rPr lang="sr-Latn-CS" sz="3600" b="1" dirty="0" smtClean="0"/>
              <a:t> </a:t>
            </a:r>
            <a:r>
              <a:rPr lang="sr-Cyrl-CS" sz="3600" b="1" dirty="0" smtClean="0"/>
              <a:t>ОСОБА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5791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r-Cyrl-CS" sz="2400" b="1" dirty="0" smtClean="0"/>
              <a:t>ПСИХИЧКИ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ПРОБЛЕМИ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ОСОБА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СА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АМПУТАЦИЈОМ</a:t>
            </a:r>
            <a:endParaRPr lang="sr-Latn-CS" sz="2400" b="1" dirty="0" smtClean="0"/>
          </a:p>
          <a:p>
            <a:pPr marL="0" indent="0">
              <a:spcBef>
                <a:spcPts val="0"/>
              </a:spcBef>
              <a:buNone/>
            </a:pPr>
            <a:endParaRPr lang="sr-Cyrl-C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81000" y="2438400"/>
            <a:ext cx="5867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200" dirty="0" smtClean="0"/>
              <a:t>С</a:t>
            </a:r>
            <a:r>
              <a:rPr lang="sr-Latn-CS" sz="2200" dirty="0" smtClean="0"/>
              <a:t> </a:t>
            </a:r>
            <a:r>
              <a:rPr lang="sr-Cyrl-CS" sz="2200" dirty="0" smtClean="0"/>
              <a:t>обзиром</a:t>
            </a:r>
            <a:r>
              <a:rPr lang="sr-Latn-CS" sz="2200" dirty="0" smtClean="0"/>
              <a:t> </a:t>
            </a:r>
            <a:r>
              <a:rPr lang="sr-Cyrl-CS" sz="2200" dirty="0" smtClean="0"/>
              <a:t>да</a:t>
            </a:r>
            <a:r>
              <a:rPr lang="sr-Latn-CS" sz="2200" dirty="0" smtClean="0"/>
              <a:t> </a:t>
            </a:r>
            <a:r>
              <a:rPr lang="sr-Cyrl-CS" sz="2200" dirty="0" smtClean="0"/>
              <a:t>ампутација</a:t>
            </a:r>
            <a:r>
              <a:rPr lang="sr-Latn-CS" sz="2200" dirty="0" smtClean="0"/>
              <a:t> </a:t>
            </a:r>
            <a:r>
              <a:rPr lang="sr-Cyrl-CS" sz="2200" dirty="0" smtClean="0"/>
              <a:t>може</a:t>
            </a:r>
            <a:r>
              <a:rPr lang="sr-Latn-CS" sz="2200" dirty="0" smtClean="0"/>
              <a:t> </a:t>
            </a:r>
            <a:r>
              <a:rPr lang="sr-Cyrl-CS" sz="2200" dirty="0" smtClean="0"/>
              <a:t>бити</a:t>
            </a:r>
            <a:r>
              <a:rPr lang="sr-Latn-CS" sz="2200" dirty="0" smtClean="0"/>
              <a:t> </a:t>
            </a:r>
            <a:r>
              <a:rPr lang="sr-Cyrl-CS" sz="2200" dirty="0" smtClean="0"/>
              <a:t>врло</a:t>
            </a:r>
            <a:r>
              <a:rPr lang="sr-Latn-CS" sz="2200" dirty="0" smtClean="0"/>
              <a:t> </a:t>
            </a:r>
            <a:r>
              <a:rPr lang="sr-Cyrl-CS" sz="2200" dirty="0" smtClean="0"/>
              <a:t>тешка</a:t>
            </a:r>
            <a:r>
              <a:rPr lang="sr-Latn-CS" sz="2200" dirty="0" smtClean="0"/>
              <a:t> </a:t>
            </a:r>
            <a:r>
              <a:rPr lang="sr-Cyrl-CS" sz="2200" dirty="0" smtClean="0"/>
              <a:t>особи</a:t>
            </a:r>
            <a:r>
              <a:rPr lang="sr-Latn-CS" sz="2200" dirty="0" smtClean="0"/>
              <a:t> </a:t>
            </a:r>
            <a:r>
              <a:rPr lang="sr-Cyrl-CS" sz="2200" dirty="0" smtClean="0"/>
              <a:t>којој</a:t>
            </a:r>
            <a:r>
              <a:rPr lang="sr-Latn-CS" sz="2200" dirty="0" smtClean="0"/>
              <a:t> </a:t>
            </a:r>
            <a:r>
              <a:rPr lang="sr-Cyrl-CS" sz="2200" dirty="0" smtClean="0"/>
              <a:t>се</a:t>
            </a:r>
            <a:r>
              <a:rPr lang="sr-Latn-CS" sz="2200" dirty="0" smtClean="0"/>
              <a:t> </a:t>
            </a:r>
            <a:r>
              <a:rPr lang="sr-Cyrl-CS" sz="2200" dirty="0" smtClean="0"/>
              <a:t>изводи</a:t>
            </a:r>
            <a:r>
              <a:rPr lang="sr-Latn-CS" sz="2200" dirty="0" smtClean="0"/>
              <a:t>, </a:t>
            </a:r>
            <a:r>
              <a:rPr lang="sr-Cyrl-CS" sz="2200" dirty="0" smtClean="0"/>
              <a:t>најбоље</a:t>
            </a:r>
            <a:r>
              <a:rPr lang="sr-Latn-CS" sz="2200" dirty="0" smtClean="0"/>
              <a:t> </a:t>
            </a:r>
            <a:r>
              <a:rPr lang="sr-Cyrl-CS" sz="2200" dirty="0" smtClean="0"/>
              <a:t>би</a:t>
            </a:r>
            <a:r>
              <a:rPr lang="sr-Latn-CS" sz="2200" dirty="0" smtClean="0"/>
              <a:t> </a:t>
            </a:r>
            <a:r>
              <a:rPr lang="sr-Cyrl-CS" sz="2200" dirty="0" smtClean="0"/>
              <a:t>било</a:t>
            </a:r>
            <a:r>
              <a:rPr lang="sr-Latn-CS" sz="2200" dirty="0" smtClean="0"/>
              <a:t> </a:t>
            </a:r>
            <a:r>
              <a:rPr lang="sr-Cyrl-CS" sz="2200" dirty="0" smtClean="0"/>
              <a:t>да</a:t>
            </a:r>
            <a:r>
              <a:rPr lang="sr-Latn-CS" sz="2200" dirty="0" smtClean="0"/>
              <a:t> </a:t>
            </a:r>
            <a:r>
              <a:rPr lang="sr-Cyrl-CS" sz="2200" dirty="0" smtClean="0"/>
              <a:t>уколико</a:t>
            </a:r>
            <a:r>
              <a:rPr lang="sr-Latn-CS" sz="2200" dirty="0" smtClean="0"/>
              <a:t> </a:t>
            </a:r>
            <a:r>
              <a:rPr lang="sr-Cyrl-CS" sz="2200" dirty="0" smtClean="0"/>
              <a:t>се</a:t>
            </a:r>
            <a:r>
              <a:rPr lang="sr-Latn-CS" sz="2200" dirty="0" smtClean="0"/>
              <a:t> </a:t>
            </a:r>
            <a:r>
              <a:rPr lang="sr-Cyrl-CS" sz="2200" dirty="0" smtClean="0"/>
              <a:t>ради</a:t>
            </a:r>
            <a:r>
              <a:rPr lang="sr-Latn-CS" sz="2200" dirty="0" smtClean="0"/>
              <a:t> </a:t>
            </a:r>
            <a:r>
              <a:rPr lang="sr-Cyrl-CS" sz="2200" dirty="0" smtClean="0"/>
              <a:t>о</a:t>
            </a:r>
            <a:r>
              <a:rPr lang="sr-Latn-CS" sz="2200" dirty="0" smtClean="0"/>
              <a:t> </a:t>
            </a:r>
            <a:r>
              <a:rPr lang="sr-Cyrl-CS" sz="2200" dirty="0" smtClean="0"/>
              <a:t>планираној</a:t>
            </a:r>
            <a:r>
              <a:rPr lang="sr-Latn-CS" sz="2200" dirty="0" smtClean="0"/>
              <a:t> </a:t>
            </a:r>
            <a:r>
              <a:rPr lang="sr-Cyrl-CS" sz="2200" dirty="0" smtClean="0"/>
              <a:t>особи</a:t>
            </a:r>
            <a:r>
              <a:rPr lang="sr-Latn-CS" sz="2200" dirty="0" smtClean="0"/>
              <a:t>, </a:t>
            </a:r>
            <a:r>
              <a:rPr lang="sr-Cyrl-CS" sz="2200" dirty="0" smtClean="0"/>
              <a:t>да</a:t>
            </a:r>
            <a:r>
              <a:rPr lang="sr-Latn-CS" sz="2200" dirty="0" smtClean="0"/>
              <a:t> </a:t>
            </a:r>
            <a:r>
              <a:rPr lang="sr-Cyrl-CS" sz="2200" dirty="0" smtClean="0"/>
              <a:t>се</a:t>
            </a:r>
            <a:r>
              <a:rPr lang="sr-Latn-CS" sz="2200" dirty="0" smtClean="0"/>
              <a:t> </a:t>
            </a:r>
            <a:r>
              <a:rPr lang="sr-Cyrl-CS" sz="2200" dirty="0" smtClean="0"/>
              <a:t>особа</a:t>
            </a:r>
            <a:r>
              <a:rPr lang="sr-Latn-CS" sz="2200" dirty="0" smtClean="0"/>
              <a:t> </a:t>
            </a:r>
            <a:r>
              <a:rPr lang="sr-Cyrl-CS" sz="2200" dirty="0" smtClean="0"/>
              <a:t>упозна</a:t>
            </a:r>
            <a:r>
              <a:rPr lang="sr-Latn-CS" sz="2200" dirty="0" smtClean="0"/>
              <a:t> </a:t>
            </a:r>
            <a:r>
              <a:rPr lang="sr-Cyrl-CS" sz="2200" dirty="0" smtClean="0"/>
              <a:t>са</a:t>
            </a:r>
            <a:r>
              <a:rPr lang="sr-Latn-CS" sz="2200" dirty="0" smtClean="0"/>
              <a:t> </a:t>
            </a:r>
            <a:r>
              <a:rPr lang="sr-Cyrl-CS" sz="2200" dirty="0" smtClean="0"/>
              <a:t>самим</a:t>
            </a:r>
            <a:r>
              <a:rPr lang="sr-Latn-CS" sz="2200" dirty="0" smtClean="0"/>
              <a:t> </a:t>
            </a:r>
            <a:r>
              <a:rPr lang="sr-Cyrl-CS" sz="2200" dirty="0" smtClean="0"/>
              <a:t>чином</a:t>
            </a:r>
            <a:r>
              <a:rPr lang="sr-Latn-CS" sz="2200" dirty="0" smtClean="0"/>
              <a:t> </a:t>
            </a:r>
            <a:r>
              <a:rPr lang="sr-Cyrl-CS" sz="2200" dirty="0" smtClean="0"/>
              <a:t>и</a:t>
            </a:r>
            <a:r>
              <a:rPr lang="sr-Latn-CS" sz="2200" dirty="0" smtClean="0"/>
              <a:t> </a:t>
            </a:r>
            <a:r>
              <a:rPr lang="sr-Cyrl-CS" sz="2200" dirty="0" smtClean="0"/>
              <a:t>могућностима</a:t>
            </a:r>
            <a:r>
              <a:rPr lang="sr-Latn-CS" sz="2200" dirty="0" smtClean="0"/>
              <a:t> </a:t>
            </a:r>
            <a:r>
              <a:rPr lang="sr-Cyrl-CS" sz="2200" dirty="0" smtClean="0"/>
              <a:t>које</a:t>
            </a:r>
            <a:r>
              <a:rPr lang="sr-Latn-CS" sz="2200" dirty="0" smtClean="0"/>
              <a:t> </a:t>
            </a:r>
            <a:r>
              <a:rPr lang="sr-Cyrl-CS" sz="2200" dirty="0" smtClean="0"/>
              <a:t>су</a:t>
            </a:r>
            <a:r>
              <a:rPr lang="sr-Latn-CS" sz="2200" dirty="0" smtClean="0"/>
              <a:t> </a:t>
            </a:r>
            <a:r>
              <a:rPr lang="sr-Cyrl-CS" sz="2200" dirty="0" smtClean="0"/>
              <a:t>пружају</a:t>
            </a:r>
            <a:r>
              <a:rPr lang="sr-Latn-CS" sz="2200" dirty="0" smtClean="0"/>
              <a:t> </a:t>
            </a:r>
            <a:r>
              <a:rPr lang="sr-Cyrl-CS" sz="2200" dirty="0" smtClean="0"/>
              <a:t>након</a:t>
            </a:r>
            <a:r>
              <a:rPr lang="sr-Latn-CS" sz="2200" dirty="0" smtClean="0"/>
              <a:t> </a:t>
            </a:r>
            <a:r>
              <a:rPr lang="sr-Cyrl-CS" sz="2200" dirty="0" smtClean="0"/>
              <a:t>операције</a:t>
            </a:r>
            <a:r>
              <a:rPr lang="sr-Latn-CS" sz="2200" dirty="0" smtClean="0"/>
              <a:t>.</a:t>
            </a:r>
          </a:p>
        </p:txBody>
      </p:sp>
      <p:pic>
        <p:nvPicPr>
          <p:cNvPr id="5" name="Picture 4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1" y="2514600"/>
            <a:ext cx="2438400" cy="20574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6" name="Rectangle 5"/>
          <p:cNvSpPr/>
          <p:nvPr/>
        </p:nvSpPr>
        <p:spPr>
          <a:xfrm>
            <a:off x="381000" y="4648200"/>
            <a:ext cx="85344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Cyrl-CS" sz="2200" b="1" dirty="0" smtClean="0"/>
              <a:t>Сам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почетак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рехабилитације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је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такође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врло</a:t>
            </a:r>
            <a:r>
              <a:rPr lang="sr-Latn-CS" sz="2200" b="1" dirty="0" smtClean="0"/>
              <a:t> </a:t>
            </a:r>
            <a:r>
              <a:rPr lang="sr-Cyrl-CS" sz="2200" b="1" dirty="0" smtClean="0"/>
              <a:t>тежак</a:t>
            </a:r>
            <a:r>
              <a:rPr lang="sr-Latn-CS" sz="2200" b="1" dirty="0" smtClean="0"/>
              <a:t>, </a:t>
            </a:r>
            <a:r>
              <a:rPr lang="sr-Cyrl-CS" sz="2200" dirty="0" smtClean="0"/>
              <a:t>јер</a:t>
            </a:r>
            <a:r>
              <a:rPr lang="sr-Latn-CS" sz="2200" dirty="0" smtClean="0"/>
              <a:t> </a:t>
            </a:r>
            <a:r>
              <a:rPr lang="sr-Cyrl-CS" sz="2200" dirty="0" smtClean="0"/>
              <a:t>је</a:t>
            </a:r>
            <a:r>
              <a:rPr lang="sr-Latn-CS" sz="2200" dirty="0" smtClean="0"/>
              <a:t> </a:t>
            </a:r>
            <a:r>
              <a:rPr lang="sr-Cyrl-CS" sz="2200" dirty="0" smtClean="0"/>
              <a:t>ампутирана</a:t>
            </a:r>
            <a:r>
              <a:rPr lang="sr-Latn-CS" sz="2200" dirty="0" smtClean="0"/>
              <a:t> </a:t>
            </a:r>
            <a:r>
              <a:rPr lang="sr-Cyrl-CS" sz="2200" dirty="0" smtClean="0"/>
              <a:t>особа</a:t>
            </a:r>
            <a:r>
              <a:rPr lang="sr-Latn-CS" sz="2200" dirty="0" smtClean="0"/>
              <a:t> </a:t>
            </a:r>
            <a:r>
              <a:rPr lang="sr-Cyrl-CS" sz="2200" dirty="0" smtClean="0"/>
              <a:t>клонула</a:t>
            </a:r>
            <a:r>
              <a:rPr lang="sr-Latn-CS" sz="2200" dirty="0" smtClean="0"/>
              <a:t> </a:t>
            </a:r>
            <a:r>
              <a:rPr lang="sr-Cyrl-CS" sz="2200" dirty="0" smtClean="0"/>
              <a:t>и</a:t>
            </a:r>
            <a:r>
              <a:rPr lang="sr-Latn-CS" sz="2200" dirty="0" smtClean="0"/>
              <a:t> </a:t>
            </a:r>
            <a:r>
              <a:rPr lang="sr-Cyrl-CS" sz="2200" dirty="0" smtClean="0"/>
              <a:t>духом</a:t>
            </a:r>
            <a:r>
              <a:rPr lang="sr-Latn-CS" sz="2200" dirty="0" smtClean="0"/>
              <a:t> </a:t>
            </a:r>
            <a:r>
              <a:rPr lang="sr-Cyrl-CS" sz="2200" dirty="0" smtClean="0"/>
              <a:t>и</a:t>
            </a:r>
            <a:r>
              <a:rPr lang="sr-Latn-CS" sz="2200" dirty="0" smtClean="0"/>
              <a:t> </a:t>
            </a:r>
            <a:r>
              <a:rPr lang="sr-Cyrl-CS" sz="2200" dirty="0" smtClean="0"/>
              <a:t>телом</a:t>
            </a:r>
            <a:r>
              <a:rPr lang="sr-Latn-CS" sz="2200" dirty="0" smtClean="0"/>
              <a:t> </a:t>
            </a:r>
            <a:r>
              <a:rPr lang="sr-Cyrl-CS" sz="2200" dirty="0" smtClean="0"/>
              <a:t>и</a:t>
            </a:r>
            <a:r>
              <a:rPr lang="sr-Latn-CS" sz="2200" dirty="0" smtClean="0"/>
              <a:t> </a:t>
            </a:r>
            <a:r>
              <a:rPr lang="sr-Cyrl-CS" sz="2200" dirty="0" smtClean="0"/>
              <a:t>сматра</a:t>
            </a:r>
            <a:r>
              <a:rPr lang="sr-Latn-CS" sz="2200" dirty="0" smtClean="0"/>
              <a:t> </a:t>
            </a:r>
            <a:r>
              <a:rPr lang="sr-Cyrl-CS" sz="2200" dirty="0" smtClean="0"/>
              <a:t>да</a:t>
            </a:r>
            <a:r>
              <a:rPr lang="sr-Latn-CS" sz="2200" dirty="0" smtClean="0"/>
              <a:t> </a:t>
            </a:r>
            <a:r>
              <a:rPr lang="sr-Cyrl-CS" sz="2200" dirty="0" smtClean="0"/>
              <a:t>је</a:t>
            </a:r>
            <a:r>
              <a:rPr lang="sr-Latn-CS" sz="2200" dirty="0" smtClean="0"/>
              <a:t> </a:t>
            </a:r>
            <a:r>
              <a:rPr lang="sr-Cyrl-CS" sz="2200" dirty="0" smtClean="0"/>
              <a:t>са</a:t>
            </a:r>
            <a:r>
              <a:rPr lang="sr-Latn-CS" sz="2200" dirty="0" smtClean="0"/>
              <a:t> </a:t>
            </a:r>
            <a:r>
              <a:rPr lang="sr-Cyrl-CS" sz="2200" dirty="0" smtClean="0"/>
              <a:t>одстрањеним</a:t>
            </a:r>
            <a:r>
              <a:rPr lang="sr-Latn-CS" sz="2200" dirty="0" smtClean="0"/>
              <a:t> </a:t>
            </a:r>
            <a:r>
              <a:rPr lang="sr-Cyrl-CS" sz="2200" dirty="0" smtClean="0"/>
              <a:t>делом</a:t>
            </a:r>
            <a:r>
              <a:rPr lang="sr-Latn-CS" sz="2200" dirty="0" smtClean="0"/>
              <a:t> </a:t>
            </a:r>
            <a:r>
              <a:rPr lang="sr-Cyrl-CS" sz="2200" dirty="0" smtClean="0"/>
              <a:t>тела</a:t>
            </a:r>
            <a:r>
              <a:rPr lang="sr-Latn-CS" sz="2200" dirty="0" smtClean="0"/>
              <a:t> </a:t>
            </a:r>
            <a:r>
              <a:rPr lang="sr-Cyrl-CS" sz="2200" dirty="0" smtClean="0"/>
              <a:t>отишао</a:t>
            </a:r>
            <a:r>
              <a:rPr lang="sr-Latn-CS" sz="2200" dirty="0" smtClean="0"/>
              <a:t> </a:t>
            </a:r>
            <a:r>
              <a:rPr lang="sr-Cyrl-CS" sz="2200" dirty="0" smtClean="0"/>
              <a:t>и</a:t>
            </a:r>
            <a:r>
              <a:rPr lang="sr-Latn-CS" sz="2200" dirty="0" smtClean="0"/>
              <a:t> </a:t>
            </a:r>
            <a:r>
              <a:rPr lang="sr-Cyrl-CS" sz="2200" dirty="0" smtClean="0"/>
              <a:t>пређашњи</a:t>
            </a:r>
            <a:r>
              <a:rPr lang="sr-Latn-CS" sz="2200" dirty="0" smtClean="0"/>
              <a:t> </a:t>
            </a:r>
            <a:r>
              <a:rPr lang="sr-Cyrl-CS" sz="2200" dirty="0" smtClean="0"/>
              <a:t>друштвени</a:t>
            </a:r>
            <a:r>
              <a:rPr lang="sr-Latn-CS" sz="2200" dirty="0" smtClean="0"/>
              <a:t> </a:t>
            </a:r>
            <a:r>
              <a:rPr lang="sr-Cyrl-CS" sz="2200" dirty="0" smtClean="0"/>
              <a:t>и</a:t>
            </a:r>
            <a:r>
              <a:rPr lang="sr-Latn-CS" sz="2200" dirty="0" smtClean="0"/>
              <a:t>  </a:t>
            </a:r>
            <a:r>
              <a:rPr lang="sr-Cyrl-CS" sz="2200" dirty="0" smtClean="0"/>
              <a:t>културни</a:t>
            </a:r>
            <a:r>
              <a:rPr lang="sr-Latn-CS" sz="2200" dirty="0" smtClean="0"/>
              <a:t> </a:t>
            </a:r>
            <a:r>
              <a:rPr lang="sr-Cyrl-CS" sz="2200" dirty="0" smtClean="0"/>
              <a:t>живот</a:t>
            </a:r>
            <a:r>
              <a:rPr lang="sr-Latn-CS" sz="2200" dirty="0" smtClean="0"/>
              <a:t>, </a:t>
            </a:r>
            <a:r>
              <a:rPr lang="sr-Cyrl-CS" sz="2200" dirty="0" smtClean="0"/>
              <a:t>те</a:t>
            </a:r>
            <a:r>
              <a:rPr lang="sr-Latn-CS" sz="2200" dirty="0" smtClean="0"/>
              <a:t> </a:t>
            </a:r>
            <a:r>
              <a:rPr lang="sr-Cyrl-CS" sz="2200" dirty="0" smtClean="0"/>
              <a:t>да</a:t>
            </a:r>
            <a:r>
              <a:rPr lang="sr-Latn-CS" sz="2200" dirty="0" smtClean="0"/>
              <a:t> </a:t>
            </a:r>
            <a:r>
              <a:rPr lang="sr-Cyrl-CS" sz="2200" dirty="0" smtClean="0"/>
              <a:t>се</a:t>
            </a:r>
            <a:r>
              <a:rPr lang="sr-Latn-CS" sz="2200" dirty="0" smtClean="0"/>
              <a:t> </a:t>
            </a:r>
            <a:r>
              <a:rPr lang="sr-Cyrl-CS" sz="2200" dirty="0" smtClean="0"/>
              <a:t>никад</a:t>
            </a:r>
            <a:r>
              <a:rPr lang="sr-Latn-CS" sz="2200" dirty="0" smtClean="0"/>
              <a:t> </a:t>
            </a:r>
            <a:r>
              <a:rPr lang="sr-Cyrl-CS" sz="2200" dirty="0" smtClean="0"/>
              <a:t>неће</a:t>
            </a:r>
            <a:r>
              <a:rPr lang="sr-Latn-CS" sz="2200" dirty="0" smtClean="0"/>
              <a:t> </a:t>
            </a:r>
            <a:r>
              <a:rPr lang="sr-Cyrl-CS" sz="2200" dirty="0" smtClean="0"/>
              <a:t>вратити</a:t>
            </a:r>
            <a:r>
              <a:rPr lang="sr-Latn-CS" sz="2200" dirty="0" smtClean="0"/>
              <a:t> “</a:t>
            </a:r>
            <a:r>
              <a:rPr lang="sr-Cyrl-CS" sz="2200" dirty="0" smtClean="0"/>
              <a:t>нормалном</a:t>
            </a:r>
            <a:r>
              <a:rPr lang="sr-Latn-CS" sz="2200" dirty="0" smtClean="0"/>
              <a:t>” </a:t>
            </a:r>
            <a:r>
              <a:rPr lang="sr-Cyrl-CS" sz="2200" dirty="0" smtClean="0"/>
              <a:t>животу</a:t>
            </a:r>
            <a:r>
              <a:rPr lang="sr-Latn-CS" sz="2200" dirty="0" smtClean="0"/>
              <a:t>.</a:t>
            </a:r>
            <a:endParaRPr lang="en-US" sz="2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48768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Из</a:t>
            </a:r>
            <a:r>
              <a:rPr lang="sr-Latn-CS" b="1" dirty="0" smtClean="0"/>
              <a:t> </a:t>
            </a:r>
            <a:r>
              <a:rPr lang="sr-Cyrl-CS" b="1" dirty="0" smtClean="0"/>
              <a:t>наведених</a:t>
            </a:r>
            <a:r>
              <a:rPr lang="sr-Latn-CS" b="1" dirty="0" smtClean="0"/>
              <a:t> </a:t>
            </a:r>
            <a:r>
              <a:rPr lang="sr-Cyrl-CS" b="1" dirty="0" smtClean="0"/>
              <a:t>разлога</a:t>
            </a:r>
            <a:r>
              <a:rPr lang="sr-Latn-CS" b="1" dirty="0" smtClean="0"/>
              <a:t> </a:t>
            </a:r>
            <a:r>
              <a:rPr lang="sr-Cyrl-CS" b="1" dirty="0" smtClean="0"/>
              <a:t>важно</a:t>
            </a:r>
            <a:r>
              <a:rPr lang="sr-Latn-CS" b="1" dirty="0" smtClean="0"/>
              <a:t> </a:t>
            </a:r>
            <a:r>
              <a:rPr lang="sr-Cyrl-CS" b="1" dirty="0" smtClean="0"/>
              <a:t>је</a:t>
            </a:r>
            <a:r>
              <a:rPr lang="sr-Latn-CS" b="1" dirty="0" smtClean="0"/>
              <a:t> </a:t>
            </a:r>
            <a:r>
              <a:rPr lang="sr-Cyrl-CS" b="1" dirty="0" smtClean="0"/>
              <a:t>дуго</a:t>
            </a:r>
            <a:r>
              <a:rPr lang="sr-Latn-CS" b="1" dirty="0" smtClean="0"/>
              <a:t> </a:t>
            </a:r>
            <a:r>
              <a:rPr lang="sr-Cyrl-CS" b="1" dirty="0" smtClean="0"/>
              <a:t>и темељно разговарати</a:t>
            </a:r>
            <a:r>
              <a:rPr lang="sr-Latn-CS" b="1" dirty="0" smtClean="0"/>
              <a:t> </a:t>
            </a:r>
            <a:r>
              <a:rPr lang="sr-Cyrl-CS" dirty="0" smtClean="0"/>
              <a:t>са</a:t>
            </a:r>
            <a:r>
              <a:rPr lang="sr-Latn-CS" dirty="0" smtClean="0"/>
              <a:t> </a:t>
            </a:r>
            <a:r>
              <a:rPr lang="sr-Cyrl-CS" dirty="0" smtClean="0"/>
              <a:t>пацијентом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објаснити</a:t>
            </a:r>
            <a:r>
              <a:rPr lang="sr-Latn-CS" dirty="0" smtClean="0"/>
              <a:t> </a:t>
            </a:r>
            <a:r>
              <a:rPr lang="sr-Cyrl-CS" dirty="0" smtClean="0"/>
              <a:t>му</a:t>
            </a:r>
            <a:r>
              <a:rPr lang="sr-Latn-CS" dirty="0" smtClean="0"/>
              <a:t> </a:t>
            </a:r>
            <a:r>
              <a:rPr lang="sr-Cyrl-CS" dirty="0" smtClean="0"/>
              <a:t>све</a:t>
            </a:r>
            <a:r>
              <a:rPr lang="sr-Latn-CS" dirty="0" smtClean="0"/>
              <a:t> </a:t>
            </a:r>
            <a:r>
              <a:rPr lang="sr-Cyrl-CS" dirty="0" smtClean="0"/>
              <a:t>што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тиче</a:t>
            </a:r>
            <a:r>
              <a:rPr lang="sr-Latn-CS" dirty="0" smtClean="0"/>
              <a:t> </a:t>
            </a:r>
            <a:r>
              <a:rPr lang="sr-Cyrl-CS" dirty="0" smtClean="0"/>
              <a:t>његовог</a:t>
            </a:r>
            <a:r>
              <a:rPr lang="sr-Latn-CS" dirty="0" smtClean="0"/>
              <a:t> </a:t>
            </a:r>
            <a:r>
              <a:rPr lang="sr-Cyrl-CS" dirty="0" smtClean="0"/>
              <a:t>стања</a:t>
            </a:r>
            <a:r>
              <a:rPr lang="sr-Latn-CS" dirty="0" smtClean="0"/>
              <a:t>, </a:t>
            </a:r>
            <a:r>
              <a:rPr lang="sr-Cyrl-CS" dirty="0" smtClean="0"/>
              <a:t>укључујући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могућности</a:t>
            </a:r>
            <a:r>
              <a:rPr lang="sr-Latn-CS" dirty="0" smtClean="0"/>
              <a:t> </a:t>
            </a:r>
            <a:r>
              <a:rPr lang="sr-Cyrl-CS" dirty="0" smtClean="0"/>
              <a:t>примене</a:t>
            </a:r>
            <a:r>
              <a:rPr lang="sr-Latn-CS" dirty="0" smtClean="0"/>
              <a:t> </a:t>
            </a:r>
            <a:r>
              <a:rPr lang="sr-Cyrl-CS" dirty="0" smtClean="0"/>
              <a:t>помагала</a:t>
            </a:r>
            <a:r>
              <a:rPr lang="sr-Latn-CS" dirty="0" smtClean="0"/>
              <a:t> </a:t>
            </a:r>
            <a:r>
              <a:rPr lang="sr-Cyrl-CS" dirty="0" smtClean="0"/>
              <a:t>која</a:t>
            </a:r>
            <a:r>
              <a:rPr lang="sr-Latn-CS" dirty="0" smtClean="0"/>
              <a:t> </a:t>
            </a:r>
            <a:r>
              <a:rPr lang="sr-Cyrl-CS" dirty="0" smtClean="0"/>
              <a:t>би</a:t>
            </a:r>
            <a:r>
              <a:rPr lang="sr-Latn-CS" dirty="0" smtClean="0"/>
              <a:t> </a:t>
            </a:r>
            <a:r>
              <a:rPr lang="sr-Cyrl-CS" dirty="0" smtClean="0"/>
              <a:t>му</a:t>
            </a:r>
            <a:r>
              <a:rPr lang="sr-Latn-CS" dirty="0" smtClean="0"/>
              <a:t> </a:t>
            </a:r>
            <a:r>
              <a:rPr lang="sr-Cyrl-CS" dirty="0" smtClean="0"/>
              <a:t>помогла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даљем</a:t>
            </a:r>
            <a:r>
              <a:rPr lang="sr-Latn-CS" dirty="0" smtClean="0"/>
              <a:t> </a:t>
            </a:r>
            <a:r>
              <a:rPr lang="sr-Cyrl-CS" dirty="0" smtClean="0"/>
              <a:t>животу</a:t>
            </a:r>
            <a:r>
              <a:rPr lang="sr-Latn-CS" dirty="0" smtClean="0"/>
              <a:t>. </a:t>
            </a:r>
            <a:r>
              <a:rPr lang="sr-Cyrl-CS" dirty="0" smtClean="0"/>
              <a:t>Такође</a:t>
            </a:r>
            <a:r>
              <a:rPr lang="sr-Latn-CS" dirty="0" smtClean="0"/>
              <a:t>, </a:t>
            </a:r>
            <a:r>
              <a:rPr lang="sr-Cyrl-CS" dirty="0" smtClean="0"/>
              <a:t>треба</a:t>
            </a:r>
            <a:r>
              <a:rPr lang="sr-Latn-CS" dirty="0" smtClean="0"/>
              <a:t> </a:t>
            </a:r>
            <a:r>
              <a:rPr lang="sr-Cyrl-CS" dirty="0" smtClean="0"/>
              <a:t>одговорити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на</a:t>
            </a:r>
            <a:r>
              <a:rPr lang="sr-Latn-CS" dirty="0" smtClean="0"/>
              <a:t> </a:t>
            </a:r>
            <a:r>
              <a:rPr lang="sr-Cyrl-CS" dirty="0" smtClean="0"/>
              <a:t>сва</a:t>
            </a:r>
            <a:r>
              <a:rPr lang="sr-Latn-CS" dirty="0" smtClean="0"/>
              <a:t> </a:t>
            </a:r>
            <a:r>
              <a:rPr lang="sr-Cyrl-CS" dirty="0" smtClean="0"/>
              <a:t>питања</a:t>
            </a:r>
            <a:r>
              <a:rPr lang="sr-Latn-CS" dirty="0" smtClean="0"/>
              <a:t> </a:t>
            </a:r>
            <a:r>
              <a:rPr lang="sr-Cyrl-CS" dirty="0" smtClean="0"/>
              <a:t>које</a:t>
            </a:r>
            <a:r>
              <a:rPr lang="sr-Latn-CS" dirty="0" smtClean="0"/>
              <a:t> </a:t>
            </a:r>
            <a:r>
              <a:rPr lang="sr-Cyrl-CS" dirty="0" smtClean="0"/>
              <a:t>пацијент</a:t>
            </a:r>
            <a:r>
              <a:rPr lang="sr-Latn-CS" dirty="0" smtClean="0"/>
              <a:t> </a:t>
            </a:r>
            <a:r>
              <a:rPr lang="sr-Cyrl-CS" dirty="0" smtClean="0"/>
              <a:t>има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вези</a:t>
            </a:r>
            <a:r>
              <a:rPr lang="sr-Latn-CS" dirty="0" smtClean="0"/>
              <a:t> </a:t>
            </a:r>
            <a:r>
              <a:rPr lang="sr-Cyrl-CS" dirty="0" smtClean="0"/>
              <a:t>са</a:t>
            </a:r>
            <a:r>
              <a:rPr lang="sr-Latn-CS" dirty="0" smtClean="0"/>
              <a:t> </a:t>
            </a:r>
            <a:r>
              <a:rPr lang="sr-Cyrl-CS" dirty="0" smtClean="0"/>
              <a:t>својим</a:t>
            </a:r>
            <a:r>
              <a:rPr lang="sr-Latn-CS" dirty="0" smtClean="0"/>
              <a:t> </a:t>
            </a:r>
            <a:r>
              <a:rPr lang="sr-Cyrl-CS" dirty="0" smtClean="0"/>
              <a:t>стањем</a:t>
            </a:r>
            <a:r>
              <a:rPr lang="sr-Latn-CS" dirty="0" smtClean="0"/>
              <a:t>.</a:t>
            </a:r>
            <a:endParaRPr lang="sr-Cyrl-C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ОВО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МОЖЕ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ПОМОЋИ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СМАЊЕЊУ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СТРАХА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КОД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ПАЦИЈЕНТА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ОЈАЧАЊУ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ОСЕЋАЈА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НЕЗАВИСНОСТИ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КОЈА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МУ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ЈЕ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НЕОХОДНА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У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ТИМ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sr-Cyrl-CS" i="1" dirty="0" smtClean="0">
                <a:solidFill>
                  <a:schemeClr val="accent3">
                    <a:lumMod val="50000"/>
                  </a:schemeClr>
                </a:solidFill>
              </a:rPr>
              <a:t>ТРЕНУЦИМА</a:t>
            </a:r>
            <a:r>
              <a:rPr lang="sr-Latn-CS" i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en-US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8160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Добијање</a:t>
            </a:r>
            <a:r>
              <a:rPr lang="sr-Latn-CS" dirty="0" smtClean="0"/>
              <a:t> </a:t>
            </a:r>
            <a:r>
              <a:rPr lang="sr-Cyrl-CS" dirty="0" smtClean="0"/>
              <a:t>најпре</a:t>
            </a:r>
            <a:r>
              <a:rPr lang="sr-Latn-CS" dirty="0" smtClean="0"/>
              <a:t> </a:t>
            </a:r>
            <a:r>
              <a:rPr lang="sr-Cyrl-CS" dirty="0" smtClean="0"/>
              <a:t>привремене</a:t>
            </a:r>
            <a:r>
              <a:rPr lang="sr-Latn-CS" dirty="0" smtClean="0"/>
              <a:t>,</a:t>
            </a:r>
            <a:r>
              <a:rPr lang="sr-Cyrl-CS" dirty="0" smtClean="0"/>
              <a:t>а</a:t>
            </a:r>
            <a:r>
              <a:rPr lang="sr-Latn-CS" dirty="0" smtClean="0"/>
              <a:t>  </a:t>
            </a:r>
            <a:r>
              <a:rPr lang="sr-Cyrl-CS" dirty="0" smtClean="0"/>
              <a:t>затим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дефинитивне</a:t>
            </a:r>
            <a:r>
              <a:rPr lang="sr-Latn-CS" dirty="0" smtClean="0"/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протезе</a:t>
            </a:r>
            <a:r>
              <a:rPr lang="sr-Latn-C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даје</a:t>
            </a:r>
            <a:r>
              <a:rPr lang="sr-Latn-C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нови</a:t>
            </a:r>
            <a:r>
              <a:rPr lang="sr-Latn-C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значај</a:t>
            </a:r>
            <a:r>
              <a:rPr lang="sr-Latn-C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самом</a:t>
            </a:r>
            <a:r>
              <a:rPr lang="sr-Latn-C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чину</a:t>
            </a:r>
            <a:r>
              <a:rPr lang="sr-Latn-C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рехабилитације</a:t>
            </a:r>
            <a:r>
              <a:rPr lang="sr-Latn-CS" b="1" dirty="0" smtClean="0">
                <a:solidFill>
                  <a:srgbClr val="FF0000"/>
                </a:solidFill>
              </a:rPr>
              <a:t>.</a:t>
            </a:r>
            <a:endParaRPr lang="sr-Cyrl-CS" b="1" dirty="0" smtClean="0">
              <a:solidFill>
                <a:srgbClr val="FF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Пацијент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најпре</a:t>
            </a:r>
            <a:r>
              <a:rPr lang="sr-Latn-CS" dirty="0" smtClean="0"/>
              <a:t> </a:t>
            </a:r>
            <a:r>
              <a:rPr lang="sr-Cyrl-CS" dirty="0" smtClean="0"/>
              <a:t>упознаје</a:t>
            </a:r>
            <a:r>
              <a:rPr lang="sr-Latn-CS" dirty="0" smtClean="0"/>
              <a:t> </a:t>
            </a:r>
            <a:r>
              <a:rPr lang="sr-Cyrl-CS" dirty="0" smtClean="0"/>
              <a:t>са</a:t>
            </a:r>
            <a:r>
              <a:rPr lang="sr-Latn-CS" dirty="0" smtClean="0"/>
              <a:t> </a:t>
            </a:r>
            <a:r>
              <a:rPr lang="sr-Cyrl-CS" dirty="0" smtClean="0"/>
              <a:t>њеним</a:t>
            </a:r>
            <a:r>
              <a:rPr lang="sr-Latn-CS" dirty="0" smtClean="0"/>
              <a:t> </a:t>
            </a:r>
            <a:r>
              <a:rPr lang="sr-Cyrl-CS" dirty="0" smtClean="0"/>
              <a:t>могућностима</a:t>
            </a:r>
            <a:r>
              <a:rPr lang="sr-Latn-CS" dirty="0" smtClean="0"/>
              <a:t>, </a:t>
            </a:r>
            <a:r>
              <a:rPr lang="sr-Cyrl-CS" dirty="0" smtClean="0"/>
              <a:t>навикава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на</a:t>
            </a:r>
            <a:r>
              <a:rPr lang="sr-Latn-CS" dirty="0" smtClean="0"/>
              <a:t> </a:t>
            </a:r>
            <a:r>
              <a:rPr lang="sr-Cyrl-CS" dirty="0" smtClean="0"/>
              <a:t>њу</a:t>
            </a:r>
            <a:r>
              <a:rPr lang="sr-Latn-CS" dirty="0" smtClean="0"/>
              <a:t>, </a:t>
            </a:r>
            <a:r>
              <a:rPr lang="sr-Cyrl-CS" dirty="0" smtClean="0"/>
              <a:t>а</a:t>
            </a:r>
            <a:r>
              <a:rPr lang="sr-Latn-CS" dirty="0" smtClean="0"/>
              <a:t> </a:t>
            </a:r>
            <a:r>
              <a:rPr lang="sr-Cyrl-CS" dirty="0" smtClean="0"/>
              <a:t>затим</a:t>
            </a:r>
            <a:r>
              <a:rPr lang="sr-Latn-CS" dirty="0" smtClean="0"/>
              <a:t> </a:t>
            </a:r>
            <a:r>
              <a:rPr lang="sr-Cyrl-CS" dirty="0" smtClean="0"/>
              <a:t>када</a:t>
            </a:r>
            <a:r>
              <a:rPr lang="sr-Latn-CS" dirty="0" smtClean="0"/>
              <a:t> </a:t>
            </a:r>
            <a:r>
              <a:rPr lang="sr-Cyrl-CS" dirty="0" smtClean="0"/>
              <a:t>је</a:t>
            </a:r>
            <a:r>
              <a:rPr lang="sr-Latn-CS" dirty="0" smtClean="0"/>
              <a:t> </a:t>
            </a:r>
            <a:r>
              <a:rPr lang="sr-Cyrl-CS" dirty="0" smtClean="0"/>
              <a:t>коначно</a:t>
            </a:r>
            <a:r>
              <a:rPr lang="sr-Latn-CS" dirty="0" smtClean="0"/>
              <a:t> </a:t>
            </a:r>
            <a:r>
              <a:rPr lang="sr-Cyrl-CS" dirty="0" smtClean="0"/>
              <a:t>прихвати</a:t>
            </a:r>
            <a:r>
              <a:rPr lang="sr-Latn-CS" dirty="0" smtClean="0"/>
              <a:t> </a:t>
            </a:r>
            <a:r>
              <a:rPr lang="sr-Cyrl-CS" dirty="0" smtClean="0"/>
              <a:t>као</a:t>
            </a:r>
            <a:r>
              <a:rPr lang="sr-Latn-CS" dirty="0" smtClean="0"/>
              <a:t> </a:t>
            </a:r>
            <a:r>
              <a:rPr lang="sr-Cyrl-CS" dirty="0" smtClean="0"/>
              <a:t>део</a:t>
            </a:r>
            <a:r>
              <a:rPr lang="sr-Latn-CS" dirty="0" smtClean="0"/>
              <a:t> </a:t>
            </a:r>
            <a:r>
              <a:rPr lang="sr-Cyrl-CS" dirty="0" smtClean="0"/>
              <a:t>себе</a:t>
            </a:r>
            <a:r>
              <a:rPr lang="sr-Latn-CS" dirty="0" smtClean="0"/>
              <a:t>, </a:t>
            </a:r>
            <a:r>
              <a:rPr lang="sr-Cyrl-CS" b="1" dirty="0" smtClean="0">
                <a:solidFill>
                  <a:srgbClr val="00B0F0"/>
                </a:solidFill>
              </a:rPr>
              <a:t>јача</a:t>
            </a:r>
            <a:r>
              <a:rPr lang="sr-Latn-CS" b="1" dirty="0" smtClean="0">
                <a:solidFill>
                  <a:srgbClr val="00B0F0"/>
                </a:solidFill>
              </a:rPr>
              <a:t> </a:t>
            </a:r>
            <a:r>
              <a:rPr lang="sr-Cyrl-CS" b="1" dirty="0" smtClean="0">
                <a:solidFill>
                  <a:srgbClr val="00B0F0"/>
                </a:solidFill>
              </a:rPr>
              <a:t>му</a:t>
            </a:r>
            <a:r>
              <a:rPr lang="sr-Latn-CS" b="1" dirty="0" smtClean="0">
                <a:solidFill>
                  <a:srgbClr val="00B0F0"/>
                </a:solidFill>
              </a:rPr>
              <a:t> </a:t>
            </a:r>
            <a:r>
              <a:rPr lang="sr-Cyrl-CS" b="1" dirty="0" smtClean="0">
                <a:solidFill>
                  <a:srgbClr val="00B0F0"/>
                </a:solidFill>
              </a:rPr>
              <a:t>се</a:t>
            </a:r>
            <a:r>
              <a:rPr lang="sr-Latn-CS" b="1" dirty="0" smtClean="0">
                <a:solidFill>
                  <a:srgbClr val="00B0F0"/>
                </a:solidFill>
              </a:rPr>
              <a:t> </a:t>
            </a:r>
            <a:r>
              <a:rPr lang="sr-Cyrl-CS" b="1" dirty="0" smtClean="0">
                <a:solidFill>
                  <a:srgbClr val="00B0F0"/>
                </a:solidFill>
              </a:rPr>
              <a:t>самопоуздање</a:t>
            </a:r>
            <a:r>
              <a:rPr lang="sr-Latn-CS" b="1" dirty="0" smtClean="0">
                <a:solidFill>
                  <a:srgbClr val="00B0F0"/>
                </a:solidFill>
              </a:rPr>
              <a:t> </a:t>
            </a:r>
            <a:r>
              <a:rPr lang="sr-Cyrl-CS" b="1" dirty="0" smtClean="0">
                <a:solidFill>
                  <a:srgbClr val="00B0F0"/>
                </a:solidFill>
              </a:rPr>
              <a:t>и</a:t>
            </a:r>
            <a:r>
              <a:rPr lang="sr-Latn-CS" b="1" dirty="0" smtClean="0">
                <a:solidFill>
                  <a:srgbClr val="00B0F0"/>
                </a:solidFill>
              </a:rPr>
              <a:t> </a:t>
            </a:r>
            <a:r>
              <a:rPr lang="sr-Cyrl-CS" b="1" dirty="0" smtClean="0">
                <a:solidFill>
                  <a:srgbClr val="00B0F0"/>
                </a:solidFill>
              </a:rPr>
              <a:t>он</a:t>
            </a:r>
            <a:r>
              <a:rPr lang="sr-Latn-CS" b="1" dirty="0" smtClean="0">
                <a:solidFill>
                  <a:srgbClr val="00B0F0"/>
                </a:solidFill>
              </a:rPr>
              <a:t> </a:t>
            </a:r>
            <a:r>
              <a:rPr lang="sr-Cyrl-CS" b="1" dirty="0" smtClean="0">
                <a:solidFill>
                  <a:srgbClr val="00B0F0"/>
                </a:solidFill>
              </a:rPr>
              <a:t>креће</a:t>
            </a:r>
            <a:r>
              <a:rPr lang="sr-Latn-CS" b="1" dirty="0" smtClean="0">
                <a:solidFill>
                  <a:srgbClr val="00B0F0"/>
                </a:solidFill>
              </a:rPr>
              <a:t> </a:t>
            </a:r>
            <a:r>
              <a:rPr lang="sr-Cyrl-CS" b="1" dirty="0" smtClean="0">
                <a:solidFill>
                  <a:srgbClr val="00B0F0"/>
                </a:solidFill>
              </a:rPr>
              <a:t>да</a:t>
            </a:r>
            <a:r>
              <a:rPr lang="sr-Latn-CS" b="1" dirty="0" smtClean="0">
                <a:solidFill>
                  <a:srgbClr val="00B0F0"/>
                </a:solidFill>
              </a:rPr>
              <a:t> </a:t>
            </a:r>
            <a:r>
              <a:rPr lang="sr-Cyrl-CS" b="1" dirty="0" smtClean="0">
                <a:solidFill>
                  <a:srgbClr val="00B0F0"/>
                </a:solidFill>
              </a:rPr>
              <a:t>оживљава</a:t>
            </a:r>
            <a:r>
              <a:rPr lang="sr-Latn-CS" b="1" dirty="0" smtClean="0">
                <a:solidFill>
                  <a:srgbClr val="00B0F0"/>
                </a:solidFill>
              </a:rPr>
              <a:t> </a:t>
            </a:r>
            <a:r>
              <a:rPr lang="sr-Cyrl-CS" b="1" dirty="0" smtClean="0">
                <a:solidFill>
                  <a:srgbClr val="00B0F0"/>
                </a:solidFill>
              </a:rPr>
              <a:t>свој</a:t>
            </a:r>
            <a:r>
              <a:rPr lang="sr-Latn-CS" b="1" dirty="0" smtClean="0">
                <a:solidFill>
                  <a:srgbClr val="00B0F0"/>
                </a:solidFill>
              </a:rPr>
              <a:t> </a:t>
            </a:r>
            <a:r>
              <a:rPr lang="sr-Cyrl-CS" b="1" dirty="0" smtClean="0">
                <a:solidFill>
                  <a:srgbClr val="00B0F0"/>
                </a:solidFill>
              </a:rPr>
              <a:t>социјални</a:t>
            </a:r>
            <a:r>
              <a:rPr lang="sr-Latn-CS" b="1" dirty="0" smtClean="0">
                <a:solidFill>
                  <a:srgbClr val="00B0F0"/>
                </a:solidFill>
              </a:rPr>
              <a:t> </a:t>
            </a:r>
            <a:r>
              <a:rPr lang="sr-Cyrl-CS" b="1" dirty="0" smtClean="0">
                <a:solidFill>
                  <a:srgbClr val="00B0F0"/>
                </a:solidFill>
              </a:rPr>
              <a:t>живот</a:t>
            </a:r>
            <a:r>
              <a:rPr lang="sr-Latn-CS" b="1" dirty="0" smtClean="0">
                <a:solidFill>
                  <a:srgbClr val="00B0F0"/>
                </a:solidFill>
              </a:rPr>
              <a:t>.</a:t>
            </a:r>
            <a:endParaRPr lang="sr-Cyrl-CS" b="1" dirty="0" smtClean="0">
              <a:solidFill>
                <a:srgbClr val="00B0F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Ипак</a:t>
            </a:r>
            <a:r>
              <a:rPr lang="sr-Latn-CS" dirty="0" smtClean="0"/>
              <a:t>, </a:t>
            </a:r>
            <a:r>
              <a:rPr lang="sr-Cyrl-CS" dirty="0" smtClean="0"/>
              <a:t>пацијент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мора</a:t>
            </a:r>
            <a:r>
              <a:rPr lang="sr-Latn-CS" dirty="0" smtClean="0"/>
              <a:t> </a:t>
            </a:r>
            <a:r>
              <a:rPr lang="sr-Cyrl-CS" dirty="0" smtClean="0"/>
              <a:t>континуирано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даље</a:t>
            </a:r>
            <a:r>
              <a:rPr lang="sr-Latn-CS" dirty="0" smtClean="0"/>
              <a:t> </a:t>
            </a:r>
            <a:r>
              <a:rPr lang="sr-Cyrl-CS" dirty="0" smtClean="0"/>
              <a:t>сагледавати</a:t>
            </a:r>
            <a:r>
              <a:rPr lang="sr-Latn-CS" dirty="0" smtClean="0"/>
              <a:t> </a:t>
            </a:r>
            <a:r>
              <a:rPr lang="sr-Cyrl-CS" dirty="0" smtClean="0"/>
              <a:t>од</a:t>
            </a:r>
            <a:r>
              <a:rPr lang="sr-Latn-CS" dirty="0" smtClean="0"/>
              <a:t> </a:t>
            </a:r>
            <a:r>
              <a:rPr lang="sr-Cyrl-CS" dirty="0" smtClean="0"/>
              <a:t>свих</a:t>
            </a:r>
            <a:r>
              <a:rPr lang="sr-Latn-CS" dirty="0" smtClean="0"/>
              <a:t> </a:t>
            </a:r>
            <a:r>
              <a:rPr lang="sr-Cyrl-CS" dirty="0" smtClean="0"/>
              <a:t>чланова</a:t>
            </a:r>
            <a:r>
              <a:rPr lang="sr-Latn-CS" dirty="0" smtClean="0"/>
              <a:t> </a:t>
            </a:r>
            <a:r>
              <a:rPr lang="sr-Cyrl-CS" dirty="0" smtClean="0"/>
              <a:t>тима</a:t>
            </a:r>
            <a:r>
              <a:rPr lang="sr-Latn-CS" dirty="0" smtClean="0"/>
              <a:t>, </a:t>
            </a:r>
            <a:r>
              <a:rPr lang="sr-Cyrl-CS" dirty="0" smtClean="0"/>
              <a:t>јер</a:t>
            </a:r>
            <a:r>
              <a:rPr lang="sr-Latn-CS" dirty="0" smtClean="0"/>
              <a:t> </a:t>
            </a:r>
            <a:r>
              <a:rPr lang="sr-Cyrl-CS" dirty="0" smtClean="0"/>
              <a:t>лако</a:t>
            </a:r>
            <a:r>
              <a:rPr lang="sr-Latn-CS" dirty="0" smtClean="0"/>
              <a:t> </a:t>
            </a:r>
            <a:r>
              <a:rPr lang="sr-Cyrl-CS" dirty="0" smtClean="0"/>
              <a:t>може</a:t>
            </a:r>
            <a:r>
              <a:rPr lang="sr-Latn-CS" dirty="0" smtClean="0"/>
              <a:t> </a:t>
            </a:r>
            <a:r>
              <a:rPr lang="sr-Cyrl-CS" dirty="0" smtClean="0"/>
              <a:t>да</a:t>
            </a:r>
            <a:r>
              <a:rPr lang="sr-Latn-CS" dirty="0" smtClean="0"/>
              <a:t> </a:t>
            </a:r>
            <a:r>
              <a:rPr lang="sr-Cyrl-CS" dirty="0" smtClean="0"/>
              <a:t>поново</a:t>
            </a:r>
            <a:r>
              <a:rPr lang="sr-Latn-CS" dirty="0" smtClean="0"/>
              <a:t> </a:t>
            </a:r>
            <a:r>
              <a:rPr lang="sr-Cyrl-CS" dirty="0" smtClean="0"/>
              <a:t>западне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психичку</a:t>
            </a:r>
            <a:r>
              <a:rPr lang="sr-Latn-CS" dirty="0" smtClean="0"/>
              <a:t> </a:t>
            </a:r>
            <a:r>
              <a:rPr lang="sr-Cyrl-CS" dirty="0" smtClean="0"/>
              <a:t>кризу</a:t>
            </a:r>
            <a:r>
              <a:rPr lang="sr-Latn-CS" dirty="0" smtClean="0"/>
              <a:t> </a:t>
            </a:r>
            <a:r>
              <a:rPr lang="sr-Cyrl-CS" dirty="0" smtClean="0"/>
              <a:t>при</a:t>
            </a:r>
            <a:r>
              <a:rPr lang="sr-Latn-CS" dirty="0" smtClean="0"/>
              <a:t> </a:t>
            </a:r>
            <a:r>
              <a:rPr lang="sr-Cyrl-CS" dirty="0" smtClean="0"/>
              <a:t>чему</a:t>
            </a:r>
            <a:r>
              <a:rPr lang="sr-Latn-CS" dirty="0" smtClean="0"/>
              <a:t> </a:t>
            </a:r>
            <a:r>
              <a:rPr lang="sr-Cyrl-CS" dirty="0" smtClean="0"/>
              <a:t>несумљиво</a:t>
            </a:r>
            <a:r>
              <a:rPr lang="sr-Latn-CS" dirty="0" smtClean="0"/>
              <a:t> </a:t>
            </a:r>
            <a:r>
              <a:rPr lang="sr-Cyrl-CS" b="1" dirty="0" smtClean="0"/>
              <a:t>најважнију</a:t>
            </a:r>
            <a:r>
              <a:rPr lang="sr-Latn-CS" b="1" dirty="0" smtClean="0"/>
              <a:t> </a:t>
            </a:r>
            <a:r>
              <a:rPr lang="sr-Cyrl-CS" b="1" dirty="0" smtClean="0"/>
              <a:t>улогу</a:t>
            </a:r>
            <a:r>
              <a:rPr lang="sr-Latn-CS" b="1" dirty="0" smtClean="0"/>
              <a:t> </a:t>
            </a:r>
            <a:r>
              <a:rPr lang="sr-Cyrl-CS" b="1" dirty="0" smtClean="0"/>
              <a:t>има</a:t>
            </a:r>
            <a:r>
              <a:rPr lang="sr-Latn-CS" b="1" dirty="0" smtClean="0"/>
              <a:t> </a:t>
            </a:r>
            <a:r>
              <a:rPr lang="sr-Cyrl-CS" b="1" dirty="0" smtClean="0"/>
              <a:t>психолог</a:t>
            </a:r>
            <a:r>
              <a:rPr lang="sr-Latn-CS" b="1" dirty="0" smtClean="0"/>
              <a:t>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Cyrl-CS" sz="4000" b="1" dirty="0" smtClean="0"/>
              <a:t>Систем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компарације</a:t>
            </a:r>
            <a:r>
              <a:rPr lang="sr-Latn-CS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sr-Cyrl-CS" sz="4000" b="1" dirty="0" smtClean="0"/>
              <a:t>вредности</a:t>
            </a:r>
            <a:r>
              <a:rPr lang="sr-Latn-CS" sz="4000" b="1" dirty="0" smtClean="0"/>
              <a:t>- </a:t>
            </a:r>
            <a:r>
              <a:rPr lang="sr-Cyrl-CS" sz="4000" b="1" dirty="0" smtClean="0"/>
              <a:t>способности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0386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Подразумева</a:t>
            </a:r>
            <a:r>
              <a:rPr lang="sr-Latn-CS" dirty="0" smtClean="0"/>
              <a:t> </a:t>
            </a:r>
            <a:r>
              <a:rPr lang="sr-Cyrl-CS" dirty="0" smtClean="0"/>
              <a:t>стање</a:t>
            </a:r>
            <a:r>
              <a:rPr lang="sr-Latn-CS" dirty="0" smtClean="0"/>
              <a:t> </a:t>
            </a:r>
            <a:r>
              <a:rPr lang="sr-Cyrl-CS" dirty="0" smtClean="0"/>
              <a:t>болесника</a:t>
            </a:r>
            <a:r>
              <a:rPr lang="sr-Latn-CS" dirty="0" smtClean="0"/>
              <a:t> </a:t>
            </a:r>
            <a:r>
              <a:rPr lang="sr-Cyrl-CS" dirty="0" smtClean="0"/>
              <a:t>који</a:t>
            </a:r>
            <a:r>
              <a:rPr lang="sr-Latn-CS" dirty="0" smtClean="0"/>
              <a:t> </a:t>
            </a:r>
            <a:r>
              <a:rPr lang="sr-Cyrl-CS" dirty="0" smtClean="0"/>
              <a:t>упоређује</a:t>
            </a:r>
            <a:r>
              <a:rPr lang="sr-Latn-CS" dirty="0" smtClean="0"/>
              <a:t> </a:t>
            </a:r>
            <a:r>
              <a:rPr lang="sr-Cyrl-CS" dirty="0" smtClean="0"/>
              <a:t>своје</a:t>
            </a:r>
            <a:r>
              <a:rPr lang="sr-Latn-CS" dirty="0" smtClean="0"/>
              <a:t> </a:t>
            </a:r>
            <a:r>
              <a:rPr lang="sr-Cyrl-CS" dirty="0" smtClean="0"/>
              <a:t>тренутне</a:t>
            </a:r>
            <a:r>
              <a:rPr lang="sr-Latn-CS" dirty="0" smtClean="0"/>
              <a:t> </a:t>
            </a:r>
            <a:r>
              <a:rPr lang="sr-Cyrl-CS" dirty="0" smtClean="0"/>
              <a:t>способности</a:t>
            </a:r>
            <a:r>
              <a:rPr lang="sr-Latn-CS" dirty="0" smtClean="0"/>
              <a:t> </a:t>
            </a:r>
            <a:r>
              <a:rPr lang="sr-Cyrl-CS" dirty="0" smtClean="0"/>
              <a:t>са</a:t>
            </a:r>
            <a:r>
              <a:rPr lang="sr-Latn-CS" dirty="0" smtClean="0"/>
              <a:t> </a:t>
            </a:r>
            <a:r>
              <a:rPr lang="sr-Cyrl-CS" dirty="0" smtClean="0"/>
              <a:t>способностима</a:t>
            </a:r>
            <a:r>
              <a:rPr lang="sr-Latn-CS" dirty="0" smtClean="0"/>
              <a:t> </a:t>
            </a:r>
            <a:r>
              <a:rPr lang="sr-Cyrl-CS" dirty="0" smtClean="0"/>
              <a:t>здравих</a:t>
            </a:r>
            <a:r>
              <a:rPr lang="sr-Latn-CS" dirty="0" smtClean="0"/>
              <a:t> </a:t>
            </a:r>
            <a:r>
              <a:rPr lang="sr-Cyrl-CS" dirty="0" smtClean="0"/>
              <a:t>људи</a:t>
            </a:r>
            <a:r>
              <a:rPr lang="sr-Latn-CS" dirty="0" smtClean="0"/>
              <a:t>, </a:t>
            </a:r>
            <a:r>
              <a:rPr lang="sr-Cyrl-CS" dirty="0" smtClean="0"/>
              <a:t>где</a:t>
            </a:r>
            <a:r>
              <a:rPr lang="sr-Latn-CS" dirty="0" smtClean="0"/>
              <a:t> </a:t>
            </a:r>
            <a:r>
              <a:rPr lang="sr-Cyrl-CS" dirty="0" smtClean="0"/>
              <a:t>уочава</a:t>
            </a:r>
            <a:r>
              <a:rPr lang="sr-Latn-CS" dirty="0" smtClean="0"/>
              <a:t> </a:t>
            </a:r>
            <a:r>
              <a:rPr lang="sr-Cyrl-CS" dirty="0" smtClean="0"/>
              <a:t>битне</a:t>
            </a:r>
            <a:r>
              <a:rPr lang="sr-Latn-CS" dirty="0" smtClean="0"/>
              <a:t> </a:t>
            </a:r>
            <a:r>
              <a:rPr lang="sr-Cyrl-CS" dirty="0" smtClean="0"/>
              <a:t>разлике</a:t>
            </a:r>
            <a:r>
              <a:rPr lang="sr-Latn-CS" dirty="0" smtClean="0"/>
              <a:t>, </a:t>
            </a:r>
            <a:r>
              <a:rPr lang="sr-Cyrl-CS" dirty="0" smtClean="0"/>
              <a:t>те</a:t>
            </a:r>
            <a:r>
              <a:rPr lang="sr-Latn-CS" dirty="0" smtClean="0"/>
              <a:t> </a:t>
            </a:r>
            <a:r>
              <a:rPr lang="sr-Cyrl-CS" dirty="0" smtClean="0"/>
              <a:t>себе</a:t>
            </a:r>
            <a:r>
              <a:rPr lang="sr-Latn-CS" dirty="0" smtClean="0"/>
              <a:t> </a:t>
            </a:r>
            <a:r>
              <a:rPr lang="sr-Cyrl-CS" dirty="0" smtClean="0"/>
              <a:t>сматра</a:t>
            </a:r>
            <a:r>
              <a:rPr lang="sr-Latn-CS" dirty="0" smtClean="0"/>
              <a:t> </a:t>
            </a:r>
            <a:r>
              <a:rPr lang="sr-Cyrl-CS" dirty="0" smtClean="0"/>
              <a:t>мање</a:t>
            </a:r>
            <a:r>
              <a:rPr lang="sr-Latn-CS" dirty="0" smtClean="0"/>
              <a:t> </a:t>
            </a:r>
            <a:r>
              <a:rPr lang="sr-Cyrl-CS" dirty="0" smtClean="0"/>
              <a:t>вредним</a:t>
            </a:r>
            <a:r>
              <a:rPr lang="sr-Latn-CS" dirty="0" smtClean="0"/>
              <a:t>.</a:t>
            </a: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При</a:t>
            </a:r>
            <a:r>
              <a:rPr lang="sr-Latn-CS" dirty="0" smtClean="0"/>
              <a:t> </a:t>
            </a:r>
            <a:r>
              <a:rPr lang="sr-Cyrl-CS" dirty="0" smtClean="0"/>
              <a:t>томе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уочавају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психичке</a:t>
            </a:r>
            <a:r>
              <a:rPr lang="sr-Latn-CS" dirty="0" smtClean="0"/>
              <a:t> </a:t>
            </a:r>
            <a:r>
              <a:rPr lang="sr-Cyrl-CS" dirty="0" smtClean="0"/>
              <a:t>сметње</a:t>
            </a:r>
            <a:r>
              <a:rPr lang="sr-Latn-CS" dirty="0" smtClean="0"/>
              <a:t> </a:t>
            </a:r>
            <a:r>
              <a:rPr lang="sr-Cyrl-CS" dirty="0" smtClean="0"/>
              <a:t>које</a:t>
            </a:r>
            <a:r>
              <a:rPr lang="sr-Latn-CS" dirty="0" smtClean="0"/>
              <a:t> </a:t>
            </a:r>
            <a:r>
              <a:rPr lang="sr-Cyrl-CS" dirty="0" smtClean="0"/>
              <a:t>могу</a:t>
            </a:r>
            <a:r>
              <a:rPr lang="sr-Latn-CS" dirty="0" smtClean="0"/>
              <a:t> </a:t>
            </a:r>
            <a:r>
              <a:rPr lang="sr-Cyrl-CS" dirty="0" smtClean="0"/>
              <a:t>бити</a:t>
            </a:r>
            <a:r>
              <a:rPr lang="sr-Latn-CS" dirty="0" smtClean="0"/>
              <a:t> </a:t>
            </a:r>
            <a:r>
              <a:rPr lang="sr-Cyrl-CS" dirty="0" smtClean="0"/>
              <a:t>блаже</a:t>
            </a:r>
            <a:r>
              <a:rPr lang="sr-Latn-CS" dirty="0" smtClean="0"/>
              <a:t> </a:t>
            </a:r>
            <a:r>
              <a:rPr lang="sr-Cyrl-CS" dirty="0" smtClean="0"/>
              <a:t>попут</a:t>
            </a:r>
            <a:r>
              <a:rPr lang="sr-Latn-CS" dirty="0" smtClean="0"/>
              <a:t> </a:t>
            </a:r>
            <a:r>
              <a:rPr lang="sr-Cyrl-CS" dirty="0" smtClean="0"/>
              <a:t>анксиозности</a:t>
            </a:r>
            <a:r>
              <a:rPr lang="sr-Latn-CS" dirty="0" smtClean="0"/>
              <a:t>, </a:t>
            </a:r>
            <a:r>
              <a:rPr lang="sr-Cyrl-CS" dirty="0" smtClean="0"/>
              <a:t>раздражљивости</a:t>
            </a:r>
            <a:r>
              <a:rPr lang="sr-Latn-CS" dirty="0" smtClean="0"/>
              <a:t>, </a:t>
            </a:r>
            <a:r>
              <a:rPr lang="sr-Cyrl-CS" dirty="0" smtClean="0"/>
              <a:t>непријатељског</a:t>
            </a:r>
            <a:r>
              <a:rPr lang="sr-Latn-CS" dirty="0" smtClean="0"/>
              <a:t> </a:t>
            </a:r>
            <a:r>
              <a:rPr lang="sr-Cyrl-CS" dirty="0" smtClean="0"/>
              <a:t>става</a:t>
            </a:r>
            <a:r>
              <a:rPr lang="sr-Latn-CS" dirty="0" smtClean="0"/>
              <a:t> </a:t>
            </a:r>
            <a:r>
              <a:rPr lang="sr-Cyrl-CS" dirty="0" smtClean="0"/>
              <a:t>према</a:t>
            </a:r>
            <a:r>
              <a:rPr lang="sr-Latn-CS" dirty="0" smtClean="0"/>
              <a:t> </a:t>
            </a:r>
            <a:r>
              <a:rPr lang="sr-Cyrl-CS" dirty="0" smtClean="0"/>
              <a:t>свима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околини</a:t>
            </a:r>
            <a:r>
              <a:rPr lang="sr-Latn-CS" dirty="0" smtClean="0"/>
              <a:t>, </a:t>
            </a:r>
            <a:r>
              <a:rPr lang="sr-Cyrl-CS" dirty="0" smtClean="0"/>
              <a:t>али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озбиљне</a:t>
            </a:r>
            <a:r>
              <a:rPr lang="sr-Latn-CS" dirty="0" smtClean="0"/>
              <a:t> </a:t>
            </a:r>
            <a:r>
              <a:rPr lang="sr-Cyrl-CS" dirty="0" smtClean="0"/>
              <a:t>попут</a:t>
            </a:r>
            <a:r>
              <a:rPr lang="sr-Latn-CS" dirty="0" smtClean="0"/>
              <a:t> </a:t>
            </a:r>
            <a:r>
              <a:rPr lang="sr-Cyrl-CS" dirty="0" smtClean="0"/>
              <a:t>депресије</a:t>
            </a:r>
            <a:r>
              <a:rPr lang="sr-Latn-CS" dirty="0" smtClean="0"/>
              <a:t> </a:t>
            </a:r>
            <a:r>
              <a:rPr lang="sr-Cyrl-CS" dirty="0" smtClean="0"/>
              <a:t>које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морају</a:t>
            </a:r>
            <a:r>
              <a:rPr lang="sr-Latn-CS" dirty="0" smtClean="0"/>
              <a:t> </a:t>
            </a:r>
            <a:r>
              <a:rPr lang="sr-Cyrl-CS" dirty="0" smtClean="0"/>
              <a:t>санирати</a:t>
            </a:r>
            <a:r>
              <a:rPr lang="sr-Latn-C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sr-Cyrl-CS" sz="4000" b="1" dirty="0" smtClean="0"/>
              <a:t>Систем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афирмације</a:t>
            </a:r>
            <a:r>
              <a:rPr lang="sr-Latn-CS" sz="4000" b="1" dirty="0" smtClean="0"/>
              <a:t>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sr-Cyrl-CS" sz="4000" b="1" dirty="0" smtClean="0"/>
              <a:t>вредности</a:t>
            </a:r>
            <a:r>
              <a:rPr lang="sr-Latn-CS" sz="4000" b="1" dirty="0" smtClean="0"/>
              <a:t> - </a:t>
            </a:r>
            <a:r>
              <a:rPr lang="sr-Cyrl-CS" sz="4000" b="1" dirty="0" smtClean="0"/>
              <a:t>способности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18288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Подразумева</a:t>
            </a:r>
            <a:r>
              <a:rPr lang="sr-Latn-CS" dirty="0" smtClean="0"/>
              <a:t> </a:t>
            </a:r>
            <a:r>
              <a:rPr lang="sr-Cyrl-CS" dirty="0" smtClean="0"/>
              <a:t>да</a:t>
            </a:r>
            <a:r>
              <a:rPr lang="sr-Latn-CS" dirty="0" smtClean="0"/>
              <a:t> </a:t>
            </a:r>
            <a:r>
              <a:rPr lang="sr-Cyrl-CS" dirty="0" smtClean="0"/>
              <a:t>болесна</a:t>
            </a:r>
            <a:r>
              <a:rPr lang="sr-Latn-CS" dirty="0" smtClean="0"/>
              <a:t> </a:t>
            </a:r>
            <a:r>
              <a:rPr lang="sr-Cyrl-CS" dirty="0" smtClean="0"/>
              <a:t>особа</a:t>
            </a:r>
            <a:r>
              <a:rPr lang="sr-Latn-CS" dirty="0" smtClean="0"/>
              <a:t> </a:t>
            </a:r>
            <a:r>
              <a:rPr lang="sr-Cyrl-CS" dirty="0" smtClean="0"/>
              <a:t>сагледава</a:t>
            </a:r>
            <a:r>
              <a:rPr lang="sr-Latn-CS" dirty="0" smtClean="0"/>
              <a:t> </a:t>
            </a:r>
            <a:r>
              <a:rPr lang="sr-Cyrl-CS" dirty="0" smtClean="0"/>
              <a:t>оне</a:t>
            </a:r>
            <a:r>
              <a:rPr lang="sr-Latn-CS" dirty="0" smtClean="0"/>
              <a:t> </a:t>
            </a:r>
            <a:r>
              <a:rPr lang="sr-Cyrl-CS" dirty="0" smtClean="0"/>
              <a:t>способности</a:t>
            </a:r>
            <a:r>
              <a:rPr lang="sr-Latn-CS" dirty="0" smtClean="0"/>
              <a:t> </a:t>
            </a:r>
            <a:r>
              <a:rPr lang="sr-Cyrl-CS" dirty="0" smtClean="0"/>
              <a:t>које</a:t>
            </a:r>
            <a:r>
              <a:rPr lang="sr-Latn-CS" dirty="0" smtClean="0"/>
              <a:t> </a:t>
            </a:r>
            <a:r>
              <a:rPr lang="sr-Cyrl-CS" dirty="0" smtClean="0"/>
              <a:t>су</a:t>
            </a:r>
            <a:r>
              <a:rPr lang="sr-Latn-CS" dirty="0" smtClean="0"/>
              <a:t> </a:t>
            </a:r>
            <a:r>
              <a:rPr lang="sr-Cyrl-CS" dirty="0" smtClean="0"/>
              <a:t>јој</a:t>
            </a:r>
            <a:r>
              <a:rPr lang="sr-Latn-CS" dirty="0" smtClean="0"/>
              <a:t> </a:t>
            </a:r>
            <a:r>
              <a:rPr lang="sr-Cyrl-CS" dirty="0" smtClean="0"/>
              <a:t>преостале</a:t>
            </a:r>
            <a:r>
              <a:rPr lang="sr-Latn-CS" dirty="0" smtClean="0"/>
              <a:t>, </a:t>
            </a:r>
            <a:r>
              <a:rPr lang="sr-Cyrl-CS" dirty="0" smtClean="0"/>
              <a:t>те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фокусира</a:t>
            </a:r>
            <a:r>
              <a:rPr lang="sr-Latn-CS" dirty="0" smtClean="0"/>
              <a:t> </a:t>
            </a:r>
            <a:r>
              <a:rPr lang="sr-Cyrl-CS" dirty="0" smtClean="0"/>
              <a:t>на</a:t>
            </a:r>
            <a:r>
              <a:rPr lang="sr-Latn-CS" dirty="0" smtClean="0"/>
              <a:t> </a:t>
            </a:r>
            <a:r>
              <a:rPr lang="sr-Cyrl-CS" dirty="0" smtClean="0"/>
              <a:t>њих</a:t>
            </a:r>
            <a:r>
              <a:rPr lang="sr-Latn-CS" dirty="0" smtClean="0"/>
              <a:t>, </a:t>
            </a:r>
            <a:r>
              <a:rPr lang="sr-Cyrl-CS" dirty="0" smtClean="0"/>
              <a:t>прихватајући</a:t>
            </a:r>
            <a:r>
              <a:rPr lang="sr-Latn-CS" dirty="0" smtClean="0"/>
              <a:t> </a:t>
            </a:r>
            <a:r>
              <a:rPr lang="sr-Cyrl-CS" dirty="0" smtClean="0"/>
              <a:t>себе</a:t>
            </a:r>
            <a:r>
              <a:rPr lang="sr-Latn-CS" dirty="0" smtClean="0"/>
              <a:t> </a:t>
            </a:r>
            <a:r>
              <a:rPr lang="sr-Cyrl-CS" dirty="0" smtClean="0"/>
              <a:t>као</a:t>
            </a:r>
            <a:r>
              <a:rPr lang="sr-Latn-CS" dirty="0" smtClean="0"/>
              <a:t> </a:t>
            </a:r>
            <a:r>
              <a:rPr lang="sr-Cyrl-CS" dirty="0" smtClean="0"/>
              <a:t>нормалну</a:t>
            </a:r>
            <a:r>
              <a:rPr lang="sr-Latn-CS" dirty="0" smtClean="0"/>
              <a:t> </a:t>
            </a:r>
            <a:r>
              <a:rPr lang="sr-Cyrl-CS" dirty="0" smtClean="0"/>
              <a:t>особу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друге</a:t>
            </a:r>
            <a:r>
              <a:rPr lang="sr-Latn-CS" dirty="0" smtClean="0"/>
              <a:t> </a:t>
            </a:r>
            <a:r>
              <a:rPr lang="sr-Cyrl-CS" dirty="0" smtClean="0"/>
              <a:t>људе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околини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</p:txBody>
      </p:sp>
      <p:sp>
        <p:nvSpPr>
          <p:cNvPr id="4" name="Rectangle 3"/>
          <p:cNvSpPr/>
          <p:nvPr/>
        </p:nvSpPr>
        <p:spPr>
          <a:xfrm>
            <a:off x="457200" y="4648200"/>
            <a:ext cx="8229600" cy="16927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sr-Cyrl-CS" sz="2600" b="1" dirty="0" smtClean="0"/>
              <a:t>Прилагођавање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се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сматра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успешним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када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се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са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система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компарације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прелази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на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систем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афирмације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вредности</a:t>
            </a:r>
            <a:r>
              <a:rPr lang="sr-Latn-CS" sz="2600" b="1" dirty="0" smtClean="0"/>
              <a:t>, </a:t>
            </a:r>
            <a:r>
              <a:rPr lang="sr-Cyrl-CS" sz="2600" b="1" dirty="0" smtClean="0"/>
              <a:t>што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и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јесте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циљ</a:t>
            </a:r>
            <a:r>
              <a:rPr lang="sr-Latn-CS" sz="2600" b="1" dirty="0" smtClean="0"/>
              <a:t> </a:t>
            </a:r>
            <a:r>
              <a:rPr lang="sr-Cyrl-CS" sz="2600" b="1" dirty="0" smtClean="0"/>
              <a:t>рехабилитационог</a:t>
            </a:r>
            <a:r>
              <a:rPr lang="sr-Latn-CS" sz="2600" b="1" dirty="0" smtClean="0"/>
              <a:t> </a:t>
            </a:r>
            <a:r>
              <a:rPr lang="en-US" sz="2600" b="1" dirty="0" smtClean="0"/>
              <a:t> </a:t>
            </a:r>
            <a:r>
              <a:rPr lang="sr-Cyrl-CS" sz="2600" b="1" dirty="0" smtClean="0"/>
              <a:t>тима</a:t>
            </a:r>
            <a:r>
              <a:rPr lang="sr-Latn-CS" sz="2600" dirty="0" smtClean="0"/>
              <a:t>.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23900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2. ИСТОРИЈАТ</a:t>
            </a:r>
            <a:endParaRPr lang="sr-Cyrl-CS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334000"/>
          </a:xfrm>
        </p:spPr>
        <p:txBody>
          <a:bodyPr>
            <a:normAutofit fontScale="925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Од</a:t>
            </a:r>
            <a:r>
              <a:rPr lang="sr-Latn-CS" dirty="0" smtClean="0"/>
              <a:t> </a:t>
            </a:r>
            <a:r>
              <a:rPr lang="sr-Cyrl-CS" dirty="0" smtClean="0"/>
              <a:t>самог</a:t>
            </a:r>
            <a:r>
              <a:rPr lang="sr-Latn-CS" dirty="0" smtClean="0"/>
              <a:t> </a:t>
            </a:r>
            <a:r>
              <a:rPr lang="sr-Cyrl-CS" dirty="0" smtClean="0"/>
              <a:t>постојања</a:t>
            </a:r>
            <a:r>
              <a:rPr lang="sr-Latn-CS" dirty="0" smtClean="0"/>
              <a:t> </a:t>
            </a:r>
            <a:r>
              <a:rPr lang="sr-Cyrl-CS" dirty="0" smtClean="0"/>
              <a:t>човечанства</a:t>
            </a:r>
            <a:r>
              <a:rPr lang="sr-Latn-CS" dirty="0" smtClean="0"/>
              <a:t>, </a:t>
            </a:r>
            <a:r>
              <a:rPr lang="sr-Cyrl-CS" dirty="0" smtClean="0"/>
              <a:t>вршене</a:t>
            </a:r>
            <a:r>
              <a:rPr lang="sr-Latn-CS" dirty="0" smtClean="0"/>
              <a:t> </a:t>
            </a:r>
            <a:r>
              <a:rPr lang="sr-Cyrl-CS" dirty="0" smtClean="0"/>
              <a:t>су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ампутације</a:t>
            </a:r>
            <a:r>
              <a:rPr lang="sr-Latn-CS" dirty="0" smtClean="0"/>
              <a:t>, </a:t>
            </a:r>
            <a:r>
              <a:rPr lang="sr-Cyrl-CS" dirty="0" smtClean="0"/>
              <a:t>те</a:t>
            </a:r>
            <a:r>
              <a:rPr lang="sr-Latn-CS" dirty="0" smtClean="0"/>
              <a:t> </a:t>
            </a:r>
            <a:r>
              <a:rPr lang="sr-Cyrl-CS" dirty="0" smtClean="0"/>
              <a:t>од</a:t>
            </a:r>
            <a:r>
              <a:rPr lang="sr-Latn-CS" dirty="0" smtClean="0"/>
              <a:t> </a:t>
            </a:r>
            <a:r>
              <a:rPr lang="sr-Cyrl-CS" dirty="0" smtClean="0"/>
              <a:t>тада</a:t>
            </a:r>
            <a:r>
              <a:rPr lang="sr-Latn-CS" dirty="0" smtClean="0"/>
              <a:t> </a:t>
            </a:r>
            <a:r>
              <a:rPr lang="sr-Cyrl-CS" dirty="0" smtClean="0"/>
              <a:t>датира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потреба</a:t>
            </a:r>
            <a:r>
              <a:rPr lang="sr-Latn-CS" dirty="0" smtClean="0"/>
              <a:t> </a:t>
            </a:r>
            <a:r>
              <a:rPr lang="sr-Cyrl-CS" dirty="0" smtClean="0"/>
              <a:t>за</a:t>
            </a:r>
            <a:r>
              <a:rPr lang="sr-Latn-CS" dirty="0" smtClean="0"/>
              <a:t> </a:t>
            </a:r>
            <a:r>
              <a:rPr lang="sr-Cyrl-CS" dirty="0" smtClean="0"/>
              <a:t>заменом</a:t>
            </a:r>
            <a:r>
              <a:rPr lang="sr-Latn-CS" dirty="0" smtClean="0"/>
              <a:t> </a:t>
            </a:r>
            <a:r>
              <a:rPr lang="sr-Cyrl-CS" dirty="0" smtClean="0"/>
              <a:t>избуљених</a:t>
            </a:r>
            <a:r>
              <a:rPr lang="sr-Latn-CS" dirty="0" smtClean="0"/>
              <a:t> </a:t>
            </a:r>
            <a:r>
              <a:rPr lang="sr-Cyrl-CS" dirty="0" smtClean="0"/>
              <a:t>делова</a:t>
            </a:r>
            <a:r>
              <a:rPr lang="sr-Latn-CS" dirty="0" smtClean="0"/>
              <a:t> </a:t>
            </a:r>
            <a:r>
              <a:rPr lang="sr-Cyrl-CS" dirty="0" smtClean="0"/>
              <a:t>тела</a:t>
            </a:r>
            <a:r>
              <a:rPr lang="sr-Latn-CS" dirty="0" smtClean="0"/>
              <a:t>, </a:t>
            </a:r>
            <a:r>
              <a:rPr lang="sr-Cyrl-CS" dirty="0" smtClean="0"/>
              <a:t>тј</a:t>
            </a:r>
            <a:r>
              <a:rPr lang="sr-Latn-CS" dirty="0" smtClean="0"/>
              <a:t>. </a:t>
            </a:r>
            <a:r>
              <a:rPr lang="sr-Cyrl-CS" dirty="0" smtClean="0"/>
              <a:t>за</a:t>
            </a:r>
            <a:r>
              <a:rPr lang="sr-Latn-CS" dirty="0" smtClean="0"/>
              <a:t> </a:t>
            </a:r>
            <a:r>
              <a:rPr lang="sr-Cyrl-CS" dirty="0" smtClean="0"/>
              <a:t>њиховим</a:t>
            </a:r>
            <a:r>
              <a:rPr lang="sr-Latn-CS" dirty="0" smtClean="0"/>
              <a:t> </a:t>
            </a:r>
            <a:r>
              <a:rPr lang="sr-Cyrl-CS" dirty="0" smtClean="0"/>
              <a:t>вештачким</a:t>
            </a:r>
            <a:r>
              <a:rPr lang="sr-Latn-CS" dirty="0" smtClean="0"/>
              <a:t> </a:t>
            </a:r>
            <a:r>
              <a:rPr lang="sr-Cyrl-CS" dirty="0" smtClean="0"/>
              <a:t>заменама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Најстарији</a:t>
            </a:r>
            <a:r>
              <a:rPr lang="sr-Latn-CS" b="1" dirty="0" smtClean="0"/>
              <a:t> </a:t>
            </a:r>
            <a:r>
              <a:rPr lang="sr-Cyrl-CS" b="1" dirty="0" smtClean="0"/>
              <a:t>нађени</a:t>
            </a:r>
            <a:r>
              <a:rPr lang="sr-Latn-CS" b="1" dirty="0" smtClean="0"/>
              <a:t> </a:t>
            </a:r>
            <a:r>
              <a:rPr lang="sr-Cyrl-CS" b="1" dirty="0" smtClean="0"/>
              <a:t>сплинтови</a:t>
            </a:r>
            <a:r>
              <a:rPr lang="sr-Latn-CS" b="1" dirty="0" smtClean="0"/>
              <a:t> </a:t>
            </a:r>
            <a:r>
              <a:rPr lang="sr-Cyrl-CS" dirty="0" smtClean="0"/>
              <a:t>датирају</a:t>
            </a:r>
            <a:r>
              <a:rPr lang="sr-Latn-CS" dirty="0" smtClean="0"/>
              <a:t> </a:t>
            </a:r>
            <a:r>
              <a:rPr lang="sr-Cyrl-CS" b="1" dirty="0" smtClean="0"/>
              <a:t>из</a:t>
            </a:r>
            <a:r>
              <a:rPr lang="sr-Latn-CS" b="1" dirty="0" smtClean="0"/>
              <a:t> </a:t>
            </a:r>
            <a:r>
              <a:rPr lang="sr-Cyrl-CS" b="1" dirty="0" smtClean="0"/>
              <a:t>периода</a:t>
            </a:r>
            <a:r>
              <a:rPr lang="sr-Latn-CS" b="1" dirty="0" smtClean="0"/>
              <a:t> </a:t>
            </a:r>
            <a:r>
              <a:rPr lang="en-US" b="1" dirty="0" smtClean="0"/>
              <a:t>V</a:t>
            </a:r>
            <a:r>
              <a:rPr lang="sr-Latn-CS" b="1" dirty="0" smtClean="0"/>
              <a:t> </a:t>
            </a:r>
            <a:r>
              <a:rPr lang="sr-Cyrl-CS" b="1" dirty="0" smtClean="0"/>
              <a:t>Египатске</a:t>
            </a:r>
            <a:r>
              <a:rPr lang="sr-Latn-CS" b="1" dirty="0" smtClean="0"/>
              <a:t> </a:t>
            </a:r>
            <a:r>
              <a:rPr lang="sr-Cyrl-CS" b="1" dirty="0" smtClean="0"/>
              <a:t>династије</a:t>
            </a:r>
            <a:r>
              <a:rPr lang="sr-Latn-CS" b="1" dirty="0" smtClean="0"/>
              <a:t> </a:t>
            </a:r>
            <a:r>
              <a:rPr lang="sr-Latn-CS" dirty="0" smtClean="0"/>
              <a:t>(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2750-2625</a:t>
            </a:r>
            <a:r>
              <a:rPr lang="sr-Latn-CS" dirty="0" smtClean="0"/>
              <a:t> </a:t>
            </a:r>
            <a:r>
              <a:rPr lang="sr-Cyrl-CS" dirty="0" smtClean="0"/>
              <a:t>година</a:t>
            </a:r>
            <a:r>
              <a:rPr lang="sr-Latn-CS" dirty="0" smtClean="0"/>
              <a:t> </a:t>
            </a:r>
            <a:r>
              <a:rPr lang="sr-Cyrl-CS" dirty="0" smtClean="0"/>
              <a:t>п</a:t>
            </a:r>
            <a:r>
              <a:rPr lang="sr-Latn-CS" dirty="0" smtClean="0"/>
              <a:t>.</a:t>
            </a:r>
            <a:r>
              <a:rPr lang="sr-Cyrl-CS" dirty="0" smtClean="0"/>
              <a:t>н</a:t>
            </a:r>
            <a:r>
              <a:rPr lang="sr-Latn-CS" dirty="0" smtClean="0"/>
              <a:t>.</a:t>
            </a:r>
            <a:r>
              <a:rPr lang="sr-Cyrl-CS" dirty="0" smtClean="0"/>
              <a:t>е</a:t>
            </a:r>
            <a:r>
              <a:rPr lang="sr-Latn-CS" dirty="0" smtClean="0"/>
              <a:t>.)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представљају</a:t>
            </a:r>
            <a:r>
              <a:rPr lang="sr-Latn-CS" dirty="0" smtClean="0"/>
              <a:t> </a:t>
            </a:r>
            <a:r>
              <a:rPr lang="sr-Cyrl-CS" dirty="0" smtClean="0"/>
              <a:t>најстарије</a:t>
            </a:r>
            <a:r>
              <a:rPr lang="sr-Latn-CS" dirty="0" smtClean="0"/>
              <a:t> </a:t>
            </a:r>
            <a:r>
              <a:rPr lang="sr-Cyrl-CS" dirty="0" smtClean="0"/>
              <a:t>историјске</a:t>
            </a:r>
            <a:r>
              <a:rPr lang="sr-Latn-CS" dirty="0" smtClean="0"/>
              <a:t> </a:t>
            </a:r>
            <a:r>
              <a:rPr lang="sr-Cyrl-CS" dirty="0" smtClean="0"/>
              <a:t>податке</a:t>
            </a:r>
            <a:r>
              <a:rPr lang="sr-Latn-CS" dirty="0" smtClean="0"/>
              <a:t> </a:t>
            </a:r>
            <a:r>
              <a:rPr lang="sr-Cyrl-CS" dirty="0" smtClean="0"/>
              <a:t>везане</a:t>
            </a:r>
            <a:r>
              <a:rPr lang="sr-Latn-CS" dirty="0" smtClean="0"/>
              <a:t> </a:t>
            </a:r>
            <a:r>
              <a:rPr lang="sr-Cyrl-CS" dirty="0" smtClean="0"/>
              <a:t>за</a:t>
            </a:r>
            <a:r>
              <a:rPr lang="sr-Latn-CS" dirty="0" smtClean="0"/>
              <a:t> </a:t>
            </a:r>
            <a:r>
              <a:rPr lang="sr-Cyrl-CS" dirty="0" smtClean="0"/>
              <a:t>протетику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ортотику</a:t>
            </a:r>
            <a:r>
              <a:rPr lang="sr-Latn-CS" dirty="0" smtClean="0"/>
              <a:t>, </a:t>
            </a:r>
            <a:r>
              <a:rPr lang="sr-Cyrl-CS" dirty="0" smtClean="0"/>
              <a:t>док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b="1" dirty="0" smtClean="0"/>
              <a:t>ампутација</a:t>
            </a:r>
            <a:r>
              <a:rPr lang="sr-Latn-CS" b="1" dirty="0" smtClean="0"/>
              <a:t> </a:t>
            </a:r>
            <a:r>
              <a:rPr lang="sr-Cyrl-CS" b="1" dirty="0" smtClean="0"/>
              <a:t>најраније</a:t>
            </a:r>
            <a:r>
              <a:rPr lang="sr-Latn-CS" b="1" dirty="0" smtClean="0"/>
              <a:t> </a:t>
            </a:r>
            <a:r>
              <a:rPr lang="sr-Cyrl-CS" b="1" dirty="0" smtClean="0"/>
              <a:t>описује</a:t>
            </a:r>
            <a:r>
              <a:rPr lang="sr-Latn-CS" b="1" dirty="0" smtClean="0"/>
              <a:t> </a:t>
            </a:r>
            <a:r>
              <a:rPr lang="sr-Cyrl-CS" b="1" dirty="0" smtClean="0"/>
              <a:t>у</a:t>
            </a:r>
            <a:r>
              <a:rPr lang="sr-Latn-CS" b="1" dirty="0" smtClean="0"/>
              <a:t> </a:t>
            </a:r>
            <a:r>
              <a:rPr lang="sr-Cyrl-CS" b="1" dirty="0" smtClean="0"/>
              <a:t>санкритским</a:t>
            </a:r>
            <a:r>
              <a:rPr lang="sr-Latn-CS" b="1" dirty="0" smtClean="0"/>
              <a:t> </a:t>
            </a:r>
            <a:r>
              <a:rPr lang="sr-Cyrl-CS" b="1" dirty="0" smtClean="0"/>
              <a:t>Ведама</a:t>
            </a:r>
            <a:r>
              <a:rPr lang="sr-Latn-CS" b="1" dirty="0" smtClean="0"/>
              <a:t> </a:t>
            </a:r>
            <a:r>
              <a:rPr lang="sr-Latn-CS" dirty="0" smtClean="0"/>
              <a:t>(</a:t>
            </a:r>
            <a:r>
              <a:rPr lang="sr-Latn-CS" dirty="0" smtClean="0">
                <a:latin typeface="Times New Roman" pitchFamily="18" charset="0"/>
                <a:cs typeface="Times New Roman" pitchFamily="18" charset="0"/>
              </a:rPr>
              <a:t>1500</a:t>
            </a:r>
            <a:r>
              <a:rPr lang="sr-Latn-CS" dirty="0" smtClean="0"/>
              <a:t> </a:t>
            </a:r>
            <a:r>
              <a:rPr lang="sr-Cyrl-CS" dirty="0" smtClean="0"/>
              <a:t>година</a:t>
            </a:r>
            <a:r>
              <a:rPr lang="sr-Latn-CS" dirty="0" smtClean="0"/>
              <a:t> </a:t>
            </a:r>
            <a:r>
              <a:rPr lang="sr-Cyrl-CS" dirty="0" smtClean="0"/>
              <a:t>п</a:t>
            </a:r>
            <a:r>
              <a:rPr lang="sr-Latn-CS" dirty="0" smtClean="0"/>
              <a:t>.</a:t>
            </a:r>
            <a:r>
              <a:rPr lang="sr-Cyrl-CS" dirty="0" smtClean="0"/>
              <a:t>н</a:t>
            </a:r>
            <a:r>
              <a:rPr lang="sr-Latn-CS" dirty="0" smtClean="0"/>
              <a:t>.</a:t>
            </a:r>
            <a:r>
              <a:rPr lang="sr-Cyrl-CS" dirty="0" smtClean="0"/>
              <a:t>е</a:t>
            </a:r>
            <a:r>
              <a:rPr lang="sr-Latn-CS" dirty="0" smtClean="0"/>
              <a:t>.) </a:t>
            </a:r>
            <a:r>
              <a:rPr lang="sr-Cyrl-CS" dirty="0" smtClean="0"/>
              <a:t>везано</a:t>
            </a:r>
            <a:r>
              <a:rPr lang="sr-Latn-CS" dirty="0" smtClean="0"/>
              <a:t> </a:t>
            </a:r>
            <a:r>
              <a:rPr lang="sr-Cyrl-CS" dirty="0" smtClean="0"/>
              <a:t>за</a:t>
            </a:r>
            <a:r>
              <a:rPr lang="sr-Latn-CS" dirty="0" smtClean="0"/>
              <a:t> </a:t>
            </a:r>
            <a:r>
              <a:rPr lang="sr-Cyrl-CS" dirty="0" smtClean="0"/>
              <a:t>ампутацију</a:t>
            </a:r>
            <a:r>
              <a:rPr lang="sr-Latn-CS" dirty="0" smtClean="0"/>
              <a:t> </a:t>
            </a:r>
            <a:r>
              <a:rPr lang="sr-Cyrl-CS" dirty="0" smtClean="0"/>
              <a:t>ноге</a:t>
            </a:r>
            <a:r>
              <a:rPr lang="sr-Latn-CS" dirty="0" smtClean="0"/>
              <a:t> </a:t>
            </a:r>
            <a:r>
              <a:rPr lang="sr-Cyrl-CS" dirty="0" smtClean="0"/>
              <a:t>египатске</a:t>
            </a:r>
            <a:r>
              <a:rPr lang="sr-Latn-CS" dirty="0" smtClean="0"/>
              <a:t> </a:t>
            </a:r>
            <a:r>
              <a:rPr lang="sr-Cyrl-CS" dirty="0" smtClean="0"/>
              <a:t>краљице</a:t>
            </a:r>
            <a:r>
              <a:rPr lang="sr-Latn-CS" dirty="0" smtClean="0"/>
              <a:t> </a:t>
            </a:r>
            <a:r>
              <a:rPr lang="sr-Cyrl-CS" dirty="0" smtClean="0"/>
              <a:t>Вишпле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Што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најранијих</a:t>
            </a:r>
            <a:r>
              <a:rPr lang="sr-Latn-CS" dirty="0" smtClean="0"/>
              <a:t> </a:t>
            </a:r>
            <a:r>
              <a:rPr lang="sr-Cyrl-CS" dirty="0" smtClean="0"/>
              <a:t>историјских</a:t>
            </a:r>
            <a:r>
              <a:rPr lang="sr-Latn-CS" dirty="0" smtClean="0"/>
              <a:t> </a:t>
            </a:r>
            <a:r>
              <a:rPr lang="sr-Cyrl-CS" dirty="0" smtClean="0"/>
              <a:t>списа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вези</a:t>
            </a:r>
            <a:r>
              <a:rPr lang="sr-Latn-CS" dirty="0" smtClean="0"/>
              <a:t> </a:t>
            </a:r>
            <a:r>
              <a:rPr lang="sr-Cyrl-CS" dirty="0" smtClean="0"/>
              <a:t>коришћења</a:t>
            </a:r>
            <a:r>
              <a:rPr lang="sr-Latn-CS" dirty="0" smtClean="0"/>
              <a:t> </a:t>
            </a:r>
            <a:r>
              <a:rPr lang="sr-Cyrl-CS" dirty="0" smtClean="0"/>
              <a:t>протеза</a:t>
            </a:r>
            <a:r>
              <a:rPr lang="sr-Latn-CS" dirty="0" smtClean="0"/>
              <a:t> </a:t>
            </a:r>
            <a:r>
              <a:rPr lang="sr-Cyrl-CS" dirty="0" smtClean="0"/>
              <a:t>тиче</a:t>
            </a:r>
            <a:r>
              <a:rPr lang="sr-Latn-CS" dirty="0" smtClean="0"/>
              <a:t>, </a:t>
            </a:r>
            <a:r>
              <a:rPr lang="sr-Cyrl-CS" dirty="0" smtClean="0"/>
              <a:t>они</a:t>
            </a:r>
            <a:r>
              <a:rPr lang="sr-Latn-CS" dirty="0" smtClean="0"/>
              <a:t> </a:t>
            </a:r>
            <a:r>
              <a:rPr lang="sr-Cyrl-CS" dirty="0" smtClean="0"/>
              <a:t>потичу</a:t>
            </a:r>
            <a:r>
              <a:rPr lang="sr-Latn-CS" dirty="0" smtClean="0"/>
              <a:t> </a:t>
            </a:r>
            <a:r>
              <a:rPr lang="sr-Cyrl-CS" dirty="0" smtClean="0"/>
              <a:t>од</a:t>
            </a:r>
            <a:r>
              <a:rPr lang="sr-Latn-CS" dirty="0" smtClean="0"/>
              <a:t> </a:t>
            </a:r>
            <a:r>
              <a:rPr lang="sr-Cyrl-CS" b="1" dirty="0" smtClean="0"/>
              <a:t>Херодота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 484 </a:t>
            </a:r>
            <a:r>
              <a:rPr lang="sr-Cyrl-CS" b="1" dirty="0" smtClean="0"/>
              <a:t>године</a:t>
            </a:r>
            <a:r>
              <a:rPr lang="sr-Latn-CS" b="1" dirty="0" smtClean="0"/>
              <a:t> </a:t>
            </a:r>
            <a:r>
              <a:rPr lang="sr-Cyrl-CS" b="1" dirty="0" smtClean="0"/>
              <a:t>п</a:t>
            </a:r>
            <a:r>
              <a:rPr lang="sr-Latn-CS" b="1" dirty="0" smtClean="0"/>
              <a:t>.</a:t>
            </a:r>
            <a:r>
              <a:rPr lang="sr-Cyrl-CS" b="1" dirty="0" smtClean="0"/>
              <a:t>н</a:t>
            </a:r>
            <a:r>
              <a:rPr lang="sr-Latn-CS" b="1" dirty="0" smtClean="0"/>
              <a:t>.</a:t>
            </a:r>
            <a:r>
              <a:rPr lang="sr-Cyrl-CS" b="1" dirty="0" smtClean="0"/>
              <a:t>е</a:t>
            </a:r>
            <a:r>
              <a:rPr lang="sr-Latn-CS" b="1" dirty="0" smtClean="0"/>
              <a:t>.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описују</a:t>
            </a:r>
            <a:r>
              <a:rPr lang="sr-Latn-CS" dirty="0" smtClean="0"/>
              <a:t> </a:t>
            </a:r>
            <a:r>
              <a:rPr lang="sr-Cyrl-CS" dirty="0" smtClean="0"/>
              <a:t>замену</a:t>
            </a:r>
            <a:r>
              <a:rPr lang="sr-Latn-CS" dirty="0" smtClean="0"/>
              <a:t> </a:t>
            </a:r>
            <a:r>
              <a:rPr lang="sr-Cyrl-CS" dirty="0" smtClean="0"/>
              <a:t>ампутиране</a:t>
            </a:r>
            <a:r>
              <a:rPr lang="sr-Latn-CS" dirty="0" smtClean="0"/>
              <a:t> </a:t>
            </a:r>
            <a:r>
              <a:rPr lang="sr-Cyrl-CS" dirty="0" smtClean="0"/>
              <a:t>ноге</a:t>
            </a:r>
            <a:r>
              <a:rPr lang="sr-Latn-CS" dirty="0" smtClean="0"/>
              <a:t> </a:t>
            </a:r>
            <a:r>
              <a:rPr lang="sr-Cyrl-CS" dirty="0" smtClean="0"/>
              <a:t>дрвеном</a:t>
            </a:r>
            <a:r>
              <a:rPr lang="sr-Latn-CS" dirty="0" smtClean="0"/>
              <a:t> </a:t>
            </a:r>
            <a:r>
              <a:rPr lang="sr-Cyrl-CS" dirty="0" smtClean="0"/>
              <a:t>код</a:t>
            </a:r>
            <a:r>
              <a:rPr lang="sr-Latn-CS" dirty="0" smtClean="0"/>
              <a:t> </a:t>
            </a:r>
            <a:r>
              <a:rPr lang="sr-Cyrl-CS" dirty="0" smtClean="0"/>
              <a:t>настрадалог</a:t>
            </a:r>
            <a:r>
              <a:rPr lang="sr-Latn-CS" dirty="0" smtClean="0"/>
              <a:t> </a:t>
            </a:r>
            <a:r>
              <a:rPr lang="sr-Cyrl-CS" dirty="0" smtClean="0"/>
              <a:t>војника</a:t>
            </a:r>
            <a:r>
              <a:rPr lang="sr-Latn-C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72312"/>
          </a:xfrm>
        </p:spPr>
        <p:txBody>
          <a:bodyPr>
            <a:noAutofit/>
          </a:bodyPr>
          <a:lstStyle/>
          <a:p>
            <a:pPr algn="ctr"/>
            <a:r>
              <a:rPr lang="sr-Cyrl-CS" sz="4000" b="1" dirty="0" smtClean="0"/>
              <a:t>Социјални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проблеми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особа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са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ампутацијом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8768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Уз</a:t>
            </a:r>
            <a:r>
              <a:rPr lang="sr-Latn-CS" dirty="0" smtClean="0"/>
              <a:t> </a:t>
            </a:r>
            <a:r>
              <a:rPr lang="sr-Cyrl-CS" dirty="0" smtClean="0"/>
              <a:t>физичке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психичке</a:t>
            </a:r>
            <a:r>
              <a:rPr lang="sr-Latn-CS" dirty="0" smtClean="0"/>
              <a:t> </a:t>
            </a:r>
            <a:r>
              <a:rPr lang="sr-Cyrl-CS" dirty="0" smtClean="0"/>
              <a:t>проблеме</a:t>
            </a:r>
            <a:r>
              <a:rPr lang="sr-Latn-CS" dirty="0" smtClean="0"/>
              <a:t> </a:t>
            </a:r>
            <a:r>
              <a:rPr lang="sr-Cyrl-CS" dirty="0" smtClean="0"/>
              <a:t>који</a:t>
            </a:r>
            <a:r>
              <a:rPr lang="sr-Latn-CS" dirty="0" smtClean="0"/>
              <a:t> </a:t>
            </a:r>
            <a:r>
              <a:rPr lang="sr-Cyrl-CS" dirty="0" smtClean="0"/>
              <a:t>настају</a:t>
            </a:r>
            <a:r>
              <a:rPr lang="sr-Latn-CS" dirty="0" smtClean="0"/>
              <a:t> </a:t>
            </a:r>
            <a:r>
              <a:rPr lang="sr-Cyrl-CS" dirty="0" smtClean="0"/>
              <a:t>код</a:t>
            </a:r>
            <a:r>
              <a:rPr lang="sr-Latn-CS" dirty="0" smtClean="0"/>
              <a:t> </a:t>
            </a:r>
            <a:r>
              <a:rPr lang="sr-Cyrl-CS" dirty="0" smtClean="0"/>
              <a:t>особе</a:t>
            </a:r>
            <a:r>
              <a:rPr lang="sr-Latn-CS" dirty="0" smtClean="0"/>
              <a:t> </a:t>
            </a:r>
            <a:r>
              <a:rPr lang="sr-Cyrl-CS" dirty="0" smtClean="0"/>
              <a:t>након</a:t>
            </a:r>
            <a:r>
              <a:rPr lang="sr-Latn-CS" dirty="0" smtClean="0"/>
              <a:t> </a:t>
            </a:r>
            <a:r>
              <a:rPr lang="sr-Cyrl-CS" dirty="0" smtClean="0"/>
              <a:t>ампутације</a:t>
            </a:r>
            <a:r>
              <a:rPr lang="sr-Latn-CS" dirty="0" smtClean="0"/>
              <a:t>, </a:t>
            </a:r>
            <a:r>
              <a:rPr lang="sr-Cyrl-CS" b="1" dirty="0" smtClean="0"/>
              <a:t>јављају</a:t>
            </a:r>
            <a:r>
              <a:rPr lang="sr-Latn-CS" b="1" dirty="0" smtClean="0"/>
              <a:t> </a:t>
            </a:r>
            <a:r>
              <a:rPr lang="sr-Cyrl-CS" b="1" dirty="0" smtClean="0"/>
              <a:t>се</a:t>
            </a:r>
            <a:r>
              <a:rPr lang="sr-Latn-CS" b="1" dirty="0" smtClean="0"/>
              <a:t> </a:t>
            </a:r>
            <a:r>
              <a:rPr lang="sr-Cyrl-CS" b="1" dirty="0" smtClean="0"/>
              <a:t>и</a:t>
            </a:r>
            <a:r>
              <a:rPr lang="sr-Latn-CS" b="1" dirty="0" smtClean="0"/>
              <a:t> </a:t>
            </a:r>
            <a:r>
              <a:rPr lang="sr-Cyrl-CS" b="1" dirty="0" smtClean="0"/>
              <a:t>социјални</a:t>
            </a:r>
            <a:r>
              <a:rPr lang="sr-Latn-CS" b="1" dirty="0" smtClean="0"/>
              <a:t> </a:t>
            </a:r>
            <a:r>
              <a:rPr lang="sr-Cyrl-CS" b="1" dirty="0" smtClean="0"/>
              <a:t>проблеми</a:t>
            </a:r>
            <a:r>
              <a:rPr lang="sr-Latn-CS" b="1" dirty="0" smtClean="0"/>
              <a:t> </a:t>
            </a:r>
            <a:r>
              <a:rPr lang="sr-Cyrl-CS" dirty="0" smtClean="0"/>
              <a:t>који</a:t>
            </a:r>
            <a:r>
              <a:rPr lang="sr-Latn-CS" dirty="0" smtClean="0"/>
              <a:t> </a:t>
            </a:r>
            <a:r>
              <a:rPr lang="sr-Cyrl-CS" dirty="0" smtClean="0"/>
              <a:t>се</a:t>
            </a:r>
            <a:r>
              <a:rPr lang="sr-Latn-CS" dirty="0" smtClean="0"/>
              <a:t> </a:t>
            </a:r>
            <a:r>
              <a:rPr lang="sr-Cyrl-CS" dirty="0" smtClean="0"/>
              <a:t>требају</a:t>
            </a:r>
            <a:r>
              <a:rPr lang="sr-Latn-CS" dirty="0" smtClean="0"/>
              <a:t> </a:t>
            </a:r>
            <a:r>
              <a:rPr lang="sr-Cyrl-CS" dirty="0" smtClean="0"/>
              <a:t>превазићи</a:t>
            </a:r>
            <a:r>
              <a:rPr lang="sr-Latn-CS" dirty="0" smtClean="0"/>
              <a:t> </a:t>
            </a:r>
            <a:r>
              <a:rPr lang="sr-Cyrl-CS" dirty="0" smtClean="0"/>
              <a:t>у</a:t>
            </a:r>
            <a:r>
              <a:rPr lang="sr-Latn-CS" dirty="0" smtClean="0"/>
              <a:t> </a:t>
            </a:r>
            <a:r>
              <a:rPr lang="sr-Cyrl-CS" dirty="0" smtClean="0"/>
              <a:t>циљу</a:t>
            </a:r>
            <a:r>
              <a:rPr lang="sr-Latn-CS" dirty="0" smtClean="0"/>
              <a:t> </a:t>
            </a:r>
            <a:r>
              <a:rPr lang="sr-Cyrl-CS" dirty="0" smtClean="0"/>
              <a:t>адекватне</a:t>
            </a:r>
            <a:r>
              <a:rPr lang="sr-Latn-CS" dirty="0" smtClean="0"/>
              <a:t> </a:t>
            </a:r>
            <a:r>
              <a:rPr lang="sr-Cyrl-CS" dirty="0" smtClean="0"/>
              <a:t>протетске</a:t>
            </a:r>
            <a:r>
              <a:rPr lang="sr-Latn-CS" dirty="0" smtClean="0"/>
              <a:t> </a:t>
            </a:r>
            <a:r>
              <a:rPr lang="sr-Cyrl-CS" dirty="0" smtClean="0"/>
              <a:t>рехабилитације</a:t>
            </a:r>
            <a:r>
              <a:rPr lang="sr-Latn-CS" dirty="0" smtClean="0"/>
              <a:t>.</a:t>
            </a:r>
            <a:endParaRPr lang="en-US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Такође</a:t>
            </a:r>
            <a:r>
              <a:rPr lang="sr-Latn-CS" b="1" dirty="0" smtClean="0"/>
              <a:t> </a:t>
            </a:r>
            <a:r>
              <a:rPr lang="sr-Cyrl-CS" b="1" dirty="0" smtClean="0"/>
              <a:t>се</a:t>
            </a:r>
            <a:r>
              <a:rPr lang="sr-Latn-CS" b="1" dirty="0" smtClean="0"/>
              <a:t> </a:t>
            </a:r>
            <a:r>
              <a:rPr lang="sr-Cyrl-CS" b="1" dirty="0" smtClean="0"/>
              <a:t>јављају</a:t>
            </a:r>
            <a:r>
              <a:rPr lang="sr-Latn-CS" b="1" dirty="0" smtClean="0"/>
              <a:t> </a:t>
            </a:r>
            <a:r>
              <a:rPr lang="sr-Cyrl-CS" b="1" dirty="0" smtClean="0"/>
              <a:t>и</a:t>
            </a:r>
            <a:r>
              <a:rPr lang="sr-Latn-CS" b="1" dirty="0" smtClean="0"/>
              <a:t> </a:t>
            </a:r>
            <a:r>
              <a:rPr lang="sr-Cyrl-CS" b="1" dirty="0" smtClean="0"/>
              <a:t>посебни</a:t>
            </a:r>
            <a:r>
              <a:rPr lang="sr-Latn-CS" b="1" dirty="0" smtClean="0"/>
              <a:t> </a:t>
            </a:r>
            <a:r>
              <a:rPr lang="sr-Cyrl-CS" b="1" dirty="0" smtClean="0"/>
              <a:t>проблеми</a:t>
            </a:r>
            <a:r>
              <a:rPr lang="sr-Latn-CS" b="1" dirty="0" smtClean="0"/>
              <a:t> </a:t>
            </a:r>
            <a:r>
              <a:rPr lang="sr-Cyrl-CS" b="1" dirty="0" smtClean="0"/>
              <a:t>везани</a:t>
            </a:r>
            <a:r>
              <a:rPr lang="sr-Latn-CS" b="1" dirty="0" smtClean="0"/>
              <a:t> </a:t>
            </a:r>
            <a:r>
              <a:rPr lang="sr-Cyrl-CS" b="1" dirty="0" smtClean="0"/>
              <a:t>за</a:t>
            </a:r>
            <a:r>
              <a:rPr lang="sr-Latn-CS" b="1" dirty="0" smtClean="0"/>
              <a:t> </a:t>
            </a:r>
            <a:r>
              <a:rPr lang="sr-Cyrl-CS" b="1" dirty="0" smtClean="0"/>
              <a:t>област</a:t>
            </a:r>
            <a:r>
              <a:rPr lang="sr-Latn-CS" b="1" dirty="0" smtClean="0"/>
              <a:t> </a:t>
            </a:r>
            <a:r>
              <a:rPr lang="sr-Cyrl-CS" b="1" dirty="0" smtClean="0"/>
              <a:t>права</a:t>
            </a:r>
            <a:r>
              <a:rPr lang="sr-Latn-CS" b="1" dirty="0" smtClean="0"/>
              <a:t> </a:t>
            </a:r>
            <a:r>
              <a:rPr lang="sr-Cyrl-CS" b="1" dirty="0" smtClean="0"/>
              <a:t>из</a:t>
            </a:r>
            <a:r>
              <a:rPr lang="sr-Latn-CS" b="1" dirty="0" smtClean="0"/>
              <a:t> </a:t>
            </a:r>
            <a:r>
              <a:rPr lang="sr-Cyrl-CS" b="1" dirty="0" smtClean="0"/>
              <a:t>социјалне</a:t>
            </a:r>
            <a:r>
              <a:rPr lang="sr-Latn-CS" b="1" dirty="0" smtClean="0"/>
              <a:t> </a:t>
            </a:r>
            <a:r>
              <a:rPr lang="sr-Cyrl-CS" b="1" dirty="0" smtClean="0"/>
              <a:t>заштите</a:t>
            </a:r>
            <a:r>
              <a:rPr lang="sr-Latn-CS" b="1" dirty="0" smtClean="0"/>
              <a:t>:</a:t>
            </a:r>
            <a:endParaRPr lang="en-US" b="1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i="1" dirty="0" smtClean="0"/>
              <a:t>Проблеми</a:t>
            </a:r>
            <a:r>
              <a:rPr lang="sr-Latn-CS" i="1" dirty="0" smtClean="0"/>
              <a:t> </a:t>
            </a:r>
            <a:r>
              <a:rPr lang="sr-Cyrl-CS" i="1" dirty="0" smtClean="0"/>
              <a:t>који</a:t>
            </a:r>
            <a:r>
              <a:rPr lang="sr-Latn-CS" i="1" dirty="0" smtClean="0"/>
              <a:t> </a:t>
            </a:r>
            <a:r>
              <a:rPr lang="sr-Cyrl-CS" i="1" dirty="0" smtClean="0"/>
              <a:t>се</a:t>
            </a:r>
            <a:r>
              <a:rPr lang="sr-Latn-CS" i="1" dirty="0" smtClean="0"/>
              <a:t> </a:t>
            </a:r>
            <a:r>
              <a:rPr lang="sr-Cyrl-CS" i="1" dirty="0" smtClean="0"/>
              <a:t>односе</a:t>
            </a:r>
            <a:r>
              <a:rPr lang="sr-Latn-CS" i="1" dirty="0" smtClean="0"/>
              <a:t> </a:t>
            </a:r>
            <a:r>
              <a:rPr lang="sr-Cyrl-CS" i="1" dirty="0" smtClean="0"/>
              <a:t>на</a:t>
            </a:r>
            <a:r>
              <a:rPr lang="sr-Latn-CS" i="1" dirty="0" smtClean="0"/>
              <a:t> </a:t>
            </a:r>
            <a:r>
              <a:rPr lang="sr-Cyrl-CS" i="1" dirty="0" smtClean="0"/>
              <a:t>економско</a:t>
            </a:r>
            <a:r>
              <a:rPr lang="sr-Latn-CS" i="1" dirty="0" smtClean="0"/>
              <a:t> </a:t>
            </a:r>
            <a:r>
              <a:rPr lang="sr-Cyrl-CS" i="1" dirty="0" smtClean="0"/>
              <a:t>стање</a:t>
            </a:r>
            <a:r>
              <a:rPr lang="sr-Latn-CS" i="1" dirty="0" smtClean="0"/>
              <a:t> </a:t>
            </a:r>
            <a:r>
              <a:rPr lang="sr-Cyrl-CS" i="1" dirty="0" smtClean="0"/>
              <a:t>породице</a:t>
            </a:r>
            <a:r>
              <a:rPr lang="sr-Latn-CS" i="1" dirty="0" smtClean="0"/>
              <a:t>, </a:t>
            </a:r>
            <a:endParaRPr lang="en-US" i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sr-Cyrl-CS" i="1" dirty="0" smtClean="0"/>
              <a:t>васпитање</a:t>
            </a:r>
            <a:r>
              <a:rPr lang="sr-Latn-CS" i="1" dirty="0" smtClean="0"/>
              <a:t>  </a:t>
            </a:r>
            <a:r>
              <a:rPr lang="sr-Cyrl-CS" i="1" dirty="0" smtClean="0"/>
              <a:t>и</a:t>
            </a:r>
            <a:r>
              <a:rPr lang="sr-Latn-CS" i="1" dirty="0" smtClean="0"/>
              <a:t> </a:t>
            </a:r>
            <a:r>
              <a:rPr lang="sr-Cyrl-CS" i="1" dirty="0" smtClean="0"/>
              <a:t>образовање</a:t>
            </a:r>
            <a:r>
              <a:rPr lang="sr-Latn-CS" i="1" dirty="0" smtClean="0"/>
              <a:t> </a:t>
            </a:r>
            <a:r>
              <a:rPr lang="sr-Cyrl-CS" i="1" dirty="0" smtClean="0"/>
              <a:t>деце</a:t>
            </a:r>
            <a:r>
              <a:rPr lang="sr-Latn-CS" i="1" dirty="0" smtClean="0"/>
              <a:t>, </a:t>
            </a:r>
            <a:r>
              <a:rPr lang="sr-Cyrl-CS" i="1" dirty="0" smtClean="0"/>
              <a:t>проблеме</a:t>
            </a:r>
            <a:r>
              <a:rPr lang="sr-Latn-CS" i="1" dirty="0" smtClean="0"/>
              <a:t> </a:t>
            </a:r>
            <a:r>
              <a:rPr lang="sr-Cyrl-CS" i="1" dirty="0" smtClean="0"/>
              <a:t>супружника</a:t>
            </a:r>
            <a:r>
              <a:rPr lang="sr-Latn-CS" i="1" dirty="0" smtClean="0"/>
              <a:t>...</a:t>
            </a:r>
          </a:p>
          <a:p>
            <a:pPr marL="0" indent="457200" algn="just">
              <a:spcBef>
                <a:spcPts val="0"/>
              </a:spcBef>
              <a:buFont typeface="Wingdings" pitchFamily="2" charset="2"/>
              <a:buChar char="q"/>
            </a:pPr>
            <a:r>
              <a:rPr lang="sr-Cyrl-CS" i="1" dirty="0" smtClean="0"/>
              <a:t>Проблеми</a:t>
            </a:r>
            <a:r>
              <a:rPr lang="sr-Latn-CS" i="1" dirty="0" smtClean="0"/>
              <a:t> </a:t>
            </a:r>
            <a:r>
              <a:rPr lang="sr-Cyrl-CS" i="1" dirty="0" smtClean="0"/>
              <a:t>који</a:t>
            </a:r>
            <a:r>
              <a:rPr lang="sr-Latn-CS" i="1" dirty="0" smtClean="0"/>
              <a:t> </a:t>
            </a:r>
            <a:r>
              <a:rPr lang="sr-Cyrl-CS" i="1" dirty="0" smtClean="0"/>
              <a:t>се</a:t>
            </a:r>
            <a:r>
              <a:rPr lang="sr-Latn-CS" i="1" dirty="0" smtClean="0"/>
              <a:t> </a:t>
            </a:r>
            <a:r>
              <a:rPr lang="sr-Cyrl-CS" i="1" dirty="0" smtClean="0"/>
              <a:t>односе</a:t>
            </a:r>
            <a:r>
              <a:rPr lang="sr-Latn-CS" i="1" dirty="0" smtClean="0"/>
              <a:t> </a:t>
            </a:r>
            <a:r>
              <a:rPr lang="sr-Cyrl-CS" i="1" dirty="0" smtClean="0"/>
              <a:t>на</a:t>
            </a:r>
            <a:r>
              <a:rPr lang="sr-Latn-CS" i="1" dirty="0" smtClean="0"/>
              <a:t> </a:t>
            </a:r>
            <a:r>
              <a:rPr lang="sr-Cyrl-CS" i="1" dirty="0" smtClean="0"/>
              <a:t>права</a:t>
            </a:r>
            <a:r>
              <a:rPr lang="sr-Latn-CS" i="1" dirty="0" smtClean="0"/>
              <a:t> </a:t>
            </a:r>
            <a:r>
              <a:rPr lang="sr-Cyrl-CS" i="1" dirty="0" smtClean="0"/>
              <a:t>из</a:t>
            </a:r>
            <a:r>
              <a:rPr lang="sr-Latn-CS" i="1" dirty="0" smtClean="0"/>
              <a:t> </a:t>
            </a:r>
            <a:r>
              <a:rPr lang="sr-Cyrl-CS" i="1" dirty="0" smtClean="0"/>
              <a:t>радног</a:t>
            </a:r>
            <a:r>
              <a:rPr lang="sr-Latn-CS" i="1" dirty="0" smtClean="0"/>
              <a:t> </a:t>
            </a:r>
            <a:r>
              <a:rPr lang="sr-Cyrl-CS" i="1" dirty="0" smtClean="0"/>
              <a:t>односа</a:t>
            </a:r>
            <a:r>
              <a:rPr lang="sr-Latn-CS" i="1" dirty="0" smtClean="0"/>
              <a:t> </a:t>
            </a:r>
            <a:r>
              <a:rPr lang="sr-Cyrl-CS" i="1" dirty="0" smtClean="0"/>
              <a:t>и</a:t>
            </a:r>
            <a:r>
              <a:rPr lang="sr-Latn-CS" i="1" dirty="0" smtClean="0"/>
              <a:t> </a:t>
            </a:r>
            <a:endParaRPr lang="en-US" i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sr-Cyrl-CS" i="1" dirty="0" smtClean="0"/>
              <a:t>инвалидског</a:t>
            </a:r>
            <a:r>
              <a:rPr lang="sr-Latn-CS" i="1" dirty="0" smtClean="0"/>
              <a:t> </a:t>
            </a:r>
            <a:r>
              <a:rPr lang="sr-Cyrl-CS" i="1" dirty="0" smtClean="0"/>
              <a:t>осигурања</a:t>
            </a:r>
            <a:r>
              <a:rPr lang="sr-Latn-CS" i="1" dirty="0" smtClean="0"/>
              <a:t> </a:t>
            </a:r>
            <a:r>
              <a:rPr lang="sr-Cyrl-CS" i="1" dirty="0" smtClean="0"/>
              <a:t>које</a:t>
            </a:r>
            <a:r>
              <a:rPr lang="sr-Latn-CS" i="1" dirty="0" smtClean="0"/>
              <a:t> </a:t>
            </a:r>
            <a:r>
              <a:rPr lang="sr-Cyrl-CS" i="1" dirty="0" smtClean="0"/>
              <a:t>има</a:t>
            </a:r>
            <a:r>
              <a:rPr lang="sr-Latn-CS" i="1" dirty="0" smtClean="0"/>
              <a:t> </a:t>
            </a:r>
            <a:r>
              <a:rPr lang="sr-Cyrl-CS" i="1" dirty="0" smtClean="0"/>
              <a:t>за</a:t>
            </a:r>
            <a:r>
              <a:rPr lang="sr-Latn-CS" i="1" dirty="0" smtClean="0"/>
              <a:t> </a:t>
            </a:r>
            <a:r>
              <a:rPr lang="sr-Cyrl-CS" i="1" dirty="0" smtClean="0"/>
              <a:t>циљ</a:t>
            </a:r>
            <a:r>
              <a:rPr lang="sr-Latn-CS" i="1" dirty="0" smtClean="0"/>
              <a:t> </a:t>
            </a:r>
            <a:r>
              <a:rPr lang="sr-Cyrl-CS" i="1" dirty="0" smtClean="0"/>
              <a:t>да</a:t>
            </a:r>
            <a:r>
              <a:rPr lang="sr-Latn-CS" i="1" dirty="0" smtClean="0"/>
              <a:t> </a:t>
            </a:r>
            <a:r>
              <a:rPr lang="sr-Cyrl-CS" i="1" dirty="0" smtClean="0"/>
              <a:t>пружи</a:t>
            </a:r>
            <a:r>
              <a:rPr lang="sr-Latn-CS" i="1" dirty="0" smtClean="0"/>
              <a:t> </a:t>
            </a:r>
            <a:endParaRPr lang="en-US" i="1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sr-Cyrl-CS" i="1" dirty="0" smtClean="0"/>
              <a:t>материјалну</a:t>
            </a:r>
            <a:r>
              <a:rPr lang="sr-Latn-CS" i="1" dirty="0" smtClean="0"/>
              <a:t> </a:t>
            </a:r>
            <a:r>
              <a:rPr lang="sr-Cyrl-CS" i="1" dirty="0" smtClean="0"/>
              <a:t>сигурност</a:t>
            </a:r>
            <a:r>
              <a:rPr lang="sr-Latn-CS" i="1" dirty="0" smtClean="0"/>
              <a:t>, </a:t>
            </a:r>
            <a:r>
              <a:rPr lang="sr-Cyrl-CS" i="1" dirty="0" smtClean="0"/>
              <a:t>право</a:t>
            </a:r>
            <a:r>
              <a:rPr lang="sr-Latn-CS" i="1" dirty="0" smtClean="0"/>
              <a:t> </a:t>
            </a:r>
            <a:r>
              <a:rPr lang="sr-Cyrl-CS" i="1" dirty="0" smtClean="0"/>
              <a:t>на</a:t>
            </a:r>
            <a:r>
              <a:rPr lang="sr-Latn-CS" i="1" dirty="0" smtClean="0"/>
              <a:t> </a:t>
            </a:r>
            <a:r>
              <a:rPr lang="sr-Cyrl-CS" i="1" dirty="0" smtClean="0"/>
              <a:t>поновно</a:t>
            </a:r>
            <a:r>
              <a:rPr lang="sr-Latn-CS" i="1" dirty="0" smtClean="0"/>
              <a:t> </a:t>
            </a:r>
            <a:r>
              <a:rPr lang="sr-Cyrl-CS" i="1" dirty="0" smtClean="0"/>
              <a:t>запошљавање</a:t>
            </a:r>
            <a:r>
              <a:rPr lang="sr-Latn-CS" i="1" dirty="0" smtClean="0"/>
              <a:t>...</a:t>
            </a:r>
            <a:endParaRPr lang="en-US" i="1" dirty="0" smtClean="0"/>
          </a:p>
          <a:p>
            <a:pPr marL="0" indent="457200" algn="just">
              <a:spcBef>
                <a:spcPts val="0"/>
              </a:spcBef>
              <a:buNone/>
            </a:pPr>
            <a:endParaRPr lang="en-US" dirty="0" smtClean="0"/>
          </a:p>
          <a:p>
            <a:pPr marL="0" indent="457200" algn="just">
              <a:spcBef>
                <a:spcPts val="0"/>
              </a:spcBef>
              <a:buNone/>
            </a:pPr>
            <a:r>
              <a:rPr lang="sr-Cyrl-CS" dirty="0" smtClean="0">
                <a:solidFill>
                  <a:srgbClr val="FF0000"/>
                </a:solidFill>
              </a:rPr>
              <a:t>За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наведене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проблеме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се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обавезно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укључује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социјални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радник</a:t>
            </a:r>
            <a:r>
              <a:rPr lang="sr-Latn-CS" dirty="0" smtClean="0">
                <a:solidFill>
                  <a:srgbClr val="FF0000"/>
                </a:solidFill>
              </a:rPr>
              <a:t>, </a:t>
            </a:r>
            <a:r>
              <a:rPr lang="sr-Cyrl-CS" dirty="0" smtClean="0">
                <a:solidFill>
                  <a:srgbClr val="FF0000"/>
                </a:solidFill>
              </a:rPr>
              <a:t>који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је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дате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информације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прикупио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анамнезом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већ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на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почетку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рехабилитације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и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који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у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оквиру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законских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прописа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настоји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да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их</a:t>
            </a:r>
            <a:r>
              <a:rPr lang="sr-Latn-CS" dirty="0" smtClean="0">
                <a:solidFill>
                  <a:srgbClr val="FF0000"/>
                </a:solidFill>
              </a:rPr>
              <a:t> </a:t>
            </a:r>
            <a:r>
              <a:rPr lang="sr-Cyrl-CS" dirty="0" smtClean="0">
                <a:solidFill>
                  <a:srgbClr val="FF0000"/>
                </a:solidFill>
              </a:rPr>
              <a:t>реши</a:t>
            </a:r>
            <a:r>
              <a:rPr lang="sr-Latn-C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sr-Cyrl-CS" sz="4000" b="1" dirty="0" smtClean="0"/>
              <a:t>Професионална</a:t>
            </a:r>
            <a:r>
              <a:rPr lang="sr-Latn-CS" sz="4000" b="1" dirty="0" smtClean="0"/>
              <a:t> </a:t>
            </a:r>
            <a:r>
              <a:rPr lang="sr-Cyrl-CS" sz="4000" b="1" dirty="0" smtClean="0"/>
              <a:t>рехабилитација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362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sz="2400" dirty="0" smtClean="0"/>
              <a:t>Током</a:t>
            </a:r>
            <a:r>
              <a:rPr lang="sr-Latn-CS" sz="2400" dirty="0" smtClean="0"/>
              <a:t> </a:t>
            </a:r>
            <a:r>
              <a:rPr lang="sr-Cyrl-CS" sz="2400" dirty="0" smtClean="0"/>
              <a:t>процеса</a:t>
            </a:r>
            <a:r>
              <a:rPr lang="sr-Latn-CS" sz="2400" dirty="0" smtClean="0"/>
              <a:t> </a:t>
            </a:r>
            <a:r>
              <a:rPr lang="sr-Cyrl-CS" sz="2400" dirty="0" smtClean="0"/>
              <a:t>рехабилитације</a:t>
            </a:r>
            <a:r>
              <a:rPr lang="sr-Latn-CS" sz="2400" dirty="0" smtClean="0"/>
              <a:t>, </a:t>
            </a:r>
            <a:r>
              <a:rPr lang="sr-Cyrl-CS" sz="2400" dirty="0" smtClean="0"/>
              <a:t>спроводи</a:t>
            </a:r>
            <a:r>
              <a:rPr lang="sr-Latn-CS" sz="2400" dirty="0" smtClean="0"/>
              <a:t> </a:t>
            </a:r>
            <a:r>
              <a:rPr lang="sr-Cyrl-CS" sz="2400" dirty="0" smtClean="0"/>
              <a:t>се</a:t>
            </a:r>
            <a:r>
              <a:rPr lang="sr-Latn-CS" sz="2400" dirty="0" smtClean="0"/>
              <a:t> </a:t>
            </a:r>
            <a:r>
              <a:rPr lang="sr-Cyrl-CS" sz="2400" dirty="0" smtClean="0"/>
              <a:t>и</a:t>
            </a:r>
            <a:r>
              <a:rPr lang="sr-Latn-CS" sz="2400" dirty="0" smtClean="0"/>
              <a:t> </a:t>
            </a:r>
            <a:r>
              <a:rPr lang="sr-Cyrl-CS" sz="2400" i="1" dirty="0" smtClean="0">
                <a:solidFill>
                  <a:srgbClr val="FF0000"/>
                </a:solidFill>
              </a:rPr>
              <a:t>ПРОФЕСИОНАЛНА</a:t>
            </a:r>
            <a:r>
              <a:rPr lang="sr-Latn-CS" sz="2400" i="1" dirty="0" smtClean="0">
                <a:solidFill>
                  <a:srgbClr val="FF0000"/>
                </a:solidFill>
              </a:rPr>
              <a:t> </a:t>
            </a:r>
            <a:r>
              <a:rPr lang="sr-Cyrl-CS" sz="2400" i="1" dirty="0" smtClean="0">
                <a:solidFill>
                  <a:srgbClr val="FF0000"/>
                </a:solidFill>
              </a:rPr>
              <a:t>РЕХАБИЛИТАЦИЈА</a:t>
            </a:r>
            <a:r>
              <a:rPr lang="sr-Latn-CS" sz="2400" dirty="0" smtClean="0"/>
              <a:t>, </a:t>
            </a:r>
            <a:r>
              <a:rPr lang="sr-Cyrl-CS" sz="2400" dirty="0" smtClean="0"/>
              <a:t>која</a:t>
            </a:r>
            <a:r>
              <a:rPr lang="sr-Latn-CS" sz="2400" dirty="0" smtClean="0"/>
              <a:t> </a:t>
            </a:r>
            <a:r>
              <a:rPr lang="sr-Cyrl-CS" sz="2400" dirty="0" smtClean="0"/>
              <a:t>има</a:t>
            </a:r>
            <a:r>
              <a:rPr lang="sr-Latn-CS" sz="2400" dirty="0" smtClean="0"/>
              <a:t> </a:t>
            </a:r>
            <a:r>
              <a:rPr lang="sr-Cyrl-CS" sz="2400" dirty="0" smtClean="0"/>
              <a:t>за</a:t>
            </a:r>
            <a:r>
              <a:rPr lang="sr-Latn-CS" sz="2400" dirty="0" smtClean="0"/>
              <a:t> </a:t>
            </a:r>
            <a:r>
              <a:rPr lang="sr-Cyrl-CS" sz="2400" dirty="0" smtClean="0"/>
              <a:t>циљ</a:t>
            </a:r>
            <a:r>
              <a:rPr lang="sr-Latn-CS" sz="2400" dirty="0" smtClean="0"/>
              <a:t> </a:t>
            </a:r>
            <a:r>
              <a:rPr lang="sr-Cyrl-CS" sz="2400" dirty="0" smtClean="0"/>
              <a:t>да</a:t>
            </a:r>
            <a:r>
              <a:rPr lang="sr-Latn-CS" sz="2400" dirty="0" smtClean="0"/>
              <a:t> </a:t>
            </a:r>
            <a:r>
              <a:rPr lang="sr-Cyrl-CS" sz="2400" dirty="0" smtClean="0"/>
              <a:t>у</a:t>
            </a:r>
            <a:r>
              <a:rPr lang="sr-Latn-CS" sz="2400" dirty="0" smtClean="0"/>
              <a:t> </a:t>
            </a:r>
            <a:r>
              <a:rPr lang="sr-Cyrl-CS" sz="2400" dirty="0" smtClean="0"/>
              <a:t>односу</a:t>
            </a:r>
            <a:r>
              <a:rPr lang="sr-Latn-CS" sz="2400" dirty="0" smtClean="0"/>
              <a:t> </a:t>
            </a:r>
            <a:r>
              <a:rPr lang="sr-Cyrl-CS" sz="2400" dirty="0" smtClean="0"/>
              <a:t>на</a:t>
            </a:r>
            <a:r>
              <a:rPr lang="sr-Latn-CS" sz="2400" dirty="0" smtClean="0"/>
              <a:t> </a:t>
            </a:r>
            <a:r>
              <a:rPr lang="sr-Cyrl-CS" sz="2400" dirty="0" smtClean="0"/>
              <a:t>узраст</a:t>
            </a:r>
            <a:r>
              <a:rPr lang="sr-Latn-CS" sz="2400" dirty="0" smtClean="0"/>
              <a:t>, </a:t>
            </a:r>
            <a:r>
              <a:rPr lang="sr-Cyrl-CS" sz="2400" dirty="0" smtClean="0"/>
              <a:t>квалификације</a:t>
            </a:r>
            <a:r>
              <a:rPr lang="sr-Latn-CS" sz="2400" dirty="0" smtClean="0"/>
              <a:t> </a:t>
            </a:r>
            <a:r>
              <a:rPr lang="sr-Cyrl-CS" sz="2400" dirty="0" smtClean="0"/>
              <a:t>и</a:t>
            </a:r>
            <a:r>
              <a:rPr lang="sr-Latn-CS" sz="2400" dirty="0" smtClean="0"/>
              <a:t> </a:t>
            </a:r>
            <a:r>
              <a:rPr lang="sr-Cyrl-CS" sz="2400" dirty="0" smtClean="0"/>
              <a:t>радне</a:t>
            </a:r>
            <a:r>
              <a:rPr lang="sr-Latn-CS" sz="2400" dirty="0" smtClean="0"/>
              <a:t> </a:t>
            </a:r>
            <a:r>
              <a:rPr lang="sr-Cyrl-CS" sz="2400" dirty="0" smtClean="0"/>
              <a:t>способности</a:t>
            </a:r>
            <a:r>
              <a:rPr lang="sr-Latn-CS" sz="2400" dirty="0" smtClean="0"/>
              <a:t> </a:t>
            </a:r>
            <a:r>
              <a:rPr lang="sr-Cyrl-CS" sz="2400" dirty="0" smtClean="0"/>
              <a:t>пацијента</a:t>
            </a:r>
            <a:r>
              <a:rPr lang="sr-Latn-CS" sz="2400" dirty="0" smtClean="0"/>
              <a:t> </a:t>
            </a:r>
            <a:r>
              <a:rPr lang="sr-Cyrl-CS" sz="2400" dirty="0" smtClean="0"/>
              <a:t>оспособи</a:t>
            </a:r>
            <a:r>
              <a:rPr lang="sr-Latn-CS" sz="2400" dirty="0" smtClean="0"/>
              <a:t> </a:t>
            </a:r>
            <a:r>
              <a:rPr lang="sr-Cyrl-CS" sz="2400" dirty="0" smtClean="0"/>
              <a:t>оштећену</a:t>
            </a:r>
            <a:r>
              <a:rPr lang="sr-Latn-CS" sz="2400" dirty="0" smtClean="0"/>
              <a:t> </a:t>
            </a:r>
            <a:r>
              <a:rPr lang="sr-Cyrl-CS" sz="2400" dirty="0" smtClean="0"/>
              <a:t>особу</a:t>
            </a:r>
            <a:r>
              <a:rPr lang="sr-Latn-CS" sz="2400" dirty="0" smtClean="0"/>
              <a:t> </a:t>
            </a:r>
            <a:r>
              <a:rPr lang="sr-Cyrl-CS" sz="2400" dirty="0" smtClean="0"/>
              <a:t>за</a:t>
            </a:r>
            <a:r>
              <a:rPr lang="sr-Latn-CS" sz="2400" dirty="0" smtClean="0"/>
              <a:t> </a:t>
            </a:r>
            <a:r>
              <a:rPr lang="sr-Cyrl-CS" sz="2400" dirty="0" smtClean="0"/>
              <a:t>одговарајући</a:t>
            </a:r>
            <a:r>
              <a:rPr lang="sr-Latn-CS" sz="2400" dirty="0" smtClean="0"/>
              <a:t> </a:t>
            </a:r>
            <a:r>
              <a:rPr lang="sr-Cyrl-CS" sz="2400" dirty="0" smtClean="0"/>
              <a:t>посао</a:t>
            </a:r>
            <a:r>
              <a:rPr lang="sr-Latn-CS" sz="2400" dirty="0" smtClean="0"/>
              <a:t>.</a:t>
            </a:r>
            <a:endParaRPr lang="en-US" sz="2400" dirty="0" smtClean="0"/>
          </a:p>
          <a:p>
            <a:pPr marL="0" indent="0" algn="just">
              <a:spcBef>
                <a:spcPts val="0"/>
              </a:spcBef>
              <a:buNone/>
            </a:pPr>
            <a:endParaRPr lang="sr-Latn-CS" dirty="0" smtClean="0"/>
          </a:p>
          <a:p>
            <a:pPr marL="0" indent="0">
              <a:spcBef>
                <a:spcPts val="0"/>
              </a:spcBef>
              <a:buNone/>
            </a:pPr>
            <a:endParaRPr lang="sr-Latn-C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3733800"/>
            <a:ext cx="8229600" cy="2743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r-Cyrl-CS" sz="2400" b="1" dirty="0" smtClean="0"/>
              <a:t>Рад</a:t>
            </a:r>
            <a:r>
              <a:rPr lang="en-US" sz="2400" b="1" dirty="0" smtClean="0"/>
              <a:t>o</a:t>
            </a:r>
            <a:r>
              <a:rPr lang="sr-Cyrl-CS" sz="2400" b="1" dirty="0" smtClean="0"/>
              <a:t>м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оштећена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особа</a:t>
            </a:r>
            <a:r>
              <a:rPr lang="sr-Latn-CS" sz="2400" b="1" dirty="0" smtClean="0"/>
              <a:t> </a:t>
            </a:r>
            <a:r>
              <a:rPr lang="sr-Cyrl-CS" sz="2400" b="1" dirty="0" smtClean="0"/>
              <a:t>обезбеђује</a:t>
            </a:r>
            <a:r>
              <a:rPr lang="sr-Latn-CS" sz="2400" b="1" dirty="0" smtClean="0"/>
              <a:t>:</a:t>
            </a:r>
            <a:endParaRPr lang="en-US" sz="2400" b="1" dirty="0" smtClean="0"/>
          </a:p>
          <a:p>
            <a:pPr algn="just"/>
            <a:endParaRPr lang="sr-Latn-CS" sz="2400" dirty="0" smtClean="0"/>
          </a:p>
          <a:p>
            <a:pPr indent="457200" algn="just">
              <a:buFont typeface="Wingdings" pitchFamily="2" charset="2"/>
              <a:buChar char="q"/>
            </a:pPr>
            <a:r>
              <a:rPr lang="sr-Cyrl-CS" sz="2400" dirty="0" smtClean="0"/>
              <a:t>Преко</a:t>
            </a:r>
            <a:r>
              <a:rPr lang="sr-Latn-CS" sz="2400" dirty="0" smtClean="0"/>
              <a:t> </a:t>
            </a:r>
            <a:r>
              <a:rPr lang="sr-Cyrl-CS" sz="2400" dirty="0" smtClean="0"/>
              <a:t>потребно</a:t>
            </a:r>
            <a:r>
              <a:rPr lang="sr-Latn-CS" sz="2400" dirty="0" smtClean="0"/>
              <a:t> </a:t>
            </a:r>
            <a:r>
              <a:rPr lang="sr-Cyrl-CS" sz="2400" dirty="0" smtClean="0"/>
              <a:t>самопоуздање</a:t>
            </a:r>
            <a:r>
              <a:rPr lang="sr-Latn-CS" sz="2400" dirty="0" smtClean="0"/>
              <a:t>, </a:t>
            </a:r>
            <a:r>
              <a:rPr lang="sr-Cyrl-CS" sz="2400" dirty="0" smtClean="0"/>
              <a:t>веру</a:t>
            </a:r>
            <a:r>
              <a:rPr lang="sr-Latn-CS" sz="2400" dirty="0" smtClean="0"/>
              <a:t> </a:t>
            </a:r>
            <a:r>
              <a:rPr lang="sr-Cyrl-CS" sz="2400" dirty="0" smtClean="0"/>
              <a:t>у</a:t>
            </a:r>
            <a:r>
              <a:rPr lang="sr-Latn-CS" sz="2400" dirty="0" smtClean="0"/>
              <a:t> </a:t>
            </a:r>
            <a:r>
              <a:rPr lang="sr-Cyrl-CS" sz="2400" dirty="0" smtClean="0"/>
              <a:t>себе</a:t>
            </a:r>
            <a:endParaRPr lang="sr-Latn-CS" sz="2400" dirty="0" smtClean="0"/>
          </a:p>
          <a:p>
            <a:pPr indent="457200" algn="just">
              <a:buFont typeface="Wingdings" pitchFamily="2" charset="2"/>
              <a:buChar char="q"/>
            </a:pPr>
            <a:r>
              <a:rPr lang="sr-Cyrl-CS" sz="2400" dirty="0" smtClean="0"/>
              <a:t>Добре</a:t>
            </a:r>
            <a:r>
              <a:rPr lang="sr-Latn-CS" sz="2400" dirty="0" smtClean="0"/>
              <a:t> </a:t>
            </a:r>
            <a:r>
              <a:rPr lang="sr-Cyrl-CS" sz="2400" dirty="0" smtClean="0"/>
              <a:t>материјалне</a:t>
            </a:r>
            <a:r>
              <a:rPr lang="sr-Latn-CS" sz="2400" dirty="0" smtClean="0"/>
              <a:t> </a:t>
            </a:r>
            <a:r>
              <a:rPr lang="sr-Cyrl-CS" sz="2400" dirty="0" smtClean="0"/>
              <a:t>услове</a:t>
            </a:r>
            <a:r>
              <a:rPr lang="sr-Latn-CS" sz="2400" dirty="0" smtClean="0"/>
              <a:t> </a:t>
            </a:r>
            <a:r>
              <a:rPr lang="sr-Cyrl-CS" sz="2400" dirty="0" smtClean="0"/>
              <a:t>живота</a:t>
            </a:r>
            <a:r>
              <a:rPr lang="sr-Latn-CS" sz="2400" dirty="0" smtClean="0"/>
              <a:t> </a:t>
            </a:r>
            <a:r>
              <a:rPr lang="sr-Cyrl-CS" sz="2400" dirty="0" smtClean="0"/>
              <a:t>за</a:t>
            </a:r>
            <a:r>
              <a:rPr lang="sr-Latn-CS" sz="2400" dirty="0" smtClean="0"/>
              <a:t> </a:t>
            </a:r>
            <a:r>
              <a:rPr lang="sr-Cyrl-CS" sz="2400" dirty="0" smtClean="0"/>
              <a:t>себе</a:t>
            </a:r>
            <a:r>
              <a:rPr lang="sr-Latn-CS" sz="2400" dirty="0" smtClean="0"/>
              <a:t> </a:t>
            </a:r>
            <a:r>
              <a:rPr lang="sr-Cyrl-CS" sz="2400" dirty="0" smtClean="0"/>
              <a:t>и</a:t>
            </a:r>
            <a:r>
              <a:rPr lang="sr-Latn-CS" sz="2400" dirty="0" smtClean="0"/>
              <a:t> </a:t>
            </a:r>
            <a:r>
              <a:rPr lang="sr-Cyrl-CS" sz="2400" dirty="0" smtClean="0"/>
              <a:t>породицу</a:t>
            </a:r>
            <a:endParaRPr lang="sr-Latn-CS" sz="2400" dirty="0" smtClean="0"/>
          </a:p>
          <a:p>
            <a:pPr indent="457200" algn="just">
              <a:buFont typeface="Wingdings" pitchFamily="2" charset="2"/>
              <a:buChar char="q"/>
            </a:pPr>
            <a:r>
              <a:rPr lang="sr-Cyrl-CS" sz="2400" dirty="0" smtClean="0"/>
              <a:t>Успостављање</a:t>
            </a:r>
            <a:r>
              <a:rPr lang="sr-Latn-CS" sz="2400" dirty="0" smtClean="0"/>
              <a:t> </a:t>
            </a:r>
            <a:r>
              <a:rPr lang="sr-Cyrl-CS" sz="2400" dirty="0" smtClean="0"/>
              <a:t>нарушених</a:t>
            </a:r>
            <a:r>
              <a:rPr lang="sr-Latn-CS" sz="2400" dirty="0" smtClean="0"/>
              <a:t> </a:t>
            </a:r>
            <a:r>
              <a:rPr lang="sr-Cyrl-CS" sz="2400" dirty="0" smtClean="0"/>
              <a:t>социјалних</a:t>
            </a:r>
            <a:r>
              <a:rPr lang="sr-Latn-CS" sz="2400" dirty="0" smtClean="0"/>
              <a:t> </a:t>
            </a:r>
            <a:r>
              <a:rPr lang="sr-Cyrl-CS" sz="2400" dirty="0" smtClean="0"/>
              <a:t>односа</a:t>
            </a:r>
            <a:endParaRPr lang="sr-Latn-CS" sz="2400" dirty="0" smtClean="0"/>
          </a:p>
          <a:p>
            <a:pPr indent="457200" algn="just">
              <a:buFont typeface="Wingdings" pitchFamily="2" charset="2"/>
              <a:buChar char="q"/>
            </a:pPr>
            <a:r>
              <a:rPr lang="sr-Cyrl-CS" sz="2400" dirty="0" smtClean="0"/>
              <a:t>Спречавање</a:t>
            </a:r>
            <a:r>
              <a:rPr lang="sr-Latn-CS" sz="2400" dirty="0" smtClean="0"/>
              <a:t> </a:t>
            </a:r>
            <a:r>
              <a:rPr lang="sr-Cyrl-CS" sz="2400" dirty="0" smtClean="0"/>
              <a:t>настанка</a:t>
            </a:r>
            <a:r>
              <a:rPr lang="sr-Latn-CS" sz="2400" dirty="0" smtClean="0"/>
              <a:t> </a:t>
            </a:r>
            <a:r>
              <a:rPr lang="sr-Cyrl-CS" sz="2400" dirty="0" smtClean="0"/>
              <a:t>лоших</a:t>
            </a:r>
            <a:r>
              <a:rPr lang="sr-Latn-CS" sz="2400" dirty="0" smtClean="0"/>
              <a:t> </a:t>
            </a:r>
            <a:r>
              <a:rPr lang="sr-Cyrl-CS" sz="2400" dirty="0" smtClean="0"/>
              <a:t>мисли</a:t>
            </a:r>
            <a:r>
              <a:rPr lang="sr-Latn-CS" sz="2400" dirty="0" smtClean="0"/>
              <a:t>, </a:t>
            </a:r>
            <a:r>
              <a:rPr lang="sr-Cyrl-CS" sz="2400" dirty="0" smtClean="0"/>
              <a:t>проузрокованих</a:t>
            </a:r>
            <a:r>
              <a:rPr lang="sr-Latn-CS" sz="2400" dirty="0" smtClean="0"/>
              <a:t> </a:t>
            </a:r>
            <a:endParaRPr lang="en-US" sz="2400" dirty="0" smtClean="0"/>
          </a:p>
          <a:p>
            <a:pPr indent="457200" algn="just"/>
            <a:r>
              <a:rPr lang="sr-Cyrl-CS" sz="2400" dirty="0" smtClean="0"/>
              <a:t>досадом</a:t>
            </a:r>
            <a:r>
              <a:rPr lang="sr-Latn-CS" sz="2400" dirty="0" smtClean="0"/>
              <a:t>, </a:t>
            </a:r>
            <a:r>
              <a:rPr lang="sr-Cyrl-CS" sz="2400" dirty="0" smtClean="0"/>
              <a:t>самоћом</a:t>
            </a:r>
            <a:r>
              <a:rPr lang="sr-Latn-CS" sz="2400" dirty="0" smtClean="0"/>
              <a:t>,</a:t>
            </a:r>
            <a:r>
              <a:rPr lang="sr-Cyrl-CS" sz="2400" dirty="0" smtClean="0"/>
              <a:t>страхом</a:t>
            </a:r>
            <a:r>
              <a:rPr lang="sr-Latn-CS" sz="2600" dirty="0" smtClean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25780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sr-Cyrl-CS" b="1" dirty="0" smtClean="0">
                <a:latin typeface="+mj-lt"/>
              </a:rPr>
              <a:t>ПРОФЕСИОНАЛНА</a:t>
            </a:r>
            <a:r>
              <a:rPr lang="sr-Latn-CS" b="1" dirty="0" smtClean="0">
                <a:latin typeface="+mj-lt"/>
              </a:rPr>
              <a:t> </a:t>
            </a:r>
            <a:r>
              <a:rPr lang="sr-Cyrl-CS" b="1" dirty="0" smtClean="0">
                <a:latin typeface="+mj-lt"/>
              </a:rPr>
              <a:t>РЕХАБИЛИТАЦИЈА</a:t>
            </a:r>
            <a:r>
              <a:rPr lang="sr-Latn-CS" b="1" dirty="0" smtClean="0">
                <a:latin typeface="+mj-lt"/>
              </a:rPr>
              <a:t> </a:t>
            </a:r>
            <a:r>
              <a:rPr lang="sr-Cyrl-CS" b="1" dirty="0" smtClean="0">
                <a:latin typeface="+mj-lt"/>
              </a:rPr>
              <a:t>СЕ</a:t>
            </a:r>
            <a:r>
              <a:rPr lang="sr-Latn-CS" b="1" dirty="0" smtClean="0">
                <a:latin typeface="+mj-lt"/>
              </a:rPr>
              <a:t> </a:t>
            </a:r>
            <a:r>
              <a:rPr lang="sr-Cyrl-CS" b="1" dirty="0" smtClean="0">
                <a:latin typeface="+mj-lt"/>
              </a:rPr>
              <a:t>ОСТВАРУЈЕ</a:t>
            </a:r>
            <a:r>
              <a:rPr lang="sr-Latn-CS" b="1" dirty="0" smtClean="0">
                <a:latin typeface="+mj-lt"/>
              </a:rPr>
              <a:t> </a:t>
            </a:r>
            <a:endParaRPr lang="en-US" b="1" dirty="0" smtClean="0">
              <a:latin typeface="+mj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sr-Cyrl-CS" b="1" dirty="0" smtClean="0">
                <a:latin typeface="+mj-lt"/>
              </a:rPr>
              <a:t>КРОЗ</a:t>
            </a:r>
            <a:r>
              <a:rPr lang="sr-Latn-CS" b="1" dirty="0" smtClean="0">
                <a:latin typeface="+mj-lt"/>
              </a:rPr>
              <a:t> </a:t>
            </a:r>
            <a:r>
              <a:rPr lang="sr-Cyrl-CS" b="1" dirty="0" smtClean="0">
                <a:latin typeface="+mj-lt"/>
              </a:rPr>
              <a:t>НЕКОЛИКО</a:t>
            </a:r>
            <a:r>
              <a:rPr lang="sr-Latn-CS" b="1" dirty="0" smtClean="0">
                <a:latin typeface="+mj-lt"/>
              </a:rPr>
              <a:t> </a:t>
            </a:r>
            <a:r>
              <a:rPr lang="sr-Cyrl-CS" b="1" dirty="0" smtClean="0">
                <a:latin typeface="+mj-lt"/>
              </a:rPr>
              <a:t>ФАЗА</a:t>
            </a:r>
            <a:r>
              <a:rPr lang="sr-Latn-CS" b="1" dirty="0" smtClean="0">
                <a:latin typeface="+mj-lt"/>
              </a:rPr>
              <a:t>:</a:t>
            </a:r>
            <a:endParaRPr lang="en-US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E80AA9"/>
              </a:buClr>
              <a:buSzPct val="96000"/>
              <a:buNone/>
            </a:pPr>
            <a:endParaRPr lang="sr-Latn-CS" dirty="0" smtClean="0"/>
          </a:p>
          <a:p>
            <a:pPr marL="514350" indent="-514350" algn="just">
              <a:spcBef>
                <a:spcPts val="0"/>
              </a:spcBef>
              <a:buClr>
                <a:srgbClr val="E80AA9"/>
              </a:buClr>
              <a:buSzPct val="96000"/>
              <a:buFont typeface="Wingdings" pitchFamily="2" charset="2"/>
              <a:buChar char="q"/>
            </a:pPr>
            <a:r>
              <a:rPr lang="sr-Cyrl-CS" dirty="0" smtClean="0">
                <a:solidFill>
                  <a:srgbClr val="FF0000"/>
                </a:solidFill>
                <a:latin typeface="+mj-lt"/>
              </a:rPr>
              <a:t>Разматрање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преосталих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способности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оштећене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особе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,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за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шта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се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користе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или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психолошки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тестови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или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израда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одговарајућих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радних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узорака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из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домена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одређеног</a:t>
            </a:r>
            <a:r>
              <a:rPr lang="sr-Latn-CS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FF0000"/>
                </a:solidFill>
                <a:latin typeface="+mj-lt"/>
              </a:rPr>
              <a:t>занимања</a:t>
            </a:r>
            <a:endParaRPr lang="sr-Latn-CS" dirty="0" smtClean="0">
              <a:solidFill>
                <a:srgbClr val="FF0000"/>
              </a:solidFill>
              <a:latin typeface="+mj-lt"/>
            </a:endParaRPr>
          </a:p>
          <a:p>
            <a:pPr marL="514350" indent="-514350" algn="just">
              <a:spcBef>
                <a:spcPts val="0"/>
              </a:spcBef>
              <a:buClr>
                <a:srgbClr val="E80AA9"/>
              </a:buClr>
              <a:buSzPct val="96000"/>
              <a:buFont typeface="Wingdings" pitchFamily="2" charset="2"/>
              <a:buChar char="q"/>
            </a:pPr>
            <a:r>
              <a:rPr lang="sr-Cyrl-CS" dirty="0" smtClean="0">
                <a:solidFill>
                  <a:srgbClr val="00B050"/>
                </a:solidFill>
                <a:latin typeface="+mj-lt"/>
              </a:rPr>
              <a:t>Професионално</a:t>
            </a:r>
            <a:r>
              <a:rPr lang="sr-Latn-CS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00B050"/>
                </a:solidFill>
                <a:latin typeface="+mj-lt"/>
              </a:rPr>
              <a:t>усмеравање</a:t>
            </a:r>
            <a:r>
              <a:rPr lang="sr-Latn-CS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00B050"/>
                </a:solidFill>
                <a:latin typeface="+mj-lt"/>
              </a:rPr>
              <a:t>оштећене</a:t>
            </a:r>
            <a:r>
              <a:rPr lang="sr-Latn-CS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00B050"/>
                </a:solidFill>
                <a:latin typeface="+mj-lt"/>
              </a:rPr>
              <a:t>особе</a:t>
            </a:r>
            <a:r>
              <a:rPr lang="sr-Latn-CS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00B050"/>
                </a:solidFill>
                <a:latin typeface="+mj-lt"/>
              </a:rPr>
              <a:t>на</a:t>
            </a:r>
            <a:r>
              <a:rPr lang="sr-Latn-CS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00B050"/>
                </a:solidFill>
                <a:latin typeface="+mj-lt"/>
              </a:rPr>
              <a:t>одређену</a:t>
            </a:r>
            <a:r>
              <a:rPr lang="sr-Latn-CS" dirty="0" smtClean="0">
                <a:solidFill>
                  <a:srgbClr val="00B05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00B050"/>
                </a:solidFill>
                <a:latin typeface="+mj-lt"/>
              </a:rPr>
              <a:t>професију</a:t>
            </a:r>
            <a:endParaRPr lang="sr-Latn-CS" dirty="0" smtClean="0">
              <a:solidFill>
                <a:srgbClr val="00B050"/>
              </a:solidFill>
              <a:latin typeface="+mj-lt"/>
            </a:endParaRPr>
          </a:p>
          <a:p>
            <a:pPr marL="514350" indent="-514350" algn="just">
              <a:spcBef>
                <a:spcPts val="0"/>
              </a:spcBef>
              <a:buClr>
                <a:srgbClr val="E80AA9"/>
              </a:buClr>
              <a:buSzPct val="96000"/>
              <a:buFont typeface="Wingdings" pitchFamily="2" charset="2"/>
              <a:buChar char="q"/>
            </a:pPr>
            <a:r>
              <a:rPr lang="sr-Cyrl-CS" dirty="0" smtClean="0">
                <a:solidFill>
                  <a:srgbClr val="0070C0"/>
                </a:solidFill>
                <a:latin typeface="+mj-lt"/>
              </a:rPr>
              <a:t>Професионално</a:t>
            </a:r>
            <a:r>
              <a:rPr lang="sr-Latn-CS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0070C0"/>
                </a:solidFill>
                <a:latin typeface="+mj-lt"/>
              </a:rPr>
              <a:t>обучавање</a:t>
            </a:r>
            <a:endParaRPr lang="sr-Latn-CS" dirty="0" smtClean="0">
              <a:solidFill>
                <a:srgbClr val="0070C0"/>
              </a:solidFill>
              <a:latin typeface="+mj-lt"/>
            </a:endParaRPr>
          </a:p>
          <a:p>
            <a:pPr marL="514350" indent="-514350" algn="just">
              <a:spcBef>
                <a:spcPts val="0"/>
              </a:spcBef>
              <a:buClr>
                <a:srgbClr val="E80AA9"/>
              </a:buClr>
              <a:buSzPct val="96000"/>
              <a:buFont typeface="Wingdings" pitchFamily="2" charset="2"/>
              <a:buChar char="q"/>
            </a:pPr>
            <a:r>
              <a:rPr lang="sr-Cyrl-CS" dirty="0" smtClean="0">
                <a:solidFill>
                  <a:srgbClr val="7030A0"/>
                </a:solidFill>
                <a:latin typeface="+mj-lt"/>
              </a:rPr>
              <a:t>Селективно</a:t>
            </a:r>
            <a:r>
              <a:rPr lang="sr-Latn-CS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7030A0"/>
                </a:solidFill>
                <a:latin typeface="+mj-lt"/>
              </a:rPr>
              <a:t>запошљавање</a:t>
            </a:r>
            <a:r>
              <a:rPr lang="sr-Latn-CS" dirty="0" smtClean="0">
                <a:solidFill>
                  <a:srgbClr val="7030A0"/>
                </a:solidFill>
                <a:latin typeface="+mj-lt"/>
              </a:rPr>
              <a:t> </a:t>
            </a:r>
          </a:p>
          <a:p>
            <a:pPr marL="514350" indent="-514350" algn="just">
              <a:spcBef>
                <a:spcPts val="0"/>
              </a:spcBef>
              <a:buClr>
                <a:srgbClr val="E80AA9"/>
              </a:buClr>
              <a:buSzPct val="96000"/>
              <a:buFont typeface="Wingdings" pitchFamily="2" charset="2"/>
              <a:buChar char="q"/>
            </a:pPr>
            <a:r>
              <a:rPr lang="sr-Cyrl-CS" dirty="0" smtClean="0">
                <a:solidFill>
                  <a:srgbClr val="E80AA9"/>
                </a:solidFill>
                <a:latin typeface="+mj-lt"/>
              </a:rPr>
              <a:t>Даље</a:t>
            </a:r>
            <a:r>
              <a:rPr lang="sr-Latn-CS" dirty="0" smtClean="0">
                <a:solidFill>
                  <a:srgbClr val="E80AA9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E80AA9"/>
                </a:solidFill>
                <a:latin typeface="+mj-lt"/>
              </a:rPr>
              <a:t>праћење</a:t>
            </a:r>
            <a:r>
              <a:rPr lang="sr-Latn-CS" dirty="0" smtClean="0">
                <a:solidFill>
                  <a:srgbClr val="E80AA9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E80AA9"/>
                </a:solidFill>
                <a:latin typeface="+mj-lt"/>
              </a:rPr>
              <a:t>рехабилитоване</a:t>
            </a:r>
            <a:r>
              <a:rPr lang="sr-Latn-CS" dirty="0" smtClean="0">
                <a:solidFill>
                  <a:srgbClr val="E80AA9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E80AA9"/>
                </a:solidFill>
                <a:latin typeface="+mj-lt"/>
              </a:rPr>
              <a:t>особе</a:t>
            </a:r>
            <a:r>
              <a:rPr lang="sr-Latn-CS" dirty="0" smtClean="0">
                <a:solidFill>
                  <a:srgbClr val="E80AA9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E80AA9"/>
                </a:solidFill>
                <a:latin typeface="+mj-lt"/>
              </a:rPr>
              <a:t>у</a:t>
            </a:r>
            <a:r>
              <a:rPr lang="sr-Latn-CS" dirty="0" smtClean="0">
                <a:solidFill>
                  <a:srgbClr val="E80AA9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E80AA9"/>
                </a:solidFill>
                <a:latin typeface="+mj-lt"/>
              </a:rPr>
              <a:t>њеном</a:t>
            </a:r>
            <a:r>
              <a:rPr lang="sr-Latn-CS" dirty="0" smtClean="0">
                <a:solidFill>
                  <a:srgbClr val="E80AA9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E80AA9"/>
                </a:solidFill>
                <a:latin typeface="+mj-lt"/>
              </a:rPr>
              <a:t>животу</a:t>
            </a:r>
            <a:r>
              <a:rPr lang="sr-Latn-CS" dirty="0" smtClean="0">
                <a:solidFill>
                  <a:srgbClr val="E80AA9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E80AA9"/>
                </a:solidFill>
                <a:latin typeface="+mj-lt"/>
              </a:rPr>
              <a:t>и</a:t>
            </a:r>
            <a:r>
              <a:rPr lang="sr-Latn-CS" dirty="0" smtClean="0">
                <a:solidFill>
                  <a:srgbClr val="E80AA9"/>
                </a:solidFill>
                <a:latin typeface="+mj-lt"/>
              </a:rPr>
              <a:t> </a:t>
            </a:r>
            <a:r>
              <a:rPr lang="sr-Cyrl-CS" dirty="0" smtClean="0">
                <a:solidFill>
                  <a:srgbClr val="E80AA9"/>
                </a:solidFill>
                <a:latin typeface="+mj-lt"/>
              </a:rPr>
              <a:t>раду</a:t>
            </a:r>
            <a:endParaRPr lang="sr-Latn-CS" dirty="0" smtClean="0">
              <a:solidFill>
                <a:srgbClr val="E80AA9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1981200"/>
          </a:xfrm>
        </p:spPr>
        <p:txBody>
          <a:bodyPr>
            <a:normAutofit/>
          </a:bodyPr>
          <a:lstStyle/>
          <a:p>
            <a:pPr algn="ctr"/>
            <a:r>
              <a:rPr lang="sr-Cyrl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ХВАЛА</a:t>
            </a:r>
            <a:r>
              <a:rPr lang="sr-Latn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НА</a:t>
            </a:r>
            <a:r>
              <a:rPr lang="sr-Latn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sr-Cyrl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ПАЖЊИ</a:t>
            </a:r>
            <a:r>
              <a:rPr lang="sr-Latn-CS" sz="7200" dirty="0" smtClean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US" sz="7200" dirty="0"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3" name="Picture 2" descr="people-disabilities-concept-happy-disabled-260nw-681262210.jpg"/>
          <p:cNvPicPr>
            <a:picLocks noChangeAspect="1"/>
          </p:cNvPicPr>
          <p:nvPr/>
        </p:nvPicPr>
        <p:blipFill>
          <a:blip r:embed="rId3"/>
          <a:srcRect b="7573"/>
          <a:stretch>
            <a:fillRect/>
          </a:stretch>
        </p:blipFill>
        <p:spPr>
          <a:xfrm>
            <a:off x="1600200" y="2514600"/>
            <a:ext cx="5638800" cy="3901853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43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762000"/>
            <a:ext cx="8001000" cy="42672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На</a:t>
            </a:r>
            <a:r>
              <a:rPr lang="sr-Latn-CS" b="1" dirty="0" smtClean="0"/>
              <a:t> </a:t>
            </a:r>
            <a:r>
              <a:rPr lang="sr-Cyrl-CS" b="1" dirty="0" smtClean="0"/>
              <a:t>Каприју</a:t>
            </a:r>
            <a:r>
              <a:rPr lang="sr-Latn-CS" b="1" dirty="0" smtClean="0"/>
              <a:t>, </a:t>
            </a:r>
            <a:r>
              <a:rPr lang="sr-Cyrl-CS" b="1" dirty="0" smtClean="0"/>
              <a:t>острву</a:t>
            </a:r>
            <a:r>
              <a:rPr lang="sr-Latn-CS" b="1" dirty="0" smtClean="0"/>
              <a:t> </a:t>
            </a:r>
            <a:r>
              <a:rPr lang="sr-Cyrl-CS" b="1" dirty="0" smtClean="0"/>
              <a:t>у</a:t>
            </a:r>
            <a:r>
              <a:rPr lang="sr-Latn-CS" b="1" dirty="0" smtClean="0"/>
              <a:t> </a:t>
            </a:r>
            <a:r>
              <a:rPr lang="sr-Cyrl-CS" b="1" dirty="0" smtClean="0"/>
              <a:t>Италији пронађена</a:t>
            </a:r>
            <a:r>
              <a:rPr lang="sr-Latn-CS" b="1" dirty="0" smtClean="0"/>
              <a:t> </a:t>
            </a:r>
            <a:r>
              <a:rPr lang="sr-Cyrl-CS" b="1" dirty="0" smtClean="0"/>
              <a:t>је</a:t>
            </a:r>
            <a:r>
              <a:rPr lang="sr-Latn-CS" b="1" dirty="0" smtClean="0"/>
              <a:t> </a:t>
            </a:r>
            <a:r>
              <a:rPr lang="sr-Cyrl-CS" b="1" dirty="0" smtClean="0"/>
              <a:t>прва</a:t>
            </a:r>
            <a:r>
              <a:rPr lang="sr-Latn-CS" b="1" dirty="0" smtClean="0"/>
              <a:t> </a:t>
            </a:r>
            <a:r>
              <a:rPr lang="sr-Cyrl-CS" b="1" dirty="0" smtClean="0"/>
              <a:t>вештачка</a:t>
            </a:r>
            <a:r>
              <a:rPr lang="sr-Latn-CS" b="1" dirty="0" smtClean="0"/>
              <a:t> </a:t>
            </a:r>
            <a:r>
              <a:rPr lang="sr-Cyrl-CS" b="1" dirty="0" smtClean="0"/>
              <a:t>нога</a:t>
            </a:r>
            <a:r>
              <a:rPr lang="sr-Latn-CS" b="1" dirty="0" smtClean="0"/>
              <a:t>. </a:t>
            </a:r>
            <a:r>
              <a:rPr lang="sr-Cyrl-CS" dirty="0" smtClean="0"/>
              <a:t>Она</a:t>
            </a:r>
            <a:r>
              <a:rPr lang="sr-Latn-CS" dirty="0" smtClean="0"/>
              <a:t> </a:t>
            </a:r>
            <a:r>
              <a:rPr lang="sr-Cyrl-CS" dirty="0" smtClean="0"/>
              <a:t>је</a:t>
            </a:r>
            <a:r>
              <a:rPr lang="sr-Latn-CS" dirty="0" smtClean="0"/>
              <a:t> </a:t>
            </a:r>
            <a:r>
              <a:rPr lang="sr-Cyrl-CS" dirty="0" smtClean="0"/>
              <a:t>била</a:t>
            </a:r>
            <a:r>
              <a:rPr lang="sr-Latn-CS" dirty="0" smtClean="0"/>
              <a:t> </a:t>
            </a:r>
            <a:r>
              <a:rPr lang="sr-Cyrl-CS" dirty="0" smtClean="0"/>
              <a:t>сачињена</a:t>
            </a:r>
            <a:r>
              <a:rPr lang="sr-Latn-CS" dirty="0" smtClean="0"/>
              <a:t> </a:t>
            </a:r>
            <a:r>
              <a:rPr lang="sr-Cyrl-CS" dirty="0" smtClean="0"/>
              <a:t>од</a:t>
            </a:r>
            <a:r>
              <a:rPr lang="sr-Latn-CS" dirty="0" smtClean="0"/>
              <a:t> </a:t>
            </a:r>
            <a:r>
              <a:rPr lang="sr-Cyrl-CS" dirty="0" smtClean="0"/>
              <a:t>дрвета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бакра</a:t>
            </a:r>
            <a:r>
              <a:rPr lang="sr-Latn-CS" dirty="0" smtClean="0"/>
              <a:t> </a:t>
            </a:r>
            <a:r>
              <a:rPr lang="sr-Cyrl-CS" dirty="0" smtClean="0"/>
              <a:t>и</a:t>
            </a:r>
            <a:r>
              <a:rPr lang="sr-Latn-CS" dirty="0" smtClean="0"/>
              <a:t> </a:t>
            </a:r>
            <a:r>
              <a:rPr lang="sr-Cyrl-CS" dirty="0" smtClean="0"/>
              <a:t>према</a:t>
            </a:r>
            <a:r>
              <a:rPr lang="sr-Latn-CS" dirty="0" smtClean="0"/>
              <a:t> </a:t>
            </a:r>
            <a:r>
              <a:rPr lang="sr-Cyrl-CS" dirty="0" smtClean="0"/>
              <a:t>проценама</a:t>
            </a:r>
            <a:r>
              <a:rPr lang="sr-Latn-CS" dirty="0" smtClean="0"/>
              <a:t> </a:t>
            </a:r>
            <a:r>
              <a:rPr lang="sr-Cyrl-CS" dirty="0" smtClean="0"/>
              <a:t>направљена</a:t>
            </a:r>
            <a:r>
              <a:rPr lang="sr-Latn-CS" dirty="0" smtClean="0"/>
              <a:t> </a:t>
            </a:r>
            <a:r>
              <a:rPr lang="sr-Cyrl-CS" dirty="0" smtClean="0"/>
              <a:t>је</a:t>
            </a:r>
            <a:r>
              <a:rPr lang="sr-Latn-CS" dirty="0" smtClean="0"/>
              <a:t> </a:t>
            </a:r>
            <a:r>
              <a:rPr lang="sr-Cyrl-CS" dirty="0" smtClean="0"/>
              <a:t>око</a:t>
            </a:r>
            <a:r>
              <a:rPr lang="sr-Latn-CS" dirty="0" smtClean="0"/>
              <a:t> 300 </a:t>
            </a:r>
            <a:r>
              <a:rPr lang="sr-Cyrl-CS" dirty="0" smtClean="0"/>
              <a:t>године</a:t>
            </a:r>
            <a:r>
              <a:rPr lang="sr-Latn-CS" dirty="0" smtClean="0"/>
              <a:t> </a:t>
            </a:r>
            <a:r>
              <a:rPr lang="sr-Cyrl-CS" dirty="0" smtClean="0"/>
              <a:t>п</a:t>
            </a:r>
            <a:r>
              <a:rPr lang="sr-Latn-CS" dirty="0" smtClean="0"/>
              <a:t>.</a:t>
            </a:r>
            <a:r>
              <a:rPr lang="sr-Cyrl-CS" dirty="0" smtClean="0"/>
              <a:t>н</a:t>
            </a:r>
            <a:r>
              <a:rPr lang="sr-Latn-CS" dirty="0" smtClean="0"/>
              <a:t>.</a:t>
            </a:r>
            <a:r>
              <a:rPr lang="sr-Cyrl-CS" dirty="0" smtClean="0"/>
              <a:t>е</a:t>
            </a:r>
            <a:r>
              <a:rPr lang="sr-Latn-C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sr-Latn-CS" dirty="0"/>
          </a:p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/>
              <a:t>Употребу</a:t>
            </a:r>
            <a:r>
              <a:rPr lang="sr-Latn-CS" b="1" dirty="0" smtClean="0"/>
              <a:t> </a:t>
            </a:r>
            <a:r>
              <a:rPr lang="sr-Cyrl-CS" b="1" dirty="0" smtClean="0"/>
              <a:t>техника</a:t>
            </a:r>
            <a:r>
              <a:rPr lang="sr-Latn-CS" b="1" dirty="0" smtClean="0"/>
              <a:t> </a:t>
            </a:r>
            <a:r>
              <a:rPr lang="sr-Cyrl-CS" b="1" dirty="0" smtClean="0"/>
              <a:t>подвезивања</a:t>
            </a:r>
            <a:r>
              <a:rPr lang="sr-Latn-CS" b="1" dirty="0" smtClean="0"/>
              <a:t> </a:t>
            </a:r>
            <a:r>
              <a:rPr lang="sr-Cyrl-CS" b="1" dirty="0" smtClean="0"/>
              <a:t>код</a:t>
            </a:r>
            <a:r>
              <a:rPr lang="sr-Latn-CS" b="1" dirty="0" smtClean="0"/>
              <a:t> </a:t>
            </a:r>
            <a:r>
              <a:rPr lang="sr-Cyrl-CS" b="1" dirty="0" smtClean="0"/>
              <a:t>ампутација</a:t>
            </a:r>
            <a:r>
              <a:rPr lang="sr-Latn-CS" b="1" dirty="0" smtClean="0"/>
              <a:t> </a:t>
            </a:r>
            <a:r>
              <a:rPr lang="sr-Cyrl-CS" b="1" dirty="0" smtClean="0"/>
              <a:t>први</a:t>
            </a:r>
            <a:r>
              <a:rPr lang="sr-Latn-CS" b="1" dirty="0" smtClean="0"/>
              <a:t> </a:t>
            </a:r>
            <a:r>
              <a:rPr lang="sr-Cyrl-CS" b="1" dirty="0" smtClean="0"/>
              <a:t>је</a:t>
            </a:r>
            <a:r>
              <a:rPr lang="sr-Latn-CS" b="1" dirty="0" smtClean="0"/>
              <a:t> </a:t>
            </a:r>
            <a:r>
              <a:rPr lang="sr-Cyrl-CS" b="1" dirty="0" smtClean="0"/>
              <a:t>описао</a:t>
            </a:r>
            <a:r>
              <a:rPr lang="sr-Latn-CS" b="1" dirty="0" smtClean="0"/>
              <a:t> </a:t>
            </a:r>
            <a:r>
              <a:rPr lang="sr-Cyrl-CS" b="1" dirty="0" smtClean="0"/>
              <a:t>Хипократ</a:t>
            </a:r>
            <a:r>
              <a:rPr lang="sr-Latn-CS" dirty="0" smtClean="0"/>
              <a:t>, </a:t>
            </a:r>
            <a:r>
              <a:rPr lang="sr-Cyrl-CS" dirty="0" smtClean="0"/>
              <a:t>мада</a:t>
            </a:r>
            <a:r>
              <a:rPr lang="sr-Latn-CS" dirty="0" smtClean="0"/>
              <a:t> </a:t>
            </a:r>
            <a:r>
              <a:rPr lang="sr-Cyrl-CS" dirty="0" smtClean="0"/>
              <a:t>су</a:t>
            </a:r>
            <a:r>
              <a:rPr lang="sr-Latn-CS" dirty="0" smtClean="0"/>
              <a:t> </a:t>
            </a:r>
            <a:r>
              <a:rPr lang="sr-Cyrl-CS" dirty="0" smtClean="0"/>
              <a:t>те</a:t>
            </a:r>
            <a:r>
              <a:rPr lang="sr-Latn-CS" dirty="0" smtClean="0"/>
              <a:t> </a:t>
            </a:r>
            <a:r>
              <a:rPr lang="sr-Cyrl-CS" dirty="0" smtClean="0"/>
              <a:t>технике</a:t>
            </a:r>
            <a:r>
              <a:rPr lang="sr-Latn-CS" dirty="0" smtClean="0"/>
              <a:t>, </a:t>
            </a:r>
            <a:r>
              <a:rPr lang="sr-Cyrl-CS" dirty="0" smtClean="0"/>
              <a:t>током</a:t>
            </a:r>
            <a:r>
              <a:rPr lang="sr-Latn-CS" dirty="0" smtClean="0"/>
              <a:t> </a:t>
            </a:r>
            <a:r>
              <a:rPr lang="sr-Cyrl-CS" dirty="0" smtClean="0"/>
              <a:t>мрачног</a:t>
            </a:r>
            <a:r>
              <a:rPr lang="sr-Latn-CS" dirty="0" smtClean="0"/>
              <a:t> </a:t>
            </a:r>
            <a:r>
              <a:rPr lang="sr-Cyrl-CS" dirty="0" smtClean="0"/>
              <a:t>периода</a:t>
            </a:r>
            <a:r>
              <a:rPr lang="sr-Latn-CS" dirty="0" smtClean="0"/>
              <a:t> </a:t>
            </a:r>
            <a:r>
              <a:rPr lang="sr-Cyrl-CS" dirty="0" smtClean="0"/>
              <a:t>средњег</a:t>
            </a:r>
            <a:r>
              <a:rPr lang="sr-Latn-CS" dirty="0" smtClean="0"/>
              <a:t> </a:t>
            </a:r>
            <a:r>
              <a:rPr lang="sr-Cyrl-CS" dirty="0" smtClean="0"/>
              <a:t>века</a:t>
            </a:r>
            <a:r>
              <a:rPr lang="sr-Latn-CS" dirty="0" smtClean="0"/>
              <a:t> </a:t>
            </a:r>
            <a:r>
              <a:rPr lang="sr-Cyrl-CS" dirty="0" smtClean="0"/>
              <a:t>изгубљене</a:t>
            </a:r>
            <a:r>
              <a:rPr lang="sr-Latn-CS" dirty="0" smtClean="0"/>
              <a:t>, </a:t>
            </a:r>
            <a:r>
              <a:rPr lang="sr-Cyrl-CS" dirty="0" smtClean="0"/>
              <a:t>али</a:t>
            </a:r>
            <a:r>
              <a:rPr lang="sr-Latn-CS" dirty="0" smtClean="0"/>
              <a:t> </a:t>
            </a:r>
            <a:r>
              <a:rPr lang="sr-Cyrl-CS" dirty="0" smtClean="0"/>
              <a:t>их</a:t>
            </a:r>
            <a:r>
              <a:rPr lang="sr-Latn-CS" dirty="0" smtClean="0"/>
              <a:t> </a:t>
            </a:r>
            <a:r>
              <a:rPr lang="sr-Cyrl-CS" dirty="0" smtClean="0"/>
              <a:t>је</a:t>
            </a:r>
            <a:r>
              <a:rPr lang="sr-Latn-CS" dirty="0" smtClean="0"/>
              <a:t> </a:t>
            </a:r>
            <a:r>
              <a:rPr lang="sr-Cyrl-CS" dirty="0" smtClean="0"/>
              <a:t>Француски</a:t>
            </a:r>
            <a:r>
              <a:rPr lang="sr-Latn-CS" dirty="0" smtClean="0"/>
              <a:t> </a:t>
            </a:r>
            <a:r>
              <a:rPr lang="sr-Cyrl-CS" dirty="0" smtClean="0"/>
              <a:t>ратни</a:t>
            </a:r>
            <a:r>
              <a:rPr lang="sr-Latn-CS" dirty="0" smtClean="0"/>
              <a:t> </a:t>
            </a:r>
            <a:r>
              <a:rPr lang="sr-Cyrl-CS" dirty="0" smtClean="0"/>
              <a:t>хирург</a:t>
            </a:r>
            <a:r>
              <a:rPr lang="sr-Latn-CS" dirty="0" smtClean="0"/>
              <a:t> </a:t>
            </a:r>
            <a:r>
              <a:rPr lang="sr-Cyrl-CS" b="1" dirty="0" smtClean="0"/>
              <a:t>Амброисе</a:t>
            </a:r>
            <a:r>
              <a:rPr lang="sr-Latn-CS" b="1" dirty="0" smtClean="0"/>
              <a:t> </a:t>
            </a:r>
            <a:r>
              <a:rPr lang="sr-Cyrl-CS" b="1" dirty="0" smtClean="0"/>
              <a:t>Паре</a:t>
            </a:r>
            <a:r>
              <a:rPr lang="sr-Latn-CS" b="1" dirty="0" smtClean="0"/>
              <a:t> </a:t>
            </a:r>
            <a:r>
              <a:rPr lang="sr-Cyrl-CS" b="1" dirty="0" smtClean="0"/>
              <a:t>поново</a:t>
            </a:r>
            <a:r>
              <a:rPr lang="sr-Latn-CS" b="1" dirty="0" smtClean="0"/>
              <a:t> </a:t>
            </a:r>
            <a:r>
              <a:rPr lang="sr-Cyrl-CS" b="1" dirty="0" smtClean="0"/>
              <a:t>разрадио</a:t>
            </a:r>
            <a:r>
              <a:rPr lang="sr-Latn-CS" b="1" dirty="0" smtClean="0"/>
              <a:t> 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1529</a:t>
            </a:r>
            <a:r>
              <a:rPr lang="sr-Cyrl-C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C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b="1" dirty="0" smtClean="0"/>
              <a:t>године</a:t>
            </a:r>
            <a:r>
              <a:rPr lang="sr-Latn-CS" b="1" dirty="0" smtClean="0"/>
              <a:t>.</a:t>
            </a:r>
            <a:endParaRPr lang="en-US" b="1" dirty="0"/>
          </a:p>
        </p:txBody>
      </p:sp>
      <p:pic>
        <p:nvPicPr>
          <p:cNvPr id="4" name="Picture 3" descr="prostheticleg-56fe1d9e5f9b586195ee8d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876800"/>
            <a:ext cx="7315200" cy="154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64886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dirty="0" smtClean="0"/>
              <a:t>пронађена вештачка нога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824221_proteza_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72200" y="1219200"/>
            <a:ext cx="2667000" cy="3653942"/>
          </a:xfrm>
        </p:spPr>
      </p:pic>
      <p:sp>
        <p:nvSpPr>
          <p:cNvPr id="6" name="TextBox 5"/>
          <p:cNvSpPr txBox="1"/>
          <p:nvPr/>
        </p:nvSpPr>
        <p:spPr>
          <a:xfrm>
            <a:off x="6248400" y="4876800"/>
            <a:ext cx="2667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CS" sz="1400" b="1" dirty="0" smtClean="0"/>
              <a:t>Откриће</a:t>
            </a:r>
            <a:r>
              <a:rPr lang="en-US" sz="1400" b="1" dirty="0" smtClean="0"/>
              <a:t> </a:t>
            </a:r>
            <a:r>
              <a:rPr lang="sr-Cyrl-CS" sz="1400" b="1" dirty="0" smtClean="0"/>
              <a:t>Аустријских</a:t>
            </a:r>
            <a:r>
              <a:rPr lang="en-US" sz="1400" b="1" dirty="0" smtClean="0"/>
              <a:t> </a:t>
            </a:r>
            <a:r>
              <a:rPr lang="sr-Cyrl-CS" sz="1400" b="1" dirty="0" smtClean="0"/>
              <a:t>археолога</a:t>
            </a:r>
            <a:r>
              <a:rPr lang="en-US" sz="1400" b="1" dirty="0" smtClean="0"/>
              <a:t> </a:t>
            </a:r>
            <a:r>
              <a:rPr lang="sr-Cyrl-CS" sz="1400" b="1" dirty="0" smtClean="0"/>
              <a:t>за</a:t>
            </a:r>
            <a:r>
              <a:rPr lang="en-US" sz="1400" b="1" dirty="0" smtClean="0"/>
              <a:t> </a:t>
            </a:r>
            <a:r>
              <a:rPr lang="sr-Cyrl-CS" sz="1400" b="1" dirty="0" smtClean="0"/>
              <a:t>које</a:t>
            </a:r>
            <a:r>
              <a:rPr lang="en-US" sz="1400" b="1" dirty="0" smtClean="0"/>
              <a:t> </a:t>
            </a:r>
            <a:r>
              <a:rPr lang="sr-Cyrl-CS" sz="1400" b="1" dirty="0" smtClean="0"/>
              <a:t>се</a:t>
            </a:r>
            <a:r>
              <a:rPr lang="en-US" sz="1400" b="1" dirty="0" smtClean="0"/>
              <a:t> </a:t>
            </a:r>
            <a:r>
              <a:rPr lang="sr-Cyrl-CS" sz="1400" b="1" dirty="0" smtClean="0"/>
              <a:t>верује</a:t>
            </a:r>
            <a:r>
              <a:rPr lang="en-US" sz="1400" b="1" dirty="0" smtClean="0"/>
              <a:t> </a:t>
            </a:r>
            <a:r>
              <a:rPr lang="sr-Cyrl-CS" sz="1400" b="1" dirty="0" smtClean="0"/>
              <a:t>да</a:t>
            </a:r>
            <a:r>
              <a:rPr lang="en-US" sz="1400" b="1" dirty="0" smtClean="0"/>
              <a:t> </a:t>
            </a:r>
            <a:r>
              <a:rPr lang="sr-Cyrl-CS" sz="1400" b="1" dirty="0" smtClean="0"/>
              <a:t>отропедско</a:t>
            </a:r>
            <a:r>
              <a:rPr lang="en-US" sz="1400" b="1" dirty="0" smtClean="0"/>
              <a:t> </a:t>
            </a:r>
            <a:r>
              <a:rPr lang="sr-Cyrl-CS" sz="1400" b="1" dirty="0" smtClean="0"/>
              <a:t>помагало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762000"/>
            <a:ext cx="57912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CS" sz="2000" dirty="0" smtClean="0"/>
              <a:t>Наполенов</a:t>
            </a:r>
            <a:r>
              <a:rPr lang="en-US" sz="2000" dirty="0" smtClean="0"/>
              <a:t> </a:t>
            </a:r>
            <a:r>
              <a:rPr lang="sr-Cyrl-CS" sz="2000" b="1" dirty="0" smtClean="0"/>
              <a:t>хирург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Диминик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Лареј</a:t>
            </a:r>
            <a:r>
              <a:rPr lang="en-US" sz="2000" b="1" dirty="0" smtClean="0"/>
              <a:t> </a:t>
            </a:r>
            <a:r>
              <a:rPr lang="sr-Cyrl-CS" sz="2000" dirty="0" smtClean="0"/>
              <a:t>је</a:t>
            </a:r>
            <a:r>
              <a:rPr lang="en-US" sz="2000" dirty="0" smtClean="0"/>
              <a:t> </a:t>
            </a:r>
            <a:r>
              <a:rPr lang="sr-Cyrl-CS" sz="2000" dirty="0" smtClean="0"/>
              <a:t>током</a:t>
            </a:r>
            <a:r>
              <a:rPr lang="en-US" sz="2000" dirty="0" smtClean="0"/>
              <a:t> </a:t>
            </a:r>
            <a:r>
              <a:rPr lang="sr-Cyrl-CS" sz="2000" dirty="0" smtClean="0"/>
              <a:t>борби</a:t>
            </a:r>
            <a:r>
              <a:rPr lang="en-US" sz="2000" dirty="0" smtClean="0"/>
              <a:t> </a:t>
            </a:r>
            <a:r>
              <a:rPr lang="sr-Cyrl-CS" sz="2000" dirty="0" smtClean="0"/>
              <a:t>изводио</a:t>
            </a:r>
            <a:r>
              <a:rPr lang="en-US" sz="2000" dirty="0" smtClean="0"/>
              <a:t> </a:t>
            </a:r>
            <a:r>
              <a:rPr lang="sr-Cyrl-CS" sz="2000" dirty="0" smtClean="0"/>
              <a:t>по</a:t>
            </a:r>
            <a:r>
              <a:rPr lang="en-US" sz="2000" dirty="0" smtClean="0"/>
              <a:t> 200 </a:t>
            </a:r>
            <a:r>
              <a:rPr lang="sr-Cyrl-CS" sz="2000" dirty="0" smtClean="0"/>
              <a:t>ампутација</a:t>
            </a:r>
            <a:r>
              <a:rPr lang="en-US" sz="2000" dirty="0" smtClean="0"/>
              <a:t> </a:t>
            </a:r>
            <a:r>
              <a:rPr lang="sr-Cyrl-CS" sz="2000" dirty="0" smtClean="0"/>
              <a:t>дневно</a:t>
            </a:r>
            <a:r>
              <a:rPr lang="en-US" sz="2000" dirty="0" smtClean="0"/>
              <a:t>, </a:t>
            </a:r>
            <a:r>
              <a:rPr lang="sr-Cyrl-CS" sz="2000" dirty="0" smtClean="0"/>
              <a:t>а</a:t>
            </a:r>
            <a:r>
              <a:rPr lang="en-US" sz="2000" dirty="0" smtClean="0"/>
              <a:t> </a:t>
            </a:r>
            <a:r>
              <a:rPr lang="sr-Cyrl-CS" sz="2000" dirty="0" smtClean="0"/>
              <a:t>као</a:t>
            </a:r>
            <a:r>
              <a:rPr lang="en-US" sz="2000" dirty="0" smtClean="0"/>
              <a:t> </a:t>
            </a:r>
            <a:r>
              <a:rPr lang="sr-Cyrl-CS" sz="2000" dirty="0" smtClean="0"/>
              <a:t>анестетик</a:t>
            </a:r>
            <a:r>
              <a:rPr lang="en-US" sz="2000" dirty="0" smtClean="0"/>
              <a:t> </a:t>
            </a:r>
            <a:r>
              <a:rPr lang="sr-Cyrl-CS" sz="2000" dirty="0" smtClean="0"/>
              <a:t>је</a:t>
            </a:r>
            <a:r>
              <a:rPr lang="en-US" sz="2000" dirty="0" smtClean="0"/>
              <a:t> </a:t>
            </a:r>
            <a:r>
              <a:rPr lang="sr-Cyrl-CS" sz="2000" dirty="0" smtClean="0"/>
              <a:t>у</a:t>
            </a:r>
            <a:r>
              <a:rPr lang="en-US" sz="2000" dirty="0" smtClean="0"/>
              <a:t> </a:t>
            </a:r>
            <a:r>
              <a:rPr lang="sr-Cyrl-CS" sz="2000" dirty="0" smtClean="0"/>
              <a:t>тим</a:t>
            </a:r>
            <a:r>
              <a:rPr lang="en-US" sz="2000" dirty="0" smtClean="0"/>
              <a:t> </a:t>
            </a:r>
            <a:r>
              <a:rPr lang="sr-Cyrl-CS" sz="2000" dirty="0" smtClean="0"/>
              <a:t>приликама</a:t>
            </a:r>
            <a:r>
              <a:rPr lang="en-US" sz="2000" dirty="0" smtClean="0"/>
              <a:t> </a:t>
            </a:r>
            <a:r>
              <a:rPr lang="sr-Cyrl-CS" sz="2000" dirty="0" smtClean="0"/>
              <a:t>користио</a:t>
            </a:r>
            <a:r>
              <a:rPr lang="en-US" sz="2000" dirty="0" smtClean="0"/>
              <a:t> </a:t>
            </a:r>
            <a:r>
              <a:rPr lang="sr-Cyrl-CS" sz="2000" dirty="0" smtClean="0"/>
              <a:t>лед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1846. </a:t>
            </a:r>
            <a:r>
              <a:rPr lang="sr-Cyrl-CS" sz="2000" b="1" dirty="0" smtClean="0"/>
              <a:t>године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је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Вилијам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Мортон</a:t>
            </a:r>
            <a:r>
              <a:rPr lang="en-US" sz="2000" b="1" dirty="0" smtClean="0"/>
              <a:t> </a:t>
            </a:r>
            <a:r>
              <a:rPr lang="sr-Cyrl-CS" sz="2000" dirty="0" smtClean="0"/>
              <a:t>је</a:t>
            </a:r>
            <a:r>
              <a:rPr lang="en-US" sz="2000" dirty="0" smtClean="0"/>
              <a:t> </a:t>
            </a:r>
            <a:r>
              <a:rPr lang="sr-Cyrl-CS" sz="2000" dirty="0" smtClean="0"/>
              <a:t>у</a:t>
            </a:r>
            <a:r>
              <a:rPr lang="en-US" sz="2000" dirty="0" smtClean="0"/>
              <a:t> </a:t>
            </a:r>
            <a:r>
              <a:rPr lang="sr-Cyrl-CS" sz="2000" dirty="0" smtClean="0"/>
              <a:t>општој</a:t>
            </a:r>
            <a:r>
              <a:rPr lang="en-US" sz="2000" dirty="0" smtClean="0"/>
              <a:t> </a:t>
            </a:r>
            <a:r>
              <a:rPr lang="sr-Cyrl-CS" sz="2000" dirty="0" smtClean="0"/>
              <a:t>анестезији</a:t>
            </a:r>
            <a:r>
              <a:rPr lang="en-US" sz="2000" dirty="0" smtClean="0"/>
              <a:t> </a:t>
            </a:r>
            <a:r>
              <a:rPr lang="sr-Cyrl-CS" sz="2000" dirty="0" smtClean="0"/>
              <a:t>увео</a:t>
            </a:r>
            <a:r>
              <a:rPr lang="en-US" sz="2000" dirty="0" smtClean="0"/>
              <a:t> </a:t>
            </a:r>
            <a:r>
              <a:rPr lang="sr-Cyrl-CS" sz="2000" dirty="0" smtClean="0"/>
              <a:t>коришћење</a:t>
            </a:r>
            <a:r>
              <a:rPr lang="en-US" sz="2000" dirty="0" smtClean="0"/>
              <a:t> </a:t>
            </a:r>
            <a:r>
              <a:rPr lang="sr-Cyrl-CS" sz="2000" dirty="0" smtClean="0"/>
              <a:t>етра</a:t>
            </a:r>
            <a:r>
              <a:rPr lang="en-US" sz="2000" dirty="0" smtClean="0"/>
              <a:t>, </a:t>
            </a:r>
            <a:r>
              <a:rPr lang="sr-Cyrl-CS" sz="2000" b="1" dirty="0" smtClean="0"/>
              <a:t>а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Пјер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Флоренс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наредне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године</a:t>
            </a:r>
            <a:r>
              <a:rPr lang="en-US" sz="2000" b="1" dirty="0" smtClean="0"/>
              <a:t> 1847. </a:t>
            </a:r>
            <a:r>
              <a:rPr lang="sr-Cyrl-CS" sz="2000" dirty="0" smtClean="0"/>
              <a:t>коришћење</a:t>
            </a:r>
            <a:r>
              <a:rPr lang="en-US" sz="2000" dirty="0" smtClean="0"/>
              <a:t> </a:t>
            </a:r>
            <a:r>
              <a:rPr lang="sr-Cyrl-CS" sz="2000" dirty="0" smtClean="0"/>
              <a:t>хлороформа</a:t>
            </a:r>
            <a:r>
              <a:rPr lang="en-US" sz="2000" dirty="0" smtClean="0"/>
              <a:t>. </a:t>
            </a:r>
            <a:r>
              <a:rPr lang="sr-Cyrl-CS" sz="2000" dirty="0" smtClean="0"/>
              <a:t>Ово</a:t>
            </a:r>
            <a:r>
              <a:rPr lang="en-US" sz="2000" dirty="0" smtClean="0"/>
              <a:t> </a:t>
            </a:r>
            <a:r>
              <a:rPr lang="sr-Cyrl-CS" sz="2000" dirty="0" smtClean="0"/>
              <a:t>је</a:t>
            </a:r>
            <a:r>
              <a:rPr lang="en-US" sz="2000" dirty="0" smtClean="0"/>
              <a:t> </a:t>
            </a:r>
            <a:r>
              <a:rPr lang="sr-Cyrl-CS" sz="2000" dirty="0" smtClean="0"/>
              <a:t>било</a:t>
            </a:r>
            <a:r>
              <a:rPr lang="en-US" sz="2000" dirty="0" smtClean="0"/>
              <a:t> </a:t>
            </a:r>
            <a:r>
              <a:rPr lang="sr-Cyrl-CS" sz="2000" dirty="0" smtClean="0"/>
              <a:t>од</a:t>
            </a:r>
            <a:r>
              <a:rPr lang="en-US" sz="2000" dirty="0" smtClean="0"/>
              <a:t> </a:t>
            </a:r>
            <a:r>
              <a:rPr lang="sr-Cyrl-CS" sz="2000" dirty="0" smtClean="0"/>
              <a:t>изузетног</a:t>
            </a:r>
            <a:r>
              <a:rPr lang="en-US" sz="2000" dirty="0" smtClean="0"/>
              <a:t> </a:t>
            </a:r>
            <a:r>
              <a:rPr lang="sr-Cyrl-CS" sz="2000" dirty="0" smtClean="0"/>
              <a:t>значаја</a:t>
            </a:r>
            <a:r>
              <a:rPr lang="en-US" sz="2000" dirty="0" smtClean="0"/>
              <a:t> </a:t>
            </a:r>
            <a:r>
              <a:rPr lang="sr-Cyrl-CS" sz="2000" dirty="0" smtClean="0"/>
              <a:t>за</a:t>
            </a:r>
            <a:r>
              <a:rPr lang="en-US" sz="2000" dirty="0" smtClean="0"/>
              <a:t> </a:t>
            </a:r>
            <a:r>
              <a:rPr lang="sr-Cyrl-CS" sz="2000" dirty="0" smtClean="0"/>
              <a:t>саму</a:t>
            </a:r>
            <a:r>
              <a:rPr lang="en-US" sz="2000" dirty="0" smtClean="0"/>
              <a:t> </a:t>
            </a:r>
            <a:r>
              <a:rPr lang="sr-Cyrl-CS" sz="2000" dirty="0" smtClean="0"/>
              <a:t>хирургију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1867. </a:t>
            </a:r>
            <a:r>
              <a:rPr lang="sr-Cyrl-CS" sz="2000" b="1" dirty="0" smtClean="0"/>
              <a:t>године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Лорд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Листер</a:t>
            </a:r>
            <a:r>
              <a:rPr lang="en-US" sz="2000" b="1" dirty="0" smtClean="0"/>
              <a:t> </a:t>
            </a:r>
            <a:r>
              <a:rPr lang="sr-Cyrl-CS" sz="2000" dirty="0" smtClean="0"/>
              <a:t>је</a:t>
            </a:r>
            <a:r>
              <a:rPr lang="en-US" sz="2000" dirty="0" smtClean="0"/>
              <a:t> </a:t>
            </a:r>
            <a:r>
              <a:rPr lang="sr-Cyrl-CS" sz="2000" dirty="0" smtClean="0"/>
              <a:t>у</a:t>
            </a:r>
            <a:r>
              <a:rPr lang="en-US" sz="2000" dirty="0" smtClean="0"/>
              <a:t> </a:t>
            </a:r>
            <a:r>
              <a:rPr lang="sr-Cyrl-CS" sz="2000" dirty="0" smtClean="0"/>
              <a:t>ампутационој</a:t>
            </a:r>
            <a:r>
              <a:rPr lang="en-US" sz="2000" dirty="0" smtClean="0"/>
              <a:t> </a:t>
            </a:r>
            <a:r>
              <a:rPr lang="sr-Cyrl-CS" sz="2000" dirty="0" smtClean="0"/>
              <a:t>хирургији</a:t>
            </a:r>
            <a:r>
              <a:rPr lang="en-US" sz="2000" dirty="0" smtClean="0"/>
              <a:t> </a:t>
            </a:r>
            <a:r>
              <a:rPr lang="sr-Cyrl-CS" sz="2000" dirty="0" smtClean="0"/>
              <a:t>увео</a:t>
            </a:r>
            <a:r>
              <a:rPr lang="en-US" sz="2000" dirty="0" smtClean="0"/>
              <a:t> </a:t>
            </a:r>
            <a:r>
              <a:rPr lang="sr-Cyrl-CS" sz="2000" dirty="0" smtClean="0"/>
              <a:t>антисептичке</a:t>
            </a:r>
            <a:r>
              <a:rPr lang="en-US" sz="2000" dirty="0" smtClean="0"/>
              <a:t> </a:t>
            </a:r>
            <a:r>
              <a:rPr lang="sr-Cyrl-CS" sz="2000" dirty="0" smtClean="0"/>
              <a:t>процедуре</a:t>
            </a:r>
            <a:r>
              <a:rPr lang="en-US" sz="2000" dirty="0" smtClean="0"/>
              <a:t> </a:t>
            </a:r>
            <a:r>
              <a:rPr lang="sr-Cyrl-CS" sz="2000" dirty="0" smtClean="0"/>
              <a:t>што</a:t>
            </a:r>
            <a:r>
              <a:rPr lang="en-US" sz="2000" dirty="0" smtClean="0"/>
              <a:t> </a:t>
            </a:r>
            <a:r>
              <a:rPr lang="sr-Cyrl-CS" sz="2000" dirty="0" smtClean="0"/>
              <a:t>је</a:t>
            </a:r>
            <a:r>
              <a:rPr lang="en-US" sz="2000" dirty="0" smtClean="0"/>
              <a:t> </a:t>
            </a:r>
            <a:r>
              <a:rPr lang="sr-Cyrl-CS" sz="2000" dirty="0" smtClean="0"/>
              <a:t>такође</a:t>
            </a:r>
            <a:r>
              <a:rPr lang="en-US" sz="2000" dirty="0" smtClean="0"/>
              <a:t> </a:t>
            </a:r>
            <a:r>
              <a:rPr lang="sr-Cyrl-CS" sz="2000" dirty="0" smtClean="0"/>
              <a:t>било</a:t>
            </a:r>
            <a:r>
              <a:rPr lang="en-US" sz="2000" dirty="0" smtClean="0"/>
              <a:t> </a:t>
            </a:r>
            <a:r>
              <a:rPr lang="sr-Cyrl-CS" sz="2000" dirty="0" smtClean="0"/>
              <a:t>о</a:t>
            </a:r>
            <a:r>
              <a:rPr lang="en-US" sz="2000" dirty="0" smtClean="0"/>
              <a:t> </a:t>
            </a:r>
            <a:r>
              <a:rPr lang="sr-Cyrl-CS" sz="2000" dirty="0" smtClean="0"/>
              <a:t>важно</a:t>
            </a:r>
            <a:r>
              <a:rPr lang="en-US" sz="2000" dirty="0" smtClean="0"/>
              <a:t> </a:t>
            </a:r>
            <a:r>
              <a:rPr lang="sr-Cyrl-CS" sz="2000" dirty="0" smtClean="0"/>
              <a:t>за</a:t>
            </a:r>
            <a:r>
              <a:rPr lang="en-US" sz="2000" dirty="0" smtClean="0"/>
              <a:t> </a:t>
            </a:r>
            <a:r>
              <a:rPr lang="sr-Cyrl-CS" sz="2000" dirty="0" smtClean="0"/>
              <a:t>хирургију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1895. </a:t>
            </a:r>
            <a:r>
              <a:rPr lang="sr-Cyrl-CS" sz="2000" b="1" dirty="0" smtClean="0"/>
              <a:t>године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је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Шарл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Жирар</a:t>
            </a:r>
            <a:r>
              <a:rPr lang="en-US" sz="2000" dirty="0" smtClean="0"/>
              <a:t> </a:t>
            </a:r>
            <a:r>
              <a:rPr lang="sr-Cyrl-CS" sz="2000" dirty="0" smtClean="0"/>
              <a:t>први</a:t>
            </a:r>
            <a:r>
              <a:rPr lang="en-US" sz="2000" dirty="0" smtClean="0"/>
              <a:t> </a:t>
            </a:r>
            <a:r>
              <a:rPr lang="sr-Cyrl-CS" sz="2000" dirty="0" smtClean="0"/>
              <a:t>успешно</a:t>
            </a:r>
            <a:r>
              <a:rPr lang="en-US" sz="2000" dirty="0" smtClean="0"/>
              <a:t> </a:t>
            </a:r>
            <a:r>
              <a:rPr lang="sr-Cyrl-CS" sz="2000" dirty="0" smtClean="0"/>
              <a:t>урадио</a:t>
            </a:r>
            <a:r>
              <a:rPr lang="en-US" sz="2000" dirty="0" smtClean="0"/>
              <a:t> </a:t>
            </a:r>
            <a:r>
              <a:rPr lang="sr-Cyrl-CS" sz="2000" dirty="0" smtClean="0"/>
              <a:t>хемипелвектомију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1947. </a:t>
            </a:r>
            <a:r>
              <a:rPr lang="sr-Cyrl-CS" sz="2000" b="1" dirty="0" smtClean="0"/>
              <a:t>године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је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Х</a:t>
            </a:r>
            <a:r>
              <a:rPr lang="en-US" sz="2000" b="1" dirty="0" smtClean="0"/>
              <a:t>.</a:t>
            </a:r>
            <a:r>
              <a:rPr lang="sr-Cyrl-CS" sz="2000" b="1" dirty="0" smtClean="0"/>
              <a:t>Бојд</a:t>
            </a:r>
            <a:r>
              <a:rPr lang="en-US" sz="2000" b="1" dirty="0" smtClean="0"/>
              <a:t> </a:t>
            </a:r>
            <a:r>
              <a:rPr lang="sr-Cyrl-CS" sz="2000" dirty="0" smtClean="0"/>
              <a:t>први</a:t>
            </a:r>
            <a:r>
              <a:rPr lang="en-US" sz="2000" dirty="0" smtClean="0"/>
              <a:t> </a:t>
            </a:r>
            <a:r>
              <a:rPr lang="sr-Cyrl-CS" sz="2000" dirty="0" smtClean="0"/>
              <a:t>описао</a:t>
            </a:r>
            <a:r>
              <a:rPr lang="en-US" sz="2000" dirty="0" smtClean="0"/>
              <a:t> </a:t>
            </a:r>
            <a:r>
              <a:rPr lang="sr-Cyrl-CS" sz="2000" dirty="0" smtClean="0"/>
              <a:t>ампутацију</a:t>
            </a:r>
            <a:r>
              <a:rPr lang="en-US" sz="2000" dirty="0" smtClean="0"/>
              <a:t> </a:t>
            </a:r>
            <a:r>
              <a:rPr lang="sr-Cyrl-CS" sz="2000" dirty="0" smtClean="0"/>
              <a:t>кука</a:t>
            </a:r>
            <a:r>
              <a:rPr lang="en-US" sz="2000" dirty="0" smtClean="0"/>
              <a:t>.</a:t>
            </a:r>
          </a:p>
          <a:p>
            <a:pPr algn="just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1949. </a:t>
            </a:r>
            <a:r>
              <a:rPr lang="sr-Cyrl-CS" sz="2000" b="1" dirty="0" smtClean="0"/>
              <a:t>године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је</a:t>
            </a:r>
            <a:r>
              <a:rPr lang="en-US" sz="2000" b="1" dirty="0" smtClean="0"/>
              <a:t> </a:t>
            </a:r>
            <a:r>
              <a:rPr lang="sr-Cyrl-CS" sz="2000" b="1" dirty="0" smtClean="0"/>
              <a:t>Ерлл</a:t>
            </a:r>
            <a:r>
              <a:rPr lang="en-US" sz="2000" b="1" dirty="0" smtClean="0"/>
              <a:t> </a:t>
            </a:r>
            <a:r>
              <a:rPr lang="sr-Cyrl-CS" sz="2000" dirty="0" smtClean="0"/>
              <a:t>описао</a:t>
            </a:r>
            <a:r>
              <a:rPr lang="en-US" sz="2000" dirty="0" smtClean="0"/>
              <a:t> </a:t>
            </a:r>
            <a:r>
              <a:rPr lang="sr-Cyrl-CS" sz="2000" dirty="0" smtClean="0"/>
              <a:t>технику</a:t>
            </a:r>
            <a:r>
              <a:rPr lang="en-US" sz="2000" dirty="0" smtClean="0"/>
              <a:t> </a:t>
            </a:r>
            <a:r>
              <a:rPr lang="sr-Cyrl-CS" sz="2000" dirty="0" smtClean="0"/>
              <a:t>остеомиопластичне</a:t>
            </a:r>
            <a:r>
              <a:rPr lang="en-US" sz="2000" dirty="0" smtClean="0"/>
              <a:t> </a:t>
            </a:r>
            <a:r>
              <a:rPr lang="sr-Cyrl-CS" sz="2000" dirty="0" smtClean="0"/>
              <a:t>ампутације</a:t>
            </a:r>
            <a:r>
              <a:rPr lang="en-US" sz="2000" dirty="0" smtClean="0"/>
              <a:t> </a:t>
            </a:r>
            <a:r>
              <a:rPr lang="sr-Cyrl-CS" sz="2000" dirty="0" smtClean="0"/>
              <a:t>потколенице</a:t>
            </a:r>
            <a:r>
              <a:rPr lang="en-US" sz="2000" dirty="0" smtClean="0"/>
              <a:t> </a:t>
            </a:r>
            <a:r>
              <a:rPr lang="sr-Cyrl-CS" sz="2000" dirty="0" smtClean="0"/>
              <a:t>са</a:t>
            </a:r>
            <a:r>
              <a:rPr lang="en-US" sz="2000" dirty="0" smtClean="0"/>
              <a:t> </a:t>
            </a:r>
            <a:r>
              <a:rPr lang="sr-Cyrl-CS" sz="2000" dirty="0" smtClean="0"/>
              <a:t>стварањем</a:t>
            </a:r>
            <a:r>
              <a:rPr lang="en-US" sz="2000" dirty="0" smtClean="0"/>
              <a:t> </a:t>
            </a:r>
            <a:r>
              <a:rPr lang="sr-Cyrl-CS" sz="2000" dirty="0" smtClean="0"/>
              <a:t>осално</a:t>
            </a:r>
            <a:r>
              <a:rPr lang="en-US" sz="2000" dirty="0" smtClean="0"/>
              <a:t> – </a:t>
            </a:r>
            <a:r>
              <a:rPr lang="sr-Cyrl-CS" sz="2000" dirty="0" smtClean="0"/>
              <a:t>периосталног</a:t>
            </a:r>
            <a:r>
              <a:rPr lang="en-US" sz="2000" dirty="0" smtClean="0"/>
              <a:t> </a:t>
            </a:r>
            <a:r>
              <a:rPr lang="sr-Cyrl-CS" sz="2000" dirty="0" smtClean="0"/>
              <a:t>моста</a:t>
            </a:r>
            <a:r>
              <a:rPr lang="en-US" sz="2000" dirty="0" smtClean="0"/>
              <a:t> </a:t>
            </a:r>
            <a:r>
              <a:rPr lang="sr-Cyrl-CS" sz="2000" dirty="0" smtClean="0"/>
              <a:t>окрајка</a:t>
            </a:r>
            <a:r>
              <a:rPr lang="en-US" sz="2000" dirty="0" smtClean="0"/>
              <a:t> </a:t>
            </a:r>
            <a:r>
              <a:rPr lang="sr-Cyrl-CS" sz="2000" dirty="0" smtClean="0"/>
              <a:t>голењаче</a:t>
            </a:r>
            <a:r>
              <a:rPr lang="en-US" sz="2000" dirty="0" smtClean="0"/>
              <a:t> </a:t>
            </a:r>
            <a:r>
              <a:rPr lang="sr-Cyrl-CS" sz="2000" dirty="0" smtClean="0"/>
              <a:t>и</a:t>
            </a:r>
            <a:r>
              <a:rPr lang="en-US" sz="2000" dirty="0" smtClean="0"/>
              <a:t> </a:t>
            </a:r>
            <a:r>
              <a:rPr lang="sr-Cyrl-CS" sz="2000" dirty="0" smtClean="0"/>
              <a:t>лишњаче</a:t>
            </a:r>
            <a:endParaRPr lang="en-US" sz="2000" dirty="0" smtClean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8229600" cy="39624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1956. </a:t>
            </a:r>
            <a:r>
              <a:rPr lang="sr-Cyrl-CS" b="1" dirty="0" smtClean="0"/>
              <a:t>године</a:t>
            </a:r>
            <a:r>
              <a:rPr lang="en-US" b="1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почело</a:t>
            </a:r>
            <a:r>
              <a:rPr lang="en-US" dirty="0" smtClean="0"/>
              <a:t> </a:t>
            </a:r>
            <a:r>
              <a:rPr lang="sr-Cyrl-CS" dirty="0" smtClean="0"/>
              <a:t>развијање</a:t>
            </a:r>
            <a:r>
              <a:rPr lang="en-US" dirty="0" smtClean="0"/>
              <a:t> </a:t>
            </a:r>
            <a:r>
              <a:rPr lang="sr-Cyrl-CS" dirty="0" smtClean="0"/>
              <a:t>	</a:t>
            </a:r>
            <a:r>
              <a:rPr lang="sr-Latn-CS" dirty="0" smtClean="0"/>
              <a:t>SACH </a:t>
            </a:r>
            <a:r>
              <a:rPr lang="sr-Cyrl-CS" dirty="0" smtClean="0"/>
              <a:t>стопала</a:t>
            </a:r>
            <a:r>
              <a:rPr lang="en-US" dirty="0" smtClean="0"/>
              <a:t> </a:t>
            </a:r>
            <a:r>
              <a:rPr lang="sr-Cyrl-CS" dirty="0" smtClean="0"/>
              <a:t>на</a:t>
            </a:r>
            <a:r>
              <a:rPr lang="en-US" dirty="0" smtClean="0"/>
              <a:t> </a:t>
            </a:r>
            <a:r>
              <a:rPr lang="sr-Cyrl-CS" dirty="0" smtClean="0"/>
              <a:t>Калифорнијском</a:t>
            </a:r>
            <a:r>
              <a:rPr lang="en-US" dirty="0" smtClean="0"/>
              <a:t> </a:t>
            </a:r>
            <a:r>
              <a:rPr lang="sr-Cyrl-CS" dirty="0" smtClean="0"/>
              <a:t>универзитету</a:t>
            </a:r>
            <a:r>
              <a:rPr lang="en-US" dirty="0" smtClean="0"/>
              <a:t>, </a:t>
            </a:r>
            <a:r>
              <a:rPr lang="sr-Cyrl-CS" dirty="0" smtClean="0"/>
              <a:t>где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три</a:t>
            </a:r>
            <a:r>
              <a:rPr lang="en-US" dirty="0" smtClean="0"/>
              <a:t> </a:t>
            </a:r>
            <a:r>
              <a:rPr lang="sr-Cyrl-CS" dirty="0" smtClean="0"/>
              <a:t>године</a:t>
            </a:r>
            <a:r>
              <a:rPr lang="en-US" dirty="0" smtClean="0"/>
              <a:t> </a:t>
            </a:r>
            <a:r>
              <a:rPr lang="sr-Cyrl-CS" dirty="0" smtClean="0"/>
              <a:t>касније</a:t>
            </a:r>
            <a:r>
              <a:rPr lang="en-US" dirty="0" smtClean="0"/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1959. </a:t>
            </a:r>
            <a:r>
              <a:rPr lang="sr-Cyrl-CS" dirty="0" smtClean="0"/>
              <a:t>године</a:t>
            </a:r>
            <a:r>
              <a:rPr lang="en-US" dirty="0" smtClean="0"/>
              <a:t> </a:t>
            </a:r>
            <a:r>
              <a:rPr lang="sr-Cyrl-CS" dirty="0" smtClean="0"/>
              <a:t>направљена</a:t>
            </a:r>
            <a:r>
              <a:rPr lang="en-US" dirty="0" smtClean="0"/>
              <a:t> </a:t>
            </a:r>
            <a:r>
              <a:rPr lang="sr-Latn-CS" dirty="0" smtClean="0"/>
              <a:t>PTB</a:t>
            </a:r>
            <a:r>
              <a:rPr lang="en-US" dirty="0" smtClean="0"/>
              <a:t> </a:t>
            </a:r>
            <a:r>
              <a:rPr lang="sr-Cyrl-CS" dirty="0" smtClean="0"/>
              <a:t>протеза</a:t>
            </a:r>
            <a:r>
              <a:rPr lang="en-U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1960. </a:t>
            </a:r>
            <a:r>
              <a:rPr lang="sr-Cyrl-CS" b="1" dirty="0" smtClean="0"/>
              <a:t>године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направљена</a:t>
            </a:r>
            <a:r>
              <a:rPr lang="en-US" dirty="0" smtClean="0"/>
              <a:t> </a:t>
            </a:r>
            <a:r>
              <a:rPr lang="sr-Cyrl-CS" dirty="0" smtClean="0"/>
              <a:t>је</a:t>
            </a:r>
            <a:r>
              <a:rPr lang="en-US" dirty="0" smtClean="0"/>
              <a:t> </a:t>
            </a:r>
            <a:r>
              <a:rPr lang="sr-Cyrl-CS" dirty="0" smtClean="0"/>
              <a:t>хидраулична</a:t>
            </a:r>
            <a:r>
              <a:rPr lang="en-US" dirty="0" smtClean="0"/>
              <a:t> </a:t>
            </a:r>
            <a:r>
              <a:rPr lang="sr-Cyrl-CS" dirty="0" smtClean="0"/>
              <a:t>нога</a:t>
            </a:r>
            <a:r>
              <a:rPr lang="en-US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каснијим</a:t>
            </a:r>
            <a:r>
              <a:rPr lang="en-US" dirty="0" smtClean="0"/>
              <a:t> </a:t>
            </a:r>
            <a:r>
              <a:rPr lang="sr-Cyrl-CS" dirty="0" smtClean="0"/>
              <a:t>годинама</a:t>
            </a:r>
            <a:r>
              <a:rPr lang="en-US" dirty="0" smtClean="0"/>
              <a:t> </a:t>
            </a:r>
            <a:r>
              <a:rPr lang="sr-Cyrl-CS" dirty="0" smtClean="0"/>
              <a:t>све</a:t>
            </a:r>
            <a:r>
              <a:rPr lang="en-US" dirty="0" smtClean="0"/>
              <a:t> </a:t>
            </a:r>
            <a:r>
              <a:rPr lang="sr-Cyrl-CS" dirty="0" smtClean="0"/>
              <a:t>више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боље</a:t>
            </a:r>
            <a:r>
              <a:rPr lang="en-US" dirty="0" smtClean="0"/>
              <a:t> </a:t>
            </a:r>
            <a:r>
              <a:rPr lang="sr-Cyrl-CS" dirty="0" smtClean="0"/>
              <a:t>развија</a:t>
            </a:r>
            <a:r>
              <a:rPr lang="en-US" dirty="0" smtClean="0"/>
              <a:t> </a:t>
            </a:r>
            <a:r>
              <a:rPr lang="sr-Cyrl-CS" dirty="0" smtClean="0"/>
              <a:t>ова</a:t>
            </a:r>
            <a:r>
              <a:rPr lang="en-US" dirty="0" smtClean="0"/>
              <a:t> </a:t>
            </a:r>
            <a:r>
              <a:rPr lang="sr-Cyrl-CS" dirty="0" smtClean="0"/>
              <a:t>грана</a:t>
            </a:r>
            <a:r>
              <a:rPr lang="en-US" dirty="0" smtClean="0"/>
              <a:t>, </a:t>
            </a:r>
            <a:r>
              <a:rPr lang="sr-Cyrl-CS" dirty="0" smtClean="0"/>
              <a:t>те</a:t>
            </a:r>
            <a:r>
              <a:rPr lang="en-US" dirty="0" smtClean="0"/>
              <a:t> </a:t>
            </a:r>
            <a:r>
              <a:rPr lang="sr-Cyrl-CS" dirty="0" smtClean="0"/>
              <a:t>се</a:t>
            </a:r>
            <a:r>
              <a:rPr lang="en-US" dirty="0" smtClean="0"/>
              <a:t> </a:t>
            </a:r>
            <a:r>
              <a:rPr lang="sr-Cyrl-CS" dirty="0" smtClean="0"/>
              <a:t>оболелим</a:t>
            </a:r>
            <a:r>
              <a:rPr lang="en-US" dirty="0" smtClean="0"/>
              <a:t> </a:t>
            </a:r>
            <a:r>
              <a:rPr lang="sr-Cyrl-CS" dirty="0" smtClean="0"/>
              <a:t>и</a:t>
            </a:r>
            <a:r>
              <a:rPr lang="en-US" dirty="0" smtClean="0"/>
              <a:t> </a:t>
            </a:r>
            <a:r>
              <a:rPr lang="sr-Cyrl-CS" dirty="0" smtClean="0"/>
              <a:t>повређеним</a:t>
            </a:r>
            <a:r>
              <a:rPr lang="en-US" dirty="0" smtClean="0"/>
              <a:t> </a:t>
            </a:r>
            <a:r>
              <a:rPr lang="sr-Cyrl-CS" dirty="0" smtClean="0"/>
              <a:t>људима</a:t>
            </a:r>
            <a:r>
              <a:rPr lang="en-US" dirty="0" smtClean="0"/>
              <a:t> </a:t>
            </a:r>
            <a:r>
              <a:rPr lang="sr-Cyrl-CS" dirty="0" smtClean="0"/>
              <a:t>у</a:t>
            </a:r>
            <a:r>
              <a:rPr lang="en-US" dirty="0" smtClean="0"/>
              <a:t> </a:t>
            </a:r>
            <a:r>
              <a:rPr lang="sr-Cyrl-CS" dirty="0" smtClean="0"/>
              <a:t>многоме</a:t>
            </a:r>
            <a:r>
              <a:rPr lang="en-US" dirty="0" smtClean="0"/>
              <a:t> </a:t>
            </a:r>
            <a:r>
              <a:rPr lang="sr-Cyrl-CS" dirty="0" smtClean="0"/>
              <a:t>олакшава</a:t>
            </a:r>
            <a:r>
              <a:rPr lang="en-US" dirty="0" smtClean="0"/>
              <a:t> </a:t>
            </a:r>
            <a:r>
              <a:rPr lang="sr-Cyrl-CS" dirty="0" smtClean="0"/>
              <a:t>свакодневни</a:t>
            </a:r>
            <a:r>
              <a:rPr lang="en-US" dirty="0" smtClean="0"/>
              <a:t> </a:t>
            </a:r>
            <a:r>
              <a:rPr lang="sr-Cyrl-CS" dirty="0" smtClean="0"/>
              <a:t>живот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histor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86200"/>
            <a:ext cx="7162800" cy="24996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0200" y="6488668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dirty="0" smtClean="0"/>
              <a:t>Razvitak proteza kroz istoriju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9154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3. </a:t>
            </a:r>
            <a:r>
              <a:rPr lang="sr-Cyrl-CS" sz="3200" b="1" dirty="0" smtClean="0"/>
              <a:t>ОГРАНИЧЕНА</a:t>
            </a:r>
            <a:r>
              <a:rPr lang="en-US" sz="3200" b="1" dirty="0" smtClean="0"/>
              <a:t> </a:t>
            </a:r>
            <a:r>
              <a:rPr lang="sr-Cyrl-CS" sz="3200" b="1" dirty="0" smtClean="0"/>
              <a:t>РАДНА</a:t>
            </a:r>
            <a:r>
              <a:rPr lang="en-US" sz="3200" b="1" dirty="0" smtClean="0"/>
              <a:t> </a:t>
            </a:r>
            <a:r>
              <a:rPr lang="sr-Cyrl-CS" sz="3200" b="1" dirty="0" smtClean="0"/>
              <a:t>И</a:t>
            </a:r>
            <a:r>
              <a:rPr lang="en-US" sz="3200" b="1" dirty="0" smtClean="0"/>
              <a:t> </a:t>
            </a:r>
            <a:r>
              <a:rPr lang="sr-Cyrl-CS" sz="3200" b="1" dirty="0" smtClean="0"/>
              <a:t>ЖИВОТНА</a:t>
            </a:r>
            <a:r>
              <a:rPr lang="en-US" sz="3200" b="1" dirty="0" smtClean="0"/>
              <a:t> </a:t>
            </a:r>
            <a:r>
              <a:rPr lang="sr-Cyrl-CS" sz="3200" b="1" dirty="0" smtClean="0"/>
              <a:t>СПОСОБНОСТ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05800" cy="4389120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Будући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да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су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протетика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ортотика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своју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примену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нашле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управо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код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људи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код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којих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је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ограничена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радна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животна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способност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морамо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се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позабавити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терминима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који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се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на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те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људе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односе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endParaRPr lang="sr-Latn-CS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sr-Latn-C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sr-Cyrl-CS" b="1" dirty="0" smtClean="0"/>
              <a:t>ТО</a:t>
            </a:r>
            <a:r>
              <a:rPr lang="en-US" b="1" dirty="0" smtClean="0"/>
              <a:t> </a:t>
            </a:r>
            <a:r>
              <a:rPr lang="sr-Cyrl-CS" b="1" dirty="0" smtClean="0"/>
              <a:t>СУ</a:t>
            </a:r>
            <a:r>
              <a:rPr lang="en-US" b="1" dirty="0" smtClean="0"/>
              <a:t>:</a:t>
            </a:r>
            <a:endParaRPr lang="sr-Latn-CS" b="1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b="1" dirty="0" smtClean="0">
                <a:solidFill>
                  <a:srgbClr val="FF0000"/>
                </a:solidFill>
              </a:rPr>
              <a:t>ИНВАЛИДНОСТ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sr-Cyrl-CS" b="1" dirty="0" smtClean="0">
                <a:solidFill>
                  <a:srgbClr val="FF0000"/>
                </a:solidFill>
              </a:rPr>
              <a:t>ИЛИ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sr-Latn-CS" b="1" dirty="0" smtClean="0">
              <a:solidFill>
                <a:srgbClr val="FF0000"/>
              </a:solidFill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sr-Cyrl-CS" b="1" dirty="0" smtClean="0">
                <a:solidFill>
                  <a:srgbClr val="FF0000"/>
                </a:solidFill>
              </a:rPr>
              <a:t>НЕСПОСОБНОСТ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b="1" dirty="0" smtClean="0">
                <a:solidFill>
                  <a:srgbClr val="92D050"/>
                </a:solidFill>
              </a:rPr>
              <a:t>ОНЕСПОСОБЉЕНОСТ</a:t>
            </a:r>
            <a:endParaRPr lang="en-US" b="1" dirty="0" smtClean="0">
              <a:solidFill>
                <a:srgbClr val="92D050"/>
              </a:solidFill>
            </a:endParaRP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b="1" dirty="0" smtClean="0">
                <a:solidFill>
                  <a:srgbClr val="00B0F0"/>
                </a:solidFill>
              </a:rPr>
              <a:t>ОШТЕЋЕЊЕ</a:t>
            </a:r>
            <a:endParaRPr lang="en-US" b="1" dirty="0" smtClean="0">
              <a:solidFill>
                <a:srgbClr val="00B0F0"/>
              </a:solidFill>
            </a:endParaRPr>
          </a:p>
          <a:p>
            <a:pPr marL="0" indent="457200">
              <a:spcBef>
                <a:spcPts val="0"/>
              </a:spcBef>
              <a:buFont typeface="Wingdings" pitchFamily="2" charset="2"/>
              <a:buChar char="q"/>
            </a:pPr>
            <a:r>
              <a:rPr lang="sr-Cyrl-CS" b="1" dirty="0" smtClean="0">
                <a:solidFill>
                  <a:srgbClr val="0070C0"/>
                </a:solidFill>
              </a:rPr>
              <a:t>ХЕНДИКЕП</a:t>
            </a:r>
            <a:endParaRPr lang="en-US" b="1" dirty="0" smtClean="0">
              <a:solidFill>
                <a:srgbClr val="0070C0"/>
              </a:solidFill>
            </a:endParaRP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429000"/>
            <a:ext cx="3077168" cy="30480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Cyrl-CS" b="1" dirty="0" smtClean="0"/>
              <a:t>Инвалидност</a:t>
            </a:r>
            <a:r>
              <a:rPr lang="en-US" b="1" dirty="0" smtClean="0"/>
              <a:t> </a:t>
            </a:r>
            <a:r>
              <a:rPr lang="sr-Cyrl-CS" b="1" dirty="0" smtClean="0"/>
              <a:t>или</a:t>
            </a:r>
            <a:r>
              <a:rPr lang="en-US" b="1" dirty="0" smtClean="0"/>
              <a:t> </a:t>
            </a:r>
            <a:r>
              <a:rPr lang="sr-Cyrl-CS" b="1" dirty="0" smtClean="0"/>
              <a:t>неспособност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867400" cy="47244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Инвалидност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физички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ментални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недостатак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који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ограничава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особу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једној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више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животних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активности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sr-Latn-CS" b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Према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Светској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здравственој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организацији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(W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ХО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),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инвалидност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може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узроковати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проблеме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у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вези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покретљивости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комуникације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усвајања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знања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учења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бриге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о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себи</a:t>
            </a:r>
            <a:r>
              <a:rPr lang="en-US" b="1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sr-Cyrl-CS" b="1" dirty="0" smtClean="0">
                <a:solidFill>
                  <a:schemeClr val="bg2">
                    <a:lumMod val="25000"/>
                  </a:schemeClr>
                </a:solidFill>
              </a:rPr>
              <a:t>друштвености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итд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те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таква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особа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није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у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могућности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да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себи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члановима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своје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породице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обезбеди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материјалне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и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друге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услове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за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живот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Инвалидност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захтева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стручну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медицинску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sr-Cyrl-CS" dirty="0" smtClean="0">
                <a:solidFill>
                  <a:schemeClr val="bg2">
                    <a:lumMod val="25000"/>
                  </a:schemeClr>
                </a:solidFill>
              </a:rPr>
              <a:t>негу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algn="just">
              <a:buNone/>
            </a:pPr>
            <a:endParaRPr lang="en-US" dirty="0"/>
          </a:p>
        </p:txBody>
      </p:sp>
      <p:pic>
        <p:nvPicPr>
          <p:cNvPr id="4" name="Picture 3" descr="200px-Handicapped_Accessible_sig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2667000"/>
            <a:ext cx="2057400" cy="20574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AEBBE-C661-47F7-B233-750F1008350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2096</TotalTime>
  <Words>2624</Words>
  <Application>Microsoft Office PowerPoint</Application>
  <PresentationFormat>On-screen Show (4:3)</PresentationFormat>
  <Paragraphs>262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Calibri</vt:lpstr>
      <vt:lpstr>Constantia</vt:lpstr>
      <vt:lpstr>Times New Roman</vt:lpstr>
      <vt:lpstr>Wingdings</vt:lpstr>
      <vt:lpstr>Wingdings 2</vt:lpstr>
      <vt:lpstr>Flow</vt:lpstr>
      <vt:lpstr>     </vt:lpstr>
      <vt:lpstr>1. УВОД</vt:lpstr>
      <vt:lpstr>ПОДЕЛА ПОМАГАЛА</vt:lpstr>
      <vt:lpstr>2. ИСТОРИЈАТ</vt:lpstr>
      <vt:lpstr>PowerPoint Presentation</vt:lpstr>
      <vt:lpstr>PowerPoint Presentation</vt:lpstr>
      <vt:lpstr>PowerPoint Presentation</vt:lpstr>
      <vt:lpstr>3. ОГРАНИЧЕНА РАДНА И ЖИВОТНА СПОСОБНОСТ</vt:lpstr>
      <vt:lpstr>Инвалидност или неспособност</vt:lpstr>
      <vt:lpstr>Онеспособљеност</vt:lpstr>
      <vt:lpstr>Оштећење или оштећеност</vt:lpstr>
      <vt:lpstr>Примери оштећења:</vt:lpstr>
      <vt:lpstr>Хендикеп или ометеност</vt:lpstr>
      <vt:lpstr>PowerPoint Presentation</vt:lpstr>
      <vt:lpstr>PowerPoint Presentation</vt:lpstr>
      <vt:lpstr>4. ОСНОВНИ ПРИНЦИПИ ПРОТЕТИЧКЕ РЕХАБИЛИТАЦИЈЕ</vt:lpstr>
      <vt:lpstr>ПРОЦЕС НАСТАНКА ИНВАЛИДНОСТИ</vt:lpstr>
      <vt:lpstr>ПРИНЦИПИ ПРОТЕТИЧКЕ РЕХАБИЛИТАЦИЈЕ</vt:lpstr>
      <vt:lpstr>1. Пацијент представља СУБЈЕКТ рехабилитације, а не објект</vt:lpstr>
      <vt:lpstr>2. Рана рехабилитација</vt:lpstr>
      <vt:lpstr>3. Тимско спровођење протетске рехабилитације</vt:lpstr>
      <vt:lpstr>Чланови тима који споводе протетску рехабилитацију су:</vt:lpstr>
      <vt:lpstr>Физијатар</vt:lpstr>
      <vt:lpstr>Физиотерапеут</vt:lpstr>
      <vt:lpstr>Доктори других специјалности</vt:lpstr>
      <vt:lpstr>Медицинска сестра</vt:lpstr>
      <vt:lpstr>Протетичар</vt:lpstr>
      <vt:lpstr>Ортотичар</vt:lpstr>
      <vt:lpstr>Инжењер</vt:lpstr>
      <vt:lpstr>Радни терапеут</vt:lpstr>
      <vt:lpstr>Психолог</vt:lpstr>
      <vt:lpstr>Социјални радник</vt:lpstr>
      <vt:lpstr>Пацијент</vt:lpstr>
      <vt:lpstr>Породица</vt:lpstr>
      <vt:lpstr>5. ПОСЕБНИ ПРОБЛЕМИ КОД АМПУТИРАНИХ ОСОБА</vt:lpstr>
      <vt:lpstr>PowerPoint Presentation</vt:lpstr>
      <vt:lpstr>PowerPoint Presentation</vt:lpstr>
      <vt:lpstr>Систем компарације  вредности- способности</vt:lpstr>
      <vt:lpstr>Систем афирмације  вредности - способности</vt:lpstr>
      <vt:lpstr>Социјални проблеми особа са ампутацијом</vt:lpstr>
      <vt:lpstr>Професионална рехабилитација</vt:lpstr>
      <vt:lpstr>PowerPoint Presentation</vt:lpstr>
      <vt:lpstr>ХВАЛА НА ПАЖЊИ!</vt:lpstr>
    </vt:vector>
  </TitlesOfParts>
  <Company>dom zdravlja nis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   </dc:title>
  <dc:creator>Danijela Nesic</dc:creator>
  <cp:lastModifiedBy>korisnik</cp:lastModifiedBy>
  <cp:revision>149</cp:revision>
  <dcterms:created xsi:type="dcterms:W3CDTF">2019-02-14T06:07:16Z</dcterms:created>
  <dcterms:modified xsi:type="dcterms:W3CDTF">2019-05-15T08:31:31Z</dcterms:modified>
</cp:coreProperties>
</file>