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5" r:id="rId2"/>
    <p:sldId id="30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ABB7E"/>
    <a:srgbClr val="CCECFF"/>
    <a:srgbClr val="0099FF"/>
    <a:srgbClr val="FF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2C0-17E2-4ABC-84DC-E02EE5359741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0349-015F-4529-AAAC-CE4663E1A8B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D98-06F1-423B-BC20-4505BD6FF2DE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A18-51FE-4217-81AB-7918AFF5A0A8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A33-0728-4ECC-80DE-35F7B2B096F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4F6D-7F0A-45A5-9BA2-0C625A5D1137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20A8-19F5-421A-AB11-4FD4D2B769FD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6D7-6A0F-460C-8E09-8DFD9D18B9F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0B65-B7FB-4C4B-B34B-08AC2E23884B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D8B-0CA5-47E7-97D7-D5DEC4BC66C4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CB5-908F-4771-82F7-7BE611131D85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7DA2A-ABB5-457E-A12C-70D00410744A}" type="datetime1">
              <a:rPr lang="en-US" smtClean="0"/>
              <a:pPr/>
              <a:t>5/9/2019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tx1"/>
                </a:solidFill>
              </a:rPr>
              <a:t>НАСТАВНИ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sr-Cyrl-CS" sz="2800" b="1" dirty="0">
                <a:solidFill>
                  <a:schemeClr val="tx1"/>
                </a:solidFill>
              </a:rPr>
              <a:t>ПРЕДМЕТ</a:t>
            </a:r>
            <a:r>
              <a:rPr lang="en-US" sz="2800" b="1" dirty="0">
                <a:solidFill>
                  <a:schemeClr val="tx1"/>
                </a:solidFill>
              </a:rPr>
              <a:t>-</a:t>
            </a:r>
            <a:r>
              <a:rPr lang="sr-Cyrl-CS" sz="2800" b="1" dirty="0">
                <a:solidFill>
                  <a:schemeClr val="tx1"/>
                </a:solidFill>
              </a:rPr>
              <a:t>ПРОТЕТИКА</a:t>
            </a:r>
            <a:r>
              <a:rPr lang="sr-Latn-CS" sz="2800" b="1" dirty="0">
                <a:solidFill>
                  <a:schemeClr val="tx1"/>
                </a:solidFill>
              </a:rPr>
              <a:t> </a:t>
            </a:r>
            <a:r>
              <a:rPr lang="sr-Cyrl-CS" sz="2800" b="1" dirty="0">
                <a:solidFill>
                  <a:schemeClr val="tx1"/>
                </a:solidFill>
              </a:rPr>
              <a:t>И</a:t>
            </a:r>
            <a:r>
              <a:rPr lang="sr-Latn-CS" sz="2800" b="1" dirty="0">
                <a:solidFill>
                  <a:schemeClr val="tx1"/>
                </a:solidFill>
              </a:rPr>
              <a:t> </a:t>
            </a:r>
            <a:r>
              <a:rPr lang="sr-Cyrl-CS" sz="2800" b="1" dirty="0">
                <a:solidFill>
                  <a:schemeClr val="tx1"/>
                </a:solidFill>
              </a:rPr>
              <a:t>ОРТОТИКА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43918" y="1828800"/>
            <a:ext cx="10597850" cy="218521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/>
              <a:t>Предавање</a:t>
            </a:r>
            <a:r>
              <a:rPr lang="en-US" sz="2800" b="1" dirty="0"/>
              <a:t> </a:t>
            </a:r>
            <a:r>
              <a:rPr lang="sr-Latn-RS" sz="2800" b="1" dirty="0" smtClean="0"/>
              <a:t>XII</a:t>
            </a:r>
            <a:endParaRPr lang="sr-Latn-RS" sz="2800" b="1" dirty="0"/>
          </a:p>
          <a:p>
            <a:pPr algn="ctr"/>
            <a:endParaRPr lang="en-US" sz="1200" b="1" dirty="0"/>
          </a:p>
          <a:p>
            <a:pPr algn="just"/>
            <a:r>
              <a:rPr lang="sr-Cyrl-RS" sz="2400" b="1" dirty="0"/>
              <a:t>Ортозе и врсте </a:t>
            </a:r>
            <a:r>
              <a:rPr lang="sr-Cyrl-RS" sz="2400" b="1" dirty="0" smtClean="0"/>
              <a:t>ортоза, </a:t>
            </a:r>
            <a:r>
              <a:rPr lang="sr-Cyrl-RS" sz="2400" b="1" dirty="0"/>
              <a:t>ортозе за горње екстремитете, клавикуларне и рамене ортозе, лакатне ортозе, ортозе подлактице и ручног зглоба, ортозе подлактице, ручја и шаке, ортозе шаке, специјалне ортозе за руке.</a:t>
            </a: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068" y="4239644"/>
            <a:ext cx="4162382" cy="19405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/>
              <a:t>проф.др Милорад Јеркан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Подела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горње</a:t>
            </a:r>
            <a:r>
              <a:rPr lang="sr-Latn-RS" dirty="0" smtClean="0"/>
              <a:t> </a:t>
            </a:r>
            <a:r>
              <a:rPr lang="sr-Cyrl-RS" dirty="0" smtClean="0"/>
              <a:t>зглобове</a:t>
            </a:r>
            <a:r>
              <a:rPr lang="sr-Latn-R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50694"/>
            <a:ext cx="10972800" cy="377390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sr-Cyrl-RS" sz="2800" dirty="0" smtClean="0"/>
              <a:t>Статичке</a:t>
            </a:r>
            <a:r>
              <a:rPr lang="sr-Latn-RS" sz="2800" dirty="0" smtClean="0"/>
              <a:t> </a:t>
            </a:r>
            <a:r>
              <a:rPr lang="sr-Cyrl-RS" sz="2800" dirty="0" smtClean="0"/>
              <a:t>ортозе</a:t>
            </a:r>
            <a:r>
              <a:rPr lang="sr-Latn-RS" sz="2800" dirty="0" smtClean="0"/>
              <a:t> </a:t>
            </a:r>
            <a:r>
              <a:rPr lang="sr-Cyrl-RS" sz="2800" dirty="0" smtClean="0"/>
              <a:t>које</a:t>
            </a:r>
            <a:r>
              <a:rPr lang="sr-Latn-RS" sz="2800" dirty="0" smtClean="0"/>
              <a:t> </a:t>
            </a:r>
            <a:r>
              <a:rPr lang="sr-Cyrl-RS" sz="2800" dirty="0" smtClean="0"/>
              <a:t>се</a:t>
            </a:r>
            <a:r>
              <a:rPr lang="sr-Latn-RS" sz="2800" dirty="0" smtClean="0"/>
              <a:t> </a:t>
            </a:r>
            <a:r>
              <a:rPr lang="sr-Cyrl-RS" sz="2800" dirty="0" smtClean="0"/>
              <a:t>користе</a:t>
            </a:r>
            <a:r>
              <a:rPr lang="sr-Latn-RS" sz="2800" dirty="0" smtClean="0"/>
              <a:t> </a:t>
            </a:r>
            <a:r>
              <a:rPr lang="sr-Cyrl-RS" sz="2800" dirty="0" smtClean="0"/>
              <a:t>за</a:t>
            </a:r>
            <a:r>
              <a:rPr lang="sr-Latn-RS" sz="2800" dirty="0" smtClean="0"/>
              <a:t> </a:t>
            </a:r>
            <a:r>
              <a:rPr lang="sr-Cyrl-RS" sz="2800" dirty="0" smtClean="0"/>
              <a:t>заштиту</a:t>
            </a:r>
            <a:r>
              <a:rPr lang="sr-Latn-RS" sz="2800" dirty="0" smtClean="0"/>
              <a:t> </a:t>
            </a:r>
            <a:r>
              <a:rPr lang="sr-Cyrl-RS" sz="2800" dirty="0" smtClean="0"/>
              <a:t>екстремитета</a:t>
            </a:r>
            <a:r>
              <a:rPr lang="sr-Latn-RS" sz="2800" dirty="0" smtClean="0"/>
              <a:t> </a:t>
            </a:r>
            <a:r>
              <a:rPr lang="sr-Cyrl-RS" sz="2800" dirty="0" smtClean="0"/>
              <a:t>након</a:t>
            </a:r>
            <a:r>
              <a:rPr lang="sr-Latn-RS" sz="2800" dirty="0" smtClean="0"/>
              <a:t> </a:t>
            </a:r>
            <a:r>
              <a:rPr lang="sr-Cyrl-RS" sz="2800" dirty="0" smtClean="0"/>
              <a:t>прелома</a:t>
            </a:r>
            <a:r>
              <a:rPr lang="sr-Latn-RS" sz="2800" dirty="0" smtClean="0"/>
              <a:t>, </a:t>
            </a:r>
            <a:r>
              <a:rPr lang="sr-Cyrl-RS" sz="2800" dirty="0" smtClean="0"/>
              <a:t>код</a:t>
            </a:r>
            <a:r>
              <a:rPr lang="sr-Latn-RS" sz="2800" dirty="0" smtClean="0"/>
              <a:t> </a:t>
            </a:r>
            <a:r>
              <a:rPr lang="sr-Cyrl-RS" sz="2800" dirty="0" smtClean="0"/>
              <a:t>реуматских</a:t>
            </a:r>
            <a:r>
              <a:rPr lang="sr-Latn-RS" sz="2800" dirty="0" smtClean="0"/>
              <a:t> </a:t>
            </a:r>
            <a:r>
              <a:rPr lang="sr-Cyrl-RS" sz="2800" dirty="0" smtClean="0"/>
              <a:t>обољења</a:t>
            </a:r>
            <a:r>
              <a:rPr lang="sr-Latn-RS" sz="2800" dirty="0" smtClean="0"/>
              <a:t> </a:t>
            </a:r>
            <a:r>
              <a:rPr lang="sr-Cyrl-RS" sz="2800" dirty="0" smtClean="0"/>
              <a:t>руке</a:t>
            </a:r>
            <a:r>
              <a:rPr lang="sr-Latn-RS" sz="2800" dirty="0" smtClean="0"/>
              <a:t>, </a:t>
            </a:r>
            <a:r>
              <a:rPr lang="sr-Cyrl-RS" sz="2800" dirty="0" smtClean="0"/>
              <a:t>код</a:t>
            </a:r>
            <a:r>
              <a:rPr lang="sr-Latn-RS" sz="2800" dirty="0" smtClean="0"/>
              <a:t> </a:t>
            </a:r>
            <a:r>
              <a:rPr lang="sr-Cyrl-RS" sz="2800" dirty="0" smtClean="0"/>
              <a:t>нервих</a:t>
            </a:r>
            <a:r>
              <a:rPr lang="sr-Latn-RS" sz="2800" dirty="0" smtClean="0"/>
              <a:t> </a:t>
            </a:r>
            <a:r>
              <a:rPr lang="sr-Cyrl-RS" sz="2800" dirty="0" smtClean="0"/>
              <a:t>обољења</a:t>
            </a:r>
            <a:r>
              <a:rPr lang="sr-Latn-RS" sz="2800" dirty="0" smtClean="0"/>
              <a:t> </a:t>
            </a:r>
            <a:r>
              <a:rPr lang="sr-Cyrl-RS" sz="2800" dirty="0" smtClean="0"/>
              <a:t>и</a:t>
            </a:r>
            <a:r>
              <a:rPr lang="sr-Latn-RS" sz="2800" dirty="0" smtClean="0"/>
              <a:t> </a:t>
            </a:r>
            <a:r>
              <a:rPr lang="sr-Cyrl-RS" sz="2800" dirty="0" smtClean="0"/>
              <a:t>др</a:t>
            </a:r>
            <a:r>
              <a:rPr lang="sr-Latn-RS" sz="2800" dirty="0" smtClean="0"/>
              <a:t>.</a:t>
            </a:r>
            <a:endParaRPr lang="sr-Cyrl-RS" sz="2800" dirty="0" smtClean="0"/>
          </a:p>
          <a:p>
            <a:pPr algn="just"/>
            <a:endParaRPr lang="sr-Latn-RS" sz="2800" dirty="0" smtClean="0"/>
          </a:p>
          <a:p>
            <a:pPr algn="just"/>
            <a:r>
              <a:rPr lang="sr-Cyrl-RS" sz="2800" dirty="0" smtClean="0"/>
              <a:t>Динамичке</a:t>
            </a:r>
            <a:r>
              <a:rPr lang="sr-Latn-RS" sz="2800" dirty="0" smtClean="0"/>
              <a:t> </a:t>
            </a:r>
            <a:r>
              <a:rPr lang="sr-Cyrl-RS" sz="2800" dirty="0" smtClean="0"/>
              <a:t>ортозе</a:t>
            </a:r>
            <a:r>
              <a:rPr lang="sr-Latn-RS" sz="2800" dirty="0" smtClean="0"/>
              <a:t> </a:t>
            </a:r>
            <a:r>
              <a:rPr lang="sr-Cyrl-RS" sz="2800" dirty="0" smtClean="0"/>
              <a:t>које</a:t>
            </a:r>
            <a:r>
              <a:rPr lang="sr-Latn-RS" sz="2800" dirty="0" smtClean="0"/>
              <a:t> </a:t>
            </a:r>
            <a:r>
              <a:rPr lang="sr-Cyrl-RS" sz="2800" dirty="0" smtClean="0"/>
              <a:t>се</a:t>
            </a:r>
            <a:r>
              <a:rPr lang="sr-Latn-RS" sz="2800" dirty="0" smtClean="0"/>
              <a:t> </a:t>
            </a:r>
            <a:r>
              <a:rPr lang="sr-Cyrl-RS" sz="2800" dirty="0" smtClean="0"/>
              <a:t>користе</a:t>
            </a:r>
            <a:r>
              <a:rPr lang="sr-Latn-RS" sz="2800" dirty="0" smtClean="0"/>
              <a:t> </a:t>
            </a:r>
            <a:r>
              <a:rPr lang="sr-Cyrl-RS" sz="2800" dirty="0" smtClean="0"/>
              <a:t>за</a:t>
            </a:r>
            <a:r>
              <a:rPr lang="sr-Latn-RS" sz="2800" dirty="0" smtClean="0"/>
              <a:t> </a:t>
            </a:r>
            <a:r>
              <a:rPr lang="sr-Cyrl-RS" sz="2800" dirty="0" smtClean="0"/>
              <a:t>повећање</a:t>
            </a:r>
            <a:r>
              <a:rPr lang="sr-Latn-RS" sz="2800" dirty="0" smtClean="0"/>
              <a:t> </a:t>
            </a:r>
            <a:r>
              <a:rPr lang="sr-Cyrl-RS" sz="2800" dirty="0" smtClean="0"/>
              <a:t>покретљивости</a:t>
            </a:r>
            <a:r>
              <a:rPr lang="sr-Latn-RS" sz="2800" dirty="0" smtClean="0"/>
              <a:t> </a:t>
            </a:r>
            <a:r>
              <a:rPr lang="sr-Cyrl-RS" sz="2800" dirty="0" smtClean="0"/>
              <a:t>неких</a:t>
            </a:r>
            <a:r>
              <a:rPr lang="sr-Latn-RS" sz="2800" dirty="0" smtClean="0"/>
              <a:t> </a:t>
            </a:r>
            <a:r>
              <a:rPr lang="sr-Cyrl-RS" sz="2800" dirty="0" smtClean="0"/>
              <a:t>сегмената</a:t>
            </a:r>
            <a:r>
              <a:rPr lang="sr-Latn-RS" sz="2800" dirty="0" smtClean="0"/>
              <a:t> </a:t>
            </a:r>
            <a:r>
              <a:rPr lang="sr-Cyrl-RS" sz="2800" dirty="0" smtClean="0"/>
              <a:t>руке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3" y="397610"/>
            <a:ext cx="11534274" cy="1143000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/>
              <a:t>Друга</a:t>
            </a:r>
            <a:r>
              <a:rPr lang="sr-Latn-RS" sz="4000" dirty="0" smtClean="0"/>
              <a:t> </a:t>
            </a:r>
            <a:r>
              <a:rPr lang="sr-Cyrl-RS" sz="4000" dirty="0" smtClean="0"/>
              <a:t>подела</a:t>
            </a:r>
            <a:r>
              <a:rPr lang="sr-Latn-RS" sz="4000" dirty="0" smtClean="0"/>
              <a:t> </a:t>
            </a:r>
            <a:r>
              <a:rPr lang="sr-Cyrl-RS" sz="4000" dirty="0" smtClean="0"/>
              <a:t>ортоза</a:t>
            </a:r>
            <a:r>
              <a:rPr lang="sr-Latn-RS" sz="4000" dirty="0" smtClean="0"/>
              <a:t> </a:t>
            </a:r>
            <a:r>
              <a:rPr lang="sr-Cyrl-RS" sz="4000" dirty="0" smtClean="0"/>
              <a:t>за</a:t>
            </a:r>
            <a:r>
              <a:rPr lang="sr-Latn-RS" sz="4000" dirty="0" smtClean="0"/>
              <a:t> </a:t>
            </a:r>
            <a:r>
              <a:rPr lang="sr-Cyrl-RS" sz="4000" dirty="0" smtClean="0"/>
              <a:t>горње</a:t>
            </a:r>
            <a:r>
              <a:rPr lang="sr-Latn-RS" sz="4000" dirty="0" smtClean="0"/>
              <a:t> </a:t>
            </a:r>
            <a:r>
              <a:rPr lang="sr-Cyrl-RS" sz="4000" dirty="0" smtClean="0"/>
              <a:t>екстремитете</a:t>
            </a:r>
            <a:r>
              <a:rPr lang="sr-Latn-R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sr-Cyrl-RS" dirty="0" smtClean="0"/>
              <a:t>Клавикуларне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рамене</a:t>
            </a:r>
            <a:endParaRPr lang="sr-Latn-RS" dirty="0" smtClean="0"/>
          </a:p>
          <a:p>
            <a:r>
              <a:rPr lang="sr-Cyrl-RS" dirty="0" smtClean="0"/>
              <a:t>Надлактне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лакатног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endParaRPr lang="sr-Latn-RS" dirty="0" smtClean="0"/>
          </a:p>
          <a:p>
            <a:r>
              <a:rPr lang="sr-Cyrl-RS" dirty="0" smtClean="0"/>
              <a:t>Ортрозе</a:t>
            </a:r>
            <a:r>
              <a:rPr lang="sr-Latn-RS" dirty="0" smtClean="0"/>
              <a:t> </a:t>
            </a:r>
            <a:r>
              <a:rPr lang="sr-Cyrl-RS" dirty="0" smtClean="0"/>
              <a:t>подлактице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ручја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подлактице</a:t>
            </a:r>
            <a:r>
              <a:rPr lang="sr-Latn-RS" dirty="0" smtClean="0"/>
              <a:t> </a:t>
            </a:r>
            <a:r>
              <a:rPr lang="sr-Cyrl-RS" dirty="0" smtClean="0"/>
              <a:t>ручја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шаке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подлактице</a:t>
            </a:r>
            <a:r>
              <a:rPr lang="sr-Latn-RS" dirty="0" smtClean="0"/>
              <a:t> </a:t>
            </a:r>
            <a:r>
              <a:rPr lang="sr-Cyrl-RS" dirty="0" smtClean="0"/>
              <a:t>ручја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палца</a:t>
            </a:r>
            <a:endParaRPr lang="sr-Latn-RS" dirty="0" smtClean="0"/>
          </a:p>
          <a:p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шаке</a:t>
            </a:r>
            <a:endParaRPr lang="sr-Latn-RS" dirty="0" smtClean="0"/>
          </a:p>
          <a:p>
            <a:r>
              <a:rPr lang="sr-Cyrl-RS" dirty="0" smtClean="0"/>
              <a:t>Специјалне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руке</a:t>
            </a:r>
            <a:r>
              <a:rPr lang="sr-Latn-RS" dirty="0" smtClean="0"/>
              <a:t> (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поремећаја</a:t>
            </a:r>
            <a:r>
              <a:rPr lang="sr-Latn-RS" dirty="0" smtClean="0"/>
              <a:t> </a:t>
            </a:r>
            <a:r>
              <a:rPr lang="sr-Cyrl-RS" dirty="0" smtClean="0"/>
              <a:t>тонуса</a:t>
            </a:r>
            <a:r>
              <a:rPr lang="sr-Latn-RS" dirty="0" smtClean="0"/>
              <a:t>,</a:t>
            </a:r>
            <a:r>
              <a:rPr lang="sr-Cyrl-RS" dirty="0" smtClean="0"/>
              <a:t>тенодеза</a:t>
            </a:r>
            <a:r>
              <a:rPr lang="sr-Latn-RS" dirty="0" smtClean="0"/>
              <a:t> </a:t>
            </a:r>
            <a:r>
              <a:rPr lang="sr-Cyrl-RS" dirty="0" smtClean="0"/>
              <a:t>шаке</a:t>
            </a:r>
            <a:r>
              <a:rPr lang="sr-Latn-RS" dirty="0" smtClean="0"/>
              <a:t>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65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/>
              <a:t>КЛАВИКУЛАРНЕ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РАМЕНЕ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ОРТОЗЕ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491916"/>
            <a:ext cx="9660021" cy="5046997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КЛАВИКУЛАРНИ</a:t>
            </a:r>
            <a:r>
              <a:rPr lang="sr-Latn-RS" b="1" dirty="0" smtClean="0"/>
              <a:t> </a:t>
            </a:r>
            <a:r>
              <a:rPr lang="sr-Cyrl-RS" b="1" dirty="0" smtClean="0"/>
              <a:t>ДРЖАЧ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сврху</a:t>
            </a:r>
            <a:r>
              <a:rPr lang="sr-Latn-RS" dirty="0" smtClean="0"/>
              <a:t> </a:t>
            </a:r>
            <a:r>
              <a:rPr lang="sr-Cyrl-RS" dirty="0" smtClean="0"/>
              <a:t>рестрикције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прелома</a:t>
            </a:r>
            <a:r>
              <a:rPr lang="sr-Latn-RS" dirty="0" smtClean="0"/>
              <a:t> </a:t>
            </a:r>
            <a:r>
              <a:rPr lang="sr-Cyrl-RS" dirty="0" smtClean="0"/>
              <a:t>кљичне</a:t>
            </a:r>
            <a:r>
              <a:rPr lang="sr-Latn-RS" dirty="0" smtClean="0"/>
              <a:t> </a:t>
            </a:r>
            <a:r>
              <a:rPr lang="sr-Cyrl-RS" dirty="0" smtClean="0"/>
              <a:t>кости</a:t>
            </a:r>
            <a:r>
              <a:rPr lang="sr-Latn-RS" dirty="0" smtClean="0"/>
              <a:t>, </a:t>
            </a:r>
            <a:r>
              <a:rPr lang="sr-Cyrl-RS" dirty="0" smtClean="0"/>
              <a:t>како</a:t>
            </a:r>
            <a:r>
              <a:rPr lang="sr-Latn-RS" dirty="0" smtClean="0"/>
              <a:t> </a:t>
            </a:r>
            <a:r>
              <a:rPr lang="sr-Cyrl-RS" dirty="0" smtClean="0"/>
              <a:t>би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рани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дошло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формирања</a:t>
            </a:r>
            <a:r>
              <a:rPr lang="sr-Latn-RS" dirty="0" smtClean="0"/>
              <a:t> </a:t>
            </a:r>
            <a:r>
              <a:rPr lang="sr-Cyrl-RS" dirty="0" smtClean="0"/>
              <a:t>калуса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зарастања</a:t>
            </a:r>
            <a:r>
              <a:rPr lang="sr-Latn-RS" dirty="0" smtClean="0"/>
              <a:t> </a:t>
            </a:r>
            <a:r>
              <a:rPr lang="sr-Cyrl-RS" dirty="0" smtClean="0"/>
              <a:t>кости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АКРОМИОКЛАВИКУЛАРНИ</a:t>
            </a:r>
            <a:r>
              <a:rPr lang="sr-Latn-RS" b="1" dirty="0" smtClean="0"/>
              <a:t> </a:t>
            </a:r>
            <a:r>
              <a:rPr lang="sr-Cyrl-RS" b="1" dirty="0" smtClean="0"/>
              <a:t>ДРЖАЧ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прелома</a:t>
            </a:r>
            <a:r>
              <a:rPr lang="sr-Latn-RS" dirty="0" smtClean="0"/>
              <a:t> </a:t>
            </a:r>
            <a:r>
              <a:rPr lang="sr-Cyrl-RS" dirty="0" smtClean="0"/>
              <a:t>кључне</a:t>
            </a:r>
            <a:r>
              <a:rPr lang="sr-Latn-RS" dirty="0" smtClean="0"/>
              <a:t> </a:t>
            </a:r>
            <a:r>
              <a:rPr lang="sr-Cyrl-RS" dirty="0" smtClean="0"/>
              <a:t>кости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стабилизације</a:t>
            </a:r>
            <a:r>
              <a:rPr lang="sr-Latn-RS" dirty="0" smtClean="0"/>
              <a:t> </a:t>
            </a:r>
            <a:r>
              <a:rPr lang="sr-Cyrl-RS" dirty="0" smtClean="0"/>
              <a:t>раменог</a:t>
            </a:r>
            <a:r>
              <a:rPr lang="sr-Latn-RS" dirty="0" smtClean="0"/>
              <a:t> </a:t>
            </a:r>
            <a:r>
              <a:rPr lang="sr-Cyrl-RS" dirty="0" smtClean="0"/>
              <a:t>предела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РАМЕНИ</a:t>
            </a:r>
            <a:r>
              <a:rPr lang="sr-Latn-RS" b="1" dirty="0" smtClean="0"/>
              <a:t> </a:t>
            </a:r>
            <a:r>
              <a:rPr lang="sr-Cyrl-RS" b="1" dirty="0" smtClean="0"/>
              <a:t>ДРЖАЧ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сублуксација</a:t>
            </a:r>
            <a:r>
              <a:rPr lang="sr-Latn-RS" dirty="0" smtClean="0"/>
              <a:t> </a:t>
            </a:r>
            <a:r>
              <a:rPr lang="sr-Cyrl-RS" dirty="0" smtClean="0"/>
              <a:t>нивоа</a:t>
            </a:r>
            <a:r>
              <a:rPr lang="sr-Latn-RS" dirty="0" smtClean="0"/>
              <a:t> </a:t>
            </a:r>
            <a:r>
              <a:rPr lang="sr-Cyrl-RS" dirty="0" smtClean="0"/>
              <a:t>рамена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ограничавање</a:t>
            </a:r>
            <a:r>
              <a:rPr lang="sr-Latn-RS" dirty="0" smtClean="0"/>
              <a:t> </a:t>
            </a:r>
            <a:r>
              <a:rPr lang="sr-Cyrl-RS" dirty="0" smtClean="0"/>
              <a:t>покретљивости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ДРЖАЧ</a:t>
            </a:r>
            <a:r>
              <a:rPr lang="sr-Latn-RS" b="1" dirty="0" smtClean="0"/>
              <a:t> </a:t>
            </a:r>
            <a:r>
              <a:rPr lang="sr-Cyrl-RS" b="1" dirty="0" smtClean="0"/>
              <a:t>РАМЕНА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Направљен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специјалних</a:t>
            </a:r>
            <a:r>
              <a:rPr lang="sr-Latn-RS" dirty="0" smtClean="0"/>
              <a:t> </a:t>
            </a:r>
            <a:r>
              <a:rPr lang="sr-Cyrl-RS" dirty="0" smtClean="0"/>
              <a:t>меканих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велкро</a:t>
            </a:r>
            <a:r>
              <a:rPr lang="sr-Latn-RS" dirty="0" smtClean="0"/>
              <a:t> </a:t>
            </a:r>
            <a:r>
              <a:rPr lang="sr-Cyrl-RS" dirty="0" smtClean="0"/>
              <a:t>трака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примењује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заштите</a:t>
            </a:r>
            <a:r>
              <a:rPr lang="sr-Latn-RS" dirty="0" smtClean="0"/>
              <a:t> </a:t>
            </a:r>
            <a:r>
              <a:rPr lang="sr-Cyrl-RS" dirty="0" smtClean="0"/>
              <a:t>раменог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, </a:t>
            </a:r>
            <a:r>
              <a:rPr lang="sr-Cyrl-RS" dirty="0" smtClean="0"/>
              <a:t>надлактице</a:t>
            </a:r>
            <a:r>
              <a:rPr lang="sr-Latn-RS" dirty="0" smtClean="0"/>
              <a:t>, </a:t>
            </a:r>
            <a:r>
              <a:rPr lang="sr-Cyrl-RS" dirty="0" smtClean="0"/>
              <a:t>подлактице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шаке</a:t>
            </a:r>
            <a:r>
              <a:rPr lang="sr-Latn-RS" dirty="0" smtClean="0"/>
              <a:t>. 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i="1" dirty="0" smtClean="0"/>
              <a:t>Постоје</a:t>
            </a:r>
            <a:r>
              <a:rPr lang="sr-Latn-RS" i="1" dirty="0" smtClean="0"/>
              <a:t> </a:t>
            </a:r>
            <a:r>
              <a:rPr lang="sr-Cyrl-RS" i="1" dirty="0" smtClean="0"/>
              <a:t>још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митела</a:t>
            </a:r>
            <a:r>
              <a:rPr lang="sr-Latn-RS" i="1" dirty="0" smtClean="0"/>
              <a:t> </a:t>
            </a:r>
            <a:r>
              <a:rPr lang="sr-Cyrl-RS" i="1" dirty="0" smtClean="0"/>
              <a:t>за</a:t>
            </a:r>
            <a:r>
              <a:rPr lang="sr-Latn-RS" i="1" dirty="0" smtClean="0"/>
              <a:t> </a:t>
            </a:r>
            <a:r>
              <a:rPr lang="sr-Cyrl-RS" i="1" dirty="0" smtClean="0"/>
              <a:t>рамени</a:t>
            </a:r>
            <a:r>
              <a:rPr lang="sr-Latn-RS" i="1" dirty="0" smtClean="0"/>
              <a:t> </a:t>
            </a:r>
            <a:r>
              <a:rPr lang="sr-Cyrl-RS" i="1" dirty="0" smtClean="0"/>
              <a:t>појас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универзални</a:t>
            </a:r>
            <a:r>
              <a:rPr lang="sr-Latn-RS" i="1" dirty="0" smtClean="0"/>
              <a:t> </a:t>
            </a:r>
            <a:r>
              <a:rPr lang="sr-Cyrl-RS" i="1" dirty="0" smtClean="0"/>
              <a:t>држач</a:t>
            </a:r>
            <a:r>
              <a:rPr lang="sr-Latn-RS" i="1" dirty="0" smtClean="0"/>
              <a:t> </a:t>
            </a:r>
            <a:r>
              <a:rPr lang="sr-Cyrl-RS" i="1" dirty="0" smtClean="0"/>
              <a:t>рамена</a:t>
            </a:r>
            <a:r>
              <a:rPr lang="sr-Latn-RS" i="1" dirty="0" smtClean="0"/>
              <a:t> </a:t>
            </a:r>
            <a:r>
              <a:rPr lang="sr-Cyrl-RS" i="1" dirty="0" smtClean="0"/>
              <a:t>за</a:t>
            </a:r>
            <a:r>
              <a:rPr lang="sr-Latn-RS" i="1" dirty="0" smtClean="0"/>
              <a:t> </a:t>
            </a:r>
            <a:r>
              <a:rPr lang="sr-Cyrl-RS" i="1" dirty="0" smtClean="0"/>
              <a:t>хемиплегичне</a:t>
            </a:r>
            <a:r>
              <a:rPr lang="sr-Latn-RS" i="1" dirty="0" smtClean="0"/>
              <a:t> </a:t>
            </a:r>
            <a:r>
              <a:rPr lang="sr-Cyrl-RS" i="1" dirty="0" smtClean="0"/>
              <a:t>болеснике</a:t>
            </a:r>
            <a:r>
              <a:rPr lang="sr-Latn-R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63" r="15486"/>
          <a:stretch/>
        </p:blipFill>
        <p:spPr>
          <a:xfrm>
            <a:off x="9689432" y="1491916"/>
            <a:ext cx="2502568" cy="50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1373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НАДЛАКАТНЕ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1935479"/>
            <a:ext cx="9448800" cy="4657825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8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Њима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имобилише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надлактица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случају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прелома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лопатице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хумералних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прелома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сублуксација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раменог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хемиплегичних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болесника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др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ХУМЕРАЛНА</a:t>
            </a:r>
            <a:r>
              <a:rPr lang="sr-Latn-RS" b="1" dirty="0" smtClean="0"/>
              <a:t> </a:t>
            </a:r>
            <a:r>
              <a:rPr lang="sr-Cyrl-RS" b="1" dirty="0" smtClean="0"/>
              <a:t>ОРТОЗА</a:t>
            </a:r>
            <a:endParaRPr lang="sr-Latn-RS" b="1" dirty="0" smtClean="0"/>
          </a:p>
          <a:p>
            <a:pPr marL="0" indent="0" algn="just">
              <a:buNone/>
            </a:pPr>
            <a:r>
              <a:rPr lang="sr-Cyrl-RS" dirty="0" smtClean="0"/>
              <a:t>Другачије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назива</a:t>
            </a:r>
            <a:r>
              <a:rPr lang="sr-Latn-RS" dirty="0" smtClean="0"/>
              <a:t> </a:t>
            </a:r>
            <a:r>
              <a:rPr lang="sr-Cyrl-RS" dirty="0" smtClean="0"/>
              <a:t>надлактна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држач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различитих</a:t>
            </a:r>
            <a:r>
              <a:rPr lang="sr-Latn-RS" dirty="0" smtClean="0"/>
              <a:t> </a:t>
            </a:r>
            <a:r>
              <a:rPr lang="sr-Cyrl-RS" dirty="0" smtClean="0"/>
              <a:t>прелома</a:t>
            </a:r>
            <a:r>
              <a:rPr lang="sr-Latn-RS" dirty="0" smtClean="0"/>
              <a:t> </a:t>
            </a:r>
            <a:r>
              <a:rPr lang="sr-Cyrl-RS" dirty="0" smtClean="0"/>
              <a:t>обезбеђујући</a:t>
            </a:r>
            <a:r>
              <a:rPr lang="sr-Latn-RS" dirty="0" smtClean="0"/>
              <a:t> </a:t>
            </a:r>
            <a:r>
              <a:rPr lang="sr-Cyrl-RS" dirty="0" smtClean="0"/>
              <a:t>имобилизацију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заштиту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ТЕРМАЛНИ</a:t>
            </a:r>
            <a:r>
              <a:rPr lang="sr-Latn-RS" b="1" dirty="0" smtClean="0"/>
              <a:t> </a:t>
            </a:r>
            <a:r>
              <a:rPr lang="sr-Cyrl-RS" b="1" dirty="0" smtClean="0"/>
              <a:t>ЗАВОЈ</a:t>
            </a:r>
            <a:r>
              <a:rPr lang="sr-Latn-RS" b="1" dirty="0" smtClean="0"/>
              <a:t> </a:t>
            </a:r>
            <a:r>
              <a:rPr lang="sr-Cyrl-RS" b="1" dirty="0" smtClean="0"/>
              <a:t>РАМЕНА</a:t>
            </a:r>
            <a:endParaRPr lang="sr-Latn-RS" b="1" dirty="0" smtClean="0"/>
          </a:p>
          <a:p>
            <a:pPr marL="0" indent="0" algn="just">
              <a:buNone/>
            </a:pP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реуматских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загревања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одржавања</a:t>
            </a:r>
            <a:r>
              <a:rPr lang="sr-Latn-RS" dirty="0" smtClean="0"/>
              <a:t> </a:t>
            </a:r>
            <a:r>
              <a:rPr lang="sr-Cyrl-RS" dirty="0" smtClean="0"/>
              <a:t>раменог</a:t>
            </a:r>
            <a:r>
              <a:rPr lang="sr-Latn-RS" dirty="0" smtClean="0"/>
              <a:t> </a:t>
            </a:r>
            <a:r>
              <a:rPr lang="sr-Cyrl-RS" dirty="0" smtClean="0"/>
              <a:t>појаса</a:t>
            </a:r>
            <a:r>
              <a:rPr lang="sr-Latn-RS" dirty="0" smtClean="0"/>
              <a:t>,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све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сврху</a:t>
            </a:r>
            <a:r>
              <a:rPr lang="sr-Latn-RS" dirty="0" smtClean="0"/>
              <a:t> </a:t>
            </a:r>
            <a:r>
              <a:rPr lang="sr-Cyrl-RS" dirty="0" smtClean="0"/>
              <a:t>смањења</a:t>
            </a:r>
            <a:r>
              <a:rPr lang="sr-Latn-RS" dirty="0" smtClean="0"/>
              <a:t> </a:t>
            </a:r>
            <a:r>
              <a:rPr lang="sr-Cyrl-RS" dirty="0" smtClean="0"/>
              <a:t>боли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РАМЕНИ</a:t>
            </a:r>
            <a:r>
              <a:rPr lang="sr-Latn-RS" b="1" dirty="0" smtClean="0"/>
              <a:t> </a:t>
            </a:r>
            <a:r>
              <a:rPr lang="sr-Cyrl-RS" b="1" dirty="0" smtClean="0"/>
              <a:t>АБДУКЦИОНИ</a:t>
            </a:r>
            <a:r>
              <a:rPr lang="sr-Latn-RS" b="1" dirty="0" smtClean="0"/>
              <a:t> </a:t>
            </a:r>
            <a:r>
              <a:rPr lang="sr-Cyrl-RS" b="1" dirty="0" smtClean="0"/>
              <a:t>ЈАСТУК</a:t>
            </a:r>
            <a:endParaRPr lang="sr-Latn-RS" b="1" dirty="0" smtClean="0"/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одржавање</a:t>
            </a:r>
            <a:r>
              <a:rPr lang="sr-Latn-RS" dirty="0" smtClean="0"/>
              <a:t> </a:t>
            </a:r>
            <a:r>
              <a:rPr lang="sr-Cyrl-RS" dirty="0" smtClean="0"/>
              <a:t>рамена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положају</a:t>
            </a:r>
            <a:r>
              <a:rPr lang="sr-Latn-RS" dirty="0" smtClean="0"/>
              <a:t> </a:t>
            </a:r>
            <a:r>
              <a:rPr lang="sr-Cyrl-RS" dirty="0" smtClean="0"/>
              <a:t>абдукције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i="1" dirty="0" smtClean="0"/>
              <a:t>У</a:t>
            </a:r>
            <a:r>
              <a:rPr lang="sr-Latn-RS" i="1" dirty="0" smtClean="0"/>
              <a:t> </a:t>
            </a:r>
            <a:r>
              <a:rPr lang="sr-Cyrl-RS" i="1" dirty="0" smtClean="0"/>
              <a:t>ове</a:t>
            </a:r>
            <a:r>
              <a:rPr lang="sr-Latn-RS" i="1" dirty="0" smtClean="0"/>
              <a:t> </a:t>
            </a:r>
            <a:r>
              <a:rPr lang="sr-Cyrl-RS" i="1" dirty="0" smtClean="0"/>
              <a:t>ортозе</a:t>
            </a:r>
            <a:r>
              <a:rPr lang="sr-Latn-RS" i="1" dirty="0" smtClean="0"/>
              <a:t> </a:t>
            </a:r>
            <a:r>
              <a:rPr lang="sr-Cyrl-RS" i="1" dirty="0" smtClean="0"/>
              <a:t>такође</a:t>
            </a:r>
            <a:r>
              <a:rPr lang="sr-Latn-RS" i="1" dirty="0" smtClean="0"/>
              <a:t> </a:t>
            </a:r>
            <a:r>
              <a:rPr lang="sr-Cyrl-RS" i="1" dirty="0" smtClean="0"/>
              <a:t>спада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термални</a:t>
            </a:r>
            <a:r>
              <a:rPr lang="sr-Latn-RS" i="1" dirty="0" smtClean="0"/>
              <a:t> </a:t>
            </a:r>
            <a:r>
              <a:rPr lang="sr-Cyrl-RS" i="1" dirty="0" smtClean="0"/>
              <a:t>завој</a:t>
            </a:r>
            <a:r>
              <a:rPr lang="sr-Latn-RS" i="1" dirty="0" smtClean="0"/>
              <a:t> </a:t>
            </a:r>
            <a:r>
              <a:rPr lang="sr-Cyrl-RS" i="1" dirty="0" smtClean="0"/>
              <a:t>рамена</a:t>
            </a:r>
            <a:r>
              <a:rPr lang="sr-Latn-RS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314" y="1935478"/>
            <a:ext cx="2317140" cy="46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00" y="25490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ЛАКАТНЕ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ОРТОЗЕ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42" y="1622498"/>
            <a:ext cx="9796379" cy="5098977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сабилизацију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лакатног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постизање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динамичке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активности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ПРОСТЕРИОРНИ</a:t>
            </a:r>
            <a:r>
              <a:rPr lang="sr-Latn-RS" b="1" dirty="0" smtClean="0"/>
              <a:t> </a:t>
            </a:r>
            <a:r>
              <a:rPr lang="sr-Cyrl-RS" b="1" dirty="0" smtClean="0"/>
              <a:t>ЛАКАТНИ</a:t>
            </a:r>
            <a:r>
              <a:rPr lang="sr-Latn-RS" b="1" dirty="0" smtClean="0"/>
              <a:t> </a:t>
            </a:r>
            <a:r>
              <a:rPr lang="sr-Cyrl-RS" b="1" dirty="0" smtClean="0"/>
              <a:t>СПЛИНТ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имобилизацију</a:t>
            </a:r>
            <a:r>
              <a:rPr lang="sr-Latn-RS" dirty="0" smtClean="0"/>
              <a:t> </a:t>
            </a:r>
            <a:r>
              <a:rPr lang="sr-Cyrl-RS" dirty="0" smtClean="0"/>
              <a:t>лаканог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хирушких</a:t>
            </a:r>
            <a:r>
              <a:rPr lang="sr-Latn-RS" dirty="0" smtClean="0"/>
              <a:t> </a:t>
            </a:r>
            <a:r>
              <a:rPr lang="sr-Cyrl-RS" dirty="0" smtClean="0"/>
              <a:t>интервенција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запаљенских</a:t>
            </a:r>
            <a:r>
              <a:rPr lang="sr-Latn-RS" dirty="0" smtClean="0"/>
              <a:t> </a:t>
            </a:r>
            <a:r>
              <a:rPr lang="sr-Cyrl-RS" dirty="0" smtClean="0"/>
              <a:t>процеса</a:t>
            </a:r>
            <a:r>
              <a:rPr lang="sr-Latn-RS" dirty="0" smtClean="0"/>
              <a:t>.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ПРОГРЕСИВНИ</a:t>
            </a:r>
            <a:r>
              <a:rPr lang="sr-Latn-RS" b="1" dirty="0" smtClean="0"/>
              <a:t> </a:t>
            </a:r>
            <a:r>
              <a:rPr lang="sr-Cyrl-RS" b="1" dirty="0" smtClean="0"/>
              <a:t>ЛАКАТНИ</a:t>
            </a:r>
            <a:r>
              <a:rPr lang="sr-Latn-RS" b="1" dirty="0" smtClean="0"/>
              <a:t> </a:t>
            </a:r>
            <a:r>
              <a:rPr lang="sr-Cyrl-RS" b="1" dirty="0" smtClean="0"/>
              <a:t>СПЛИНТ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лакатна</a:t>
            </a:r>
            <a:r>
              <a:rPr lang="sr-Latn-RS" dirty="0" smtClean="0"/>
              <a:t> </a:t>
            </a:r>
            <a:r>
              <a:rPr lang="sr-Cyrl-RS" dirty="0" smtClean="0"/>
              <a:t>есктензиона</a:t>
            </a:r>
            <a:r>
              <a:rPr lang="sr-Latn-RS" dirty="0" smtClean="0"/>
              <a:t> </a:t>
            </a:r>
            <a:r>
              <a:rPr lang="sr-Cyrl-RS" dirty="0" smtClean="0"/>
              <a:t>ортоза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спастицитета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лакту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контрактуре</a:t>
            </a:r>
            <a:r>
              <a:rPr lang="sr-Latn-RS" dirty="0" smtClean="0"/>
              <a:t> </a:t>
            </a:r>
            <a:r>
              <a:rPr lang="sr-Cyrl-RS" dirty="0" smtClean="0"/>
              <a:t>узроковане</a:t>
            </a:r>
            <a:r>
              <a:rPr lang="sr-Latn-RS" dirty="0" smtClean="0"/>
              <a:t> </a:t>
            </a:r>
            <a:r>
              <a:rPr lang="sr-Cyrl-RS" dirty="0" smtClean="0"/>
              <a:t>различитим</a:t>
            </a:r>
            <a:r>
              <a:rPr lang="sr-Latn-RS" dirty="0" smtClean="0"/>
              <a:t> </a:t>
            </a:r>
            <a:r>
              <a:rPr lang="sr-Cyrl-RS" dirty="0" smtClean="0"/>
              <a:t>болестима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Алцхајмерова</a:t>
            </a:r>
            <a:r>
              <a:rPr lang="sr-Latn-RS" dirty="0" smtClean="0"/>
              <a:t> </a:t>
            </a:r>
            <a:r>
              <a:rPr lang="sr-Cyrl-RS" dirty="0" smtClean="0"/>
              <a:t>болест</a:t>
            </a:r>
            <a:r>
              <a:rPr lang="sr-Latn-RS" dirty="0" smtClean="0"/>
              <a:t>, </a:t>
            </a:r>
            <a:r>
              <a:rPr lang="sr-Cyrl-RS" dirty="0" smtClean="0"/>
              <a:t>Паркинсонова</a:t>
            </a:r>
            <a:r>
              <a:rPr lang="sr-Latn-RS" dirty="0" smtClean="0"/>
              <a:t> </a:t>
            </a:r>
            <a:r>
              <a:rPr lang="sr-Cyrl-RS" dirty="0" smtClean="0"/>
              <a:t>болест</a:t>
            </a:r>
            <a:r>
              <a:rPr lang="sr-Latn-RS" dirty="0" smtClean="0"/>
              <a:t>...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ВАЗДУШНИ</a:t>
            </a:r>
            <a:r>
              <a:rPr lang="sr-Latn-RS" b="1" dirty="0" smtClean="0"/>
              <a:t> </a:t>
            </a:r>
            <a:r>
              <a:rPr lang="sr-Cyrl-RS" b="1" dirty="0" smtClean="0"/>
              <a:t>СПЛИНТ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повећање</a:t>
            </a:r>
            <a:r>
              <a:rPr lang="sr-Latn-RS" dirty="0" smtClean="0"/>
              <a:t> </a:t>
            </a:r>
            <a:r>
              <a:rPr lang="sr-Cyrl-RS" dirty="0" smtClean="0"/>
              <a:t>покретљивости</a:t>
            </a:r>
            <a:r>
              <a:rPr lang="sr-Latn-RS" dirty="0" smtClean="0"/>
              <a:t> </a:t>
            </a:r>
            <a:r>
              <a:rPr lang="sr-Cyrl-RS" dirty="0" smtClean="0"/>
              <a:t>екстензије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лакта</a:t>
            </a:r>
            <a:r>
              <a:rPr lang="sr-Latn-RS" dirty="0" smtClean="0"/>
              <a:t>,,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имобилизацију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смањење</a:t>
            </a:r>
            <a:r>
              <a:rPr lang="sr-Latn-RS" dirty="0" smtClean="0"/>
              <a:t> </a:t>
            </a:r>
            <a:r>
              <a:rPr lang="sr-Cyrl-RS" dirty="0" smtClean="0"/>
              <a:t>контрактура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i="1" dirty="0"/>
          </a:p>
          <a:p>
            <a:pPr marL="0" indent="0">
              <a:buNone/>
            </a:pPr>
            <a:r>
              <a:rPr lang="sr-Cyrl-RS" i="1" dirty="0" smtClean="0"/>
              <a:t>У</a:t>
            </a:r>
            <a:r>
              <a:rPr lang="sr-Latn-RS" i="1" dirty="0" smtClean="0"/>
              <a:t> </a:t>
            </a:r>
            <a:r>
              <a:rPr lang="sr-Cyrl-RS" i="1" dirty="0" smtClean="0"/>
              <a:t>ове</a:t>
            </a:r>
            <a:r>
              <a:rPr lang="sr-Latn-RS" i="1" dirty="0" smtClean="0"/>
              <a:t> </a:t>
            </a:r>
            <a:r>
              <a:rPr lang="sr-Cyrl-RS" i="1" dirty="0" smtClean="0"/>
              <a:t>ортозе</a:t>
            </a:r>
            <a:r>
              <a:rPr lang="sr-Latn-RS" i="1" dirty="0" smtClean="0"/>
              <a:t> </a:t>
            </a:r>
            <a:r>
              <a:rPr lang="sr-Cyrl-RS" i="1" dirty="0" smtClean="0"/>
              <a:t>спадају</a:t>
            </a:r>
            <a:r>
              <a:rPr lang="sr-Latn-RS" i="1" dirty="0" smtClean="0"/>
              <a:t> </a:t>
            </a:r>
            <a:r>
              <a:rPr lang="sr-Cyrl-RS" i="1" dirty="0" smtClean="0"/>
              <a:t>још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гипсане</a:t>
            </a:r>
            <a:r>
              <a:rPr lang="sr-Latn-RS" i="1" dirty="0" smtClean="0"/>
              <a:t> </a:t>
            </a:r>
            <a:r>
              <a:rPr lang="sr-Cyrl-RS" i="1" dirty="0" smtClean="0"/>
              <a:t>ортозе</a:t>
            </a:r>
            <a:r>
              <a:rPr lang="sr-Latn-RS" i="1" dirty="0" smtClean="0"/>
              <a:t>,</a:t>
            </a:r>
            <a:r>
              <a:rPr lang="sr-Cyrl-RS" i="1" dirty="0" smtClean="0"/>
              <a:t>динамички</a:t>
            </a:r>
            <a:r>
              <a:rPr lang="sr-Latn-RS" i="1" dirty="0" smtClean="0"/>
              <a:t> </a:t>
            </a:r>
            <a:r>
              <a:rPr lang="sr-Cyrl-RS" i="1" dirty="0" smtClean="0"/>
              <a:t>флексиони</a:t>
            </a:r>
            <a:r>
              <a:rPr lang="sr-Latn-RS" i="1" dirty="0" smtClean="0"/>
              <a:t> </a:t>
            </a:r>
            <a:r>
              <a:rPr lang="sr-Cyrl-RS" i="1" dirty="0" smtClean="0"/>
              <a:t>лакатни</a:t>
            </a:r>
            <a:r>
              <a:rPr lang="sr-Latn-RS" i="1" dirty="0" smtClean="0"/>
              <a:t> </a:t>
            </a:r>
            <a:r>
              <a:rPr lang="sr-Cyrl-RS" i="1" dirty="0" smtClean="0"/>
              <a:t>сплинтови</a:t>
            </a:r>
            <a:r>
              <a:rPr lang="sr-Latn-RS" i="1" dirty="0" smtClean="0"/>
              <a:t> 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постоперативни</a:t>
            </a:r>
            <a:r>
              <a:rPr lang="sr-Latn-RS" i="1" dirty="0" smtClean="0"/>
              <a:t> </a:t>
            </a:r>
            <a:r>
              <a:rPr lang="sr-Cyrl-RS" i="1" dirty="0" smtClean="0"/>
              <a:t>држач</a:t>
            </a:r>
            <a:r>
              <a:rPr lang="sr-Latn-R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21" y="1600236"/>
            <a:ext cx="2149642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021" y="4320674"/>
            <a:ext cx="2149642" cy="2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3246"/>
            <a:ext cx="10972800" cy="1143000"/>
          </a:xfrm>
        </p:spPr>
        <p:txBody>
          <a:bodyPr>
            <a:noAutofit/>
          </a:bodyPr>
          <a:lstStyle/>
          <a:p>
            <a:r>
              <a:rPr lang="sr-Cyrl-RS" sz="4000" b="1" dirty="0" smtClean="0"/>
              <a:t>ОРТОЗЕ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ПОДЛАКТИЦЕ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РУЧНОГ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ЗГЛОБА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967231"/>
            <a:ext cx="11630526" cy="46100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деле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воларне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дорзалне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могу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бити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олучасте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циркумферцијалне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  <a:endParaRPr lang="sr-Cyrl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Подлактно</a:t>
            </a:r>
            <a:r>
              <a:rPr lang="sr-Latn-RS" b="1" dirty="0" smtClean="0"/>
              <a:t> </a:t>
            </a:r>
            <a:r>
              <a:rPr lang="sr-Cyrl-RS" b="1" dirty="0" smtClean="0"/>
              <a:t>ручне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деле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Подлактно</a:t>
            </a:r>
            <a:r>
              <a:rPr lang="sr-Latn-RS" dirty="0" smtClean="0"/>
              <a:t> </a:t>
            </a:r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контролу</a:t>
            </a:r>
            <a:r>
              <a:rPr lang="sr-Latn-RS" dirty="0" smtClean="0"/>
              <a:t> </a:t>
            </a:r>
            <a:r>
              <a:rPr lang="sr-Cyrl-RS" dirty="0" smtClean="0"/>
              <a:t>воларне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endParaRPr lang="sr-Latn-RS" dirty="0" smtClean="0"/>
          </a:p>
          <a:p>
            <a:pPr algn="just"/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екстензиони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pPr algn="just"/>
            <a:r>
              <a:rPr lang="sr-Cyrl-RS" dirty="0" smtClean="0"/>
              <a:t>Улнарни</a:t>
            </a:r>
            <a:r>
              <a:rPr lang="sr-Latn-RS" dirty="0" smtClean="0"/>
              <a:t> </a:t>
            </a:r>
            <a:r>
              <a:rPr lang="sr-Cyrl-RS" dirty="0" smtClean="0"/>
              <a:t>олучасти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pPr algn="just"/>
            <a:r>
              <a:rPr lang="sr-Cyrl-RS" dirty="0" smtClean="0"/>
              <a:t>Ваздушасти</a:t>
            </a:r>
            <a:r>
              <a:rPr lang="sr-Latn-RS" dirty="0" smtClean="0"/>
              <a:t> </a:t>
            </a:r>
            <a:r>
              <a:rPr lang="sr-Cyrl-RS" dirty="0" smtClean="0"/>
              <a:t>подлакатно</a:t>
            </a:r>
            <a:r>
              <a:rPr lang="sr-Latn-RS" dirty="0" smtClean="0"/>
              <a:t>-</a:t>
            </a:r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држач</a:t>
            </a:r>
            <a:endParaRPr lang="sr-Latn-RS" dirty="0" smtClean="0"/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Ови</a:t>
            </a:r>
            <a:r>
              <a:rPr lang="sr-Latn-RS" b="1" dirty="0" smtClean="0"/>
              <a:t> </a:t>
            </a:r>
            <a:r>
              <a:rPr lang="sr-Cyrl-RS" b="1" dirty="0" smtClean="0"/>
              <a:t>сплинтови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користе</a:t>
            </a:r>
            <a:r>
              <a:rPr lang="sr-Latn-RS" b="1" dirty="0" smtClean="0"/>
              <a:t> 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циљу</a:t>
            </a:r>
            <a:r>
              <a:rPr lang="sr-Latn-RS" b="1" dirty="0" smtClean="0"/>
              <a:t> </a:t>
            </a:r>
            <a:r>
              <a:rPr lang="sr-Cyrl-RS" b="1" dirty="0" smtClean="0"/>
              <a:t>имобилизације</a:t>
            </a:r>
            <a:r>
              <a:rPr lang="sr-Latn-RS" b="1" dirty="0" smtClean="0"/>
              <a:t> </a:t>
            </a:r>
            <a:r>
              <a:rPr lang="sr-Cyrl-RS" b="1" dirty="0" smtClean="0"/>
              <a:t>подлактице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ручног</a:t>
            </a:r>
            <a:r>
              <a:rPr lang="sr-Latn-RS" b="1" dirty="0" smtClean="0"/>
              <a:t> </a:t>
            </a:r>
            <a:r>
              <a:rPr lang="sr-Cyrl-RS" b="1" dirty="0" smtClean="0"/>
              <a:t>зглоба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уганућа</a:t>
            </a:r>
            <a:r>
              <a:rPr lang="sr-Latn-RS" b="1" dirty="0" smtClean="0"/>
              <a:t>,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пацијената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болују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епикондилитиса</a:t>
            </a:r>
            <a:r>
              <a:rPr lang="sr-Latn-RS" b="1" dirty="0" smtClean="0"/>
              <a:t>,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прелома</a:t>
            </a:r>
            <a:r>
              <a:rPr lang="sr-Latn-RS" b="1" dirty="0" smtClean="0"/>
              <a:t> </a:t>
            </a:r>
            <a:r>
              <a:rPr lang="sr-Cyrl-RS" b="1" dirty="0" smtClean="0"/>
              <a:t>итд</a:t>
            </a:r>
            <a:r>
              <a:rPr lang="sr-Latn-R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8148" y="2524786"/>
            <a:ext cx="3304674" cy="25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533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ОРТОЗЕ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ПОДЛАКТИЦЕ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РУЧЈА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ШАКЕ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1341768" cy="478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/>
              <a:t>Основне</a:t>
            </a:r>
            <a:r>
              <a:rPr lang="sr-Latn-RS" b="1" dirty="0" smtClean="0"/>
              <a:t> </a:t>
            </a:r>
            <a:r>
              <a:rPr lang="sr-Cyrl-RS" b="1" dirty="0" smtClean="0"/>
              <a:t>врсте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:</a:t>
            </a:r>
          </a:p>
          <a:p>
            <a:r>
              <a:rPr lang="sr-Cyrl-RS" dirty="0" smtClean="0"/>
              <a:t>Ослањајући</a:t>
            </a:r>
            <a:r>
              <a:rPr lang="sr-Latn-RS" dirty="0" smtClean="0"/>
              <a:t> </a:t>
            </a:r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r>
              <a:rPr lang="sr-Cyrl-RS" dirty="0" smtClean="0"/>
              <a:t>Функционални</a:t>
            </a:r>
            <a:r>
              <a:rPr lang="sr-Latn-RS" dirty="0" smtClean="0"/>
              <a:t> </a:t>
            </a:r>
            <a:r>
              <a:rPr lang="sr-Cyrl-RS" dirty="0" smtClean="0"/>
              <a:t>ослањајући</a:t>
            </a:r>
            <a:r>
              <a:rPr lang="sr-Latn-RS" dirty="0" smtClean="0"/>
              <a:t> </a:t>
            </a:r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r>
              <a:rPr lang="sr-Cyrl-RS" dirty="0" smtClean="0"/>
              <a:t>Статички</a:t>
            </a:r>
            <a:r>
              <a:rPr lang="sr-Latn-RS" dirty="0" smtClean="0"/>
              <a:t> </a:t>
            </a:r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endParaRPr lang="sr-Cyrl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имобилизације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подлактице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ручног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шаке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пацијената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тендинитисом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повреда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тетива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нерава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итд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Cyrl-RS" i="1" dirty="0" smtClean="0"/>
              <a:t>У</a:t>
            </a:r>
            <a:r>
              <a:rPr lang="sr-Latn-RS" i="1" dirty="0" smtClean="0"/>
              <a:t> </a:t>
            </a:r>
            <a:r>
              <a:rPr lang="sr-Cyrl-RS" i="1" dirty="0" smtClean="0"/>
              <a:t>ове</a:t>
            </a:r>
            <a:r>
              <a:rPr lang="sr-Latn-RS" i="1" dirty="0" smtClean="0"/>
              <a:t> </a:t>
            </a:r>
            <a:r>
              <a:rPr lang="sr-Cyrl-RS" i="1" dirty="0" smtClean="0"/>
              <a:t>ортозе</a:t>
            </a:r>
            <a:r>
              <a:rPr lang="sr-Latn-RS" i="1" dirty="0" smtClean="0"/>
              <a:t> </a:t>
            </a:r>
            <a:r>
              <a:rPr lang="sr-Cyrl-RS" i="1" dirty="0" smtClean="0"/>
              <a:t>спадају</a:t>
            </a:r>
            <a:r>
              <a:rPr lang="sr-Latn-RS" i="1" dirty="0" smtClean="0"/>
              <a:t> </a:t>
            </a:r>
            <a:r>
              <a:rPr lang="sr-Cyrl-RS" i="1" dirty="0" smtClean="0"/>
              <a:t>радијалис</a:t>
            </a:r>
            <a:r>
              <a:rPr lang="sr-Latn-RS" i="1" dirty="0" smtClean="0"/>
              <a:t> </a:t>
            </a:r>
            <a:r>
              <a:rPr lang="sr-Cyrl-RS" i="1" dirty="0" smtClean="0"/>
              <a:t>апарат</a:t>
            </a:r>
            <a:r>
              <a:rPr lang="sr-Latn-RS" i="1" dirty="0" smtClean="0"/>
              <a:t> </a:t>
            </a:r>
            <a:r>
              <a:rPr lang="sr-Cyrl-RS" i="1" dirty="0" smtClean="0"/>
              <a:t>од</a:t>
            </a:r>
            <a:r>
              <a:rPr lang="sr-Latn-RS" i="1" dirty="0" smtClean="0"/>
              <a:t> </a:t>
            </a:r>
            <a:r>
              <a:rPr lang="sr-Cyrl-RS" i="1" dirty="0" smtClean="0"/>
              <a:t>пластичне</a:t>
            </a:r>
            <a:r>
              <a:rPr lang="sr-Latn-RS" i="1" dirty="0" smtClean="0"/>
              <a:t> </a:t>
            </a:r>
            <a:r>
              <a:rPr lang="sr-Cyrl-RS" i="1" dirty="0" smtClean="0"/>
              <a:t>масе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ортоза</a:t>
            </a:r>
            <a:r>
              <a:rPr lang="sr-Latn-RS" i="1" dirty="0" smtClean="0"/>
              <a:t> </a:t>
            </a:r>
            <a:r>
              <a:rPr lang="sr-Cyrl-RS" i="1" dirty="0" smtClean="0"/>
              <a:t>за</a:t>
            </a:r>
            <a:r>
              <a:rPr lang="sr-Latn-RS" i="1" dirty="0" smtClean="0"/>
              <a:t> </a:t>
            </a:r>
            <a:r>
              <a:rPr lang="sr-Cyrl-RS" i="1" dirty="0" smtClean="0"/>
              <a:t>ручни</a:t>
            </a:r>
            <a:r>
              <a:rPr lang="sr-Latn-RS" i="1" dirty="0" smtClean="0"/>
              <a:t> </a:t>
            </a:r>
            <a:r>
              <a:rPr lang="sr-Cyrl-RS" i="1" dirty="0" smtClean="0"/>
              <a:t>зглоб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шаку</a:t>
            </a:r>
            <a:r>
              <a:rPr lang="sr-Latn-R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939" t="5394" r="13181" b="14565"/>
          <a:stretch/>
        </p:blipFill>
        <p:spPr>
          <a:xfrm>
            <a:off x="8552982" y="1808010"/>
            <a:ext cx="3398386" cy="29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7203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sr-Cyrl-RS" sz="4000" b="1" dirty="0" smtClean="0"/>
              <a:t>ОРТОЗЕ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ПОДЛАКТИЦЕ</a:t>
            </a:r>
            <a:r>
              <a:rPr lang="sr-Latn-RS" sz="4000" b="1" dirty="0" smtClean="0"/>
              <a:t>, </a:t>
            </a:r>
            <a:r>
              <a:rPr lang="sr-Cyrl-RS" sz="4000" b="1" dirty="0" smtClean="0"/>
              <a:t>РУЧЈА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ПАЛЦА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1759610"/>
            <a:ext cx="7988968" cy="4779303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болесника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оштећењем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периферних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нерава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цереброваскуларних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обољења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повреда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палца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реуматских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обољења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итд</a:t>
            </a:r>
            <a:r>
              <a:rPr lang="sr-Latn-RS" b="1" dirty="0" smtClean="0">
                <a:solidFill>
                  <a:srgbClr val="FF0000"/>
                </a:solidFill>
              </a:rPr>
              <a:t>.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циљу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имобилизације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подлактице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ручног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палца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  <a:endParaRPr lang="sr-Cyrl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одржавање</a:t>
            </a:r>
            <a:r>
              <a:rPr lang="sr-Latn-RS" dirty="0" smtClean="0"/>
              <a:t> </a:t>
            </a:r>
            <a:r>
              <a:rPr lang="sr-Cyrl-RS" dirty="0" smtClean="0"/>
              <a:t>обима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палца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опекотина</a:t>
            </a:r>
            <a:r>
              <a:rPr lang="sr-Latn-RS" dirty="0" smtClean="0"/>
              <a:t>, </a:t>
            </a:r>
            <a:r>
              <a:rPr lang="sr-Cyrl-RS" dirty="0" smtClean="0"/>
              <a:t>смрзотина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др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i="1" dirty="0" smtClean="0"/>
              <a:t>Овде</a:t>
            </a:r>
            <a:r>
              <a:rPr lang="sr-Latn-RS" i="1" dirty="0" smtClean="0"/>
              <a:t> </a:t>
            </a:r>
            <a:r>
              <a:rPr lang="sr-Cyrl-RS" i="1" dirty="0" smtClean="0"/>
              <a:t>спадају</a:t>
            </a:r>
            <a:r>
              <a:rPr lang="sr-Latn-RS" i="1" dirty="0" smtClean="0"/>
              <a:t> </a:t>
            </a:r>
            <a:r>
              <a:rPr lang="sr-Cyrl-RS" i="1" dirty="0" smtClean="0"/>
              <a:t>држач</a:t>
            </a:r>
            <a:r>
              <a:rPr lang="sr-Latn-RS" i="1" dirty="0" smtClean="0"/>
              <a:t> </a:t>
            </a:r>
            <a:r>
              <a:rPr lang="sr-Cyrl-RS" i="1" dirty="0" smtClean="0"/>
              <a:t>за</a:t>
            </a:r>
            <a:r>
              <a:rPr lang="sr-Latn-RS" i="1" dirty="0" smtClean="0"/>
              <a:t> </a:t>
            </a:r>
            <a:r>
              <a:rPr lang="sr-Cyrl-RS" i="1" dirty="0" smtClean="0"/>
              <a:t>палац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спирални</a:t>
            </a:r>
            <a:r>
              <a:rPr lang="sr-Latn-RS" i="1" dirty="0" smtClean="0"/>
              <a:t> </a:t>
            </a:r>
            <a:r>
              <a:rPr lang="sr-Cyrl-RS" i="1" dirty="0" smtClean="0"/>
              <a:t>сплинт</a:t>
            </a:r>
            <a:r>
              <a:rPr lang="sr-Latn-RS" i="1" dirty="0" smtClean="0"/>
              <a:t> </a:t>
            </a:r>
            <a:r>
              <a:rPr lang="sr-Cyrl-RS" i="1" dirty="0" smtClean="0"/>
              <a:t>палца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сплинт</a:t>
            </a:r>
            <a:r>
              <a:rPr lang="sr-Latn-RS" i="1" dirty="0" smtClean="0"/>
              <a:t> </a:t>
            </a:r>
            <a:r>
              <a:rPr lang="sr-Cyrl-RS" i="1" dirty="0" smtClean="0"/>
              <a:t>за</a:t>
            </a:r>
            <a:r>
              <a:rPr lang="sr-Latn-RS" i="1" dirty="0" smtClean="0"/>
              <a:t> </a:t>
            </a:r>
            <a:r>
              <a:rPr lang="sr-Cyrl-RS" i="1" dirty="0" smtClean="0"/>
              <a:t>подлактицу</a:t>
            </a:r>
            <a:r>
              <a:rPr lang="sr-Latn-RS" i="1" dirty="0" smtClean="0"/>
              <a:t> </a:t>
            </a:r>
            <a:r>
              <a:rPr lang="sr-Cyrl-RS" i="1" dirty="0" smtClean="0"/>
              <a:t>ручје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палац</a:t>
            </a:r>
            <a:r>
              <a:rPr lang="sr-Latn-R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72" y="4252907"/>
            <a:ext cx="3416969" cy="2286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72" y="1759610"/>
            <a:ext cx="3416969" cy="22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7624"/>
            <a:ext cx="10972800" cy="1143000"/>
          </a:xfrm>
        </p:spPr>
        <p:txBody>
          <a:bodyPr>
            <a:normAutofit/>
          </a:bodyPr>
          <a:lstStyle/>
          <a:p>
            <a:r>
              <a:rPr lang="sr-Cyrl-RS" sz="4800" b="1" dirty="0" smtClean="0"/>
              <a:t>ОРТОЗЕ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ШАКЕ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потребама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болесника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постојећег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стања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заштиту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шаке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њених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делова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затим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имобилизацију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превенцију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корекцију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контрактура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статичке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шаке</a:t>
            </a:r>
            <a:r>
              <a:rPr lang="sr-Latn-RS" b="1" dirty="0" smtClean="0"/>
              <a:t> </a:t>
            </a:r>
            <a:r>
              <a:rPr lang="sr-Cyrl-RS" b="1" dirty="0" smtClean="0"/>
              <a:t>спадају</a:t>
            </a:r>
            <a:r>
              <a:rPr lang="sr-Latn-RS" b="1" dirty="0" smtClean="0"/>
              <a:t>:</a:t>
            </a:r>
          </a:p>
          <a:p>
            <a:pPr algn="just"/>
            <a:r>
              <a:rPr lang="sr-Cyrl-RS" dirty="0" smtClean="0"/>
              <a:t>Проксималне</a:t>
            </a:r>
            <a:r>
              <a:rPr lang="sr-Latn-RS" dirty="0" smtClean="0"/>
              <a:t> </a:t>
            </a:r>
            <a:r>
              <a:rPr lang="sr-Cyrl-RS" dirty="0" smtClean="0"/>
              <a:t>интерфалангеалне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pPr algn="just"/>
            <a:r>
              <a:rPr lang="sr-Cyrl-RS" dirty="0" smtClean="0"/>
              <a:t>Дисталне</a:t>
            </a:r>
            <a:r>
              <a:rPr lang="sr-Latn-RS" dirty="0" smtClean="0"/>
              <a:t> </a:t>
            </a:r>
            <a:r>
              <a:rPr lang="sr-Cyrl-RS" dirty="0" smtClean="0"/>
              <a:t>интерфалангеалне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pPr algn="just"/>
            <a:r>
              <a:rPr lang="sr-Cyrl-RS" dirty="0" smtClean="0"/>
              <a:t>Метакарпоалангеалне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pPr algn="just"/>
            <a:r>
              <a:rPr lang="sr-Cyrl-RS" dirty="0" smtClean="0"/>
              <a:t>Статичке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палца</a:t>
            </a:r>
            <a:endParaRPr lang="sr-Latn-RS" dirty="0" smtClean="0"/>
          </a:p>
          <a:p>
            <a:pPr algn="just"/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статичке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шаке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37" y="3689683"/>
            <a:ext cx="3098800" cy="26349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4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453"/>
            <a:ext cx="10972800" cy="5009147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Динамичке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шаке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одржавање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ослонца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чиме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ослабљена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моторна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функција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прстију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шаке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многоме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побољшава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динамичке</a:t>
            </a:r>
            <a:r>
              <a:rPr lang="sr-Latn-RS" b="1" dirty="0" smtClean="0"/>
              <a:t> </a:t>
            </a:r>
            <a:r>
              <a:rPr lang="sr-Cyrl-RS" b="1" dirty="0" smtClean="0"/>
              <a:t>оротозе</a:t>
            </a:r>
            <a:r>
              <a:rPr lang="sr-Latn-RS" b="1" dirty="0" smtClean="0"/>
              <a:t> </a:t>
            </a:r>
            <a:r>
              <a:rPr lang="sr-Cyrl-RS" b="1" dirty="0" smtClean="0"/>
              <a:t>спадају</a:t>
            </a:r>
            <a:r>
              <a:rPr lang="sr-Latn-RS" b="1" dirty="0" smtClean="0"/>
              <a:t>:</a:t>
            </a:r>
          </a:p>
          <a:p>
            <a:r>
              <a:rPr lang="sr-Cyrl-RS" dirty="0" smtClean="0"/>
              <a:t>Метакарпофалангеалне</a:t>
            </a:r>
            <a:r>
              <a:rPr lang="sr-Latn-RS" dirty="0" smtClean="0"/>
              <a:t> </a:t>
            </a:r>
            <a:r>
              <a:rPr lang="sr-Cyrl-RS" dirty="0" smtClean="0"/>
              <a:t>динамичке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r>
              <a:rPr lang="sr-Cyrl-RS" dirty="0" smtClean="0"/>
              <a:t>Динамичке</a:t>
            </a:r>
            <a:r>
              <a:rPr lang="sr-Latn-RS" dirty="0" smtClean="0"/>
              <a:t> </a:t>
            </a:r>
            <a:r>
              <a:rPr lang="sr-Cyrl-RS" dirty="0" smtClean="0"/>
              <a:t>проксималне</a:t>
            </a:r>
            <a:r>
              <a:rPr lang="sr-Latn-RS" dirty="0" smtClean="0"/>
              <a:t> </a:t>
            </a:r>
            <a:r>
              <a:rPr lang="sr-Cyrl-RS" dirty="0" smtClean="0"/>
              <a:t>интерфалангеалне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r>
              <a:rPr lang="sr-Cyrl-RS" dirty="0" smtClean="0"/>
              <a:t>Интерфалангеалне</a:t>
            </a:r>
            <a:r>
              <a:rPr lang="sr-Latn-RS" dirty="0" smtClean="0"/>
              <a:t> </a:t>
            </a:r>
            <a:r>
              <a:rPr lang="sr-Cyrl-RS" dirty="0" smtClean="0"/>
              <a:t>динамичке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endParaRPr lang="sr-Latn-RS" dirty="0" smtClean="0"/>
          </a:p>
          <a:p>
            <a:r>
              <a:rPr lang="sr-Cyrl-RS" dirty="0" smtClean="0"/>
              <a:t>Метакарпофалангеални</a:t>
            </a:r>
            <a:r>
              <a:rPr lang="sr-Latn-RS" dirty="0" smtClean="0"/>
              <a:t> </a:t>
            </a:r>
            <a:r>
              <a:rPr lang="sr-Cyrl-RS" dirty="0" smtClean="0"/>
              <a:t>екстензиони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динамичке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шаке</a:t>
            </a:r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/>
              <a:t>O</a:t>
            </a:r>
            <a:r>
              <a:rPr lang="sr-Cyrl-RS" sz="4400" b="1" dirty="0" smtClean="0"/>
              <a:t>РТОТИКА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6" y="1625383"/>
            <a:ext cx="8918532" cy="48533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ОРТОТИКА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sr-Cyrl-RS" b="1" dirty="0" smtClean="0">
                <a:solidFill>
                  <a:srgbClr val="FF0000"/>
                </a:solidFill>
              </a:rPr>
              <a:t>ГРЧ. </a:t>
            </a:r>
            <a:r>
              <a:rPr lang="el-GR" b="1" dirty="0" smtClean="0">
                <a:solidFill>
                  <a:srgbClr val="FF0000"/>
                </a:solidFill>
              </a:rPr>
              <a:t>ΟΡΘΟΣ, </a:t>
            </a:r>
            <a:r>
              <a:rPr lang="sr-Cyrl-RS" b="1" dirty="0" smtClean="0">
                <a:solidFill>
                  <a:srgbClr val="FF0000"/>
                </a:solidFill>
              </a:rPr>
              <a:t>ОРТО, „ИСПРАВИТИ“ ИЛИ „ПОРАВНАТИ") 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ОБЛАСТ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МЕДИЦИНЕ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БАВИ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ПРОЈЕКТОВАЊЕМ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ИЗРАДОМ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ПРИМЕНОМ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ОРТОЗА</a:t>
            </a:r>
            <a:r>
              <a:rPr lang="en-US" dirty="0" smtClean="0"/>
              <a:t>.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Она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свом</a:t>
            </a:r>
            <a:r>
              <a:rPr lang="en-US" dirty="0" smtClean="0"/>
              <a:t> </a:t>
            </a:r>
            <a:r>
              <a:rPr lang="sr-Cyrl-RS" dirty="0" smtClean="0"/>
              <a:t>раду</a:t>
            </a:r>
            <a:r>
              <a:rPr lang="en-US" dirty="0" smtClean="0"/>
              <a:t> </a:t>
            </a:r>
            <a:r>
              <a:rPr lang="sr-Cyrl-RS" dirty="0" smtClean="0"/>
              <a:t>примењује</a:t>
            </a:r>
            <a:r>
              <a:rPr lang="en-US" dirty="0" smtClean="0"/>
              <a:t> </a:t>
            </a:r>
            <a:r>
              <a:rPr lang="sr-Cyrl-RS" dirty="0" smtClean="0"/>
              <a:t>мултидисциплинарни</a:t>
            </a:r>
            <a:r>
              <a:rPr lang="en-US" dirty="0" smtClean="0"/>
              <a:t> </a:t>
            </a:r>
            <a:r>
              <a:rPr lang="sr-Cyrl-RS" dirty="0" smtClean="0"/>
              <a:t>приступ</a:t>
            </a:r>
            <a:r>
              <a:rPr lang="en-US" dirty="0" smtClean="0"/>
              <a:t> </a:t>
            </a:r>
            <a:r>
              <a:rPr lang="sr-Cyrl-RS" dirty="0" smtClean="0"/>
              <a:t>који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заснива</a:t>
            </a:r>
            <a:r>
              <a:rPr lang="en-US" dirty="0" smtClean="0"/>
              <a:t> </a:t>
            </a:r>
            <a:r>
              <a:rPr lang="sr-Cyrl-RS" dirty="0" smtClean="0"/>
              <a:t>на</a:t>
            </a:r>
            <a:r>
              <a:rPr lang="en-US" dirty="0" smtClean="0"/>
              <a:t> </a:t>
            </a:r>
            <a:r>
              <a:rPr lang="sr-Cyrl-RS" dirty="0" smtClean="0"/>
              <a:t>научним</a:t>
            </a:r>
            <a:r>
              <a:rPr lang="en-US" dirty="0" smtClean="0"/>
              <a:t> </a:t>
            </a:r>
            <a:r>
              <a:rPr lang="sr-Cyrl-RS" dirty="0" smtClean="0"/>
              <a:t>сазнањима</a:t>
            </a:r>
            <a:r>
              <a:rPr lang="en-US" dirty="0" smtClean="0"/>
              <a:t> </a:t>
            </a:r>
            <a:r>
              <a:rPr lang="sr-Cyrl-RS" dirty="0" smtClean="0"/>
              <a:t>из</a:t>
            </a:r>
            <a:r>
              <a:rPr lang="en-US" dirty="0" smtClean="0"/>
              <a:t> </a:t>
            </a:r>
            <a:r>
              <a:rPr lang="sr-Cyrl-RS" dirty="0" smtClean="0"/>
              <a:t>медицине</a:t>
            </a:r>
            <a:r>
              <a:rPr lang="en-US" dirty="0" smtClean="0"/>
              <a:t>, </a:t>
            </a:r>
            <a:r>
              <a:rPr lang="sr-Cyrl-RS" dirty="0" smtClean="0"/>
              <a:t>физике</a:t>
            </a:r>
            <a:r>
              <a:rPr lang="en-US" dirty="0" smtClean="0"/>
              <a:t>, </a:t>
            </a:r>
            <a:r>
              <a:rPr lang="sr-Cyrl-RS" dirty="0" smtClean="0"/>
              <a:t>математике</a:t>
            </a:r>
            <a:r>
              <a:rPr lang="en-US" dirty="0" smtClean="0"/>
              <a:t>, </a:t>
            </a:r>
            <a:r>
              <a:rPr lang="sr-Cyrl-RS" dirty="0" smtClean="0"/>
              <a:t>технике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технологије</a:t>
            </a:r>
            <a:r>
              <a:rPr lang="en-US" dirty="0" smtClean="0"/>
              <a:t> </a:t>
            </a:r>
            <a:r>
              <a:rPr lang="sr-Cyrl-RS" dirty="0" smtClean="0"/>
              <a:t>материјала, а изучава</a:t>
            </a:r>
            <a:r>
              <a:rPr lang="en-US" dirty="0" smtClean="0"/>
              <a:t>; </a:t>
            </a:r>
            <a:r>
              <a:rPr lang="sr-Cyrl-RS" dirty="0" smtClean="0"/>
              <a:t>анатомију</a:t>
            </a:r>
            <a:r>
              <a:rPr lang="en-US" dirty="0" smtClean="0"/>
              <a:t>, </a:t>
            </a:r>
            <a:r>
              <a:rPr lang="sr-Cyrl-RS" dirty="0" smtClean="0"/>
              <a:t>физиологију</a:t>
            </a:r>
            <a:r>
              <a:rPr lang="en-US" dirty="0" smtClean="0"/>
              <a:t>, </a:t>
            </a:r>
            <a:r>
              <a:rPr lang="sr-Cyrl-RS" dirty="0" smtClean="0"/>
              <a:t>патофизиологију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биомеханику</a:t>
            </a:r>
            <a:r>
              <a:rPr lang="en-US" dirty="0" smtClean="0"/>
              <a:t> </a:t>
            </a:r>
            <a:r>
              <a:rPr lang="sr-Cyrl-RS" dirty="0" smtClean="0"/>
              <a:t>локомотрног</a:t>
            </a:r>
            <a:r>
              <a:rPr lang="en-US" dirty="0" smtClean="0"/>
              <a:t> </a:t>
            </a:r>
            <a:r>
              <a:rPr lang="sr-Cyrl-RS" dirty="0" smtClean="0"/>
              <a:t>апарата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изучава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психологију</a:t>
            </a:r>
            <a:r>
              <a:rPr lang="en-US" dirty="0" smtClean="0"/>
              <a:t> </a:t>
            </a:r>
            <a:r>
              <a:rPr lang="sr-Cyrl-RS" dirty="0" smtClean="0"/>
              <a:t>корисника</a:t>
            </a:r>
            <a:r>
              <a:rPr lang="en-US" dirty="0" smtClean="0"/>
              <a:t> </a:t>
            </a:r>
            <a:r>
              <a:rPr lang="sr-Cyrl-RS" dirty="0" smtClean="0"/>
              <a:t>ортоза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изради</a:t>
            </a:r>
            <a:r>
              <a:rPr lang="en-US" dirty="0" smtClean="0"/>
              <a:t> </a:t>
            </a:r>
            <a:r>
              <a:rPr lang="sr-Cyrl-RS" dirty="0" smtClean="0"/>
              <a:t>савремених</a:t>
            </a:r>
            <a:r>
              <a:rPr lang="en-US" dirty="0" smtClean="0"/>
              <a:t> </a:t>
            </a:r>
            <a:r>
              <a:rPr lang="sr-Cyrl-RS" dirty="0" smtClean="0"/>
              <a:t>помагала</a:t>
            </a:r>
            <a:r>
              <a:rPr lang="en-US" dirty="0" smtClean="0"/>
              <a:t>. </a:t>
            </a:r>
            <a:endParaRPr lang="en-US" dirty="0"/>
          </a:p>
          <a:p>
            <a:pPr marL="0" indent="0" algn="just">
              <a:buNone/>
            </a:pPr>
            <a:endParaRPr lang="sr-Cyrl-RS" dirty="0" smtClean="0"/>
          </a:p>
          <a:p>
            <a:pPr marL="0" indent="0" algn="just">
              <a:buNone/>
            </a:pPr>
            <a:r>
              <a:rPr lang="sr-Cyrl-RS" dirty="0" smtClean="0"/>
              <a:t>Ортотика</a:t>
            </a:r>
            <a:r>
              <a:rPr lang="en-US" dirty="0" smtClean="0"/>
              <a:t> </a:t>
            </a:r>
            <a:r>
              <a:rPr lang="sr-Cyrl-RS" dirty="0" smtClean="0"/>
              <a:t>има</a:t>
            </a:r>
            <a:r>
              <a:rPr lang="en-US" dirty="0" smtClean="0"/>
              <a:t> </a:t>
            </a:r>
            <a:r>
              <a:rPr lang="sr-Cyrl-RS" dirty="0" smtClean="0"/>
              <a:t>за</a:t>
            </a:r>
            <a:r>
              <a:rPr lang="en-US" dirty="0" smtClean="0"/>
              <a:t> </a:t>
            </a:r>
            <a:r>
              <a:rPr lang="sr-Cyrl-RS" dirty="0" smtClean="0"/>
              <a:t>циљ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механички</a:t>
            </a:r>
            <a:r>
              <a:rPr lang="en-US" dirty="0" smtClean="0"/>
              <a:t> </a:t>
            </a:r>
            <a:r>
              <a:rPr lang="sr-Cyrl-RS" dirty="0" smtClean="0"/>
              <a:t>исправи</a:t>
            </a:r>
            <a:r>
              <a:rPr lang="en-US" dirty="0" smtClean="0"/>
              <a:t> </a:t>
            </a:r>
            <a:r>
              <a:rPr lang="sr-Cyrl-RS" dirty="0" smtClean="0"/>
              <a:t>патолошко</a:t>
            </a:r>
            <a:r>
              <a:rPr lang="en-US" dirty="0" smtClean="0"/>
              <a:t> </a:t>
            </a:r>
            <a:r>
              <a:rPr lang="sr-Cyrl-RS" dirty="0" smtClean="0"/>
              <a:t>стање</a:t>
            </a:r>
            <a:r>
              <a:rPr lang="en-US" dirty="0" smtClean="0"/>
              <a:t> </a:t>
            </a:r>
            <a:r>
              <a:rPr lang="sr-Cyrl-RS" dirty="0" smtClean="0"/>
              <a:t>ортозом</a:t>
            </a:r>
            <a:r>
              <a:rPr lang="en-US" dirty="0" smtClean="0"/>
              <a:t> </a:t>
            </a:r>
            <a:r>
              <a:rPr lang="sr-Cyrl-RS" dirty="0" smtClean="0"/>
              <a:t>чија</a:t>
            </a:r>
            <a:r>
              <a:rPr lang="en-US" dirty="0" smtClean="0"/>
              <a:t> </a:t>
            </a:r>
            <a:r>
              <a:rPr lang="sr-Cyrl-RS" dirty="0" smtClean="0"/>
              <a:t>производња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примена</a:t>
            </a:r>
            <a:r>
              <a:rPr lang="en-US" dirty="0" smtClean="0"/>
              <a:t> </a:t>
            </a:r>
            <a:r>
              <a:rPr lang="sr-Cyrl-RS" dirty="0" smtClean="0"/>
              <a:t>мора</a:t>
            </a:r>
            <a:r>
              <a:rPr lang="en-US" dirty="0" smtClean="0"/>
              <a:t> </a:t>
            </a:r>
            <a:r>
              <a:rPr lang="sr-Cyrl-RS" dirty="0" smtClean="0"/>
              <a:t>бити</a:t>
            </a:r>
            <a:r>
              <a:rPr lang="en-US" dirty="0" smtClean="0"/>
              <a:t> </a:t>
            </a:r>
            <a:r>
              <a:rPr lang="sr-Cyrl-RS" dirty="0" smtClean="0"/>
              <a:t>регулисана</a:t>
            </a:r>
            <a:r>
              <a:rPr lang="en-US" dirty="0" smtClean="0"/>
              <a:t> </a:t>
            </a:r>
            <a:r>
              <a:rPr lang="sr-Cyrl-RS" dirty="0" smtClean="0"/>
              <a:t>од</a:t>
            </a:r>
            <a:r>
              <a:rPr lang="en-US" dirty="0" smtClean="0"/>
              <a:t> </a:t>
            </a:r>
            <a:r>
              <a:rPr lang="sr-Cyrl-RS" dirty="0" smtClean="0"/>
              <a:t>стране</a:t>
            </a:r>
            <a:r>
              <a:rPr lang="en-US" dirty="0" smtClean="0"/>
              <a:t> </a:t>
            </a:r>
            <a:r>
              <a:rPr lang="sr-Cyrl-RS" dirty="0" smtClean="0"/>
              <a:t>сертификационог</a:t>
            </a:r>
            <a:r>
              <a:rPr lang="en-US" dirty="0" smtClean="0"/>
              <a:t> </a:t>
            </a:r>
            <a:r>
              <a:rPr lang="sr-Cyrl-RS" dirty="0" smtClean="0"/>
              <a:t>тела</a:t>
            </a:r>
            <a:r>
              <a:rPr lang="en-US" dirty="0" smtClean="0"/>
              <a:t> (</a:t>
            </a:r>
            <a:r>
              <a:rPr lang="sr-Cyrl-RS" dirty="0" smtClean="0"/>
              <a:t>атестирано</a:t>
            </a:r>
            <a:r>
              <a:rPr lang="en-US" dirty="0" smtClean="0"/>
              <a:t>). </a:t>
            </a:r>
            <a:r>
              <a:rPr lang="sr-Cyrl-RS" dirty="0" smtClean="0"/>
              <a:t>Једноставан</a:t>
            </a:r>
            <a:r>
              <a:rPr lang="en-US" dirty="0" smtClean="0"/>
              <a:t> </a:t>
            </a:r>
            <a:r>
              <a:rPr lang="sr-Cyrl-RS" dirty="0" smtClean="0"/>
              <a:t>предлог</a:t>
            </a:r>
            <a:r>
              <a:rPr lang="en-US" dirty="0" smtClean="0"/>
              <a:t> </a:t>
            </a:r>
            <a:r>
              <a:rPr lang="sr-Cyrl-RS" dirty="0" smtClean="0"/>
              <a:t>за</a:t>
            </a:r>
            <a:r>
              <a:rPr lang="en-US" dirty="0" smtClean="0"/>
              <a:t> </a:t>
            </a:r>
            <a:r>
              <a:rPr lang="sr-Cyrl-RS" dirty="0" smtClean="0"/>
              <a:t>заједничку</a:t>
            </a:r>
            <a:r>
              <a:rPr lang="en-US" dirty="0" smtClean="0"/>
              <a:t> </a:t>
            </a:r>
            <a:r>
              <a:rPr lang="sr-Cyrl-RS" dirty="0" smtClean="0"/>
              <a:t>кодификацију</a:t>
            </a:r>
            <a:r>
              <a:rPr lang="en-US" dirty="0" smtClean="0"/>
              <a:t> </a:t>
            </a:r>
            <a:r>
              <a:rPr lang="sr-Cyrl-RS" dirty="0" smtClean="0"/>
              <a:t>протетских</a:t>
            </a:r>
            <a:r>
              <a:rPr lang="en-US" dirty="0" smtClean="0"/>
              <a:t> </a:t>
            </a:r>
            <a:r>
              <a:rPr lang="sr-Cyrl-RS" dirty="0" smtClean="0"/>
              <a:t>помагала</a:t>
            </a:r>
            <a:r>
              <a:rPr lang="en-US" dirty="0" smtClean="0"/>
              <a:t> </a:t>
            </a:r>
            <a:r>
              <a:rPr lang="sr-Cyrl-RS" dirty="0" smtClean="0"/>
              <a:t>дао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грчки</a:t>
            </a:r>
            <a:r>
              <a:rPr lang="en-US" dirty="0" smtClean="0"/>
              <a:t> </a:t>
            </a:r>
            <a:r>
              <a:rPr lang="sr-Cyrl-RS" dirty="0" smtClean="0"/>
              <a:t>ортопедских</a:t>
            </a:r>
            <a:r>
              <a:rPr lang="en-US" dirty="0" smtClean="0"/>
              <a:t> </a:t>
            </a:r>
            <a:r>
              <a:rPr lang="sr-Cyrl-RS" dirty="0" smtClean="0"/>
              <a:t>хирург</a:t>
            </a:r>
            <a:r>
              <a:rPr lang="en-US" dirty="0" smtClean="0"/>
              <a:t> </a:t>
            </a:r>
            <a:r>
              <a:rPr lang="sr-Cyrl-RS" dirty="0" smtClean="0"/>
              <a:t>др</a:t>
            </a:r>
            <a:r>
              <a:rPr lang="en-US" dirty="0" smtClean="0"/>
              <a:t> </a:t>
            </a:r>
            <a:r>
              <a:rPr lang="sr-Cyrl-RS" dirty="0" smtClean="0"/>
              <a:t>Хари</a:t>
            </a:r>
            <a:r>
              <a:rPr lang="en-US" dirty="0" smtClean="0"/>
              <a:t> </a:t>
            </a:r>
            <a:r>
              <a:rPr lang="sr-Cyrl-RS" dirty="0" smtClean="0"/>
              <a:t>Гувас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sr-Cyrl-RS" i="1" dirty="0" smtClean="0"/>
              <a:t>др</a:t>
            </a:r>
            <a:r>
              <a:rPr lang="en-US" i="1" dirty="0" smtClean="0"/>
              <a:t> </a:t>
            </a:r>
            <a:r>
              <a:rPr lang="sr-Cyrl-RS" i="1" dirty="0" smtClean="0"/>
              <a:t>Харр</a:t>
            </a:r>
            <a:r>
              <a:rPr lang="en-US" i="1" dirty="0" smtClean="0"/>
              <a:t>y </a:t>
            </a:r>
            <a:r>
              <a:rPr lang="sr-Cyrl-RS" i="1" dirty="0" smtClean="0"/>
              <a:t>Гоувас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13" r="12329"/>
          <a:stretch/>
        </p:blipFill>
        <p:spPr>
          <a:xfrm>
            <a:off x="9320060" y="1747816"/>
            <a:ext cx="2492679" cy="46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324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СПЕЦИЈАЛНЕ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ОРТОЗЕ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ЗА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РУКЕ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79"/>
            <a:ext cx="11261558" cy="46257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тенодеза</a:t>
            </a:r>
            <a:r>
              <a:rPr lang="sr-Latn-RS" b="1" dirty="0" smtClean="0"/>
              <a:t> </a:t>
            </a:r>
            <a:r>
              <a:rPr lang="sr-Cyrl-RS" b="1" dirty="0" smtClean="0"/>
              <a:t>шаке</a:t>
            </a:r>
            <a:endParaRPr lang="sr-Latn-RS" b="1" dirty="0" smtClean="0"/>
          </a:p>
          <a:p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шарнирани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сплинови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електричним</a:t>
            </a:r>
            <a:r>
              <a:rPr lang="sr-Latn-RS" dirty="0" smtClean="0"/>
              <a:t> </a:t>
            </a:r>
            <a:r>
              <a:rPr lang="sr-Cyrl-RS" dirty="0" smtClean="0"/>
              <a:t>мотором</a:t>
            </a:r>
            <a:endParaRPr lang="sr-Latn-RS" dirty="0" smtClean="0"/>
          </a:p>
          <a:p>
            <a:r>
              <a:rPr lang="sr-Cyrl-RS" dirty="0" smtClean="0"/>
              <a:t>Други</a:t>
            </a:r>
            <a:r>
              <a:rPr lang="sr-Latn-RS" dirty="0" smtClean="0"/>
              <a:t> </a:t>
            </a:r>
            <a:r>
              <a:rPr lang="sr-Cyrl-RS" dirty="0" smtClean="0"/>
              <a:t>ручни</a:t>
            </a:r>
            <a:r>
              <a:rPr lang="sr-Latn-RS" dirty="0" smtClean="0"/>
              <a:t> </a:t>
            </a:r>
            <a:r>
              <a:rPr lang="sr-Cyrl-RS" dirty="0" smtClean="0"/>
              <a:t>сплинтови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поремећаја</a:t>
            </a:r>
            <a:r>
              <a:rPr lang="sr-Latn-RS" b="1" dirty="0" smtClean="0"/>
              <a:t> </a:t>
            </a:r>
            <a:r>
              <a:rPr lang="sr-Cyrl-RS" b="1" dirty="0" smtClean="0"/>
              <a:t>тонуса</a:t>
            </a:r>
            <a:r>
              <a:rPr lang="sr-Latn-RS" b="1" dirty="0" smtClean="0"/>
              <a:t> </a:t>
            </a:r>
            <a:r>
              <a:rPr lang="sr-Cyrl-RS" b="1" dirty="0" smtClean="0"/>
              <a:t>нивоа</a:t>
            </a:r>
            <a:r>
              <a:rPr lang="sr-Latn-RS" b="1" dirty="0" smtClean="0"/>
              <a:t> </a:t>
            </a:r>
            <a:r>
              <a:rPr lang="sr-Cyrl-RS" b="1" dirty="0" smtClean="0"/>
              <a:t>руке</a:t>
            </a:r>
            <a:endParaRPr lang="sr-Latn-RS" b="1" dirty="0" smtClean="0"/>
          </a:p>
          <a:p>
            <a:pPr marL="0" indent="0">
              <a:buNone/>
            </a:pP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редукцију</a:t>
            </a:r>
            <a:r>
              <a:rPr lang="sr-Latn-RS" dirty="0" smtClean="0"/>
              <a:t> </a:t>
            </a:r>
            <a:r>
              <a:rPr lang="sr-Cyrl-RS" dirty="0" smtClean="0"/>
              <a:t>тонусних</a:t>
            </a:r>
            <a:r>
              <a:rPr lang="sr-Latn-RS" dirty="0" smtClean="0"/>
              <a:t> </a:t>
            </a:r>
            <a:r>
              <a:rPr lang="sr-Cyrl-RS" dirty="0" smtClean="0"/>
              <a:t>поремећаја</a:t>
            </a:r>
            <a:r>
              <a:rPr lang="sr-Latn-RS" dirty="0" smtClean="0"/>
              <a:t> </a:t>
            </a:r>
            <a:r>
              <a:rPr lang="sr-Cyrl-RS" dirty="0" smtClean="0"/>
              <a:t>облика</a:t>
            </a:r>
            <a:r>
              <a:rPr lang="sr-Latn-RS" dirty="0" smtClean="0"/>
              <a:t> </a:t>
            </a:r>
            <a:r>
              <a:rPr lang="sr-Cyrl-RS" dirty="0" smtClean="0"/>
              <a:t>спастицитета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r>
              <a:rPr lang="sr-Latn-RS" dirty="0" smtClean="0"/>
              <a:t>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цереброваскуларног</a:t>
            </a:r>
            <a:r>
              <a:rPr lang="sr-Latn-RS" dirty="0" smtClean="0"/>
              <a:t> </a:t>
            </a:r>
            <a:r>
              <a:rPr lang="sr-Cyrl-RS" dirty="0" smtClean="0"/>
              <a:t>инзулта</a:t>
            </a:r>
            <a:r>
              <a:rPr lang="sr-Latn-RS" dirty="0" smtClean="0"/>
              <a:t>, </a:t>
            </a:r>
            <a:r>
              <a:rPr lang="sr-Cyrl-RS" dirty="0" smtClean="0"/>
              <a:t>мултиплесклерозе</a:t>
            </a:r>
            <a:r>
              <a:rPr lang="sr-Latn-RS" dirty="0" smtClean="0"/>
              <a:t>,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деце</a:t>
            </a:r>
            <a:r>
              <a:rPr lang="sr-Latn-RS" dirty="0" smtClean="0"/>
              <a:t> </a:t>
            </a:r>
            <a:r>
              <a:rPr lang="sr-Cyrl-RS" dirty="0" smtClean="0"/>
              <a:t>оболеле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дечије</a:t>
            </a:r>
            <a:r>
              <a:rPr lang="sr-Latn-RS" dirty="0" smtClean="0"/>
              <a:t> </a:t>
            </a:r>
            <a:r>
              <a:rPr lang="sr-Cyrl-RS" dirty="0" smtClean="0"/>
              <a:t>парализе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спадају</a:t>
            </a:r>
            <a:r>
              <a:rPr lang="sr-Latn-RS" b="1" dirty="0" smtClean="0"/>
              <a:t>:</a:t>
            </a:r>
          </a:p>
          <a:p>
            <a:r>
              <a:rPr lang="sr-Cyrl-RS" dirty="0" smtClean="0"/>
              <a:t>Антиспастични</a:t>
            </a:r>
            <a:r>
              <a:rPr lang="sr-Latn-RS" dirty="0" smtClean="0"/>
              <a:t> </a:t>
            </a:r>
            <a:r>
              <a:rPr lang="sr-Cyrl-RS" dirty="0" smtClean="0"/>
              <a:t>лоптасти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r>
              <a:rPr lang="sr-Cyrl-RS" dirty="0" smtClean="0"/>
              <a:t>Купасти</a:t>
            </a:r>
            <a:r>
              <a:rPr lang="sr-Latn-RS" dirty="0" smtClean="0"/>
              <a:t> </a:t>
            </a:r>
            <a:r>
              <a:rPr lang="sr-Cyrl-RS" dirty="0" smtClean="0"/>
              <a:t>сплин</a:t>
            </a:r>
            <a:endParaRPr lang="sr-Latn-RS" dirty="0" smtClean="0"/>
          </a:p>
          <a:p>
            <a:r>
              <a:rPr lang="sr-Cyrl-RS" dirty="0" smtClean="0"/>
              <a:t>Бобатов</a:t>
            </a:r>
            <a:r>
              <a:rPr lang="sr-Latn-RS" dirty="0" smtClean="0"/>
              <a:t> </a:t>
            </a:r>
            <a:r>
              <a:rPr lang="sr-Cyrl-RS" dirty="0" smtClean="0"/>
              <a:t>сплинт</a:t>
            </a:r>
            <a:endParaRPr lang="sr-Latn-RS" dirty="0" smtClean="0"/>
          </a:p>
          <a:p>
            <a:r>
              <a:rPr lang="sr-Cyrl-RS" dirty="0" smtClean="0"/>
              <a:t>Друге</a:t>
            </a:r>
            <a:r>
              <a:rPr lang="sr-Latn-RS" dirty="0" smtClean="0"/>
              <a:t> </a:t>
            </a:r>
            <a:r>
              <a:rPr lang="sr-Cyrl-RS" dirty="0" smtClean="0"/>
              <a:t>врсте</a:t>
            </a:r>
            <a:r>
              <a:rPr lang="sr-Latn-RS" dirty="0" smtClean="0"/>
              <a:t> </a:t>
            </a:r>
            <a:r>
              <a:rPr lang="sr-Cyrl-RS" dirty="0" smtClean="0"/>
              <a:t>сплинтова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898" y="1420208"/>
            <a:ext cx="3150534" cy="245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1423" y="4535905"/>
            <a:ext cx="3896742" cy="20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9498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НАРЕДНА</a:t>
            </a:r>
            <a:r>
              <a:rPr lang="sr-Latn-RS" b="1" dirty="0" smtClean="0"/>
              <a:t> </a:t>
            </a:r>
            <a:r>
              <a:rPr lang="sr-Cyrl-RS" b="1" dirty="0" smtClean="0"/>
              <a:t>ПРЕДАВАЊА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5480"/>
            <a:ext cx="11133221" cy="438912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 algn="just">
              <a:buNone/>
            </a:pPr>
            <a:r>
              <a:rPr lang="sr-Latn-RS" b="1" smtClean="0"/>
              <a:t>10. </a:t>
            </a:r>
            <a:r>
              <a:rPr lang="sr-Latn-RS" b="1" dirty="0" smtClean="0"/>
              <a:t>05. 2019. -  </a:t>
            </a:r>
            <a:r>
              <a:rPr lang="ru-RU" b="1" dirty="0"/>
              <a:t>Предавање </a:t>
            </a:r>
            <a:r>
              <a:rPr lang="sr-Latn-RS" b="1" dirty="0" smtClean="0"/>
              <a:t>XIII </a:t>
            </a:r>
            <a:r>
              <a:rPr lang="ru-RU" dirty="0" smtClean="0"/>
              <a:t>Ортозе </a:t>
            </a:r>
            <a:r>
              <a:rPr lang="ru-RU" dirty="0"/>
              <a:t>за доње екстремитете, ортозе за скочни и зглоб и стопало, ортозе за колено, скочни зглоб и стопало, колене ортозе, ортозе за кук, колено скочни зглоб и стопало, ортозе за труп, кук, колено, скочни зглоб и стопало, специјалне ортозе за лечење деце</a:t>
            </a:r>
            <a:r>
              <a:rPr lang="ru-RU" dirty="0" smtClean="0"/>
              <a:t>.</a:t>
            </a:r>
            <a:endParaRPr lang="sr-Latn-RS" dirty="0" smtClean="0"/>
          </a:p>
          <a:p>
            <a:pPr marL="0" indent="0" algn="just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519133" y="2486526"/>
            <a:ext cx="6924310" cy="40490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891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ОРТОТСКА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СРЕДСТВА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9793"/>
            <a:ext cx="109728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Ортоза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ортотичко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средство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ортопедско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помагало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води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подупире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растерећује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фиксира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sr-Cyrl-RS" b="1" dirty="0" smtClean="0">
                <a:solidFill>
                  <a:srgbClr val="FF0000"/>
                </a:solidFill>
              </a:rPr>
              <a:t>стабилизује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исправља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постојећи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тела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помаже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контролише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функцију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локомоторног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система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/>
              <a:t> </a:t>
            </a:r>
            <a:endParaRPr lang="sr-Cyrl-RS" b="1" dirty="0" smtClean="0"/>
          </a:p>
          <a:p>
            <a:pPr marL="0" indent="0" algn="just">
              <a:buNone/>
            </a:pPr>
            <a:endParaRPr lang="sr-Cyrl-RS" b="1" dirty="0"/>
          </a:p>
          <a:p>
            <a:pPr marL="0" indent="0" algn="just">
              <a:buNone/>
            </a:pPr>
            <a:r>
              <a:rPr lang="sr-Cyrl-RS" dirty="0" smtClean="0"/>
              <a:t>Користе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углавном</a:t>
            </a:r>
            <a:r>
              <a:rPr lang="en-US" dirty="0" smtClean="0"/>
              <a:t> </a:t>
            </a:r>
            <a:r>
              <a:rPr lang="sr-Cyrl-RS" dirty="0" smtClean="0"/>
              <a:t>привремено</a:t>
            </a:r>
            <a:r>
              <a:rPr lang="en-US" dirty="0" smtClean="0"/>
              <a:t>. </a:t>
            </a:r>
            <a:r>
              <a:rPr lang="sr-Cyrl-RS" dirty="0" smtClean="0"/>
              <a:t>Ортозом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никад</a:t>
            </a:r>
            <a:r>
              <a:rPr lang="en-US" dirty="0" smtClean="0"/>
              <a:t> </a:t>
            </a:r>
            <a:r>
              <a:rPr lang="sr-Cyrl-RS" dirty="0" smtClean="0"/>
              <a:t>не</a:t>
            </a:r>
            <a:r>
              <a:rPr lang="en-US" dirty="0" smtClean="0"/>
              <a:t> </a:t>
            </a:r>
            <a:r>
              <a:rPr lang="sr-Cyrl-RS" dirty="0" smtClean="0"/>
              <a:t>постиже</a:t>
            </a:r>
            <a:r>
              <a:rPr lang="en-US" dirty="0" smtClean="0"/>
              <a:t> </a:t>
            </a:r>
            <a:r>
              <a:rPr lang="sr-Cyrl-RS" dirty="0" smtClean="0"/>
              <a:t>идеалан</a:t>
            </a:r>
            <a:r>
              <a:rPr lang="en-US" dirty="0" smtClean="0"/>
              <a:t> </a:t>
            </a:r>
            <a:r>
              <a:rPr lang="sr-Cyrl-RS" dirty="0" smtClean="0"/>
              <a:t>контакт</a:t>
            </a:r>
            <a:r>
              <a:rPr lang="en-US" dirty="0" smtClean="0"/>
              <a:t> </a:t>
            </a:r>
            <a:r>
              <a:rPr lang="sr-Cyrl-RS" dirty="0" smtClean="0"/>
              <a:t>са</a:t>
            </a:r>
            <a:r>
              <a:rPr lang="en-US" dirty="0" smtClean="0"/>
              <a:t> </a:t>
            </a:r>
            <a:r>
              <a:rPr lang="sr-Cyrl-RS" dirty="0" smtClean="0"/>
              <a:t>телом</a:t>
            </a:r>
            <a:r>
              <a:rPr lang="en-US" dirty="0" smtClean="0"/>
              <a:t>, </a:t>
            </a:r>
            <a:r>
              <a:rPr lang="sr-Cyrl-RS" dirty="0" smtClean="0"/>
              <a:t>тако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са</a:t>
            </a:r>
            <a:r>
              <a:rPr lang="en-US" dirty="0" smtClean="0"/>
              <a:t> </a:t>
            </a:r>
            <a:r>
              <a:rPr lang="sr-Cyrl-RS" dirty="0" smtClean="0"/>
              <a:t>њом</a:t>
            </a:r>
            <a:r>
              <a:rPr lang="en-US" dirty="0" smtClean="0"/>
              <a:t> </a:t>
            </a:r>
            <a:r>
              <a:rPr lang="sr-Cyrl-RS" dirty="0" smtClean="0"/>
              <a:t>није</a:t>
            </a:r>
            <a:r>
              <a:rPr lang="en-US" dirty="0" smtClean="0"/>
              <a:t> </a:t>
            </a:r>
            <a:r>
              <a:rPr lang="sr-Cyrl-RS" dirty="0" smtClean="0"/>
              <a:t>увек</a:t>
            </a:r>
            <a:r>
              <a:rPr lang="en-US" dirty="0" smtClean="0"/>
              <a:t> </a:t>
            </a:r>
            <a:r>
              <a:rPr lang="sr-Cyrl-RS" dirty="0" smtClean="0"/>
              <a:t>могућа</a:t>
            </a:r>
            <a:r>
              <a:rPr lang="en-US" dirty="0" smtClean="0"/>
              <a:t> </a:t>
            </a:r>
            <a:r>
              <a:rPr lang="sr-Cyrl-RS" dirty="0" smtClean="0"/>
              <a:t>идеална</a:t>
            </a:r>
            <a:r>
              <a:rPr lang="en-US" dirty="0" smtClean="0"/>
              <a:t> </a:t>
            </a:r>
            <a:r>
              <a:rPr lang="sr-Cyrl-RS" dirty="0" smtClean="0"/>
              <a:t>корекција</a:t>
            </a:r>
            <a:r>
              <a:rPr lang="en-US" dirty="0" smtClean="0"/>
              <a:t>. </a:t>
            </a:r>
            <a:r>
              <a:rPr lang="sr-Cyrl-RS" dirty="0" smtClean="0"/>
              <a:t>Зато</a:t>
            </a:r>
            <a:r>
              <a:rPr lang="en-US" dirty="0" smtClean="0"/>
              <a:t> </a:t>
            </a:r>
            <a:r>
              <a:rPr lang="sr-Cyrl-RS" dirty="0" smtClean="0"/>
              <a:t>ортозу</a:t>
            </a:r>
            <a:r>
              <a:rPr lang="en-US" dirty="0" smtClean="0"/>
              <a:t> </a:t>
            </a:r>
            <a:r>
              <a:rPr lang="sr-Cyrl-RS" dirty="0" smtClean="0"/>
              <a:t>мора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прописује</a:t>
            </a:r>
            <a:r>
              <a:rPr lang="en-US" dirty="0" smtClean="0"/>
              <a:t> </a:t>
            </a:r>
            <a:r>
              <a:rPr lang="sr-Cyrl-RS" dirty="0" smtClean="0"/>
              <a:t>лекар</a:t>
            </a:r>
            <a:r>
              <a:rPr lang="en-US" dirty="0" smtClean="0"/>
              <a:t> </a:t>
            </a:r>
            <a:r>
              <a:rPr lang="sr-Cyrl-RS" dirty="0" smtClean="0"/>
              <a:t>специјалиста</a:t>
            </a:r>
            <a:r>
              <a:rPr lang="en-US" dirty="0" smtClean="0"/>
              <a:t> (</a:t>
            </a:r>
            <a:r>
              <a:rPr lang="sr-Cyrl-RS" dirty="0" smtClean="0"/>
              <a:t>ортопед</a:t>
            </a:r>
            <a:r>
              <a:rPr lang="en-US" dirty="0" smtClean="0"/>
              <a:t>, </a:t>
            </a:r>
            <a:r>
              <a:rPr lang="sr-Cyrl-RS" dirty="0" smtClean="0"/>
              <a:t>физијатар</a:t>
            </a:r>
            <a:r>
              <a:rPr lang="en-US" dirty="0" smtClean="0"/>
              <a:t>, </a:t>
            </a:r>
            <a:r>
              <a:rPr lang="sr-Cyrl-RS" dirty="0" smtClean="0"/>
              <a:t>хирург</a:t>
            </a:r>
            <a:r>
              <a:rPr lang="en-US" dirty="0" smtClean="0"/>
              <a:t>) </a:t>
            </a:r>
            <a:r>
              <a:rPr lang="sr-Cyrl-RS" dirty="0" smtClean="0"/>
              <a:t>строго</a:t>
            </a:r>
            <a:r>
              <a:rPr lang="en-US" dirty="0" smtClean="0"/>
              <a:t> </a:t>
            </a:r>
            <a:r>
              <a:rPr lang="sr-Cyrl-RS" dirty="0" smtClean="0"/>
              <a:t>према</a:t>
            </a:r>
            <a:r>
              <a:rPr lang="en-US" dirty="0" smtClean="0"/>
              <a:t> </a:t>
            </a:r>
            <a:r>
              <a:rPr lang="sr-Cyrl-RS" dirty="0" smtClean="0"/>
              <a:t>медицинским</a:t>
            </a:r>
            <a:r>
              <a:rPr lang="en-US" dirty="0" smtClean="0"/>
              <a:t> </a:t>
            </a:r>
            <a:r>
              <a:rPr lang="sr-Cyrl-RS" dirty="0" smtClean="0"/>
              <a:t>индикацијама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781"/>
            <a:ext cx="11152340" cy="27807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Основна</a:t>
            </a:r>
            <a:r>
              <a:rPr lang="en-US" b="1" dirty="0" smtClean="0"/>
              <a:t> </a:t>
            </a:r>
            <a:r>
              <a:rPr lang="sr-Cyrl-RS" b="1" dirty="0" smtClean="0"/>
              <a:t>намена</a:t>
            </a:r>
            <a:r>
              <a:rPr lang="en-US" b="1" dirty="0" smtClean="0"/>
              <a:t> </a:t>
            </a:r>
            <a:r>
              <a:rPr lang="sr-Cyrl-RS" b="1" dirty="0" smtClean="0"/>
              <a:t>ортоза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ортотског</a:t>
            </a:r>
            <a:r>
              <a:rPr lang="en-US" b="1" dirty="0" smtClean="0"/>
              <a:t> </a:t>
            </a:r>
            <a:r>
              <a:rPr lang="sr-Cyrl-RS" b="1" dirty="0" smtClean="0"/>
              <a:t>помагала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замени</a:t>
            </a:r>
            <a:r>
              <a:rPr lang="en-US" b="1" dirty="0" smtClean="0"/>
              <a:t> </a:t>
            </a:r>
            <a:r>
              <a:rPr lang="sr-Cyrl-RS" b="1" dirty="0" smtClean="0"/>
              <a:t>оштећене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изгубљене</a:t>
            </a:r>
            <a:r>
              <a:rPr lang="en-US" b="1" dirty="0" smtClean="0"/>
              <a:t> </a:t>
            </a:r>
            <a:r>
              <a:rPr lang="sr-Cyrl-RS" b="1" dirty="0" smtClean="0"/>
              <a:t>функције</a:t>
            </a:r>
            <a:r>
              <a:rPr lang="en-US" b="1" dirty="0" smtClean="0"/>
              <a:t> </a:t>
            </a:r>
            <a:r>
              <a:rPr lang="sr-Cyrl-RS" b="1" dirty="0" smtClean="0"/>
              <a:t>тела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примењују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процесу</a:t>
            </a:r>
            <a:r>
              <a:rPr lang="en-US" b="1" dirty="0" smtClean="0"/>
              <a:t> </a:t>
            </a:r>
            <a:r>
              <a:rPr lang="sr-Cyrl-RS" b="1" dirty="0" smtClean="0"/>
              <a:t>функционалног</a:t>
            </a:r>
            <a:r>
              <a:rPr lang="en-US" b="1" dirty="0" smtClean="0"/>
              <a:t> </a:t>
            </a:r>
            <a:r>
              <a:rPr lang="sr-Cyrl-RS" b="1" dirty="0" smtClean="0"/>
              <a:t>лечења</a:t>
            </a:r>
            <a:r>
              <a:rPr lang="en-US" b="1" dirty="0" smtClean="0"/>
              <a:t> </a:t>
            </a:r>
            <a:r>
              <a:rPr lang="sr-Cyrl-RS" b="1" dirty="0" smtClean="0"/>
              <a:t>да:</a:t>
            </a:r>
          </a:p>
          <a:p>
            <a:pPr marL="0" indent="0" algn="just">
              <a:buNone/>
            </a:pPr>
            <a:endParaRPr lang="sr-Cyrl-RS" b="1" dirty="0" smtClean="0"/>
          </a:p>
          <a:p>
            <a:pPr algn="just"/>
            <a:r>
              <a:rPr lang="sr-Cyrl-RS" dirty="0" smtClean="0"/>
              <a:t>Омогуће</a:t>
            </a:r>
            <a:r>
              <a:rPr lang="en-US" dirty="0" smtClean="0"/>
              <a:t> </a:t>
            </a:r>
            <a:r>
              <a:rPr lang="sr-Cyrl-RS" dirty="0" smtClean="0"/>
              <a:t>компензацију</a:t>
            </a:r>
            <a:r>
              <a:rPr lang="en-US" dirty="0" smtClean="0"/>
              <a:t> </a:t>
            </a:r>
            <a:r>
              <a:rPr lang="sr-Cyrl-RS" dirty="0" smtClean="0"/>
              <a:t>нарушених</a:t>
            </a:r>
            <a:r>
              <a:rPr lang="en-US" dirty="0" smtClean="0"/>
              <a:t> </a:t>
            </a:r>
            <a:r>
              <a:rPr lang="sr-Cyrl-RS" dirty="0" smtClean="0"/>
              <a:t>функција</a:t>
            </a:r>
            <a:r>
              <a:rPr lang="en-US" dirty="0" smtClean="0"/>
              <a:t>, </a:t>
            </a:r>
            <a:r>
              <a:rPr lang="sr-Cyrl-RS" dirty="0" smtClean="0"/>
              <a:t>што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пре</a:t>
            </a:r>
            <a:r>
              <a:rPr lang="en-US" dirty="0" smtClean="0"/>
              <a:t> </a:t>
            </a:r>
            <a:r>
              <a:rPr lang="sr-Cyrl-RS" dirty="0" smtClean="0"/>
              <a:t>свега</a:t>
            </a:r>
            <a:r>
              <a:rPr lang="en-US" dirty="0" smtClean="0"/>
              <a:t> </a:t>
            </a:r>
            <a:r>
              <a:rPr lang="sr-Cyrl-RS" dirty="0" smtClean="0"/>
              <a:t>огледа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превенцији</a:t>
            </a:r>
            <a:r>
              <a:rPr lang="en-US" dirty="0" smtClean="0"/>
              <a:t> </a:t>
            </a:r>
            <a:r>
              <a:rPr lang="sr-Cyrl-RS" dirty="0" smtClean="0"/>
              <a:t>настанка</a:t>
            </a:r>
            <a:r>
              <a:rPr lang="en-US" dirty="0" smtClean="0"/>
              <a:t> </a:t>
            </a:r>
            <a:r>
              <a:rPr lang="sr-Cyrl-RS" dirty="0" smtClean="0"/>
              <a:t>инвалидитета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sr-Cyrl-RS" dirty="0" smtClean="0"/>
              <a:t>Развију</a:t>
            </a:r>
            <a:r>
              <a:rPr lang="en-US" dirty="0" smtClean="0"/>
              <a:t> </a:t>
            </a:r>
            <a:r>
              <a:rPr lang="sr-Cyrl-RS" dirty="0" smtClean="0"/>
              <a:t>преостале</a:t>
            </a:r>
            <a:r>
              <a:rPr lang="en-US" dirty="0" smtClean="0"/>
              <a:t> </a:t>
            </a:r>
            <a:r>
              <a:rPr lang="sr-Cyrl-RS" dirty="0" smtClean="0"/>
              <a:t>функционалне</a:t>
            </a:r>
            <a:r>
              <a:rPr lang="en-US" dirty="0" smtClean="0"/>
              <a:t> </a:t>
            </a:r>
            <a:r>
              <a:rPr lang="sr-Cyrl-RS" dirty="0" smtClean="0"/>
              <a:t>способности</a:t>
            </a:r>
            <a:r>
              <a:rPr lang="en-US" dirty="0" smtClean="0"/>
              <a:t>, </a:t>
            </a:r>
            <a:r>
              <a:rPr lang="sr-Cyrl-RS" dirty="0" smtClean="0"/>
              <a:t>што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терапијски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смислу</a:t>
            </a:r>
            <a:r>
              <a:rPr lang="en-US" dirty="0" smtClean="0"/>
              <a:t> </a:t>
            </a:r>
            <a:r>
              <a:rPr lang="sr-Cyrl-RS" dirty="0" smtClean="0"/>
              <a:t>огледа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растерећењу</a:t>
            </a:r>
            <a:r>
              <a:rPr lang="en-US" dirty="0" smtClean="0"/>
              <a:t> </a:t>
            </a:r>
            <a:r>
              <a:rPr lang="sr-Cyrl-RS" dirty="0" smtClean="0"/>
              <a:t>инфламираног</a:t>
            </a:r>
            <a:r>
              <a:rPr lang="en-US" dirty="0" smtClean="0"/>
              <a:t> </a:t>
            </a:r>
            <a:r>
              <a:rPr lang="sr-Cyrl-RS" dirty="0" smtClean="0"/>
              <a:t>зглоба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смањења</a:t>
            </a:r>
            <a:r>
              <a:rPr lang="en-US" dirty="0" smtClean="0"/>
              <a:t> </a:t>
            </a:r>
            <a:r>
              <a:rPr lang="sr-Cyrl-RS" dirty="0" smtClean="0"/>
              <a:t>болова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њему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представља</a:t>
            </a:r>
            <a:r>
              <a:rPr lang="en-US" dirty="0" smtClean="0"/>
              <a:t> </a:t>
            </a:r>
            <a:r>
              <a:rPr lang="sr-Cyrl-RS" dirty="0" smtClean="0"/>
              <a:t>основни</a:t>
            </a:r>
            <a:r>
              <a:rPr lang="en-US" dirty="0" smtClean="0"/>
              <a:t> </a:t>
            </a:r>
            <a:r>
              <a:rPr lang="sr-Cyrl-RS" dirty="0" smtClean="0"/>
              <a:t>принцип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свеобухватном</a:t>
            </a:r>
            <a:r>
              <a:rPr lang="en-US" dirty="0" smtClean="0"/>
              <a:t> </a:t>
            </a:r>
            <a:r>
              <a:rPr lang="sr-Cyrl-RS" dirty="0" smtClean="0"/>
              <a:t>лечењу</a:t>
            </a:r>
            <a:r>
              <a:rPr lang="en-US" dirty="0" smtClean="0"/>
              <a:t> </a:t>
            </a:r>
            <a:r>
              <a:rPr lang="sr-Cyrl-RS" dirty="0" smtClean="0"/>
              <a:t>запаљењских</a:t>
            </a:r>
            <a:r>
              <a:rPr lang="en-US" dirty="0" smtClean="0"/>
              <a:t> </a:t>
            </a:r>
            <a:r>
              <a:rPr lang="sr-Cyrl-RS" dirty="0" smtClean="0"/>
              <a:t>реуматичних</a:t>
            </a:r>
            <a:r>
              <a:rPr lang="en-US" dirty="0" smtClean="0"/>
              <a:t> </a:t>
            </a:r>
            <a:r>
              <a:rPr lang="sr-Cyrl-RS" dirty="0" smtClean="0"/>
              <a:t>болести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sr-Cyrl-RS" dirty="0" smtClean="0"/>
              <a:t>Изврше</a:t>
            </a:r>
            <a:r>
              <a:rPr lang="en-US" dirty="0" smtClean="0"/>
              <a:t> </a:t>
            </a:r>
            <a:r>
              <a:rPr lang="sr-Cyrl-RS" dirty="0" smtClean="0"/>
              <a:t>супституцију</a:t>
            </a:r>
            <a:r>
              <a:rPr lang="en-US" dirty="0" smtClean="0"/>
              <a:t>, </a:t>
            </a:r>
            <a:r>
              <a:rPr lang="sr-Cyrl-RS" dirty="0" smtClean="0"/>
              <a:t>односно</a:t>
            </a:r>
            <a:r>
              <a:rPr lang="en-US" dirty="0" smtClean="0"/>
              <a:t> </a:t>
            </a:r>
            <a:r>
              <a:rPr lang="sr-Cyrl-RS" dirty="0" smtClean="0"/>
              <a:t>замену</a:t>
            </a:r>
            <a:r>
              <a:rPr lang="en-US" dirty="0" smtClean="0"/>
              <a:t> </a:t>
            </a:r>
            <a:r>
              <a:rPr lang="sr-Cyrl-RS" dirty="0" smtClean="0"/>
              <a:t>оштећених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трајно</a:t>
            </a:r>
            <a:r>
              <a:rPr lang="en-US" dirty="0" smtClean="0"/>
              <a:t> </a:t>
            </a:r>
            <a:r>
              <a:rPr lang="sr-Cyrl-RS" dirty="0" smtClean="0"/>
              <a:t>изгубљених</a:t>
            </a:r>
            <a:r>
              <a:rPr lang="en-US" dirty="0" smtClean="0"/>
              <a:t> </a:t>
            </a:r>
            <a:r>
              <a:rPr lang="sr-Cyrl-RS" dirty="0" smtClean="0"/>
              <a:t>функција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582155"/>
            <a:ext cx="1115234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b="1" dirty="0"/>
              <a:t>Из</a:t>
            </a:r>
            <a:r>
              <a:rPr lang="en-US" b="1" dirty="0"/>
              <a:t> </a:t>
            </a:r>
            <a:r>
              <a:rPr lang="sr-Cyrl-RS" b="1" dirty="0"/>
              <a:t>напред</a:t>
            </a:r>
            <a:r>
              <a:rPr lang="en-US" b="1" dirty="0"/>
              <a:t> </a:t>
            </a:r>
            <a:r>
              <a:rPr lang="sr-Cyrl-RS" b="1" dirty="0"/>
              <a:t>изнетих</a:t>
            </a:r>
            <a:r>
              <a:rPr lang="en-US" b="1" dirty="0"/>
              <a:t> </a:t>
            </a:r>
            <a:r>
              <a:rPr lang="sr-Cyrl-RS" b="1" dirty="0"/>
              <a:t>чињеница</a:t>
            </a:r>
            <a:r>
              <a:rPr lang="en-US" b="1" dirty="0"/>
              <a:t> </a:t>
            </a:r>
            <a:r>
              <a:rPr lang="sr-Cyrl-RS" b="1" dirty="0"/>
              <a:t>произилази</a:t>
            </a:r>
            <a:r>
              <a:rPr lang="en-US" b="1" dirty="0"/>
              <a:t> </a:t>
            </a:r>
            <a:r>
              <a:rPr lang="sr-Cyrl-RS" b="1" dirty="0"/>
              <a:t>да</a:t>
            </a:r>
            <a:r>
              <a:rPr lang="en-US" b="1" dirty="0"/>
              <a:t> </a:t>
            </a:r>
            <a:r>
              <a:rPr lang="sr-Cyrl-RS" b="1" dirty="0"/>
              <a:t>ортозе</a:t>
            </a:r>
            <a:r>
              <a:rPr lang="en-US" b="1" dirty="0"/>
              <a:t> </a:t>
            </a:r>
            <a:r>
              <a:rPr lang="sr-Cyrl-RS" b="1" dirty="0"/>
              <a:t>могу</a:t>
            </a:r>
            <a:r>
              <a:rPr lang="en-US" b="1" dirty="0"/>
              <a:t> </a:t>
            </a:r>
            <a:r>
              <a:rPr lang="sr-Cyrl-RS" b="1" dirty="0"/>
              <a:t>бити</a:t>
            </a:r>
            <a:r>
              <a:rPr lang="en-US" b="1" dirty="0"/>
              <a:t> </a:t>
            </a:r>
            <a:r>
              <a:rPr lang="sr-Cyrl-RS" b="1" dirty="0"/>
              <a:t>намењене</a:t>
            </a:r>
            <a:r>
              <a:rPr lang="en-US" b="1" dirty="0"/>
              <a:t> </a:t>
            </a:r>
            <a:r>
              <a:rPr lang="sr-Cyrl-RS" b="1" dirty="0" smtClean="0"/>
              <a:t>за:</a:t>
            </a:r>
            <a:r>
              <a:rPr lang="en-US" b="1" dirty="0" smtClean="0"/>
              <a:t> </a:t>
            </a:r>
            <a:endParaRPr lang="sr-Cyrl-RS" b="1" dirty="0" smtClean="0"/>
          </a:p>
          <a:p>
            <a:pPr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имобилизацију</a:t>
            </a:r>
            <a:r>
              <a:rPr lang="en-US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контролу</a:t>
            </a:r>
            <a:r>
              <a:rPr lang="en-US" dirty="0"/>
              <a:t> </a:t>
            </a:r>
            <a:r>
              <a:rPr lang="sr-Cyrl-RS" dirty="0"/>
              <a:t>смера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обима</a:t>
            </a:r>
            <a:r>
              <a:rPr lang="en-US" dirty="0"/>
              <a:t> </a:t>
            </a:r>
            <a:r>
              <a:rPr lang="sr-Cyrl-RS" dirty="0"/>
              <a:t>покрета</a:t>
            </a:r>
            <a:r>
              <a:rPr lang="en-US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растерећење</a:t>
            </a:r>
            <a:r>
              <a:rPr lang="en-US" dirty="0"/>
              <a:t> </a:t>
            </a:r>
            <a:r>
              <a:rPr lang="sr-Cyrl-RS" dirty="0"/>
              <a:t>или</a:t>
            </a:r>
            <a:r>
              <a:rPr lang="en-US" dirty="0"/>
              <a:t> </a:t>
            </a:r>
            <a:r>
              <a:rPr lang="sr-Cyrl-RS" dirty="0"/>
              <a:t>за</a:t>
            </a:r>
            <a:r>
              <a:rPr lang="en-US" dirty="0"/>
              <a:t> </a:t>
            </a:r>
            <a:r>
              <a:rPr lang="sr-Cyrl-RS" dirty="0"/>
              <a:t>подршку</a:t>
            </a:r>
            <a:r>
              <a:rPr lang="en-US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супституцију</a:t>
            </a:r>
            <a:r>
              <a:rPr lang="en-US" dirty="0"/>
              <a:t> (</a:t>
            </a:r>
            <a:r>
              <a:rPr lang="sr-Cyrl-RS" dirty="0"/>
              <a:t>замену</a:t>
            </a:r>
            <a:r>
              <a:rPr lang="en-US" dirty="0"/>
              <a:t>),... </a:t>
            </a:r>
            <a:r>
              <a:rPr lang="sr-Cyrl-RS" i="1" dirty="0"/>
              <a:t>односно</a:t>
            </a:r>
            <a:r>
              <a:rPr lang="en-US" i="1" dirty="0"/>
              <a:t> </a:t>
            </a:r>
            <a:r>
              <a:rPr lang="sr-Cyrl-RS" i="1" dirty="0"/>
              <a:t>ортозе</a:t>
            </a:r>
            <a:r>
              <a:rPr lang="en-US" i="1" dirty="0"/>
              <a:t> </a:t>
            </a:r>
            <a:r>
              <a:rPr lang="sr-Cyrl-RS" i="1" dirty="0"/>
              <a:t>могу</a:t>
            </a:r>
            <a:r>
              <a:rPr lang="en-US" i="1" dirty="0"/>
              <a:t> </a:t>
            </a:r>
            <a:r>
              <a:rPr lang="sr-Cyrl-RS" i="1" dirty="0"/>
              <a:t>бити</a:t>
            </a:r>
            <a:r>
              <a:rPr lang="en-US" i="1" dirty="0"/>
              <a:t> </a:t>
            </a:r>
            <a:r>
              <a:rPr lang="sr-Cyrl-RS" i="1" dirty="0"/>
              <a:t>намењене</a:t>
            </a:r>
            <a:r>
              <a:rPr lang="en-US" i="1" dirty="0"/>
              <a:t> </a:t>
            </a:r>
            <a:r>
              <a:rPr lang="sr-Cyrl-RS" i="1" dirty="0"/>
              <a:t>провокативном</a:t>
            </a:r>
            <a:r>
              <a:rPr lang="en-US" i="1" dirty="0"/>
              <a:t> </a:t>
            </a:r>
            <a:r>
              <a:rPr lang="sr-Cyrl-RS" i="1" dirty="0"/>
              <a:t>жељеном</a:t>
            </a:r>
            <a:r>
              <a:rPr lang="en-US" i="1" dirty="0"/>
              <a:t> </a:t>
            </a:r>
            <a:r>
              <a:rPr lang="sr-Cyrl-RS" i="1" dirty="0"/>
              <a:t>кретању</a:t>
            </a:r>
            <a:r>
              <a:rPr lang="en-US" i="1" dirty="0"/>
              <a:t>, </a:t>
            </a:r>
            <a:r>
              <a:rPr lang="sr-Cyrl-RS" i="1" dirty="0"/>
              <a:t>усмеравању</a:t>
            </a:r>
            <a:r>
              <a:rPr lang="en-US" i="1" dirty="0"/>
              <a:t> </a:t>
            </a:r>
            <a:r>
              <a:rPr lang="sr-Cyrl-RS" i="1" dirty="0"/>
              <a:t>раста</a:t>
            </a:r>
            <a:r>
              <a:rPr lang="en-US" i="1" dirty="0"/>
              <a:t>, </a:t>
            </a:r>
            <a:r>
              <a:rPr lang="sr-Cyrl-RS" i="1" dirty="0"/>
              <a:t>превенцији</a:t>
            </a:r>
            <a:r>
              <a:rPr lang="en-US" i="1" dirty="0"/>
              <a:t> </a:t>
            </a:r>
            <a:r>
              <a:rPr lang="sr-Cyrl-RS" i="1" dirty="0"/>
              <a:t>и</a:t>
            </a:r>
            <a:r>
              <a:rPr lang="en-US" i="1" dirty="0"/>
              <a:t> </a:t>
            </a:r>
            <a:r>
              <a:rPr lang="sr-Cyrl-RS" i="1" dirty="0"/>
              <a:t>корекцији</a:t>
            </a:r>
            <a:r>
              <a:rPr lang="en-US" i="1" dirty="0"/>
              <a:t> </a:t>
            </a:r>
            <a:r>
              <a:rPr lang="sr-Cyrl-RS" i="1" dirty="0"/>
              <a:t>деформитета</a:t>
            </a:r>
            <a:r>
              <a:rPr lang="en-US" i="1" dirty="0"/>
              <a:t> </a:t>
            </a:r>
            <a:r>
              <a:rPr lang="sr-Cyrl-RS" i="1" dirty="0"/>
              <a:t>те</a:t>
            </a:r>
            <a:r>
              <a:rPr lang="en-US" i="1" dirty="0"/>
              <a:t> </a:t>
            </a:r>
            <a:r>
              <a:rPr lang="sr-Cyrl-RS" i="1" dirty="0"/>
              <a:t>побољшању</a:t>
            </a:r>
            <a:r>
              <a:rPr lang="en-US" i="1" dirty="0"/>
              <a:t> </a:t>
            </a:r>
            <a:r>
              <a:rPr lang="sr-Cyrl-RS" i="1" dirty="0"/>
              <a:t>или</a:t>
            </a:r>
            <a:r>
              <a:rPr lang="en-US" i="1" dirty="0"/>
              <a:t> </a:t>
            </a:r>
            <a:r>
              <a:rPr lang="sr-Cyrl-RS" i="1" dirty="0"/>
              <a:t>замени</a:t>
            </a:r>
            <a:r>
              <a:rPr lang="en-US" i="1" dirty="0"/>
              <a:t> </a:t>
            </a:r>
            <a:r>
              <a:rPr lang="sr-Cyrl-RS" i="1" dirty="0"/>
              <a:t>функционалног</a:t>
            </a:r>
            <a:r>
              <a:rPr lang="en-US" i="1" dirty="0"/>
              <a:t> </a:t>
            </a:r>
            <a:r>
              <a:rPr lang="sr-Cyrl-RS" i="1" dirty="0"/>
              <a:t>дефицита</a:t>
            </a:r>
            <a:r>
              <a:rPr lang="en-US" i="1" dirty="0"/>
              <a:t>...</a:t>
            </a:r>
            <a:endParaRPr lang="en-US" dirty="0"/>
          </a:p>
          <a:p>
            <a:pPr algn="just"/>
            <a:endParaRPr lang="sr-Cyrl-RS" dirty="0"/>
          </a:p>
          <a:p>
            <a:pPr algn="just"/>
            <a:r>
              <a:rPr lang="sr-Cyrl-RS" dirty="0"/>
              <a:t>Према</a:t>
            </a:r>
            <a:r>
              <a:rPr lang="en-US" dirty="0"/>
              <a:t> </a:t>
            </a:r>
            <a:r>
              <a:rPr lang="sr-Cyrl-RS" dirty="0"/>
              <a:t>дужини</a:t>
            </a:r>
            <a:r>
              <a:rPr lang="en-US" dirty="0"/>
              <a:t> </a:t>
            </a:r>
            <a:r>
              <a:rPr lang="sr-Cyrl-RS" dirty="0"/>
              <a:t>употребе</a:t>
            </a:r>
            <a:r>
              <a:rPr lang="en-US" dirty="0"/>
              <a:t> </a:t>
            </a:r>
            <a:r>
              <a:rPr lang="sr-Cyrl-RS" dirty="0"/>
              <a:t>ортозе</a:t>
            </a:r>
            <a:r>
              <a:rPr lang="en-US" dirty="0"/>
              <a:t> </a:t>
            </a:r>
            <a:r>
              <a:rPr lang="sr-Cyrl-RS" dirty="0"/>
              <a:t>могу</a:t>
            </a:r>
            <a:r>
              <a:rPr lang="en-US" dirty="0"/>
              <a:t> </a:t>
            </a:r>
            <a:r>
              <a:rPr lang="sr-Cyrl-RS" dirty="0"/>
              <a:t>бити</a:t>
            </a:r>
            <a:r>
              <a:rPr lang="en-US" dirty="0"/>
              <a:t> </a:t>
            </a:r>
            <a:r>
              <a:rPr lang="sr-Cyrl-RS" dirty="0"/>
              <a:t>намењене</a:t>
            </a:r>
            <a:r>
              <a:rPr lang="en-US" dirty="0"/>
              <a:t> </a:t>
            </a:r>
            <a:r>
              <a:rPr lang="sr-Cyrl-RS" dirty="0"/>
              <a:t>за</a:t>
            </a:r>
            <a:r>
              <a:rPr lang="en-US" dirty="0"/>
              <a:t>; </a:t>
            </a:r>
            <a:r>
              <a:rPr lang="sr-Cyrl-RS" i="1" dirty="0"/>
              <a:t>привремену</a:t>
            </a:r>
            <a:r>
              <a:rPr lang="en-US" dirty="0"/>
              <a:t> </a:t>
            </a:r>
            <a:r>
              <a:rPr lang="sr-Cyrl-RS" dirty="0"/>
              <a:t>или</a:t>
            </a:r>
            <a:r>
              <a:rPr lang="en-US" dirty="0"/>
              <a:t> </a:t>
            </a:r>
            <a:r>
              <a:rPr lang="sr-Cyrl-RS" i="1" dirty="0"/>
              <a:t>трајну</a:t>
            </a:r>
            <a:r>
              <a:rPr lang="en-US" dirty="0"/>
              <a:t> </a:t>
            </a:r>
            <a:r>
              <a:rPr lang="sr-Cyrl-RS" dirty="0"/>
              <a:t>употребу.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66" y="876822"/>
            <a:ext cx="11085534" cy="26930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Cyrl-RS" b="1" dirty="0" smtClean="0"/>
          </a:p>
          <a:p>
            <a:pPr marL="0" indent="0">
              <a:buNone/>
            </a:pPr>
            <a:r>
              <a:rPr lang="sr-Cyrl-RS" b="1" dirty="0" smtClean="0"/>
              <a:t>КОНСТРУКЦИЈА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sr-Cyrl-RS" dirty="0" smtClean="0"/>
              <a:t>Ортотско</a:t>
            </a:r>
            <a:r>
              <a:rPr lang="en-US" dirty="0" smtClean="0"/>
              <a:t> </a:t>
            </a:r>
            <a:r>
              <a:rPr lang="sr-Cyrl-RS" dirty="0" smtClean="0"/>
              <a:t>деловање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заснива</a:t>
            </a:r>
            <a:r>
              <a:rPr lang="en-US" dirty="0" smtClean="0"/>
              <a:t> </a:t>
            </a:r>
            <a:r>
              <a:rPr lang="sr-Cyrl-RS" dirty="0" smtClean="0"/>
              <a:t>на</a:t>
            </a:r>
            <a:r>
              <a:rPr lang="en-US" dirty="0" smtClean="0"/>
              <a:t> </a:t>
            </a:r>
            <a:r>
              <a:rPr lang="sr-Cyrl-RS" dirty="0" smtClean="0"/>
              <a:t>примени</a:t>
            </a:r>
            <a:r>
              <a:rPr lang="en-US" dirty="0" smtClean="0"/>
              <a:t> </a:t>
            </a:r>
            <a:r>
              <a:rPr lang="sr-Cyrl-RS" dirty="0" smtClean="0"/>
              <a:t>корективних</a:t>
            </a:r>
            <a:r>
              <a:rPr lang="en-US" dirty="0" smtClean="0"/>
              <a:t> </a:t>
            </a:r>
            <a:r>
              <a:rPr lang="sr-Cyrl-RS" dirty="0" smtClean="0"/>
              <a:t>сила</a:t>
            </a:r>
            <a:r>
              <a:rPr lang="en-US" dirty="0" smtClean="0"/>
              <a:t> </a:t>
            </a:r>
            <a:r>
              <a:rPr lang="sr-Cyrl-RS" dirty="0" smtClean="0"/>
              <a:t>усмерених</a:t>
            </a:r>
            <a:r>
              <a:rPr lang="en-US" dirty="0" smtClean="0"/>
              <a:t> </a:t>
            </a:r>
            <a:r>
              <a:rPr lang="sr-Cyrl-RS" dirty="0" smtClean="0"/>
              <a:t>на</a:t>
            </a:r>
            <a:r>
              <a:rPr lang="en-US" dirty="0" smtClean="0"/>
              <a:t> </a:t>
            </a:r>
            <a:r>
              <a:rPr lang="sr-Cyrl-RS" dirty="0" smtClean="0"/>
              <a:t>поједине</a:t>
            </a:r>
            <a:r>
              <a:rPr lang="en-US" dirty="0" smtClean="0"/>
              <a:t> </a:t>
            </a:r>
            <a:r>
              <a:rPr lang="sr-Cyrl-RS" dirty="0" smtClean="0"/>
              <a:t>делове</a:t>
            </a:r>
            <a:r>
              <a:rPr lang="en-US" dirty="0" smtClean="0"/>
              <a:t> </a:t>
            </a:r>
            <a:r>
              <a:rPr lang="sr-Cyrl-RS" dirty="0" smtClean="0"/>
              <a:t>тела</a:t>
            </a:r>
            <a:r>
              <a:rPr lang="en-US" dirty="0" smtClean="0"/>
              <a:t>, </a:t>
            </a:r>
            <a:r>
              <a:rPr lang="sr-Cyrl-RS" dirty="0" smtClean="0"/>
              <a:t>уз</a:t>
            </a:r>
            <a:r>
              <a:rPr lang="en-US" dirty="0" smtClean="0"/>
              <a:t> </a:t>
            </a:r>
            <a:r>
              <a:rPr lang="sr-Cyrl-RS" dirty="0" smtClean="0"/>
              <a:t>ограничену</a:t>
            </a:r>
            <a:r>
              <a:rPr lang="en-US" dirty="0" smtClean="0"/>
              <a:t> </a:t>
            </a:r>
            <a:r>
              <a:rPr lang="sr-Cyrl-RS" dirty="0" smtClean="0"/>
              <a:t>подношљивост</a:t>
            </a:r>
            <a:r>
              <a:rPr lang="en-US" dirty="0" smtClean="0"/>
              <a:t> </a:t>
            </a:r>
            <a:r>
              <a:rPr lang="sr-Cyrl-RS" dirty="0" smtClean="0"/>
              <a:t>притиска</a:t>
            </a:r>
            <a:r>
              <a:rPr lang="en-US" dirty="0" smtClean="0"/>
              <a:t> </a:t>
            </a:r>
            <a:r>
              <a:rPr lang="sr-Cyrl-RS" dirty="0" smtClean="0"/>
              <a:t>условљеног</a:t>
            </a:r>
            <a:r>
              <a:rPr lang="en-US" dirty="0" smtClean="0"/>
              <a:t> </a:t>
            </a:r>
            <a:r>
              <a:rPr lang="sr-Cyrl-RS" dirty="0" smtClean="0"/>
              <a:t>квалитетом</a:t>
            </a:r>
            <a:r>
              <a:rPr lang="en-US" dirty="0" smtClean="0"/>
              <a:t> </a:t>
            </a:r>
            <a:r>
              <a:rPr lang="sr-Cyrl-RS" dirty="0" smtClean="0"/>
              <a:t>коже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меких</a:t>
            </a:r>
            <a:r>
              <a:rPr lang="en-US" dirty="0" smtClean="0"/>
              <a:t> </a:t>
            </a:r>
            <a:r>
              <a:rPr lang="sr-Cyrl-RS" dirty="0" smtClean="0"/>
              <a:t>ткива</a:t>
            </a:r>
            <a:r>
              <a:rPr lang="en-US" dirty="0" smtClean="0"/>
              <a:t>, </a:t>
            </a:r>
            <a:r>
              <a:rPr lang="sr-Cyrl-RS" dirty="0" smtClean="0"/>
              <a:t>због</a:t>
            </a:r>
            <a:r>
              <a:rPr lang="en-US" dirty="0" smtClean="0"/>
              <a:t> </a:t>
            </a:r>
            <a:r>
              <a:rPr lang="sr-Cyrl-RS" dirty="0" smtClean="0"/>
              <a:t>чега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мора</a:t>
            </a:r>
            <a:r>
              <a:rPr lang="en-US" dirty="0" smtClean="0"/>
              <a:t> </a:t>
            </a:r>
            <a:r>
              <a:rPr lang="sr-Cyrl-RS" dirty="0" smtClean="0"/>
              <a:t>водити</a:t>
            </a:r>
            <a:r>
              <a:rPr lang="en-US" dirty="0" smtClean="0"/>
              <a:t> </a:t>
            </a:r>
            <a:r>
              <a:rPr lang="sr-Cyrl-RS" dirty="0" smtClean="0"/>
              <a:t>рачуна</a:t>
            </a:r>
            <a:r>
              <a:rPr lang="en-US" dirty="0" smtClean="0"/>
              <a:t> </a:t>
            </a:r>
            <a:r>
              <a:rPr lang="sr-Cyrl-RS" dirty="0" smtClean="0"/>
              <a:t>о</a:t>
            </a:r>
            <a:r>
              <a:rPr lang="en-US" dirty="0" smtClean="0"/>
              <a:t> </a:t>
            </a:r>
            <a:r>
              <a:rPr lang="sr-Cyrl-RS" dirty="0" smtClean="0"/>
              <a:t>расподели</a:t>
            </a:r>
            <a:r>
              <a:rPr lang="en-US" dirty="0" smtClean="0"/>
              <a:t> </a:t>
            </a:r>
            <a:r>
              <a:rPr lang="sr-Cyrl-RS" dirty="0" smtClean="0"/>
              <a:t>сила</a:t>
            </a:r>
            <a:r>
              <a:rPr lang="en-US" dirty="0" smtClean="0"/>
              <a:t> </a:t>
            </a:r>
            <a:r>
              <a:rPr lang="sr-Cyrl-RS" dirty="0" smtClean="0"/>
              <a:t>на</a:t>
            </a:r>
            <a:r>
              <a:rPr lang="en-US" dirty="0" smtClean="0"/>
              <a:t> </a:t>
            </a:r>
            <a:r>
              <a:rPr lang="sr-Cyrl-RS" dirty="0" smtClean="0"/>
              <a:t>јединицу</a:t>
            </a:r>
            <a:r>
              <a:rPr lang="en-US" dirty="0" smtClean="0"/>
              <a:t> </a:t>
            </a:r>
            <a:r>
              <a:rPr lang="sr-Cyrl-RS" dirty="0" smtClean="0"/>
              <a:t>површине</a:t>
            </a:r>
            <a:r>
              <a:rPr lang="en-US" dirty="0" smtClean="0"/>
              <a:t> </a:t>
            </a:r>
            <a:r>
              <a:rPr lang="sr-Cyrl-RS" dirty="0" smtClean="0"/>
              <a:t>као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тачкама</a:t>
            </a:r>
            <a:r>
              <a:rPr lang="en-US" dirty="0" smtClean="0"/>
              <a:t> </a:t>
            </a:r>
            <a:r>
              <a:rPr lang="sr-Cyrl-RS" dirty="0" smtClean="0"/>
              <a:t>ослонца</a:t>
            </a:r>
            <a:r>
              <a:rPr lang="en-US" dirty="0" smtClean="0"/>
              <a:t>,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току</a:t>
            </a:r>
            <a:r>
              <a:rPr lang="en-US" dirty="0" smtClean="0"/>
              <a:t> </a:t>
            </a:r>
            <a:r>
              <a:rPr lang="sr-Cyrl-RS" dirty="0" smtClean="0"/>
              <a:t>конструисања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израде</a:t>
            </a:r>
            <a:r>
              <a:rPr lang="en-US" dirty="0" smtClean="0"/>
              <a:t> </a:t>
            </a:r>
            <a:r>
              <a:rPr lang="sr-Cyrl-RS" dirty="0" smtClean="0"/>
              <a:t>ортоза</a:t>
            </a:r>
            <a:r>
              <a:rPr lang="en-US" dirty="0" smtClean="0"/>
              <a:t>. </a:t>
            </a:r>
            <a:r>
              <a:rPr lang="sr-Cyrl-RS" dirty="0" smtClean="0"/>
              <a:t>Савремени</a:t>
            </a:r>
            <a:r>
              <a:rPr lang="en-US" dirty="0" smtClean="0"/>
              <a:t> </a:t>
            </a:r>
            <a:r>
              <a:rPr lang="sr-Cyrl-RS" dirty="0" smtClean="0"/>
              <a:t>развој</a:t>
            </a:r>
            <a:r>
              <a:rPr lang="en-US" dirty="0" smtClean="0"/>
              <a:t> </a:t>
            </a:r>
            <a:r>
              <a:rPr lang="sr-Cyrl-RS" dirty="0" smtClean="0"/>
              <a:t>ортотике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базира</a:t>
            </a:r>
            <a:r>
              <a:rPr lang="en-US" dirty="0" smtClean="0"/>
              <a:t> </a:t>
            </a:r>
            <a:r>
              <a:rPr lang="sr-Cyrl-RS" dirty="0" smtClean="0"/>
              <a:t>на</a:t>
            </a:r>
            <a:r>
              <a:rPr lang="en-US" dirty="0" smtClean="0"/>
              <a:t> </a:t>
            </a:r>
            <a:r>
              <a:rPr lang="sr-Cyrl-RS" dirty="0" smtClean="0"/>
              <a:t>технолошком</a:t>
            </a:r>
            <a:r>
              <a:rPr lang="en-US" dirty="0" smtClean="0"/>
              <a:t> </a:t>
            </a:r>
            <a:r>
              <a:rPr lang="sr-Cyrl-RS" dirty="0" smtClean="0"/>
              <a:t>развоју</a:t>
            </a:r>
            <a:r>
              <a:rPr lang="en-US" dirty="0" smtClean="0"/>
              <a:t> </a:t>
            </a:r>
            <a:r>
              <a:rPr lang="sr-Cyrl-RS" dirty="0" smtClean="0"/>
              <a:t>нових</a:t>
            </a:r>
            <a:r>
              <a:rPr lang="en-US" dirty="0" smtClean="0"/>
              <a:t> </a:t>
            </a:r>
            <a:r>
              <a:rPr lang="sr-Cyrl-RS" dirty="0" smtClean="0"/>
              <a:t>материјала</a:t>
            </a:r>
            <a:r>
              <a:rPr lang="en-US" dirty="0" smtClean="0"/>
              <a:t>, </a:t>
            </a:r>
            <a:r>
              <a:rPr lang="sr-Cyrl-RS" dirty="0" smtClean="0"/>
              <a:t>који</a:t>
            </a:r>
            <a:r>
              <a:rPr lang="en-US" dirty="0" smtClean="0"/>
              <a:t> </a:t>
            </a:r>
            <a:r>
              <a:rPr lang="sr-Cyrl-RS" dirty="0" smtClean="0"/>
              <a:t>дају</a:t>
            </a:r>
            <a:r>
              <a:rPr lang="en-US" dirty="0" smtClean="0"/>
              <a:t> </a:t>
            </a:r>
            <a:r>
              <a:rPr lang="sr-Cyrl-RS" dirty="0" smtClean="0"/>
              <a:t>изузетну</a:t>
            </a:r>
            <a:r>
              <a:rPr lang="en-US" dirty="0" smtClean="0"/>
              <a:t> </a:t>
            </a:r>
            <a:r>
              <a:rPr lang="sr-Cyrl-RS" dirty="0" smtClean="0"/>
              <a:t>чврстину</a:t>
            </a:r>
            <a:r>
              <a:rPr lang="en-US" dirty="0" smtClean="0"/>
              <a:t> 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sr-Cyrl-RS" dirty="0" smtClean="0"/>
              <a:t>смањују</a:t>
            </a:r>
            <a:r>
              <a:rPr lang="en-US" dirty="0" smtClean="0"/>
              <a:t> </a:t>
            </a:r>
            <a:r>
              <a:rPr lang="sr-Cyrl-RS" dirty="0" smtClean="0"/>
              <a:t>тежину</a:t>
            </a:r>
            <a:r>
              <a:rPr lang="en-US" dirty="0" smtClean="0"/>
              <a:t>, </a:t>
            </a:r>
            <a:r>
              <a:rPr lang="sr-Cyrl-RS" dirty="0" smtClean="0"/>
              <a:t>па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избор</a:t>
            </a:r>
            <a:r>
              <a:rPr lang="en-US" dirty="0" smtClean="0"/>
              <a:t> </a:t>
            </a:r>
            <a:r>
              <a:rPr lang="sr-Cyrl-RS" dirty="0" smtClean="0"/>
              <a:t>материјала</a:t>
            </a:r>
            <a:r>
              <a:rPr lang="en-US" dirty="0" smtClean="0"/>
              <a:t> </a:t>
            </a:r>
            <a:r>
              <a:rPr lang="sr-Cyrl-RS" dirty="0" smtClean="0"/>
              <a:t>битан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зависи</a:t>
            </a:r>
            <a:r>
              <a:rPr lang="en-US" dirty="0" smtClean="0"/>
              <a:t> </a:t>
            </a:r>
            <a:r>
              <a:rPr lang="sr-Cyrl-RS" dirty="0" smtClean="0"/>
              <a:t>о</a:t>
            </a:r>
            <a:r>
              <a:rPr lang="en-US" dirty="0" smtClean="0"/>
              <a:t> </a:t>
            </a:r>
            <a:r>
              <a:rPr lang="sr-Cyrl-RS" dirty="0" smtClean="0"/>
              <a:t>његовој</a:t>
            </a:r>
            <a:r>
              <a:rPr lang="en-US" dirty="0" smtClean="0"/>
              <a:t> </a:t>
            </a:r>
            <a:r>
              <a:rPr lang="sr-Cyrl-RS" dirty="0" smtClean="0"/>
              <a:t>намени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866" y="3771028"/>
            <a:ext cx="793315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Ортозе се израђују по гипсаном отиску индивидуално за сваког болесника (мада у продаји постоје и готове фабричке ортозе) од нискотемпературних термопластичних материјала, од високотемпературних термопластичних материјала и од карбонских влакана и метала, али су најчешће израђују комбинованом применом више врста материјала (флексибилнијијих или чвршћи материјала) у зависности од њихове намене. Ортозе морају бити изузетно чврсте, лагане и естетски прихватљиве, а њихова конструкција мора бити таква да је болесник способан да сам ставља и скида ортозу.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3256767"/>
            <a:ext cx="2857500" cy="30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2" y="1290181"/>
            <a:ext cx="11235847" cy="47713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 smtClean="0">
                <a:solidFill>
                  <a:srgbClr val="002060"/>
                </a:solidFill>
              </a:rPr>
              <a:t>ПОДЕЛА</a:t>
            </a:r>
            <a:r>
              <a:rPr lang="sr-Latn-RS" sz="3200" b="1" dirty="0" smtClean="0">
                <a:solidFill>
                  <a:srgbClr val="002060"/>
                </a:solidFill>
              </a:rPr>
              <a:t> </a:t>
            </a:r>
            <a:r>
              <a:rPr lang="sr-Cyrl-RS" sz="3200" b="1" dirty="0" smtClean="0">
                <a:solidFill>
                  <a:srgbClr val="002060"/>
                </a:solidFill>
              </a:rPr>
              <a:t>ОРТОТИЧКИХ</a:t>
            </a:r>
            <a:r>
              <a:rPr lang="sr-Latn-RS" sz="3200" b="1" dirty="0" smtClean="0">
                <a:solidFill>
                  <a:srgbClr val="002060"/>
                </a:solidFill>
              </a:rPr>
              <a:t> </a:t>
            </a:r>
            <a:r>
              <a:rPr lang="sr-Cyrl-RS" sz="3200" b="1" dirty="0" smtClean="0">
                <a:solidFill>
                  <a:srgbClr val="002060"/>
                </a:solidFill>
              </a:rPr>
              <a:t>СРЕДСТАВА</a:t>
            </a:r>
            <a:r>
              <a:rPr lang="sr-Latn-RS" sz="32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sr-Latn-R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ОРТОЗЕ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ГОРЊЕ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ЕКСТРЕМИТЕТЕ</a:t>
            </a:r>
            <a:endParaRPr lang="sr-Latn-R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ОРТОЗЕ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ДОЊЕ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ЕКСТРЕМИТЕТЕ</a:t>
            </a:r>
            <a:endParaRPr lang="sr-Latn-R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ОРТОЗЕ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КИЧМЕНИ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</a:rPr>
              <a:t>СТУБ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27" t="5111" b="6352"/>
          <a:stretch/>
        </p:blipFill>
        <p:spPr>
          <a:xfrm>
            <a:off x="8439759" y="1290181"/>
            <a:ext cx="3305480" cy="47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2" y="45356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ГОРЊЕ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помагала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апликују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нивоу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горњег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екстремитета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односно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руке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дошло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обнављања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или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репарације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како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функција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тако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структура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невног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мишићно</a:t>
            </a:r>
            <a:r>
              <a:rPr lang="sr-Latn-RS" b="1" dirty="0" smtClean="0">
                <a:solidFill>
                  <a:srgbClr val="FF0000"/>
                </a:solidFill>
              </a:rPr>
              <a:t>-</a:t>
            </a:r>
            <a:r>
              <a:rPr lang="sr-Cyrl-RS" b="1" dirty="0" smtClean="0">
                <a:solidFill>
                  <a:srgbClr val="FF0000"/>
                </a:solidFill>
              </a:rPr>
              <a:t>скелетног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система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човековог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организма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неуролошке</a:t>
            </a:r>
            <a:r>
              <a:rPr lang="sr-Latn-RS" b="1" dirty="0" smtClean="0"/>
              <a:t> </a:t>
            </a:r>
            <a:r>
              <a:rPr lang="sr-Cyrl-RS" b="1" dirty="0" smtClean="0"/>
              <a:t>поремећаје</a:t>
            </a:r>
            <a:r>
              <a:rPr lang="sr-Latn-RS" b="1" dirty="0" smtClean="0"/>
              <a:t> </a:t>
            </a:r>
            <a:r>
              <a:rPr lang="sr-Cyrl-RS" dirty="0" smtClean="0"/>
              <a:t>спадају</a:t>
            </a:r>
            <a:r>
              <a:rPr lang="sr-Cyrl-RS" b="1" dirty="0" smtClean="0"/>
              <a:t> </a:t>
            </a:r>
            <a:r>
              <a:rPr lang="sr-Cyrl-RS" dirty="0" smtClean="0"/>
              <a:t>стања</a:t>
            </a:r>
            <a:r>
              <a:rPr lang="sr-Latn-RS" dirty="0" smtClean="0"/>
              <a:t>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можданог</a:t>
            </a:r>
            <a:r>
              <a:rPr lang="sr-Latn-RS" dirty="0" smtClean="0"/>
              <a:t> </a:t>
            </a:r>
            <a:r>
              <a:rPr lang="sr-Cyrl-RS" dirty="0" smtClean="0"/>
              <a:t>удара</a:t>
            </a:r>
            <a:r>
              <a:rPr lang="sr-Latn-RS" dirty="0" smtClean="0"/>
              <a:t>, </a:t>
            </a:r>
            <a:r>
              <a:rPr lang="sr-Cyrl-RS" dirty="0" smtClean="0"/>
              <a:t>трауматских</a:t>
            </a:r>
            <a:r>
              <a:rPr lang="sr-Latn-RS" dirty="0" smtClean="0"/>
              <a:t> </a:t>
            </a:r>
            <a:r>
              <a:rPr lang="sr-Cyrl-RS" dirty="0" smtClean="0"/>
              <a:t>оштећења</a:t>
            </a:r>
            <a:r>
              <a:rPr lang="sr-Latn-RS" dirty="0" smtClean="0"/>
              <a:t> </a:t>
            </a:r>
            <a:r>
              <a:rPr lang="sr-Cyrl-RS" dirty="0" smtClean="0"/>
              <a:t>мозга</a:t>
            </a:r>
            <a:r>
              <a:rPr lang="sr-Latn-RS" dirty="0" smtClean="0"/>
              <a:t>, </a:t>
            </a:r>
            <a:r>
              <a:rPr lang="sr-Cyrl-RS" dirty="0" smtClean="0"/>
              <a:t>повреде</a:t>
            </a:r>
            <a:r>
              <a:rPr lang="sr-Latn-RS" dirty="0" smtClean="0"/>
              <a:t> </a:t>
            </a:r>
            <a:r>
              <a:rPr lang="sr-Cyrl-RS" dirty="0" smtClean="0"/>
              <a:t>кичмене</a:t>
            </a:r>
            <a:r>
              <a:rPr lang="sr-Latn-RS" dirty="0" smtClean="0"/>
              <a:t> </a:t>
            </a:r>
            <a:r>
              <a:rPr lang="sr-Cyrl-RS" dirty="0" smtClean="0"/>
              <a:t>мождине</a:t>
            </a:r>
            <a:r>
              <a:rPr lang="sr-Latn-RS" dirty="0" smtClean="0"/>
              <a:t>, </a:t>
            </a:r>
            <a:r>
              <a:rPr lang="sr-Cyrl-RS" dirty="0" smtClean="0"/>
              <a:t>мултипла</a:t>
            </a:r>
            <a:r>
              <a:rPr lang="sr-Latn-RS" dirty="0" smtClean="0"/>
              <a:t> </a:t>
            </a:r>
            <a:r>
              <a:rPr lang="sr-Cyrl-RS" dirty="0" smtClean="0"/>
              <a:t>склероза</a:t>
            </a:r>
            <a:r>
              <a:rPr lang="sr-Latn-RS" dirty="0" smtClean="0"/>
              <a:t>, </a:t>
            </a:r>
            <a:r>
              <a:rPr lang="sr-Cyrl-RS" dirty="0" smtClean="0"/>
              <a:t>повреде</a:t>
            </a:r>
            <a:r>
              <a:rPr lang="sr-Latn-RS" dirty="0" smtClean="0"/>
              <a:t> </a:t>
            </a:r>
            <a:r>
              <a:rPr lang="sr-Cyrl-RS" dirty="0" smtClean="0"/>
              <a:t>периферних</a:t>
            </a:r>
            <a:r>
              <a:rPr lang="sr-Latn-RS" dirty="0" smtClean="0"/>
              <a:t> </a:t>
            </a:r>
            <a:r>
              <a:rPr lang="sr-Cyrl-RS" dirty="0" smtClean="0"/>
              <a:t>нерава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Cyrl-RS" b="1" dirty="0" smtClean="0"/>
              <a:t>Мишићно</a:t>
            </a:r>
            <a:r>
              <a:rPr lang="sr-Latn-RS" b="1" dirty="0" smtClean="0"/>
              <a:t> </a:t>
            </a:r>
            <a:r>
              <a:rPr lang="sr-Cyrl-RS" b="1" dirty="0" smtClean="0"/>
              <a:t>скелетни</a:t>
            </a:r>
            <a:r>
              <a:rPr lang="sr-Latn-RS" b="1" dirty="0" smtClean="0"/>
              <a:t> </a:t>
            </a:r>
            <a:r>
              <a:rPr lang="sr-Cyrl-RS" b="1" dirty="0" smtClean="0"/>
              <a:t>поремећаји</a:t>
            </a:r>
            <a:r>
              <a:rPr lang="sr-Latn-RS" b="1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они</a:t>
            </a:r>
            <a:r>
              <a:rPr lang="sr-Latn-RS" dirty="0" smtClean="0"/>
              <a:t> </a:t>
            </a:r>
            <a:r>
              <a:rPr lang="sr-Cyrl-RS" dirty="0" smtClean="0"/>
              <a:t>поремећају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настају</a:t>
            </a:r>
            <a:r>
              <a:rPr lang="sr-Latn-RS" dirty="0" smtClean="0"/>
              <a:t> </a:t>
            </a:r>
            <a:r>
              <a:rPr lang="sr-Cyrl-RS" dirty="0" smtClean="0"/>
              <a:t>због</a:t>
            </a:r>
            <a:r>
              <a:rPr lang="sr-Latn-RS" dirty="0" smtClean="0"/>
              <a:t> </a:t>
            </a:r>
            <a:r>
              <a:rPr lang="sr-Cyrl-RS" dirty="0" smtClean="0"/>
              <a:t>повреда</a:t>
            </a:r>
            <a:r>
              <a:rPr lang="sr-Latn-RS" dirty="0" smtClean="0"/>
              <a:t>, </a:t>
            </a:r>
            <a:r>
              <a:rPr lang="sr-Cyrl-RS" dirty="0" smtClean="0"/>
              <a:t>било</a:t>
            </a:r>
            <a:r>
              <a:rPr lang="sr-Latn-RS" dirty="0" smtClean="0"/>
              <a:t> </a:t>
            </a:r>
            <a:r>
              <a:rPr lang="sr-Cyrl-RS" dirty="0" smtClean="0"/>
              <a:t>трауматских</a:t>
            </a:r>
            <a:r>
              <a:rPr lang="sr-Latn-RS" dirty="0" smtClean="0"/>
              <a:t>, </a:t>
            </a:r>
            <a:r>
              <a:rPr lang="sr-Cyrl-RS" dirty="0" smtClean="0"/>
              <a:t>било</a:t>
            </a:r>
            <a:r>
              <a:rPr lang="sr-Latn-RS" dirty="0" smtClean="0"/>
              <a:t> </a:t>
            </a:r>
            <a:r>
              <a:rPr lang="sr-Cyrl-RS" dirty="0" smtClean="0"/>
              <a:t>неког</a:t>
            </a:r>
            <a:r>
              <a:rPr lang="sr-Latn-RS" dirty="0" smtClean="0"/>
              <a:t> </a:t>
            </a:r>
            <a:r>
              <a:rPr lang="sr-Cyrl-RS" dirty="0" smtClean="0"/>
              <a:t>другог</a:t>
            </a:r>
            <a:r>
              <a:rPr lang="sr-Latn-RS" dirty="0" smtClean="0"/>
              <a:t> </a:t>
            </a:r>
            <a:r>
              <a:rPr lang="sr-Cyrl-RS" dirty="0" smtClean="0"/>
              <a:t>порекла</a:t>
            </a:r>
            <a:r>
              <a:rPr lang="sr-Latn-RS" dirty="0" smtClean="0"/>
              <a:t>,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неког</a:t>
            </a:r>
            <a:r>
              <a:rPr lang="sr-Latn-RS" dirty="0" smtClean="0"/>
              <a:t> </a:t>
            </a:r>
            <a:r>
              <a:rPr lang="sr-Cyrl-RS" dirty="0" smtClean="0"/>
              <a:t>тежег</a:t>
            </a:r>
            <a:r>
              <a:rPr lang="sr-Latn-RS" dirty="0" smtClean="0"/>
              <a:t> </a:t>
            </a:r>
            <a:r>
              <a:rPr lang="sr-Cyrl-RS" dirty="0" smtClean="0"/>
              <a:t>физичког</a:t>
            </a:r>
            <a:r>
              <a:rPr lang="sr-Latn-RS" dirty="0" smtClean="0"/>
              <a:t> </a:t>
            </a:r>
            <a:r>
              <a:rPr lang="sr-Cyrl-RS" dirty="0" smtClean="0"/>
              <a:t>рада</a:t>
            </a:r>
            <a:r>
              <a:rPr lang="sr-Latn-RS" dirty="0" smtClean="0"/>
              <a:t>.</a:t>
            </a:r>
            <a:endParaRPr lang="sr-Cyrl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Поред</a:t>
            </a:r>
            <a:r>
              <a:rPr lang="sr-Latn-RS" dirty="0" smtClean="0"/>
              <a:t> </a:t>
            </a:r>
            <a:r>
              <a:rPr lang="sr-Cyrl-RS" dirty="0" smtClean="0"/>
              <a:t>наведених</a:t>
            </a:r>
            <a:r>
              <a:rPr lang="sr-Latn-RS" dirty="0" smtClean="0"/>
              <a:t> </a:t>
            </a:r>
            <a:r>
              <a:rPr lang="sr-Cyrl-RS" dirty="0" smtClean="0"/>
              <a:t>обољења</a:t>
            </a:r>
            <a:r>
              <a:rPr lang="sr-Latn-RS" dirty="0" smtClean="0"/>
              <a:t> </a:t>
            </a:r>
            <a:r>
              <a:rPr lang="sr-Cyrl-RS" dirty="0" smtClean="0"/>
              <a:t>ортозе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реуматских</a:t>
            </a:r>
            <a:r>
              <a:rPr lang="sr-Latn-RS" dirty="0" smtClean="0"/>
              <a:t> </a:t>
            </a:r>
            <a:r>
              <a:rPr lang="sr-Cyrl-RS" dirty="0" smtClean="0"/>
              <a:t>обољења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395"/>
            <a:ext cx="10972800" cy="5172205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Ортозе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руке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називају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још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сплинтови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они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израђују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разних</a:t>
            </a:r>
            <a:r>
              <a:rPr lang="sr-Latn-RS" b="1" dirty="0" smtClean="0"/>
              <a:t> </a:t>
            </a:r>
            <a:r>
              <a:rPr lang="sr-Cyrl-RS" b="1" dirty="0" smtClean="0"/>
              <a:t>материјала</a:t>
            </a:r>
            <a:r>
              <a:rPr lang="sr-Latn-RS" b="1" dirty="0" smtClean="0"/>
              <a:t>:</a:t>
            </a:r>
            <a:endParaRPr lang="sr-Cyrl-RS" b="1" dirty="0" smtClean="0"/>
          </a:p>
          <a:p>
            <a:pPr marL="0" indent="0">
              <a:buNone/>
            </a:pPr>
            <a:endParaRPr lang="sr-Latn-RS" b="1" dirty="0" smtClean="0"/>
          </a:p>
          <a:p>
            <a:r>
              <a:rPr lang="sr-Cyrl-RS" dirty="0" smtClean="0"/>
              <a:t>Термопластика</a:t>
            </a:r>
            <a:endParaRPr lang="sr-Latn-RS" dirty="0" smtClean="0"/>
          </a:p>
          <a:p>
            <a:r>
              <a:rPr lang="sr-Cyrl-RS" dirty="0" smtClean="0"/>
              <a:t>Гипс</a:t>
            </a:r>
            <a:endParaRPr lang="sr-Latn-RS" dirty="0" smtClean="0"/>
          </a:p>
          <a:p>
            <a:r>
              <a:rPr lang="sr-Cyrl-RS" dirty="0" smtClean="0"/>
              <a:t>Кожа</a:t>
            </a:r>
            <a:endParaRPr lang="sr-Latn-RS" dirty="0" smtClean="0"/>
          </a:p>
          <a:p>
            <a:r>
              <a:rPr lang="sr-Cyrl-RS" dirty="0" smtClean="0"/>
              <a:t>Гума</a:t>
            </a:r>
            <a:endParaRPr lang="sr-Latn-RS" dirty="0" smtClean="0"/>
          </a:p>
          <a:p>
            <a:r>
              <a:rPr lang="sr-Cyrl-RS" dirty="0" smtClean="0"/>
              <a:t>Карбонске</a:t>
            </a:r>
            <a:r>
              <a:rPr lang="sr-Latn-RS" dirty="0" smtClean="0"/>
              <a:t> </a:t>
            </a:r>
            <a:r>
              <a:rPr lang="sr-Cyrl-RS" dirty="0" smtClean="0"/>
              <a:t>траке</a:t>
            </a:r>
            <a:endParaRPr lang="sr-Latn-RS" dirty="0" smtClean="0"/>
          </a:p>
          <a:p>
            <a:r>
              <a:rPr lang="sr-Cyrl-RS" dirty="0" smtClean="0"/>
              <a:t>Метал</a:t>
            </a:r>
            <a:endParaRPr lang="sr-Latn-RS" dirty="0" smtClean="0"/>
          </a:p>
          <a:p>
            <a:r>
              <a:rPr lang="sr-Cyrl-RS" dirty="0" smtClean="0"/>
              <a:t>Силикон</a:t>
            </a: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815" y="2567837"/>
            <a:ext cx="6407585" cy="360747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04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6273"/>
            <a:ext cx="10972800" cy="769411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sr-Cyrl-RS" sz="3600" b="1" dirty="0" smtClean="0"/>
              <a:t>ЗАДАЦИ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ОРТОЗА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ГОРЊЕ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ЕКСТРЕМИТЕТЕ</a:t>
            </a:r>
            <a:r>
              <a:rPr lang="sr-Latn-RS" sz="3600" b="1" dirty="0" smtClean="0"/>
              <a:t>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6950"/>
            <a:ext cx="10972800" cy="438912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ИМОБИЛИЗАЦИЈА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СВРХОМ</a:t>
            </a:r>
            <a:r>
              <a:rPr lang="sr-Latn-RS" dirty="0" smtClean="0"/>
              <a:t> </a:t>
            </a:r>
            <a:r>
              <a:rPr lang="sr-Cyrl-RS" dirty="0" smtClean="0"/>
              <a:t>ЗАШТИТЕ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ПРЕЛОМА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ПОВРЕДА</a:t>
            </a:r>
            <a:endParaRPr lang="sr-Latn-RS" dirty="0" smtClean="0"/>
          </a:p>
          <a:p>
            <a:r>
              <a:rPr lang="sr-Cyrl-RS" dirty="0" smtClean="0"/>
              <a:t>ИМОБИЛИЗАЦИЈА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СВРХОМ</a:t>
            </a:r>
            <a:r>
              <a:rPr lang="sr-Latn-RS" dirty="0" smtClean="0"/>
              <a:t> </a:t>
            </a:r>
            <a:r>
              <a:rPr lang="sr-Cyrl-RS" dirty="0" smtClean="0"/>
              <a:t>ЗАШТИТЕ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ПРЕЛОМА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ПОВРЕДА</a:t>
            </a:r>
            <a:endParaRPr lang="sr-Latn-RS" dirty="0"/>
          </a:p>
          <a:p>
            <a:r>
              <a:rPr lang="sr-Cyrl-RS" dirty="0" smtClean="0"/>
              <a:t>ПРЕВЕНЦИЈА</a:t>
            </a:r>
            <a:r>
              <a:rPr lang="sr-Latn-RS" dirty="0" smtClean="0"/>
              <a:t> </a:t>
            </a:r>
            <a:r>
              <a:rPr lang="sr-Cyrl-RS" dirty="0" smtClean="0"/>
              <a:t>КОНТРАКТУРА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ЗГЛОБОВИМА</a:t>
            </a:r>
            <a:endParaRPr lang="sr-Latn-RS" dirty="0"/>
          </a:p>
          <a:p>
            <a:r>
              <a:rPr lang="sr-Cyrl-RS" dirty="0" smtClean="0"/>
              <a:t>ПОМОЋ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ПОСТОЈАЊА</a:t>
            </a:r>
            <a:r>
              <a:rPr lang="sr-Latn-RS" dirty="0" smtClean="0"/>
              <a:t> </a:t>
            </a:r>
            <a:r>
              <a:rPr lang="sr-Cyrl-RS" dirty="0" smtClean="0"/>
              <a:t>ДЕФОРМИТЕТА</a:t>
            </a:r>
            <a:endParaRPr lang="sr-Latn-RS" dirty="0"/>
          </a:p>
          <a:p>
            <a:r>
              <a:rPr lang="sr-Cyrl-RS" dirty="0" smtClean="0"/>
              <a:t>ПОМОЋ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ФУНКЦИЈЕ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ИЗМЕЊЕНА</a:t>
            </a:r>
            <a:endParaRPr lang="sr-Latn-RS" dirty="0"/>
          </a:p>
          <a:p>
            <a:r>
              <a:rPr lang="sr-Cyrl-RS" dirty="0" smtClean="0"/>
              <a:t>БЛОКАДА</a:t>
            </a:r>
            <a:r>
              <a:rPr lang="sr-Latn-RS" dirty="0" smtClean="0"/>
              <a:t> </a:t>
            </a:r>
            <a:r>
              <a:rPr lang="sr-Cyrl-RS" dirty="0" smtClean="0"/>
              <a:t>НЕПОТРЕБНИХ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endParaRPr lang="sr-Latn-RS" dirty="0"/>
          </a:p>
          <a:p>
            <a:r>
              <a:rPr lang="sr-Cyrl-RS" dirty="0" smtClean="0"/>
              <a:t>ПОСТИЗАЊЕ</a:t>
            </a:r>
            <a:r>
              <a:rPr lang="sr-Latn-RS" dirty="0" smtClean="0"/>
              <a:t> </a:t>
            </a:r>
            <a:r>
              <a:rPr lang="sr-Cyrl-RS" dirty="0" smtClean="0"/>
              <a:t>АДЕКВАТНЕ</a:t>
            </a:r>
            <a:r>
              <a:rPr lang="sr-Latn-RS" dirty="0" smtClean="0"/>
              <a:t> </a:t>
            </a:r>
            <a:r>
              <a:rPr lang="sr-Cyrl-RS" dirty="0" smtClean="0"/>
              <a:t>ПОКРЕТЉИВОСТИ</a:t>
            </a:r>
            <a:r>
              <a:rPr lang="sr-Latn-RS" dirty="0" smtClean="0"/>
              <a:t> </a:t>
            </a:r>
            <a:r>
              <a:rPr lang="sr-Cyrl-RS" dirty="0" smtClean="0"/>
              <a:t>ЗГЛОБОВИМА</a:t>
            </a:r>
            <a:endParaRPr lang="sr-Latn-RS" dirty="0"/>
          </a:p>
          <a:p>
            <a:r>
              <a:rPr lang="sr-Cyrl-RS" dirty="0" smtClean="0"/>
              <a:t>ЗАШТИТА</a:t>
            </a:r>
            <a:r>
              <a:rPr lang="sr-Latn-RS" dirty="0" smtClean="0"/>
              <a:t> </a:t>
            </a:r>
            <a:r>
              <a:rPr lang="sr-Cyrl-RS" dirty="0" smtClean="0"/>
              <a:t>УПАЉЕНИХ</a:t>
            </a:r>
            <a:r>
              <a:rPr lang="sr-Latn-RS" dirty="0" smtClean="0"/>
              <a:t> </a:t>
            </a:r>
            <a:r>
              <a:rPr lang="sr-Cyrl-RS" dirty="0" smtClean="0"/>
              <a:t>ЗГЛОБОВА</a:t>
            </a:r>
            <a:endParaRPr lang="sr-Latn-RS" dirty="0"/>
          </a:p>
          <a:p>
            <a:r>
              <a:rPr lang="sr-Cyrl-RS" dirty="0" smtClean="0"/>
              <a:t>ПОМОЋ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БОЛНИХ</a:t>
            </a:r>
            <a:r>
              <a:rPr lang="sr-Latn-RS" dirty="0" smtClean="0"/>
              <a:t> </a:t>
            </a:r>
            <a:r>
              <a:rPr lang="sr-Cyrl-RS" dirty="0" smtClean="0"/>
              <a:t>ЗГЛОБОВА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5260</TotalTime>
  <Words>1567</Words>
  <Application>Microsoft Office PowerPoint</Application>
  <PresentationFormat>Widescreen</PresentationFormat>
  <Paragraphs>199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Flow</vt:lpstr>
      <vt:lpstr>     </vt:lpstr>
      <vt:lpstr>OРТОТИКА</vt:lpstr>
      <vt:lpstr>ОРТОТСКА СРЕДСТВА</vt:lpstr>
      <vt:lpstr>PowerPoint Presentation</vt:lpstr>
      <vt:lpstr>PowerPoint Presentation</vt:lpstr>
      <vt:lpstr>PowerPoint Presentation</vt:lpstr>
      <vt:lpstr>ОРТОЗЕ ЗА ГОРЊЕ ЕКСТРЕМИТЕТЕ</vt:lpstr>
      <vt:lpstr>PowerPoint Presentation</vt:lpstr>
      <vt:lpstr>ЗАДАЦИ ОРТОЗА ЗА ГОРЊЕ ЕКСТРЕМИТЕТЕ:</vt:lpstr>
      <vt:lpstr>Подела екстремитета за горње зглобове:</vt:lpstr>
      <vt:lpstr>Друга подела ортоза за горње екстремитете:</vt:lpstr>
      <vt:lpstr>КЛАВИКУЛАРНЕ И РАМЕНЕ ОРТОЗЕ</vt:lpstr>
      <vt:lpstr>НАДЛАКАТНЕ ОРТОЗЕ</vt:lpstr>
      <vt:lpstr>ЛАКАТНЕ ОРТОЗЕ</vt:lpstr>
      <vt:lpstr>ОРТОЗЕ ПОДЛАКТИЦЕ И РУЧНОГ ЗГЛОБА</vt:lpstr>
      <vt:lpstr>ОРТОЗЕ ПОДЛАКТИЦЕ РУЧЈА И ШАКЕ</vt:lpstr>
      <vt:lpstr>ОРТОЗЕ ПОДЛАКТИЦЕ, РУЧЈА И ПАЛЦА</vt:lpstr>
      <vt:lpstr>ОРТОЗЕ ШАКЕ</vt:lpstr>
      <vt:lpstr>PowerPoint Presentation</vt:lpstr>
      <vt:lpstr>СПЕЦИЈАЛНЕ ОРТОЗЕ ЗА РУКЕ</vt:lpstr>
      <vt:lpstr>НАРЕДНА ПРЕДАВАЊА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342</cp:revision>
  <dcterms:created xsi:type="dcterms:W3CDTF">2019-03-01T12:43:24Z</dcterms:created>
  <dcterms:modified xsi:type="dcterms:W3CDTF">2019-05-09T05:48:19Z</dcterms:modified>
</cp:coreProperties>
</file>