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ABB7E"/>
    <a:srgbClr val="CCECFF"/>
    <a:srgbClr val="0099FF"/>
    <a:srgbClr val="FF99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92C0-17E2-4ABC-84DC-E02EE535974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0349-015F-4529-AAAC-CE4663E1A8B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D98-06F1-423B-BC20-4505BD6FF2DE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3A18-51FE-4217-81AB-7918AFF5A0A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A33-0728-4ECC-80DE-35F7B2B096F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4F6D-7F0A-45A5-9BA2-0C625A5D1137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20A8-19F5-421A-AB11-4FD4D2B769FD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6D7-6A0F-460C-8E09-8DFD9D18B9FB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0B65-B7FB-4C4B-B34B-08AC2E23884B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D8B-0CA5-47E7-97D7-D5DEC4BC66C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CB5-908F-4771-82F7-7BE611131D85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7DA2A-ABB5-457E-A12C-70D00410744A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prstClr val="white"/>
                </a:solidFill>
              </a:rPr>
              <a:t>НАСТАВНИ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sr-Cyrl-CS" sz="2800" b="1" dirty="0">
                <a:solidFill>
                  <a:prstClr val="white"/>
                </a:solidFill>
              </a:rPr>
              <a:t>ПРЕДМЕТ</a:t>
            </a:r>
            <a:r>
              <a:rPr lang="en-US" sz="2800" b="1" dirty="0">
                <a:solidFill>
                  <a:prstClr val="white"/>
                </a:solidFill>
              </a:rPr>
              <a:t>-</a:t>
            </a:r>
            <a:r>
              <a:rPr lang="sr-Cyrl-CS" sz="2800" b="1" dirty="0">
                <a:solidFill>
                  <a:prstClr val="white"/>
                </a:solidFill>
              </a:rPr>
              <a:t>ПРОТЕТИКА</a:t>
            </a:r>
            <a:r>
              <a:rPr lang="sr-Latn-CS" sz="2800" b="1" dirty="0">
                <a:solidFill>
                  <a:prstClr val="white"/>
                </a:solidFill>
              </a:rPr>
              <a:t> </a:t>
            </a:r>
            <a:r>
              <a:rPr lang="sr-Cyrl-CS" sz="2800" b="1" dirty="0">
                <a:solidFill>
                  <a:prstClr val="white"/>
                </a:solidFill>
              </a:rPr>
              <a:t>И</a:t>
            </a:r>
            <a:r>
              <a:rPr lang="sr-Latn-CS" sz="2800" b="1" dirty="0">
                <a:solidFill>
                  <a:prstClr val="white"/>
                </a:solidFill>
              </a:rPr>
              <a:t> </a:t>
            </a:r>
            <a:r>
              <a:rPr lang="sr-Cyrl-CS" sz="2800" b="1" dirty="0">
                <a:solidFill>
                  <a:prstClr val="white"/>
                </a:solidFill>
              </a:rPr>
              <a:t>ОРТОТИКА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solidFill>
                <a:prstClr val="white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743918" y="1828800"/>
            <a:ext cx="10597850" cy="28623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>
                <a:solidFill>
                  <a:prstClr val="black"/>
                </a:solidFill>
              </a:rPr>
              <a:t>Предавање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sr-Latn-RS" sz="2800" b="1" dirty="0" smtClean="0">
                <a:solidFill>
                  <a:prstClr val="black"/>
                </a:solidFill>
              </a:rPr>
              <a:t>XIII</a:t>
            </a:r>
          </a:p>
          <a:p>
            <a:pPr algn="just"/>
            <a:r>
              <a:rPr lang="ru-RU" sz="2800" dirty="0" smtClean="0"/>
              <a:t>Ортозе </a:t>
            </a:r>
            <a:r>
              <a:rPr lang="ru-RU" sz="2800" dirty="0"/>
              <a:t>за доње екстремитете, ортозе за скочни и зглоб и стопало, ортозе за колено, скочни зглоб и стопало, колене ортозе, ортозе за кук, колено скочни зглоб и стопало, ортозе за труп, кук, колено, скочни зглоб и стопало, специјалне ортозе за лечење деце</a:t>
            </a:r>
            <a:r>
              <a:rPr lang="ru-RU" sz="2800" dirty="0" smtClean="0"/>
              <a:t>.</a:t>
            </a:r>
            <a:endParaRPr lang="sr-Latn-RS" sz="2800" b="1" dirty="0">
              <a:solidFill>
                <a:prstClr val="black"/>
              </a:solidFill>
            </a:endParaRPr>
          </a:p>
          <a:p>
            <a:pPr algn="ctr"/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768191"/>
            <a:ext cx="4162382" cy="15881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>
                <a:solidFill>
                  <a:prstClr val="white"/>
                </a:solidFill>
              </a:rPr>
              <a:t>проф.др Милорад Јеркан</a:t>
            </a:r>
            <a:endParaRPr lang="en-US" sz="2400" b="1" i="1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>
                <a:solidFill>
                  <a:srgbClr val="DCD8DC">
                    <a:shade val="90000"/>
                  </a:srgbClr>
                </a:solidFill>
              </a:rPr>
              <a:pPr/>
              <a:t>1</a:t>
            </a:fld>
            <a:endParaRPr lang="en-US">
              <a:solidFill>
                <a:srgbClr val="DCD8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9868"/>
            <a:ext cx="8045885" cy="51847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Постоје</a:t>
            </a:r>
            <a:r>
              <a:rPr lang="sr-Latn-RS" b="1" dirty="0" smtClean="0"/>
              <a:t> </a:t>
            </a:r>
            <a:r>
              <a:rPr lang="sr-Cyrl-RS" b="1" dirty="0" smtClean="0"/>
              <a:t>још</a:t>
            </a:r>
            <a:r>
              <a:rPr lang="sr-Latn-RS" b="1" dirty="0" smtClean="0"/>
              <a:t>:</a:t>
            </a:r>
          </a:p>
          <a:p>
            <a:r>
              <a:rPr lang="sr-Cyrl-RS" dirty="0" smtClean="0"/>
              <a:t>Супрамалеоларна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Динамичка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Ригидна</a:t>
            </a:r>
            <a:r>
              <a:rPr lang="sr-Latn-RS" dirty="0" smtClean="0"/>
              <a:t> 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Ригидна</a:t>
            </a:r>
            <a:r>
              <a:rPr lang="sr-Latn-RS" dirty="0" smtClean="0"/>
              <a:t> 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кожним</a:t>
            </a:r>
            <a:r>
              <a:rPr lang="sr-Latn-RS" dirty="0" smtClean="0"/>
              <a:t> </a:t>
            </a:r>
            <a:r>
              <a:rPr lang="sr-Cyrl-RS" dirty="0" smtClean="0"/>
              <a:t>кајишем</a:t>
            </a:r>
            <a:endParaRPr lang="sr-Latn-RS" dirty="0" smtClean="0"/>
          </a:p>
          <a:p>
            <a:r>
              <a:rPr lang="sr-Cyrl-RS" dirty="0" smtClean="0"/>
              <a:t>Спирална</a:t>
            </a:r>
            <a:r>
              <a:rPr lang="sr-Latn-RS" dirty="0" smtClean="0"/>
              <a:t> </a:t>
            </a:r>
            <a:r>
              <a:rPr lang="sr-Cyrl-RS" dirty="0" smtClean="0"/>
              <a:t>скочно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Шарнирана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обичним</a:t>
            </a:r>
            <a:r>
              <a:rPr lang="sr-Latn-RS" dirty="0" smtClean="0"/>
              <a:t> </a:t>
            </a:r>
            <a:r>
              <a:rPr lang="sr-Cyrl-RS" dirty="0" smtClean="0"/>
              <a:t>зглобом</a:t>
            </a:r>
            <a:endParaRPr lang="sr-Latn-RS" dirty="0" smtClean="0"/>
          </a:p>
          <a:p>
            <a:r>
              <a:rPr lang="sr-Cyrl-RS" dirty="0" smtClean="0"/>
              <a:t>Шарнирана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променљивим</a:t>
            </a:r>
            <a:r>
              <a:rPr lang="sr-Latn-RS" dirty="0" smtClean="0"/>
              <a:t> </a:t>
            </a:r>
            <a:r>
              <a:rPr lang="sr-Cyrl-RS" dirty="0" smtClean="0"/>
              <a:t>зглобом</a:t>
            </a:r>
            <a:endParaRPr lang="sr-Latn-RS" dirty="0" smtClean="0"/>
          </a:p>
          <a:p>
            <a:r>
              <a:rPr lang="sr-Cyrl-RS" dirty="0" smtClean="0"/>
              <a:t>Динамичка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- 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Шарнирана</a:t>
            </a:r>
            <a:r>
              <a:rPr lang="sr-Latn-RS" dirty="0" smtClean="0"/>
              <a:t> </a:t>
            </a:r>
            <a:r>
              <a:rPr lang="sr-Cyrl-RS" dirty="0" smtClean="0"/>
              <a:t>динамичка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Класична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–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Класична</a:t>
            </a:r>
            <a:r>
              <a:rPr lang="sr-Latn-RS" dirty="0" smtClean="0"/>
              <a:t> </a:t>
            </a:r>
            <a:r>
              <a:rPr lang="sr-Cyrl-RS" dirty="0" smtClean="0"/>
              <a:t>пателарно</a:t>
            </a:r>
            <a:r>
              <a:rPr lang="sr-Latn-RS" dirty="0" smtClean="0"/>
              <a:t> </a:t>
            </a:r>
            <a:r>
              <a:rPr lang="sr-Cyrl-RS" dirty="0" smtClean="0"/>
              <a:t>тетивна</a:t>
            </a:r>
            <a:r>
              <a:rPr lang="sr-Latn-RS" dirty="0" smtClean="0"/>
              <a:t> </a:t>
            </a:r>
            <a:r>
              <a:rPr lang="sr-Cyrl-RS" dirty="0" smtClean="0"/>
              <a:t>належућа</a:t>
            </a:r>
            <a:r>
              <a:rPr lang="sr-Latn-RS" dirty="0" smtClean="0"/>
              <a:t>....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220" y="1139868"/>
            <a:ext cx="2683179" cy="2499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861" y="3863976"/>
            <a:ext cx="2779538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97" y="340833"/>
            <a:ext cx="11649205" cy="1143000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/>
              <a:t>ОРТОЗЕ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ЗА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КОЛЕНО</a:t>
            </a:r>
            <a:r>
              <a:rPr lang="sr-Latn-RS" sz="3200" b="1" dirty="0" smtClean="0"/>
              <a:t>, </a:t>
            </a:r>
            <a:r>
              <a:rPr lang="sr-Cyrl-RS" sz="3200" b="1" dirty="0" smtClean="0"/>
              <a:t>СКОЧНИ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ЗГЛОБ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И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СТОПАЛО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посебан</a:t>
            </a:r>
            <a:r>
              <a:rPr lang="sr-Latn-RS" b="1" dirty="0" smtClean="0"/>
              <a:t> </a:t>
            </a:r>
            <a:r>
              <a:rPr lang="sr-Cyrl-RS" b="1" dirty="0" smtClean="0"/>
              <a:t>облик</a:t>
            </a:r>
            <a:r>
              <a:rPr lang="sr-Latn-RS" b="1" dirty="0" smtClean="0"/>
              <a:t> </a:t>
            </a:r>
            <a:r>
              <a:rPr lang="sr-Cyrl-RS" b="1" dirty="0" smtClean="0"/>
              <a:t>ортоза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састоје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стопалног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ципеле</a:t>
            </a:r>
            <a:endParaRPr lang="sr-Latn-RS" dirty="0" smtClean="0"/>
          </a:p>
          <a:p>
            <a:pPr algn="just"/>
            <a:r>
              <a:rPr lang="sr-Cyrl-RS" dirty="0" smtClean="0"/>
              <a:t>Скочног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endParaRPr lang="sr-Latn-RS" dirty="0" smtClean="0"/>
          </a:p>
          <a:p>
            <a:pPr algn="just"/>
            <a:r>
              <a:rPr lang="sr-Cyrl-RS" dirty="0" smtClean="0"/>
              <a:t>Два</a:t>
            </a:r>
            <a:r>
              <a:rPr lang="sr-Latn-RS" dirty="0" smtClean="0"/>
              <a:t> </a:t>
            </a:r>
            <a:r>
              <a:rPr lang="sr-Cyrl-RS" dirty="0" smtClean="0"/>
              <a:t>метална</a:t>
            </a:r>
            <a:r>
              <a:rPr lang="sr-Latn-RS" dirty="0" smtClean="0"/>
              <a:t> </a:t>
            </a:r>
            <a:r>
              <a:rPr lang="sr-Cyrl-RS" dirty="0" smtClean="0"/>
              <a:t>иусправна</a:t>
            </a:r>
            <a:r>
              <a:rPr lang="sr-Latn-RS" dirty="0" smtClean="0"/>
              <a:t> </a:t>
            </a:r>
            <a:r>
              <a:rPr lang="sr-Cyrl-RS" dirty="0" smtClean="0"/>
              <a:t>наставка</a:t>
            </a:r>
            <a:endParaRPr lang="sr-Latn-RS" dirty="0" smtClean="0"/>
          </a:p>
          <a:p>
            <a:pPr algn="just"/>
            <a:r>
              <a:rPr lang="sr-Cyrl-RS" dirty="0" smtClean="0"/>
              <a:t>Механичког</a:t>
            </a:r>
            <a:r>
              <a:rPr lang="sr-Latn-RS" dirty="0" smtClean="0"/>
              <a:t> </a:t>
            </a:r>
            <a:r>
              <a:rPr lang="sr-Cyrl-RS" dirty="0" smtClean="0"/>
              <a:t>коленог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endParaRPr lang="sr-Latn-RS" dirty="0" smtClean="0"/>
          </a:p>
          <a:p>
            <a:pPr algn="just"/>
            <a:r>
              <a:rPr lang="sr-Cyrl-RS" dirty="0" smtClean="0"/>
              <a:t>Два</a:t>
            </a:r>
            <a:r>
              <a:rPr lang="sr-Latn-RS" dirty="0" smtClean="0"/>
              <a:t> </a:t>
            </a:r>
            <a:r>
              <a:rPr lang="sr-Cyrl-RS" dirty="0" smtClean="0"/>
              <a:t>бутна</a:t>
            </a:r>
            <a:r>
              <a:rPr lang="sr-Latn-RS" dirty="0" smtClean="0"/>
              <a:t> </a:t>
            </a:r>
            <a:r>
              <a:rPr lang="sr-Cyrl-RS" dirty="0" smtClean="0"/>
              <a:t>ремена</a:t>
            </a:r>
            <a:endParaRPr lang="sr-Latn-RS" dirty="0" smtClean="0"/>
          </a:p>
          <a:p>
            <a:pPr marL="0" indent="0" algn="just">
              <a:buNone/>
            </a:pPr>
            <a:endParaRPr lang="sr-Latn-RS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слабости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коленог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четвороглавог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мишића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бута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поремећаја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одржавања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стабилности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коленог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75" y="969831"/>
            <a:ext cx="7983255" cy="548139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У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ортозе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за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колено</a:t>
            </a:r>
            <a:r>
              <a:rPr lang="sr-Latn-RS" b="1" dirty="0" smtClean="0">
                <a:solidFill>
                  <a:srgbClr val="FFFF00"/>
                </a:solidFill>
              </a:rPr>
              <a:t>, </a:t>
            </a:r>
            <a:r>
              <a:rPr lang="sr-Cyrl-RS" b="1" dirty="0" smtClean="0">
                <a:solidFill>
                  <a:srgbClr val="FFFF00"/>
                </a:solidFill>
              </a:rPr>
              <a:t>скочни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зглоб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и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стопало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спадају</a:t>
            </a:r>
            <a:r>
              <a:rPr lang="sr-Latn-RS" b="1" dirty="0" smtClean="0">
                <a:solidFill>
                  <a:srgbClr val="FFFF00"/>
                </a:solidFill>
              </a:rPr>
              <a:t>:</a:t>
            </a:r>
          </a:p>
          <a:p>
            <a:pPr algn="just"/>
            <a:r>
              <a:rPr lang="sr-Cyrl-RS" dirty="0" smtClean="0"/>
              <a:t>Двострука</a:t>
            </a:r>
            <a:r>
              <a:rPr lang="sr-Latn-RS" dirty="0" smtClean="0"/>
              <a:t> </a:t>
            </a:r>
            <a:r>
              <a:rPr lang="sr-Cyrl-RS" dirty="0" smtClean="0"/>
              <a:t>метална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садржи</a:t>
            </a:r>
            <a:r>
              <a:rPr lang="sr-Latn-RS" dirty="0" smtClean="0"/>
              <a:t> </a:t>
            </a:r>
            <a:r>
              <a:rPr lang="sr-Cyrl-RS" dirty="0" smtClean="0"/>
              <a:t>два</a:t>
            </a:r>
            <a:r>
              <a:rPr lang="sr-Latn-RS" dirty="0" smtClean="0"/>
              <a:t> </a:t>
            </a:r>
            <a:r>
              <a:rPr lang="sr-Cyrl-RS" dirty="0" smtClean="0"/>
              <a:t>метална</a:t>
            </a:r>
            <a:r>
              <a:rPr lang="sr-Latn-RS" dirty="0" smtClean="0"/>
              <a:t> </a:t>
            </a:r>
            <a:r>
              <a:rPr lang="sr-Cyrl-RS" dirty="0" smtClean="0"/>
              <a:t>усправна</a:t>
            </a:r>
            <a:r>
              <a:rPr lang="sr-Latn-RS" dirty="0" smtClean="0"/>
              <a:t> </a:t>
            </a:r>
            <a:r>
              <a:rPr lang="sr-Cyrl-RS" dirty="0" smtClean="0"/>
              <a:t>наставка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иду</a:t>
            </a:r>
            <a:r>
              <a:rPr lang="sr-Latn-RS" dirty="0" smtClean="0"/>
              <a:t> </a:t>
            </a:r>
            <a:r>
              <a:rPr lang="sr-Cyrl-RS" dirty="0" smtClean="0"/>
              <a:t>навише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улогом</a:t>
            </a:r>
            <a:r>
              <a:rPr lang="sr-Latn-RS" dirty="0" smtClean="0"/>
              <a:t> </a:t>
            </a:r>
            <a:r>
              <a:rPr lang="sr-Cyrl-RS" dirty="0" smtClean="0"/>
              <a:t>регулације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коленог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endParaRPr lang="sr-Latn-RS" dirty="0" smtClean="0"/>
          </a:p>
          <a:p>
            <a:pPr algn="just"/>
            <a:r>
              <a:rPr lang="sr-Cyrl-RS" dirty="0" smtClean="0"/>
              <a:t>Супракондиларна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имобилизацију</a:t>
            </a:r>
            <a:r>
              <a:rPr lang="sr-Latn-RS" dirty="0" smtClean="0"/>
              <a:t> </a:t>
            </a:r>
            <a:r>
              <a:rPr lang="sr-Cyrl-RS" dirty="0" smtClean="0"/>
              <a:t>скочног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лакој</a:t>
            </a:r>
            <a:r>
              <a:rPr lang="sr-Latn-RS" dirty="0" smtClean="0"/>
              <a:t> </a:t>
            </a:r>
            <a:r>
              <a:rPr lang="sr-Cyrl-RS" dirty="0" smtClean="0"/>
              <a:t>плантарној</a:t>
            </a:r>
            <a:r>
              <a:rPr lang="sr-Latn-RS" dirty="0" smtClean="0"/>
              <a:t> </a:t>
            </a:r>
            <a:r>
              <a:rPr lang="sr-Cyrl-RS" dirty="0" smtClean="0"/>
              <a:t>флексији</a:t>
            </a:r>
            <a:endParaRPr lang="sr-Latn-RS" dirty="0" smtClean="0"/>
          </a:p>
          <a:p>
            <a:pPr algn="just"/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металним</a:t>
            </a:r>
            <a:r>
              <a:rPr lang="sr-Latn-RS" dirty="0" smtClean="0"/>
              <a:t> </a:t>
            </a:r>
            <a:r>
              <a:rPr lang="sr-Cyrl-RS" dirty="0" smtClean="0"/>
              <a:t>проксималним</a:t>
            </a:r>
            <a:r>
              <a:rPr lang="sr-Latn-RS" dirty="0" smtClean="0"/>
              <a:t> </a:t>
            </a:r>
            <a:r>
              <a:rPr lang="sr-Cyrl-RS" dirty="0" smtClean="0"/>
              <a:t>наставцима</a:t>
            </a:r>
            <a:endParaRPr lang="sr-Latn-RS" dirty="0" smtClean="0"/>
          </a:p>
          <a:p>
            <a:pPr algn="just"/>
            <a:r>
              <a:rPr lang="sr-Cyrl-RS" dirty="0" smtClean="0"/>
              <a:t>Друге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03" r="23508"/>
          <a:stretch/>
        </p:blipFill>
        <p:spPr>
          <a:xfrm flipH="1">
            <a:off x="8542750" y="969831"/>
            <a:ext cx="3039649" cy="54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9660"/>
            <a:ext cx="7031277" cy="54738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sr-Cyrl-RS" b="1" dirty="0" smtClean="0"/>
              <a:t>Друге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b="1" dirty="0" smtClean="0"/>
          </a:p>
          <a:p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капа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колени</a:t>
            </a:r>
            <a:r>
              <a:rPr lang="sr-Latn-RS" dirty="0" smtClean="0"/>
              <a:t> </a:t>
            </a:r>
            <a:r>
              <a:rPr lang="sr-Cyrl-RS" dirty="0" smtClean="0"/>
              <a:t>ремен</a:t>
            </a:r>
            <a:endParaRPr lang="sr-Latn-RS" dirty="0" smtClean="0"/>
          </a:p>
          <a:p>
            <a:r>
              <a:rPr lang="sr-Cyrl-RS" dirty="0" smtClean="0"/>
              <a:t>Метална</a:t>
            </a:r>
            <a:r>
              <a:rPr lang="sr-Latn-RS" dirty="0" smtClean="0"/>
              <a:t> </a:t>
            </a:r>
            <a:r>
              <a:rPr lang="sr-Cyrl-RS" dirty="0" smtClean="0"/>
              <a:t>колено</a:t>
            </a:r>
            <a:r>
              <a:rPr lang="sr-Latn-RS" dirty="0" smtClean="0"/>
              <a:t>-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Класична</a:t>
            </a:r>
            <a:r>
              <a:rPr lang="sr-Latn-RS" dirty="0" smtClean="0"/>
              <a:t> </a:t>
            </a:r>
            <a:r>
              <a:rPr lang="sr-Cyrl-RS" dirty="0" smtClean="0"/>
              <a:t>колено</a:t>
            </a:r>
            <a:r>
              <a:rPr lang="sr-Latn-RS" dirty="0" smtClean="0"/>
              <a:t> - 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–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Колено</a:t>
            </a:r>
            <a:r>
              <a:rPr lang="sr-Latn-RS" dirty="0" smtClean="0"/>
              <a:t> –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–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Термоплстична</a:t>
            </a:r>
            <a:r>
              <a:rPr lang="sr-Latn-RS" dirty="0" smtClean="0"/>
              <a:t> </a:t>
            </a:r>
            <a:r>
              <a:rPr lang="sr-Cyrl-RS" dirty="0" smtClean="0"/>
              <a:t>колено</a:t>
            </a:r>
            <a:r>
              <a:rPr lang="sr-Latn-RS" dirty="0" smtClean="0"/>
              <a:t> –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- 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Супракондиларна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12" y="1039660"/>
            <a:ext cx="3761246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8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800" b="1" dirty="0" smtClean="0"/>
              <a:t>КОЛЕНЕ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ОРТОЗЕ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једино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добар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ослонац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контролу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колена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без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икаквог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утицаја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скочни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стопало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b="1" dirty="0" smtClean="0"/>
              <a:t>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Колене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пателофеморалне</a:t>
            </a:r>
            <a:r>
              <a:rPr lang="sr-Latn-RS" dirty="0" smtClean="0"/>
              <a:t> </a:t>
            </a:r>
            <a:r>
              <a:rPr lang="sr-Cyrl-RS" dirty="0" smtClean="0"/>
              <a:t>поремећаје</a:t>
            </a:r>
            <a:r>
              <a:rPr lang="sr-Latn-RS" dirty="0" smtClean="0"/>
              <a:t> (</a:t>
            </a:r>
            <a:r>
              <a:rPr lang="sr-Cyrl-RS" dirty="0" smtClean="0"/>
              <a:t>Интрапателарни</a:t>
            </a:r>
            <a:r>
              <a:rPr lang="sr-Latn-RS" dirty="0" smtClean="0"/>
              <a:t> </a:t>
            </a:r>
            <a:r>
              <a:rPr lang="sr-Cyrl-RS" dirty="0" smtClean="0"/>
              <a:t>ремен</a:t>
            </a:r>
            <a:r>
              <a:rPr lang="sr-Latn-RS" dirty="0" smtClean="0"/>
              <a:t>, </a:t>
            </a:r>
            <a:r>
              <a:rPr lang="sr-Cyrl-RS" dirty="0" smtClean="0"/>
              <a:t>Палумбо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др</a:t>
            </a:r>
            <a:r>
              <a:rPr lang="sr-Latn-RS" dirty="0" smtClean="0"/>
              <a:t>.)</a:t>
            </a:r>
          </a:p>
          <a:p>
            <a:pPr algn="just"/>
            <a:r>
              <a:rPr lang="sr-Cyrl-RS" dirty="0" smtClean="0"/>
              <a:t>Колене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контролу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фронталној</a:t>
            </a:r>
            <a:r>
              <a:rPr lang="sr-Latn-RS" dirty="0" smtClean="0"/>
              <a:t> </a:t>
            </a:r>
            <a:r>
              <a:rPr lang="sr-Cyrl-RS" dirty="0" smtClean="0"/>
              <a:t>равни</a:t>
            </a:r>
            <a:r>
              <a:rPr lang="sr-Latn-RS" dirty="0" smtClean="0"/>
              <a:t> </a:t>
            </a:r>
            <a:r>
              <a:rPr lang="sr-Cyrl-RS" dirty="0" smtClean="0"/>
              <a:t>тела</a:t>
            </a:r>
            <a:r>
              <a:rPr lang="sr-Latn-RS" dirty="0" smtClean="0"/>
              <a:t> ( </a:t>
            </a:r>
            <a:r>
              <a:rPr lang="sr-Cyrl-RS" dirty="0" smtClean="0"/>
              <a:t>супракондиларна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, </a:t>
            </a:r>
            <a:r>
              <a:rPr lang="sr-Cyrl-RS" dirty="0" smtClean="0"/>
              <a:t>класична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коже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метала</a:t>
            </a:r>
            <a:r>
              <a:rPr lang="sr-Latn-RS" dirty="0" smtClean="0"/>
              <a:t>, </a:t>
            </a:r>
            <a:r>
              <a:rPr lang="sr-Cyrl-RS" dirty="0" smtClean="0"/>
              <a:t>Лерманова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)</a:t>
            </a:r>
          </a:p>
          <a:p>
            <a:pPr algn="just"/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контролу</a:t>
            </a:r>
            <a:r>
              <a:rPr lang="sr-Latn-RS" dirty="0" smtClean="0"/>
              <a:t> </a:t>
            </a:r>
            <a:r>
              <a:rPr lang="sr-Cyrl-RS" dirty="0" smtClean="0"/>
              <a:t>коленог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сагиталној</a:t>
            </a:r>
            <a:r>
              <a:rPr lang="sr-Latn-RS" dirty="0" smtClean="0"/>
              <a:t> </a:t>
            </a:r>
            <a:r>
              <a:rPr lang="sr-Cyrl-RS" dirty="0" smtClean="0"/>
              <a:t>равни</a:t>
            </a:r>
            <a:r>
              <a:rPr lang="sr-Latn-RS" dirty="0" smtClean="0"/>
              <a:t> </a:t>
            </a:r>
            <a:r>
              <a:rPr lang="sr-Cyrl-RS" dirty="0" smtClean="0"/>
              <a:t>тела</a:t>
            </a:r>
            <a:r>
              <a:rPr lang="sr-Latn-RS" dirty="0" smtClean="0"/>
              <a:t> ( </a:t>
            </a:r>
            <a:r>
              <a:rPr lang="sr-Cyrl-RS" dirty="0" smtClean="0"/>
              <a:t>Шведски</a:t>
            </a:r>
            <a:r>
              <a:rPr lang="sr-Latn-RS" dirty="0" smtClean="0"/>
              <a:t> </a:t>
            </a:r>
            <a:r>
              <a:rPr lang="sr-Cyrl-RS" dirty="0" smtClean="0"/>
              <a:t>колени</a:t>
            </a:r>
            <a:r>
              <a:rPr lang="sr-Latn-RS" dirty="0" smtClean="0"/>
              <a:t> </a:t>
            </a:r>
            <a:r>
              <a:rPr lang="sr-Cyrl-RS" dirty="0" smtClean="0"/>
              <a:t>кавез</a:t>
            </a:r>
            <a:r>
              <a:rPr lang="sr-Latn-RS" dirty="0" smtClean="0"/>
              <a:t>, </a:t>
            </a:r>
            <a:r>
              <a:rPr lang="sr-Cyrl-RS" dirty="0" smtClean="0"/>
              <a:t>колени</a:t>
            </a:r>
            <a:r>
              <a:rPr lang="sr-Latn-RS" dirty="0" smtClean="0"/>
              <a:t> </a:t>
            </a:r>
            <a:r>
              <a:rPr lang="sr-Cyrl-RS" dirty="0" smtClean="0"/>
              <a:t>стабилизатор</a:t>
            </a:r>
            <a:r>
              <a:rPr lang="sr-Latn-RS" dirty="0" smtClean="0"/>
              <a:t>)</a:t>
            </a:r>
          </a:p>
          <a:p>
            <a:pPr algn="just"/>
            <a:r>
              <a:rPr lang="sr-Cyrl-RS" dirty="0" smtClean="0"/>
              <a:t>Колене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осовинску</a:t>
            </a:r>
            <a:r>
              <a:rPr lang="sr-Latn-RS" dirty="0" smtClean="0"/>
              <a:t> </a:t>
            </a:r>
            <a:r>
              <a:rPr lang="sr-Cyrl-RS" dirty="0" smtClean="0"/>
              <a:t>ротациону</a:t>
            </a:r>
            <a:r>
              <a:rPr lang="sr-Latn-RS" dirty="0" smtClean="0"/>
              <a:t> </a:t>
            </a:r>
            <a:r>
              <a:rPr lang="sr-Cyrl-RS" dirty="0" smtClean="0"/>
              <a:t>контролу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(</a:t>
            </a:r>
            <a:r>
              <a:rPr lang="sr-Cyrl-RS" dirty="0" smtClean="0"/>
              <a:t>Лено</a:t>
            </a:r>
            <a:r>
              <a:rPr lang="sr-Latn-RS" dirty="0" smtClean="0"/>
              <a:t>x- </a:t>
            </a:r>
            <a:r>
              <a:rPr lang="sr-Cyrl-RS" dirty="0" smtClean="0"/>
              <a:t>Хил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, </a:t>
            </a:r>
            <a:r>
              <a:rPr lang="sr-Cyrl-RS" dirty="0" smtClean="0"/>
              <a:t>Лерманова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др</a:t>
            </a:r>
            <a:r>
              <a:rPr lang="sr-Latn-RS" dirty="0" smtClean="0"/>
              <a:t>.)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01" y="205105"/>
            <a:ext cx="11244197" cy="1143000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/>
              <a:t>ОРТОЗЕ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ЗА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КУК</a:t>
            </a:r>
            <a:r>
              <a:rPr lang="sr-Latn-RS" sz="3200" b="1" dirty="0" smtClean="0"/>
              <a:t>, </a:t>
            </a:r>
            <a:r>
              <a:rPr lang="sr-Cyrl-RS" sz="3200" b="1" dirty="0" smtClean="0"/>
              <a:t>КОЛЕНО</a:t>
            </a:r>
            <a:r>
              <a:rPr lang="sr-Latn-RS" sz="3200" b="1" dirty="0" smtClean="0"/>
              <a:t>, </a:t>
            </a:r>
            <a:r>
              <a:rPr lang="sr-Cyrl-RS" sz="3200" b="1" dirty="0" smtClean="0"/>
              <a:t>СКОЧНИ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ЗГЛОБ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И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СТОПАЛО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Састављене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кука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карличних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трака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кајишева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спојених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колена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скочног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Зглоб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кука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омогућава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седење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углом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</a:t>
            </a:r>
            <a:r>
              <a:rPr lang="sr-Latn-RS" b="1" dirty="0" smtClean="0">
                <a:solidFill>
                  <a:srgbClr val="FF0000"/>
                </a:solidFill>
              </a:rPr>
              <a:t> 90 </a:t>
            </a:r>
            <a:r>
              <a:rPr lang="sr-Cyrl-RS" b="1" dirty="0" smtClean="0">
                <a:solidFill>
                  <a:srgbClr val="FF0000"/>
                </a:solidFill>
              </a:rPr>
              <a:t>степени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колени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ортотички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центрира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преко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медијалног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кондила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натколене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кости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употреби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испод</a:t>
            </a:r>
            <a:r>
              <a:rPr lang="sr-Latn-RS" dirty="0" smtClean="0"/>
              <a:t> </a:t>
            </a:r>
            <a:r>
              <a:rPr lang="sr-Cyrl-RS" dirty="0" smtClean="0"/>
              <a:t>одеће</a:t>
            </a:r>
            <a:r>
              <a:rPr lang="sr-Latn-RS" dirty="0" smtClean="0"/>
              <a:t>, </a:t>
            </a:r>
            <a:r>
              <a:rPr lang="sr-Cyrl-RS" dirty="0" smtClean="0"/>
              <a:t>пелвичне</a:t>
            </a:r>
            <a:r>
              <a:rPr lang="sr-Latn-RS" dirty="0" smtClean="0"/>
              <a:t> </a:t>
            </a:r>
            <a:r>
              <a:rPr lang="sr-Cyrl-RS" dirty="0" smtClean="0"/>
              <a:t>траке</a:t>
            </a:r>
            <a:r>
              <a:rPr lang="sr-Latn-RS" dirty="0" smtClean="0"/>
              <a:t> </a:t>
            </a:r>
            <a:r>
              <a:rPr lang="sr-Cyrl-RS" dirty="0" smtClean="0"/>
              <a:t>доводе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отежаног</a:t>
            </a:r>
            <a:r>
              <a:rPr lang="sr-Latn-RS" dirty="0" smtClean="0"/>
              <a:t> </a:t>
            </a:r>
            <a:r>
              <a:rPr lang="sr-Cyrl-RS" dirty="0" smtClean="0"/>
              <a:t>облачења</a:t>
            </a:r>
            <a:r>
              <a:rPr lang="sr-Latn-RS" dirty="0" smtClean="0"/>
              <a:t> </a:t>
            </a:r>
            <a:r>
              <a:rPr lang="sr-Cyrl-RS" dirty="0" smtClean="0"/>
              <a:t>одеће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Врсте</a:t>
            </a:r>
            <a:r>
              <a:rPr lang="sr-Latn-RS" b="1" dirty="0" smtClean="0"/>
              <a:t> </a:t>
            </a:r>
            <a:r>
              <a:rPr lang="sr-Cyrl-RS" b="1" dirty="0" smtClean="0"/>
              <a:t>пелвичних</a:t>
            </a:r>
            <a:r>
              <a:rPr lang="sr-Latn-RS" b="1" dirty="0" smtClean="0"/>
              <a:t> </a:t>
            </a:r>
            <a:r>
              <a:rPr lang="sr-Cyrl-RS" b="1" dirty="0" smtClean="0"/>
              <a:t>трака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Билатералне</a:t>
            </a:r>
            <a:r>
              <a:rPr lang="sr-Latn-RS" dirty="0" smtClean="0"/>
              <a:t> </a:t>
            </a:r>
            <a:r>
              <a:rPr lang="sr-Cyrl-RS" dirty="0" smtClean="0"/>
              <a:t>пелвичне</a:t>
            </a:r>
            <a:r>
              <a:rPr lang="sr-Latn-RS" dirty="0" smtClean="0"/>
              <a:t> </a:t>
            </a:r>
            <a:r>
              <a:rPr lang="sr-Cyrl-RS" dirty="0" smtClean="0"/>
              <a:t>траке</a:t>
            </a:r>
            <a:endParaRPr lang="sr-Latn-RS" dirty="0" smtClean="0"/>
          </a:p>
          <a:p>
            <a:pPr algn="just"/>
            <a:r>
              <a:rPr lang="sr-Cyrl-RS" dirty="0" smtClean="0"/>
              <a:t>Унилатералне</a:t>
            </a:r>
            <a:r>
              <a:rPr lang="sr-Latn-RS" dirty="0" smtClean="0"/>
              <a:t> </a:t>
            </a:r>
            <a:r>
              <a:rPr lang="sr-Cyrl-RS" dirty="0" smtClean="0"/>
              <a:t>пелвичне</a:t>
            </a:r>
            <a:r>
              <a:rPr lang="sr-Latn-RS" dirty="0" smtClean="0"/>
              <a:t> </a:t>
            </a:r>
            <a:r>
              <a:rPr lang="sr-Cyrl-RS" dirty="0" smtClean="0"/>
              <a:t>траке</a:t>
            </a:r>
            <a:endParaRPr lang="sr-Latn-RS" dirty="0" smtClean="0"/>
          </a:p>
          <a:p>
            <a:pPr algn="just"/>
            <a:r>
              <a:rPr lang="sr-Cyrl-RS" dirty="0" smtClean="0"/>
              <a:t>Пелвични</a:t>
            </a:r>
            <a:r>
              <a:rPr lang="sr-Latn-RS" dirty="0" smtClean="0"/>
              <a:t> </a:t>
            </a:r>
            <a:r>
              <a:rPr lang="sr-Cyrl-RS" dirty="0" smtClean="0"/>
              <a:t>појас</a:t>
            </a:r>
            <a:endParaRPr lang="sr-Latn-RS" dirty="0" smtClean="0"/>
          </a:p>
          <a:p>
            <a:pPr algn="just"/>
            <a:r>
              <a:rPr lang="sr-Cyrl-RS" dirty="0" smtClean="0"/>
              <a:t>Силесијев</a:t>
            </a:r>
            <a:r>
              <a:rPr lang="sr-Latn-RS" dirty="0" smtClean="0"/>
              <a:t> </a:t>
            </a:r>
            <a:r>
              <a:rPr lang="sr-Cyrl-RS" dirty="0" smtClean="0"/>
              <a:t>појас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046" y="4130040"/>
            <a:ext cx="2322080" cy="244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596" y="4009698"/>
            <a:ext cx="2378804" cy="2473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49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233"/>
            <a:ext cx="10972800" cy="50093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dirty="0" smtClean="0"/>
              <a:t>Орточки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веома</a:t>
            </a:r>
            <a:r>
              <a:rPr lang="sr-Latn-RS" dirty="0" smtClean="0"/>
              <a:t> </a:t>
            </a:r>
            <a:r>
              <a:rPr lang="sr-Cyrl-RS" dirty="0" smtClean="0"/>
              <a:t>важан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, </a:t>
            </a:r>
            <a:r>
              <a:rPr lang="sr-Cyrl-RS" dirty="0" smtClean="0"/>
              <a:t>будући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делује</a:t>
            </a:r>
            <a:r>
              <a:rPr lang="sr-Latn-RS" dirty="0" smtClean="0"/>
              <a:t> </a:t>
            </a:r>
            <a:r>
              <a:rPr lang="sr-Cyrl-RS" dirty="0" smtClean="0"/>
              <a:t>превентивно</a:t>
            </a:r>
            <a:r>
              <a:rPr lang="sr-Latn-RS" dirty="0" smtClean="0"/>
              <a:t> 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појаве</a:t>
            </a:r>
            <a:r>
              <a:rPr lang="sr-Latn-RS" dirty="0" smtClean="0"/>
              <a:t> </a:t>
            </a:r>
            <a:r>
              <a:rPr lang="sr-Cyrl-RS" dirty="0" smtClean="0"/>
              <a:t>абдукције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адукције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r>
              <a:rPr lang="sr-Latn-RS" dirty="0" smtClean="0"/>
              <a:t>,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ротације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/>
              <a:t>Он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Једоосовински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закључавањем</a:t>
            </a:r>
            <a:endParaRPr lang="sr-Latn-RS" dirty="0" smtClean="0"/>
          </a:p>
          <a:p>
            <a:pPr algn="just"/>
            <a:r>
              <a:rPr lang="sr-Cyrl-RS" dirty="0" smtClean="0"/>
              <a:t>Двоосовински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endParaRPr lang="en-US" dirty="0"/>
          </a:p>
          <a:p>
            <a:pPr algn="just"/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два</a:t>
            </a:r>
            <a:r>
              <a:rPr lang="sr-Latn-RS" dirty="0" smtClean="0"/>
              <a:t> </a:t>
            </a:r>
            <a:r>
              <a:rPr lang="sr-Cyrl-RS" dirty="0" smtClean="0"/>
              <a:t>положаја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закључавању</a:t>
            </a: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0077"/>
            <a:ext cx="10972800" cy="50845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Врсте</a:t>
            </a:r>
            <a:r>
              <a:rPr lang="sr-Latn-RS" b="1" dirty="0" smtClean="0"/>
              <a:t> </a:t>
            </a:r>
            <a:r>
              <a:rPr lang="sr-Cyrl-RS" b="1" dirty="0" smtClean="0"/>
              <a:t>ових</a:t>
            </a:r>
            <a:r>
              <a:rPr lang="sr-Latn-RS" b="1" dirty="0" smtClean="0"/>
              <a:t> </a:t>
            </a:r>
            <a:r>
              <a:rPr lang="sr-Cyrl-RS" b="1" dirty="0" smtClean="0"/>
              <a:t>ортоза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r>
              <a:rPr lang="sr-Cyrl-RS" dirty="0" smtClean="0"/>
              <a:t>Абдукциона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кук</a:t>
            </a: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Кук</a:t>
            </a:r>
            <a:r>
              <a:rPr lang="sr-Latn-RS" dirty="0" smtClean="0"/>
              <a:t>-</a:t>
            </a:r>
            <a:r>
              <a:rPr lang="sr-Cyrl-RS" dirty="0" smtClean="0"/>
              <a:t>колено</a:t>
            </a:r>
            <a:r>
              <a:rPr lang="sr-Latn-RS" dirty="0" smtClean="0"/>
              <a:t>-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-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Моделирана</a:t>
            </a:r>
            <a:r>
              <a:rPr lang="sr-Latn-RS" dirty="0" smtClean="0"/>
              <a:t> </a:t>
            </a:r>
            <a:r>
              <a:rPr lang="sr-Cyrl-RS" dirty="0" smtClean="0"/>
              <a:t>кук</a:t>
            </a:r>
            <a:r>
              <a:rPr lang="sr-Latn-RS" dirty="0" smtClean="0"/>
              <a:t>-</a:t>
            </a:r>
            <a:r>
              <a:rPr lang="sr-Cyrl-RS" dirty="0" smtClean="0"/>
              <a:t>колено</a:t>
            </a:r>
            <a:r>
              <a:rPr lang="sr-Latn-RS" dirty="0" smtClean="0"/>
              <a:t>-</a:t>
            </a:r>
            <a:r>
              <a:rPr lang="sr-Cyrl-RS" dirty="0" smtClean="0"/>
              <a:t>скочнизглоб</a:t>
            </a:r>
            <a:r>
              <a:rPr lang="sr-Latn-RS" dirty="0" smtClean="0"/>
              <a:t>-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Индикације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примену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натколене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су</a:t>
            </a:r>
            <a:r>
              <a:rPr lang="sr-Latn-R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sr-Cyrl-RS" dirty="0" smtClean="0"/>
              <a:t>Стања</a:t>
            </a:r>
            <a:r>
              <a:rPr lang="sr-Latn-RS" dirty="0" smtClean="0"/>
              <a:t> </a:t>
            </a:r>
            <a:r>
              <a:rPr lang="sr-Cyrl-RS" dirty="0" smtClean="0"/>
              <a:t>после</a:t>
            </a:r>
            <a:r>
              <a:rPr lang="sr-Latn-RS" dirty="0" smtClean="0"/>
              <a:t> </a:t>
            </a:r>
            <a:r>
              <a:rPr lang="sr-Cyrl-RS" dirty="0" smtClean="0"/>
              <a:t>прелома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endParaRPr lang="sr-Latn-RS" dirty="0" smtClean="0"/>
          </a:p>
          <a:p>
            <a:r>
              <a:rPr lang="sr-Cyrl-RS" dirty="0" smtClean="0"/>
              <a:t>Оштећења</a:t>
            </a:r>
            <a:r>
              <a:rPr lang="sr-Latn-RS" dirty="0" smtClean="0"/>
              <a:t> </a:t>
            </a:r>
            <a:r>
              <a:rPr lang="sr-Cyrl-RS" dirty="0" smtClean="0"/>
              <a:t>лигамената</a:t>
            </a:r>
            <a:r>
              <a:rPr lang="sr-Latn-RS" dirty="0" smtClean="0"/>
              <a:t> </a:t>
            </a:r>
            <a:r>
              <a:rPr lang="sr-Cyrl-RS" dirty="0" smtClean="0"/>
              <a:t>кука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доводе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нестабилности</a:t>
            </a:r>
            <a:r>
              <a:rPr lang="sr-Latn-RS" dirty="0" smtClean="0"/>
              <a:t> </a:t>
            </a:r>
            <a:r>
              <a:rPr lang="sr-Cyrl-RS" dirty="0" smtClean="0"/>
              <a:t>ових</a:t>
            </a:r>
            <a:r>
              <a:rPr lang="sr-Latn-RS" dirty="0" smtClean="0"/>
              <a:t> </a:t>
            </a:r>
            <a:r>
              <a:rPr lang="sr-Cyrl-RS" dirty="0" smtClean="0"/>
              <a:t>делова</a:t>
            </a:r>
            <a:endParaRPr lang="sr-Latn-RS" dirty="0" smtClean="0"/>
          </a:p>
          <a:p>
            <a:r>
              <a:rPr lang="sr-Cyrl-RS" dirty="0" smtClean="0"/>
              <a:t>Преломи</a:t>
            </a:r>
            <a:r>
              <a:rPr lang="sr-Latn-RS" dirty="0" smtClean="0"/>
              <a:t> </a:t>
            </a:r>
            <a:r>
              <a:rPr lang="sr-Cyrl-RS" dirty="0" smtClean="0"/>
              <a:t>натколене</a:t>
            </a:r>
            <a:r>
              <a:rPr lang="sr-Latn-RS" dirty="0" smtClean="0"/>
              <a:t> </a:t>
            </a:r>
            <a:r>
              <a:rPr lang="sr-Cyrl-RS" dirty="0" smtClean="0"/>
              <a:t>кости</a:t>
            </a:r>
            <a:endParaRPr lang="sr-Latn-RS" dirty="0" smtClean="0"/>
          </a:p>
          <a:p>
            <a:r>
              <a:rPr lang="sr-Cyrl-RS" dirty="0" smtClean="0"/>
              <a:t>Нека</a:t>
            </a:r>
            <a:r>
              <a:rPr lang="sr-Latn-RS" dirty="0" smtClean="0"/>
              <a:t> </a:t>
            </a:r>
            <a:r>
              <a:rPr lang="sr-Cyrl-RS" dirty="0" smtClean="0"/>
              <a:t>друга</a:t>
            </a:r>
            <a:r>
              <a:rPr lang="sr-Latn-RS" dirty="0" smtClean="0"/>
              <a:t> </a:t>
            </a:r>
            <a:r>
              <a:rPr lang="sr-Cyrl-RS" dirty="0" smtClean="0"/>
              <a:t>обољења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86" y="701458"/>
            <a:ext cx="2464169" cy="2880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31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583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/>
              <a:t>ОРТОЗЕ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ЗА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ТРУП</a:t>
            </a:r>
            <a:r>
              <a:rPr lang="sr-Latn-RS" sz="3600" b="1" dirty="0" smtClean="0"/>
              <a:t>, </a:t>
            </a:r>
            <a:r>
              <a:rPr lang="sr-Cyrl-RS" sz="3600" b="1" dirty="0" smtClean="0"/>
              <a:t>КУК</a:t>
            </a:r>
            <a:r>
              <a:rPr lang="sr-Latn-RS" sz="3600" b="1" dirty="0" smtClean="0"/>
              <a:t>, </a:t>
            </a:r>
            <a:r>
              <a:rPr lang="sr-Cyrl-RS" sz="3600" b="1" dirty="0" smtClean="0"/>
              <a:t>КОЛЕНО</a:t>
            </a:r>
            <a:r>
              <a:rPr lang="sr-Latn-RS" sz="3600" b="1" dirty="0" smtClean="0"/>
              <a:t>, </a:t>
            </a:r>
            <a:r>
              <a:rPr lang="sr-Cyrl-RS" sz="3600" b="1" dirty="0" smtClean="0"/>
              <a:t>СКОЧНИ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ЗГЛОБ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СТОПАЛО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циљу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контроле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покрета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трупа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одржавање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положаја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трупа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простору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спадају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Клипне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ход</a:t>
            </a:r>
            <a:endParaRPr lang="sr-Latn-RS" dirty="0" smtClean="0"/>
          </a:p>
          <a:p>
            <a:pPr algn="just"/>
            <a:r>
              <a:rPr lang="sr-Cyrl-RS" dirty="0" smtClean="0"/>
              <a:t>Шеталица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држачем</a:t>
            </a:r>
            <a:r>
              <a:rPr lang="sr-Latn-RS" dirty="0" smtClean="0"/>
              <a:t> </a:t>
            </a:r>
            <a:r>
              <a:rPr lang="sr-Cyrl-RS" dirty="0" smtClean="0"/>
              <a:t>трупа</a:t>
            </a:r>
            <a:endParaRPr lang="sr-Latn-RS" dirty="0" smtClean="0"/>
          </a:p>
          <a:p>
            <a:pPr algn="just"/>
            <a:r>
              <a:rPr lang="sr-Cyrl-RS" dirty="0" smtClean="0"/>
              <a:t>Динамички</a:t>
            </a:r>
            <a:r>
              <a:rPr lang="sr-Latn-RS" dirty="0" smtClean="0"/>
              <a:t> </a:t>
            </a:r>
            <a:r>
              <a:rPr lang="sr-Cyrl-RS" dirty="0" smtClean="0"/>
              <a:t>параподиум</a:t>
            </a:r>
            <a:endParaRPr lang="sr-Latn-RS" dirty="0" smtClean="0"/>
          </a:p>
          <a:p>
            <a:pPr algn="just"/>
            <a:r>
              <a:rPr lang="sr-Cyrl-RS" dirty="0" smtClean="0"/>
              <a:t>Рам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стајање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10" y="2894685"/>
            <a:ext cx="3484359" cy="34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60" y="453568"/>
            <a:ext cx="10972800" cy="1143000"/>
          </a:xfrm>
        </p:spPr>
        <p:txBody>
          <a:bodyPr>
            <a:noAutofit/>
          </a:bodyPr>
          <a:lstStyle/>
          <a:p>
            <a:r>
              <a:rPr lang="sr-Cyrl-RS" sz="4000" b="1" dirty="0" smtClean="0"/>
              <a:t>СПЕЦИЈАЛНЕ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ОРТОЗЕ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ЗА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ЛЕЧЕЊЕ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ДЕЦЕ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7757786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деце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сврхом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превенције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лечења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неких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болести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деформитета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доњих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екстремитета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деце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лечење</a:t>
            </a:r>
            <a:r>
              <a:rPr lang="sr-Latn-RS" dirty="0" smtClean="0"/>
              <a:t> </a:t>
            </a:r>
            <a:r>
              <a:rPr lang="sr-Cyrl-RS" dirty="0" smtClean="0"/>
              <a:t>петерсове</a:t>
            </a:r>
            <a:r>
              <a:rPr lang="sr-Latn-RS" dirty="0" smtClean="0"/>
              <a:t> </a:t>
            </a:r>
            <a:r>
              <a:rPr lang="sr-Cyrl-RS" dirty="0" smtClean="0"/>
              <a:t>болести</a:t>
            </a:r>
            <a:r>
              <a:rPr lang="sr-Latn-RS" dirty="0" smtClean="0"/>
              <a:t> (</a:t>
            </a:r>
            <a:r>
              <a:rPr lang="sr-Cyrl-RS" dirty="0" smtClean="0"/>
              <a:t>трилатералне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, </a:t>
            </a:r>
            <a:r>
              <a:rPr lang="sr-Cyrl-RS" dirty="0" smtClean="0"/>
              <a:t>Торонто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, </a:t>
            </a:r>
            <a:r>
              <a:rPr lang="sr-Cyrl-RS" dirty="0" smtClean="0"/>
              <a:t>Шкотски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r>
              <a:rPr lang="sr-Latn-RS" dirty="0" smtClean="0"/>
              <a:t>..)</a:t>
            </a:r>
          </a:p>
          <a:p>
            <a:pPr algn="just"/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превенцију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лечење</a:t>
            </a:r>
            <a:r>
              <a:rPr lang="sr-Latn-RS" dirty="0" smtClean="0"/>
              <a:t> </a:t>
            </a:r>
            <a:r>
              <a:rPr lang="sr-Cyrl-RS" dirty="0" smtClean="0"/>
              <a:t>урођених</a:t>
            </a:r>
            <a:r>
              <a:rPr lang="sr-Latn-RS" dirty="0" smtClean="0"/>
              <a:t> </a:t>
            </a:r>
            <a:r>
              <a:rPr lang="sr-Cyrl-RS" dirty="0" smtClean="0"/>
              <a:t>ишчашења</a:t>
            </a:r>
            <a:r>
              <a:rPr lang="sr-Latn-RS" dirty="0" smtClean="0"/>
              <a:t> </a:t>
            </a:r>
            <a:r>
              <a:rPr lang="sr-Cyrl-RS" dirty="0" smtClean="0"/>
              <a:t>кукова</a:t>
            </a:r>
            <a:r>
              <a:rPr lang="sr-Latn-RS" dirty="0" smtClean="0"/>
              <a:t>  (</a:t>
            </a:r>
            <a:r>
              <a:rPr lang="sr-Cyrl-RS" dirty="0" smtClean="0"/>
              <a:t>Павликови</a:t>
            </a:r>
            <a:r>
              <a:rPr lang="sr-Latn-RS" dirty="0" smtClean="0"/>
              <a:t> </a:t>
            </a:r>
            <a:r>
              <a:rPr lang="sr-Cyrl-RS" dirty="0" smtClean="0"/>
              <a:t>ремени</a:t>
            </a:r>
            <a:r>
              <a:rPr lang="sr-Latn-RS" dirty="0" smtClean="0"/>
              <a:t>, </a:t>
            </a:r>
            <a:r>
              <a:rPr lang="sr-Cyrl-RS" dirty="0" smtClean="0"/>
              <a:t>Вон</a:t>
            </a:r>
            <a:r>
              <a:rPr lang="sr-Latn-RS" dirty="0" smtClean="0"/>
              <a:t> </a:t>
            </a:r>
            <a:r>
              <a:rPr lang="sr-Cyrl-RS" dirty="0" smtClean="0"/>
              <a:t>Росен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r>
              <a:rPr lang="sr-Latn-RS" dirty="0" smtClean="0"/>
              <a:t>, </a:t>
            </a:r>
            <a:r>
              <a:rPr lang="sr-Cyrl-RS" dirty="0" smtClean="0"/>
              <a:t>пелене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широко</a:t>
            </a:r>
            <a:r>
              <a:rPr lang="sr-Latn-RS" dirty="0" smtClean="0"/>
              <a:t> </a:t>
            </a:r>
            <a:r>
              <a:rPr lang="sr-Cyrl-RS" dirty="0" smtClean="0"/>
              <a:t>повијање</a:t>
            </a:r>
            <a:r>
              <a:rPr lang="sr-Latn-RS" dirty="0" smtClean="0"/>
              <a:t>...)</a:t>
            </a:r>
          </a:p>
          <a:p>
            <a:pPr algn="just"/>
            <a:r>
              <a:rPr lang="sr-Cyrl-RS" dirty="0" smtClean="0"/>
              <a:t>Ангуларне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деформантне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 (</a:t>
            </a:r>
            <a:r>
              <a:rPr lang="sr-Cyrl-RS" dirty="0" smtClean="0"/>
              <a:t>Денис</a:t>
            </a:r>
            <a:r>
              <a:rPr lang="sr-Latn-RS" dirty="0" smtClean="0"/>
              <a:t> </a:t>
            </a:r>
            <a:r>
              <a:rPr lang="sr-Cyrl-RS" dirty="0" smtClean="0"/>
              <a:t>Бро</a:t>
            </a:r>
            <a:r>
              <a:rPr lang="sr-Latn-RS" dirty="0" smtClean="0"/>
              <a:t>w</a:t>
            </a:r>
            <a:r>
              <a:rPr lang="sr-Cyrl-RS" dirty="0" smtClean="0"/>
              <a:t>н</a:t>
            </a:r>
            <a:r>
              <a:rPr lang="sr-Latn-RS" dirty="0" smtClean="0"/>
              <a:t> </a:t>
            </a:r>
            <a:r>
              <a:rPr lang="sr-Cyrl-RS" dirty="0" smtClean="0"/>
              <a:t>слпинт</a:t>
            </a:r>
            <a:r>
              <a:rPr lang="sr-Latn-RS" dirty="0" smtClean="0"/>
              <a:t>, </a:t>
            </a:r>
            <a:r>
              <a:rPr lang="sr-Cyrl-RS" dirty="0" smtClean="0"/>
              <a:t>торзиона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...)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067" y="1935480"/>
            <a:ext cx="3287103" cy="219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067" y="4239649"/>
            <a:ext cx="3287103" cy="2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ДОЊЕ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2129424"/>
            <a:ext cx="11319353" cy="4396635"/>
          </a:xfrm>
        </p:spPr>
        <p:txBody>
          <a:bodyPr/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То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справе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апарати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нивоу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доњег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екстремитета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како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постигла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њихова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боља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покретљивост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стабилност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како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ходу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тако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стајању</a:t>
            </a:r>
            <a:r>
              <a:rPr lang="sr-Latn-RS" b="1" dirty="0" smtClean="0">
                <a:solidFill>
                  <a:srgbClr val="FF0000"/>
                </a:solidFill>
              </a:rPr>
              <a:t>. </a:t>
            </a:r>
            <a:r>
              <a:rPr lang="sr-Cyrl-RS" b="1" dirty="0" smtClean="0">
                <a:solidFill>
                  <a:srgbClr val="FF0000"/>
                </a:solidFill>
              </a:rPr>
              <a:t>Такође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циљу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превенције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контрактура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деформитета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као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сврху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отклањања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бола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горње</a:t>
            </a:r>
            <a:r>
              <a:rPr lang="sr-Latn-RS" dirty="0" smtClean="0"/>
              <a:t> </a:t>
            </a:r>
            <a:r>
              <a:rPr lang="sr-Cyrl-RS" dirty="0" smtClean="0"/>
              <a:t>екстремитете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доње</a:t>
            </a:r>
            <a:r>
              <a:rPr lang="sr-Latn-RS" dirty="0" smtClean="0"/>
              <a:t> </a:t>
            </a:r>
            <a:r>
              <a:rPr lang="sr-Cyrl-RS" dirty="0" smtClean="0"/>
              <a:t>екстремитете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деле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b="1" dirty="0" smtClean="0"/>
              <a:t>СТАТИЧКЕ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чврсте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одржавање</a:t>
            </a:r>
            <a:r>
              <a:rPr lang="sr-Latn-RS" dirty="0" smtClean="0"/>
              <a:t> </a:t>
            </a:r>
            <a:r>
              <a:rPr lang="sr-Cyrl-RS" dirty="0" smtClean="0"/>
              <a:t>стабилности</a:t>
            </a:r>
            <a:r>
              <a:rPr lang="sr-Latn-RS" dirty="0" smtClean="0"/>
              <a:t>  </a:t>
            </a:r>
            <a:r>
              <a:rPr lang="sr-Cyrl-RS" dirty="0" smtClean="0"/>
              <a:t>тела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простору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b="1" dirty="0" smtClean="0"/>
              <a:t>ДИНАМИЧКЕ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служе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олакшање</a:t>
            </a:r>
            <a:r>
              <a:rPr lang="sr-Latn-RS" dirty="0" smtClean="0"/>
              <a:t> </a:t>
            </a:r>
            <a:r>
              <a:rPr lang="sr-Cyrl-RS" dirty="0" smtClean="0"/>
              <a:t>покретљивости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сегментима</a:t>
            </a:r>
            <a:r>
              <a:rPr lang="sr-Latn-RS" dirty="0" smtClean="0"/>
              <a:t> </a:t>
            </a:r>
            <a:r>
              <a:rPr lang="sr-Cyrl-RS" dirty="0" smtClean="0"/>
              <a:t>доњих</a:t>
            </a:r>
            <a:r>
              <a:rPr lang="sr-Latn-RS" dirty="0" smtClean="0"/>
              <a:t> </a:t>
            </a:r>
            <a:r>
              <a:rPr lang="sr-Cyrl-RS" dirty="0" smtClean="0"/>
              <a:t>екстремитета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14" y="704088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НАРЕДНА</a:t>
            </a:r>
            <a:r>
              <a:rPr lang="sr-Latn-RS" b="1" dirty="0" smtClean="0"/>
              <a:t> </a:t>
            </a:r>
            <a:r>
              <a:rPr lang="sr-Cyrl-RS" b="1" dirty="0" smtClean="0"/>
              <a:t>ПРЕДАВАЊА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1433"/>
            <a:ext cx="10972800" cy="3800573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3200" b="1" dirty="0"/>
              <a:t>17. 05. 2019. – </a:t>
            </a:r>
            <a:r>
              <a:rPr lang="sr-Cyrl-RS" sz="3200" b="1" dirty="0"/>
              <a:t>Предавање</a:t>
            </a:r>
            <a:r>
              <a:rPr lang="sr-Latn-RS" sz="3200" b="1" dirty="0"/>
              <a:t> XIV </a:t>
            </a:r>
            <a:r>
              <a:rPr lang="sr-Cyrl-RS" sz="3200" dirty="0"/>
              <a:t>Ортозе</a:t>
            </a:r>
            <a:r>
              <a:rPr lang="sr-Latn-RS" sz="3200" dirty="0"/>
              <a:t> </a:t>
            </a:r>
            <a:r>
              <a:rPr lang="sr-Cyrl-RS" sz="3200" dirty="0"/>
              <a:t>за</a:t>
            </a:r>
            <a:r>
              <a:rPr lang="sr-Latn-RS" sz="3200" dirty="0"/>
              <a:t> </a:t>
            </a:r>
            <a:r>
              <a:rPr lang="sr-Cyrl-RS" sz="3200" dirty="0"/>
              <a:t>кичмени</a:t>
            </a:r>
            <a:r>
              <a:rPr lang="sr-Latn-RS" sz="3200" dirty="0"/>
              <a:t> </a:t>
            </a:r>
            <a:r>
              <a:rPr lang="sr-Cyrl-RS" sz="3200" dirty="0"/>
              <a:t>стуб</a:t>
            </a:r>
            <a:r>
              <a:rPr lang="sr-Latn-RS" sz="3200" dirty="0"/>
              <a:t>, </a:t>
            </a:r>
            <a:r>
              <a:rPr lang="sr-Cyrl-RS" sz="3200" dirty="0"/>
              <a:t>цервикалне</a:t>
            </a:r>
            <a:r>
              <a:rPr lang="sr-Latn-RS" sz="3200" dirty="0"/>
              <a:t> </a:t>
            </a:r>
            <a:r>
              <a:rPr lang="sr-Cyrl-RS" sz="3200" dirty="0"/>
              <a:t>ортозе</a:t>
            </a:r>
            <a:r>
              <a:rPr lang="sr-Latn-RS" sz="3200" dirty="0"/>
              <a:t>, </a:t>
            </a:r>
            <a:r>
              <a:rPr lang="sr-Cyrl-RS" sz="3200" dirty="0"/>
              <a:t>ортозе</a:t>
            </a:r>
            <a:r>
              <a:rPr lang="sr-Latn-RS" sz="3200" dirty="0"/>
              <a:t> </a:t>
            </a:r>
            <a:r>
              <a:rPr lang="sr-Cyrl-RS" sz="3200" dirty="0"/>
              <a:t>за</a:t>
            </a:r>
            <a:r>
              <a:rPr lang="sr-Latn-RS" sz="3200" dirty="0"/>
              <a:t> </a:t>
            </a:r>
            <a:r>
              <a:rPr lang="sr-Cyrl-RS" sz="3200" dirty="0"/>
              <a:t>главу</a:t>
            </a:r>
            <a:r>
              <a:rPr lang="sr-Latn-RS" sz="3200" dirty="0"/>
              <a:t> </a:t>
            </a:r>
            <a:r>
              <a:rPr lang="sr-Cyrl-RS" sz="3200" dirty="0"/>
              <a:t>и</a:t>
            </a:r>
            <a:r>
              <a:rPr lang="sr-Latn-RS" sz="3200" dirty="0"/>
              <a:t> </a:t>
            </a:r>
            <a:r>
              <a:rPr lang="sr-Cyrl-RS" sz="3200" dirty="0"/>
              <a:t>врат</a:t>
            </a:r>
            <a:r>
              <a:rPr lang="sr-Latn-RS" sz="3200" dirty="0"/>
              <a:t>, </a:t>
            </a:r>
            <a:r>
              <a:rPr lang="sr-Cyrl-RS" sz="3200" dirty="0"/>
              <a:t>цервикоторокалне</a:t>
            </a:r>
            <a:r>
              <a:rPr lang="sr-Latn-RS" sz="3200" dirty="0"/>
              <a:t> </a:t>
            </a:r>
            <a:r>
              <a:rPr lang="sr-Cyrl-RS" sz="3200" dirty="0"/>
              <a:t>ортозе</a:t>
            </a:r>
            <a:r>
              <a:rPr lang="sr-Latn-RS" sz="3200" dirty="0"/>
              <a:t>, </a:t>
            </a:r>
            <a:r>
              <a:rPr lang="sr-Cyrl-RS" sz="3200" dirty="0"/>
              <a:t>тораколумбосакралне</a:t>
            </a:r>
            <a:r>
              <a:rPr lang="sr-Latn-RS" sz="3200" dirty="0"/>
              <a:t> </a:t>
            </a:r>
            <a:r>
              <a:rPr lang="sr-Cyrl-RS" sz="3200" dirty="0"/>
              <a:t>ортозе</a:t>
            </a:r>
            <a:r>
              <a:rPr lang="sr-Latn-RS" sz="3200" dirty="0"/>
              <a:t>, </a:t>
            </a:r>
            <a:r>
              <a:rPr lang="sr-Cyrl-RS" sz="3200" dirty="0"/>
              <a:t>лумбосакралне</a:t>
            </a:r>
            <a:r>
              <a:rPr lang="sr-Latn-RS" sz="3200" dirty="0"/>
              <a:t> </a:t>
            </a:r>
            <a:r>
              <a:rPr lang="sr-Cyrl-RS" sz="3200" dirty="0"/>
              <a:t>ортозе</a:t>
            </a:r>
            <a:r>
              <a:rPr lang="sr-Latn-RS" sz="3200" dirty="0"/>
              <a:t>, </a:t>
            </a:r>
            <a:r>
              <a:rPr lang="sr-Cyrl-RS" sz="3200" dirty="0"/>
              <a:t>ортозе</a:t>
            </a:r>
            <a:r>
              <a:rPr lang="sr-Latn-RS" sz="3200" dirty="0"/>
              <a:t> </a:t>
            </a:r>
            <a:r>
              <a:rPr lang="sr-Cyrl-RS" sz="3200" dirty="0"/>
              <a:t>за</a:t>
            </a:r>
            <a:r>
              <a:rPr lang="sr-Latn-RS" sz="3200" dirty="0"/>
              <a:t> </a:t>
            </a:r>
            <a:r>
              <a:rPr lang="sr-Cyrl-RS" sz="3200" dirty="0"/>
              <a:t>лечење</a:t>
            </a:r>
            <a:r>
              <a:rPr lang="sr-Latn-RS" sz="3200" dirty="0"/>
              <a:t> </a:t>
            </a:r>
            <a:r>
              <a:rPr lang="sr-Cyrl-RS" sz="3200" dirty="0"/>
              <a:t>сколиоза</a:t>
            </a:r>
            <a:r>
              <a:rPr lang="sr-Latn-RS" sz="3200" dirty="0"/>
              <a:t>.</a:t>
            </a:r>
            <a:endParaRPr lang="ru-RU" sz="3200" dirty="0"/>
          </a:p>
          <a:p>
            <a:pPr marL="0" indent="0" algn="just">
              <a:buNone/>
            </a:pPr>
            <a:endParaRPr lang="sr-Latn-RS" sz="3200" b="1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>
                <a:solidFill>
                  <a:srgbClr val="373545">
                    <a:shade val="90000"/>
                  </a:srgbClr>
                </a:solidFill>
              </a:rPr>
              <a:pPr/>
              <a:t>20</a:t>
            </a:fld>
            <a:endParaRPr lang="en-US">
              <a:solidFill>
                <a:srgbClr val="3735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519133" y="2486526"/>
            <a:ext cx="6924310" cy="40490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>
                <a:solidFill>
                  <a:srgbClr val="373545">
                    <a:shade val="90000"/>
                  </a:srgbClr>
                </a:solidFill>
              </a:rPr>
              <a:pPr/>
              <a:t>21</a:t>
            </a:fld>
            <a:endParaRPr lang="en-US">
              <a:solidFill>
                <a:srgbClr val="3735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973"/>
            <a:ext cx="10972800" cy="51346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Према</a:t>
            </a:r>
            <a:r>
              <a:rPr lang="sr-Latn-RS" b="1" dirty="0" smtClean="0"/>
              <a:t> </a:t>
            </a:r>
            <a:r>
              <a:rPr lang="sr-Cyrl-RS" b="1" dirty="0" smtClean="0"/>
              <a:t>анатомском</a:t>
            </a:r>
            <a:r>
              <a:rPr lang="sr-Latn-RS" b="1" dirty="0" smtClean="0"/>
              <a:t> </a:t>
            </a:r>
            <a:r>
              <a:rPr lang="sr-Cyrl-RS" b="1" dirty="0" smtClean="0"/>
              <a:t>делу</a:t>
            </a:r>
            <a:r>
              <a:rPr lang="sr-Latn-RS" b="1" dirty="0" smtClean="0"/>
              <a:t> </a:t>
            </a:r>
            <a:r>
              <a:rPr lang="sr-Cyrl-RS" b="1" dirty="0" smtClean="0"/>
              <a:t>деле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колено</a:t>
            </a:r>
            <a:r>
              <a:rPr lang="sr-Latn-RS" dirty="0" smtClean="0"/>
              <a:t>,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endParaRPr lang="sr-Latn-RS" dirty="0" smtClean="0"/>
          </a:p>
          <a:p>
            <a:r>
              <a:rPr lang="sr-Cyrl-RS" dirty="0" smtClean="0"/>
              <a:t>Колене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кук</a:t>
            </a:r>
            <a:r>
              <a:rPr lang="sr-Latn-RS" dirty="0" smtClean="0"/>
              <a:t>, </a:t>
            </a:r>
            <a:r>
              <a:rPr lang="sr-Cyrl-RS" dirty="0" smtClean="0"/>
              <a:t>колено</a:t>
            </a:r>
            <a:r>
              <a:rPr lang="sr-Latn-RS" dirty="0" smtClean="0"/>
              <a:t>,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труп</a:t>
            </a:r>
            <a:r>
              <a:rPr lang="sr-Latn-RS" dirty="0" smtClean="0"/>
              <a:t>, </a:t>
            </a:r>
            <a:r>
              <a:rPr lang="sr-Cyrl-RS" dirty="0" smtClean="0"/>
              <a:t>колено</a:t>
            </a:r>
            <a:r>
              <a:rPr lang="sr-Latn-RS" dirty="0" smtClean="0"/>
              <a:t>,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сва</a:t>
            </a:r>
            <a:r>
              <a:rPr lang="sr-Latn-RS" dirty="0" smtClean="0"/>
              <a:t> </a:t>
            </a:r>
            <a:r>
              <a:rPr lang="sr-Cyrl-RS" dirty="0" smtClean="0"/>
              <a:t>ортотичка</a:t>
            </a:r>
            <a:r>
              <a:rPr lang="sr-Latn-RS" dirty="0" smtClean="0"/>
              <a:t> </a:t>
            </a:r>
            <a:r>
              <a:rPr lang="sr-Cyrl-RS" dirty="0" smtClean="0"/>
              <a:t>средства</a:t>
            </a:r>
            <a:r>
              <a:rPr lang="sr-Latn-RS" dirty="0" smtClean="0"/>
              <a:t> </a:t>
            </a:r>
            <a:r>
              <a:rPr lang="sr-Cyrl-RS" dirty="0" smtClean="0"/>
              <a:t>доњих</a:t>
            </a:r>
            <a:r>
              <a:rPr lang="sr-Latn-RS" dirty="0" smtClean="0"/>
              <a:t> </a:t>
            </a:r>
            <a:r>
              <a:rPr lang="sr-Cyrl-RS" dirty="0" smtClean="0"/>
              <a:t>есктремитета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карактеристично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морају</a:t>
            </a:r>
            <a:r>
              <a:rPr lang="sr-Latn-RS" dirty="0" smtClean="0"/>
              <a:t> </a:t>
            </a:r>
            <a:r>
              <a:rPr lang="sr-Cyrl-RS" dirty="0" smtClean="0"/>
              <a:t>имати</a:t>
            </a:r>
            <a:r>
              <a:rPr lang="sr-Latn-RS" dirty="0" smtClean="0"/>
              <a:t> </a:t>
            </a:r>
            <a:r>
              <a:rPr lang="sr-Cyrl-RS" dirty="0" smtClean="0"/>
              <a:t>три</a:t>
            </a:r>
            <a:r>
              <a:rPr lang="sr-Latn-RS" dirty="0" smtClean="0"/>
              <a:t> </a:t>
            </a:r>
            <a:r>
              <a:rPr lang="sr-Cyrl-RS" dirty="0" smtClean="0"/>
              <a:t>тачке</a:t>
            </a:r>
            <a:r>
              <a:rPr lang="sr-Latn-RS" dirty="0" smtClean="0"/>
              <a:t> </a:t>
            </a:r>
            <a:r>
              <a:rPr lang="sr-Cyrl-RS" dirty="0" smtClean="0"/>
              <a:t>притиска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постизања</a:t>
            </a:r>
            <a:r>
              <a:rPr lang="sr-Latn-RS" dirty="0" smtClean="0"/>
              <a:t> </a:t>
            </a:r>
            <a:r>
              <a:rPr lang="sr-Cyrl-RS" dirty="0" smtClean="0"/>
              <a:t>одговарајуће</a:t>
            </a:r>
            <a:r>
              <a:rPr lang="sr-Latn-RS" dirty="0" smtClean="0"/>
              <a:t> </a:t>
            </a:r>
            <a:r>
              <a:rPr lang="sr-Cyrl-RS" dirty="0" smtClean="0"/>
              <a:t>контроле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нивоу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, </a:t>
            </a: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све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справе</a:t>
            </a:r>
            <a:r>
              <a:rPr lang="sr-Latn-RS" dirty="0" smtClean="0"/>
              <a:t> </a:t>
            </a:r>
            <a:r>
              <a:rPr lang="sr-Cyrl-RS" dirty="0" smtClean="0"/>
              <a:t>морају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буду</a:t>
            </a:r>
            <a:r>
              <a:rPr lang="sr-Latn-RS" dirty="0" smtClean="0"/>
              <a:t> </a:t>
            </a:r>
            <a:r>
              <a:rPr lang="sr-Cyrl-RS" dirty="0" smtClean="0"/>
              <a:t>лаке</a:t>
            </a:r>
            <a:r>
              <a:rPr lang="sr-Latn-RS" dirty="0" smtClean="0"/>
              <a:t>, </a:t>
            </a:r>
            <a:r>
              <a:rPr lang="sr-Cyrl-RS" dirty="0" smtClean="0"/>
              <a:t>једноставне</a:t>
            </a:r>
            <a:r>
              <a:rPr lang="sr-Latn-RS" dirty="0" smtClean="0"/>
              <a:t>, </a:t>
            </a:r>
            <a:r>
              <a:rPr lang="sr-Cyrl-RS" dirty="0" smtClean="0"/>
              <a:t>јаке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издржљиве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415" t="2243" r="29664"/>
          <a:stretch/>
        </p:blipFill>
        <p:spPr>
          <a:xfrm>
            <a:off x="8700021" y="1360473"/>
            <a:ext cx="1866379" cy="32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7551"/>
            <a:ext cx="10972800" cy="50970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доње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израђују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разних</a:t>
            </a:r>
            <a:r>
              <a:rPr lang="sr-Latn-RS" b="1" dirty="0" smtClean="0"/>
              <a:t> </a:t>
            </a:r>
            <a:r>
              <a:rPr lang="sr-Cyrl-RS" b="1" dirty="0" smtClean="0"/>
              <a:t>материјала</a:t>
            </a:r>
            <a:r>
              <a:rPr lang="sr-Latn-RS" b="1" dirty="0" smtClean="0"/>
              <a:t>:</a:t>
            </a:r>
          </a:p>
          <a:p>
            <a:r>
              <a:rPr lang="sr-Cyrl-RS" dirty="0" smtClean="0"/>
              <a:t>Кожа</a:t>
            </a:r>
            <a:r>
              <a:rPr lang="sr-Latn-RS" dirty="0" smtClean="0"/>
              <a:t> </a:t>
            </a:r>
          </a:p>
          <a:p>
            <a:r>
              <a:rPr lang="sr-Cyrl-RS" dirty="0" smtClean="0"/>
              <a:t>Метал</a:t>
            </a:r>
            <a:endParaRPr lang="sr-Latn-RS" dirty="0" smtClean="0"/>
          </a:p>
          <a:p>
            <a:r>
              <a:rPr lang="sr-Cyrl-RS" dirty="0" smtClean="0"/>
              <a:t>Пластика</a:t>
            </a:r>
            <a:endParaRPr lang="sr-Latn-RS" dirty="0" smtClean="0"/>
          </a:p>
          <a:p>
            <a:r>
              <a:rPr lang="sr-Cyrl-RS" dirty="0" smtClean="0"/>
              <a:t>Гума</a:t>
            </a:r>
            <a:endParaRPr lang="sr-Latn-RS" dirty="0" smtClean="0"/>
          </a:p>
          <a:p>
            <a:r>
              <a:rPr lang="sr-Cyrl-RS" dirty="0" smtClean="0"/>
              <a:t>Синтетички</a:t>
            </a:r>
            <a:r>
              <a:rPr lang="sr-Latn-RS" dirty="0" smtClean="0"/>
              <a:t> </a:t>
            </a:r>
            <a:r>
              <a:rPr lang="sr-Cyrl-RS" dirty="0" smtClean="0"/>
              <a:t>материјали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наведених</a:t>
            </a:r>
            <a:r>
              <a:rPr lang="sr-Latn-RS" dirty="0" smtClean="0"/>
              <a:t> </a:t>
            </a:r>
            <a:r>
              <a:rPr lang="sr-Cyrl-RS" dirty="0" smtClean="0"/>
              <a:t>материјала</a:t>
            </a:r>
            <a:r>
              <a:rPr lang="sr-Latn-RS" dirty="0" smtClean="0"/>
              <a:t> </a:t>
            </a:r>
            <a:r>
              <a:rPr lang="sr-Cyrl-RS" dirty="0" smtClean="0"/>
              <a:t>најчешће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пластични</a:t>
            </a:r>
            <a:r>
              <a:rPr lang="sr-Latn-RS" dirty="0" smtClean="0"/>
              <a:t> </a:t>
            </a:r>
            <a:r>
              <a:rPr lang="sr-Cyrl-RS" dirty="0" smtClean="0"/>
              <a:t>материјали</a:t>
            </a:r>
            <a:r>
              <a:rPr lang="sr-Latn-RS" dirty="0" smtClean="0"/>
              <a:t>,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 </a:t>
            </a:r>
            <a:r>
              <a:rPr lang="sr-Cyrl-RS" dirty="0" smtClean="0"/>
              <a:t>термоочвршћајући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89" y="2054268"/>
            <a:ext cx="2857500" cy="27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04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ОРТОЗЕ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ЗА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СКОЧНИ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ЗГЛОБ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И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СТОПАЛО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1935480"/>
            <a:ext cx="11411211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случају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слабости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парализе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мускулатуре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дела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тела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при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чему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долази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поремећаја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дорзалне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плантарне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флексије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еверзије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инверзије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скочног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. 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пацијената</a:t>
            </a:r>
            <a:r>
              <a:rPr lang="sr-Latn-RS" dirty="0" smtClean="0"/>
              <a:t> </a:t>
            </a:r>
            <a:r>
              <a:rPr lang="sr-Cyrl-RS" dirty="0" smtClean="0"/>
              <a:t>оболелих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различитих</a:t>
            </a:r>
            <a:r>
              <a:rPr lang="sr-Latn-RS" dirty="0" smtClean="0"/>
              <a:t> </a:t>
            </a:r>
            <a:r>
              <a:rPr lang="sr-Cyrl-RS" dirty="0" smtClean="0"/>
              <a:t>болести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церебрална</a:t>
            </a:r>
            <a:r>
              <a:rPr lang="sr-Latn-RS" dirty="0" smtClean="0"/>
              <a:t> </a:t>
            </a:r>
            <a:r>
              <a:rPr lang="sr-Cyrl-RS" dirty="0" smtClean="0"/>
              <a:t>парализа</a:t>
            </a:r>
            <a:r>
              <a:rPr lang="sr-Latn-RS" dirty="0" smtClean="0"/>
              <a:t>, </a:t>
            </a:r>
            <a:r>
              <a:rPr lang="sr-Cyrl-RS" dirty="0" smtClean="0"/>
              <a:t>поремећаји</a:t>
            </a:r>
            <a:r>
              <a:rPr lang="sr-Latn-RS" dirty="0" smtClean="0"/>
              <a:t> </a:t>
            </a:r>
            <a:r>
              <a:rPr lang="sr-Cyrl-RS" dirty="0" smtClean="0"/>
              <a:t>доњег</a:t>
            </a:r>
            <a:r>
              <a:rPr lang="sr-Latn-RS" dirty="0" smtClean="0"/>
              <a:t> </a:t>
            </a:r>
            <a:r>
              <a:rPr lang="sr-Cyrl-RS" dirty="0" smtClean="0"/>
              <a:t>моторног</a:t>
            </a:r>
            <a:r>
              <a:rPr lang="sr-Latn-RS" dirty="0" smtClean="0"/>
              <a:t> </a:t>
            </a:r>
            <a:r>
              <a:rPr lang="sr-Cyrl-RS" dirty="0" smtClean="0"/>
              <a:t>неурона</a:t>
            </a:r>
            <a:r>
              <a:rPr lang="sr-Latn-RS" dirty="0" smtClean="0"/>
              <a:t>, </a:t>
            </a:r>
            <a:r>
              <a:rPr lang="sr-Cyrl-RS" dirty="0" smtClean="0"/>
              <a:t>полиомијелитиса</a:t>
            </a:r>
            <a:r>
              <a:rPr lang="sr-Latn-RS" dirty="0" smtClean="0"/>
              <a:t> </a:t>
            </a:r>
            <a:r>
              <a:rPr lang="sr-Cyrl-RS" dirty="0" smtClean="0"/>
              <a:t>итд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долази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смањења</a:t>
            </a:r>
            <a:r>
              <a:rPr lang="sr-Latn-RS" dirty="0" smtClean="0"/>
              <a:t> </a:t>
            </a:r>
            <a:r>
              <a:rPr lang="sr-Cyrl-RS" dirty="0" smtClean="0"/>
              <a:t>енергетске</a:t>
            </a:r>
            <a:r>
              <a:rPr lang="sr-Latn-RS" dirty="0" smtClean="0"/>
              <a:t> </a:t>
            </a:r>
            <a:r>
              <a:rPr lang="sr-Cyrl-RS" dirty="0" smtClean="0"/>
              <a:t>потрошње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i="1" dirty="0" smtClean="0"/>
              <a:t>Ове</a:t>
            </a:r>
            <a:r>
              <a:rPr lang="sr-Latn-RS" i="1" dirty="0" smtClean="0"/>
              <a:t> </a:t>
            </a:r>
            <a:r>
              <a:rPr lang="sr-Cyrl-RS" i="1" dirty="0" smtClean="0"/>
              <a:t>ортозе</a:t>
            </a:r>
            <a:r>
              <a:rPr lang="sr-Latn-RS" i="1" dirty="0" smtClean="0"/>
              <a:t> </a:t>
            </a:r>
            <a:r>
              <a:rPr lang="sr-Cyrl-RS" i="1" dirty="0" smtClean="0"/>
              <a:t>могу</a:t>
            </a:r>
            <a:r>
              <a:rPr lang="sr-Latn-RS" i="1" dirty="0" smtClean="0"/>
              <a:t> </a:t>
            </a:r>
            <a:r>
              <a:rPr lang="sr-Cyrl-RS" i="1" dirty="0" smtClean="0"/>
              <a:t>бити</a:t>
            </a:r>
            <a:r>
              <a:rPr lang="sr-Latn-RS" i="1" dirty="0" smtClean="0"/>
              <a:t> </a:t>
            </a:r>
            <a:r>
              <a:rPr lang="sr-Cyrl-RS" i="1" dirty="0" smtClean="0"/>
              <a:t>термопластичне</a:t>
            </a:r>
            <a:r>
              <a:rPr lang="sr-Latn-RS" i="1" dirty="0" smtClean="0"/>
              <a:t>, </a:t>
            </a:r>
            <a:r>
              <a:rPr lang="sr-Cyrl-RS" i="1" dirty="0" smtClean="0"/>
              <a:t>металне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металопластичне</a:t>
            </a:r>
            <a:r>
              <a:rPr lang="sr-Latn-R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44" y="1058885"/>
            <a:ext cx="6793282" cy="52974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Термопластичне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скочног</a:t>
            </a:r>
            <a:r>
              <a:rPr lang="sr-Latn-RS" b="1" dirty="0" smtClean="0"/>
              <a:t> </a:t>
            </a:r>
            <a:r>
              <a:rPr lang="sr-Cyrl-RS" b="1" dirty="0" smtClean="0"/>
              <a:t>зглоба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узаним</a:t>
            </a:r>
            <a:r>
              <a:rPr lang="sr-Latn-RS" dirty="0" smtClean="0"/>
              <a:t> </a:t>
            </a:r>
            <a:r>
              <a:rPr lang="sr-Cyrl-RS" dirty="0" smtClean="0"/>
              <a:t>постериорним</a:t>
            </a:r>
            <a:r>
              <a:rPr lang="sr-Latn-RS" dirty="0" smtClean="0"/>
              <a:t> </a:t>
            </a:r>
            <a:r>
              <a:rPr lang="sr-Cyrl-RS" dirty="0" smtClean="0"/>
              <a:t>делом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табанским</a:t>
            </a:r>
            <a:r>
              <a:rPr lang="sr-Latn-RS" dirty="0" smtClean="0"/>
              <a:t> </a:t>
            </a:r>
            <a:r>
              <a:rPr lang="sr-Cyrl-RS" dirty="0" smtClean="0"/>
              <a:t>продужетком</a:t>
            </a:r>
            <a:endParaRPr lang="sr-Latn-RS" dirty="0" smtClean="0"/>
          </a:p>
          <a:p>
            <a:r>
              <a:rPr lang="sr-Cyrl-RS" dirty="0" smtClean="0"/>
              <a:t>Спирална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Хемиспирална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Ригидна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Полуригидна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Шарнирана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endParaRPr lang="sr-Latn-RS" dirty="0" smtClean="0"/>
          </a:p>
          <a:p>
            <a:r>
              <a:rPr lang="sr-Cyrl-RS" dirty="0" smtClean="0"/>
              <a:t>Термопластичне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редукцију</a:t>
            </a:r>
            <a:r>
              <a:rPr lang="sr-Latn-RS" dirty="0" smtClean="0"/>
              <a:t> </a:t>
            </a:r>
            <a:r>
              <a:rPr lang="sr-Cyrl-RS" dirty="0" smtClean="0"/>
              <a:t>тонусних</a:t>
            </a:r>
            <a:r>
              <a:rPr lang="sr-Latn-RS" dirty="0" smtClean="0"/>
              <a:t> </a:t>
            </a:r>
            <a:r>
              <a:rPr lang="sr-Cyrl-RS" dirty="0" smtClean="0"/>
              <a:t>поремећаја</a:t>
            </a:r>
            <a:endParaRPr lang="sr-Latn-RS" dirty="0" smtClean="0"/>
          </a:p>
          <a:p>
            <a:r>
              <a:rPr lang="sr-Cyrl-RS" dirty="0" smtClean="0"/>
              <a:t>Друге</a:t>
            </a:r>
            <a:r>
              <a:rPr lang="sr-Latn-RS" dirty="0" smtClean="0"/>
              <a:t> </a:t>
            </a:r>
            <a:r>
              <a:rPr lang="sr-Cyrl-RS" dirty="0" smtClean="0"/>
              <a:t>термоплстичне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396" y="1058885"/>
            <a:ext cx="3981971" cy="52974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04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75" y="1178317"/>
            <a:ext cx="8258827" cy="517220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sr-Cyrl-RS" b="1" dirty="0" smtClean="0"/>
              <a:t>Постоје</a:t>
            </a:r>
            <a:r>
              <a:rPr lang="sr-Latn-RS" b="1" dirty="0" smtClean="0"/>
              <a:t> </a:t>
            </a:r>
            <a:r>
              <a:rPr lang="sr-Cyrl-RS" b="1" dirty="0" smtClean="0"/>
              <a:t>различити</a:t>
            </a:r>
            <a:r>
              <a:rPr lang="sr-Latn-RS" b="1" dirty="0" smtClean="0"/>
              <a:t> </a:t>
            </a:r>
            <a:r>
              <a:rPr lang="sr-Cyrl-RS" b="1" dirty="0" smtClean="0"/>
              <a:t>типови</a:t>
            </a:r>
            <a:r>
              <a:rPr lang="sr-Latn-RS" b="1" dirty="0" smtClean="0"/>
              <a:t> </a:t>
            </a:r>
            <a:r>
              <a:rPr lang="sr-Cyrl-RS" b="1" dirty="0" smtClean="0"/>
              <a:t>ових</a:t>
            </a:r>
            <a:r>
              <a:rPr lang="sr-Latn-RS" b="1" dirty="0" smtClean="0"/>
              <a:t> </a:t>
            </a:r>
            <a:r>
              <a:rPr lang="sr-Cyrl-RS" b="1" dirty="0" smtClean="0"/>
              <a:t>ортоза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њима</a:t>
            </a:r>
            <a:r>
              <a:rPr lang="sr-Latn-RS" b="1" dirty="0" smtClean="0"/>
              <a:t> </a:t>
            </a:r>
            <a:r>
              <a:rPr lang="sr-Cyrl-RS" b="1" dirty="0" smtClean="0"/>
              <a:t>скочни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b="1" dirty="0" smtClean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Cyrl-RS" dirty="0" smtClean="0"/>
              <a:t>Слободан</a:t>
            </a:r>
            <a:endParaRPr lang="sr-Latn-RS" dirty="0" smtClean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Cyrl-RS" dirty="0" smtClean="0"/>
              <a:t>Блокирана</a:t>
            </a:r>
            <a:r>
              <a:rPr lang="sr-Latn-RS" dirty="0" smtClean="0"/>
              <a:t> </a:t>
            </a:r>
            <a:r>
              <a:rPr lang="sr-Cyrl-RS" dirty="0" smtClean="0"/>
              <a:t>плантарна</a:t>
            </a:r>
            <a:r>
              <a:rPr lang="sr-Latn-RS" dirty="0" smtClean="0"/>
              <a:t> </a:t>
            </a:r>
            <a:r>
              <a:rPr lang="sr-Cyrl-RS" dirty="0" smtClean="0"/>
              <a:t>флескија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скочном</a:t>
            </a:r>
            <a:r>
              <a:rPr lang="sr-Latn-RS" dirty="0" smtClean="0"/>
              <a:t> </a:t>
            </a:r>
            <a:r>
              <a:rPr lang="sr-Cyrl-RS" dirty="0" smtClean="0"/>
              <a:t>зглобу</a:t>
            </a:r>
            <a:endParaRPr lang="sr-Latn-RS" dirty="0" smtClean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Cyrl-RS" dirty="0" smtClean="0"/>
              <a:t>Блокирана</a:t>
            </a:r>
            <a:r>
              <a:rPr lang="sr-Latn-RS" dirty="0" smtClean="0"/>
              <a:t> </a:t>
            </a:r>
            <a:r>
              <a:rPr lang="sr-Cyrl-RS" dirty="0" smtClean="0"/>
              <a:t>дорзална</a:t>
            </a:r>
            <a:r>
              <a:rPr lang="sr-Latn-RS" dirty="0" smtClean="0"/>
              <a:t> </a:t>
            </a:r>
            <a:r>
              <a:rPr lang="sr-Cyrl-RS" dirty="0" smtClean="0"/>
              <a:t>флексија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скочном</a:t>
            </a:r>
            <a:r>
              <a:rPr lang="sr-Latn-RS" dirty="0" smtClean="0"/>
              <a:t> </a:t>
            </a:r>
            <a:r>
              <a:rPr lang="sr-Cyrl-RS" dirty="0" smtClean="0"/>
              <a:t>зглобу</a:t>
            </a:r>
            <a:endParaRPr lang="sr-Latn-RS" dirty="0" smtClean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Cyrl-RS" dirty="0" smtClean="0"/>
              <a:t>Потпуно</a:t>
            </a:r>
            <a:r>
              <a:rPr lang="sr-Latn-RS" dirty="0" smtClean="0"/>
              <a:t> </a:t>
            </a:r>
            <a:r>
              <a:rPr lang="sr-Cyrl-RS" dirty="0" smtClean="0"/>
              <a:t>непокретан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endParaRPr lang="sr-Latn-RS" dirty="0" smtClean="0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Cyrl-RS" dirty="0" smtClean="0"/>
              <a:t>Помоћ</a:t>
            </a:r>
            <a:r>
              <a:rPr lang="sr-Latn-RS" dirty="0" smtClean="0"/>
              <a:t> </a:t>
            </a:r>
            <a:r>
              <a:rPr lang="sr-Cyrl-RS" dirty="0" smtClean="0"/>
              <a:t>скочног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дорзалној</a:t>
            </a:r>
            <a:r>
              <a:rPr lang="sr-Latn-RS" dirty="0" smtClean="0"/>
              <a:t> </a:t>
            </a:r>
            <a:r>
              <a:rPr lang="sr-Cyrl-RS" dirty="0" smtClean="0"/>
              <a:t>флексији</a:t>
            </a: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938" y="1178316"/>
            <a:ext cx="3333750" cy="51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18" y="1227551"/>
            <a:ext cx="10972800" cy="51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b="1" dirty="0" smtClean="0"/>
              <a:t>Термопластична</a:t>
            </a:r>
            <a:r>
              <a:rPr lang="sr-Latn-RS" b="1" dirty="0" smtClean="0"/>
              <a:t> </a:t>
            </a:r>
            <a:r>
              <a:rPr lang="sr-Cyrl-RS" b="1" dirty="0" smtClean="0"/>
              <a:t>ортоза</a:t>
            </a:r>
            <a:r>
              <a:rPr lang="sr-Latn-RS" b="1" dirty="0" smtClean="0"/>
              <a:t> </a:t>
            </a:r>
            <a:r>
              <a:rPr lang="sr-Cyrl-RS" b="1" dirty="0" smtClean="0"/>
              <a:t>узаним</a:t>
            </a:r>
            <a:r>
              <a:rPr lang="sr-Latn-RS" b="1" dirty="0" smtClean="0"/>
              <a:t> </a:t>
            </a:r>
            <a:r>
              <a:rPr lang="sr-Cyrl-RS" b="1" dirty="0" smtClean="0"/>
              <a:t>постериорним</a:t>
            </a:r>
            <a:r>
              <a:rPr lang="sr-Latn-RS" b="1" dirty="0" smtClean="0"/>
              <a:t> </a:t>
            </a:r>
            <a:r>
              <a:rPr lang="sr-Cyrl-RS" b="1" dirty="0" smtClean="0"/>
              <a:t>делом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табанским</a:t>
            </a:r>
            <a:r>
              <a:rPr lang="sr-Latn-RS" b="1" dirty="0" smtClean="0"/>
              <a:t> </a:t>
            </a:r>
            <a:r>
              <a:rPr lang="sr-Cyrl-RS" b="1" dirty="0" smtClean="0"/>
              <a:t>продужетком</a:t>
            </a:r>
            <a:endParaRPr lang="sr-Latn-RS" b="1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Како</a:t>
            </a:r>
            <a:r>
              <a:rPr lang="sr-Latn-RS" dirty="0" smtClean="0"/>
              <a:t> </a:t>
            </a:r>
            <a:r>
              <a:rPr lang="sr-Cyrl-RS" dirty="0" smtClean="0"/>
              <a:t>јој</a:t>
            </a:r>
            <a:r>
              <a:rPr lang="sr-Latn-RS" dirty="0" smtClean="0"/>
              <a:t> </a:t>
            </a:r>
            <a:r>
              <a:rPr lang="sr-Cyrl-RS" dirty="0" smtClean="0"/>
              <a:t>име</a:t>
            </a:r>
            <a:r>
              <a:rPr lang="sr-Latn-RS" dirty="0" smtClean="0"/>
              <a:t> </a:t>
            </a:r>
            <a:r>
              <a:rPr lang="sr-Cyrl-RS" dirty="0" smtClean="0"/>
              <a:t>каже</a:t>
            </a:r>
            <a:r>
              <a:rPr lang="sr-Latn-RS" dirty="0" smtClean="0"/>
              <a:t>, </a:t>
            </a: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направљена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термопластичних</a:t>
            </a:r>
            <a:r>
              <a:rPr lang="sr-Latn-RS" dirty="0" smtClean="0"/>
              <a:t> </a:t>
            </a:r>
            <a:r>
              <a:rPr lang="sr-Cyrl-RS" dirty="0" smtClean="0"/>
              <a:t>материјала</a:t>
            </a:r>
            <a:r>
              <a:rPr lang="sr-Latn-RS" dirty="0" smtClean="0"/>
              <a:t>. </a:t>
            </a: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направљена</a:t>
            </a:r>
            <a:r>
              <a:rPr lang="sr-Latn-RS" dirty="0" smtClean="0"/>
              <a:t> </a:t>
            </a:r>
            <a:r>
              <a:rPr lang="sr-Cyrl-RS" dirty="0" smtClean="0"/>
              <a:t>из</a:t>
            </a:r>
            <a:r>
              <a:rPr lang="sr-Latn-RS" dirty="0" smtClean="0"/>
              <a:t> </a:t>
            </a:r>
            <a:r>
              <a:rPr lang="sr-Cyrl-RS" dirty="0" smtClean="0"/>
              <a:t>једног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омогућује</a:t>
            </a:r>
            <a:r>
              <a:rPr lang="sr-Latn-RS" dirty="0" smtClean="0"/>
              <a:t> </a:t>
            </a:r>
            <a:r>
              <a:rPr lang="sr-Cyrl-RS" dirty="0" smtClean="0"/>
              <a:t>добру</a:t>
            </a:r>
            <a:r>
              <a:rPr lang="sr-Latn-RS" dirty="0" smtClean="0"/>
              <a:t> </a:t>
            </a:r>
            <a:r>
              <a:rPr lang="sr-Cyrl-RS" dirty="0" smtClean="0"/>
              <a:t>стабилност</a:t>
            </a:r>
            <a:r>
              <a:rPr lang="sr-Latn-RS" dirty="0" smtClean="0"/>
              <a:t> </a:t>
            </a:r>
            <a:r>
              <a:rPr lang="sr-Cyrl-RS" dirty="0" smtClean="0"/>
              <a:t>скочног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79" y="3779425"/>
            <a:ext cx="3753459" cy="22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2707"/>
            <a:ext cx="10972800" cy="4860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ИНДИКАЦИЈЕ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Cyrl-RS" dirty="0" smtClean="0"/>
              <a:t>Пад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endParaRPr lang="sr-Latn-RS" dirty="0" smtClean="0"/>
          </a:p>
          <a:p>
            <a:r>
              <a:rPr lang="sr-Cyrl-RS" dirty="0" smtClean="0"/>
              <a:t>Парализа</a:t>
            </a:r>
            <a:r>
              <a:rPr lang="sr-Latn-RS" dirty="0" smtClean="0"/>
              <a:t> </a:t>
            </a:r>
            <a:r>
              <a:rPr lang="sr-Cyrl-RS" dirty="0" smtClean="0"/>
              <a:t>н</a:t>
            </a:r>
            <a:r>
              <a:rPr lang="sr-Latn-RS" dirty="0" smtClean="0"/>
              <a:t>. </a:t>
            </a:r>
            <a:r>
              <a:rPr lang="sr-Cyrl-RS" dirty="0" smtClean="0"/>
              <a:t>Перонеус</a:t>
            </a:r>
            <a:r>
              <a:rPr lang="sr-Latn-RS" dirty="0" smtClean="0"/>
              <a:t> – </a:t>
            </a:r>
            <a:r>
              <a:rPr lang="sr-Cyrl-RS" dirty="0" smtClean="0"/>
              <a:t>а</a:t>
            </a:r>
            <a:endParaRPr lang="sr-Latn-RS" dirty="0" smtClean="0"/>
          </a:p>
          <a:p>
            <a:r>
              <a:rPr lang="sr-Cyrl-RS" dirty="0" smtClean="0"/>
              <a:t>Цереброваскуларна</a:t>
            </a:r>
            <a:r>
              <a:rPr lang="sr-Latn-RS" dirty="0" smtClean="0"/>
              <a:t> </a:t>
            </a:r>
            <a:r>
              <a:rPr lang="sr-Cyrl-RS" dirty="0" smtClean="0"/>
              <a:t>обољења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њихове</a:t>
            </a:r>
            <a:r>
              <a:rPr lang="sr-Latn-RS" dirty="0" smtClean="0"/>
              <a:t> </a:t>
            </a:r>
            <a:r>
              <a:rPr lang="sr-Cyrl-RS" dirty="0" smtClean="0"/>
              <a:t>последице</a:t>
            </a:r>
            <a:endParaRPr lang="sr-Latn-RS" dirty="0" smtClean="0"/>
          </a:p>
          <a:p>
            <a:r>
              <a:rPr lang="sr-Cyrl-RS" dirty="0" smtClean="0"/>
              <a:t>Потпуно</a:t>
            </a:r>
            <a:r>
              <a:rPr lang="sr-Latn-RS" dirty="0" smtClean="0"/>
              <a:t> </a:t>
            </a:r>
            <a:r>
              <a:rPr lang="sr-Cyrl-RS" dirty="0" smtClean="0"/>
              <a:t>равно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, </a:t>
            </a:r>
            <a:r>
              <a:rPr lang="sr-Cyrl-RS" dirty="0" smtClean="0"/>
              <a:t>метатарзални</a:t>
            </a:r>
            <a:r>
              <a:rPr lang="sr-Latn-RS" dirty="0" smtClean="0"/>
              <a:t> </a:t>
            </a:r>
            <a:r>
              <a:rPr lang="sr-Cyrl-RS" dirty="0" smtClean="0"/>
              <a:t>блок</a:t>
            </a:r>
            <a:r>
              <a:rPr lang="sr-Latn-RS" dirty="0" smtClean="0"/>
              <a:t> </a:t>
            </a:r>
          </a:p>
          <a:p>
            <a:pPr marL="0" indent="0">
              <a:buNone/>
            </a:pPr>
            <a:endParaRPr lang="sr-Latn-RS" b="1" dirty="0" smtClean="0"/>
          </a:p>
          <a:p>
            <a:pPr marL="0" indent="0">
              <a:buNone/>
            </a:pPr>
            <a:r>
              <a:rPr lang="sr-Cyrl-RS" b="1" dirty="0" smtClean="0"/>
              <a:t>КОНТРАИНДИКАЦИЈЕ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ПРИМЕНУ</a:t>
            </a:r>
            <a:r>
              <a:rPr lang="sr-Latn-RS" b="1" dirty="0" smtClean="0"/>
              <a:t> </a:t>
            </a: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Cyrl-RS" dirty="0" smtClean="0"/>
              <a:t>Флуктуантни</a:t>
            </a:r>
            <a:r>
              <a:rPr lang="sr-Latn-RS" dirty="0" smtClean="0"/>
              <a:t> </a:t>
            </a:r>
            <a:r>
              <a:rPr lang="sr-Cyrl-RS" dirty="0" smtClean="0"/>
              <a:t>едем</a:t>
            </a:r>
            <a:endParaRPr lang="sr-Latn-RS" dirty="0" smtClean="0"/>
          </a:p>
          <a:p>
            <a:r>
              <a:rPr lang="sr-Cyrl-RS" dirty="0" smtClean="0"/>
              <a:t>Шећерна</a:t>
            </a:r>
            <a:r>
              <a:rPr lang="sr-Latn-RS" dirty="0" smtClean="0"/>
              <a:t> </a:t>
            </a:r>
            <a:r>
              <a:rPr lang="sr-Cyrl-RS" dirty="0" smtClean="0"/>
              <a:t>болест</a:t>
            </a: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5263</TotalTime>
  <Words>1182</Words>
  <Application>Microsoft Office PowerPoint</Application>
  <PresentationFormat>Widescreen</PresentationFormat>
  <Paragraphs>173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Wingdings 2</vt:lpstr>
      <vt:lpstr>Flow</vt:lpstr>
      <vt:lpstr>     </vt:lpstr>
      <vt:lpstr>ОРТОЗЕ ЗА ДОЊЕ ЕКСТРЕМИТЕТЕ</vt:lpstr>
      <vt:lpstr>PowerPoint Presentation</vt:lpstr>
      <vt:lpstr>PowerPoint Presentation</vt:lpstr>
      <vt:lpstr>ОРТОЗЕ ЗА СКОЧНИ ЗГЛОБ И СТОПАЛО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ОРТОЗЕ ЗА КОЛЕНО, СКОЧНИ ЗГЛОБ И СТОПАЛО</vt:lpstr>
      <vt:lpstr>PowerPoint Presentation</vt:lpstr>
      <vt:lpstr>PowerPoint Presentation</vt:lpstr>
      <vt:lpstr>КОЛЕНЕ ОРТОЗЕ</vt:lpstr>
      <vt:lpstr>ОРТОЗЕ ЗА КУК, КОЛЕНО, СКОЧНИ ЗГЛОБ И СТОПАЛО</vt:lpstr>
      <vt:lpstr>PowerPoint Presentation</vt:lpstr>
      <vt:lpstr>PowerPoint Presentation</vt:lpstr>
      <vt:lpstr>ОРТОЗЕ ЗА ТРУП, КУК, КОЛЕНО, СКОЧНИ ЗГЛОБ И СТОПАЛО</vt:lpstr>
      <vt:lpstr>СПЕЦИЈАЛНЕ ОРТОЗЕ ЗА ЛЕЧЕЊЕ ДЕЦЕ</vt:lpstr>
      <vt:lpstr>НАРЕДНА ПРЕДАВАЊА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343</cp:revision>
  <dcterms:created xsi:type="dcterms:W3CDTF">2019-03-01T12:43:24Z</dcterms:created>
  <dcterms:modified xsi:type="dcterms:W3CDTF">2019-05-09T05:52:32Z</dcterms:modified>
</cp:coreProperties>
</file>