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99FF"/>
    <a:srgbClr val="FF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A9DD-4A9A-484C-A684-B8A4F7CE2EB5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DABCF-43BB-4359-8708-D44B10DC1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8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38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6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61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C28F07-CB8B-403F-9E3E-8258D0720411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CDA5FA-8895-4E54-BA31-25B57CF95EE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429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1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1" y="1141505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НАСТАВНИ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ПРЕДМЕТ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ПРОТЕТИКА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sr-Latn-C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CS" sz="2800" b="1" dirty="0">
                <a:solidFill>
                  <a:schemeClr val="accent1">
                    <a:lumMod val="50000"/>
                  </a:schemeClr>
                </a:solidFill>
              </a:rPr>
              <a:t>ОРТОТИКА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1809721" y="5357827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20843" y="1828800"/>
            <a:ext cx="11454062" cy="267765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/>
              <a:t>Предавање</a:t>
            </a:r>
            <a:r>
              <a:rPr lang="en-US" sz="2800" b="1" dirty="0"/>
              <a:t> </a:t>
            </a:r>
            <a:r>
              <a:rPr lang="sr-Latn-RS" sz="2800" b="1" dirty="0"/>
              <a:t>V</a:t>
            </a:r>
            <a:endParaRPr lang="en-US" sz="2800" b="1" dirty="0"/>
          </a:p>
          <a:p>
            <a:pPr algn="just"/>
            <a:r>
              <a:rPr lang="en-US" sz="2800" dirty="0" err="1" smtClean="0"/>
              <a:t>Протетичка</a:t>
            </a:r>
            <a:r>
              <a:rPr lang="en-US" sz="2800" dirty="0" smtClean="0"/>
              <a:t> </a:t>
            </a:r>
            <a:r>
              <a:rPr lang="en-US" sz="2800" dirty="0" err="1" smtClean="0"/>
              <a:t>рехабилитација</a:t>
            </a:r>
            <a:r>
              <a:rPr lang="en-US" sz="2800" dirty="0" smtClean="0"/>
              <a:t> </a:t>
            </a:r>
            <a:r>
              <a:rPr lang="en-US" sz="2800" dirty="0" err="1" smtClean="0"/>
              <a:t>пацијената</a:t>
            </a:r>
            <a:r>
              <a:rPr lang="en-US" sz="2800" dirty="0" smtClean="0"/>
              <a:t> </a:t>
            </a:r>
            <a:r>
              <a:rPr lang="en-US" sz="2800" dirty="0" err="1" smtClean="0"/>
              <a:t>са</a:t>
            </a:r>
            <a:r>
              <a:rPr lang="en-US" sz="2800" dirty="0" smtClean="0"/>
              <a:t> </a:t>
            </a:r>
            <a:r>
              <a:rPr lang="en-US" sz="2800" dirty="0" err="1" smtClean="0"/>
              <a:t>ампутацијом</a:t>
            </a:r>
            <a:r>
              <a:rPr lang="en-US" sz="2800" dirty="0" smtClean="0"/>
              <a:t> </a:t>
            </a:r>
            <a:r>
              <a:rPr lang="en-US" sz="2800" dirty="0" err="1" smtClean="0"/>
              <a:t>горњег</a:t>
            </a:r>
            <a:r>
              <a:rPr lang="en-US" sz="2800" dirty="0" smtClean="0"/>
              <a:t> </a:t>
            </a:r>
            <a:r>
              <a:rPr lang="en-US" sz="2800" dirty="0" err="1" smtClean="0"/>
              <a:t>екстремитета</a:t>
            </a:r>
            <a:r>
              <a:rPr lang="en-US" sz="2800" dirty="0" smtClean="0"/>
              <a:t>, </a:t>
            </a:r>
            <a:r>
              <a:rPr lang="en-US" sz="2800" dirty="0" err="1" smtClean="0"/>
              <a:t>фазе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протетичке</a:t>
            </a:r>
            <a:r>
              <a:rPr lang="en-US" sz="2800" dirty="0" smtClean="0"/>
              <a:t> </a:t>
            </a:r>
            <a:r>
              <a:rPr lang="en-US" sz="2800" dirty="0" err="1" smtClean="0"/>
              <a:t>рехабилитације</a:t>
            </a:r>
            <a:r>
              <a:rPr lang="en-US" sz="2800" dirty="0" smtClean="0"/>
              <a:t>, </a:t>
            </a:r>
            <a:r>
              <a:rPr lang="en-US" sz="2800" dirty="0" err="1" smtClean="0"/>
              <a:t>преампутациона</a:t>
            </a:r>
            <a:r>
              <a:rPr lang="en-US" sz="2800" dirty="0" smtClean="0"/>
              <a:t> </a:t>
            </a:r>
            <a:r>
              <a:rPr lang="en-US" sz="2800" dirty="0" err="1" smtClean="0"/>
              <a:t>фаза</a:t>
            </a:r>
            <a:r>
              <a:rPr lang="en-US" sz="2800" dirty="0" smtClean="0"/>
              <a:t>, </a:t>
            </a:r>
            <a:r>
              <a:rPr lang="en-US" sz="2800" dirty="0" err="1" smtClean="0"/>
              <a:t>постампутациона</a:t>
            </a:r>
            <a:r>
              <a:rPr lang="en-US" sz="2800" dirty="0" smtClean="0"/>
              <a:t> </a:t>
            </a:r>
            <a:r>
              <a:rPr lang="en-US" sz="2800" dirty="0" err="1" smtClean="0"/>
              <a:t>фаза</a:t>
            </a:r>
            <a:r>
              <a:rPr lang="en-US" sz="2800" dirty="0" smtClean="0"/>
              <a:t>, </a:t>
            </a:r>
            <a:r>
              <a:rPr lang="en-US" sz="2800" dirty="0" err="1" smtClean="0"/>
              <a:t>постампутационе</a:t>
            </a:r>
            <a:r>
              <a:rPr lang="en-US" sz="2800" dirty="0" smtClean="0"/>
              <a:t> </a:t>
            </a:r>
            <a:r>
              <a:rPr lang="en-US" sz="2800" dirty="0" err="1" smtClean="0"/>
              <a:t>резидуе</a:t>
            </a:r>
            <a:r>
              <a:rPr lang="en-US" sz="2800" dirty="0" smtClean="0"/>
              <a:t>, </a:t>
            </a:r>
            <a:r>
              <a:rPr lang="en-US" sz="2800" dirty="0" err="1" smtClean="0"/>
              <a:t>процена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подобности</a:t>
            </a:r>
            <a:r>
              <a:rPr lang="en-US" sz="2800" dirty="0" smtClean="0"/>
              <a:t> </a:t>
            </a:r>
            <a:r>
              <a:rPr lang="en-US" sz="2800" dirty="0" err="1" smtClean="0"/>
              <a:t>пацијента</a:t>
            </a:r>
            <a:r>
              <a:rPr lang="en-US" sz="2800" dirty="0" smtClean="0"/>
              <a:t> 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протетисање</a:t>
            </a:r>
            <a:r>
              <a:rPr lang="en-US" sz="2800" dirty="0" smtClean="0"/>
              <a:t>, </a:t>
            </a:r>
            <a:r>
              <a:rPr lang="en-US" sz="2800" dirty="0" err="1" smtClean="0"/>
              <a:t>предпротетичка</a:t>
            </a:r>
            <a:r>
              <a:rPr lang="en-US" sz="2800" dirty="0" smtClean="0"/>
              <a:t> </a:t>
            </a:r>
            <a:r>
              <a:rPr lang="en-US" sz="2800" dirty="0" err="1" smtClean="0"/>
              <a:t>фаза</a:t>
            </a:r>
            <a:r>
              <a:rPr lang="en-US" sz="2800" dirty="0" smtClean="0"/>
              <a:t>, </a:t>
            </a:r>
            <a:r>
              <a:rPr lang="en-US" sz="2800" dirty="0" err="1" smtClean="0"/>
              <a:t>бандажирање</a:t>
            </a:r>
            <a:r>
              <a:rPr lang="en-US" sz="2800" dirty="0" smtClean="0"/>
              <a:t> </a:t>
            </a:r>
            <a:r>
              <a:rPr lang="en-US" sz="2800" dirty="0" err="1" smtClean="0"/>
              <a:t>патрљка</a:t>
            </a:r>
            <a:r>
              <a:rPr lang="en-US" sz="2800" dirty="0" smtClean="0"/>
              <a:t>, </a:t>
            </a:r>
            <a:r>
              <a:rPr lang="en-US" sz="2800" dirty="0" err="1" smtClean="0"/>
              <a:t>прописивање</a:t>
            </a:r>
            <a:r>
              <a:rPr lang="en-US" sz="2800" dirty="0" smtClean="0"/>
              <a:t> </a:t>
            </a:r>
            <a:r>
              <a:rPr lang="en-US" sz="2800" dirty="0" err="1" smtClean="0"/>
              <a:t>протезе</a:t>
            </a:r>
            <a:r>
              <a:rPr lang="en-US" sz="2800" dirty="0" smtClean="0"/>
              <a:t>, </a:t>
            </a:r>
            <a:r>
              <a:rPr lang="en-US" sz="2800" dirty="0" err="1" smtClean="0"/>
              <a:t>протетичка</a:t>
            </a:r>
            <a:r>
              <a:rPr lang="en-US" sz="2800" dirty="0" smtClean="0"/>
              <a:t> </a:t>
            </a:r>
            <a:r>
              <a:rPr lang="en-US" sz="2800" dirty="0" err="1" smtClean="0"/>
              <a:t>фаза</a:t>
            </a:r>
            <a:r>
              <a:rPr lang="en-US" sz="2800" dirty="0" smtClean="0"/>
              <a:t>.</a:t>
            </a:r>
            <a:endParaRPr lang="sr-Cyrl-RS" sz="2800" dirty="0" smtClean="0"/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617086"/>
            <a:ext cx="3352800" cy="15631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3505200" y="6279282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/>
              <a:t>проф.др Милорад Јеркан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210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978569"/>
            <a:ext cx="7684168" cy="55706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sz="2800" b="1" spc="600" dirty="0" smtClean="0">
                <a:solidFill>
                  <a:srgbClr val="FF0000"/>
                </a:solidFill>
              </a:rPr>
              <a:t>4.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Фантом</a:t>
            </a:r>
            <a:r>
              <a:rPr lang="sr-Latn-RS" sz="2800" b="1" spc="600" dirty="0" smtClean="0">
                <a:solidFill>
                  <a:srgbClr val="FF0000"/>
                </a:solidFill>
              </a:rPr>
              <a:t>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сензација</a:t>
            </a:r>
            <a:endParaRPr lang="sr-Latn-RS" sz="28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осећање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ектремитет</a:t>
            </a:r>
            <a:r>
              <a:rPr lang="sr-Latn-RS" b="1" dirty="0" smtClean="0"/>
              <a:t> </a:t>
            </a:r>
            <a:r>
              <a:rPr lang="sr-Cyrl-RS" b="1" dirty="0" smtClean="0"/>
              <a:t>иако</a:t>
            </a:r>
            <a:r>
              <a:rPr lang="sr-Latn-RS" b="1" dirty="0" smtClean="0"/>
              <a:t> </a:t>
            </a:r>
            <a:r>
              <a:rPr lang="sr-Cyrl-RS" b="1" dirty="0" smtClean="0"/>
              <a:t>није</a:t>
            </a:r>
            <a:r>
              <a:rPr lang="sr-Latn-RS" b="1" dirty="0" smtClean="0"/>
              <a:t> </a:t>
            </a:r>
            <a:r>
              <a:rPr lang="sr-Cyrl-RS" b="1" dirty="0" smtClean="0"/>
              <a:t>ту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даље</a:t>
            </a:r>
            <a:r>
              <a:rPr lang="sr-Latn-RS" b="1" dirty="0" smtClean="0"/>
              <a:t> </a:t>
            </a:r>
            <a:r>
              <a:rPr lang="sr-Cyrl-RS" b="1" dirty="0" smtClean="0"/>
              <a:t>постоји</a:t>
            </a:r>
            <a:r>
              <a:rPr lang="sr-Latn-RS" b="1" dirty="0" smtClean="0"/>
              <a:t>, </a:t>
            </a:r>
            <a:r>
              <a:rPr lang="sr-Cyrl-RS" b="1" dirty="0" smtClean="0"/>
              <a:t>те</a:t>
            </a:r>
            <a:r>
              <a:rPr lang="sr-Latn-RS" b="1" dirty="0" smtClean="0"/>
              <a:t> </a:t>
            </a:r>
            <a:r>
              <a:rPr lang="sr-Cyrl-RS" b="1" dirty="0" smtClean="0"/>
              <a:t>га</a:t>
            </a:r>
            <a:r>
              <a:rPr lang="sr-Latn-RS" b="1" dirty="0" smtClean="0"/>
              <a:t> </a:t>
            </a:r>
            <a:r>
              <a:rPr lang="sr-Cyrl-RS" b="1" dirty="0" smtClean="0"/>
              <a:t>он</a:t>
            </a:r>
            <a:r>
              <a:rPr lang="sr-Latn-RS" b="1" dirty="0" smtClean="0"/>
              <a:t> </a:t>
            </a:r>
            <a:r>
              <a:rPr lang="sr-Cyrl-RS" b="1" dirty="0" smtClean="0"/>
              <a:t>пипа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сматра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ту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осећање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може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прати</a:t>
            </a:r>
            <a:r>
              <a:rPr lang="sr-Latn-RS" dirty="0" smtClean="0"/>
              <a:t>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целе</a:t>
            </a:r>
            <a:r>
              <a:rPr lang="sr-Latn-RS" dirty="0" smtClean="0"/>
              <a:t> </a:t>
            </a:r>
            <a:r>
              <a:rPr lang="sr-Cyrl-RS" dirty="0" smtClean="0"/>
              <a:t>протетичке</a:t>
            </a:r>
            <a:r>
              <a:rPr lang="sr-Latn-RS" dirty="0" smtClean="0"/>
              <a:t> </a:t>
            </a:r>
            <a:r>
              <a:rPr lang="sr-Cyrl-RS" dirty="0" smtClean="0"/>
              <a:t>рехабилитације</a:t>
            </a:r>
            <a:r>
              <a:rPr lang="sr-Latn-RS" dirty="0" smtClean="0"/>
              <a:t>,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које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уверити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га</a:t>
            </a:r>
            <a:r>
              <a:rPr lang="sr-Latn-RS" dirty="0" smtClean="0"/>
              <a:t> </a:t>
            </a:r>
            <a:r>
              <a:rPr lang="sr-Cyrl-RS" dirty="0" smtClean="0"/>
              <a:t>заиста</a:t>
            </a:r>
            <a:r>
              <a:rPr lang="sr-Latn-RS" dirty="0" smtClean="0"/>
              <a:t> </a:t>
            </a:r>
            <a:r>
              <a:rPr lang="sr-Cyrl-RS" dirty="0" smtClean="0"/>
              <a:t>нема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добити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тај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заменити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осећај</a:t>
            </a:r>
            <a:r>
              <a:rPr lang="sr-Latn-RS" dirty="0" smtClean="0"/>
              <a:t> </a:t>
            </a:r>
            <a:r>
              <a:rPr lang="sr-Cyrl-RS" dirty="0" smtClean="0"/>
              <a:t>постојања</a:t>
            </a:r>
            <a:r>
              <a:rPr lang="sr-Latn-RS" dirty="0" smtClean="0"/>
              <a:t> </a:t>
            </a:r>
            <a:r>
              <a:rPr lang="sr-Cyrl-RS" dirty="0" smtClean="0"/>
              <a:t>недостајућег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 </a:t>
            </a:r>
            <a:r>
              <a:rPr lang="sr-Cyrl-RS" dirty="0" smtClean="0"/>
              <a:t>прати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осећај</a:t>
            </a:r>
            <a:r>
              <a:rPr lang="sr-Latn-RS" dirty="0" smtClean="0"/>
              <a:t> </a:t>
            </a:r>
            <a:r>
              <a:rPr lang="sr-Cyrl-RS" dirty="0" smtClean="0"/>
              <a:t>бола</a:t>
            </a:r>
            <a:r>
              <a:rPr lang="sr-Latn-RS" dirty="0" smtClean="0"/>
              <a:t>,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говоримо</a:t>
            </a:r>
            <a:r>
              <a:rPr lang="sr-Latn-RS" dirty="0" smtClean="0"/>
              <a:t> </a:t>
            </a:r>
            <a:r>
              <a:rPr lang="sr-Cyrl-RS" dirty="0" smtClean="0"/>
              <a:t>ио</a:t>
            </a:r>
            <a:r>
              <a:rPr lang="sr-Latn-RS" dirty="0" smtClean="0"/>
              <a:t> </a:t>
            </a:r>
            <a:r>
              <a:rPr lang="sr-Cyrl-RS" dirty="0" smtClean="0"/>
              <a:t>фантомском</a:t>
            </a:r>
            <a:r>
              <a:rPr lang="sr-Latn-RS" dirty="0" smtClean="0"/>
              <a:t> </a:t>
            </a:r>
            <a:r>
              <a:rPr lang="sr-Cyrl-RS" dirty="0" smtClean="0"/>
              <a:t>болу</a:t>
            </a:r>
            <a:r>
              <a:rPr lang="sr-Latn-RS" dirty="0" smtClean="0"/>
              <a:t>, </a:t>
            </a:r>
            <a:r>
              <a:rPr lang="sr-Cyrl-RS" dirty="0" smtClean="0"/>
              <a:t>односно</a:t>
            </a:r>
            <a:r>
              <a:rPr lang="sr-Latn-RS" dirty="0" smtClean="0"/>
              <a:t> </a:t>
            </a:r>
            <a:r>
              <a:rPr lang="sr-Cyrl-RS" dirty="0" smtClean="0"/>
              <a:t>о</a:t>
            </a:r>
            <a:r>
              <a:rPr lang="sr-Latn-RS" dirty="0" smtClean="0"/>
              <a:t> </a:t>
            </a:r>
            <a:r>
              <a:rPr lang="sr-Cyrl-RS" dirty="0" smtClean="0"/>
              <a:t>фантомском</a:t>
            </a:r>
            <a:r>
              <a:rPr lang="sr-Latn-RS" dirty="0" smtClean="0"/>
              <a:t> </a:t>
            </a:r>
            <a:r>
              <a:rPr lang="sr-Cyrl-RS" dirty="0" smtClean="0"/>
              <a:t>уду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i="1" dirty="0" smtClean="0"/>
              <a:t>Овде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велику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улогу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имају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психијатар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психолог</a:t>
            </a:r>
            <a:r>
              <a:rPr lang="sr-Latn-RS" b="1" i="1" dirty="0" smtClean="0"/>
              <a:t>, </a:t>
            </a:r>
            <a:r>
              <a:rPr lang="sr-Cyrl-RS" b="1" i="1" dirty="0" smtClean="0"/>
              <a:t>али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сви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остали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чланови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рехабилитационог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тима</a:t>
            </a:r>
            <a:r>
              <a:rPr lang="sr-Latn-RS" b="1" i="1" dirty="0" smtClean="0"/>
              <a:t>, </a:t>
            </a:r>
            <a:r>
              <a:rPr lang="sr-Cyrl-RS" b="1" i="1" dirty="0" smtClean="0"/>
              <a:t>који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пацијенту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треба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да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помогну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да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превазиђе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овај</a:t>
            </a:r>
            <a:r>
              <a:rPr lang="sr-Latn-RS" b="1" i="1" dirty="0" smtClean="0"/>
              <a:t> </a:t>
            </a:r>
            <a:r>
              <a:rPr lang="sr-Cyrl-RS" b="1" i="1" dirty="0" smtClean="0"/>
              <a:t>поремећај</a:t>
            </a:r>
            <a:r>
              <a:rPr lang="sr-Latn-RS" b="1" i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263" y="1136483"/>
            <a:ext cx="3895224" cy="52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Latn-RS" sz="4000" b="1" dirty="0" smtClean="0">
                <a:solidFill>
                  <a:srgbClr val="00B050"/>
                </a:solidFill>
              </a:rPr>
              <a:t>III </a:t>
            </a:r>
            <a:r>
              <a:rPr lang="sr-Cyrl-RS" sz="4000" b="1" dirty="0" smtClean="0">
                <a:solidFill>
                  <a:srgbClr val="00B050"/>
                </a:solidFill>
              </a:rPr>
              <a:t>ПРОЦЕНА</a:t>
            </a:r>
            <a:r>
              <a:rPr lang="sr-Latn-RS" sz="4000" b="1" dirty="0" smtClean="0">
                <a:solidFill>
                  <a:srgbClr val="00B050"/>
                </a:solidFill>
              </a:rPr>
              <a:t> </a:t>
            </a:r>
            <a:r>
              <a:rPr lang="sr-Cyrl-RS" sz="4000" b="1" dirty="0" smtClean="0">
                <a:solidFill>
                  <a:srgbClr val="00B050"/>
                </a:solidFill>
              </a:rPr>
              <a:t>ПОДОБНОСТИ</a:t>
            </a:r>
            <a:r>
              <a:rPr lang="sr-Latn-RS" sz="4000" b="1" dirty="0" smtClean="0">
                <a:solidFill>
                  <a:srgbClr val="00B050"/>
                </a:solidFill>
              </a:rPr>
              <a:t> </a:t>
            </a:r>
            <a:br>
              <a:rPr lang="sr-Latn-RS" sz="4000" b="1" dirty="0" smtClean="0">
                <a:solidFill>
                  <a:srgbClr val="00B050"/>
                </a:solidFill>
              </a:rPr>
            </a:br>
            <a:r>
              <a:rPr lang="sr-Cyrl-RS" sz="4000" b="1" dirty="0" smtClean="0">
                <a:solidFill>
                  <a:srgbClr val="00B050"/>
                </a:solidFill>
              </a:rPr>
              <a:t>ПАЦИЈЕНТА</a:t>
            </a:r>
            <a:r>
              <a:rPr lang="sr-Latn-RS" sz="4000" b="1" dirty="0" smtClean="0">
                <a:solidFill>
                  <a:srgbClr val="00B050"/>
                </a:solidFill>
              </a:rPr>
              <a:t> </a:t>
            </a:r>
            <a:r>
              <a:rPr lang="sr-Cyrl-RS" sz="4000" b="1" dirty="0" smtClean="0">
                <a:solidFill>
                  <a:srgbClr val="00B050"/>
                </a:solidFill>
              </a:rPr>
              <a:t>ЗА</a:t>
            </a:r>
            <a:r>
              <a:rPr lang="sr-Latn-RS" sz="4000" b="1" dirty="0" smtClean="0">
                <a:solidFill>
                  <a:srgbClr val="00B050"/>
                </a:solidFill>
              </a:rPr>
              <a:t> </a:t>
            </a:r>
            <a:r>
              <a:rPr lang="sr-Cyrl-RS" sz="4000" b="1" dirty="0" smtClean="0">
                <a:solidFill>
                  <a:srgbClr val="00B050"/>
                </a:solidFill>
              </a:rPr>
              <a:t>ПРОТЕТИСАЊЕ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2085474"/>
            <a:ext cx="11710737" cy="4523872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овој</a:t>
            </a:r>
            <a:r>
              <a:rPr lang="sr-Latn-RS" b="1" dirty="0" smtClean="0"/>
              <a:t> </a:t>
            </a:r>
            <a:r>
              <a:rPr lang="sr-Cyrl-RS" b="1" dirty="0" smtClean="0"/>
              <a:t>фази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разматра</a:t>
            </a:r>
            <a:r>
              <a:rPr lang="sr-Latn-RS" b="1" dirty="0" smtClean="0"/>
              <a:t> </a:t>
            </a:r>
            <a:r>
              <a:rPr lang="sr-Cyrl-RS" b="1" dirty="0" smtClean="0"/>
              <a:t>подобност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добијање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/>
              <a:t>њ</a:t>
            </a:r>
            <a:r>
              <a:rPr lang="sr-Cyrl-RS" b="1" dirty="0" smtClean="0"/>
              <a:t>ено</a:t>
            </a:r>
            <a:r>
              <a:rPr lang="sr-Latn-RS" b="1" dirty="0" smtClean="0"/>
              <a:t> </a:t>
            </a:r>
            <a:r>
              <a:rPr lang="sr-Cyrl-RS" b="1" dirty="0" smtClean="0"/>
              <a:t>коришћење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даљем</a:t>
            </a:r>
            <a:r>
              <a:rPr lang="sr-Latn-RS" b="1" dirty="0" smtClean="0"/>
              <a:t> </a:t>
            </a:r>
            <a:r>
              <a:rPr lang="sr-Cyrl-RS" b="1" dirty="0" smtClean="0"/>
              <a:t>периоду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сврху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треба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детаљно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сагледати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јер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ради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протезама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треба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замене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руку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обезбеде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извођење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сложених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операција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сагледава</a:t>
            </a:r>
            <a:r>
              <a:rPr lang="sr-Latn-RS" dirty="0" smtClean="0"/>
              <a:t> </a:t>
            </a:r>
            <a:r>
              <a:rPr lang="sr-Cyrl-RS" b="1" dirty="0" smtClean="0"/>
              <a:t>узраст</a:t>
            </a:r>
            <a:r>
              <a:rPr lang="sr-Latn-RS" b="1" dirty="0" smtClean="0"/>
              <a:t>, </a:t>
            </a:r>
            <a:r>
              <a:rPr lang="sr-Cyrl-RS" b="1" dirty="0" smtClean="0"/>
              <a:t>стање</a:t>
            </a:r>
            <a:r>
              <a:rPr lang="sr-Latn-RS" b="1" dirty="0" smtClean="0"/>
              <a:t>, </a:t>
            </a:r>
            <a:r>
              <a:rPr lang="sr-Cyrl-RS" b="1" dirty="0" smtClean="0"/>
              <a:t>занимање</a:t>
            </a:r>
            <a:r>
              <a:rPr lang="sr-Latn-RS" b="1" dirty="0" smtClean="0"/>
              <a:t>, </a:t>
            </a:r>
            <a:r>
              <a:rPr lang="sr-Cyrl-RS" b="1" dirty="0" smtClean="0"/>
              <a:t>психичко</a:t>
            </a:r>
            <a:r>
              <a:rPr lang="sr-Latn-RS" b="1" dirty="0" smtClean="0"/>
              <a:t> </a:t>
            </a:r>
            <a:r>
              <a:rPr lang="sr-Cyrl-RS" b="1" dirty="0" smtClean="0"/>
              <a:t>стање</a:t>
            </a:r>
            <a:r>
              <a:rPr lang="sr-Latn-RS" b="1" dirty="0" smtClean="0"/>
              <a:t>, </a:t>
            </a:r>
            <a:r>
              <a:rPr lang="sr-Cyrl-RS" b="1" dirty="0" smtClean="0"/>
              <a:t>могућност</a:t>
            </a:r>
            <a:r>
              <a:rPr lang="sr-Latn-RS" b="1" dirty="0" smtClean="0"/>
              <a:t> </a:t>
            </a:r>
            <a:r>
              <a:rPr lang="sr-Cyrl-RS" b="1" dirty="0" smtClean="0"/>
              <a:t>употребе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му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преписује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основу</a:t>
            </a:r>
            <a:r>
              <a:rPr lang="sr-Latn-RS" dirty="0" smtClean="0"/>
              <a:t> </a:t>
            </a:r>
            <a:r>
              <a:rPr lang="sr-Cyrl-RS" dirty="0" smtClean="0"/>
              <a:t>свега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 </a:t>
            </a:r>
            <a:r>
              <a:rPr lang="sr-Cyrl-RS" dirty="0" smtClean="0"/>
              <a:t>рехабилитациони</a:t>
            </a:r>
            <a:r>
              <a:rPr lang="sr-Latn-RS" dirty="0" smtClean="0"/>
              <a:t> </a:t>
            </a:r>
            <a:r>
              <a:rPr lang="sr-Cyrl-RS" dirty="0" smtClean="0"/>
              <a:t>тим</a:t>
            </a:r>
            <a:r>
              <a:rPr lang="sr-Latn-RS" dirty="0" smtClean="0"/>
              <a:t> </a:t>
            </a:r>
            <a:r>
              <a:rPr lang="sr-Cyrl-RS" dirty="0" smtClean="0"/>
              <a:t>сагледава</a:t>
            </a:r>
            <a:r>
              <a:rPr lang="sr-Latn-RS" dirty="0" smtClean="0"/>
              <a:t> </a:t>
            </a:r>
            <a:r>
              <a:rPr lang="sr-Cyrl-RS" dirty="0" smtClean="0"/>
              <a:t>најповољни</a:t>
            </a:r>
            <a:r>
              <a:rPr lang="sr-Latn-RS" dirty="0" smtClean="0"/>
              <a:t> </a:t>
            </a:r>
            <a:r>
              <a:rPr lang="sr-Cyrl-RS" dirty="0" smtClean="0"/>
              <a:t>исход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b="1" dirty="0" smtClean="0"/>
              <a:t>Када</a:t>
            </a:r>
            <a:r>
              <a:rPr lang="sr-Latn-RS" b="1" dirty="0" smtClean="0"/>
              <a:t> </a:t>
            </a:r>
            <a:r>
              <a:rPr lang="sr-Cyrl-RS" b="1" dirty="0" smtClean="0"/>
              <a:t>су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питању</a:t>
            </a:r>
            <a:r>
              <a:rPr lang="sr-Latn-RS" b="1" dirty="0" smtClean="0"/>
              <a:t> </a:t>
            </a:r>
            <a:r>
              <a:rPr lang="sr-Cyrl-RS" b="1" dirty="0" smtClean="0"/>
              <a:t>деца</a:t>
            </a:r>
            <a:r>
              <a:rPr lang="sr-Latn-RS" b="1" dirty="0" smtClean="0"/>
              <a:t>,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њих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пре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изршити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протетисање</a:t>
            </a:r>
            <a:r>
              <a:rPr lang="sr-Latn-RS" b="1" dirty="0" smtClean="0"/>
              <a:t>, </a:t>
            </a:r>
            <a:r>
              <a:rPr lang="sr-Cyrl-RS" b="1" dirty="0" smtClean="0"/>
              <a:t>као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што</a:t>
            </a:r>
            <a:r>
              <a:rPr lang="sr-Latn-RS" b="1" dirty="0" smtClean="0"/>
              <a:t> </a:t>
            </a:r>
            <a:r>
              <a:rPr lang="sr-Cyrl-RS" b="1" dirty="0" smtClean="0"/>
              <a:t>пре</a:t>
            </a:r>
            <a:r>
              <a:rPr lang="sr-Latn-RS" b="1" dirty="0" smtClean="0"/>
              <a:t> </a:t>
            </a:r>
            <a:r>
              <a:rPr lang="sr-Cyrl-RS" b="1" dirty="0" smtClean="0"/>
              <a:t>навикли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њу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умањиле</a:t>
            </a:r>
            <a:r>
              <a:rPr lang="sr-Latn-RS" b="1" dirty="0" smtClean="0"/>
              <a:t> </a:t>
            </a:r>
            <a:r>
              <a:rPr lang="sr-Cyrl-RS" b="1" dirty="0" smtClean="0"/>
              <a:t>психичке</a:t>
            </a:r>
            <a:r>
              <a:rPr lang="sr-Latn-RS" b="1" dirty="0" smtClean="0"/>
              <a:t> </a:t>
            </a:r>
            <a:r>
              <a:rPr lang="sr-Cyrl-RS" b="1" dirty="0" smtClean="0"/>
              <a:t>последице</a:t>
            </a:r>
            <a:r>
              <a:rPr lang="sr-Latn-RS" b="1" dirty="0" smtClean="0"/>
              <a:t> </a:t>
            </a:r>
            <a:r>
              <a:rPr lang="sr-Cyrl-RS" dirty="0" smtClean="0"/>
              <a:t>услед</a:t>
            </a:r>
            <a:r>
              <a:rPr lang="sr-Latn-RS" dirty="0" smtClean="0"/>
              <a:t> </a:t>
            </a:r>
            <a:r>
              <a:rPr lang="sr-Cyrl-RS" dirty="0" smtClean="0"/>
              <a:t>губитка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. </a:t>
            </a:r>
            <a:r>
              <a:rPr lang="sr-Cyrl-RS" dirty="0" smtClean="0"/>
              <a:t>Занимљиво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напоменути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деца</a:t>
            </a:r>
            <a:r>
              <a:rPr lang="sr-Latn-RS" dirty="0" smtClean="0"/>
              <a:t> </a:t>
            </a:r>
            <a:r>
              <a:rPr lang="sr-Cyrl-RS" dirty="0" smtClean="0"/>
              <a:t>много</a:t>
            </a:r>
            <a:r>
              <a:rPr lang="sr-Latn-RS" dirty="0" smtClean="0"/>
              <a:t> </a:t>
            </a:r>
            <a:r>
              <a:rPr lang="sr-Cyrl-RS" dirty="0" smtClean="0"/>
              <a:t>боље</a:t>
            </a:r>
            <a:r>
              <a:rPr lang="sr-Latn-RS" dirty="0" smtClean="0"/>
              <a:t> </a:t>
            </a:r>
            <a:r>
              <a:rPr lang="sr-Cyrl-RS" dirty="0" smtClean="0"/>
              <a:t>прихватају</a:t>
            </a:r>
            <a:r>
              <a:rPr lang="sr-Latn-RS" dirty="0" smtClean="0"/>
              <a:t> </a:t>
            </a:r>
            <a:r>
              <a:rPr lang="sr-Cyrl-RS" dirty="0" smtClean="0"/>
              <a:t>протезу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одраслих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користе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свим</a:t>
            </a:r>
            <a:r>
              <a:rPr lang="sr-Latn-RS" dirty="0" smtClean="0"/>
              <a:t> </a:t>
            </a:r>
            <a:r>
              <a:rPr lang="sr-Cyrl-RS" dirty="0" smtClean="0"/>
              <a:t>својим</a:t>
            </a:r>
            <a:r>
              <a:rPr lang="sr-Latn-RS" dirty="0" smtClean="0"/>
              <a:t> </a:t>
            </a:r>
            <a:r>
              <a:rPr lang="sr-Cyrl-RS" dirty="0" smtClean="0"/>
              <a:t>активностима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3978"/>
            <a:ext cx="10972800" cy="836435"/>
          </a:xfrm>
        </p:spPr>
        <p:txBody>
          <a:bodyPr/>
          <a:lstStyle/>
          <a:p>
            <a:pPr algn="ctr"/>
            <a:r>
              <a:rPr lang="sr-Latn-RS" b="1" dirty="0" smtClean="0">
                <a:solidFill>
                  <a:srgbClr val="00B050"/>
                </a:solidFill>
              </a:rPr>
              <a:t>IV </a:t>
            </a:r>
            <a:r>
              <a:rPr lang="sr-Cyrl-RS" b="1" dirty="0" smtClean="0">
                <a:solidFill>
                  <a:srgbClr val="00B050"/>
                </a:solidFill>
              </a:rPr>
              <a:t>ПРЕТПРОТЕТИЧКА</a:t>
            </a:r>
            <a:r>
              <a:rPr lang="sr-Latn-RS" b="1" dirty="0" smtClean="0">
                <a:solidFill>
                  <a:srgbClr val="00B050"/>
                </a:solidFill>
              </a:rPr>
              <a:t> </a:t>
            </a:r>
            <a:r>
              <a:rPr lang="sr-Cyrl-RS" b="1" dirty="0" smtClean="0">
                <a:solidFill>
                  <a:srgbClr val="00B050"/>
                </a:solidFill>
              </a:rPr>
              <a:t>ФАЗА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48589"/>
            <a:ext cx="10972800" cy="4892843"/>
          </a:xfr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одвија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центрима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медицинску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рехабилитацију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изводи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све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постављања</a:t>
            </a:r>
            <a:r>
              <a:rPr lang="sr-Latn-RS" b="1" dirty="0" smtClean="0"/>
              <a:t> </a:t>
            </a:r>
            <a:r>
              <a:rPr lang="sr-Cyrl-RS" b="1" dirty="0" smtClean="0"/>
              <a:t>дефинитивне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обуке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коришћење</a:t>
            </a:r>
            <a:r>
              <a:rPr lang="sr-Latn-RS" b="1" dirty="0" smtClean="0"/>
              <a:t> </a:t>
            </a:r>
            <a:r>
              <a:rPr lang="sr-Cyrl-RS" b="1" dirty="0" smtClean="0"/>
              <a:t>исте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ове</a:t>
            </a:r>
            <a:r>
              <a:rPr lang="sr-Latn-RS" dirty="0" smtClean="0"/>
              <a:t> </a:t>
            </a:r>
            <a:r>
              <a:rPr lang="sr-Cyrl-RS" dirty="0" smtClean="0"/>
              <a:t>фазе</a:t>
            </a:r>
            <a:r>
              <a:rPr lang="sr-Latn-RS" dirty="0" smtClean="0"/>
              <a:t> </a:t>
            </a:r>
            <a:r>
              <a:rPr lang="sr-Cyrl-RS" dirty="0" smtClean="0"/>
              <a:t>спроводи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:</a:t>
            </a: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Нега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Бандажирање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Физикална</a:t>
            </a:r>
            <a:r>
              <a:rPr lang="sr-Latn-RS" dirty="0" smtClean="0"/>
              <a:t> </a:t>
            </a:r>
            <a:r>
              <a:rPr lang="sr-Cyrl-RS" dirty="0" smtClean="0"/>
              <a:t>терапија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Радна</a:t>
            </a:r>
            <a:r>
              <a:rPr lang="sr-Latn-RS" dirty="0" smtClean="0"/>
              <a:t> </a:t>
            </a:r>
            <a:r>
              <a:rPr lang="sr-Cyrl-RS" dirty="0" smtClean="0"/>
              <a:t>терапија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Кинезитерапија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Прописивање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endParaRPr lang="sr-Latn-RS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/>
              <a:t>Испорука</a:t>
            </a:r>
            <a:r>
              <a:rPr lang="sr-Latn-RS" dirty="0" smtClean="0"/>
              <a:t> </a:t>
            </a:r>
            <a:r>
              <a:rPr lang="sr-Cyrl-RS" dirty="0" smtClean="0"/>
              <a:t>дефинитивне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endParaRPr lang="sr-Latn-RS" dirty="0" smtClean="0"/>
          </a:p>
          <a:p>
            <a:pPr marL="0" indent="0" algn="just">
              <a:buNone/>
            </a:pPr>
            <a:endParaRPr 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270" y="3306679"/>
            <a:ext cx="5002130" cy="3334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201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283"/>
            <a:ext cx="7074568" cy="5229727"/>
          </a:xfr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 algn="just">
              <a:buNone/>
            </a:pPr>
            <a:r>
              <a:rPr lang="sr-Latn-RS" b="1" spc="300" dirty="0" smtClean="0">
                <a:solidFill>
                  <a:srgbClr val="FF0000"/>
                </a:solidFill>
              </a:rPr>
              <a:t>1. </a:t>
            </a:r>
            <a:r>
              <a:rPr lang="sr-Cyrl-RS" b="1" spc="300" dirty="0" smtClean="0">
                <a:solidFill>
                  <a:srgbClr val="FF0000"/>
                </a:solidFill>
              </a:rPr>
              <a:t>НЕГА</a:t>
            </a:r>
            <a:r>
              <a:rPr lang="sr-Latn-RS" b="1" spc="300" dirty="0" smtClean="0">
                <a:solidFill>
                  <a:srgbClr val="FF0000"/>
                </a:solidFill>
              </a:rPr>
              <a:t> </a:t>
            </a:r>
            <a:r>
              <a:rPr lang="sr-Cyrl-RS" b="1" spc="300" dirty="0" smtClean="0">
                <a:solidFill>
                  <a:srgbClr val="FF0000"/>
                </a:solidFill>
              </a:rPr>
              <a:t>ПАТРЉКА</a:t>
            </a: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spc="3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прање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неутралним</a:t>
            </a:r>
            <a:r>
              <a:rPr lang="sr-Latn-RS" b="1" dirty="0" smtClean="0"/>
              <a:t> </a:t>
            </a:r>
            <a:r>
              <a:rPr lang="sr-Cyrl-RS" b="1" dirty="0" smtClean="0"/>
              <a:t>сапуном</a:t>
            </a:r>
            <a:r>
              <a:rPr lang="sr-Latn-RS" b="1" dirty="0" smtClean="0"/>
              <a:t> </a:t>
            </a:r>
            <a:r>
              <a:rPr lang="sr-Cyrl-RS" b="1" dirty="0" smtClean="0"/>
              <a:t>више</a:t>
            </a:r>
            <a:r>
              <a:rPr lang="sr-Latn-RS" b="1" dirty="0" smtClean="0"/>
              <a:t> </a:t>
            </a:r>
            <a:r>
              <a:rPr lang="sr-Cyrl-RS" b="1" dirty="0" smtClean="0"/>
              <a:t>пута</a:t>
            </a:r>
            <a:r>
              <a:rPr lang="sr-Latn-RS" b="1" dirty="0" smtClean="0"/>
              <a:t> </a:t>
            </a:r>
            <a:r>
              <a:rPr lang="sr-Cyrl-RS" b="1" dirty="0" smtClean="0"/>
              <a:t>дневно</a:t>
            </a:r>
            <a:r>
              <a:rPr lang="sr-Latn-RS" b="1" dirty="0" smtClean="0"/>
              <a:t> </a:t>
            </a:r>
            <a:r>
              <a:rPr lang="sr-Cyrl-RS" b="1" dirty="0" smtClean="0"/>
              <a:t>при</a:t>
            </a:r>
            <a:r>
              <a:rPr lang="sr-Latn-RS" b="1" dirty="0" smtClean="0"/>
              <a:t> </a:t>
            </a:r>
            <a:r>
              <a:rPr lang="sr-Cyrl-RS" b="1" dirty="0" smtClean="0"/>
              <a:t>чему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користи</a:t>
            </a:r>
            <a:r>
              <a:rPr lang="sr-Latn-RS" b="1" dirty="0" smtClean="0"/>
              <a:t> </a:t>
            </a:r>
            <a:r>
              <a:rPr lang="sr-Cyrl-RS" b="1" dirty="0" smtClean="0"/>
              <a:t>топла</a:t>
            </a:r>
            <a:r>
              <a:rPr lang="sr-Latn-RS" b="1" dirty="0" smtClean="0"/>
              <a:t> </a:t>
            </a:r>
            <a:r>
              <a:rPr lang="sr-Cyrl-RS" b="1" dirty="0" smtClean="0"/>
              <a:t>вода</a:t>
            </a:r>
            <a:r>
              <a:rPr lang="sr-Latn-RS" b="1" dirty="0" smtClean="0"/>
              <a:t>, </a:t>
            </a:r>
            <a:r>
              <a:rPr lang="sr-Cyrl-RS" b="1" dirty="0" smtClean="0"/>
              <a:t>након</a:t>
            </a:r>
            <a:r>
              <a:rPr lang="sr-Latn-RS" b="1" dirty="0" smtClean="0"/>
              <a:t> </a:t>
            </a:r>
            <a:r>
              <a:rPr lang="sr-Cyrl-RS" b="1" dirty="0" smtClean="0"/>
              <a:t>чега</a:t>
            </a:r>
            <a:r>
              <a:rPr lang="sr-Latn-RS" b="1" dirty="0" smtClean="0"/>
              <a:t> </a:t>
            </a:r>
            <a:r>
              <a:rPr lang="sr-Cyrl-RS" b="1" dirty="0" smtClean="0"/>
              <a:t>треба</a:t>
            </a:r>
            <a:r>
              <a:rPr lang="sr-Latn-RS" b="1" dirty="0" smtClean="0"/>
              <a:t> </a:t>
            </a:r>
            <a:r>
              <a:rPr lang="sr-Cyrl-RS" b="1" dirty="0" smtClean="0"/>
              <a:t>патрљак</a:t>
            </a:r>
            <a:r>
              <a:rPr lang="sr-Latn-RS" b="1" dirty="0" smtClean="0"/>
              <a:t> </a:t>
            </a:r>
            <a:r>
              <a:rPr lang="sr-Cyrl-RS" b="1" dirty="0" smtClean="0"/>
              <a:t>полити</a:t>
            </a:r>
            <a:r>
              <a:rPr lang="sr-Latn-RS" b="1" dirty="0" smtClean="0"/>
              <a:t> </a:t>
            </a:r>
            <a:r>
              <a:rPr lang="sr-Cyrl-RS" b="1" dirty="0" smtClean="0"/>
              <a:t>хадном</a:t>
            </a:r>
            <a:r>
              <a:rPr lang="sr-Latn-RS" b="1" dirty="0" smtClean="0"/>
              <a:t> </a:t>
            </a:r>
            <a:r>
              <a:rPr lang="sr-Cyrl-RS" b="1" dirty="0" smtClean="0"/>
              <a:t>водом</a:t>
            </a:r>
            <a:r>
              <a:rPr lang="sr-Latn-RS" b="1" dirty="0" smtClean="0"/>
              <a:t> </a:t>
            </a:r>
            <a:r>
              <a:rPr lang="sr-Cyrl-RS" b="1" dirty="0" smtClean="0"/>
              <a:t>ради</a:t>
            </a:r>
            <a:r>
              <a:rPr lang="sr-Latn-RS" b="1" dirty="0" smtClean="0"/>
              <a:t> </a:t>
            </a:r>
            <a:r>
              <a:rPr lang="sr-Cyrl-RS" b="1" dirty="0" smtClean="0"/>
              <a:t>убрзавања</a:t>
            </a:r>
            <a:r>
              <a:rPr lang="sr-Latn-RS" b="1" dirty="0" smtClean="0"/>
              <a:t> </a:t>
            </a:r>
            <a:r>
              <a:rPr lang="sr-Cyrl-RS" b="1" dirty="0" smtClean="0"/>
              <a:t>циркулације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По</a:t>
            </a:r>
            <a:r>
              <a:rPr lang="sr-Latn-RS" dirty="0" smtClean="0"/>
              <a:t> </a:t>
            </a:r>
            <a:r>
              <a:rPr lang="sr-Cyrl-RS" dirty="0" smtClean="0"/>
              <a:t>завршетку</a:t>
            </a:r>
            <a:r>
              <a:rPr lang="sr-Latn-RS" dirty="0" smtClean="0"/>
              <a:t> </a:t>
            </a:r>
            <a:r>
              <a:rPr lang="sr-Cyrl-RS" dirty="0" smtClean="0"/>
              <a:t>прања</a:t>
            </a:r>
            <a:r>
              <a:rPr lang="sr-Latn-RS" dirty="0" smtClean="0"/>
              <a:t>, </a:t>
            </a:r>
            <a:r>
              <a:rPr lang="sr-Cyrl-RS" dirty="0" smtClean="0"/>
              <a:t>патрљак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пребрише</a:t>
            </a:r>
            <a:r>
              <a:rPr lang="sr-Latn-RS" dirty="0" smtClean="0"/>
              <a:t> </a:t>
            </a:r>
            <a:r>
              <a:rPr lang="sr-Cyrl-RS" dirty="0" smtClean="0"/>
              <a:t>фротирским</a:t>
            </a:r>
            <a:r>
              <a:rPr lang="sr-Latn-RS" dirty="0" smtClean="0"/>
              <a:t> </a:t>
            </a:r>
            <a:r>
              <a:rPr lang="sr-Cyrl-RS" dirty="0" smtClean="0"/>
              <a:t>пешкиром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7" y="1251283"/>
            <a:ext cx="3689685" cy="52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8779"/>
            <a:ext cx="10972800" cy="2839453"/>
          </a:xfrm>
          <a:solidFill>
            <a:srgbClr val="FF99CC">
              <a:alpha val="43000"/>
            </a:srgb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400" b="1" spc="600" dirty="0" smtClean="0">
                <a:solidFill>
                  <a:srgbClr val="FF0000"/>
                </a:solidFill>
              </a:rPr>
              <a:t>2. </a:t>
            </a:r>
            <a:r>
              <a:rPr lang="sr-Cyrl-RS" sz="2400" b="1" spc="600" dirty="0" smtClean="0">
                <a:solidFill>
                  <a:srgbClr val="FF0000"/>
                </a:solidFill>
              </a:rPr>
              <a:t>БАНДАЖИРАЊЕ</a:t>
            </a:r>
            <a:r>
              <a:rPr lang="sr-Latn-RS" sz="2400" b="1" spc="600" dirty="0" smtClean="0">
                <a:solidFill>
                  <a:srgbClr val="FF0000"/>
                </a:solidFill>
              </a:rPr>
              <a:t> </a:t>
            </a:r>
            <a:r>
              <a:rPr lang="sr-Cyrl-RS" sz="2400" b="1" spc="600" dirty="0" smtClean="0">
                <a:solidFill>
                  <a:srgbClr val="FF0000"/>
                </a:solidFill>
              </a:rPr>
              <a:t>ПАТРЉКА</a:t>
            </a:r>
            <a:endParaRPr lang="sr-Latn-RS" sz="24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2400" dirty="0" smtClean="0"/>
              <a:t>У</a:t>
            </a:r>
            <a:r>
              <a:rPr lang="sr-Latn-RS" sz="2400" dirty="0" smtClean="0"/>
              <a:t> </a:t>
            </a:r>
            <a:r>
              <a:rPr lang="sr-Cyrl-RS" sz="2400" dirty="0" smtClean="0"/>
              <a:t>ту</a:t>
            </a:r>
            <a:r>
              <a:rPr lang="sr-Latn-RS" sz="2400" dirty="0" smtClean="0"/>
              <a:t> </a:t>
            </a:r>
            <a:r>
              <a:rPr lang="sr-Cyrl-RS" sz="2400" dirty="0" smtClean="0"/>
              <a:t>сврху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користи</a:t>
            </a:r>
            <a:r>
              <a:rPr lang="sr-Latn-RS" sz="2400" dirty="0" smtClean="0"/>
              <a:t> </a:t>
            </a:r>
            <a:r>
              <a:rPr lang="sr-Cyrl-RS" sz="2400" dirty="0" smtClean="0"/>
              <a:t>меки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чврсти</a:t>
            </a:r>
            <a:r>
              <a:rPr lang="sr-Latn-RS" sz="2400" dirty="0" smtClean="0"/>
              <a:t> </a:t>
            </a:r>
            <a:r>
              <a:rPr lang="sr-Cyrl-RS" sz="2400" dirty="0" smtClean="0"/>
              <a:t>завој</a:t>
            </a:r>
            <a:r>
              <a:rPr lang="sr-Latn-RS" sz="2400" dirty="0" smtClean="0"/>
              <a:t>, </a:t>
            </a:r>
            <a:r>
              <a:rPr lang="sr-Cyrl-RS" sz="2400" dirty="0" smtClean="0"/>
              <a:t>па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тако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примењује</a:t>
            </a:r>
            <a:r>
              <a:rPr lang="sr-Latn-RS" sz="2400" dirty="0" smtClean="0"/>
              <a:t> </a:t>
            </a:r>
            <a:r>
              <a:rPr lang="sr-Cyrl-RS" sz="2400" dirty="0" smtClean="0"/>
              <a:t>меки</a:t>
            </a:r>
            <a:r>
              <a:rPr lang="sr-Latn-RS" sz="2400" dirty="0" smtClean="0"/>
              <a:t> </a:t>
            </a:r>
            <a:r>
              <a:rPr lang="sr-Cyrl-RS" sz="2400" dirty="0" smtClean="0"/>
              <a:t>или</a:t>
            </a:r>
            <a:r>
              <a:rPr lang="sr-Latn-RS" sz="2400" dirty="0" smtClean="0"/>
              <a:t> </a:t>
            </a:r>
            <a:r>
              <a:rPr lang="sr-Cyrl-RS" sz="2400" dirty="0" smtClean="0"/>
              <a:t>чврсти</a:t>
            </a:r>
            <a:r>
              <a:rPr lang="sr-Latn-RS" sz="2400" dirty="0" smtClean="0"/>
              <a:t> </a:t>
            </a:r>
            <a:r>
              <a:rPr lang="sr-Cyrl-RS" sz="2400" dirty="0" smtClean="0"/>
              <a:t>третман</a:t>
            </a:r>
            <a:r>
              <a:rPr lang="sr-Latn-RS" sz="2400" dirty="0" smtClean="0"/>
              <a:t> </a:t>
            </a:r>
            <a:r>
              <a:rPr lang="sr-Cyrl-RS" sz="2400" dirty="0" smtClean="0"/>
              <a:t>патрљка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који</a:t>
            </a:r>
            <a:r>
              <a:rPr lang="sr-Latn-RS" sz="2400" dirty="0" smtClean="0"/>
              <a:t> </a:t>
            </a:r>
            <a:r>
              <a:rPr lang="sr-Cyrl-RS" sz="2400" dirty="0" smtClean="0"/>
              <a:t>омогућује</a:t>
            </a:r>
            <a:r>
              <a:rPr lang="sr-Latn-RS" sz="2400" dirty="0" smtClean="0"/>
              <a:t> </a:t>
            </a:r>
            <a:r>
              <a:rPr lang="sr-Cyrl-RS" sz="2400" dirty="0" smtClean="0"/>
              <a:t>његово</a:t>
            </a:r>
            <a:r>
              <a:rPr lang="sr-Latn-RS" sz="2400" dirty="0" smtClean="0"/>
              <a:t> </a:t>
            </a:r>
            <a:r>
              <a:rPr lang="sr-Cyrl-RS" sz="2400" dirty="0" smtClean="0"/>
              <a:t>формирање</a:t>
            </a:r>
            <a:r>
              <a:rPr lang="sr-Latn-RS" sz="2400" dirty="0" smtClean="0"/>
              <a:t>.</a:t>
            </a:r>
          </a:p>
          <a:p>
            <a:pPr marL="0" indent="0" algn="just">
              <a:buNone/>
            </a:pPr>
            <a:r>
              <a:rPr lang="sr-Cyrl-RS" sz="2400" dirty="0" smtClean="0"/>
              <a:t>Код</a:t>
            </a:r>
            <a:r>
              <a:rPr lang="sr-Latn-RS" sz="2400" dirty="0" smtClean="0"/>
              <a:t> </a:t>
            </a:r>
            <a:r>
              <a:rPr lang="sr-Cyrl-RS" sz="2400" dirty="0" smtClean="0"/>
              <a:t>меког</a:t>
            </a:r>
            <a:r>
              <a:rPr lang="sr-Latn-RS" sz="2400" dirty="0" smtClean="0"/>
              <a:t> </a:t>
            </a:r>
            <a:r>
              <a:rPr lang="sr-Cyrl-RS" sz="2400" dirty="0" smtClean="0"/>
              <a:t>третмана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користи</a:t>
            </a:r>
            <a:r>
              <a:rPr lang="sr-Latn-RS" sz="2400" dirty="0" smtClean="0"/>
              <a:t> </a:t>
            </a:r>
            <a:r>
              <a:rPr lang="sr-Cyrl-RS" sz="2400" dirty="0" smtClean="0"/>
              <a:t>еластични</a:t>
            </a:r>
            <a:r>
              <a:rPr lang="sr-Latn-RS" sz="2400" dirty="0" smtClean="0"/>
              <a:t> </a:t>
            </a:r>
            <a:r>
              <a:rPr lang="sr-Cyrl-RS" sz="2400" dirty="0" smtClean="0"/>
              <a:t>завој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одређене</a:t>
            </a:r>
            <a:r>
              <a:rPr lang="sr-Latn-RS" sz="2400" dirty="0" smtClean="0"/>
              <a:t> </a:t>
            </a:r>
            <a:r>
              <a:rPr lang="sr-Cyrl-RS" sz="2400" dirty="0" smtClean="0"/>
              <a:t>врсте</a:t>
            </a:r>
            <a:r>
              <a:rPr lang="sr-Latn-RS" sz="2400" dirty="0" smtClean="0"/>
              <a:t> </a:t>
            </a:r>
            <a:r>
              <a:rPr lang="sr-Cyrl-RS" sz="2400" dirty="0" smtClean="0"/>
              <a:t>навлака</a:t>
            </a:r>
            <a:r>
              <a:rPr lang="sr-Latn-RS" sz="2400" dirty="0" smtClean="0"/>
              <a:t> , </a:t>
            </a:r>
            <a:r>
              <a:rPr lang="sr-Cyrl-RS" sz="2400" dirty="0" smtClean="0"/>
              <a:t>док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кофд</a:t>
            </a:r>
            <a:r>
              <a:rPr lang="sr-Latn-RS" sz="2400" dirty="0" smtClean="0"/>
              <a:t> </a:t>
            </a:r>
            <a:r>
              <a:rPr lang="sr-Cyrl-RS" sz="2400" dirty="0" smtClean="0"/>
              <a:t>чврстог</a:t>
            </a:r>
            <a:r>
              <a:rPr lang="sr-Latn-RS" sz="2400" dirty="0" smtClean="0"/>
              <a:t> </a:t>
            </a:r>
            <a:r>
              <a:rPr lang="sr-Cyrl-RS" sz="2400" dirty="0" smtClean="0"/>
              <a:t>третмана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користе</a:t>
            </a:r>
            <a:r>
              <a:rPr lang="sr-Latn-RS" sz="2400" dirty="0" smtClean="0"/>
              <a:t> </a:t>
            </a:r>
            <a:r>
              <a:rPr lang="sr-Cyrl-RS" sz="2400" dirty="0" smtClean="0"/>
              <a:t>гипсани</a:t>
            </a:r>
            <a:r>
              <a:rPr lang="sr-Latn-RS" sz="2400" dirty="0" smtClean="0"/>
              <a:t> </a:t>
            </a:r>
            <a:r>
              <a:rPr lang="sr-Cyrl-RS" sz="2400" dirty="0" smtClean="0"/>
              <a:t>завоји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израда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неких</a:t>
            </a:r>
            <a:r>
              <a:rPr lang="sr-Latn-RS" sz="2400" dirty="0" smtClean="0"/>
              <a:t> </a:t>
            </a:r>
            <a:r>
              <a:rPr lang="sr-Cyrl-RS" sz="2400" dirty="0" smtClean="0"/>
              <a:t>врста</a:t>
            </a:r>
            <a:r>
              <a:rPr lang="sr-Latn-RS" sz="2400" dirty="0" smtClean="0"/>
              <a:t> </a:t>
            </a:r>
            <a:r>
              <a:rPr lang="sr-Cyrl-RS" sz="2400" dirty="0" smtClean="0"/>
              <a:t>имедијатних</a:t>
            </a:r>
            <a:r>
              <a:rPr lang="sr-Latn-RS" sz="2400" dirty="0" smtClean="0"/>
              <a:t> </a:t>
            </a:r>
            <a:r>
              <a:rPr lang="sr-Cyrl-RS" sz="2400" dirty="0" smtClean="0"/>
              <a:t>лежишта</a:t>
            </a:r>
            <a:r>
              <a:rPr lang="sr-Latn-RS" sz="2400" dirty="0" smtClean="0"/>
              <a:t>, </a:t>
            </a:r>
            <a:r>
              <a:rPr lang="sr-Cyrl-RS" sz="2400" dirty="0" smtClean="0"/>
              <a:t>а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применом</a:t>
            </a:r>
            <a:r>
              <a:rPr lang="sr-Latn-RS" sz="2400" dirty="0" smtClean="0"/>
              <a:t> </a:t>
            </a:r>
            <a:r>
              <a:rPr lang="sr-Cyrl-RS" sz="2400" dirty="0" smtClean="0"/>
              <a:t>ових</a:t>
            </a:r>
            <a:r>
              <a:rPr lang="sr-Latn-RS" sz="2400" dirty="0" smtClean="0"/>
              <a:t> </a:t>
            </a:r>
            <a:r>
              <a:rPr lang="sr-Cyrl-RS" sz="2400" dirty="0" smtClean="0"/>
              <a:t>третмана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постиже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смањење</a:t>
            </a:r>
            <a:r>
              <a:rPr lang="sr-Latn-RS" sz="2400" dirty="0" smtClean="0"/>
              <a:t> </a:t>
            </a:r>
            <a:r>
              <a:rPr lang="sr-Cyrl-RS" sz="2400" dirty="0" smtClean="0"/>
              <a:t>постоперативног</a:t>
            </a:r>
            <a:r>
              <a:rPr lang="sr-Latn-RS" sz="2400" dirty="0" smtClean="0"/>
              <a:t> </a:t>
            </a:r>
            <a:r>
              <a:rPr lang="sr-Cyrl-RS" sz="2400" dirty="0" smtClean="0"/>
              <a:t>едема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бола</a:t>
            </a:r>
            <a:r>
              <a:rPr lang="sr-Latn-R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049633"/>
            <a:ext cx="7315200" cy="2677656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just"/>
            <a:r>
              <a:rPr lang="sr-Cyrl-RS" sz="2400" dirty="0"/>
              <a:t>Еластични</a:t>
            </a:r>
            <a:r>
              <a:rPr lang="sr-Latn-RS" sz="2400" dirty="0"/>
              <a:t> </a:t>
            </a:r>
            <a:r>
              <a:rPr lang="sr-Cyrl-RS" sz="2400" dirty="0"/>
              <a:t>завој</a:t>
            </a:r>
            <a:r>
              <a:rPr lang="sr-Latn-RS" sz="2400" dirty="0"/>
              <a:t> </a:t>
            </a:r>
            <a:r>
              <a:rPr lang="sr-Cyrl-RS" sz="2400" dirty="0"/>
              <a:t>или</a:t>
            </a:r>
            <a:r>
              <a:rPr lang="sr-Latn-RS" sz="2400" dirty="0"/>
              <a:t> </a:t>
            </a:r>
            <a:r>
              <a:rPr lang="sr-Cyrl-RS" sz="2400" dirty="0"/>
              <a:t>бандажа</a:t>
            </a:r>
            <a:r>
              <a:rPr lang="sr-Latn-RS" sz="2400" dirty="0"/>
              <a:t> </a:t>
            </a:r>
            <a:r>
              <a:rPr lang="sr-Cyrl-RS" sz="2400" dirty="0"/>
              <a:t>се</a:t>
            </a:r>
            <a:r>
              <a:rPr lang="sr-Latn-RS" sz="2400" dirty="0"/>
              <a:t> </a:t>
            </a:r>
            <a:r>
              <a:rPr lang="sr-Cyrl-RS" sz="2400" dirty="0"/>
              <a:t>поставља</a:t>
            </a:r>
            <a:r>
              <a:rPr lang="sr-Latn-RS" sz="2400" dirty="0"/>
              <a:t> </a:t>
            </a:r>
            <a:r>
              <a:rPr lang="sr-Cyrl-RS" sz="2400" dirty="0"/>
              <a:t>тако</a:t>
            </a:r>
            <a:r>
              <a:rPr lang="sr-Latn-RS" sz="2400" dirty="0"/>
              <a:t> </a:t>
            </a:r>
            <a:r>
              <a:rPr lang="sr-Cyrl-RS" sz="2400" dirty="0"/>
              <a:t>да</a:t>
            </a:r>
            <a:r>
              <a:rPr lang="sr-Latn-RS" sz="2400" dirty="0"/>
              <a:t> </a:t>
            </a:r>
            <a:r>
              <a:rPr lang="sr-Cyrl-RS" sz="2400" dirty="0"/>
              <a:t>притисак</a:t>
            </a:r>
            <a:r>
              <a:rPr lang="sr-Latn-RS" sz="2400" dirty="0"/>
              <a:t> </a:t>
            </a:r>
            <a:r>
              <a:rPr lang="sr-Cyrl-RS" sz="2400" dirty="0"/>
              <a:t>на</a:t>
            </a:r>
            <a:r>
              <a:rPr lang="sr-Latn-RS" sz="2400" dirty="0"/>
              <a:t> </a:t>
            </a:r>
            <a:r>
              <a:rPr lang="sr-Cyrl-RS" sz="2400" dirty="0"/>
              <a:t>дисталном</a:t>
            </a:r>
            <a:r>
              <a:rPr lang="sr-Latn-RS" sz="2400" dirty="0"/>
              <a:t> </a:t>
            </a:r>
            <a:r>
              <a:rPr lang="sr-Cyrl-RS" sz="2400" dirty="0"/>
              <a:t>делу</a:t>
            </a:r>
            <a:r>
              <a:rPr lang="sr-Latn-RS" sz="2400" dirty="0"/>
              <a:t> </a:t>
            </a:r>
            <a:r>
              <a:rPr lang="sr-Cyrl-RS" sz="2400" dirty="0"/>
              <a:t>патрљка</a:t>
            </a:r>
            <a:r>
              <a:rPr lang="sr-Latn-RS" sz="2400" dirty="0"/>
              <a:t> </a:t>
            </a:r>
            <a:r>
              <a:rPr lang="sr-Cyrl-RS" sz="2400" dirty="0"/>
              <a:t>буде</a:t>
            </a:r>
            <a:r>
              <a:rPr lang="sr-Latn-RS" sz="2400" dirty="0"/>
              <a:t> </a:t>
            </a:r>
            <a:r>
              <a:rPr lang="sr-Cyrl-RS" sz="2400" dirty="0"/>
              <a:t>већи</a:t>
            </a:r>
            <a:r>
              <a:rPr lang="sr-Latn-RS" sz="2400" dirty="0"/>
              <a:t> </a:t>
            </a:r>
            <a:r>
              <a:rPr lang="sr-Cyrl-RS" sz="2400" dirty="0"/>
              <a:t>у</a:t>
            </a:r>
            <a:r>
              <a:rPr lang="sr-Latn-RS" sz="2400" dirty="0"/>
              <a:t> </a:t>
            </a:r>
            <a:r>
              <a:rPr lang="sr-Cyrl-RS" sz="2400" dirty="0"/>
              <a:t>односу</a:t>
            </a:r>
            <a:r>
              <a:rPr lang="sr-Latn-RS" sz="2400" dirty="0"/>
              <a:t> </a:t>
            </a:r>
            <a:r>
              <a:rPr lang="sr-Cyrl-RS" sz="2400" dirty="0"/>
              <a:t>на</a:t>
            </a:r>
            <a:r>
              <a:rPr lang="sr-Latn-RS" sz="2400" dirty="0"/>
              <a:t> </a:t>
            </a:r>
            <a:r>
              <a:rPr lang="sr-Cyrl-RS" sz="2400" dirty="0"/>
              <a:t>проксимални</a:t>
            </a:r>
            <a:r>
              <a:rPr lang="sr-Latn-RS" sz="2400" dirty="0"/>
              <a:t>. </a:t>
            </a:r>
            <a:r>
              <a:rPr lang="sr-Cyrl-RS" sz="2400" dirty="0"/>
              <a:t>Притисак</a:t>
            </a:r>
            <a:r>
              <a:rPr lang="sr-Latn-RS" sz="2400" dirty="0"/>
              <a:t> </a:t>
            </a:r>
            <a:r>
              <a:rPr lang="sr-Cyrl-RS" sz="2400" dirty="0"/>
              <a:t>који</a:t>
            </a:r>
            <a:r>
              <a:rPr lang="sr-Latn-RS" sz="2400" dirty="0"/>
              <a:t> </a:t>
            </a:r>
            <a:r>
              <a:rPr lang="sr-Cyrl-RS" sz="2400" dirty="0"/>
              <a:t>том</a:t>
            </a:r>
            <a:r>
              <a:rPr lang="sr-Latn-RS" sz="2400" dirty="0"/>
              <a:t> </a:t>
            </a:r>
            <a:r>
              <a:rPr lang="sr-Cyrl-RS" sz="2400" dirty="0"/>
              <a:t>приликом</a:t>
            </a:r>
            <a:r>
              <a:rPr lang="sr-Latn-RS" sz="2400" dirty="0"/>
              <a:t> </a:t>
            </a:r>
            <a:r>
              <a:rPr lang="sr-Cyrl-RS" sz="2400" dirty="0"/>
              <a:t>настаје</a:t>
            </a:r>
            <a:r>
              <a:rPr lang="sr-Latn-RS" sz="2400" dirty="0"/>
              <a:t> </a:t>
            </a:r>
            <a:r>
              <a:rPr lang="sr-Cyrl-RS" sz="2400" dirty="0"/>
              <a:t>ствара</a:t>
            </a:r>
            <a:r>
              <a:rPr lang="sr-Latn-RS" sz="2400" dirty="0"/>
              <a:t> </a:t>
            </a:r>
            <a:r>
              <a:rPr lang="sr-Cyrl-RS" sz="2400" dirty="0"/>
              <a:t>неопходне</a:t>
            </a:r>
            <a:r>
              <a:rPr lang="sr-Latn-RS" sz="2400" dirty="0"/>
              <a:t> </a:t>
            </a:r>
            <a:r>
              <a:rPr lang="sr-Cyrl-RS" sz="2400" dirty="0"/>
              <a:t>промене</a:t>
            </a:r>
            <a:r>
              <a:rPr lang="sr-Latn-RS" sz="2400" dirty="0"/>
              <a:t> </a:t>
            </a:r>
            <a:r>
              <a:rPr lang="sr-Cyrl-RS" sz="2400" dirty="0"/>
              <a:t>на</a:t>
            </a:r>
            <a:r>
              <a:rPr lang="sr-Latn-RS" sz="2400" dirty="0"/>
              <a:t> </a:t>
            </a:r>
            <a:r>
              <a:rPr lang="sr-Cyrl-RS" sz="2400" dirty="0"/>
              <a:t>патрљку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неопходне</a:t>
            </a:r>
            <a:r>
              <a:rPr lang="sr-Latn-RS" sz="2400" dirty="0"/>
              <a:t> </a:t>
            </a:r>
            <a:r>
              <a:rPr lang="sr-Cyrl-RS" sz="2400" dirty="0"/>
              <a:t>услове</a:t>
            </a:r>
            <a:r>
              <a:rPr lang="sr-Latn-RS" sz="2400" dirty="0"/>
              <a:t> </a:t>
            </a:r>
            <a:r>
              <a:rPr lang="sr-Cyrl-RS" sz="2400" dirty="0"/>
              <a:t>за</a:t>
            </a:r>
            <a:r>
              <a:rPr lang="sr-Latn-RS" sz="2400" dirty="0"/>
              <a:t> </a:t>
            </a:r>
            <a:r>
              <a:rPr lang="sr-Cyrl-RS" sz="2400" dirty="0"/>
              <a:t>уградњу</a:t>
            </a:r>
            <a:r>
              <a:rPr lang="sr-Latn-RS" sz="2400" dirty="0"/>
              <a:t> </a:t>
            </a:r>
            <a:r>
              <a:rPr lang="sr-Cyrl-RS" sz="2400" dirty="0"/>
              <a:t>протезе</a:t>
            </a:r>
            <a:r>
              <a:rPr lang="sr-Latn-RS" sz="2400" dirty="0"/>
              <a:t>.</a:t>
            </a:r>
          </a:p>
          <a:p>
            <a:pPr algn="just"/>
            <a:r>
              <a:rPr lang="sr-Cyrl-RS" sz="2400" dirty="0"/>
              <a:t>Бандажирање</a:t>
            </a:r>
            <a:r>
              <a:rPr lang="sr-Latn-RS" sz="2400" dirty="0"/>
              <a:t> </a:t>
            </a:r>
            <a:r>
              <a:rPr lang="sr-Cyrl-RS" sz="2400" dirty="0"/>
              <a:t>се</a:t>
            </a:r>
            <a:r>
              <a:rPr lang="sr-Latn-RS" sz="2400" dirty="0"/>
              <a:t> </a:t>
            </a:r>
            <a:r>
              <a:rPr lang="sr-Cyrl-RS" sz="2400" dirty="0"/>
              <a:t>врши</a:t>
            </a:r>
            <a:r>
              <a:rPr lang="sr-Latn-RS" sz="2400" dirty="0"/>
              <a:t> 3 </a:t>
            </a:r>
            <a:r>
              <a:rPr lang="sr-Cyrl-RS" sz="2400" dirty="0"/>
              <a:t>до</a:t>
            </a:r>
            <a:r>
              <a:rPr lang="sr-Latn-RS" sz="2400" dirty="0"/>
              <a:t> 4 </a:t>
            </a:r>
            <a:r>
              <a:rPr lang="sr-Cyrl-RS" sz="2400" dirty="0"/>
              <a:t>пута</a:t>
            </a:r>
            <a:r>
              <a:rPr lang="sr-Latn-RS" sz="2400" dirty="0"/>
              <a:t> </a:t>
            </a:r>
            <a:r>
              <a:rPr lang="sr-Cyrl-RS" sz="2400" dirty="0"/>
              <a:t>дневно</a:t>
            </a:r>
            <a:r>
              <a:rPr lang="sr-Latn-RS" sz="2400" dirty="0"/>
              <a:t> </a:t>
            </a:r>
            <a:r>
              <a:rPr lang="sr-Cyrl-RS" sz="2400" dirty="0"/>
              <a:t>и</a:t>
            </a:r>
            <a:r>
              <a:rPr lang="sr-Latn-RS" sz="2400" dirty="0"/>
              <a:t> </a:t>
            </a:r>
            <a:r>
              <a:rPr lang="sr-Cyrl-RS" sz="2400" dirty="0"/>
              <a:t>то</a:t>
            </a:r>
            <a:r>
              <a:rPr lang="sr-Latn-RS" sz="2400" dirty="0"/>
              <a:t> </a:t>
            </a:r>
            <a:r>
              <a:rPr lang="sr-Cyrl-RS" sz="2400" dirty="0"/>
              <a:t>све</a:t>
            </a:r>
            <a:r>
              <a:rPr lang="sr-Latn-RS" sz="2400" dirty="0"/>
              <a:t> </a:t>
            </a:r>
            <a:r>
              <a:rPr lang="sr-Cyrl-RS" sz="2400" dirty="0"/>
              <a:t>док</a:t>
            </a:r>
            <a:r>
              <a:rPr lang="sr-Latn-RS" sz="2400" dirty="0"/>
              <a:t> </a:t>
            </a:r>
            <a:r>
              <a:rPr lang="sr-Cyrl-RS" sz="2400" dirty="0"/>
              <a:t>патрљак</a:t>
            </a:r>
            <a:r>
              <a:rPr lang="sr-Latn-RS" sz="2400" dirty="0"/>
              <a:t> </a:t>
            </a:r>
            <a:r>
              <a:rPr lang="sr-Cyrl-RS" sz="2400" dirty="0"/>
              <a:t>не</a:t>
            </a:r>
            <a:r>
              <a:rPr lang="sr-Latn-RS" sz="2400" dirty="0"/>
              <a:t> </a:t>
            </a:r>
            <a:r>
              <a:rPr lang="sr-Cyrl-RS" sz="2400" dirty="0"/>
              <a:t>буде</a:t>
            </a:r>
            <a:r>
              <a:rPr lang="sr-Latn-RS" sz="2400" dirty="0"/>
              <a:t> </a:t>
            </a:r>
            <a:r>
              <a:rPr lang="sr-Cyrl-RS" sz="2400" dirty="0"/>
              <a:t>спреман</a:t>
            </a:r>
            <a:r>
              <a:rPr lang="sr-Latn-RS" sz="2400" dirty="0"/>
              <a:t> </a:t>
            </a:r>
            <a:r>
              <a:rPr lang="sr-Cyrl-RS" sz="2400" dirty="0"/>
              <a:t>протетисање</a:t>
            </a:r>
            <a:r>
              <a:rPr lang="sr-Latn-RS" sz="2400" dirty="0"/>
              <a:t>.</a:t>
            </a:r>
            <a:endParaRPr lang="en-US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049633"/>
            <a:ext cx="3657600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106905"/>
            <a:ext cx="6112043" cy="5217695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b="1" spc="600" dirty="0" smtClean="0">
                <a:solidFill>
                  <a:srgbClr val="FF0000"/>
                </a:solidFill>
              </a:rPr>
              <a:t>3. </a:t>
            </a:r>
            <a:r>
              <a:rPr lang="sr-Cyrl-RS" b="1" spc="600" dirty="0" smtClean="0">
                <a:solidFill>
                  <a:srgbClr val="FF0000"/>
                </a:solidFill>
              </a:rPr>
              <a:t>ФИЗИКАЛНА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ТЕРАПИЈА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рехабилитационом</a:t>
            </a:r>
            <a:r>
              <a:rPr lang="sr-Latn-RS" b="1" dirty="0" smtClean="0"/>
              <a:t> </a:t>
            </a:r>
            <a:r>
              <a:rPr lang="sr-Cyrl-RS" b="1" dirty="0" smtClean="0"/>
              <a:t>третману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примењују</a:t>
            </a:r>
            <a:r>
              <a:rPr lang="sr-Latn-RS" b="1" dirty="0" smtClean="0"/>
              <a:t>:</a:t>
            </a:r>
          </a:p>
          <a:p>
            <a:pPr marL="0" indent="0" algn="just">
              <a:buNone/>
            </a:pP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Електрофореза</a:t>
            </a:r>
            <a:r>
              <a:rPr lang="sr-Latn-RS" b="1" dirty="0" smtClean="0"/>
              <a:t> </a:t>
            </a:r>
            <a:r>
              <a:rPr lang="sr-Cyrl-RS" b="1" dirty="0" smtClean="0"/>
              <a:t>лекова</a:t>
            </a: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Галванска</a:t>
            </a:r>
            <a:r>
              <a:rPr lang="sr-Latn-RS" b="1" dirty="0" smtClean="0"/>
              <a:t> </a:t>
            </a:r>
            <a:r>
              <a:rPr lang="sr-Cyrl-RS" b="1" dirty="0" smtClean="0"/>
              <a:t>струја</a:t>
            </a: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Дијадинамичке</a:t>
            </a:r>
            <a:r>
              <a:rPr lang="sr-Latn-RS" b="1" dirty="0" smtClean="0"/>
              <a:t> </a:t>
            </a:r>
            <a:r>
              <a:rPr lang="sr-Cyrl-RS" b="1" dirty="0" smtClean="0"/>
              <a:t>струје</a:t>
            </a: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Интерферентне</a:t>
            </a:r>
            <a:r>
              <a:rPr lang="sr-Latn-RS" b="1" dirty="0" smtClean="0"/>
              <a:t> </a:t>
            </a:r>
            <a:r>
              <a:rPr lang="sr-Cyrl-RS" b="1" dirty="0" smtClean="0"/>
              <a:t>струје</a:t>
            </a: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Ласеротерапија</a:t>
            </a: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b="1" dirty="0" smtClean="0"/>
              <a:t>Магнетотерапија</a:t>
            </a:r>
            <a:endParaRPr lang="sr-Latn-RS" b="1" dirty="0" smtClean="0"/>
          </a:p>
          <a:p>
            <a:pPr indent="274320">
              <a:buFont typeface="Wingdings" panose="05000000000000000000" pitchFamily="2" charset="2"/>
              <a:buChar char="q"/>
            </a:pPr>
            <a:r>
              <a:rPr lang="sr-Cyrl-RS" b="1" dirty="0" smtClean="0"/>
              <a:t>Ултразвук</a:t>
            </a:r>
            <a:r>
              <a:rPr lang="sr-Latn-RS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42" y="1106905"/>
            <a:ext cx="5117432" cy="52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4821"/>
            <a:ext cx="10972800" cy="5249779"/>
          </a:xfrm>
        </p:spPr>
        <p:txBody>
          <a:bodyPr/>
          <a:lstStyle/>
          <a:p>
            <a:pPr marL="0" indent="0">
              <a:buNone/>
            </a:pPr>
            <a:r>
              <a:rPr lang="sr-Latn-RS" sz="3200" b="1" spc="600" dirty="0" smtClean="0">
                <a:solidFill>
                  <a:srgbClr val="FF0000"/>
                </a:solidFill>
              </a:rPr>
              <a:t>4. </a:t>
            </a:r>
            <a:r>
              <a:rPr lang="sr-Cyrl-RS" sz="3200" b="1" spc="600" dirty="0" smtClean="0">
                <a:solidFill>
                  <a:srgbClr val="FF0000"/>
                </a:solidFill>
              </a:rPr>
              <a:t>РАДНА</a:t>
            </a:r>
            <a:r>
              <a:rPr lang="sr-Latn-RS" sz="32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200" b="1" spc="600" dirty="0" smtClean="0">
                <a:solidFill>
                  <a:srgbClr val="FF0000"/>
                </a:solidFill>
              </a:rPr>
              <a:t>ТЕРАПИЈА</a:t>
            </a:r>
            <a:endParaRPr lang="sr-Latn-RS" sz="32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3600" b="1" dirty="0" smtClean="0"/>
              <a:t>Ова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терапија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има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циљ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да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пацијента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обучи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за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самозрињавање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обављање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свакодневних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активности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здравом</a:t>
            </a:r>
            <a:r>
              <a:rPr lang="sr-Latn-RS" sz="3600" b="1" dirty="0" smtClean="0"/>
              <a:t> </a:t>
            </a:r>
            <a:r>
              <a:rPr lang="sr-Cyrl-RS" sz="3600" b="1" dirty="0" smtClean="0"/>
              <a:t>руком</a:t>
            </a:r>
            <a:r>
              <a:rPr lang="sr-Latn-RS" sz="3600" b="1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325"/>
          <a:stretch/>
        </p:blipFill>
        <p:spPr>
          <a:xfrm>
            <a:off x="8345152" y="3298658"/>
            <a:ext cx="3237247" cy="3083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699710"/>
            <a:ext cx="73505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800" dirty="0"/>
              <a:t>Уколико</a:t>
            </a:r>
            <a:r>
              <a:rPr lang="sr-Latn-RS" sz="2800" dirty="0"/>
              <a:t> </a:t>
            </a:r>
            <a:r>
              <a:rPr lang="sr-Cyrl-RS" sz="2800" dirty="0"/>
              <a:t>је</a:t>
            </a:r>
            <a:r>
              <a:rPr lang="sr-Latn-RS" sz="2800" dirty="0"/>
              <a:t> </a:t>
            </a:r>
            <a:r>
              <a:rPr lang="sr-Cyrl-RS" sz="2800" dirty="0"/>
              <a:t>извршена</a:t>
            </a:r>
            <a:r>
              <a:rPr lang="sr-Latn-RS" sz="2800" dirty="0"/>
              <a:t> </a:t>
            </a:r>
            <a:r>
              <a:rPr lang="sr-Cyrl-RS" sz="2800" dirty="0"/>
              <a:t>ампутација</a:t>
            </a:r>
            <a:r>
              <a:rPr lang="sr-Latn-RS" sz="2800" dirty="0"/>
              <a:t> </a:t>
            </a:r>
            <a:r>
              <a:rPr lang="sr-Cyrl-RS" sz="2800" dirty="0"/>
              <a:t>доминантне</a:t>
            </a:r>
            <a:r>
              <a:rPr lang="sr-Latn-RS" sz="2800" dirty="0"/>
              <a:t> </a:t>
            </a:r>
            <a:r>
              <a:rPr lang="sr-Cyrl-RS" sz="2800" dirty="0"/>
              <a:t>руке</a:t>
            </a:r>
            <a:r>
              <a:rPr lang="sr-Latn-RS" sz="2800" dirty="0"/>
              <a:t>, </a:t>
            </a:r>
            <a:r>
              <a:rPr lang="sr-Cyrl-RS" sz="2800" dirty="0"/>
              <a:t>у</a:t>
            </a:r>
            <a:r>
              <a:rPr lang="sr-Latn-RS" sz="2800" dirty="0"/>
              <a:t> </a:t>
            </a:r>
            <a:r>
              <a:rPr lang="sr-Cyrl-RS" sz="2800" dirty="0"/>
              <a:t>тим</a:t>
            </a:r>
            <a:r>
              <a:rPr lang="sr-Latn-RS" sz="2800" dirty="0"/>
              <a:t> </a:t>
            </a:r>
            <a:r>
              <a:rPr lang="sr-Cyrl-RS" sz="2800" dirty="0"/>
              <a:t>ситуацијама</a:t>
            </a:r>
            <a:r>
              <a:rPr lang="sr-Latn-RS" sz="2800" dirty="0"/>
              <a:t> </a:t>
            </a:r>
            <a:r>
              <a:rPr lang="sr-Cyrl-RS" sz="2800" dirty="0"/>
              <a:t>се</a:t>
            </a:r>
            <a:r>
              <a:rPr lang="sr-Latn-RS" sz="2800" dirty="0"/>
              <a:t> </a:t>
            </a:r>
            <a:r>
              <a:rPr lang="sr-Cyrl-RS" sz="2800" dirty="0"/>
              <a:t>болесник</a:t>
            </a:r>
            <a:r>
              <a:rPr lang="sr-Latn-RS" sz="2800" dirty="0"/>
              <a:t> </a:t>
            </a:r>
            <a:r>
              <a:rPr lang="sr-Cyrl-RS" sz="2800" dirty="0"/>
              <a:t>посебно</a:t>
            </a:r>
            <a:r>
              <a:rPr lang="sr-Latn-RS" sz="2800" dirty="0"/>
              <a:t> </a:t>
            </a:r>
            <a:r>
              <a:rPr lang="sr-Cyrl-RS" sz="2800" dirty="0"/>
              <a:t>обучава</a:t>
            </a:r>
            <a:r>
              <a:rPr lang="sr-Latn-RS" sz="2800" dirty="0"/>
              <a:t> </a:t>
            </a:r>
            <a:r>
              <a:rPr lang="sr-Cyrl-RS" sz="2800" dirty="0"/>
              <a:t>да</a:t>
            </a:r>
            <a:r>
              <a:rPr lang="sr-Latn-RS" sz="2800" dirty="0"/>
              <a:t> </a:t>
            </a:r>
            <a:r>
              <a:rPr lang="sr-Cyrl-RS" sz="2800" dirty="0"/>
              <a:t>недоминантну</a:t>
            </a:r>
            <a:r>
              <a:rPr lang="sr-Latn-RS" sz="2800" dirty="0"/>
              <a:t> </a:t>
            </a:r>
            <a:r>
              <a:rPr lang="sr-Cyrl-RS" sz="2800" dirty="0"/>
              <a:t>руку</a:t>
            </a:r>
            <a:r>
              <a:rPr lang="sr-Latn-RS" sz="2800" dirty="0"/>
              <a:t> </a:t>
            </a:r>
            <a:r>
              <a:rPr lang="sr-Cyrl-RS" sz="2800" dirty="0"/>
              <a:t>користи</a:t>
            </a:r>
            <a:r>
              <a:rPr lang="sr-Latn-RS" sz="2800" dirty="0"/>
              <a:t> </a:t>
            </a:r>
            <a:r>
              <a:rPr lang="sr-Cyrl-RS" sz="2800" dirty="0"/>
              <a:t>на</a:t>
            </a:r>
            <a:r>
              <a:rPr lang="sr-Latn-RS" sz="2800" dirty="0"/>
              <a:t> </a:t>
            </a:r>
            <a:r>
              <a:rPr lang="sr-Cyrl-RS" sz="2800" dirty="0"/>
              <a:t>задовољавајућем</a:t>
            </a:r>
            <a:r>
              <a:rPr lang="sr-Latn-RS" sz="2800" dirty="0"/>
              <a:t> </a:t>
            </a:r>
            <a:r>
              <a:rPr lang="sr-Cyrl-RS" sz="2800" dirty="0"/>
              <a:t>нивоу</a:t>
            </a:r>
            <a:r>
              <a:rPr lang="sr-Latn-RS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3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882315"/>
            <a:ext cx="11261558" cy="5735053"/>
          </a:xfrm>
          <a:solidFill>
            <a:srgbClr val="FF99CC">
              <a:alpha val="31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sz="3300" b="1" spc="600" dirty="0" smtClean="0">
                <a:solidFill>
                  <a:srgbClr val="FF0000"/>
                </a:solidFill>
              </a:rPr>
              <a:t>5. </a:t>
            </a:r>
            <a:r>
              <a:rPr lang="sr-Cyrl-RS" sz="3300" b="1" spc="600" dirty="0" smtClean="0">
                <a:solidFill>
                  <a:srgbClr val="FF0000"/>
                </a:solidFill>
              </a:rPr>
              <a:t>КИНЕЗИТЕРАПИЈА</a:t>
            </a:r>
          </a:p>
          <a:p>
            <a:pPr marL="0" indent="0" algn="just">
              <a:buNone/>
            </a:pPr>
            <a:endParaRPr lang="sr-Latn-RS" sz="33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Кинезитерапија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овој</a:t>
            </a:r>
            <a:r>
              <a:rPr lang="sr-Latn-RS" dirty="0" smtClean="0"/>
              <a:t> </a:t>
            </a:r>
            <a:r>
              <a:rPr lang="sr-Cyrl-RS" dirty="0" smtClean="0"/>
              <a:t>вази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изузетног</a:t>
            </a:r>
            <a:r>
              <a:rPr lang="sr-Latn-RS" dirty="0" smtClean="0"/>
              <a:t> </a:t>
            </a:r>
            <a:r>
              <a:rPr lang="sr-Cyrl-RS" dirty="0" smtClean="0"/>
              <a:t>значаја</a:t>
            </a:r>
            <a:r>
              <a:rPr lang="sr-Latn-RS" dirty="0" smtClean="0"/>
              <a:t> 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примењује</a:t>
            </a:r>
            <a:r>
              <a:rPr lang="sr-Latn-RS" dirty="0" smtClean="0"/>
              <a:t> </a:t>
            </a:r>
            <a:r>
              <a:rPr lang="sr-Cyrl-RS" dirty="0" smtClean="0"/>
              <a:t>много</a:t>
            </a:r>
            <a:r>
              <a:rPr lang="sr-Latn-RS" dirty="0" smtClean="0"/>
              <a:t> </a:t>
            </a:r>
            <a:r>
              <a:rPr lang="sr-Cyrl-RS" dirty="0" smtClean="0"/>
              <a:t>интензивније</a:t>
            </a:r>
            <a:r>
              <a:rPr lang="sr-Latn-RS" dirty="0" smtClean="0"/>
              <a:t> </a:t>
            </a:r>
            <a:r>
              <a:rPr lang="sr-Cyrl-RS" dirty="0" smtClean="0"/>
              <a:t>него</a:t>
            </a:r>
            <a:r>
              <a:rPr lang="sr-Latn-RS" dirty="0" smtClean="0"/>
              <a:t> </a:t>
            </a:r>
            <a:r>
              <a:rPr lang="sr-Cyrl-RS" dirty="0" smtClean="0"/>
              <a:t>код</a:t>
            </a:r>
            <a:r>
              <a:rPr lang="sr-Latn-RS" dirty="0" smtClean="0"/>
              <a:t> </a:t>
            </a:r>
            <a:r>
              <a:rPr lang="sr-Cyrl-RS" dirty="0" smtClean="0"/>
              <a:t>осталих</a:t>
            </a:r>
            <a:r>
              <a:rPr lang="sr-Latn-RS" dirty="0" smtClean="0"/>
              <a:t> </a:t>
            </a:r>
            <a:r>
              <a:rPr lang="sr-Cyrl-RS" dirty="0" smtClean="0"/>
              <a:t>фаза</a:t>
            </a:r>
            <a:r>
              <a:rPr lang="sr-Latn-RS" dirty="0" smtClean="0"/>
              <a:t>. </a:t>
            </a:r>
            <a:r>
              <a:rPr lang="sr-Cyrl-RS" b="1" dirty="0" smtClean="0"/>
              <a:t>Вежбе</a:t>
            </a:r>
            <a:r>
              <a:rPr lang="sr-Latn-RS" b="1" dirty="0" smtClean="0"/>
              <a:t> </a:t>
            </a:r>
            <a:r>
              <a:rPr lang="sr-Cyrl-RS" b="1" dirty="0" smtClean="0"/>
              <a:t>дисања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опште</a:t>
            </a:r>
            <a:r>
              <a:rPr lang="sr-Latn-RS" b="1" dirty="0" smtClean="0"/>
              <a:t> </a:t>
            </a:r>
            <a:r>
              <a:rPr lang="sr-Cyrl-RS" b="1" dirty="0" smtClean="0"/>
              <a:t>ко</a:t>
            </a:r>
            <a:r>
              <a:rPr lang="sr-Cyrl-RS" b="1" dirty="0"/>
              <a:t>н</a:t>
            </a:r>
            <a:r>
              <a:rPr lang="sr-Cyrl-RS" b="1" dirty="0" smtClean="0"/>
              <a:t>диције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примењују</a:t>
            </a:r>
            <a:r>
              <a:rPr lang="sr-Latn-RS" b="1" dirty="0" smtClean="0"/>
              <a:t> </a:t>
            </a:r>
            <a:r>
              <a:rPr lang="sr-Cyrl-RS" b="1" dirty="0" smtClean="0"/>
              <a:t>свакодневно</a:t>
            </a:r>
            <a:r>
              <a:rPr lang="sr-Latn-RS" b="1" dirty="0" smtClean="0"/>
              <a:t>, </a:t>
            </a:r>
            <a:r>
              <a:rPr lang="sr-Cyrl-RS" b="1" dirty="0" smtClean="0"/>
              <a:t>како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одржао</a:t>
            </a:r>
            <a:r>
              <a:rPr lang="sr-Latn-RS" b="1" dirty="0" smtClean="0"/>
              <a:t> </a:t>
            </a:r>
            <a:r>
              <a:rPr lang="sr-Cyrl-RS" b="1" dirty="0" smtClean="0"/>
              <a:t>добро</a:t>
            </a:r>
            <a:r>
              <a:rPr lang="sr-Latn-RS" b="1" dirty="0" smtClean="0"/>
              <a:t> </a:t>
            </a:r>
            <a:r>
              <a:rPr lang="sr-Cyrl-RS" b="1" dirty="0" smtClean="0"/>
              <a:t>физичко</a:t>
            </a:r>
            <a:r>
              <a:rPr lang="sr-Latn-RS" b="1" dirty="0" smtClean="0"/>
              <a:t> </a:t>
            </a:r>
            <a:r>
              <a:rPr lang="sr-Cyrl-RS" b="1" dirty="0" smtClean="0"/>
              <a:t>стање</a:t>
            </a:r>
            <a:r>
              <a:rPr lang="sr-Latn-RS" b="1" dirty="0" smtClean="0"/>
              <a:t> </a:t>
            </a:r>
            <a:r>
              <a:rPr lang="sr-Cyrl-RS" b="1" dirty="0" smtClean="0"/>
              <a:t>или</a:t>
            </a:r>
            <a:r>
              <a:rPr lang="sr-Latn-RS" b="1" dirty="0" smtClean="0"/>
              <a:t> </a:t>
            </a:r>
            <a:r>
              <a:rPr lang="sr-Cyrl-RS" b="1" dirty="0" smtClean="0"/>
              <a:t>поправило</a:t>
            </a:r>
            <a:r>
              <a:rPr lang="sr-Latn-RS" b="1" dirty="0" smtClean="0"/>
              <a:t> </a:t>
            </a:r>
            <a:r>
              <a:rPr lang="sr-Cyrl-RS" b="1" dirty="0" smtClean="0"/>
              <a:t>постојеће</a:t>
            </a:r>
            <a:r>
              <a:rPr lang="sr-Latn-RS" b="1" dirty="0" smtClean="0"/>
              <a:t>.</a:t>
            </a:r>
            <a:endParaRPr lang="sr-Cyrl-RS" b="1" dirty="0" smtClean="0"/>
          </a:p>
          <a:p>
            <a:pPr marL="0" indent="0" algn="just">
              <a:buNone/>
            </a:pPr>
            <a:endParaRPr lang="sr-Latn-RS" b="1" dirty="0" smtClean="0"/>
          </a:p>
          <a:p>
            <a:pPr marL="0" indent="0" algn="just">
              <a:buNone/>
            </a:pPr>
            <a:r>
              <a:rPr lang="sr-Cyrl-RS" b="1" dirty="0" smtClean="0"/>
              <a:t>Од</a:t>
            </a:r>
            <a:r>
              <a:rPr lang="sr-Latn-RS" b="1" dirty="0" smtClean="0"/>
              <a:t> </a:t>
            </a:r>
            <a:r>
              <a:rPr lang="sr-Cyrl-RS" b="1" dirty="0" smtClean="0"/>
              <a:t>посебних</a:t>
            </a:r>
            <a:r>
              <a:rPr lang="sr-Latn-RS" b="1" dirty="0" smtClean="0"/>
              <a:t> </a:t>
            </a:r>
            <a:r>
              <a:rPr lang="sr-Cyrl-RS" b="1" dirty="0" smtClean="0"/>
              <a:t>вежби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примењују</a:t>
            </a:r>
            <a:r>
              <a:rPr lang="sr-Latn-RS" b="1" dirty="0" smtClean="0"/>
              <a:t>:</a:t>
            </a:r>
            <a:endParaRPr lang="sr-Cyrl-RS" b="1" dirty="0" smtClean="0"/>
          </a:p>
          <a:p>
            <a:pPr marL="0" indent="0" algn="just">
              <a:buNone/>
            </a:pPr>
            <a:endParaRPr lang="sr-Latn-RS" b="1" dirty="0" smtClean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>
                <a:solidFill>
                  <a:srgbClr val="FF33CC"/>
                </a:solidFill>
              </a:rPr>
              <a:t>Вежбе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за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очување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обима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покрета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у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првом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проксималном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зглобу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изнад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ампутације</a:t>
            </a:r>
            <a:endParaRPr lang="sr-Latn-RS" dirty="0" smtClean="0">
              <a:solidFill>
                <a:srgbClr val="FF33CC"/>
              </a:solidFill>
            </a:endParaRP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>
                <a:solidFill>
                  <a:srgbClr val="7030A0"/>
                </a:solidFill>
              </a:rPr>
              <a:t>Вежбе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за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јачање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мишићне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снаге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мишића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покретача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патрљка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и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преостале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мускулатуре</a:t>
            </a:r>
            <a:r>
              <a:rPr lang="sr-Latn-RS" dirty="0" smtClean="0">
                <a:solidFill>
                  <a:srgbClr val="7030A0"/>
                </a:solidFill>
              </a:rPr>
              <a:t> </a:t>
            </a:r>
            <a:r>
              <a:rPr lang="sr-Cyrl-RS" dirty="0" smtClean="0">
                <a:solidFill>
                  <a:srgbClr val="7030A0"/>
                </a:solidFill>
              </a:rPr>
              <a:t>патрљка</a:t>
            </a:r>
            <a:endParaRPr lang="sr-Latn-RS" dirty="0" smtClean="0">
              <a:solidFill>
                <a:srgbClr val="7030A0"/>
              </a:solidFill>
            </a:endParaRP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Cyrl-RS" dirty="0" smtClean="0">
                <a:solidFill>
                  <a:srgbClr val="0070C0"/>
                </a:solidFill>
              </a:rPr>
              <a:t>Вежбе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снаге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за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јачање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мишића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здраве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и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вежбе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за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побољшање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координације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покрета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супротног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горњег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екстремитета</a:t>
            </a:r>
            <a:endParaRPr lang="sr-Latn-R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737937"/>
            <a:ext cx="11662610" cy="5775158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r-Latn-RS" b="1" spc="600" dirty="0" smtClean="0">
                <a:solidFill>
                  <a:srgbClr val="FF0000"/>
                </a:solidFill>
              </a:rPr>
              <a:t>6. </a:t>
            </a:r>
            <a:r>
              <a:rPr lang="sr-Cyrl-RS" b="1" spc="600" dirty="0" smtClean="0">
                <a:solidFill>
                  <a:srgbClr val="FF0000"/>
                </a:solidFill>
              </a:rPr>
              <a:t>ПРОПИСИВАЊЕ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ПРОТЕЗЕ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Састоји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две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фазе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протетичког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прилаза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узимање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мера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патрљка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израду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лежишта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dirty="0" smtClean="0"/>
              <a:t>- </a:t>
            </a:r>
            <a:r>
              <a:rPr lang="sr-Cyrl-RS" b="1" dirty="0" smtClean="0"/>
              <a:t>Протетички</a:t>
            </a:r>
            <a:r>
              <a:rPr lang="sr-Latn-RS" b="1" dirty="0" smtClean="0"/>
              <a:t> </a:t>
            </a:r>
            <a:r>
              <a:rPr lang="sr-Cyrl-RS" b="1" dirty="0" smtClean="0"/>
              <a:t>прилаз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пацијенту</a:t>
            </a:r>
            <a:r>
              <a:rPr lang="sr-Latn-RS" b="1" dirty="0" smtClean="0"/>
              <a:t> </a:t>
            </a:r>
            <a:r>
              <a:rPr lang="sr-Latn-RS" dirty="0" smtClean="0"/>
              <a:t>– </a:t>
            </a:r>
            <a:r>
              <a:rPr lang="sr-Cyrl-RS" dirty="0" smtClean="0"/>
              <a:t>суштину</a:t>
            </a:r>
            <a:r>
              <a:rPr lang="sr-Latn-RS" dirty="0" smtClean="0"/>
              <a:t> </a:t>
            </a:r>
            <a:r>
              <a:rPr lang="sr-Cyrl-RS" dirty="0" smtClean="0"/>
              <a:t>преписивања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чини</a:t>
            </a:r>
            <a:r>
              <a:rPr lang="sr-Latn-RS" dirty="0" smtClean="0"/>
              <a:t> </a:t>
            </a:r>
            <a:r>
              <a:rPr lang="sr-Cyrl-RS" dirty="0" smtClean="0"/>
              <a:t>избор</a:t>
            </a:r>
            <a:r>
              <a:rPr lang="sr-Latn-RS" dirty="0" smtClean="0"/>
              <a:t> </a:t>
            </a:r>
            <a:r>
              <a:rPr lang="sr-Cyrl-RS" dirty="0" smtClean="0"/>
              <a:t>терминалног</a:t>
            </a:r>
            <a:r>
              <a:rPr lang="sr-Latn-RS" dirty="0" smtClean="0"/>
              <a:t> </a:t>
            </a:r>
            <a:r>
              <a:rPr lang="sr-Cyrl-RS" dirty="0" smtClean="0"/>
              <a:t>наставка</a:t>
            </a:r>
            <a:r>
              <a:rPr lang="sr-Latn-RS" dirty="0" smtClean="0"/>
              <a:t> </a:t>
            </a:r>
            <a:r>
              <a:rPr lang="sr-Cyrl-RS" dirty="0" smtClean="0"/>
              <a:t>који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горњег</a:t>
            </a:r>
            <a:r>
              <a:rPr lang="sr-Latn-RS" dirty="0" smtClean="0"/>
              <a:t> </a:t>
            </a:r>
            <a:r>
              <a:rPr lang="sr-Cyrl-RS" dirty="0" smtClean="0"/>
              <a:t>екстремитета</a:t>
            </a:r>
            <a:r>
              <a:rPr lang="sr-Latn-RS" dirty="0" smtClean="0"/>
              <a:t> </a:t>
            </a:r>
            <a:r>
              <a:rPr lang="sr-Cyrl-RS" dirty="0" smtClean="0"/>
              <a:t>представља</a:t>
            </a:r>
            <a:r>
              <a:rPr lang="sr-Latn-RS" dirty="0" smtClean="0"/>
              <a:t> </a:t>
            </a:r>
            <a:r>
              <a:rPr lang="sr-Cyrl-RS" dirty="0" smtClean="0"/>
              <a:t>најважнији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саме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Latn-RS" b="1" dirty="0" smtClean="0"/>
              <a:t>- </a:t>
            </a:r>
            <a:r>
              <a:rPr lang="sr-Cyrl-RS" b="1" dirty="0" smtClean="0"/>
              <a:t>Узимање</a:t>
            </a:r>
            <a:r>
              <a:rPr lang="sr-Latn-RS" b="1" dirty="0" smtClean="0"/>
              <a:t> </a:t>
            </a:r>
            <a:r>
              <a:rPr lang="sr-Cyrl-RS" b="1" dirty="0" smtClean="0"/>
              <a:t>мера</a:t>
            </a:r>
            <a:r>
              <a:rPr lang="sr-Latn-RS" b="1" dirty="0" smtClean="0"/>
              <a:t> </a:t>
            </a:r>
            <a:r>
              <a:rPr lang="sr-Cyrl-RS" b="1" dirty="0" smtClean="0"/>
              <a:t>партрљка</a:t>
            </a:r>
            <a:r>
              <a:rPr lang="sr-Latn-RS" b="1" dirty="0" smtClean="0"/>
              <a:t> </a:t>
            </a:r>
            <a:r>
              <a:rPr lang="sr-Cyrl-RS" b="1" dirty="0" smtClean="0"/>
              <a:t>за</a:t>
            </a:r>
            <a:r>
              <a:rPr lang="sr-Latn-RS" b="1" dirty="0" smtClean="0"/>
              <a:t> </a:t>
            </a:r>
            <a:r>
              <a:rPr lang="sr-Cyrl-RS" b="1" dirty="0" smtClean="0"/>
              <a:t>израду</a:t>
            </a:r>
            <a:r>
              <a:rPr lang="sr-Latn-RS" b="1" dirty="0" smtClean="0"/>
              <a:t> </a:t>
            </a:r>
            <a:r>
              <a:rPr lang="sr-Cyrl-RS" b="1" dirty="0" smtClean="0"/>
              <a:t>лежишта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dirty="0" smtClean="0"/>
              <a:t> – </a:t>
            </a:r>
            <a:r>
              <a:rPr lang="sr-Cyrl-RS" dirty="0" smtClean="0"/>
              <a:t>постоје</a:t>
            </a:r>
            <a:r>
              <a:rPr lang="sr-Latn-RS" dirty="0" smtClean="0"/>
              <a:t> </a:t>
            </a:r>
            <a:r>
              <a:rPr lang="sr-Cyrl-RS" dirty="0" smtClean="0"/>
              <a:t>различити</a:t>
            </a:r>
            <a:r>
              <a:rPr lang="sr-Latn-RS" dirty="0" smtClean="0"/>
              <a:t> </a:t>
            </a:r>
            <a:r>
              <a:rPr lang="sr-Cyrl-RS" dirty="0" smtClean="0"/>
              <a:t>начини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узимање</a:t>
            </a:r>
            <a:r>
              <a:rPr lang="sr-Latn-RS" dirty="0" smtClean="0"/>
              <a:t> </a:t>
            </a:r>
            <a:r>
              <a:rPr lang="sr-Cyrl-RS" dirty="0" smtClean="0"/>
              <a:t>мера</a:t>
            </a:r>
            <a:r>
              <a:rPr lang="sr-Latn-RS" dirty="0" smtClean="0"/>
              <a:t>,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су</a:t>
            </a:r>
            <a:r>
              <a:rPr lang="sr-Latn-RS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застарели</a:t>
            </a:r>
            <a:r>
              <a:rPr lang="sr-Latn-RS" dirty="0" smtClean="0"/>
              <a:t> </a:t>
            </a:r>
            <a:r>
              <a:rPr lang="sr-Cyrl-RS" dirty="0" smtClean="0"/>
              <a:t>начин</a:t>
            </a:r>
            <a:r>
              <a:rPr lang="sr-Latn-RS" dirty="0" smtClean="0"/>
              <a:t> </a:t>
            </a:r>
            <a:r>
              <a:rPr lang="sr-Cyrl-RS" dirty="0" smtClean="0"/>
              <a:t>мерења</a:t>
            </a:r>
            <a:r>
              <a:rPr lang="sr-Latn-RS" dirty="0" smtClean="0"/>
              <a:t> </a:t>
            </a:r>
            <a:r>
              <a:rPr lang="sr-Cyrl-RS" dirty="0" smtClean="0"/>
              <a:t>дужине</a:t>
            </a:r>
            <a:r>
              <a:rPr lang="sr-Latn-RS" dirty="0" smtClean="0"/>
              <a:t>, </a:t>
            </a:r>
            <a:r>
              <a:rPr lang="sr-Cyrl-RS" dirty="0" smtClean="0"/>
              <a:t>ширине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 </a:t>
            </a:r>
            <a:r>
              <a:rPr lang="sr-Cyrl-RS" dirty="0" smtClean="0"/>
              <a:t>обима</a:t>
            </a:r>
            <a:r>
              <a:rPr lang="sr-Latn-RS" dirty="0" smtClean="0"/>
              <a:t>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dirty="0" smtClean="0"/>
              <a:t>узимање</a:t>
            </a:r>
            <a:r>
              <a:rPr lang="sr-Latn-RS" dirty="0" smtClean="0"/>
              <a:t> </a:t>
            </a:r>
            <a:r>
              <a:rPr lang="sr-Cyrl-RS" dirty="0" smtClean="0"/>
              <a:t>гипсаног</a:t>
            </a:r>
            <a:r>
              <a:rPr lang="sr-Latn-RS" dirty="0" smtClean="0"/>
              <a:t> </a:t>
            </a:r>
            <a:r>
              <a:rPr lang="sr-Cyrl-RS" dirty="0" smtClean="0"/>
              <a:t>отиска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;</a:t>
            </a:r>
          </a:p>
          <a:p>
            <a:pPr marL="0" indent="0" algn="just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Cyrl-RS" b="1" dirty="0" smtClean="0">
                <a:solidFill>
                  <a:srgbClr val="7030A0"/>
                </a:solidFill>
              </a:rPr>
              <a:t>Проба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протезе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се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врши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током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њене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израде</a:t>
            </a:r>
            <a:r>
              <a:rPr lang="sr-Latn-RS" b="1" dirty="0" smtClean="0">
                <a:solidFill>
                  <a:srgbClr val="7030A0"/>
                </a:solidFill>
              </a:rPr>
              <a:t>, </a:t>
            </a:r>
            <a:r>
              <a:rPr lang="sr-Cyrl-RS" b="1" dirty="0" smtClean="0">
                <a:solidFill>
                  <a:srgbClr val="7030A0"/>
                </a:solidFill>
              </a:rPr>
              <a:t>при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чему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је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неопходно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присустви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физијатра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протетичара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инжињера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који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праве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лежиште</a:t>
            </a:r>
            <a:r>
              <a:rPr lang="sr-Latn-RS" b="1" dirty="0" smtClean="0">
                <a:solidFill>
                  <a:srgbClr val="7030A0"/>
                </a:solidFill>
              </a:rPr>
              <a:t> </a:t>
            </a:r>
            <a:r>
              <a:rPr lang="sr-Cyrl-RS" b="1" dirty="0" smtClean="0">
                <a:solidFill>
                  <a:srgbClr val="7030A0"/>
                </a:solidFill>
              </a:rPr>
              <a:t>протезе</a:t>
            </a:r>
            <a:r>
              <a:rPr lang="sr-Latn-RS" b="1" dirty="0">
                <a:solidFill>
                  <a:srgbClr val="7030A0"/>
                </a:solidFill>
              </a:rPr>
              <a:t>.</a:t>
            </a:r>
            <a:endParaRPr lang="sr-Latn-RS" b="1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852" y="1299411"/>
            <a:ext cx="6208296" cy="5153526"/>
          </a:xfr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r>
              <a:rPr lang="sr-Latn-RS" b="1" spc="600" dirty="0" smtClean="0">
                <a:solidFill>
                  <a:srgbClr val="FF0000"/>
                </a:solidFill>
              </a:rPr>
              <a:t>7. </a:t>
            </a:r>
            <a:r>
              <a:rPr lang="sr-Cyrl-RS" b="1" spc="600" dirty="0" smtClean="0">
                <a:solidFill>
                  <a:srgbClr val="FF0000"/>
                </a:solidFill>
              </a:rPr>
              <a:t>ИСПОТРУКА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ДЕФИНИТИВНЕ</a:t>
            </a:r>
            <a:r>
              <a:rPr lang="sr-Latn-RS" b="1" spc="600" dirty="0" smtClean="0">
                <a:solidFill>
                  <a:srgbClr val="FF0000"/>
                </a:solidFill>
              </a:rPr>
              <a:t> </a:t>
            </a:r>
            <a:r>
              <a:rPr lang="sr-Cyrl-RS" b="1" spc="600" dirty="0" smtClean="0">
                <a:solidFill>
                  <a:srgbClr val="FF0000"/>
                </a:solidFill>
              </a:rPr>
              <a:t>ПРОТЕЗЕ</a:t>
            </a:r>
            <a:endParaRPr lang="sr-Latn-RS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b="1" dirty="0" smtClean="0"/>
              <a:t>Испорука</a:t>
            </a:r>
            <a:r>
              <a:rPr lang="sr-Latn-RS" b="1" dirty="0" smtClean="0"/>
              <a:t> </a:t>
            </a:r>
            <a:r>
              <a:rPr lang="sr-Cyrl-RS" b="1" dirty="0" smtClean="0"/>
              <a:t>подразумева</a:t>
            </a:r>
            <a:r>
              <a:rPr lang="sr-Latn-RS" b="1" dirty="0" smtClean="0"/>
              <a:t> </a:t>
            </a:r>
            <a:r>
              <a:rPr lang="sr-Cyrl-RS" b="1" dirty="0" smtClean="0"/>
              <a:t>завршетак</a:t>
            </a:r>
            <a:r>
              <a:rPr lang="sr-Latn-RS" b="1" dirty="0" smtClean="0"/>
              <a:t> </a:t>
            </a:r>
            <a:r>
              <a:rPr lang="sr-Cyrl-RS" b="1" dirty="0" smtClean="0"/>
              <a:t>предпротетичке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прелазак</a:t>
            </a:r>
            <a:r>
              <a:rPr lang="sr-Latn-RS" b="1" dirty="0" smtClean="0"/>
              <a:t> </a:t>
            </a:r>
            <a:r>
              <a:rPr lang="sr-Cyrl-RS" b="1" dirty="0" smtClean="0"/>
              <a:t>на</a:t>
            </a:r>
            <a:r>
              <a:rPr lang="sr-Latn-RS" b="1" dirty="0" smtClean="0"/>
              <a:t> </a:t>
            </a:r>
            <a:r>
              <a:rPr lang="sr-Cyrl-RS" b="1" dirty="0" smtClean="0"/>
              <a:t>последњу</a:t>
            </a:r>
            <a:r>
              <a:rPr lang="sr-Latn-RS" b="1" dirty="0" smtClean="0"/>
              <a:t> </a:t>
            </a:r>
            <a:r>
              <a:rPr lang="sr-Cyrl-RS" b="1" dirty="0" smtClean="0"/>
              <a:t>фазу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то</a:t>
            </a:r>
            <a:r>
              <a:rPr lang="sr-Latn-RS" b="1" dirty="0" smtClean="0"/>
              <a:t> </a:t>
            </a:r>
            <a:r>
              <a:rPr lang="sr-Cyrl-RS" b="1" dirty="0" smtClean="0"/>
              <a:t>је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рехабилитационог</a:t>
            </a:r>
            <a:r>
              <a:rPr lang="sr-Latn-RS" b="1" dirty="0" smtClean="0"/>
              <a:t> </a:t>
            </a:r>
            <a:r>
              <a:rPr lang="sr-Cyrl-RS" b="1" dirty="0" smtClean="0"/>
              <a:t>процеса</a:t>
            </a:r>
            <a:r>
              <a:rPr lang="sr-Latn-RS" b="1" dirty="0" smtClean="0"/>
              <a:t>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44" y="1299411"/>
            <a:ext cx="4628145" cy="51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59" y="450936"/>
            <a:ext cx="11169041" cy="12959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ПРОТЕТИЧКА РЕХАБИЛИТАЦИЈА ПАЦИЈЕНАТА СА АМПУТАЦИЈОМ ГОРЊЕГ ЕКСТРЕМИТЕТА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59" y="1891431"/>
            <a:ext cx="11361107" cy="26555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Овај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вид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рехабилитације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веома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комплексан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јер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подразумева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рад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побољшању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стања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физичком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психчком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социјалном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плану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то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пацијента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доводи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положај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да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поново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укључује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свакодневне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животне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активности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dirty="0" smtClean="0"/>
              <a:t>Поред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, </a:t>
            </a:r>
            <a:r>
              <a:rPr lang="sr-Cyrl-RS" dirty="0" smtClean="0"/>
              <a:t>рехабилитација</a:t>
            </a:r>
            <a:r>
              <a:rPr lang="sr-Latn-RS" dirty="0" smtClean="0"/>
              <a:t> </a:t>
            </a:r>
            <a:r>
              <a:rPr lang="sr-Cyrl-RS" dirty="0" smtClean="0"/>
              <a:t>има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циљ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протетисање</a:t>
            </a:r>
            <a:r>
              <a:rPr lang="sr-Latn-RS" dirty="0" smtClean="0"/>
              <a:t> </a:t>
            </a:r>
            <a:r>
              <a:rPr lang="sr-Cyrl-RS" dirty="0" smtClean="0"/>
              <a:t>болесника</a:t>
            </a:r>
            <a:r>
              <a:rPr lang="sr-Latn-RS" dirty="0" smtClean="0"/>
              <a:t>, </a:t>
            </a:r>
            <a:r>
              <a:rPr lang="sr-Cyrl-RS" dirty="0" smtClean="0"/>
              <a:t>тј</a:t>
            </a:r>
            <a:r>
              <a:rPr lang="sr-Latn-RS" dirty="0" smtClean="0"/>
              <a:t>. </a:t>
            </a:r>
            <a:r>
              <a:rPr lang="sr-Cyrl-RS" dirty="0" smtClean="0"/>
              <a:t>замену</a:t>
            </a:r>
            <a:r>
              <a:rPr lang="sr-Latn-RS" dirty="0" smtClean="0"/>
              <a:t> </a:t>
            </a:r>
            <a:r>
              <a:rPr lang="sr-Cyrl-RS" dirty="0" smtClean="0"/>
              <a:t>ампутираног</a:t>
            </a:r>
            <a:r>
              <a:rPr lang="sr-Latn-RS" dirty="0" smtClean="0"/>
              <a:t> </a:t>
            </a:r>
            <a:r>
              <a:rPr lang="sr-Cyrl-RS" dirty="0" smtClean="0"/>
              <a:t>дела</a:t>
            </a:r>
            <a:r>
              <a:rPr lang="sr-Latn-RS" dirty="0" smtClean="0"/>
              <a:t> </a:t>
            </a:r>
            <a:r>
              <a:rPr lang="sr-Cyrl-RS" dirty="0" smtClean="0"/>
              <a:t>тела</a:t>
            </a:r>
            <a:r>
              <a:rPr lang="sr-Latn-RS" dirty="0" smtClean="0"/>
              <a:t> </a:t>
            </a:r>
            <a:r>
              <a:rPr lang="sr-Cyrl-RS" dirty="0" smtClean="0"/>
              <a:t>протезом</a:t>
            </a:r>
            <a:r>
              <a:rPr lang="sr-Latn-RS" dirty="0" smtClean="0"/>
              <a:t> </a:t>
            </a:r>
            <a:r>
              <a:rPr lang="sr-Cyrl-RS" dirty="0" smtClean="0"/>
              <a:t>што</a:t>
            </a:r>
            <a:r>
              <a:rPr lang="sr-Latn-RS" dirty="0" smtClean="0"/>
              <a:t> </a:t>
            </a:r>
            <a:r>
              <a:rPr lang="sr-Cyrl-RS" dirty="0" smtClean="0"/>
              <a:t>опет</a:t>
            </a:r>
            <a:r>
              <a:rPr lang="sr-Latn-RS" dirty="0" smtClean="0"/>
              <a:t> </a:t>
            </a:r>
            <a:r>
              <a:rPr lang="sr-Cyrl-RS" dirty="0" smtClean="0"/>
              <a:t>болеснику</a:t>
            </a:r>
            <a:r>
              <a:rPr lang="sr-Latn-RS" dirty="0" smtClean="0"/>
              <a:t> </a:t>
            </a:r>
            <a:r>
              <a:rPr lang="sr-Cyrl-RS" dirty="0" smtClean="0"/>
              <a:t>олашкава</a:t>
            </a:r>
            <a:r>
              <a:rPr lang="sr-Latn-RS" dirty="0" smtClean="0"/>
              <a:t> </a:t>
            </a:r>
            <a:r>
              <a:rPr lang="sr-Cyrl-RS" dirty="0" smtClean="0"/>
              <a:t>рад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живот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помаже</a:t>
            </a:r>
            <a:r>
              <a:rPr lang="sr-Latn-RS" dirty="0" smtClean="0"/>
              <a:t> </a:t>
            </a:r>
            <a:r>
              <a:rPr lang="sr-Cyrl-RS" dirty="0" smtClean="0"/>
              <a:t>му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самосталности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13359" y="4691500"/>
            <a:ext cx="11361107" cy="1938992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sr-Cyrl-RS" sz="2400" b="1" dirty="0" smtClean="0"/>
              <a:t>СВРХА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ПРОТЕТИЧКЕ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РЕХАБИЛИТАЦИЈЕ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ЈЕ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ПОСТИЗАЊЕ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СЛЕДЕЋЕГ</a:t>
            </a:r>
            <a:r>
              <a:rPr lang="sr-Latn-RS" sz="2400" b="1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7030A0"/>
                </a:solidFill>
              </a:rPr>
              <a:t>Максимално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искоришћавање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преосталих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способности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болесника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при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извођењу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њихових</a:t>
            </a:r>
            <a:r>
              <a:rPr lang="sr-Latn-RS" sz="2400" dirty="0" smtClean="0">
                <a:solidFill>
                  <a:srgbClr val="7030A0"/>
                </a:solidFill>
              </a:rPr>
              <a:t> </a:t>
            </a:r>
            <a:r>
              <a:rPr lang="sr-Cyrl-RS" sz="2400" dirty="0" smtClean="0">
                <a:solidFill>
                  <a:srgbClr val="7030A0"/>
                </a:solidFill>
              </a:rPr>
              <a:t>активности</a:t>
            </a:r>
            <a:endParaRPr lang="sr-Latn-RS" sz="2400" dirty="0">
              <a:solidFill>
                <a:srgbClr val="7030A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FF33CC"/>
                </a:solidFill>
              </a:rPr>
              <a:t>Максимално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преношење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резидуалног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покрета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и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снаге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на</a:t>
            </a:r>
            <a:r>
              <a:rPr lang="sr-Latn-RS" sz="2400" dirty="0" smtClean="0">
                <a:solidFill>
                  <a:srgbClr val="FF33CC"/>
                </a:solidFill>
              </a:rPr>
              <a:t> </a:t>
            </a:r>
            <a:r>
              <a:rPr lang="sr-Cyrl-RS" sz="2400" dirty="0" smtClean="0">
                <a:solidFill>
                  <a:srgbClr val="FF33CC"/>
                </a:solidFill>
              </a:rPr>
              <a:t>протезу</a:t>
            </a:r>
            <a:r>
              <a:rPr lang="sr-Latn-RS" sz="2400" dirty="0" smtClean="0"/>
              <a:t> 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0099FF"/>
                </a:solidFill>
              </a:rPr>
              <a:t>Компезација</a:t>
            </a:r>
            <a:r>
              <a:rPr lang="sr-Latn-RS" sz="2400" dirty="0" smtClean="0">
                <a:solidFill>
                  <a:srgbClr val="0099FF"/>
                </a:solidFill>
              </a:rPr>
              <a:t> </a:t>
            </a:r>
            <a:r>
              <a:rPr lang="sr-Cyrl-RS" sz="2400" dirty="0" smtClean="0">
                <a:solidFill>
                  <a:srgbClr val="0099FF"/>
                </a:solidFill>
              </a:rPr>
              <a:t>постојећих</a:t>
            </a:r>
            <a:r>
              <a:rPr lang="sr-Latn-RS" sz="2400" dirty="0" smtClean="0">
                <a:solidFill>
                  <a:srgbClr val="0099FF"/>
                </a:solidFill>
              </a:rPr>
              <a:t> </a:t>
            </a:r>
            <a:r>
              <a:rPr lang="sr-Cyrl-RS" sz="2400" dirty="0" smtClean="0">
                <a:solidFill>
                  <a:srgbClr val="0099FF"/>
                </a:solidFill>
              </a:rPr>
              <a:t>функционалних</a:t>
            </a:r>
            <a:r>
              <a:rPr lang="sr-Latn-RS" sz="2400" dirty="0" smtClean="0">
                <a:solidFill>
                  <a:srgbClr val="0099FF"/>
                </a:solidFill>
              </a:rPr>
              <a:t> </a:t>
            </a:r>
            <a:r>
              <a:rPr lang="sr-Cyrl-RS" sz="2400" dirty="0" smtClean="0">
                <a:solidFill>
                  <a:srgbClr val="0099FF"/>
                </a:solidFill>
              </a:rPr>
              <a:t>дефеката</a:t>
            </a:r>
            <a:endParaRPr lang="sr-Latn-RS" sz="24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557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Latn-RS" sz="4400" b="1" dirty="0" smtClean="0">
                <a:solidFill>
                  <a:srgbClr val="00B050"/>
                </a:solidFill>
              </a:rPr>
              <a:t>V </a:t>
            </a:r>
            <a:r>
              <a:rPr lang="sr-Cyrl-RS" sz="4400" b="1" dirty="0" smtClean="0">
                <a:solidFill>
                  <a:srgbClr val="00B050"/>
                </a:solidFill>
              </a:rPr>
              <a:t>ПРОТЕТИЧКА</a:t>
            </a:r>
            <a:r>
              <a:rPr lang="sr-Latn-RS" sz="4400" b="1" dirty="0" smtClean="0">
                <a:solidFill>
                  <a:srgbClr val="00B050"/>
                </a:solidFill>
              </a:rPr>
              <a:t> </a:t>
            </a:r>
            <a:r>
              <a:rPr lang="sr-Cyrl-RS" sz="4400" b="1" dirty="0" smtClean="0">
                <a:solidFill>
                  <a:srgbClr val="00B050"/>
                </a:solidFill>
              </a:rPr>
              <a:t>ФАЗА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519605"/>
            <a:ext cx="11662610" cy="27957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b="1" dirty="0" smtClean="0"/>
              <a:t>ОВА</a:t>
            </a:r>
            <a:r>
              <a:rPr lang="sr-Latn-RS" b="1" dirty="0" smtClean="0"/>
              <a:t> </a:t>
            </a:r>
            <a:r>
              <a:rPr lang="sr-Cyrl-RS" b="1" dirty="0" smtClean="0"/>
              <a:t>ФАЗА</a:t>
            </a:r>
            <a:r>
              <a:rPr lang="sr-Latn-RS" b="1" dirty="0" smtClean="0"/>
              <a:t> </a:t>
            </a:r>
            <a:r>
              <a:rPr lang="sr-Cyrl-RS" b="1" dirty="0" smtClean="0"/>
              <a:t>ПОЧИЊЕ</a:t>
            </a:r>
            <a:r>
              <a:rPr lang="sr-Latn-RS" b="1" dirty="0" smtClean="0"/>
              <a:t> </a:t>
            </a:r>
            <a:r>
              <a:rPr lang="sr-Cyrl-RS" b="1" dirty="0" smtClean="0"/>
              <a:t>ПРИЈЕМОМ</a:t>
            </a:r>
            <a:r>
              <a:rPr lang="sr-Latn-RS" b="1" dirty="0" smtClean="0"/>
              <a:t> </a:t>
            </a:r>
            <a:r>
              <a:rPr lang="sr-Cyrl-RS" b="1" dirty="0" smtClean="0"/>
              <a:t>ДЕФИНИТИВНЕ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ПРОТЕЗЕ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рехабилитацији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радна</a:t>
            </a:r>
            <a:r>
              <a:rPr lang="sr-Latn-RS" dirty="0" smtClean="0"/>
              <a:t> </a:t>
            </a:r>
            <a:r>
              <a:rPr lang="sr-Cyrl-RS" dirty="0" smtClean="0"/>
              <a:t>терапија</a:t>
            </a:r>
            <a:r>
              <a:rPr lang="sr-Latn-RS" dirty="0" smtClean="0"/>
              <a:t>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неизмерног</a:t>
            </a:r>
            <a:r>
              <a:rPr lang="sr-Latn-RS" dirty="0" smtClean="0"/>
              <a:t> </a:t>
            </a:r>
            <a:r>
              <a:rPr lang="sr-Cyrl-RS" dirty="0" smtClean="0"/>
              <a:t>значаја</a:t>
            </a:r>
            <a:r>
              <a:rPr lang="sr-Latn-RS" dirty="0" smtClean="0"/>
              <a:t>,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њоме</a:t>
            </a:r>
            <a:r>
              <a:rPr lang="sr-Latn-RS" dirty="0" smtClean="0"/>
              <a:t> </a:t>
            </a:r>
            <a:r>
              <a:rPr lang="sr-Cyrl-RS" dirty="0" smtClean="0"/>
              <a:t>праве</a:t>
            </a:r>
            <a:r>
              <a:rPr lang="sr-Latn-RS" dirty="0" smtClean="0"/>
              <a:t> </a:t>
            </a:r>
            <a:r>
              <a:rPr lang="sr-Cyrl-RS" dirty="0" smtClean="0"/>
              <a:t>добри</a:t>
            </a:r>
            <a:r>
              <a:rPr lang="sr-Latn-RS" dirty="0" smtClean="0"/>
              <a:t> </a:t>
            </a:r>
            <a:r>
              <a:rPr lang="sr-Cyrl-RS" dirty="0" smtClean="0"/>
              <a:t>услови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постављање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, </a:t>
            </a:r>
            <a:r>
              <a:rPr lang="sr-Cyrl-RS" dirty="0" smtClean="0"/>
              <a:t>вежба</a:t>
            </a:r>
            <a:r>
              <a:rPr lang="sr-Latn-RS" dirty="0" smtClean="0"/>
              <a:t> </a:t>
            </a:r>
            <a:r>
              <a:rPr lang="sr-Cyrl-RS" dirty="0" smtClean="0"/>
              <a:t>одржавање</a:t>
            </a:r>
            <a:r>
              <a:rPr lang="sr-Latn-RS" dirty="0" smtClean="0"/>
              <a:t>, </a:t>
            </a:r>
            <a:r>
              <a:rPr lang="sr-Cyrl-RS" dirty="0" smtClean="0"/>
              <a:t>манипулисање</a:t>
            </a:r>
            <a:r>
              <a:rPr lang="sr-Latn-RS" dirty="0" smtClean="0"/>
              <a:t> </a:t>
            </a:r>
            <a:r>
              <a:rPr lang="sr-Cyrl-RS" dirty="0" smtClean="0"/>
              <a:t>терминалним</a:t>
            </a:r>
            <a:r>
              <a:rPr lang="sr-Latn-RS" dirty="0" smtClean="0"/>
              <a:t> </a:t>
            </a:r>
            <a:r>
              <a:rPr lang="sr-Cyrl-RS" dirty="0" smtClean="0"/>
              <a:t>наставком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остале</a:t>
            </a:r>
            <a:r>
              <a:rPr lang="sr-Latn-RS" dirty="0" smtClean="0"/>
              <a:t> </a:t>
            </a:r>
            <a:r>
              <a:rPr lang="sr-Cyrl-RS" dirty="0" smtClean="0"/>
              <a:t>активности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r>
              <a:rPr lang="sr-Cyrl-RS" dirty="0" smtClean="0"/>
              <a:t>Такође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значајна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кинезитерапија</a:t>
            </a:r>
            <a:r>
              <a:rPr lang="sr-Latn-RS" dirty="0" smtClean="0"/>
              <a:t> </a:t>
            </a:r>
            <a:r>
              <a:rPr lang="sr-Cyrl-RS" dirty="0" smtClean="0"/>
              <a:t>која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спроводи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циљу</a:t>
            </a:r>
            <a:r>
              <a:rPr lang="sr-Latn-RS" dirty="0" smtClean="0"/>
              <a:t> </a:t>
            </a:r>
            <a:r>
              <a:rPr lang="sr-Cyrl-RS" dirty="0" smtClean="0"/>
              <a:t>јачања</a:t>
            </a:r>
            <a:r>
              <a:rPr lang="sr-Latn-RS" dirty="0" smtClean="0"/>
              <a:t> </a:t>
            </a:r>
            <a:r>
              <a:rPr lang="sr-Cyrl-RS" dirty="0" smtClean="0"/>
              <a:t>мускулатуре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коришћење</a:t>
            </a:r>
            <a:r>
              <a:rPr lang="sr-Latn-RS" dirty="0" smtClean="0"/>
              <a:t> </a:t>
            </a:r>
            <a:r>
              <a:rPr lang="sr-Cyrl-RS" dirty="0" smtClean="0"/>
              <a:t>протезе</a:t>
            </a:r>
            <a:r>
              <a:rPr lang="sr-Latn-RS" dirty="0" smtClean="0"/>
              <a:t> </a:t>
            </a:r>
            <a:r>
              <a:rPr lang="sr-Cyrl-RS" dirty="0" smtClean="0"/>
              <a:t>уз</a:t>
            </a:r>
            <a:r>
              <a:rPr lang="sr-Latn-RS" dirty="0" smtClean="0"/>
              <a:t> </a:t>
            </a:r>
            <a:r>
              <a:rPr lang="sr-Cyrl-RS" dirty="0" smtClean="0"/>
              <a:t>свакодневне</a:t>
            </a:r>
            <a:r>
              <a:rPr lang="sr-Latn-RS" dirty="0" smtClean="0"/>
              <a:t> </a:t>
            </a:r>
            <a:r>
              <a:rPr lang="sr-Cyrl-RS" dirty="0" smtClean="0"/>
              <a:t>вежбе</a:t>
            </a:r>
            <a:r>
              <a:rPr lang="sr-Latn-RS" dirty="0" smtClean="0"/>
              <a:t> </a:t>
            </a:r>
            <a:r>
              <a:rPr lang="sr-Cyrl-RS" dirty="0" smtClean="0"/>
              <a:t>дисања</a:t>
            </a:r>
            <a:r>
              <a:rPr lang="sr-Latn-RS" dirty="0" smtClean="0"/>
              <a:t>.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вежбе</a:t>
            </a:r>
            <a:r>
              <a:rPr lang="sr-Latn-RS" dirty="0" smtClean="0"/>
              <a:t> </a:t>
            </a:r>
            <a:r>
              <a:rPr lang="sr-Cyrl-RS" dirty="0" smtClean="0"/>
              <a:t>пацијент</a:t>
            </a:r>
            <a:r>
              <a:rPr lang="sr-Latn-RS" dirty="0" smtClean="0"/>
              <a:t> </a:t>
            </a:r>
            <a:r>
              <a:rPr lang="sr-Cyrl-RS" dirty="0" smtClean="0"/>
              <a:t>треба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настави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кућним</a:t>
            </a:r>
            <a:r>
              <a:rPr lang="sr-Latn-RS" dirty="0" smtClean="0"/>
              <a:t> </a:t>
            </a:r>
            <a:r>
              <a:rPr lang="sr-Cyrl-RS" dirty="0" smtClean="0"/>
              <a:t>условима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endParaRPr lang="sr-Latn-R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1" y="4177970"/>
            <a:ext cx="11662610" cy="22467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sr-Cyrl-RS" sz="2800" b="1" dirty="0">
                <a:solidFill>
                  <a:srgbClr val="00B050"/>
                </a:solidFill>
              </a:rPr>
              <a:t>Дефинитивна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протеза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мора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да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задовољава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три</a:t>
            </a:r>
            <a:r>
              <a:rPr lang="sr-Latn-RS" sz="2800" b="1" dirty="0">
                <a:solidFill>
                  <a:srgbClr val="00B050"/>
                </a:solidFill>
              </a:rPr>
              <a:t> </a:t>
            </a:r>
            <a:r>
              <a:rPr lang="sr-Cyrl-RS" sz="2800" b="1" dirty="0">
                <a:solidFill>
                  <a:srgbClr val="00B050"/>
                </a:solidFill>
              </a:rPr>
              <a:t>критеријума</a:t>
            </a:r>
            <a:r>
              <a:rPr lang="sr-Latn-RS" sz="2800" b="1" dirty="0">
                <a:solidFill>
                  <a:srgbClr val="00B050"/>
                </a:solidFill>
              </a:rPr>
              <a:t>:</a:t>
            </a:r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Latn-RS" sz="2800" dirty="0" smtClean="0"/>
              <a:t> </a:t>
            </a:r>
            <a:r>
              <a:rPr lang="sr-Cyrl-RS" sz="2800" dirty="0" smtClean="0"/>
              <a:t>Максимална</a:t>
            </a:r>
            <a:r>
              <a:rPr lang="sr-Latn-RS" sz="2800" dirty="0" smtClean="0"/>
              <a:t> </a:t>
            </a:r>
            <a:r>
              <a:rPr lang="sr-Cyrl-RS" sz="2800" dirty="0"/>
              <a:t>функционалност</a:t>
            </a:r>
            <a:r>
              <a:rPr lang="sr-Latn-RS" sz="2800" dirty="0"/>
              <a:t> </a:t>
            </a:r>
            <a:r>
              <a:rPr lang="sr-Cyrl-RS" sz="2800" dirty="0"/>
              <a:t>уз</a:t>
            </a:r>
            <a:r>
              <a:rPr lang="sr-Latn-RS" sz="2800" dirty="0"/>
              <a:t> </a:t>
            </a:r>
            <a:r>
              <a:rPr lang="sr-Cyrl-RS" sz="2800" dirty="0"/>
              <a:t>минимални</a:t>
            </a:r>
            <a:r>
              <a:rPr lang="sr-Latn-RS" sz="2800" dirty="0"/>
              <a:t> </a:t>
            </a:r>
            <a:r>
              <a:rPr lang="sr-Cyrl-RS" sz="2800" dirty="0"/>
              <a:t>утрошак</a:t>
            </a:r>
            <a:r>
              <a:rPr lang="sr-Latn-RS" sz="2800" dirty="0"/>
              <a:t> </a:t>
            </a:r>
            <a:r>
              <a:rPr lang="sr-Cyrl-RS" sz="2800" dirty="0"/>
              <a:t>енергија</a:t>
            </a:r>
            <a:r>
              <a:rPr lang="sr-Latn-RS" sz="2800" dirty="0"/>
              <a:t> </a:t>
            </a:r>
            <a:r>
              <a:rPr lang="sr-Cyrl-RS" sz="2800" dirty="0"/>
              <a:t>пацијента</a:t>
            </a:r>
            <a:endParaRPr lang="sr-Latn-RS" sz="2800" dirty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Latn-RS" sz="2800" dirty="0" smtClean="0"/>
              <a:t> </a:t>
            </a:r>
            <a:r>
              <a:rPr lang="sr-Cyrl-RS" sz="2800" dirty="0" smtClean="0"/>
              <a:t>Естетски</a:t>
            </a:r>
            <a:r>
              <a:rPr lang="sr-Latn-RS" sz="2800" dirty="0" smtClean="0"/>
              <a:t> </a:t>
            </a:r>
            <a:r>
              <a:rPr lang="sr-Cyrl-RS" sz="2800" dirty="0"/>
              <a:t>моменат</a:t>
            </a:r>
            <a:r>
              <a:rPr lang="sr-Latn-RS" sz="2800" dirty="0"/>
              <a:t> </a:t>
            </a:r>
            <a:r>
              <a:rPr lang="sr-Cyrl-RS" sz="2800" dirty="0"/>
              <a:t>прихватљив</a:t>
            </a:r>
            <a:r>
              <a:rPr lang="sr-Latn-RS" sz="2800" dirty="0"/>
              <a:t> </a:t>
            </a:r>
            <a:r>
              <a:rPr lang="sr-Cyrl-RS" sz="2800" dirty="0"/>
              <a:t>и</a:t>
            </a:r>
            <a:r>
              <a:rPr lang="sr-Latn-RS" sz="2800" dirty="0"/>
              <a:t> </a:t>
            </a:r>
            <a:r>
              <a:rPr lang="sr-Cyrl-RS" sz="2800" dirty="0"/>
              <a:t>за</a:t>
            </a:r>
            <a:r>
              <a:rPr lang="sr-Latn-RS" sz="2800" dirty="0"/>
              <a:t> </a:t>
            </a:r>
            <a:r>
              <a:rPr lang="sr-Cyrl-RS" sz="2800" dirty="0"/>
              <a:t>пацијента</a:t>
            </a:r>
            <a:r>
              <a:rPr lang="sr-Latn-RS" sz="2800" dirty="0"/>
              <a:t> </a:t>
            </a:r>
            <a:r>
              <a:rPr lang="sr-Cyrl-RS" sz="2800" dirty="0"/>
              <a:t>и</a:t>
            </a:r>
            <a:r>
              <a:rPr lang="sr-Latn-RS" sz="2800" dirty="0"/>
              <a:t> </a:t>
            </a:r>
            <a:r>
              <a:rPr lang="sr-Cyrl-RS" sz="2800" dirty="0"/>
              <a:t>тим</a:t>
            </a:r>
            <a:endParaRPr lang="sr-Latn-RS" sz="2800" dirty="0"/>
          </a:p>
          <a:p>
            <a:pPr indent="274320" algn="just">
              <a:buFont typeface="Wingdings" panose="05000000000000000000" pitchFamily="2" charset="2"/>
              <a:buChar char="q"/>
            </a:pPr>
            <a:r>
              <a:rPr lang="sr-Latn-RS" sz="2800" dirty="0" smtClean="0"/>
              <a:t> </a:t>
            </a:r>
            <a:r>
              <a:rPr lang="sr-Cyrl-RS" sz="2800" dirty="0" smtClean="0"/>
              <a:t>Да</a:t>
            </a:r>
            <a:r>
              <a:rPr lang="sr-Latn-RS" sz="2800" dirty="0" smtClean="0"/>
              <a:t> </a:t>
            </a:r>
            <a:r>
              <a:rPr lang="sr-Cyrl-RS" sz="2800" dirty="0"/>
              <a:t>пацијенту</a:t>
            </a:r>
            <a:r>
              <a:rPr lang="sr-Latn-RS" sz="2800" dirty="0"/>
              <a:t> </a:t>
            </a:r>
            <a:r>
              <a:rPr lang="sr-Cyrl-RS" sz="2800" dirty="0"/>
              <a:t>не</a:t>
            </a:r>
            <a:r>
              <a:rPr lang="sr-Latn-RS" sz="2800" dirty="0"/>
              <a:t> </a:t>
            </a:r>
            <a:r>
              <a:rPr lang="sr-Cyrl-RS" sz="2800" dirty="0"/>
              <a:t>свара</a:t>
            </a:r>
            <a:r>
              <a:rPr lang="sr-Latn-RS" sz="2800" dirty="0"/>
              <a:t> </a:t>
            </a:r>
            <a:r>
              <a:rPr lang="sr-Cyrl-RS" sz="2800" dirty="0"/>
              <a:t>никакву</a:t>
            </a:r>
            <a:r>
              <a:rPr lang="sr-Latn-RS" sz="2800" dirty="0"/>
              <a:t> </a:t>
            </a:r>
            <a:r>
              <a:rPr lang="sr-Cyrl-RS" sz="2800" dirty="0"/>
              <a:t>нелагодност</a:t>
            </a:r>
            <a:r>
              <a:rPr lang="sr-Latn-RS" sz="2800" dirty="0"/>
              <a:t>, </a:t>
            </a:r>
            <a:r>
              <a:rPr lang="sr-Cyrl-RS" sz="2800" dirty="0"/>
              <a:t>већ</a:t>
            </a:r>
            <a:r>
              <a:rPr lang="sr-Latn-RS" sz="2800" dirty="0"/>
              <a:t> </a:t>
            </a:r>
            <a:r>
              <a:rPr lang="sr-Cyrl-RS" sz="2800" dirty="0"/>
              <a:t>да</a:t>
            </a:r>
            <a:r>
              <a:rPr lang="sr-Latn-RS" sz="2800" dirty="0"/>
              <a:t> </a:t>
            </a:r>
            <a:r>
              <a:rPr lang="sr-Cyrl-RS" sz="2800" dirty="0"/>
              <a:t>буде</a:t>
            </a:r>
            <a:r>
              <a:rPr lang="sr-Latn-RS" sz="2800" dirty="0"/>
              <a:t> </a:t>
            </a:r>
            <a:r>
              <a:rPr lang="sr-Cyrl-RS" sz="2800" dirty="0"/>
              <a:t>удобна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28218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8358"/>
            <a:ext cx="10972800" cy="57591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b="1" dirty="0" smtClean="0">
                <a:solidFill>
                  <a:srgbClr val="FF0000"/>
                </a:solidFill>
              </a:rPr>
              <a:t>Обука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употребу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надлактне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је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односу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обуку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за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подлактне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, </a:t>
            </a:r>
            <a:r>
              <a:rPr lang="sr-Cyrl-RS" b="1" dirty="0" smtClean="0">
                <a:solidFill>
                  <a:srgbClr val="FF0000"/>
                </a:solidFill>
              </a:rPr>
              <a:t>протезе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шаке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и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прстију</a:t>
            </a:r>
            <a:r>
              <a:rPr lang="sr-Latn-RS" b="1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>
                <a:solidFill>
                  <a:srgbClr val="FF0000"/>
                </a:solidFill>
              </a:rPr>
              <a:t>најкомплекснија</a:t>
            </a:r>
            <a:r>
              <a:rPr lang="sr-Latn-RS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endParaRPr lang="sr-Latn-RS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Најпре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пацијент</a:t>
            </a:r>
            <a:r>
              <a:rPr lang="sr-Latn-RS" b="1" dirty="0" smtClean="0"/>
              <a:t> </a:t>
            </a:r>
            <a:r>
              <a:rPr lang="sr-Cyrl-RS" b="1" dirty="0" smtClean="0"/>
              <a:t>упознаје</a:t>
            </a:r>
            <a:r>
              <a:rPr lang="sr-Latn-RS" b="1" dirty="0" smtClean="0"/>
              <a:t> </a:t>
            </a:r>
            <a:r>
              <a:rPr lang="sr-Cyrl-RS" b="1" dirty="0" smtClean="0"/>
              <a:t>са</a:t>
            </a:r>
            <a:r>
              <a:rPr lang="sr-Latn-RS" b="1" dirty="0" smtClean="0"/>
              <a:t> </a:t>
            </a:r>
            <a:r>
              <a:rPr lang="sr-Cyrl-RS" b="1" dirty="0" smtClean="0"/>
              <a:t>самом</a:t>
            </a:r>
            <a:r>
              <a:rPr lang="sr-Latn-RS" b="1" dirty="0" smtClean="0"/>
              <a:t> </a:t>
            </a:r>
            <a:r>
              <a:rPr lang="sr-Cyrl-RS" b="1" dirty="0" smtClean="0"/>
              <a:t>протезом</a:t>
            </a:r>
            <a:r>
              <a:rPr lang="sr-Latn-RS" b="1" dirty="0" smtClean="0"/>
              <a:t>, </a:t>
            </a:r>
            <a:r>
              <a:rPr lang="sr-Cyrl-RS" b="1" dirty="0" smtClean="0"/>
              <a:t>њеним</a:t>
            </a:r>
            <a:r>
              <a:rPr lang="sr-Latn-RS" b="1" dirty="0" smtClean="0"/>
              <a:t> </a:t>
            </a:r>
            <a:r>
              <a:rPr lang="sr-Cyrl-RS" b="1" dirty="0" smtClean="0"/>
              <a:t>деловима</a:t>
            </a:r>
            <a:r>
              <a:rPr lang="sr-Latn-RS" b="1" dirty="0" smtClean="0"/>
              <a:t>, </a:t>
            </a:r>
            <a:r>
              <a:rPr lang="sr-Cyrl-RS" b="1" dirty="0" smtClean="0"/>
              <a:t>функцијама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тек</a:t>
            </a:r>
            <a:r>
              <a:rPr lang="sr-Latn-RS" b="1" dirty="0" smtClean="0"/>
              <a:t> </a:t>
            </a:r>
            <a:r>
              <a:rPr lang="sr-Cyrl-RS" b="1" dirty="0" smtClean="0"/>
              <a:t>онда</a:t>
            </a:r>
            <a:r>
              <a:rPr lang="sr-Latn-RS" b="1" dirty="0" smtClean="0"/>
              <a:t> </a:t>
            </a:r>
            <a:r>
              <a:rPr lang="sr-Cyrl-RS" b="1" dirty="0" smtClean="0"/>
              <a:t>савладава</a:t>
            </a:r>
            <a:r>
              <a:rPr lang="sr-Latn-RS" b="1" dirty="0" smtClean="0"/>
              <a:t> </a:t>
            </a:r>
            <a:r>
              <a:rPr lang="sr-Cyrl-RS" b="1" dirty="0" smtClean="0"/>
              <a:t>прво</a:t>
            </a:r>
            <a:r>
              <a:rPr lang="sr-Latn-RS" b="1" dirty="0" smtClean="0"/>
              <a:t> </a:t>
            </a:r>
            <a:r>
              <a:rPr lang="sr-Cyrl-RS" b="1" dirty="0" smtClean="0"/>
              <a:t>једноставне</a:t>
            </a:r>
            <a:r>
              <a:rPr lang="sr-Latn-RS" b="1" dirty="0" smtClean="0"/>
              <a:t>, 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онда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сложене</a:t>
            </a:r>
            <a:r>
              <a:rPr lang="sr-Latn-RS" b="1" dirty="0" smtClean="0"/>
              <a:t> </a:t>
            </a:r>
            <a:r>
              <a:rPr lang="sr-Cyrl-RS" b="1" dirty="0" smtClean="0"/>
              <a:t>задатке</a:t>
            </a:r>
            <a:r>
              <a:rPr lang="sr-Latn-RS" dirty="0" smtClean="0"/>
              <a:t> </a:t>
            </a:r>
            <a:r>
              <a:rPr lang="sr-Cyrl-RS" dirty="0" smtClean="0"/>
              <a:t>затварања</a:t>
            </a:r>
            <a:r>
              <a:rPr lang="sr-Latn-RS" dirty="0" smtClean="0"/>
              <a:t>, </a:t>
            </a:r>
            <a:r>
              <a:rPr lang="sr-Cyrl-RS" dirty="0" smtClean="0"/>
              <a:t>отварања</a:t>
            </a:r>
            <a:r>
              <a:rPr lang="sr-Latn-RS" dirty="0" smtClean="0"/>
              <a:t>, </a:t>
            </a:r>
            <a:r>
              <a:rPr lang="sr-Cyrl-RS" dirty="0" smtClean="0"/>
              <a:t>хватања</a:t>
            </a:r>
            <a:r>
              <a:rPr lang="sr-Latn-RS" dirty="0" smtClean="0"/>
              <a:t> </a:t>
            </a:r>
            <a:r>
              <a:rPr lang="sr-Cyrl-RS" dirty="0" smtClean="0"/>
              <a:t>предмета</a:t>
            </a:r>
            <a:r>
              <a:rPr lang="sr-Latn-RS" dirty="0" smtClean="0"/>
              <a:t> </a:t>
            </a:r>
            <a:r>
              <a:rPr lang="sr-Cyrl-RS" dirty="0" smtClean="0"/>
              <a:t>итд</a:t>
            </a:r>
            <a:r>
              <a:rPr lang="sr-Latn-RS" dirty="0" smtClean="0"/>
              <a:t>. </a:t>
            </a:r>
            <a:r>
              <a:rPr lang="sr-Cyrl-RS" dirty="0" smtClean="0"/>
              <a:t>при</a:t>
            </a:r>
            <a:r>
              <a:rPr lang="sr-Latn-RS" dirty="0" smtClean="0"/>
              <a:t> </a:t>
            </a:r>
            <a:r>
              <a:rPr lang="sr-Cyrl-RS" dirty="0" smtClean="0"/>
              <a:t>чему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најважније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уједно</a:t>
            </a:r>
            <a:r>
              <a:rPr lang="sr-Latn-RS" dirty="0" smtClean="0"/>
              <a:t> </a:t>
            </a:r>
            <a:r>
              <a:rPr lang="sr-Cyrl-RS" dirty="0" smtClean="0"/>
              <a:t>најтеже</a:t>
            </a:r>
            <a:r>
              <a:rPr lang="sr-Latn-RS" dirty="0" smtClean="0"/>
              <a:t> </a:t>
            </a:r>
            <a:r>
              <a:rPr lang="sr-Cyrl-RS" dirty="0" smtClean="0"/>
              <a:t>савладати</a:t>
            </a:r>
            <a:r>
              <a:rPr lang="sr-Latn-RS" dirty="0" smtClean="0"/>
              <a:t> </a:t>
            </a:r>
            <a:r>
              <a:rPr lang="sr-Cyrl-RS" dirty="0" smtClean="0"/>
              <a:t>део</a:t>
            </a:r>
            <a:r>
              <a:rPr lang="sr-Latn-RS" dirty="0" smtClean="0"/>
              <a:t> </a:t>
            </a:r>
            <a:r>
              <a:rPr lang="sr-Cyrl-RS" dirty="0" smtClean="0"/>
              <a:t>синхронизације</a:t>
            </a:r>
            <a:r>
              <a:rPr lang="sr-Latn-RS" dirty="0" smtClean="0"/>
              <a:t> </a:t>
            </a:r>
            <a:r>
              <a:rPr lang="sr-Cyrl-RS" dirty="0" smtClean="0"/>
              <a:t>јачине</a:t>
            </a:r>
            <a:r>
              <a:rPr lang="sr-Latn-RS" dirty="0" smtClean="0"/>
              <a:t> </a:t>
            </a:r>
            <a:r>
              <a:rPr lang="sr-Cyrl-RS" dirty="0" smtClean="0"/>
              <a:t>повлачења</a:t>
            </a:r>
            <a:r>
              <a:rPr lang="sr-Latn-RS" dirty="0" smtClean="0"/>
              <a:t> </a:t>
            </a:r>
            <a:r>
              <a:rPr lang="sr-Cyrl-RS" dirty="0" smtClean="0"/>
              <a:t>сајли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функција</a:t>
            </a:r>
            <a:r>
              <a:rPr lang="sr-Latn-RS" dirty="0" smtClean="0"/>
              <a:t> </a:t>
            </a:r>
            <a:r>
              <a:rPr lang="sr-Cyrl-RS" dirty="0" smtClean="0"/>
              <a:t>терминалног</a:t>
            </a:r>
            <a:r>
              <a:rPr lang="sr-Latn-RS" dirty="0" smtClean="0"/>
              <a:t> </a:t>
            </a:r>
            <a:r>
              <a:rPr lang="sr-Cyrl-RS" dirty="0" smtClean="0"/>
              <a:t>наставка</a:t>
            </a:r>
            <a:r>
              <a:rPr lang="sr-Latn-RS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 algn="just">
              <a:buNone/>
            </a:pPr>
            <a:r>
              <a:rPr lang="sr-Cyrl-RS" dirty="0" smtClean="0"/>
              <a:t>Уколико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ампутирана</a:t>
            </a:r>
            <a:r>
              <a:rPr lang="sr-Latn-RS" dirty="0" smtClean="0"/>
              <a:t> </a:t>
            </a:r>
            <a:r>
              <a:rPr lang="sr-Cyrl-RS" dirty="0" smtClean="0"/>
              <a:t>рука</a:t>
            </a:r>
            <a:r>
              <a:rPr lang="sr-Latn-RS" dirty="0" smtClean="0"/>
              <a:t> </a:t>
            </a:r>
            <a:r>
              <a:rPr lang="sr-Cyrl-RS" dirty="0" smtClean="0"/>
              <a:t>пацијента</a:t>
            </a:r>
            <a:r>
              <a:rPr lang="sr-Latn-RS" dirty="0" smtClean="0"/>
              <a:t> </a:t>
            </a:r>
            <a:r>
              <a:rPr lang="sr-Cyrl-RS" dirty="0" smtClean="0"/>
              <a:t>била</a:t>
            </a:r>
            <a:r>
              <a:rPr lang="sr-Latn-RS" dirty="0" smtClean="0"/>
              <a:t> </a:t>
            </a:r>
            <a:r>
              <a:rPr lang="sr-Cyrl-RS" dirty="0" smtClean="0"/>
              <a:t>доминантна</a:t>
            </a:r>
            <a:r>
              <a:rPr lang="sr-Latn-RS" dirty="0" smtClean="0"/>
              <a:t> </a:t>
            </a:r>
            <a:r>
              <a:rPr lang="sr-Cyrl-RS" dirty="0" smtClean="0"/>
              <a:t>рука</a:t>
            </a:r>
            <a:r>
              <a:rPr lang="sr-Latn-RS" dirty="0" smtClean="0"/>
              <a:t>, </a:t>
            </a:r>
            <a:r>
              <a:rPr lang="sr-Cyrl-RS" dirty="0" smtClean="0"/>
              <a:t>онда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обука</a:t>
            </a:r>
            <a:r>
              <a:rPr lang="sr-Latn-RS" dirty="0" smtClean="0"/>
              <a:t> </a:t>
            </a:r>
            <a:r>
              <a:rPr lang="sr-Cyrl-RS" dirty="0" smtClean="0"/>
              <a:t>утолико</a:t>
            </a:r>
            <a:r>
              <a:rPr lang="sr-Latn-RS" dirty="0" smtClean="0"/>
              <a:t> </a:t>
            </a:r>
            <a:r>
              <a:rPr lang="sr-Cyrl-RS" dirty="0" smtClean="0"/>
              <a:t>тежа</a:t>
            </a:r>
            <a:r>
              <a:rPr lang="sr-Latn-RS" dirty="0" smtClean="0"/>
              <a:t> </a:t>
            </a:r>
            <a:r>
              <a:rPr lang="sr-Cyrl-RS" dirty="0" smtClean="0"/>
              <a:t>јер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прво</a:t>
            </a:r>
            <a:r>
              <a:rPr lang="sr-Latn-RS" dirty="0" smtClean="0"/>
              <a:t> </a:t>
            </a:r>
            <a:r>
              <a:rPr lang="sr-Cyrl-RS" dirty="0" smtClean="0"/>
              <a:t>ради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томе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недоминантна</a:t>
            </a:r>
            <a:r>
              <a:rPr lang="sr-Latn-RS" dirty="0" smtClean="0"/>
              <a:t> </a:t>
            </a:r>
            <a:r>
              <a:rPr lang="sr-Cyrl-RS" dirty="0" smtClean="0"/>
              <a:t>рука</a:t>
            </a:r>
            <a:r>
              <a:rPr lang="sr-Latn-RS" dirty="0" smtClean="0"/>
              <a:t> </a:t>
            </a:r>
            <a:r>
              <a:rPr lang="sr-Cyrl-RS" dirty="0" smtClean="0"/>
              <a:t>постане</a:t>
            </a:r>
            <a:r>
              <a:rPr lang="sr-Latn-RS" dirty="0" smtClean="0"/>
              <a:t> </a:t>
            </a:r>
            <a:r>
              <a:rPr lang="sr-Cyrl-RS" dirty="0" smtClean="0"/>
              <a:t>доминтна</a:t>
            </a:r>
            <a:r>
              <a:rPr lang="sr-Latn-RS" dirty="0" smtClean="0"/>
              <a:t>,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функција</a:t>
            </a:r>
            <a:r>
              <a:rPr lang="sr-Latn-RS" dirty="0" smtClean="0"/>
              <a:t> </a:t>
            </a:r>
            <a:r>
              <a:rPr lang="sr-Cyrl-RS" dirty="0" smtClean="0"/>
              <a:t>протеза</a:t>
            </a:r>
            <a:r>
              <a:rPr lang="sr-Latn-RS" dirty="0" smtClean="0"/>
              <a:t> </a:t>
            </a:r>
            <a:r>
              <a:rPr lang="sr-Cyrl-RS" dirty="0" smtClean="0"/>
              <a:t>буде</a:t>
            </a:r>
            <a:r>
              <a:rPr lang="sr-Latn-RS" dirty="0" smtClean="0"/>
              <a:t> </a:t>
            </a:r>
            <a:r>
              <a:rPr lang="sr-Cyrl-RS" dirty="0" smtClean="0"/>
              <a:t>помоћна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0973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6000" b="1" dirty="0" smtClean="0"/>
              <a:t>ХВАЛА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НА</a:t>
            </a:r>
            <a:r>
              <a:rPr lang="sr-Latn-RS" sz="6000" b="1" dirty="0" smtClean="0"/>
              <a:t> </a:t>
            </a:r>
            <a:r>
              <a:rPr lang="sr-Cyrl-RS" sz="6000" b="1" dirty="0" smtClean="0"/>
              <a:t>ПАЖЊИ</a:t>
            </a:r>
            <a:r>
              <a:rPr lang="sr-Latn-RS" sz="6000" b="1" dirty="0" smtClean="0"/>
              <a:t>!!! </a:t>
            </a:r>
            <a:r>
              <a:rPr lang="sr-Latn-RS" sz="6000" b="1" dirty="0" smtClean="0">
                <a:sym typeface="Wingdings" panose="05000000000000000000" pitchFamily="2" charset="2"/>
              </a:rPr>
              <a:t></a:t>
            </a:r>
            <a:endParaRPr lang="en-US" sz="6000" b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888"/>
          <a:stretch/>
        </p:blipFill>
        <p:spPr>
          <a:xfrm>
            <a:off x="2471006" y="2438400"/>
            <a:ext cx="6924310" cy="404903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607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7238"/>
            <a:ext cx="8070937" cy="54362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RS" dirty="0" smtClean="0"/>
              <a:t>Пацијент</a:t>
            </a:r>
            <a:r>
              <a:rPr lang="sr-Latn-RS" dirty="0" smtClean="0"/>
              <a:t> </a:t>
            </a:r>
            <a:r>
              <a:rPr lang="sr-Cyrl-RS" dirty="0" smtClean="0"/>
              <a:t>мора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буде</a:t>
            </a:r>
            <a:r>
              <a:rPr lang="sr-Latn-RS" dirty="0" smtClean="0"/>
              <a:t> </a:t>
            </a:r>
            <a:r>
              <a:rPr lang="sr-Cyrl-RS" dirty="0" smtClean="0"/>
              <a:t>упознат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целим</a:t>
            </a:r>
            <a:r>
              <a:rPr lang="sr-Latn-RS" dirty="0" smtClean="0"/>
              <a:t> </a:t>
            </a:r>
            <a:r>
              <a:rPr lang="sr-Cyrl-RS" dirty="0" smtClean="0"/>
              <a:t>током</a:t>
            </a:r>
            <a:r>
              <a:rPr lang="sr-Latn-RS" dirty="0" smtClean="0"/>
              <a:t> </a:t>
            </a:r>
            <a:r>
              <a:rPr lang="sr-Cyrl-RS" dirty="0" smtClean="0"/>
              <a:t>процеса</a:t>
            </a:r>
            <a:r>
              <a:rPr lang="sr-Latn-RS" dirty="0" smtClean="0"/>
              <a:t>, </a:t>
            </a:r>
            <a:r>
              <a:rPr lang="sr-Cyrl-RS" dirty="0" smtClean="0"/>
              <a:t>од</a:t>
            </a:r>
            <a:r>
              <a:rPr lang="sr-Latn-RS" dirty="0" smtClean="0"/>
              <a:t> </a:t>
            </a:r>
            <a:r>
              <a:rPr lang="sr-Cyrl-RS" dirty="0" smtClean="0"/>
              <a:t>тога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ампутација</a:t>
            </a:r>
            <a:r>
              <a:rPr lang="sr-Latn-RS" dirty="0" smtClean="0"/>
              <a:t> </a:t>
            </a:r>
            <a:r>
              <a:rPr lang="sr-Cyrl-RS" dirty="0" smtClean="0"/>
              <a:t>мора</a:t>
            </a:r>
            <a:r>
              <a:rPr lang="sr-Latn-RS" dirty="0" smtClean="0"/>
              <a:t> </a:t>
            </a:r>
            <a:r>
              <a:rPr lang="sr-Cyrl-RS" dirty="0" smtClean="0"/>
              <a:t>извршити</a:t>
            </a:r>
            <a:r>
              <a:rPr lang="sr-Latn-RS" dirty="0" smtClean="0"/>
              <a:t>,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је</a:t>
            </a:r>
            <a:r>
              <a:rPr lang="sr-Latn-RS" dirty="0" smtClean="0"/>
              <a:t> </a:t>
            </a:r>
            <a:r>
              <a:rPr lang="sr-Cyrl-RS" dirty="0" smtClean="0"/>
              <a:t>то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његово</a:t>
            </a:r>
            <a:r>
              <a:rPr lang="sr-Latn-RS" dirty="0" smtClean="0"/>
              <a:t> </a:t>
            </a:r>
            <a:r>
              <a:rPr lang="sr-Cyrl-RS" dirty="0" smtClean="0"/>
              <a:t>добро</a:t>
            </a:r>
            <a:r>
              <a:rPr lang="sr-Latn-RS" dirty="0" smtClean="0"/>
              <a:t>, </a:t>
            </a:r>
            <a:r>
              <a:rPr lang="sr-Cyrl-RS" dirty="0" smtClean="0"/>
              <a:t>те</a:t>
            </a:r>
            <a:r>
              <a:rPr lang="sr-Latn-RS" dirty="0" smtClean="0"/>
              <a:t> </a:t>
            </a:r>
            <a:r>
              <a:rPr lang="sr-Cyrl-RS" dirty="0" smtClean="0"/>
              <a:t>да</a:t>
            </a:r>
            <a:r>
              <a:rPr lang="sr-Latn-RS" dirty="0" smtClean="0"/>
              <a:t> </a:t>
            </a:r>
            <a:r>
              <a:rPr lang="sr-Cyrl-RS" dirty="0" smtClean="0"/>
              <a:t>ће</a:t>
            </a:r>
            <a:r>
              <a:rPr lang="sr-Latn-RS" dirty="0" smtClean="0"/>
              <a:t> </a:t>
            </a:r>
            <a:r>
              <a:rPr lang="sr-Cyrl-RS" dirty="0" smtClean="0"/>
              <a:t>се</a:t>
            </a:r>
            <a:r>
              <a:rPr lang="sr-Latn-RS" dirty="0" smtClean="0"/>
              <a:t> </a:t>
            </a:r>
            <a:r>
              <a:rPr lang="sr-Cyrl-RS" dirty="0" smtClean="0"/>
              <a:t>затим</a:t>
            </a:r>
            <a:r>
              <a:rPr lang="sr-Latn-RS" dirty="0" smtClean="0"/>
              <a:t> </a:t>
            </a:r>
            <a:r>
              <a:rPr lang="sr-Cyrl-RS" b="1" dirty="0" smtClean="0"/>
              <a:t>спроводити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протетичка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рехабилитација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ће</a:t>
            </a:r>
            <a:r>
              <a:rPr lang="sr-Latn-RS" b="1" dirty="0" smtClean="0"/>
              <a:t> </a:t>
            </a:r>
            <a:r>
              <a:rPr lang="sr-Cyrl-RS" b="1" dirty="0" smtClean="0"/>
              <a:t>му</a:t>
            </a:r>
            <a:r>
              <a:rPr lang="sr-Latn-RS" b="1" dirty="0" smtClean="0"/>
              <a:t> </a:t>
            </a:r>
            <a:r>
              <a:rPr lang="sr-Cyrl-RS" b="1" dirty="0" smtClean="0"/>
              <a:t>помоћи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превазилажењу</a:t>
            </a:r>
            <a:r>
              <a:rPr lang="sr-Latn-RS" b="1" dirty="0" smtClean="0"/>
              <a:t> </a:t>
            </a:r>
            <a:r>
              <a:rPr lang="sr-Cyrl-RS" b="1" dirty="0" smtClean="0"/>
              <a:t>свих</a:t>
            </a:r>
            <a:r>
              <a:rPr lang="sr-Latn-RS" b="1" dirty="0" smtClean="0"/>
              <a:t> </a:t>
            </a:r>
            <a:r>
              <a:rPr lang="sr-Cyrl-RS" b="1" dirty="0" smtClean="0"/>
              <a:t>потешкоћа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која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састоји</a:t>
            </a:r>
            <a:r>
              <a:rPr lang="sr-Latn-RS" b="1" dirty="0" smtClean="0"/>
              <a:t> </a:t>
            </a:r>
            <a:r>
              <a:rPr lang="sr-Cyrl-RS" b="1" dirty="0" smtClean="0"/>
              <a:t>од</a:t>
            </a:r>
            <a:r>
              <a:rPr lang="sr-Latn-RS" b="1" dirty="0" smtClean="0"/>
              <a:t> 5 </a:t>
            </a:r>
            <a:r>
              <a:rPr lang="sr-Cyrl-RS" b="1" dirty="0" smtClean="0"/>
              <a:t>фаза</a:t>
            </a:r>
            <a:r>
              <a:rPr lang="sr-Latn-RS" b="1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Cyrl-RS" b="1" dirty="0" smtClean="0"/>
              <a:t>ФАЗЕ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:</a:t>
            </a:r>
          </a:p>
          <a:p>
            <a:pPr marL="571500" indent="-571500">
              <a:buFont typeface="+mj-lt"/>
              <a:buAutoNum type="romanUcPeriod"/>
            </a:pPr>
            <a:r>
              <a:rPr lang="sr-Cyrl-RS" dirty="0" smtClean="0">
                <a:solidFill>
                  <a:srgbClr val="FF33CC"/>
                </a:solidFill>
              </a:rPr>
              <a:t>ПРЕАМУТАЦИОНА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ФАЗА</a:t>
            </a:r>
            <a:endParaRPr lang="sr-Latn-RS" dirty="0" smtClean="0">
              <a:solidFill>
                <a:srgbClr val="FF33CC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r-Cyrl-RS" dirty="0" smtClean="0">
                <a:solidFill>
                  <a:srgbClr val="0070C0"/>
                </a:solidFill>
              </a:rPr>
              <a:t>ПОСТАМПУТАЦИОНА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ФАЗА</a:t>
            </a:r>
            <a:endParaRPr lang="sr-Latn-RS" dirty="0" smtClean="0">
              <a:solidFill>
                <a:srgbClr val="0070C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r-Cyrl-RS" dirty="0" smtClean="0">
                <a:solidFill>
                  <a:srgbClr val="FF33CC"/>
                </a:solidFill>
              </a:rPr>
              <a:t>ПРОЦЕНА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ПОДОБНОСТИ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ПАЦИЈЕНТА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ЗА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ПРОТЕТИСАЊЕ</a:t>
            </a:r>
            <a:endParaRPr lang="sr-Latn-RS" dirty="0" smtClean="0">
              <a:solidFill>
                <a:srgbClr val="FF33CC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r-Cyrl-RS" dirty="0" smtClean="0">
                <a:solidFill>
                  <a:srgbClr val="0070C0"/>
                </a:solidFill>
              </a:rPr>
              <a:t>ПРЕТПРОТЕТИЧКА</a:t>
            </a:r>
            <a:r>
              <a:rPr lang="sr-Latn-RS" dirty="0" smtClean="0">
                <a:solidFill>
                  <a:srgbClr val="0070C0"/>
                </a:solidFill>
              </a:rPr>
              <a:t> </a:t>
            </a:r>
            <a:r>
              <a:rPr lang="sr-Cyrl-RS" dirty="0" smtClean="0">
                <a:solidFill>
                  <a:srgbClr val="0070C0"/>
                </a:solidFill>
              </a:rPr>
              <a:t>ФАЗА</a:t>
            </a:r>
            <a:endParaRPr lang="sr-Latn-RS" dirty="0" smtClean="0">
              <a:solidFill>
                <a:srgbClr val="0070C0"/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sr-Cyrl-RS" dirty="0" smtClean="0">
                <a:solidFill>
                  <a:srgbClr val="FF33CC"/>
                </a:solidFill>
              </a:rPr>
              <a:t>ПРОТЕТИЧКА</a:t>
            </a:r>
            <a:r>
              <a:rPr lang="sr-Latn-RS" dirty="0" smtClean="0">
                <a:solidFill>
                  <a:srgbClr val="FF33CC"/>
                </a:solidFill>
              </a:rPr>
              <a:t> </a:t>
            </a:r>
            <a:r>
              <a:rPr lang="sr-Cyrl-RS" dirty="0" smtClean="0">
                <a:solidFill>
                  <a:srgbClr val="FF33CC"/>
                </a:solidFill>
              </a:rPr>
              <a:t>ФАЗА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537" y="1077238"/>
            <a:ext cx="2850585" cy="54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78" y="538619"/>
            <a:ext cx="10972800" cy="832480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>
                <a:solidFill>
                  <a:srgbClr val="00B050"/>
                </a:solidFill>
              </a:rPr>
              <a:t>И</a:t>
            </a:r>
            <a:r>
              <a:rPr lang="sr-Latn-RS" sz="4400" b="1" dirty="0" smtClean="0">
                <a:solidFill>
                  <a:srgbClr val="00B050"/>
                </a:solidFill>
              </a:rPr>
              <a:t> </a:t>
            </a:r>
            <a:r>
              <a:rPr lang="sr-Cyrl-RS" sz="4400" b="1" dirty="0" smtClean="0">
                <a:solidFill>
                  <a:srgbClr val="00B050"/>
                </a:solidFill>
              </a:rPr>
              <a:t>ПРЕАМПУТАЦИОНА</a:t>
            </a:r>
            <a:r>
              <a:rPr lang="sr-Latn-RS" sz="4400" b="1" dirty="0" smtClean="0">
                <a:solidFill>
                  <a:srgbClr val="00B050"/>
                </a:solidFill>
              </a:rPr>
              <a:t> </a:t>
            </a:r>
            <a:r>
              <a:rPr lang="sr-Cyrl-RS" sz="4400" b="1" dirty="0" smtClean="0">
                <a:solidFill>
                  <a:srgbClr val="00B050"/>
                </a:solidFill>
              </a:rPr>
              <a:t>ФАЗА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371099"/>
            <a:ext cx="11342318" cy="2668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b="1" dirty="0" smtClean="0"/>
              <a:t>Ова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фаза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спроводи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случајевима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када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ради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планираној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ампутацији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услед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неке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болести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или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аномалије</a:t>
            </a:r>
            <a:r>
              <a:rPr lang="sr-Latn-RS" sz="2400" b="1" dirty="0" smtClean="0"/>
              <a:t>, </a:t>
            </a:r>
            <a:r>
              <a:rPr lang="sr-Cyrl-RS" sz="2400" b="1" dirty="0" smtClean="0"/>
              <a:t>ондосно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онда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када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није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ургентна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те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живот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боленсика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зависи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од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брзине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извођења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исте</a:t>
            </a:r>
            <a:r>
              <a:rPr lang="sr-Latn-RS" sz="2400" b="1" dirty="0" smtClean="0"/>
              <a:t>.</a:t>
            </a:r>
          </a:p>
          <a:p>
            <a:pPr marL="0" indent="0" algn="just">
              <a:buNone/>
            </a:pPr>
            <a:r>
              <a:rPr lang="sr-Cyrl-RS" sz="2400" b="1" dirty="0" smtClean="0"/>
              <a:t>Она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је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значајна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у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том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погледу</a:t>
            </a:r>
            <a:r>
              <a:rPr lang="sr-Latn-RS" sz="2400" b="1" dirty="0" smtClean="0"/>
              <a:t>, </a:t>
            </a:r>
            <a:r>
              <a:rPr lang="sr-Cyrl-RS" sz="2400" b="1" dirty="0" smtClean="0"/>
              <a:t>да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има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за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циљ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да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болесника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припреми</a:t>
            </a:r>
            <a:r>
              <a:rPr lang="sr-Latn-RS" sz="2400" b="1" dirty="0" smtClean="0"/>
              <a:t> </a:t>
            </a:r>
            <a:r>
              <a:rPr lang="sr-Cyrl-RS" sz="2400" b="1" spc="300" dirty="0" smtClean="0">
                <a:solidFill>
                  <a:srgbClr val="0070C0"/>
                </a:solidFill>
              </a:rPr>
              <a:t>ПСИХОФИЗИЧКИ</a:t>
            </a:r>
            <a:r>
              <a:rPr lang="sr-Latn-RS" sz="2400" b="1" dirty="0" smtClean="0"/>
              <a:t> </a:t>
            </a:r>
            <a:r>
              <a:rPr lang="sr-Cyrl-RS" sz="2400" dirty="0" smtClean="0"/>
              <a:t>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догађај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који</a:t>
            </a:r>
            <a:r>
              <a:rPr lang="sr-Latn-RS" sz="2400" dirty="0" smtClean="0"/>
              <a:t> </a:t>
            </a:r>
            <a:r>
              <a:rPr lang="sr-Cyrl-RS" sz="2400" dirty="0" smtClean="0"/>
              <a:t>следи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стави</a:t>
            </a:r>
            <a:r>
              <a:rPr lang="sr-Latn-RS" sz="2400" dirty="0" smtClean="0"/>
              <a:t> </a:t>
            </a:r>
            <a:r>
              <a:rPr lang="sr-Cyrl-RS" sz="2400" dirty="0" smtClean="0"/>
              <a:t>до</a:t>
            </a:r>
            <a:r>
              <a:rPr lang="sr-Latn-RS" sz="2400" dirty="0" smtClean="0"/>
              <a:t> </a:t>
            </a:r>
            <a:r>
              <a:rPr lang="sr-Cyrl-RS" sz="2400" dirty="0" smtClean="0"/>
              <a:t>знања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ће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након</a:t>
            </a:r>
            <a:r>
              <a:rPr lang="sr-Latn-RS" sz="2400" dirty="0" smtClean="0"/>
              <a:t> </a:t>
            </a:r>
            <a:r>
              <a:rPr lang="sr-Cyrl-RS" sz="2400" dirty="0" smtClean="0"/>
              <a:t>тога</a:t>
            </a:r>
            <a:r>
              <a:rPr lang="sr-Latn-RS" sz="2400" dirty="0" smtClean="0"/>
              <a:t> </a:t>
            </a:r>
            <a:r>
              <a:rPr lang="sr-Cyrl-RS" sz="2400" dirty="0" smtClean="0"/>
              <a:t>моћи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врати</a:t>
            </a:r>
            <a:r>
              <a:rPr lang="sr-Latn-RS" sz="2400" dirty="0" smtClean="0"/>
              <a:t> </a:t>
            </a:r>
            <a:r>
              <a:rPr lang="sr-Cyrl-RS" sz="2400" dirty="0" smtClean="0"/>
              <a:t>свом</a:t>
            </a:r>
            <a:r>
              <a:rPr lang="sr-Latn-RS" sz="2400" dirty="0" smtClean="0"/>
              <a:t> </a:t>
            </a:r>
            <a:r>
              <a:rPr lang="sr-Cyrl-RS" sz="2400" dirty="0" smtClean="0"/>
              <a:t>нормалном</a:t>
            </a:r>
            <a:r>
              <a:rPr lang="sr-Latn-RS" sz="2400" dirty="0" smtClean="0"/>
              <a:t> </a:t>
            </a:r>
            <a:r>
              <a:rPr lang="sr-Cyrl-RS" sz="2400" dirty="0" smtClean="0"/>
              <a:t>животу</a:t>
            </a:r>
            <a:r>
              <a:rPr lang="sr-Latn-RS" sz="24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778" y="3811012"/>
            <a:ext cx="77076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/>
              <a:t>Некада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болесници</a:t>
            </a:r>
            <a:r>
              <a:rPr lang="sr-Latn-RS" sz="2400" dirty="0" smtClean="0"/>
              <a:t> </a:t>
            </a:r>
            <a:r>
              <a:rPr lang="sr-Cyrl-RS" sz="2400" dirty="0" smtClean="0"/>
              <a:t>једноставно</a:t>
            </a:r>
            <a:r>
              <a:rPr lang="sr-Latn-RS" sz="2400" dirty="0" smtClean="0"/>
              <a:t> </a:t>
            </a:r>
            <a:r>
              <a:rPr lang="sr-Cyrl-RS" sz="2400" dirty="0" smtClean="0"/>
              <a:t>не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прихватају</a:t>
            </a:r>
            <a:r>
              <a:rPr lang="sr-Latn-RS" sz="2400" dirty="0" smtClean="0"/>
              <a:t> </a:t>
            </a:r>
            <a:r>
              <a:rPr lang="sr-Cyrl-RS" sz="2400" dirty="0" smtClean="0"/>
              <a:t>ампутацију</a:t>
            </a:r>
            <a:r>
              <a:rPr lang="sr-Latn-RS" sz="2400" dirty="0" smtClean="0"/>
              <a:t> </a:t>
            </a:r>
            <a:r>
              <a:rPr lang="sr-Cyrl-RS" sz="2400" dirty="0" smtClean="0"/>
              <a:t>што</a:t>
            </a:r>
            <a:r>
              <a:rPr lang="sr-Latn-RS" sz="2400" dirty="0" smtClean="0"/>
              <a:t> </a:t>
            </a:r>
            <a:r>
              <a:rPr lang="sr-Cyrl-RS" sz="2400" dirty="0" smtClean="0"/>
              <a:t>може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изазове</a:t>
            </a:r>
            <a:r>
              <a:rPr lang="sr-Latn-RS" sz="2400" dirty="0" smtClean="0"/>
              <a:t> </a:t>
            </a:r>
            <a:r>
              <a:rPr lang="sr-Cyrl-RS" sz="2400" dirty="0" smtClean="0"/>
              <a:t>велике</a:t>
            </a:r>
            <a:r>
              <a:rPr lang="sr-Latn-RS" sz="2400" dirty="0" smtClean="0"/>
              <a:t> </a:t>
            </a:r>
            <a:r>
              <a:rPr lang="sr-Cyrl-RS" sz="2400" dirty="0" smtClean="0"/>
              <a:t>здравсвене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проблеме</a:t>
            </a:r>
            <a:r>
              <a:rPr lang="sr-Latn-RS" sz="2400" dirty="0" smtClean="0"/>
              <a:t>,</a:t>
            </a:r>
            <a:r>
              <a:rPr lang="sr-Cyrl-RS" sz="2400" dirty="0" smtClean="0"/>
              <a:t>а</a:t>
            </a:r>
            <a:r>
              <a:rPr lang="sr-Latn-RS" sz="2400" dirty="0" smtClean="0"/>
              <a:t>  </a:t>
            </a:r>
            <a:r>
              <a:rPr lang="sr-Cyrl-RS" sz="2400" dirty="0" smtClean="0"/>
              <a:t>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крају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фатални</a:t>
            </a:r>
            <a:r>
              <a:rPr lang="sr-Latn-RS" sz="2400" dirty="0" smtClean="0"/>
              <a:t> </a:t>
            </a:r>
            <a:r>
              <a:rPr lang="sr-Cyrl-RS" sz="2400" dirty="0" smtClean="0"/>
              <a:t>исход</a:t>
            </a:r>
            <a:r>
              <a:rPr lang="sr-Latn-RS" sz="2400" dirty="0" smtClean="0"/>
              <a:t>, </a:t>
            </a:r>
            <a:r>
              <a:rPr lang="sr-Cyrl-RS" sz="2400" dirty="0" smtClean="0"/>
              <a:t>тако</a:t>
            </a:r>
            <a:r>
              <a:rPr lang="sr-Latn-RS" sz="2400" dirty="0" smtClean="0"/>
              <a:t> </a:t>
            </a:r>
            <a:r>
              <a:rPr lang="sr-Cyrl-RS" sz="2400" dirty="0" smtClean="0"/>
              <a:t>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ова</a:t>
            </a:r>
            <a:r>
              <a:rPr lang="sr-Latn-RS" sz="2400" dirty="0" smtClean="0"/>
              <a:t> </a:t>
            </a:r>
            <a:r>
              <a:rPr lang="sr-Cyrl-RS" sz="2400" dirty="0" smtClean="0"/>
              <a:t>фаза</a:t>
            </a:r>
            <a:r>
              <a:rPr lang="sr-Latn-RS" sz="2400" dirty="0" smtClean="0"/>
              <a:t> </a:t>
            </a:r>
            <a:r>
              <a:rPr lang="sr-Cyrl-RS" sz="2400" dirty="0" smtClean="0"/>
              <a:t>има</a:t>
            </a:r>
            <a:r>
              <a:rPr lang="sr-Latn-RS" sz="2400" dirty="0" smtClean="0"/>
              <a:t> </a:t>
            </a:r>
            <a:r>
              <a:rPr lang="sr-Cyrl-RS" sz="2400" dirty="0" smtClean="0"/>
              <a:t>велики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практични</a:t>
            </a:r>
            <a:r>
              <a:rPr lang="sr-Latn-RS" sz="2400" dirty="0" smtClean="0"/>
              <a:t> </a:t>
            </a:r>
            <a:r>
              <a:rPr lang="sr-Cyrl-RS" sz="2400" dirty="0" smtClean="0"/>
              <a:t>значај</a:t>
            </a:r>
            <a:r>
              <a:rPr lang="sr-Latn-RS" sz="2400" dirty="0" smtClean="0"/>
              <a:t>.</a:t>
            </a:r>
            <a:endParaRPr lang="sr-Latn-RS" sz="2400" dirty="0"/>
          </a:p>
          <a:p>
            <a:pPr algn="just"/>
            <a:r>
              <a:rPr lang="sr-Cyrl-RS" sz="2400" dirty="0" smtClean="0">
                <a:solidFill>
                  <a:srgbClr val="FF0000"/>
                </a:solidFill>
              </a:rPr>
              <a:t>Пре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саме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ампутације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важно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је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одрадити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јачање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оних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мишићних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група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који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ће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носити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протезу</a:t>
            </a:r>
            <a:r>
              <a:rPr lang="sr-Latn-RS" sz="2400" dirty="0" smtClean="0">
                <a:solidFill>
                  <a:srgbClr val="FF0000"/>
                </a:solidFill>
              </a:rPr>
              <a:t>, </a:t>
            </a:r>
            <a:r>
              <a:rPr lang="sr-Cyrl-RS" sz="2400" dirty="0" smtClean="0">
                <a:solidFill>
                  <a:srgbClr val="FF0000"/>
                </a:solidFill>
              </a:rPr>
              <a:t>што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постиже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применом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вежби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у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оквиру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кинезитерапије</a:t>
            </a:r>
            <a:r>
              <a:rPr lang="sr-Latn-RS" sz="2400" dirty="0" smtClean="0">
                <a:solidFill>
                  <a:srgbClr val="FF0000"/>
                </a:solidFill>
              </a:rPr>
              <a:t>, </a:t>
            </a:r>
            <a:r>
              <a:rPr lang="sr-Cyrl-RS" sz="2400" dirty="0" smtClean="0">
                <a:solidFill>
                  <a:srgbClr val="FF0000"/>
                </a:solidFill>
              </a:rPr>
              <a:t>уз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које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обавезно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спроводе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и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дисајне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Cyrl-RS" sz="2400" dirty="0" smtClean="0">
                <a:solidFill>
                  <a:srgbClr val="FF0000"/>
                </a:solidFill>
              </a:rPr>
              <a:t>вежбе</a:t>
            </a:r>
            <a:r>
              <a:rPr lang="sr-Latn-R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96" y="3939435"/>
            <a:ext cx="3429000" cy="27118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3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3879"/>
            <a:ext cx="10972800" cy="882584"/>
          </a:xfrm>
        </p:spPr>
        <p:txBody>
          <a:bodyPr>
            <a:normAutofit/>
          </a:bodyPr>
          <a:lstStyle/>
          <a:p>
            <a:pPr algn="ctr"/>
            <a:r>
              <a:rPr lang="sr-Cyrl-RS" sz="4400" b="1" dirty="0" smtClean="0">
                <a:solidFill>
                  <a:srgbClr val="00B050"/>
                </a:solidFill>
              </a:rPr>
              <a:t>ИИ</a:t>
            </a:r>
            <a:r>
              <a:rPr lang="sr-Latn-RS" sz="4400" b="1" dirty="0" smtClean="0">
                <a:solidFill>
                  <a:srgbClr val="00B050"/>
                </a:solidFill>
              </a:rPr>
              <a:t> </a:t>
            </a:r>
            <a:r>
              <a:rPr lang="sr-Cyrl-RS" sz="4400" b="1" dirty="0" smtClean="0">
                <a:solidFill>
                  <a:srgbClr val="00B050"/>
                </a:solidFill>
              </a:rPr>
              <a:t>ПОСТАМПУТАЦИОНА</a:t>
            </a:r>
            <a:r>
              <a:rPr lang="sr-Latn-RS" sz="4400" b="1" dirty="0" smtClean="0">
                <a:solidFill>
                  <a:srgbClr val="00B050"/>
                </a:solidFill>
              </a:rPr>
              <a:t> </a:t>
            </a:r>
            <a:r>
              <a:rPr lang="sr-Cyrl-RS" sz="4400" b="1" dirty="0" smtClean="0">
                <a:solidFill>
                  <a:srgbClr val="00B050"/>
                </a:solidFill>
              </a:rPr>
              <a:t>ФАЗА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63" y="1639027"/>
            <a:ext cx="11311003" cy="29120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2400" b="1" dirty="0" smtClean="0"/>
              <a:t>Са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овом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фазом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почиње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након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спроведене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ампутације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одређеног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дела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горњег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екстремитета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њом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почиње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одмах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по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ампутацији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са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циљем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што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бржег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оспособљавања</a:t>
            </a:r>
            <a:r>
              <a:rPr lang="sr-Latn-RS" sz="2400" b="1" dirty="0" smtClean="0"/>
              <a:t> </a:t>
            </a:r>
            <a:r>
              <a:rPr lang="sr-Cyrl-RS" sz="2400" b="1" dirty="0" smtClean="0"/>
              <a:t>болесника</a:t>
            </a:r>
            <a:r>
              <a:rPr lang="sr-Latn-RS" sz="2400" b="1" dirty="0" smtClean="0"/>
              <a:t>.</a:t>
            </a:r>
          </a:p>
          <a:p>
            <a:pPr marL="0" indent="0" algn="just">
              <a:buNone/>
            </a:pPr>
            <a:r>
              <a:rPr lang="sr-Cyrl-RS" sz="2400" dirty="0" smtClean="0"/>
              <a:t>Зарастање</a:t>
            </a:r>
            <a:r>
              <a:rPr lang="sr-Latn-RS" sz="2400" dirty="0" smtClean="0"/>
              <a:t> </a:t>
            </a:r>
            <a:r>
              <a:rPr lang="sr-Cyrl-RS" sz="2400" dirty="0" smtClean="0"/>
              <a:t>ране</a:t>
            </a:r>
            <a:r>
              <a:rPr lang="sr-Latn-RS" sz="2400" dirty="0" smtClean="0"/>
              <a:t> </a:t>
            </a:r>
            <a:r>
              <a:rPr lang="sr-Cyrl-RS" sz="2400" dirty="0" smtClean="0"/>
              <a:t>је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први</a:t>
            </a:r>
            <a:r>
              <a:rPr lang="sr-Latn-RS" sz="2400" dirty="0" smtClean="0"/>
              <a:t> </a:t>
            </a:r>
            <a:r>
              <a:rPr lang="sr-Cyrl-RS" sz="2400" dirty="0" smtClean="0"/>
              <a:t>задатак</a:t>
            </a:r>
            <a:r>
              <a:rPr lang="sr-Latn-RS" sz="2400" dirty="0" smtClean="0"/>
              <a:t> </a:t>
            </a:r>
            <a:r>
              <a:rPr lang="sr-Cyrl-RS" sz="2400" dirty="0" smtClean="0"/>
              <a:t>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који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ослања</a:t>
            </a:r>
            <a:r>
              <a:rPr lang="sr-Latn-RS" sz="2400" dirty="0" smtClean="0"/>
              <a:t> </a:t>
            </a:r>
            <a:r>
              <a:rPr lang="sr-Cyrl-RS" sz="2400" dirty="0" smtClean="0"/>
              <a:t>фаза</a:t>
            </a:r>
            <a:r>
              <a:rPr lang="sr-Latn-RS" sz="2400" dirty="0" smtClean="0"/>
              <a:t> </a:t>
            </a:r>
            <a:r>
              <a:rPr lang="sr-Cyrl-RS" sz="2400" dirty="0" smtClean="0"/>
              <a:t>уколико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ради</a:t>
            </a:r>
            <a:r>
              <a:rPr lang="sr-Latn-RS" sz="2400" dirty="0" smtClean="0"/>
              <a:t> </a:t>
            </a:r>
            <a:r>
              <a:rPr lang="sr-Cyrl-RS" sz="2400" dirty="0" smtClean="0"/>
              <a:t>о</a:t>
            </a:r>
            <a:r>
              <a:rPr lang="sr-Latn-RS" sz="2400" dirty="0" smtClean="0"/>
              <a:t> </a:t>
            </a:r>
            <a:r>
              <a:rPr lang="sr-Cyrl-RS" sz="2400" dirty="0" smtClean="0"/>
              <a:t>пацијентима</a:t>
            </a:r>
            <a:r>
              <a:rPr lang="sr-Latn-RS" sz="2400" dirty="0" smtClean="0"/>
              <a:t> </a:t>
            </a:r>
            <a:r>
              <a:rPr lang="sr-Cyrl-RS" sz="2400" dirty="0" smtClean="0"/>
              <a:t>са</a:t>
            </a:r>
            <a:r>
              <a:rPr lang="sr-Latn-RS" sz="2400" dirty="0" smtClean="0"/>
              <a:t> </a:t>
            </a:r>
            <a:r>
              <a:rPr lang="sr-Cyrl-RS" sz="2400" dirty="0" smtClean="0"/>
              <a:t>добрим</a:t>
            </a:r>
            <a:r>
              <a:rPr lang="sr-Latn-RS" sz="2400" dirty="0" smtClean="0"/>
              <a:t> </a:t>
            </a:r>
            <a:r>
              <a:rPr lang="sr-Cyrl-RS" sz="2400" dirty="0" smtClean="0"/>
              <a:t>општим</a:t>
            </a:r>
            <a:r>
              <a:rPr lang="sr-Latn-RS" sz="2400" dirty="0" smtClean="0"/>
              <a:t> </a:t>
            </a:r>
            <a:r>
              <a:rPr lang="sr-Cyrl-RS" sz="2400" dirty="0" smtClean="0"/>
              <a:t>здравствених</a:t>
            </a:r>
            <a:r>
              <a:rPr lang="sr-Latn-RS" sz="2400" dirty="0" smtClean="0"/>
              <a:t> </a:t>
            </a:r>
            <a:r>
              <a:rPr lang="sr-Cyrl-RS" sz="2400" dirty="0" smtClean="0"/>
              <a:t>стањем</a:t>
            </a:r>
            <a:r>
              <a:rPr lang="sr-Latn-RS" sz="2400" dirty="0" smtClean="0"/>
              <a:t>,</a:t>
            </a:r>
            <a:r>
              <a:rPr lang="sr-Cyrl-RS" sz="2400" dirty="0" smtClean="0"/>
              <a:t>а</a:t>
            </a:r>
            <a:r>
              <a:rPr lang="sr-Latn-RS" sz="2400" dirty="0" smtClean="0"/>
              <a:t> </a:t>
            </a:r>
            <a:r>
              <a:rPr lang="sr-Cyrl-RS" sz="2400" dirty="0" smtClean="0"/>
              <a:t>онда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превенција</a:t>
            </a:r>
            <a:r>
              <a:rPr lang="sr-Latn-RS" sz="2400" dirty="0" smtClean="0"/>
              <a:t> </a:t>
            </a:r>
            <a:r>
              <a:rPr lang="sr-Cyrl-RS" sz="2400" dirty="0" smtClean="0"/>
              <a:t>контрактура</a:t>
            </a:r>
            <a:r>
              <a:rPr lang="sr-Latn-RS" sz="2400" dirty="0" smtClean="0"/>
              <a:t> </a:t>
            </a:r>
            <a:r>
              <a:rPr lang="sr-Cyrl-RS" sz="2400" dirty="0" smtClean="0"/>
              <a:t>уз</a:t>
            </a:r>
            <a:r>
              <a:rPr lang="sr-Latn-RS" sz="2400" dirty="0" smtClean="0"/>
              <a:t> </a:t>
            </a:r>
            <a:r>
              <a:rPr lang="sr-Cyrl-RS" sz="2400" dirty="0" smtClean="0"/>
              <a:t>вежбе</a:t>
            </a:r>
            <a:r>
              <a:rPr lang="sr-Latn-RS" sz="2400" dirty="0" smtClean="0"/>
              <a:t> </a:t>
            </a:r>
            <a:r>
              <a:rPr lang="sr-Cyrl-RS" sz="2400" dirty="0" smtClean="0"/>
              <a:t>дисања</a:t>
            </a:r>
            <a:r>
              <a:rPr lang="sr-Latn-RS" sz="2400" dirty="0" smtClean="0"/>
              <a:t>, </a:t>
            </a:r>
            <a:r>
              <a:rPr lang="sr-Cyrl-RS" sz="2400" dirty="0" smtClean="0"/>
              <a:t>а</a:t>
            </a:r>
            <a:r>
              <a:rPr lang="sr-Latn-RS" sz="2400" dirty="0" smtClean="0"/>
              <a:t> </a:t>
            </a:r>
            <a:r>
              <a:rPr lang="sr-Cyrl-RS" sz="2400" dirty="0" smtClean="0"/>
              <a:t>затим</a:t>
            </a:r>
            <a:r>
              <a:rPr lang="sr-Latn-RS" sz="2400" dirty="0" smtClean="0"/>
              <a:t> </a:t>
            </a:r>
            <a:r>
              <a:rPr lang="sr-Cyrl-RS" sz="2400" dirty="0" smtClean="0"/>
              <a:t>и</a:t>
            </a:r>
            <a:r>
              <a:rPr lang="sr-Latn-RS" sz="2400" dirty="0" smtClean="0"/>
              <a:t> </a:t>
            </a:r>
            <a:r>
              <a:rPr lang="sr-Cyrl-RS" sz="2400" dirty="0" smtClean="0"/>
              <a:t>вежбе</a:t>
            </a:r>
            <a:r>
              <a:rPr lang="sr-Latn-RS" sz="2400" dirty="0" smtClean="0"/>
              <a:t> </a:t>
            </a:r>
            <a:r>
              <a:rPr lang="sr-Cyrl-RS" sz="2400" dirty="0" smtClean="0"/>
              <a:t>за</a:t>
            </a:r>
            <a:r>
              <a:rPr lang="sr-Latn-RS" sz="2400" dirty="0" smtClean="0"/>
              <a:t> </a:t>
            </a:r>
            <a:r>
              <a:rPr lang="sr-Cyrl-RS" sz="2400" dirty="0" smtClean="0"/>
              <a:t>јачање</a:t>
            </a:r>
            <a:r>
              <a:rPr lang="sr-Latn-RS" sz="2400" dirty="0" smtClean="0"/>
              <a:t> </a:t>
            </a:r>
            <a:r>
              <a:rPr lang="sr-Cyrl-RS" sz="2400" dirty="0" smtClean="0"/>
              <a:t>мишића</a:t>
            </a:r>
            <a:r>
              <a:rPr lang="sr-Latn-RS" sz="2400" dirty="0" smtClean="0"/>
              <a:t>, </a:t>
            </a:r>
            <a:r>
              <a:rPr lang="sr-Cyrl-RS" sz="2400" dirty="0" smtClean="0"/>
              <a:t>при</a:t>
            </a:r>
            <a:r>
              <a:rPr lang="sr-Latn-RS" sz="2400" dirty="0" smtClean="0"/>
              <a:t> </a:t>
            </a:r>
            <a:r>
              <a:rPr lang="sr-Cyrl-RS" sz="2400" dirty="0" smtClean="0"/>
              <a:t>чему</a:t>
            </a:r>
            <a:r>
              <a:rPr lang="sr-Latn-RS" sz="2400" dirty="0" smtClean="0"/>
              <a:t> </a:t>
            </a:r>
            <a:r>
              <a:rPr lang="sr-Cyrl-RS" sz="2400" dirty="0" smtClean="0"/>
              <a:t>се</a:t>
            </a:r>
            <a:r>
              <a:rPr lang="sr-Latn-RS" sz="2400" dirty="0" smtClean="0"/>
              <a:t> </a:t>
            </a:r>
            <a:r>
              <a:rPr lang="sr-Cyrl-RS" sz="2400" dirty="0" smtClean="0"/>
              <a:t>посебна</a:t>
            </a:r>
            <a:r>
              <a:rPr lang="sr-Latn-RS" sz="2400" dirty="0" smtClean="0"/>
              <a:t> </a:t>
            </a:r>
            <a:r>
              <a:rPr lang="sr-Cyrl-RS" sz="2400" dirty="0" smtClean="0"/>
              <a:t>пажња</a:t>
            </a:r>
            <a:r>
              <a:rPr lang="sr-Latn-RS" sz="2400" dirty="0" smtClean="0"/>
              <a:t> </a:t>
            </a:r>
            <a:r>
              <a:rPr lang="sr-Cyrl-RS" sz="2400" dirty="0" smtClean="0"/>
              <a:t>придаје</a:t>
            </a:r>
            <a:r>
              <a:rPr lang="sr-Latn-RS" sz="2400" dirty="0" smtClean="0"/>
              <a:t> </a:t>
            </a:r>
            <a:r>
              <a:rPr lang="sr-Cyrl-RS" sz="2400" dirty="0" smtClean="0"/>
              <a:t>стању</a:t>
            </a:r>
            <a:r>
              <a:rPr lang="sr-Latn-RS" sz="2400" dirty="0" smtClean="0"/>
              <a:t> </a:t>
            </a:r>
            <a:r>
              <a:rPr lang="sr-Cyrl-RS" sz="2400" dirty="0" smtClean="0"/>
              <a:t>циркулације</a:t>
            </a:r>
            <a:r>
              <a:rPr lang="sr-Latn-RS" sz="2400" dirty="0" smtClean="0"/>
              <a:t> </a:t>
            </a:r>
            <a:r>
              <a:rPr lang="sr-Cyrl-RS" sz="2400" dirty="0" smtClean="0"/>
              <a:t>у</a:t>
            </a:r>
            <a:r>
              <a:rPr lang="sr-Latn-RS" sz="2400" dirty="0" smtClean="0"/>
              <a:t> </a:t>
            </a:r>
            <a:r>
              <a:rPr lang="sr-Cyrl-RS" sz="2400" dirty="0" smtClean="0"/>
              <a:t>нивоу</a:t>
            </a:r>
            <a:r>
              <a:rPr lang="sr-Latn-RS" sz="2400" dirty="0" smtClean="0"/>
              <a:t> </a:t>
            </a:r>
            <a:r>
              <a:rPr lang="sr-Cyrl-RS" sz="2400" dirty="0" smtClean="0"/>
              <a:t>датог</a:t>
            </a:r>
            <a:r>
              <a:rPr lang="sr-Latn-RS" sz="2400" dirty="0" smtClean="0"/>
              <a:t> </a:t>
            </a:r>
            <a:r>
              <a:rPr lang="sr-Cyrl-RS" sz="2400" dirty="0" smtClean="0"/>
              <a:t>екстремитета</a:t>
            </a:r>
            <a:r>
              <a:rPr lang="sr-Latn-RS" sz="2400" dirty="0" smtClean="0"/>
              <a:t>.</a:t>
            </a:r>
          </a:p>
          <a:p>
            <a:pPr marL="0" indent="0" algn="just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4110" y="4368112"/>
            <a:ext cx="7390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b="1" dirty="0" smtClean="0">
                <a:solidFill>
                  <a:srgbClr val="00B050"/>
                </a:solidFill>
              </a:rPr>
              <a:t>На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патрљку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се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услед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извођења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саме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интервенције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ампутације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јављају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следећи</a:t>
            </a:r>
            <a:r>
              <a:rPr lang="sr-Latn-RS" sz="2400" b="1" dirty="0" smtClean="0">
                <a:solidFill>
                  <a:srgbClr val="00B050"/>
                </a:solidFill>
              </a:rPr>
              <a:t> </a:t>
            </a:r>
            <a:r>
              <a:rPr lang="sr-Cyrl-RS" sz="2400" b="1" dirty="0" smtClean="0">
                <a:solidFill>
                  <a:srgbClr val="00B050"/>
                </a:solidFill>
              </a:rPr>
              <a:t>поремећаји</a:t>
            </a:r>
            <a:r>
              <a:rPr lang="sr-Latn-RS" sz="2400" b="1" dirty="0" smtClean="0">
                <a:solidFill>
                  <a:srgbClr val="00B050"/>
                </a:solidFill>
              </a:rPr>
              <a:t>:</a:t>
            </a:r>
            <a:endParaRPr lang="sr-Latn-RS" sz="2400" b="1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00B050"/>
                </a:solidFill>
              </a:rPr>
              <a:t>Едем</a:t>
            </a:r>
            <a:endParaRPr lang="sr-Latn-RS" sz="2400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00B050"/>
                </a:solidFill>
              </a:rPr>
              <a:t>Контрактуре</a:t>
            </a:r>
            <a:endParaRPr lang="sr-Latn-RS" sz="2400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00B050"/>
                </a:solidFill>
              </a:rPr>
              <a:t>Постампутационе</a:t>
            </a:r>
            <a:r>
              <a:rPr lang="sr-Latn-RS" sz="2400" dirty="0" smtClean="0">
                <a:solidFill>
                  <a:srgbClr val="00B050"/>
                </a:solidFill>
              </a:rPr>
              <a:t> </a:t>
            </a:r>
            <a:r>
              <a:rPr lang="sr-Cyrl-RS" sz="2400" dirty="0" smtClean="0">
                <a:solidFill>
                  <a:srgbClr val="00B050"/>
                </a:solidFill>
              </a:rPr>
              <a:t>резидуе</a:t>
            </a:r>
            <a:endParaRPr lang="sr-Latn-RS" sz="2400" dirty="0">
              <a:solidFill>
                <a:srgbClr val="00B05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sz="2400" dirty="0" smtClean="0">
                <a:solidFill>
                  <a:srgbClr val="00B050"/>
                </a:solidFill>
              </a:rPr>
              <a:t>Фантом</a:t>
            </a:r>
            <a:r>
              <a:rPr lang="sr-Latn-RS" sz="2400" dirty="0" smtClean="0">
                <a:solidFill>
                  <a:srgbClr val="00B050"/>
                </a:solidFill>
              </a:rPr>
              <a:t> </a:t>
            </a:r>
            <a:r>
              <a:rPr lang="sr-Cyrl-RS" sz="2400" dirty="0" smtClean="0">
                <a:solidFill>
                  <a:srgbClr val="00B050"/>
                </a:solidFill>
              </a:rPr>
              <a:t>сензације</a:t>
            </a:r>
            <a:endParaRPr lang="sr-Latn-RS" sz="2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4482188"/>
            <a:ext cx="3549041" cy="208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010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7447"/>
            <a:ext cx="10972800" cy="51471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 sz="2800" b="1" spc="600" dirty="0" smtClean="0">
                <a:solidFill>
                  <a:srgbClr val="FF0000"/>
                </a:solidFill>
              </a:rPr>
              <a:t>1. </a:t>
            </a:r>
            <a:r>
              <a:rPr lang="sr-Cyrl-RS" sz="2800" b="1" spc="600" dirty="0" smtClean="0">
                <a:solidFill>
                  <a:srgbClr val="FF0000"/>
                </a:solidFill>
              </a:rPr>
              <a:t>ЕДЕМ</a:t>
            </a:r>
            <a:endParaRPr lang="sr-Latn-RS" sz="28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b="1" dirty="0" smtClean="0"/>
              <a:t>Едем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често</a:t>
            </a:r>
            <a:r>
              <a:rPr lang="sr-Latn-RS" b="1" dirty="0" smtClean="0"/>
              <a:t> </a:t>
            </a:r>
            <a:r>
              <a:rPr lang="sr-Cyrl-RS" b="1" dirty="0" smtClean="0"/>
              <a:t>јавља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нивоу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 </a:t>
            </a:r>
            <a:r>
              <a:rPr lang="sr-Cyrl-RS" b="1" dirty="0" smtClean="0"/>
              <a:t>и</a:t>
            </a:r>
            <a:r>
              <a:rPr lang="sr-Latn-RS" b="1" dirty="0" smtClean="0"/>
              <a:t> </a:t>
            </a:r>
            <a:r>
              <a:rPr lang="sr-Cyrl-RS" b="1" dirty="0" smtClean="0"/>
              <a:t>спонтано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повлачи</a:t>
            </a:r>
            <a:r>
              <a:rPr lang="sr-Latn-RS" b="1" dirty="0" smtClean="0"/>
              <a:t> </a:t>
            </a:r>
            <a:r>
              <a:rPr lang="sr-Cyrl-RS" b="1" dirty="0" smtClean="0"/>
              <a:t>код</a:t>
            </a:r>
            <a:r>
              <a:rPr lang="sr-Latn-RS" b="1" dirty="0" smtClean="0"/>
              <a:t> </a:t>
            </a:r>
            <a:r>
              <a:rPr lang="sr-Cyrl-RS" b="1" dirty="0" smtClean="0"/>
              <a:t>малог</a:t>
            </a:r>
            <a:r>
              <a:rPr lang="sr-Latn-RS" b="1" dirty="0" smtClean="0"/>
              <a:t> </a:t>
            </a:r>
            <a:r>
              <a:rPr lang="sr-Cyrl-RS" b="1" dirty="0" smtClean="0"/>
              <a:t>броја</a:t>
            </a:r>
            <a:r>
              <a:rPr lang="sr-Latn-RS" b="1" dirty="0" smtClean="0"/>
              <a:t> </a:t>
            </a:r>
            <a:r>
              <a:rPr lang="sr-Cyrl-RS" b="1" dirty="0" smtClean="0"/>
              <a:t>болесника</a:t>
            </a:r>
            <a:r>
              <a:rPr lang="sr-Latn-RS" b="1" dirty="0" smtClean="0"/>
              <a:t>,</a:t>
            </a:r>
            <a:r>
              <a:rPr lang="sr-Cyrl-RS" b="1" dirty="0" smtClean="0"/>
              <a:t>а</a:t>
            </a:r>
            <a:r>
              <a:rPr lang="sr-Latn-RS" b="1" dirty="0" smtClean="0"/>
              <a:t> </a:t>
            </a:r>
            <a:r>
              <a:rPr lang="sr-Cyrl-RS" b="1" dirty="0" smtClean="0"/>
              <a:t>да</a:t>
            </a:r>
            <a:r>
              <a:rPr lang="sr-Latn-RS" b="1" dirty="0" smtClean="0"/>
              <a:t> </a:t>
            </a:r>
            <a:r>
              <a:rPr lang="sr-Cyrl-RS" b="1" dirty="0" smtClean="0"/>
              <a:t>би</a:t>
            </a:r>
            <a:r>
              <a:rPr lang="sr-Latn-RS" b="1" dirty="0" smtClean="0"/>
              <a:t> </a:t>
            </a:r>
            <a:r>
              <a:rPr lang="sr-Cyrl-RS" b="1" dirty="0" smtClean="0"/>
              <a:t>дошло</a:t>
            </a:r>
            <a:r>
              <a:rPr lang="sr-Latn-RS" b="1" dirty="0" smtClean="0"/>
              <a:t> </a:t>
            </a:r>
            <a:r>
              <a:rPr lang="sr-Cyrl-RS" b="1" dirty="0" smtClean="0"/>
              <a:t>до</a:t>
            </a:r>
            <a:r>
              <a:rPr lang="sr-Latn-RS" b="1" dirty="0" smtClean="0"/>
              <a:t> </a:t>
            </a:r>
            <a:r>
              <a:rPr lang="sr-Cyrl-RS" b="1" dirty="0" smtClean="0"/>
              <a:t>његовог</a:t>
            </a:r>
            <a:r>
              <a:rPr lang="sr-Latn-RS" b="1" dirty="0" smtClean="0"/>
              <a:t> </a:t>
            </a:r>
            <a:r>
              <a:rPr lang="sr-Cyrl-RS" b="1" dirty="0" smtClean="0"/>
              <a:t>повлачења</a:t>
            </a:r>
            <a:r>
              <a:rPr lang="sr-Latn-RS" b="1" dirty="0" smtClean="0"/>
              <a:t> </a:t>
            </a:r>
            <a:r>
              <a:rPr lang="sr-Cyrl-RS" b="1" dirty="0" smtClean="0"/>
              <a:t>морају</a:t>
            </a:r>
            <a:r>
              <a:rPr lang="sr-Latn-RS" b="1" dirty="0" smtClean="0"/>
              <a:t> </a:t>
            </a:r>
            <a:r>
              <a:rPr lang="sr-Cyrl-RS" b="1" dirty="0" smtClean="0"/>
              <a:t>се</a:t>
            </a:r>
            <a:r>
              <a:rPr lang="sr-Latn-RS" b="1" dirty="0" smtClean="0"/>
              <a:t> </a:t>
            </a:r>
            <a:r>
              <a:rPr lang="sr-Cyrl-RS" b="1" dirty="0" smtClean="0"/>
              <a:t>применити</a:t>
            </a:r>
            <a:r>
              <a:rPr lang="sr-Latn-RS" b="1" dirty="0" smtClean="0"/>
              <a:t> </a:t>
            </a:r>
            <a:r>
              <a:rPr lang="sr-Cyrl-RS" b="1" dirty="0" smtClean="0"/>
              <a:t>следеће</a:t>
            </a:r>
            <a:r>
              <a:rPr lang="sr-Latn-RS" b="1" dirty="0" smtClean="0"/>
              <a:t> </a:t>
            </a:r>
            <a:r>
              <a:rPr lang="sr-Cyrl-RS" b="1" dirty="0" smtClean="0"/>
              <a:t>мере</a:t>
            </a:r>
            <a:r>
              <a:rPr lang="sr-Latn-RS" b="1" dirty="0" smtClean="0"/>
              <a:t>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Бандажирање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применом</a:t>
            </a:r>
            <a:r>
              <a:rPr lang="sr-Latn-RS" dirty="0" smtClean="0"/>
              <a:t> </a:t>
            </a:r>
            <a:r>
              <a:rPr lang="sr-Cyrl-RS" dirty="0" smtClean="0"/>
              <a:t>еластичног</a:t>
            </a:r>
            <a:r>
              <a:rPr lang="sr-Latn-RS" dirty="0" smtClean="0"/>
              <a:t> </a:t>
            </a:r>
            <a:r>
              <a:rPr lang="sr-Cyrl-RS" dirty="0" smtClean="0"/>
              <a:t>завоја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Бандажирање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r>
              <a:rPr lang="sr-Latn-RS" dirty="0" smtClean="0"/>
              <a:t> </a:t>
            </a:r>
            <a:r>
              <a:rPr lang="sr-Cyrl-RS" dirty="0" smtClean="0"/>
              <a:t>гипс</a:t>
            </a:r>
            <a:r>
              <a:rPr lang="sr-Latn-RS" dirty="0" smtClean="0"/>
              <a:t> </a:t>
            </a:r>
            <a:r>
              <a:rPr lang="sr-Cyrl-RS" dirty="0" smtClean="0"/>
              <a:t>бандажом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Правилно</a:t>
            </a:r>
            <a:r>
              <a:rPr lang="sr-Latn-RS" dirty="0" smtClean="0"/>
              <a:t> </a:t>
            </a:r>
            <a:r>
              <a:rPr lang="sr-Cyrl-RS" dirty="0" smtClean="0"/>
              <a:t>позиционирање</a:t>
            </a:r>
            <a:r>
              <a:rPr lang="sr-Latn-RS" dirty="0" smtClean="0"/>
              <a:t> </a:t>
            </a:r>
            <a:r>
              <a:rPr lang="sr-Cyrl-RS" dirty="0" smtClean="0"/>
              <a:t>ампутационог</a:t>
            </a:r>
            <a:r>
              <a:rPr lang="sr-Latn-RS" dirty="0" smtClean="0"/>
              <a:t> </a:t>
            </a:r>
            <a:r>
              <a:rPr lang="sr-Cyrl-RS" dirty="0" smtClean="0"/>
              <a:t>патрљка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Масажа</a:t>
            </a:r>
            <a:r>
              <a:rPr lang="sr-Latn-RS" dirty="0" smtClean="0"/>
              <a:t> </a:t>
            </a:r>
            <a:r>
              <a:rPr lang="sr-Cyrl-RS" dirty="0" smtClean="0"/>
              <a:t>парљка</a:t>
            </a:r>
            <a:r>
              <a:rPr lang="sr-Latn-RS" dirty="0" smtClean="0"/>
              <a:t> </a:t>
            </a:r>
            <a:r>
              <a:rPr lang="sr-Cyrl-RS" dirty="0" smtClean="0"/>
              <a:t>глађењем</a:t>
            </a:r>
            <a:r>
              <a:rPr lang="sr-Latn-RS" dirty="0" smtClean="0"/>
              <a:t> </a:t>
            </a:r>
            <a:r>
              <a:rPr lang="sr-Cyrl-RS" dirty="0" smtClean="0"/>
              <a:t>мануелном</a:t>
            </a:r>
            <a:r>
              <a:rPr lang="sr-Latn-RS" dirty="0" smtClean="0"/>
              <a:t> </a:t>
            </a:r>
            <a:r>
              <a:rPr lang="sr-Cyrl-RS" dirty="0" smtClean="0"/>
              <a:t>масажом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Неке</a:t>
            </a:r>
            <a:r>
              <a:rPr lang="sr-Latn-RS" dirty="0" smtClean="0"/>
              <a:t> </a:t>
            </a:r>
            <a:r>
              <a:rPr lang="sr-Cyrl-RS" dirty="0" smtClean="0"/>
              <a:t>процедуре</a:t>
            </a:r>
            <a:r>
              <a:rPr lang="sr-Latn-RS" dirty="0" smtClean="0"/>
              <a:t> </a:t>
            </a:r>
            <a:r>
              <a:rPr lang="sr-Cyrl-RS" dirty="0" smtClean="0"/>
              <a:t>физикалне</a:t>
            </a:r>
            <a:r>
              <a:rPr lang="sr-Latn-RS" dirty="0" smtClean="0"/>
              <a:t> </a:t>
            </a:r>
            <a:r>
              <a:rPr lang="sr-Cyrl-RS" dirty="0" smtClean="0"/>
              <a:t>терапије</a:t>
            </a:r>
            <a:r>
              <a:rPr lang="sr-Latn-RS" dirty="0" smtClean="0"/>
              <a:t> (</a:t>
            </a:r>
            <a:r>
              <a:rPr lang="sr-Cyrl-RS" dirty="0" smtClean="0"/>
              <a:t>анодна</a:t>
            </a:r>
            <a:r>
              <a:rPr lang="sr-Latn-RS" dirty="0" smtClean="0"/>
              <a:t> </a:t>
            </a:r>
            <a:r>
              <a:rPr lang="sr-Cyrl-RS" dirty="0" smtClean="0"/>
              <a:t>галванизација</a:t>
            </a:r>
            <a:r>
              <a:rPr lang="sr-Latn-RS" dirty="0" smtClean="0"/>
              <a:t>, </a:t>
            </a:r>
            <a:r>
              <a:rPr lang="sr-Cyrl-RS" dirty="0" smtClean="0"/>
              <a:t>електрофореза</a:t>
            </a:r>
            <a:r>
              <a:rPr lang="sr-Latn-RS" dirty="0" smtClean="0"/>
              <a:t> </a:t>
            </a:r>
            <a:r>
              <a:rPr lang="sr-Cyrl-RS" dirty="0" smtClean="0"/>
              <a:t>лекова</a:t>
            </a:r>
            <a:r>
              <a:rPr lang="sr-Latn-RS" dirty="0" smtClean="0"/>
              <a:t>, </a:t>
            </a:r>
            <a:r>
              <a:rPr lang="sr-Cyrl-RS" dirty="0" smtClean="0"/>
              <a:t>интеферентна</a:t>
            </a:r>
            <a:r>
              <a:rPr lang="sr-Latn-RS" dirty="0" smtClean="0"/>
              <a:t> </a:t>
            </a:r>
            <a:r>
              <a:rPr lang="sr-Cyrl-RS" dirty="0" smtClean="0"/>
              <a:t>струја</a:t>
            </a:r>
            <a:r>
              <a:rPr lang="sr-Latn-RS" dirty="0" smtClean="0"/>
              <a:t>, </a:t>
            </a:r>
            <a:r>
              <a:rPr lang="sr-Cyrl-RS" dirty="0" smtClean="0"/>
              <a:t>ласеротерапија</a:t>
            </a:r>
            <a:r>
              <a:rPr lang="sr-Latn-RS" dirty="0" smtClean="0"/>
              <a:t>, </a:t>
            </a:r>
            <a:r>
              <a:rPr lang="sr-Cyrl-RS" dirty="0" smtClean="0"/>
              <a:t>магнетотерапија</a:t>
            </a:r>
            <a:r>
              <a:rPr lang="sr-Latn-RS" dirty="0" smtClean="0"/>
              <a:t> ...)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Cyrl-RS" dirty="0" smtClean="0"/>
              <a:t>Кинезитерапија</a:t>
            </a:r>
            <a:endParaRPr lang="sr-Latn-RS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sr-Latn-R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0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192505"/>
            <a:ext cx="11662611" cy="6521116"/>
          </a:xfr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Latn-RS" sz="2100" b="1" spc="600" dirty="0" smtClean="0">
                <a:solidFill>
                  <a:srgbClr val="FF0000"/>
                </a:solidFill>
              </a:rPr>
              <a:t>2. </a:t>
            </a:r>
            <a:r>
              <a:rPr lang="sr-Cyrl-RS" sz="2100" b="1" spc="600" dirty="0" smtClean="0">
                <a:solidFill>
                  <a:srgbClr val="FF0000"/>
                </a:solidFill>
              </a:rPr>
              <a:t>КОНТРАКТУРЕ</a:t>
            </a:r>
            <a:endParaRPr lang="sr-Latn-RS" sz="2100" b="1" spc="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sr-Cyrl-RS" sz="2100" b="1" dirty="0" smtClean="0"/>
              <a:t>Оне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настају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услед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несинхронизације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флексионе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екстензионе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групе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мишића</a:t>
            </a:r>
            <a:r>
              <a:rPr lang="sr-Latn-RS" sz="2100" b="1" dirty="0" smtClean="0"/>
              <a:t>, </a:t>
            </a:r>
            <a:r>
              <a:rPr lang="sr-Cyrl-RS" sz="2100" b="1" dirty="0" smtClean="0"/>
              <a:t>где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доминирају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флексорни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мишићи</a:t>
            </a:r>
            <a:r>
              <a:rPr lang="sr-Latn-RS" sz="2100" b="1" dirty="0" smtClean="0"/>
              <a:t>  </a:t>
            </a:r>
            <a:r>
              <a:rPr lang="sr-Cyrl-RS" sz="2100" b="1" dirty="0" smtClean="0"/>
              <a:t>што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даљем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току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доводи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до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настанка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флексионих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контрактрура</a:t>
            </a:r>
            <a:r>
              <a:rPr lang="sr-Latn-RS" sz="2100" b="1" dirty="0" smtClean="0"/>
              <a:t>. </a:t>
            </a:r>
            <a:r>
              <a:rPr lang="sr-Cyrl-RS" sz="2100" b="1" dirty="0" smtClean="0">
                <a:solidFill>
                  <a:srgbClr val="00B050"/>
                </a:solidFill>
              </a:rPr>
              <a:t>Рад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на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њиховим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превенцијама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у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виду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вежби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започиње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у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овог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фази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рехабилитације</a:t>
            </a:r>
            <a:r>
              <a:rPr lang="sr-Latn-RS" sz="2100" b="1" dirty="0" smtClean="0">
                <a:solidFill>
                  <a:srgbClr val="00B050"/>
                </a:solidFill>
              </a:rPr>
              <a:t>, </a:t>
            </a:r>
            <a:r>
              <a:rPr lang="sr-Cyrl-RS" sz="2100" b="1" dirty="0" smtClean="0">
                <a:solidFill>
                  <a:srgbClr val="00B050"/>
                </a:solidFill>
              </a:rPr>
              <a:t>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главни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третман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већ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створених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контрактура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спроводи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се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током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ИВ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фазе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протетичке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рехабилитације</a:t>
            </a:r>
            <a:r>
              <a:rPr lang="sr-Latn-RS" sz="2100" b="1" dirty="0" smtClean="0">
                <a:solidFill>
                  <a:srgbClr val="00B050"/>
                </a:solidFill>
              </a:rPr>
              <a:t>, </a:t>
            </a:r>
            <a:r>
              <a:rPr lang="sr-Cyrl-RS" sz="2100" b="1" dirty="0" smtClean="0">
                <a:solidFill>
                  <a:srgbClr val="00B050"/>
                </a:solidFill>
              </a:rPr>
              <a:t>тј</a:t>
            </a:r>
            <a:r>
              <a:rPr lang="sr-Latn-RS" sz="2100" b="1" dirty="0" smtClean="0">
                <a:solidFill>
                  <a:srgbClr val="00B050"/>
                </a:solidFill>
              </a:rPr>
              <a:t>. </a:t>
            </a:r>
            <a:r>
              <a:rPr lang="sr-Cyrl-RS" sz="2100" b="1" dirty="0" smtClean="0">
                <a:solidFill>
                  <a:srgbClr val="00B050"/>
                </a:solidFill>
              </a:rPr>
              <a:t>код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претпротетичке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припреме</a:t>
            </a:r>
            <a:r>
              <a:rPr lang="sr-Latn-RS" sz="2100" b="1" dirty="0" smtClean="0">
                <a:solidFill>
                  <a:srgbClr val="00B05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циљу</a:t>
            </a:r>
            <a:r>
              <a:rPr lang="sr-Latn-RS" sz="2100" dirty="0" smtClean="0"/>
              <a:t> </a:t>
            </a:r>
            <a:r>
              <a:rPr lang="sr-Cyrl-RS" sz="2100" dirty="0" smtClean="0"/>
              <a:t>спречавања</a:t>
            </a:r>
            <a:r>
              <a:rPr lang="sr-Latn-RS" sz="2100" dirty="0" smtClean="0"/>
              <a:t> </a:t>
            </a:r>
            <a:r>
              <a:rPr lang="sr-Cyrl-RS" sz="2100" dirty="0" smtClean="0"/>
              <a:t>контрактура</a:t>
            </a:r>
            <a:r>
              <a:rPr lang="sr-Latn-RS" sz="2100" dirty="0" smtClean="0"/>
              <a:t> </a:t>
            </a:r>
            <a:r>
              <a:rPr lang="sr-Cyrl-RS" sz="2100" dirty="0" smtClean="0"/>
              <a:t>врши</a:t>
            </a:r>
            <a:r>
              <a:rPr lang="sr-Latn-RS" sz="2100" dirty="0" smtClean="0"/>
              <a:t> </a:t>
            </a:r>
            <a:r>
              <a:rPr lang="sr-Cyrl-RS" sz="2100" dirty="0" smtClean="0"/>
              <a:t>се</a:t>
            </a:r>
            <a:r>
              <a:rPr lang="sr-Latn-RS" sz="2100" dirty="0" smtClean="0"/>
              <a:t> </a:t>
            </a:r>
            <a:r>
              <a:rPr lang="sr-Cyrl-RS" sz="2100" dirty="0" smtClean="0"/>
              <a:t>постављање</a:t>
            </a:r>
            <a:r>
              <a:rPr lang="sr-Latn-RS" sz="2100" dirty="0" smtClean="0"/>
              <a:t> </a:t>
            </a:r>
            <a:r>
              <a:rPr lang="sr-Cyrl-RS" sz="2100" dirty="0" smtClean="0"/>
              <a:t>патрљка</a:t>
            </a:r>
            <a:r>
              <a:rPr lang="sr-Latn-RS" sz="2100" dirty="0" smtClean="0"/>
              <a:t>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b="1" dirty="0" smtClean="0"/>
              <a:t>корективни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положај</a:t>
            </a:r>
            <a:r>
              <a:rPr lang="sr-Latn-RS" sz="2100" dirty="0" smtClean="0"/>
              <a:t>.</a:t>
            </a:r>
          </a:p>
          <a:p>
            <a:pPr marL="0" indent="0" algn="just">
              <a:buNone/>
            </a:pPr>
            <a:r>
              <a:rPr lang="sr-Cyrl-RS" sz="2100" dirty="0" smtClean="0"/>
              <a:t>Код</a:t>
            </a:r>
            <a:r>
              <a:rPr lang="sr-Latn-RS" sz="2100" dirty="0" smtClean="0"/>
              <a:t> </a:t>
            </a:r>
            <a:r>
              <a:rPr lang="sr-Cyrl-RS" sz="2100" dirty="0" smtClean="0"/>
              <a:t>ампутације</a:t>
            </a:r>
            <a:r>
              <a:rPr lang="sr-Latn-RS" sz="2100" dirty="0" smtClean="0"/>
              <a:t> </a:t>
            </a:r>
            <a:r>
              <a:rPr lang="sr-Cyrl-RS" sz="2100" dirty="0" smtClean="0"/>
              <a:t>надлактице</a:t>
            </a:r>
            <a:r>
              <a:rPr lang="sr-Latn-RS" sz="2100" dirty="0" smtClean="0"/>
              <a:t> </a:t>
            </a:r>
            <a:r>
              <a:rPr lang="sr-Cyrl-RS" sz="2100" dirty="0" smtClean="0"/>
              <a:t>врши</a:t>
            </a:r>
            <a:r>
              <a:rPr lang="sr-Latn-RS" sz="2100" dirty="0" smtClean="0"/>
              <a:t> </a:t>
            </a:r>
            <a:r>
              <a:rPr lang="sr-Cyrl-RS" sz="2100" dirty="0" smtClean="0"/>
              <a:t>се</a:t>
            </a:r>
            <a:r>
              <a:rPr lang="sr-Latn-RS" sz="2100" dirty="0" smtClean="0"/>
              <a:t> </a:t>
            </a:r>
            <a:r>
              <a:rPr lang="sr-Cyrl-RS" sz="2100" dirty="0" smtClean="0"/>
              <a:t>позиционирање</a:t>
            </a:r>
            <a:r>
              <a:rPr lang="sr-Latn-RS" sz="2100" dirty="0" smtClean="0"/>
              <a:t> </a:t>
            </a:r>
            <a:r>
              <a:rPr lang="sr-Cyrl-RS" sz="2100" dirty="0" smtClean="0"/>
              <a:t>раменог</a:t>
            </a:r>
            <a:r>
              <a:rPr lang="sr-Latn-RS" sz="2100" dirty="0" smtClean="0"/>
              <a:t> </a:t>
            </a:r>
            <a:r>
              <a:rPr lang="sr-Cyrl-RS" sz="2100" dirty="0" smtClean="0"/>
              <a:t>зглоба</a:t>
            </a:r>
            <a:r>
              <a:rPr lang="sr-Latn-RS" sz="2100" dirty="0" smtClean="0"/>
              <a:t> </a:t>
            </a:r>
            <a:r>
              <a:rPr lang="sr-Cyrl-RS" sz="2100" dirty="0" smtClean="0"/>
              <a:t>постављањем</a:t>
            </a:r>
            <a:r>
              <a:rPr lang="sr-Latn-RS" sz="2100" dirty="0" smtClean="0"/>
              <a:t> </a:t>
            </a:r>
            <a:r>
              <a:rPr lang="sr-Cyrl-RS" sz="2100" dirty="0" smtClean="0"/>
              <a:t>јастука</a:t>
            </a:r>
            <a:r>
              <a:rPr lang="sr-Latn-RS" sz="2100" dirty="0" smtClean="0"/>
              <a:t>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пазушну</a:t>
            </a:r>
            <a:r>
              <a:rPr lang="sr-Latn-RS" sz="2100" dirty="0" smtClean="0"/>
              <a:t> </a:t>
            </a:r>
            <a:r>
              <a:rPr lang="sr-Cyrl-RS" sz="2100" dirty="0" smtClean="0"/>
              <a:t>јаму</a:t>
            </a:r>
            <a:r>
              <a:rPr lang="sr-Latn-RS" sz="2100" dirty="0" smtClean="0"/>
              <a:t> </a:t>
            </a:r>
            <a:r>
              <a:rPr lang="sr-Cyrl-RS" sz="2100" dirty="0" smtClean="0"/>
              <a:t>како</a:t>
            </a:r>
            <a:r>
              <a:rPr lang="sr-Latn-RS" sz="2100" dirty="0" smtClean="0"/>
              <a:t> </a:t>
            </a:r>
            <a:r>
              <a:rPr lang="sr-Cyrl-RS" sz="2100" dirty="0" smtClean="0"/>
              <a:t>би</a:t>
            </a:r>
            <a:r>
              <a:rPr lang="sr-Latn-RS" sz="2100" dirty="0" smtClean="0"/>
              <a:t> </a:t>
            </a:r>
            <a:r>
              <a:rPr lang="sr-Cyrl-RS" sz="2100" dirty="0" smtClean="0"/>
              <a:t>се</a:t>
            </a:r>
            <a:r>
              <a:rPr lang="sr-Latn-RS" sz="2100" dirty="0" smtClean="0"/>
              <a:t> </a:t>
            </a:r>
            <a:r>
              <a:rPr lang="sr-Cyrl-RS" sz="2100" dirty="0" smtClean="0"/>
              <a:t>спречило</a:t>
            </a:r>
            <a:r>
              <a:rPr lang="sr-Latn-RS" sz="2100" dirty="0" smtClean="0"/>
              <a:t> </a:t>
            </a:r>
            <a:r>
              <a:rPr lang="sr-Cyrl-RS" sz="2100" dirty="0" smtClean="0"/>
              <a:t>развијање</a:t>
            </a:r>
            <a:r>
              <a:rPr lang="sr-Latn-RS" sz="2100" dirty="0" smtClean="0"/>
              <a:t> </a:t>
            </a:r>
            <a:r>
              <a:rPr lang="sr-Cyrl-RS" sz="2100" dirty="0" smtClean="0"/>
              <a:t>адукционе</a:t>
            </a:r>
            <a:r>
              <a:rPr lang="sr-Latn-RS" sz="2100" dirty="0" smtClean="0"/>
              <a:t> </a:t>
            </a:r>
            <a:r>
              <a:rPr lang="sr-Cyrl-RS" sz="2100" dirty="0" smtClean="0"/>
              <a:t>контрактуре</a:t>
            </a:r>
            <a:r>
              <a:rPr lang="sr-Latn-RS" sz="2100" dirty="0" smtClean="0"/>
              <a:t>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том</a:t>
            </a:r>
            <a:r>
              <a:rPr lang="sr-Latn-RS" sz="2100" dirty="0" smtClean="0"/>
              <a:t> </a:t>
            </a:r>
            <a:r>
              <a:rPr lang="sr-Cyrl-RS" sz="2100" dirty="0" smtClean="0"/>
              <a:t>зглобу</a:t>
            </a:r>
            <a:r>
              <a:rPr lang="sr-Latn-RS" sz="2100" dirty="0" smtClean="0"/>
              <a:t>.</a:t>
            </a:r>
          </a:p>
          <a:p>
            <a:pPr marL="0" indent="0" algn="just">
              <a:buNone/>
            </a:pPr>
            <a:r>
              <a:rPr lang="sr-Cyrl-RS" sz="2100" b="1" dirty="0" smtClean="0"/>
              <a:t>Од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првог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дана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се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третману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ових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пацијената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овој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фази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протетичке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рехабилитације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користе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активни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покрети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виду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флексије</a:t>
            </a:r>
            <a:r>
              <a:rPr lang="sr-Latn-RS" sz="2100" b="1" dirty="0" smtClean="0"/>
              <a:t>, </a:t>
            </a:r>
            <a:r>
              <a:rPr lang="sr-Cyrl-RS" sz="2100" b="1" dirty="0" smtClean="0"/>
              <a:t>екстензије</a:t>
            </a:r>
            <a:r>
              <a:rPr lang="sr-Latn-RS" sz="2100" b="1" dirty="0" smtClean="0"/>
              <a:t>, </a:t>
            </a:r>
            <a:r>
              <a:rPr lang="sr-Cyrl-RS" sz="2100" b="1" dirty="0" smtClean="0"/>
              <a:t>абдукције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адукције</a:t>
            </a:r>
            <a:r>
              <a:rPr lang="sr-Latn-RS" sz="2100" b="1" dirty="0" smtClean="0"/>
              <a:t>  </a:t>
            </a:r>
            <a:r>
              <a:rPr lang="sr-Cyrl-RS" sz="2100" b="1" dirty="0" smtClean="0"/>
              <a:t>и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циркумдукције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патрљка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у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раменом</a:t>
            </a:r>
            <a:r>
              <a:rPr lang="sr-Latn-RS" sz="2100" b="1" dirty="0" smtClean="0"/>
              <a:t> </a:t>
            </a:r>
            <a:r>
              <a:rPr lang="sr-Cyrl-RS" sz="2100" b="1" dirty="0" smtClean="0"/>
              <a:t>зглобу</a:t>
            </a:r>
            <a:r>
              <a:rPr lang="sr-Latn-RS" sz="2100" b="1" dirty="0" smtClean="0"/>
              <a:t>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свху</a:t>
            </a:r>
            <a:r>
              <a:rPr lang="sr-Latn-RS" sz="2100" dirty="0" smtClean="0"/>
              <a:t> </a:t>
            </a:r>
            <a:r>
              <a:rPr lang="sr-Cyrl-RS" sz="2100" dirty="0" smtClean="0"/>
              <a:t>отклањања</a:t>
            </a:r>
            <a:r>
              <a:rPr lang="sr-Latn-RS" sz="2100" dirty="0" smtClean="0"/>
              <a:t> </a:t>
            </a:r>
            <a:r>
              <a:rPr lang="sr-Cyrl-RS" sz="2100" dirty="0" smtClean="0"/>
              <a:t>ампутациоих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поремећаја</a:t>
            </a:r>
            <a:r>
              <a:rPr lang="sr-Latn-RS" sz="2100" dirty="0" smtClean="0"/>
              <a:t> </a:t>
            </a:r>
            <a:r>
              <a:rPr lang="sr-Cyrl-RS" sz="2100" dirty="0" smtClean="0"/>
              <a:t>и</a:t>
            </a:r>
            <a:r>
              <a:rPr lang="sr-Latn-RS" sz="2100" dirty="0" smtClean="0"/>
              <a:t> </a:t>
            </a:r>
            <a:r>
              <a:rPr lang="sr-Cyrl-RS" sz="2100" dirty="0" smtClean="0"/>
              <a:t>спречавања</a:t>
            </a:r>
            <a:r>
              <a:rPr lang="sr-Latn-RS" sz="2100" dirty="0" smtClean="0"/>
              <a:t> </a:t>
            </a:r>
            <a:r>
              <a:rPr lang="sr-Cyrl-RS" sz="2100" dirty="0" smtClean="0"/>
              <a:t>развијања</a:t>
            </a:r>
            <a:r>
              <a:rPr lang="sr-Latn-RS" sz="2100" dirty="0" smtClean="0"/>
              <a:t> </a:t>
            </a:r>
            <a:r>
              <a:rPr lang="sr-Cyrl-RS" sz="2100" dirty="0" smtClean="0"/>
              <a:t>контрактура</a:t>
            </a:r>
            <a:r>
              <a:rPr lang="sr-Latn-RS" sz="2100" dirty="0" smtClean="0"/>
              <a:t>. </a:t>
            </a:r>
            <a:r>
              <a:rPr lang="sr-Cyrl-RS" sz="2100" dirty="0" smtClean="0"/>
              <a:t>Поред</a:t>
            </a:r>
            <a:r>
              <a:rPr lang="sr-Latn-RS" sz="2100" dirty="0" smtClean="0"/>
              <a:t> </a:t>
            </a:r>
            <a:r>
              <a:rPr lang="sr-Cyrl-RS" sz="2100" dirty="0" smtClean="0"/>
              <a:t>наведених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активних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покрета</a:t>
            </a:r>
            <a:r>
              <a:rPr lang="sr-Latn-RS" sz="2100" dirty="0" smtClean="0"/>
              <a:t> </a:t>
            </a:r>
            <a:r>
              <a:rPr lang="sr-Cyrl-RS" sz="2100" dirty="0" smtClean="0"/>
              <a:t>треба</a:t>
            </a:r>
            <a:r>
              <a:rPr lang="sr-Latn-RS" sz="2100" dirty="0" smtClean="0"/>
              <a:t> </a:t>
            </a:r>
            <a:r>
              <a:rPr lang="sr-Cyrl-RS" sz="2100" dirty="0" smtClean="0"/>
              <a:t>изводити</a:t>
            </a:r>
            <a:r>
              <a:rPr lang="sr-Latn-RS" sz="2100" dirty="0" smtClean="0"/>
              <a:t> </a:t>
            </a:r>
            <a:r>
              <a:rPr lang="sr-Cyrl-RS" sz="2100" dirty="0" smtClean="0"/>
              <a:t>и</a:t>
            </a:r>
            <a:r>
              <a:rPr lang="sr-Latn-RS" sz="2100" dirty="0" smtClean="0"/>
              <a:t> </a:t>
            </a:r>
            <a:r>
              <a:rPr lang="sr-Cyrl-RS" sz="2100" dirty="0" smtClean="0"/>
              <a:t>статичке</a:t>
            </a:r>
            <a:r>
              <a:rPr lang="sr-Latn-RS" sz="2100" dirty="0" smtClean="0"/>
              <a:t> </a:t>
            </a:r>
            <a:r>
              <a:rPr lang="sr-Cyrl-RS" sz="2100" dirty="0" smtClean="0"/>
              <a:t>контракције</a:t>
            </a:r>
            <a:r>
              <a:rPr lang="sr-Latn-RS" sz="2100" dirty="0" smtClean="0"/>
              <a:t> </a:t>
            </a:r>
            <a:r>
              <a:rPr lang="sr-Cyrl-RS" sz="2100" dirty="0" smtClean="0"/>
              <a:t>одређених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мишићних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група</a:t>
            </a:r>
            <a:r>
              <a:rPr lang="sr-Latn-RS" sz="2100" dirty="0" smtClean="0"/>
              <a:t> </a:t>
            </a:r>
            <a:r>
              <a:rPr lang="sr-Cyrl-RS" sz="2100" dirty="0" smtClean="0"/>
              <a:t>из</a:t>
            </a:r>
            <a:r>
              <a:rPr lang="sr-Latn-RS" sz="2100" dirty="0" smtClean="0"/>
              <a:t> </a:t>
            </a:r>
            <a:r>
              <a:rPr lang="sr-Cyrl-RS" sz="2100" dirty="0" smtClean="0"/>
              <a:t>истих</a:t>
            </a:r>
            <a:r>
              <a:rPr lang="sr-Latn-RS" sz="2100" dirty="0" smtClean="0"/>
              <a:t> </a:t>
            </a:r>
            <a:r>
              <a:rPr lang="sr-Cyrl-RS" sz="2100" dirty="0" smtClean="0"/>
              <a:t>горе</a:t>
            </a:r>
            <a:r>
              <a:rPr lang="sr-Latn-RS" sz="2100" dirty="0" smtClean="0"/>
              <a:t> </a:t>
            </a:r>
            <a:r>
              <a:rPr lang="sr-Cyrl-RS" sz="2100" dirty="0" smtClean="0"/>
              <a:t>наведених</a:t>
            </a:r>
            <a:r>
              <a:rPr lang="sr-Latn-RS" sz="2100" dirty="0" smtClean="0"/>
              <a:t> </a:t>
            </a:r>
            <a:r>
              <a:rPr lang="sr-Cyrl-RS" sz="2100" dirty="0" smtClean="0"/>
              <a:t>разлога</a:t>
            </a:r>
            <a:r>
              <a:rPr lang="sr-Latn-RS" sz="2100" dirty="0" smtClean="0"/>
              <a:t>.</a:t>
            </a:r>
          </a:p>
          <a:p>
            <a:pPr marL="0" indent="0" algn="just">
              <a:buNone/>
            </a:pPr>
            <a:r>
              <a:rPr lang="sr-Cyrl-RS" sz="2100" dirty="0" smtClean="0"/>
              <a:t>Не</a:t>
            </a:r>
            <a:r>
              <a:rPr lang="sr-Latn-RS" sz="2100" dirty="0" smtClean="0"/>
              <a:t> </a:t>
            </a:r>
            <a:r>
              <a:rPr lang="sr-Cyrl-RS" sz="2100" dirty="0" smtClean="0"/>
              <a:t>мање</a:t>
            </a:r>
            <a:r>
              <a:rPr lang="sr-Latn-RS" sz="2100" dirty="0" smtClean="0"/>
              <a:t> </a:t>
            </a:r>
            <a:r>
              <a:rPr lang="sr-Cyrl-RS" sz="2100" dirty="0" smtClean="0"/>
              <a:t>битно</a:t>
            </a:r>
            <a:r>
              <a:rPr lang="sr-Latn-RS" sz="2100" dirty="0" smtClean="0"/>
              <a:t>, </a:t>
            </a:r>
            <a:r>
              <a:rPr lang="sr-Cyrl-RS" sz="2100" dirty="0" smtClean="0"/>
              <a:t>али</a:t>
            </a:r>
            <a:r>
              <a:rPr lang="sr-Latn-RS" sz="2100" dirty="0" smtClean="0"/>
              <a:t> </a:t>
            </a:r>
            <a:r>
              <a:rPr lang="sr-Cyrl-RS" sz="2100" dirty="0" smtClean="0"/>
              <a:t>на</a:t>
            </a:r>
            <a:r>
              <a:rPr lang="sr-Latn-RS" sz="2100" dirty="0" smtClean="0"/>
              <a:t> </a:t>
            </a:r>
            <a:r>
              <a:rPr lang="sr-Cyrl-RS" sz="2100" dirty="0" smtClean="0"/>
              <a:t>крају</a:t>
            </a:r>
            <a:r>
              <a:rPr lang="sr-Latn-RS" sz="2100" dirty="0" smtClean="0"/>
              <a:t>,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овој</a:t>
            </a:r>
            <a:r>
              <a:rPr lang="sr-Latn-RS" sz="2100" dirty="0" smtClean="0"/>
              <a:t> </a:t>
            </a:r>
            <a:r>
              <a:rPr lang="sr-Cyrl-RS" sz="2100" dirty="0" smtClean="0"/>
              <a:t>фази</a:t>
            </a:r>
            <a:r>
              <a:rPr lang="sr-Latn-RS" sz="2100" dirty="0" smtClean="0"/>
              <a:t> </a:t>
            </a:r>
            <a:r>
              <a:rPr lang="sr-Cyrl-RS" sz="2100" dirty="0" smtClean="0"/>
              <a:t>треба</a:t>
            </a:r>
            <a:r>
              <a:rPr lang="sr-Latn-RS" sz="2100" dirty="0" smtClean="0"/>
              <a:t> </a:t>
            </a:r>
            <a:r>
              <a:rPr lang="sr-Cyrl-RS" sz="2100" dirty="0" smtClean="0"/>
              <a:t>пацијента</a:t>
            </a:r>
            <a:r>
              <a:rPr lang="sr-Latn-RS" sz="2100" dirty="0" smtClean="0"/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што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више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охрабривати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да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прихати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свој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патрљак</a:t>
            </a:r>
            <a:r>
              <a:rPr lang="sr-Latn-RS" sz="2100" b="1" dirty="0" smtClean="0">
                <a:solidFill>
                  <a:srgbClr val="00B050"/>
                </a:solidFill>
              </a:rPr>
              <a:t>, </a:t>
            </a:r>
            <a:r>
              <a:rPr lang="sr-Cyrl-RS" sz="2100" b="1" dirty="0" smtClean="0">
                <a:solidFill>
                  <a:srgbClr val="00B050"/>
                </a:solidFill>
              </a:rPr>
              <a:t>да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га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додирује</a:t>
            </a:r>
            <a:r>
              <a:rPr lang="sr-Latn-RS" sz="2100" b="1" dirty="0" smtClean="0">
                <a:solidFill>
                  <a:srgbClr val="00B050"/>
                </a:solidFill>
              </a:rPr>
              <a:t>, </a:t>
            </a:r>
            <a:r>
              <a:rPr lang="sr-Cyrl-RS" sz="2100" b="1" dirty="0" smtClean="0">
                <a:solidFill>
                  <a:srgbClr val="00B050"/>
                </a:solidFill>
              </a:rPr>
              <a:t>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не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да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га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сматра</a:t>
            </a:r>
            <a:r>
              <a:rPr lang="sr-Latn-RS" sz="2100" b="1" dirty="0" smtClean="0">
                <a:solidFill>
                  <a:srgbClr val="00B050"/>
                </a:solidFill>
              </a:rPr>
              <a:t> </a:t>
            </a:r>
            <a:r>
              <a:rPr lang="sr-Cyrl-RS" sz="2100" b="1" dirty="0" smtClean="0">
                <a:solidFill>
                  <a:srgbClr val="00B050"/>
                </a:solidFill>
              </a:rPr>
              <a:t>туђим</a:t>
            </a:r>
            <a:r>
              <a:rPr lang="sr-Latn-RS" sz="2100" b="1" dirty="0" smtClean="0">
                <a:solidFill>
                  <a:srgbClr val="00B050"/>
                </a:solidFill>
              </a:rPr>
              <a:t>. </a:t>
            </a:r>
            <a:r>
              <a:rPr lang="sr-Cyrl-RS" sz="2100" dirty="0" smtClean="0"/>
              <a:t>То</a:t>
            </a:r>
            <a:r>
              <a:rPr lang="sr-Latn-RS" sz="2100" dirty="0" smtClean="0"/>
              <a:t> </a:t>
            </a:r>
            <a:r>
              <a:rPr lang="sr-Cyrl-RS" sz="2100" dirty="0" smtClean="0"/>
              <a:t>помаже</a:t>
            </a:r>
            <a:r>
              <a:rPr lang="sr-Latn-RS" sz="2100" dirty="0" smtClean="0"/>
              <a:t> </a:t>
            </a:r>
            <a:r>
              <a:rPr lang="sr-Cyrl-RS" sz="2100" dirty="0" smtClean="0"/>
              <a:t>пацијенту</a:t>
            </a:r>
            <a:r>
              <a:rPr lang="sr-Latn-RS" sz="2100" dirty="0" smtClean="0"/>
              <a:t> </a:t>
            </a:r>
            <a:r>
              <a:rPr lang="sr-Cyrl-RS" sz="2100" dirty="0" smtClean="0"/>
              <a:t>да</a:t>
            </a:r>
            <a:r>
              <a:rPr lang="sr-Latn-RS" sz="2100" dirty="0" smtClean="0"/>
              <a:t> </a:t>
            </a:r>
            <a:r>
              <a:rPr lang="sr-Cyrl-RS" sz="2100" dirty="0" smtClean="0"/>
              <a:t>прихвати</a:t>
            </a:r>
            <a:r>
              <a:rPr lang="sr-Latn-RS" sz="2100" dirty="0" smtClean="0"/>
              <a:t> </a:t>
            </a:r>
            <a:r>
              <a:rPr lang="sr-Cyrl-RS" sz="2100" dirty="0" smtClean="0"/>
              <a:t>новонасталу</a:t>
            </a:r>
            <a:r>
              <a:rPr lang="sr-Latn-RS" sz="2100" dirty="0" smtClean="0"/>
              <a:t> </a:t>
            </a:r>
            <a:r>
              <a:rPr lang="sr-Cyrl-RS" sz="2100" dirty="0" smtClean="0"/>
              <a:t>ситуацију</a:t>
            </a:r>
            <a:r>
              <a:rPr lang="sr-Latn-RS" sz="2100" dirty="0" smtClean="0"/>
              <a:t>, </a:t>
            </a:r>
            <a:r>
              <a:rPr lang="sr-Cyrl-RS" sz="2100" dirty="0" smtClean="0"/>
              <a:t>да</a:t>
            </a:r>
            <a:r>
              <a:rPr lang="sr-Latn-RS" sz="2100" dirty="0" smtClean="0"/>
              <a:t> </a:t>
            </a:r>
            <a:r>
              <a:rPr lang="sr-Cyrl-RS" sz="2100" dirty="0" smtClean="0"/>
              <a:t>је</a:t>
            </a:r>
            <a:r>
              <a:rPr lang="sr-Latn-RS" sz="2100" dirty="0" smtClean="0"/>
              <a:t> </a:t>
            </a:r>
            <a:r>
              <a:rPr lang="sr-Cyrl-RS" sz="2100" dirty="0" smtClean="0"/>
              <a:t>прихвати</a:t>
            </a:r>
            <a:r>
              <a:rPr lang="sr-Latn-RS" sz="2100" dirty="0" smtClean="0"/>
              <a:t> </a:t>
            </a:r>
            <a:r>
              <a:rPr lang="sr-Cyrl-RS" sz="2100" dirty="0" smtClean="0"/>
              <a:t>и</a:t>
            </a:r>
            <a:r>
              <a:rPr lang="sr-Latn-RS" sz="2100" dirty="0" smtClean="0"/>
              <a:t> </a:t>
            </a:r>
            <a:r>
              <a:rPr lang="sr-Cyrl-RS" sz="2100" dirty="0" smtClean="0"/>
              <a:t>надаље</a:t>
            </a:r>
            <a:r>
              <a:rPr lang="sr-Latn-RS" sz="2100" dirty="0" smtClean="0"/>
              <a:t> </a:t>
            </a:r>
            <a:r>
              <a:rPr lang="sr-Cyrl-RS" sz="2100" dirty="0" smtClean="0"/>
              <a:t>да</a:t>
            </a:r>
            <a:r>
              <a:rPr lang="sr-Latn-RS" sz="2100" dirty="0" smtClean="0"/>
              <a:t> </a:t>
            </a:r>
            <a:r>
              <a:rPr lang="sr-Cyrl-RS" sz="2100" dirty="0" smtClean="0"/>
              <a:t>учествује</a:t>
            </a:r>
            <a:r>
              <a:rPr lang="sr-Latn-RS" sz="2100" dirty="0" smtClean="0"/>
              <a:t> </a:t>
            </a:r>
            <a:r>
              <a:rPr lang="sr-Cyrl-RS" sz="2100" dirty="0" smtClean="0"/>
              <a:t>у</a:t>
            </a:r>
            <a:r>
              <a:rPr lang="sr-Latn-RS" sz="2100" dirty="0" smtClean="0"/>
              <a:t> </a:t>
            </a:r>
            <a:r>
              <a:rPr lang="sr-Cyrl-RS" sz="2100" dirty="0" smtClean="0"/>
              <a:t>протетичкој</a:t>
            </a:r>
            <a:r>
              <a:rPr lang="sr-Latn-RS" sz="2100" dirty="0" smtClean="0"/>
              <a:t> </a:t>
            </a:r>
            <a:r>
              <a:rPr lang="sr-Cyrl-RS" sz="2100" dirty="0" smtClean="0"/>
              <a:t>рехабилитацији</a:t>
            </a:r>
            <a:r>
              <a:rPr lang="sr-Latn-RS" sz="2100" dirty="0" smtClean="0"/>
              <a:t>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416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358" y="5521596"/>
            <a:ext cx="6978316" cy="1143000"/>
          </a:xfrm>
        </p:spPr>
        <p:txBody>
          <a:bodyPr>
            <a:normAutofit/>
          </a:bodyPr>
          <a:lstStyle/>
          <a:p>
            <a:r>
              <a:rPr lang="sr-Cyrl-RS" sz="1800" b="1" dirty="0" smtClean="0">
                <a:solidFill>
                  <a:schemeClr val="tx1"/>
                </a:solidFill>
              </a:rPr>
              <a:t>Слика – Активни покрети у циљу спречавања контрактура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1312" y="176464"/>
            <a:ext cx="5429394" cy="61441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58641" y="987489"/>
            <a:ext cx="1929008" cy="4905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39916" y="1331495"/>
            <a:ext cx="1973179" cy="657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155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4296"/>
            <a:ext cx="11213432" cy="5696925"/>
          </a:xfrm>
          <a:gradFill flip="none" rotWithShape="1">
            <a:gsLst>
              <a:gs pos="37000">
                <a:srgbClr val="FF99CC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3500" b="1" spc="600" dirty="0" smtClean="0">
                <a:solidFill>
                  <a:srgbClr val="FF0000"/>
                </a:solidFill>
              </a:rPr>
              <a:t>3. </a:t>
            </a:r>
            <a:r>
              <a:rPr lang="sr-Cyrl-RS" sz="3500" b="1" spc="600" dirty="0" smtClean="0">
                <a:solidFill>
                  <a:srgbClr val="FF0000"/>
                </a:solidFill>
              </a:rPr>
              <a:t>Постампутационе</a:t>
            </a:r>
            <a:r>
              <a:rPr lang="sr-Latn-RS" sz="3500" b="1" spc="600" dirty="0" smtClean="0">
                <a:solidFill>
                  <a:srgbClr val="FF0000"/>
                </a:solidFill>
              </a:rPr>
              <a:t> </a:t>
            </a:r>
            <a:r>
              <a:rPr lang="sr-Cyrl-RS" sz="3500" b="1" spc="600" dirty="0" smtClean="0">
                <a:solidFill>
                  <a:srgbClr val="FF0000"/>
                </a:solidFill>
              </a:rPr>
              <a:t>резидуе</a:t>
            </a:r>
            <a:endParaRPr lang="sr-Latn-RS" sz="3500" b="1" spc="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b="1" dirty="0" smtClean="0"/>
          </a:p>
          <a:p>
            <a:pPr marL="0" indent="0">
              <a:buNone/>
            </a:pPr>
            <a:r>
              <a:rPr lang="sr-Cyrl-RS" b="1" dirty="0" smtClean="0"/>
              <a:t>Оне</a:t>
            </a:r>
            <a:r>
              <a:rPr lang="sr-Latn-RS" b="1" dirty="0" smtClean="0"/>
              <a:t> </a:t>
            </a:r>
            <a:r>
              <a:rPr lang="sr-Cyrl-RS" b="1" dirty="0" smtClean="0"/>
              <a:t>настају</a:t>
            </a:r>
            <a:r>
              <a:rPr lang="sr-Latn-RS" b="1" dirty="0" smtClean="0"/>
              <a:t> </a:t>
            </a:r>
            <a:r>
              <a:rPr lang="sr-Cyrl-RS" b="1" dirty="0" smtClean="0"/>
              <a:t>у</a:t>
            </a:r>
            <a:r>
              <a:rPr lang="sr-Latn-RS" b="1" dirty="0" smtClean="0"/>
              <a:t> </a:t>
            </a:r>
            <a:r>
              <a:rPr lang="sr-Cyrl-RS" b="1" dirty="0" smtClean="0"/>
              <a:t>нивоу</a:t>
            </a:r>
            <a:r>
              <a:rPr lang="sr-Latn-RS" b="1" dirty="0" smtClean="0"/>
              <a:t> </a:t>
            </a:r>
            <a:r>
              <a:rPr lang="sr-Cyrl-RS" b="1" dirty="0" smtClean="0"/>
              <a:t>ампутационог</a:t>
            </a:r>
            <a:r>
              <a:rPr lang="sr-Latn-RS" b="1" dirty="0" smtClean="0"/>
              <a:t> </a:t>
            </a:r>
            <a:r>
              <a:rPr lang="sr-Cyrl-RS" b="1" dirty="0" smtClean="0"/>
              <a:t>патрљка</a:t>
            </a:r>
            <a:r>
              <a:rPr lang="sr-Latn-RS" b="1" dirty="0" smtClean="0"/>
              <a:t>, </a:t>
            </a:r>
            <a:r>
              <a:rPr lang="sr-Cyrl-RS" b="1" dirty="0" smtClean="0"/>
              <a:t>отежавајући</a:t>
            </a:r>
            <a:r>
              <a:rPr lang="sr-Latn-RS" b="1" dirty="0" smtClean="0"/>
              <a:t> </a:t>
            </a:r>
            <a:r>
              <a:rPr lang="sr-Cyrl-RS" b="1" dirty="0" smtClean="0"/>
              <a:t>ток</a:t>
            </a:r>
            <a:r>
              <a:rPr lang="sr-Latn-RS" b="1" dirty="0" smtClean="0"/>
              <a:t> </a:t>
            </a:r>
            <a:r>
              <a:rPr lang="sr-Cyrl-RS" b="1" dirty="0" smtClean="0"/>
              <a:t>протетичке</a:t>
            </a:r>
            <a:r>
              <a:rPr lang="sr-Latn-RS" b="1" dirty="0" smtClean="0"/>
              <a:t> </a:t>
            </a:r>
            <a:r>
              <a:rPr lang="sr-Cyrl-RS" b="1" dirty="0" smtClean="0"/>
              <a:t>рехабилитације</a:t>
            </a:r>
            <a:r>
              <a:rPr lang="sr-Latn-RS" b="1" dirty="0" smtClean="0"/>
              <a:t>.</a:t>
            </a:r>
            <a:endParaRPr lang="sr-Cyrl-RS" b="1" dirty="0" smtClean="0"/>
          </a:p>
          <a:p>
            <a:pPr marL="0" indent="0">
              <a:lnSpc>
                <a:spcPct val="150000"/>
              </a:lnSpc>
              <a:buNone/>
            </a:pPr>
            <a:endParaRPr lang="sr-Latn-RS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sr-Cyrl-RS" dirty="0" smtClean="0"/>
              <a:t>ПОСТАМПУТАЦИОНЕ РЕЗИДУЕ СУ:</a:t>
            </a:r>
            <a:endParaRPr lang="sr-Latn-R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 smtClean="0"/>
              <a:t>Ожиљци</a:t>
            </a:r>
            <a:endParaRPr lang="sr-Latn-R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 smtClean="0"/>
              <a:t>Остеофити</a:t>
            </a:r>
            <a:r>
              <a:rPr lang="sr-Latn-RS" dirty="0" smtClean="0"/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 smtClean="0"/>
              <a:t>Инфекције</a:t>
            </a:r>
            <a:endParaRPr lang="sr-Latn-R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 smtClean="0"/>
              <a:t>Неуриноми</a:t>
            </a:r>
            <a:endParaRPr lang="sr-Latn-RS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r-Cyrl-RS" dirty="0" smtClean="0"/>
              <a:t>Свежи</a:t>
            </a:r>
            <a:r>
              <a:rPr lang="sr-Latn-RS" dirty="0" smtClean="0"/>
              <a:t> </a:t>
            </a:r>
            <a:r>
              <a:rPr lang="sr-Cyrl-RS" dirty="0" smtClean="0"/>
              <a:t>кожни</a:t>
            </a:r>
            <a:r>
              <a:rPr lang="sr-Latn-RS" dirty="0" smtClean="0"/>
              <a:t> </a:t>
            </a:r>
            <a:r>
              <a:rPr lang="sr-Cyrl-RS" dirty="0" smtClean="0"/>
              <a:t>трансплатати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997" r="67781"/>
          <a:stretch/>
        </p:blipFill>
        <p:spPr>
          <a:xfrm>
            <a:off x="6768765" y="2374233"/>
            <a:ext cx="3081087" cy="3643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68716" y="6104591"/>
            <a:ext cx="486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Слика – Инфекција након ампутације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ppt12E3.pptm [Autosaved]</Template>
  <TotalTime>1584</TotalTime>
  <Words>1705</Words>
  <Application>Microsoft Office PowerPoint</Application>
  <PresentationFormat>Widescreen</PresentationFormat>
  <Paragraphs>145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Flow</vt:lpstr>
      <vt:lpstr>     </vt:lpstr>
      <vt:lpstr>ПРОТЕТИЧКА РЕХАБИЛИТАЦИЈА ПАЦИЈЕНАТА СА АМПУТАЦИЈОМ ГОРЊЕГ ЕКСТРЕМИТЕТА</vt:lpstr>
      <vt:lpstr>PowerPoint Presentation</vt:lpstr>
      <vt:lpstr>И ПРЕАМПУТАЦИОНА ФАЗА</vt:lpstr>
      <vt:lpstr>ИИ ПОСТАМПУТАЦИОНА ФАЗА</vt:lpstr>
      <vt:lpstr>PowerPoint Presentation</vt:lpstr>
      <vt:lpstr>PowerPoint Presentation</vt:lpstr>
      <vt:lpstr>Слика – Активни покрети у циљу спречавања контрактура</vt:lpstr>
      <vt:lpstr>PowerPoint Presentation</vt:lpstr>
      <vt:lpstr>PowerPoint Presentation</vt:lpstr>
      <vt:lpstr>III ПРОЦЕНА ПОДОБНОСТИ  ПАЦИЈЕНТА ЗА ПРОТЕТИСАЊЕ</vt:lpstr>
      <vt:lpstr>IV ПРЕТПРОТЕТИЧКА ФАЗА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 ПРОТЕТИЧКА ФАЗА</vt:lpstr>
      <vt:lpstr>PowerPoint Presentation</vt:lpstr>
      <vt:lpstr>ХВАЛА НА ПАЖЊИ!!!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korisnik</dc:creator>
  <cp:lastModifiedBy>korisnik</cp:lastModifiedBy>
  <cp:revision>100</cp:revision>
  <dcterms:created xsi:type="dcterms:W3CDTF">2019-03-01T12:43:24Z</dcterms:created>
  <dcterms:modified xsi:type="dcterms:W3CDTF">2019-05-15T08:38:35Z</dcterms:modified>
</cp:coreProperties>
</file>