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5" r:id="rId2"/>
    <p:sldId id="257" r:id="rId3"/>
    <p:sldId id="298" r:id="rId4"/>
    <p:sldId id="300" r:id="rId5"/>
    <p:sldId id="299" r:id="rId6"/>
    <p:sldId id="304" r:id="rId7"/>
    <p:sldId id="303" r:id="rId8"/>
    <p:sldId id="302" r:id="rId9"/>
    <p:sldId id="301" r:id="rId10"/>
    <p:sldId id="305" r:id="rId11"/>
    <p:sldId id="306" r:id="rId12"/>
    <p:sldId id="307" r:id="rId13"/>
    <p:sldId id="308" r:id="rId14"/>
    <p:sldId id="326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CC"/>
    <a:srgbClr val="00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C28F07-CB8B-403F-9E3E-8258D072041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НАСТАВНИ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ПРЕДМЕТ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ПРОТЕТИКА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ОРТОТИКА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743918" y="1828800"/>
            <a:ext cx="10597850" cy="2246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/>
              <a:t>Предавање</a:t>
            </a:r>
            <a:r>
              <a:rPr lang="en-US" sz="2800" b="1" dirty="0"/>
              <a:t> </a:t>
            </a:r>
            <a:r>
              <a:rPr lang="sr-Latn-RS" sz="2800" b="1" dirty="0" smtClean="0"/>
              <a:t>VII</a:t>
            </a:r>
            <a:endParaRPr lang="en-US" sz="2800" b="1" dirty="0"/>
          </a:p>
          <a:p>
            <a:pPr algn="just"/>
            <a:r>
              <a:rPr lang="sr-Cyrl-RS" sz="2800" dirty="0"/>
              <a:t>Натколена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врсте</a:t>
            </a:r>
            <a:r>
              <a:rPr lang="sr-Latn-RS" sz="2800" dirty="0"/>
              <a:t> </a:t>
            </a:r>
            <a:r>
              <a:rPr lang="sr-Cyrl-RS" sz="2800" dirty="0"/>
              <a:t>протезе</a:t>
            </a:r>
            <a:r>
              <a:rPr lang="sr-Latn-RS" sz="2800" dirty="0"/>
              <a:t>, </a:t>
            </a:r>
            <a:r>
              <a:rPr lang="sr-Cyrl-RS" sz="2800" dirty="0"/>
              <a:t>делови</a:t>
            </a:r>
            <a:r>
              <a:rPr lang="sr-Latn-RS" sz="2800" dirty="0"/>
              <a:t> </a:t>
            </a:r>
            <a:r>
              <a:rPr lang="sr-Cyrl-RS" sz="2800" dirty="0"/>
              <a:t>протеза</a:t>
            </a:r>
            <a:r>
              <a:rPr lang="sr-Latn-RS" sz="2800" dirty="0"/>
              <a:t>, </a:t>
            </a:r>
            <a:r>
              <a:rPr lang="sr-Cyrl-RS" sz="2800" dirty="0"/>
              <a:t>лежиште</a:t>
            </a:r>
            <a:r>
              <a:rPr lang="sr-Latn-RS" sz="2800" dirty="0"/>
              <a:t> </a:t>
            </a:r>
            <a:r>
              <a:rPr lang="sr-Cyrl-RS" sz="2800" dirty="0"/>
              <a:t>протезе</a:t>
            </a:r>
            <a:r>
              <a:rPr lang="sr-Latn-RS" sz="2800" dirty="0"/>
              <a:t>, </a:t>
            </a:r>
            <a:r>
              <a:rPr lang="sr-Cyrl-RS" sz="2800" dirty="0"/>
              <a:t>суспензија</a:t>
            </a:r>
            <a:r>
              <a:rPr lang="sr-Latn-RS" sz="2800" dirty="0"/>
              <a:t> </a:t>
            </a:r>
            <a:r>
              <a:rPr lang="sr-Cyrl-RS" sz="2800" dirty="0"/>
              <a:t>протезе</a:t>
            </a:r>
            <a:r>
              <a:rPr lang="sr-Latn-RS" sz="2800" dirty="0"/>
              <a:t>, </a:t>
            </a:r>
            <a:r>
              <a:rPr lang="sr-Cyrl-RS" sz="2800" dirty="0"/>
              <a:t>колени</a:t>
            </a:r>
            <a:r>
              <a:rPr lang="sr-Latn-RS" sz="2800" dirty="0"/>
              <a:t> </a:t>
            </a:r>
            <a:r>
              <a:rPr lang="sr-Cyrl-RS" sz="2800" dirty="0"/>
              <a:t>зглоб</a:t>
            </a:r>
            <a:r>
              <a:rPr lang="sr-Latn-RS" sz="2800" dirty="0"/>
              <a:t>, </a:t>
            </a:r>
            <a:r>
              <a:rPr lang="sr-Cyrl-RS" sz="2800" dirty="0"/>
              <a:t>потколени</a:t>
            </a:r>
            <a:r>
              <a:rPr lang="sr-Latn-RS" sz="2800" dirty="0"/>
              <a:t> </a:t>
            </a:r>
            <a:r>
              <a:rPr lang="sr-Cyrl-RS" sz="2800" dirty="0"/>
              <a:t>део</a:t>
            </a:r>
            <a:r>
              <a:rPr lang="sr-Latn-RS" sz="2800" dirty="0"/>
              <a:t>, </a:t>
            </a:r>
            <a:r>
              <a:rPr lang="sr-Cyrl-RS" sz="2800" dirty="0"/>
              <a:t>скочни</a:t>
            </a:r>
            <a:r>
              <a:rPr lang="sr-Latn-RS" sz="2800" dirty="0"/>
              <a:t> </a:t>
            </a:r>
            <a:r>
              <a:rPr lang="sr-Cyrl-RS" sz="2800" dirty="0"/>
              <a:t>зглоб</a:t>
            </a:r>
            <a:r>
              <a:rPr lang="sr-Latn-RS" sz="2800" dirty="0"/>
              <a:t> </a:t>
            </a:r>
            <a:r>
              <a:rPr lang="sr-Cyrl-RS" sz="2800" dirty="0"/>
              <a:t>и</a:t>
            </a:r>
            <a:r>
              <a:rPr lang="sr-Latn-RS" sz="2800" dirty="0"/>
              <a:t> </a:t>
            </a:r>
            <a:r>
              <a:rPr lang="sr-Cyrl-RS" sz="2800" dirty="0"/>
              <a:t>протетичко</a:t>
            </a:r>
            <a:r>
              <a:rPr lang="sr-Latn-RS" sz="2800" dirty="0"/>
              <a:t> </a:t>
            </a:r>
            <a:r>
              <a:rPr lang="sr-Cyrl-RS" sz="2800" dirty="0"/>
              <a:t>стопало</a:t>
            </a:r>
            <a:r>
              <a:rPr lang="sr-Latn-RS" sz="2800" dirty="0"/>
              <a:t>, </a:t>
            </a:r>
            <a:r>
              <a:rPr lang="sr-Cyrl-RS" sz="2800" dirty="0"/>
              <a:t>сач</a:t>
            </a:r>
            <a:r>
              <a:rPr lang="sr-Latn-RS" sz="2800" dirty="0"/>
              <a:t> </a:t>
            </a:r>
            <a:r>
              <a:rPr lang="sr-Cyrl-RS" sz="2800" dirty="0"/>
              <a:t>стопало</a:t>
            </a:r>
            <a:r>
              <a:rPr lang="sr-Latn-RS" sz="2800" dirty="0"/>
              <a:t>, </a:t>
            </a:r>
            <a:r>
              <a:rPr lang="sr-Cyrl-RS" sz="2800" dirty="0"/>
              <a:t>стопало</a:t>
            </a:r>
            <a:r>
              <a:rPr lang="sr-Latn-RS" sz="2800" dirty="0"/>
              <a:t> </a:t>
            </a:r>
            <a:r>
              <a:rPr lang="sr-Cyrl-RS" sz="2800" dirty="0"/>
              <a:t>за</a:t>
            </a:r>
            <a:r>
              <a:rPr lang="sr-Latn-RS" sz="2800" dirty="0"/>
              <a:t> </a:t>
            </a:r>
            <a:r>
              <a:rPr lang="sr-Cyrl-RS" sz="2800" dirty="0"/>
              <a:t>залихом</a:t>
            </a:r>
            <a:r>
              <a:rPr lang="sr-Latn-RS" sz="2800" dirty="0"/>
              <a:t> </a:t>
            </a:r>
            <a:r>
              <a:rPr lang="sr-Cyrl-RS" sz="2800" dirty="0"/>
              <a:t>енергије</a:t>
            </a:r>
            <a:endParaRPr lang="en-US" sz="2800" dirty="0"/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0068" y="4239644"/>
            <a:ext cx="4162382" cy="19405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/>
              <a:t>проф.др Милорад Јеркан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10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11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СУСПЕНЗИЈЕ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ПРОТЕЗЕ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812757"/>
            <a:ext cx="11165305" cy="4668253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Оне</a:t>
            </a:r>
            <a:r>
              <a:rPr lang="sr-Latn-RS" b="1" dirty="0" smtClean="0"/>
              <a:t> </a:t>
            </a:r>
            <a:r>
              <a:rPr lang="sr-Cyrl-RS" b="1" dirty="0" smtClean="0"/>
              <a:t>служе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причвршћивање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омогућавају</a:t>
            </a:r>
            <a:r>
              <a:rPr lang="sr-Latn-RS" b="1" dirty="0" smtClean="0"/>
              <a:t> </a:t>
            </a:r>
            <a:r>
              <a:rPr lang="sr-Cyrl-RS" b="1" dirty="0" smtClean="0"/>
              <a:t>добру</a:t>
            </a:r>
            <a:r>
              <a:rPr lang="sr-Latn-RS" b="1" dirty="0" smtClean="0"/>
              <a:t> </a:t>
            </a:r>
            <a:r>
              <a:rPr lang="sr-Cyrl-RS" b="1" dirty="0" smtClean="0"/>
              <a:t>стабилност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функционисање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Раде</a:t>
            </a:r>
            <a:r>
              <a:rPr lang="sr-Latn-RS" dirty="0" smtClean="0"/>
              <a:t> </a:t>
            </a:r>
            <a:r>
              <a:rPr lang="sr-Cyrl-RS" dirty="0" smtClean="0"/>
              <a:t>према</a:t>
            </a:r>
            <a:r>
              <a:rPr lang="sr-Latn-RS" dirty="0" smtClean="0"/>
              <a:t> </a:t>
            </a:r>
            <a:r>
              <a:rPr lang="sr-Cyrl-RS" dirty="0" smtClean="0"/>
              <a:t>потребама</a:t>
            </a:r>
            <a:r>
              <a:rPr lang="sr-Latn-RS" dirty="0" smtClean="0"/>
              <a:t> </a:t>
            </a:r>
            <a:r>
              <a:rPr lang="sr-Cyrl-RS" dirty="0" smtClean="0"/>
              <a:t>сваког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коже</a:t>
            </a:r>
            <a:r>
              <a:rPr lang="sr-Latn-RS" dirty="0" smtClean="0"/>
              <a:t>, </a:t>
            </a:r>
            <a:r>
              <a:rPr lang="sr-Cyrl-RS" dirty="0" smtClean="0"/>
              <a:t>пластике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платна</a:t>
            </a:r>
            <a:r>
              <a:rPr lang="sr-Latn-RS" dirty="0" smtClean="0"/>
              <a:t>.</a:t>
            </a:r>
            <a:endParaRPr lang="sr-Cyrl-RS" dirty="0" smtClean="0"/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Постоје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следеће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врсте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суспензија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за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натколене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Cyrl-RS" b="1" dirty="0" smtClean="0">
                <a:solidFill>
                  <a:srgbClr val="C00000"/>
                </a:solidFill>
              </a:rPr>
              <a:t>протезе</a:t>
            </a:r>
            <a:r>
              <a:rPr lang="sr-Latn-RS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sr-Cyrl-RS" b="1" i="1" dirty="0" smtClean="0">
                <a:solidFill>
                  <a:srgbClr val="00B050"/>
                </a:solidFill>
              </a:rPr>
              <a:t>Тотална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Cyrl-RS" b="1" i="1" dirty="0" smtClean="0">
                <a:solidFill>
                  <a:srgbClr val="00B050"/>
                </a:solidFill>
              </a:rPr>
              <a:t>еластична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Cyrl-RS" b="1" i="1" dirty="0" smtClean="0">
                <a:solidFill>
                  <a:srgbClr val="00B050"/>
                </a:solidFill>
              </a:rPr>
              <a:t>суспензија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Cyrl-RS" b="1" i="1" dirty="0" smtClean="0">
                <a:solidFill>
                  <a:srgbClr val="00B050"/>
                </a:solidFill>
              </a:rPr>
              <a:t>или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Cyrl-RS" b="1" i="1" dirty="0" smtClean="0">
                <a:solidFill>
                  <a:srgbClr val="00B050"/>
                </a:solidFill>
              </a:rPr>
              <a:t>пелвични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Cyrl-RS" b="1" i="1" dirty="0" smtClean="0">
                <a:solidFill>
                  <a:srgbClr val="00B050"/>
                </a:solidFill>
              </a:rPr>
              <a:t>појасеви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Latn-RS" dirty="0" smtClean="0"/>
              <a:t>–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танка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широка</a:t>
            </a:r>
            <a:r>
              <a:rPr lang="sr-Latn-RS" dirty="0" smtClean="0"/>
              <a:t> </a:t>
            </a:r>
            <a:r>
              <a:rPr lang="sr-Cyrl-RS" dirty="0" smtClean="0"/>
              <a:t>пластична</a:t>
            </a:r>
            <a:r>
              <a:rPr lang="sr-Latn-RS" dirty="0" smtClean="0"/>
              <a:t> </a:t>
            </a:r>
            <a:r>
              <a:rPr lang="sr-Cyrl-RS" dirty="0" smtClean="0"/>
              <a:t>трака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поставља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навлачењем</a:t>
            </a:r>
            <a:r>
              <a:rPr lang="sr-Latn-RS" dirty="0" smtClean="0"/>
              <a:t> </a:t>
            </a:r>
            <a:r>
              <a:rPr lang="sr-Cyrl-RS" dirty="0" smtClean="0"/>
              <a:t>траке</a:t>
            </a:r>
            <a:r>
              <a:rPr lang="sr-Latn-RS" dirty="0" smtClean="0"/>
              <a:t> </a:t>
            </a:r>
            <a:r>
              <a:rPr lang="sr-Cyrl-RS" dirty="0" smtClean="0"/>
              <a:t>споља</a:t>
            </a:r>
            <a:r>
              <a:rPr lang="sr-Latn-RS" dirty="0" smtClean="0"/>
              <a:t> </a:t>
            </a:r>
            <a:r>
              <a:rPr lang="sr-Cyrl-RS" dirty="0" smtClean="0"/>
              <a:t>преко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обухватајући</a:t>
            </a:r>
            <a:r>
              <a:rPr lang="sr-Latn-RS" dirty="0" smtClean="0"/>
              <a:t> </a:t>
            </a:r>
            <a:r>
              <a:rPr lang="sr-Cyrl-RS" dirty="0" smtClean="0"/>
              <a:t>га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повезујући</a:t>
            </a:r>
            <a:r>
              <a:rPr lang="sr-Latn-RS" dirty="0" smtClean="0"/>
              <a:t> </a:t>
            </a:r>
            <a:r>
              <a:rPr lang="sr-Cyrl-RS" dirty="0" smtClean="0"/>
              <a:t>с</a:t>
            </a:r>
            <a:r>
              <a:rPr lang="sr-Latn-RS" dirty="0" smtClean="0"/>
              <a:t> </a:t>
            </a:r>
            <a:r>
              <a:rPr lang="sr-Cyrl-RS" dirty="0" smtClean="0"/>
              <a:t>карлицом</a:t>
            </a:r>
            <a:r>
              <a:rPr lang="sr-Latn-RS" dirty="0" smtClean="0"/>
              <a:t> </a:t>
            </a:r>
            <a:r>
              <a:rPr lang="sr-Cyrl-RS" dirty="0" smtClean="0"/>
              <a:t>исте</a:t>
            </a:r>
            <a:r>
              <a:rPr lang="sr-Latn-RS" dirty="0" smtClean="0"/>
              <a:t> </a:t>
            </a:r>
            <a:r>
              <a:rPr lang="sr-Cyrl-RS" dirty="0" smtClean="0"/>
              <a:t>стране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dirty="0" smtClean="0"/>
              <a:t>иде</a:t>
            </a:r>
            <a:r>
              <a:rPr lang="sr-Latn-RS" dirty="0" smtClean="0"/>
              <a:t> </a:t>
            </a:r>
            <a:r>
              <a:rPr lang="sr-Cyrl-RS" dirty="0" smtClean="0"/>
              <a:t>око</a:t>
            </a:r>
            <a:r>
              <a:rPr lang="sr-Latn-RS" dirty="0" smtClean="0"/>
              <a:t> </a:t>
            </a:r>
            <a:r>
              <a:rPr lang="sr-Cyrl-RS" dirty="0" smtClean="0"/>
              <a:t>струка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супротне</a:t>
            </a:r>
            <a:r>
              <a:rPr lang="sr-Latn-RS" dirty="0" smtClean="0"/>
              <a:t> </a:t>
            </a:r>
            <a:r>
              <a:rPr lang="sr-Cyrl-RS" dirty="0" smtClean="0"/>
              <a:t>стране</a:t>
            </a:r>
            <a:r>
              <a:rPr lang="sr-Latn-RS" dirty="0" smtClean="0"/>
              <a:t>. </a:t>
            </a: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суспензија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ману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дозвољава</a:t>
            </a:r>
            <a:r>
              <a:rPr lang="sr-Latn-RS" dirty="0" smtClean="0"/>
              <a:t> </a:t>
            </a:r>
            <a:r>
              <a:rPr lang="sr-Cyrl-RS" dirty="0" smtClean="0"/>
              <a:t>довољну</a:t>
            </a:r>
            <a:r>
              <a:rPr lang="sr-Latn-RS" dirty="0" smtClean="0"/>
              <a:t> </a:t>
            </a:r>
            <a:r>
              <a:rPr lang="sr-Cyrl-RS" dirty="0" smtClean="0"/>
              <a:t>ротацију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куку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i="1" dirty="0" smtClean="0">
                <a:solidFill>
                  <a:srgbClr val="00B050"/>
                </a:solidFill>
              </a:rPr>
              <a:t>Силесијев</a:t>
            </a: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Cyrl-RS" b="1" i="1" dirty="0" smtClean="0">
                <a:solidFill>
                  <a:srgbClr val="00B050"/>
                </a:solidFill>
              </a:rPr>
              <a:t>појас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ствари</a:t>
            </a:r>
            <a:r>
              <a:rPr lang="sr-Latn-RS" dirty="0" smtClean="0"/>
              <a:t> </a:t>
            </a:r>
            <a:r>
              <a:rPr lang="sr-Cyrl-RS" dirty="0" smtClean="0"/>
              <a:t>шири</a:t>
            </a:r>
            <a:r>
              <a:rPr lang="sr-Latn-RS" dirty="0" smtClean="0"/>
              <a:t> </a:t>
            </a:r>
            <a:r>
              <a:rPr lang="sr-Cyrl-RS" dirty="0" smtClean="0"/>
              <a:t>кајиш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иде</a:t>
            </a:r>
            <a:r>
              <a:rPr lang="sr-Latn-RS" dirty="0" smtClean="0"/>
              <a:t> </a:t>
            </a:r>
            <a:r>
              <a:rPr lang="sr-Cyrl-RS" dirty="0" smtClean="0"/>
              <a:t>око</a:t>
            </a:r>
            <a:r>
              <a:rPr lang="sr-Latn-RS" dirty="0" smtClean="0"/>
              <a:t> </a:t>
            </a:r>
            <a:r>
              <a:rPr lang="sr-Cyrl-RS" dirty="0" smtClean="0"/>
              <a:t>карлице</a:t>
            </a:r>
            <a:r>
              <a:rPr lang="sr-Latn-RS" dirty="0" smtClean="0"/>
              <a:t> 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он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доњем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фиксиран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предњу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латералну</a:t>
            </a:r>
            <a:r>
              <a:rPr lang="sr-Latn-RS" dirty="0" smtClean="0"/>
              <a:t> </a:t>
            </a:r>
            <a:r>
              <a:rPr lang="sr-Cyrl-RS" dirty="0" smtClean="0"/>
              <a:t>страну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1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3789"/>
            <a:ext cx="10972800" cy="4880811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800" b="1" i="1" dirty="0" smtClean="0">
                <a:solidFill>
                  <a:srgbClr val="00B050"/>
                </a:solidFill>
              </a:rPr>
              <a:t>Вакуум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суспензија</a:t>
            </a:r>
            <a:r>
              <a:rPr lang="sr-Latn-RS" sz="2800" b="1" i="1" dirty="0" smtClean="0">
                <a:solidFill>
                  <a:srgbClr val="00B050"/>
                </a:solidFill>
              </a:rPr>
              <a:t>  </a:t>
            </a:r>
            <a:r>
              <a:rPr lang="sr-Latn-RS" sz="2800" dirty="0" smtClean="0"/>
              <a:t>- </a:t>
            </a:r>
            <a:r>
              <a:rPr lang="sr-Cyrl-RS" sz="2800" dirty="0" smtClean="0"/>
              <a:t>омогућава</a:t>
            </a:r>
            <a:r>
              <a:rPr lang="sr-Latn-RS" sz="2800" dirty="0" smtClean="0"/>
              <a:t> </a:t>
            </a:r>
            <a:r>
              <a:rPr lang="sr-Cyrl-RS" sz="2800" dirty="0" smtClean="0"/>
              <a:t>добро</a:t>
            </a:r>
            <a:r>
              <a:rPr lang="sr-Latn-RS" sz="2800" dirty="0" smtClean="0"/>
              <a:t> </a:t>
            </a:r>
            <a:r>
              <a:rPr lang="sr-Cyrl-RS" sz="2800" dirty="0" smtClean="0"/>
              <a:t>држање</a:t>
            </a:r>
            <a:r>
              <a:rPr lang="sr-Latn-RS" sz="2800" dirty="0" smtClean="0"/>
              <a:t> </a:t>
            </a:r>
            <a:r>
              <a:rPr lang="sr-Cyrl-RS" sz="2800" dirty="0" smtClean="0"/>
              <a:t>патрљка</a:t>
            </a:r>
            <a:r>
              <a:rPr lang="sr-Latn-RS" sz="2800" dirty="0" smtClean="0"/>
              <a:t> </a:t>
            </a:r>
            <a:r>
              <a:rPr lang="sr-Cyrl-RS" sz="2800" dirty="0" smtClean="0"/>
              <a:t>помоћу</a:t>
            </a:r>
            <a:r>
              <a:rPr lang="sr-Latn-RS" sz="2800" dirty="0" smtClean="0"/>
              <a:t> </a:t>
            </a:r>
            <a:r>
              <a:rPr lang="sr-Cyrl-RS" sz="2800" dirty="0" smtClean="0"/>
              <a:t>вакуума</a:t>
            </a:r>
            <a:r>
              <a:rPr lang="sr-Latn-RS" sz="2800" dirty="0" smtClean="0"/>
              <a:t> </a:t>
            </a:r>
            <a:r>
              <a:rPr lang="sr-Cyrl-RS" sz="2800" dirty="0" smtClean="0"/>
              <a:t>створеног</a:t>
            </a:r>
            <a:r>
              <a:rPr lang="sr-Latn-RS" sz="2800" dirty="0" smtClean="0"/>
              <a:t> </a:t>
            </a:r>
            <a:r>
              <a:rPr lang="sr-Cyrl-RS" sz="2800" dirty="0" smtClean="0"/>
              <a:t>у</a:t>
            </a:r>
            <a:r>
              <a:rPr lang="sr-Latn-RS" sz="2800" dirty="0" smtClean="0"/>
              <a:t> </a:t>
            </a:r>
            <a:r>
              <a:rPr lang="sr-Cyrl-RS" sz="2800" dirty="0" smtClean="0"/>
              <a:t>лежишту</a:t>
            </a:r>
            <a:r>
              <a:rPr lang="sr-Latn-RS" sz="2800" dirty="0" smtClean="0"/>
              <a:t> </a:t>
            </a:r>
            <a:r>
              <a:rPr lang="sr-Cyrl-RS" sz="2800" dirty="0" smtClean="0"/>
              <a:t>протезе</a:t>
            </a:r>
            <a:endParaRPr lang="sr-Latn-RS" sz="2800" dirty="0" smtClean="0"/>
          </a:p>
          <a:p>
            <a:pPr marL="0" indent="0" algn="just">
              <a:buNone/>
            </a:pPr>
            <a:endParaRPr lang="sr-Latn-RS" sz="2800" dirty="0"/>
          </a:p>
          <a:p>
            <a:pPr marL="0" indent="0" algn="just">
              <a:buNone/>
            </a:pPr>
            <a:r>
              <a:rPr lang="sr-Cyrl-RS" sz="2800" b="1" i="1" dirty="0" smtClean="0">
                <a:solidFill>
                  <a:srgbClr val="00B050"/>
                </a:solidFill>
              </a:rPr>
              <a:t>Рохемптон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суспензија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Latn-RS" sz="2800" dirty="0" smtClean="0"/>
              <a:t>– </a:t>
            </a:r>
            <a:r>
              <a:rPr lang="sr-Cyrl-RS" sz="2800" dirty="0" smtClean="0"/>
              <a:t>то</a:t>
            </a:r>
            <a:r>
              <a:rPr lang="sr-Latn-RS" sz="2800" dirty="0" smtClean="0"/>
              <a:t> </a:t>
            </a:r>
            <a:r>
              <a:rPr lang="sr-Cyrl-RS" sz="2800" dirty="0" smtClean="0"/>
              <a:t>је</a:t>
            </a:r>
            <a:r>
              <a:rPr lang="sr-Latn-RS" sz="2800" dirty="0" smtClean="0"/>
              <a:t> </a:t>
            </a:r>
            <a:r>
              <a:rPr lang="sr-Cyrl-RS" sz="2800" dirty="0" smtClean="0"/>
              <a:t>кожни</a:t>
            </a:r>
            <a:r>
              <a:rPr lang="sr-Latn-RS" sz="2800" dirty="0" smtClean="0"/>
              <a:t> </a:t>
            </a:r>
            <a:r>
              <a:rPr lang="sr-Cyrl-RS" sz="2800" dirty="0" smtClean="0"/>
              <a:t>појас</a:t>
            </a:r>
            <a:r>
              <a:rPr lang="sr-Latn-RS" sz="2800" dirty="0" smtClean="0"/>
              <a:t> </a:t>
            </a:r>
            <a:r>
              <a:rPr lang="sr-Cyrl-RS" sz="2800" dirty="0" smtClean="0"/>
              <a:t>који</a:t>
            </a:r>
            <a:r>
              <a:rPr lang="sr-Latn-RS" sz="2800" dirty="0" smtClean="0"/>
              <a:t> </a:t>
            </a:r>
            <a:r>
              <a:rPr lang="sr-Cyrl-RS" sz="2800" dirty="0" smtClean="0"/>
              <a:t>добро</a:t>
            </a:r>
            <a:r>
              <a:rPr lang="sr-Latn-RS" sz="2800" dirty="0" smtClean="0"/>
              <a:t> </a:t>
            </a:r>
            <a:r>
              <a:rPr lang="sr-Cyrl-RS" sz="2800" dirty="0" smtClean="0"/>
              <a:t>пријања</a:t>
            </a:r>
            <a:r>
              <a:rPr lang="sr-Latn-RS" sz="2800" dirty="0" smtClean="0"/>
              <a:t> </a:t>
            </a:r>
            <a:r>
              <a:rPr lang="sr-Cyrl-RS" sz="2800" dirty="0" smtClean="0"/>
              <a:t>за</a:t>
            </a:r>
            <a:r>
              <a:rPr lang="sr-Latn-RS" sz="2800" dirty="0" smtClean="0"/>
              <a:t> </a:t>
            </a:r>
            <a:r>
              <a:rPr lang="sr-Cyrl-RS" sz="2800" dirty="0" smtClean="0"/>
              <a:t>карлицу</a:t>
            </a:r>
            <a:r>
              <a:rPr lang="sr-Latn-RS" sz="2800" dirty="0" smtClean="0"/>
              <a:t> </a:t>
            </a:r>
            <a:r>
              <a:rPr lang="sr-Cyrl-RS" sz="2800" dirty="0" smtClean="0"/>
              <a:t>при</a:t>
            </a:r>
            <a:r>
              <a:rPr lang="sr-Latn-RS" sz="2800" dirty="0" smtClean="0"/>
              <a:t> </a:t>
            </a:r>
            <a:r>
              <a:rPr lang="sr-Cyrl-RS" sz="2800" dirty="0" smtClean="0"/>
              <a:t>чему</a:t>
            </a:r>
            <a:r>
              <a:rPr lang="sr-Latn-RS" sz="2800" dirty="0" smtClean="0"/>
              <a:t> </a:t>
            </a:r>
            <a:r>
              <a:rPr lang="sr-Cyrl-RS" sz="2800" dirty="0" smtClean="0"/>
              <a:t>је</a:t>
            </a:r>
            <a:r>
              <a:rPr lang="sr-Latn-RS" sz="2800" dirty="0" smtClean="0"/>
              <a:t> </a:t>
            </a:r>
            <a:r>
              <a:rPr lang="sr-Cyrl-RS" sz="2800" dirty="0" smtClean="0"/>
              <a:t>везан</a:t>
            </a:r>
            <a:r>
              <a:rPr lang="sr-Latn-RS" sz="2800" dirty="0" smtClean="0"/>
              <a:t> </a:t>
            </a:r>
            <a:r>
              <a:rPr lang="sr-Cyrl-RS" sz="2800" dirty="0" smtClean="0"/>
              <a:t>за</a:t>
            </a:r>
            <a:r>
              <a:rPr lang="sr-Latn-RS" sz="2800" dirty="0" smtClean="0"/>
              <a:t> </a:t>
            </a:r>
            <a:r>
              <a:rPr lang="sr-Cyrl-RS" sz="2800" dirty="0" smtClean="0"/>
              <a:t>спољну</a:t>
            </a:r>
            <a:r>
              <a:rPr lang="sr-Latn-RS" sz="2800" dirty="0" smtClean="0"/>
              <a:t> </a:t>
            </a:r>
            <a:r>
              <a:rPr lang="sr-Cyrl-RS" sz="2800" dirty="0" smtClean="0"/>
              <a:t>страну</a:t>
            </a:r>
            <a:r>
              <a:rPr lang="sr-Latn-RS" sz="2800" dirty="0" smtClean="0"/>
              <a:t> </a:t>
            </a:r>
            <a:r>
              <a:rPr lang="sr-Cyrl-RS" sz="2800" dirty="0" smtClean="0"/>
              <a:t>лежишта</a:t>
            </a:r>
            <a:r>
              <a:rPr lang="sr-Latn-RS" sz="2800" dirty="0" smtClean="0"/>
              <a:t> </a:t>
            </a:r>
            <a:r>
              <a:rPr lang="sr-Cyrl-RS" sz="2800" dirty="0" smtClean="0"/>
              <a:t>вештачким</a:t>
            </a:r>
            <a:r>
              <a:rPr lang="sr-Latn-RS" sz="2800" dirty="0" smtClean="0"/>
              <a:t> </a:t>
            </a:r>
            <a:r>
              <a:rPr lang="sr-Cyrl-RS" sz="2800" dirty="0" smtClean="0"/>
              <a:t>зглобом</a:t>
            </a:r>
            <a:r>
              <a:rPr lang="sr-Latn-RS" sz="2800" dirty="0" smtClean="0"/>
              <a:t> </a:t>
            </a:r>
            <a:r>
              <a:rPr lang="sr-Cyrl-RS" sz="2800" dirty="0" smtClean="0"/>
              <a:t>обложен</a:t>
            </a:r>
            <a:r>
              <a:rPr lang="sr-Latn-RS" sz="2800" dirty="0" smtClean="0"/>
              <a:t> </a:t>
            </a:r>
            <a:r>
              <a:rPr lang="sr-Cyrl-RS" sz="2800" dirty="0" smtClean="0"/>
              <a:t>кожом</a:t>
            </a:r>
            <a:r>
              <a:rPr lang="sr-Latn-RS" sz="2800" dirty="0" smtClean="0"/>
              <a:t>.</a:t>
            </a:r>
          </a:p>
          <a:p>
            <a:pPr marL="0" indent="0" algn="just">
              <a:buNone/>
            </a:pPr>
            <a:r>
              <a:rPr lang="sr-Cyrl-RS" sz="2800" b="1" i="1" dirty="0" smtClean="0">
                <a:solidFill>
                  <a:srgbClr val="00B050"/>
                </a:solidFill>
              </a:rPr>
              <a:t>Разне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врсте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кајишева</a:t>
            </a:r>
            <a:endParaRPr lang="sr-Latn-RS" sz="2800" b="1" i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sr-Cyrl-RS" sz="2800" dirty="0" smtClean="0"/>
          </a:p>
          <a:p>
            <a:pPr marL="0" indent="0" algn="just">
              <a:buNone/>
            </a:pPr>
            <a:r>
              <a:rPr lang="sr-Cyrl-RS" sz="2800" b="1" i="1" dirty="0" smtClean="0">
                <a:solidFill>
                  <a:srgbClr val="00B050"/>
                </a:solidFill>
              </a:rPr>
              <a:t>Суспензија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појасом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с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велкро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r>
              <a:rPr lang="sr-Cyrl-RS" sz="2800" b="1" i="1" dirty="0" smtClean="0">
                <a:solidFill>
                  <a:srgbClr val="00B050"/>
                </a:solidFill>
              </a:rPr>
              <a:t>фиксацијом</a:t>
            </a:r>
            <a:r>
              <a:rPr lang="sr-Latn-RS" sz="2800" b="1" i="1" dirty="0" smtClean="0">
                <a:solidFill>
                  <a:srgbClr val="00B050"/>
                </a:solidFill>
              </a:rPr>
              <a:t> </a:t>
            </a:r>
            <a:endParaRPr lang="sr-Latn-RS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19074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КОЛЕНИ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ЗГЛОБ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574372"/>
            <a:ext cx="11582400" cy="5099144"/>
          </a:xfrm>
          <a:solidFill>
            <a:srgbClr val="FFC000">
              <a:alpha val="18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Он</a:t>
            </a:r>
            <a:r>
              <a:rPr lang="sr-Latn-RS" b="1" dirty="0" smtClean="0"/>
              <a:t> </a:t>
            </a:r>
            <a:r>
              <a:rPr lang="sr-Cyrl-RS" b="1" dirty="0" smtClean="0"/>
              <a:t>представља</a:t>
            </a:r>
            <a:r>
              <a:rPr lang="sr-Latn-RS" b="1" dirty="0" smtClean="0"/>
              <a:t> </a:t>
            </a:r>
            <a:r>
              <a:rPr lang="sr-Cyrl-RS" b="1" dirty="0" smtClean="0"/>
              <a:t>основну</a:t>
            </a:r>
            <a:r>
              <a:rPr lang="sr-Latn-RS" b="1" dirty="0" smtClean="0"/>
              <a:t> </a:t>
            </a:r>
            <a:r>
              <a:rPr lang="sr-Cyrl-RS" b="1" dirty="0" smtClean="0"/>
              <a:t>функционалну</a:t>
            </a:r>
            <a:r>
              <a:rPr lang="sr-Latn-RS" b="1" dirty="0" smtClean="0"/>
              <a:t> </a:t>
            </a:r>
            <a:r>
              <a:rPr lang="sr-Cyrl-RS" b="1" dirty="0" smtClean="0"/>
              <a:t>јединицу</a:t>
            </a:r>
            <a:r>
              <a:rPr lang="sr-Latn-RS" b="1" dirty="0" smtClean="0"/>
              <a:t> </a:t>
            </a:r>
            <a:r>
              <a:rPr lang="sr-Cyrl-RS" b="1" dirty="0" smtClean="0"/>
              <a:t>сваке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неопходан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нормално</a:t>
            </a:r>
            <a:r>
              <a:rPr lang="sr-Latn-RS" b="1" dirty="0" smtClean="0"/>
              <a:t> </a:t>
            </a:r>
            <a:r>
              <a:rPr lang="sr-Cyrl-RS" b="1" dirty="0" smtClean="0"/>
              <a:t>функционисање</a:t>
            </a:r>
            <a:r>
              <a:rPr lang="sr-Latn-RS" b="1" dirty="0" smtClean="0"/>
              <a:t> </a:t>
            </a:r>
            <a:r>
              <a:rPr lang="sr-Cyrl-RS" b="1" dirty="0" smtClean="0"/>
              <a:t>болесника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поседује</a:t>
            </a:r>
            <a:r>
              <a:rPr lang="sr-Latn-RS" b="1" dirty="0" smtClean="0"/>
              <a:t> </a:t>
            </a:r>
            <a:r>
              <a:rPr lang="sr-Cyrl-RS" b="1" dirty="0" smtClean="0"/>
              <a:t>ову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Посте</a:t>
            </a:r>
            <a:r>
              <a:rPr lang="sr-Latn-RS" dirty="0" smtClean="0"/>
              <a:t> </a:t>
            </a:r>
            <a:r>
              <a:rPr lang="sr-Cyrl-RS" dirty="0" smtClean="0"/>
              <a:t>неколико</a:t>
            </a:r>
            <a:r>
              <a:rPr lang="sr-Latn-RS" dirty="0" smtClean="0"/>
              <a:t> </a:t>
            </a:r>
            <a:r>
              <a:rPr lang="sr-Cyrl-RS" dirty="0" smtClean="0"/>
              <a:t>врста</a:t>
            </a:r>
            <a:r>
              <a:rPr lang="sr-Latn-RS" dirty="0" smtClean="0"/>
              <a:t> </a:t>
            </a:r>
            <a:r>
              <a:rPr lang="sr-Cyrl-RS" dirty="0" smtClean="0"/>
              <a:t>коленог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чија</a:t>
            </a:r>
            <a:r>
              <a:rPr lang="sr-Latn-RS" dirty="0" smtClean="0"/>
              <a:t> </a:t>
            </a:r>
            <a:r>
              <a:rPr lang="sr-Cyrl-RS" dirty="0" smtClean="0"/>
              <a:t>примена</a:t>
            </a:r>
            <a:r>
              <a:rPr lang="sr-Latn-RS" dirty="0" smtClean="0"/>
              <a:t> </a:t>
            </a:r>
            <a:r>
              <a:rPr lang="sr-Cyrl-RS" dirty="0" smtClean="0"/>
              <a:t>зависи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 </a:t>
            </a:r>
            <a:r>
              <a:rPr lang="sr-Cyrl-RS" dirty="0" smtClean="0"/>
              <a:t>стања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, </a:t>
            </a:r>
            <a:r>
              <a:rPr lang="sr-Cyrl-RS" dirty="0" smtClean="0"/>
              <a:t>потреба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, </a:t>
            </a:r>
            <a:r>
              <a:rPr lang="sr-Cyrl-RS" dirty="0" smtClean="0"/>
              <a:t>узраста</a:t>
            </a:r>
            <a:r>
              <a:rPr lang="sr-Latn-RS" dirty="0" smtClean="0"/>
              <a:t>, </a:t>
            </a:r>
            <a:r>
              <a:rPr lang="sr-Cyrl-RS" dirty="0" smtClean="0"/>
              <a:t>радног</a:t>
            </a:r>
            <a:r>
              <a:rPr lang="sr-Latn-RS" dirty="0" smtClean="0"/>
              <a:t> </a:t>
            </a:r>
            <a:r>
              <a:rPr lang="sr-Cyrl-RS" dirty="0" smtClean="0"/>
              <a:t>места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Колени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функцију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омогућавања</a:t>
            </a:r>
            <a:r>
              <a:rPr lang="sr-Latn-RS" b="1" dirty="0" smtClean="0"/>
              <a:t> </a:t>
            </a:r>
            <a:r>
              <a:rPr lang="sr-Cyrl-RS" b="1" dirty="0" smtClean="0"/>
              <a:t>складног</a:t>
            </a:r>
            <a:r>
              <a:rPr lang="sr-Latn-RS" b="1" dirty="0" smtClean="0"/>
              <a:t> </a:t>
            </a:r>
            <a:r>
              <a:rPr lang="sr-Cyrl-RS" b="1" dirty="0" smtClean="0"/>
              <a:t>извођења</a:t>
            </a:r>
            <a:r>
              <a:rPr lang="sr-Latn-RS" b="1" dirty="0" smtClean="0"/>
              <a:t> </a:t>
            </a:r>
            <a:r>
              <a:rPr lang="sr-Cyrl-RS" b="1" dirty="0" smtClean="0"/>
              <a:t>покрета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фукције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,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чему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важно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току</a:t>
            </a:r>
            <a:r>
              <a:rPr lang="sr-Latn-RS" b="1" dirty="0" smtClean="0"/>
              <a:t> </a:t>
            </a:r>
            <a:r>
              <a:rPr lang="sr-Cyrl-RS" b="1" dirty="0" smtClean="0"/>
              <a:t>ослањајуће</a:t>
            </a:r>
            <a:r>
              <a:rPr lang="sr-Latn-RS" b="1" dirty="0" smtClean="0"/>
              <a:t> </a:t>
            </a:r>
            <a:r>
              <a:rPr lang="sr-Cyrl-RS" b="1" dirty="0" smtClean="0"/>
              <a:t>фазе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 </a:t>
            </a:r>
            <a:r>
              <a:rPr lang="sr-Cyrl-RS" b="1" dirty="0" smtClean="0"/>
              <a:t>буде</a:t>
            </a:r>
            <a:r>
              <a:rPr lang="sr-Latn-RS" b="1" dirty="0" smtClean="0"/>
              <a:t> </a:t>
            </a:r>
            <a:r>
              <a:rPr lang="sr-Cyrl-RS" b="1" dirty="0" smtClean="0"/>
              <a:t>стабилан</a:t>
            </a:r>
            <a:r>
              <a:rPr lang="sr-Latn-RS" b="1" dirty="0" smtClean="0"/>
              <a:t> </a:t>
            </a:r>
            <a:r>
              <a:rPr lang="sr-Cyrl-RS" b="1" dirty="0" smtClean="0"/>
              <a:t>осигуравајући</a:t>
            </a:r>
            <a:r>
              <a:rPr lang="sr-Latn-RS" b="1" dirty="0" smtClean="0"/>
              <a:t> </a:t>
            </a:r>
            <a:r>
              <a:rPr lang="sr-Cyrl-RS" b="1" dirty="0" smtClean="0"/>
              <a:t>адекватан</a:t>
            </a:r>
            <a:r>
              <a:rPr lang="sr-Latn-RS" b="1" dirty="0" smtClean="0"/>
              <a:t> </a:t>
            </a:r>
            <a:r>
              <a:rPr lang="sr-Cyrl-RS" b="1" dirty="0" smtClean="0"/>
              <a:t>ослонац</a:t>
            </a:r>
            <a:r>
              <a:rPr lang="sr-Latn-RS" b="1" dirty="0" smtClean="0"/>
              <a:t>, </a:t>
            </a:r>
            <a:r>
              <a:rPr lang="sr-Cyrl-RS" b="1" dirty="0" smtClean="0"/>
              <a:t>током</a:t>
            </a:r>
            <a:r>
              <a:rPr lang="sr-Latn-RS" b="1" dirty="0" smtClean="0"/>
              <a:t> </a:t>
            </a:r>
            <a:r>
              <a:rPr lang="sr-Cyrl-RS" b="1" dirty="0" smtClean="0"/>
              <a:t>фазе</a:t>
            </a:r>
            <a:r>
              <a:rPr lang="sr-Latn-RS" b="1" dirty="0" smtClean="0"/>
              <a:t> </a:t>
            </a:r>
            <a:r>
              <a:rPr lang="sr-Cyrl-RS" b="1" dirty="0" smtClean="0"/>
              <a:t>удара</a:t>
            </a:r>
            <a:r>
              <a:rPr lang="sr-Latn-RS" b="1" dirty="0" smtClean="0"/>
              <a:t> </a:t>
            </a:r>
            <a:r>
              <a:rPr lang="sr-Cyrl-RS" b="1" dirty="0" smtClean="0"/>
              <a:t>пете</a:t>
            </a:r>
            <a:r>
              <a:rPr lang="sr-Latn-RS" b="1" dirty="0" smtClean="0"/>
              <a:t> </a:t>
            </a:r>
            <a:r>
              <a:rPr lang="sr-Cyrl-RS" b="1" dirty="0" smtClean="0"/>
              <a:t>не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смео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савија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током</a:t>
            </a:r>
            <a:r>
              <a:rPr lang="sr-Latn-RS" b="1" dirty="0" smtClean="0"/>
              <a:t> </a:t>
            </a:r>
            <a:r>
              <a:rPr lang="sr-Cyrl-RS" b="1" dirty="0" smtClean="0"/>
              <a:t>њихајуће</a:t>
            </a:r>
            <a:r>
              <a:rPr lang="sr-Latn-RS" b="1" dirty="0" smtClean="0"/>
              <a:t> </a:t>
            </a:r>
            <a:r>
              <a:rPr lang="sr-Cyrl-RS" b="1" dirty="0" smtClean="0"/>
              <a:t>фазе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 </a:t>
            </a:r>
            <a:r>
              <a:rPr lang="sr-Cyrl-RS" b="1" dirty="0" smtClean="0"/>
              <a:t>овај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улогу</a:t>
            </a:r>
            <a:r>
              <a:rPr lang="sr-Latn-RS" b="1" dirty="0" smtClean="0"/>
              <a:t> </a:t>
            </a:r>
            <a:r>
              <a:rPr lang="sr-Cyrl-RS" b="1" dirty="0" smtClean="0"/>
              <a:t>обезбеђивања</a:t>
            </a:r>
            <a:r>
              <a:rPr lang="sr-Latn-RS" b="1" dirty="0" smtClean="0"/>
              <a:t> </a:t>
            </a:r>
            <a:r>
              <a:rPr lang="sr-Cyrl-RS" b="1" dirty="0" smtClean="0"/>
              <a:t>убрзавања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успоравања</a:t>
            </a:r>
            <a:r>
              <a:rPr lang="sr-Latn-RS" b="1" dirty="0" smtClean="0"/>
              <a:t> </a:t>
            </a:r>
            <a:r>
              <a:rPr lang="sr-Cyrl-RS" b="1" dirty="0" smtClean="0"/>
              <a:t>покрета</a:t>
            </a:r>
            <a:r>
              <a:rPr lang="sr-Latn-RS" b="1" dirty="0" smtClean="0"/>
              <a:t> </a:t>
            </a:r>
            <a:r>
              <a:rPr lang="sr-Cyrl-RS" b="1" dirty="0" smtClean="0"/>
              <a:t>током</a:t>
            </a:r>
            <a:r>
              <a:rPr lang="sr-Latn-RS" b="1" dirty="0" smtClean="0"/>
              <a:t> </a:t>
            </a:r>
            <a:r>
              <a:rPr lang="sr-Cyrl-RS" b="1" dirty="0" smtClean="0"/>
              <a:t>флексије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екстензије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Данас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протетисању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 </a:t>
            </a:r>
            <a:r>
              <a:rPr lang="sr-Cyrl-RS" dirty="0" smtClean="0"/>
              <a:t>различити</a:t>
            </a:r>
            <a:r>
              <a:rPr lang="sr-Latn-RS" dirty="0" smtClean="0"/>
              <a:t> </a:t>
            </a:r>
            <a:r>
              <a:rPr lang="sr-Cyrl-RS" dirty="0" smtClean="0"/>
              <a:t>механички</a:t>
            </a:r>
            <a:r>
              <a:rPr lang="sr-Latn-RS" dirty="0" smtClean="0"/>
              <a:t> </a:t>
            </a: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зглобови</a:t>
            </a:r>
            <a:r>
              <a:rPr lang="sr-Latn-RS" dirty="0" smtClean="0"/>
              <a:t>, </a:t>
            </a:r>
            <a:r>
              <a:rPr lang="sr-Cyrl-RS" dirty="0" smtClean="0"/>
              <a:t>пнеуматски</a:t>
            </a:r>
            <a:r>
              <a:rPr lang="sr-Latn-RS" dirty="0" smtClean="0"/>
              <a:t>, </a:t>
            </a:r>
            <a:r>
              <a:rPr lang="sr-Cyrl-RS" dirty="0" smtClean="0"/>
              <a:t>хидраулични</a:t>
            </a:r>
            <a:r>
              <a:rPr lang="sr-Latn-RS" dirty="0" smtClean="0"/>
              <a:t>, </a:t>
            </a:r>
            <a:r>
              <a:rPr lang="sr-Cyrl-RS" dirty="0" smtClean="0"/>
              <a:t>полиценрични</a:t>
            </a:r>
            <a:r>
              <a:rPr lang="sr-Latn-RS" dirty="0" smtClean="0"/>
              <a:t>, </a:t>
            </a:r>
            <a:r>
              <a:rPr lang="sr-Cyrl-RS" dirty="0" smtClean="0"/>
              <a:t>хибридни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најефикаснији</a:t>
            </a:r>
            <a:r>
              <a:rPr lang="sr-Latn-RS" dirty="0" smtClean="0"/>
              <a:t>, </a:t>
            </a:r>
            <a:r>
              <a:rPr lang="sr-Cyrl-RS" dirty="0" smtClean="0"/>
              <a:t>али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најскупљи</a:t>
            </a:r>
            <a:r>
              <a:rPr lang="sr-Latn-RS" dirty="0" smtClean="0"/>
              <a:t> </a:t>
            </a:r>
            <a:r>
              <a:rPr lang="sr-Cyrl-RS" dirty="0" smtClean="0"/>
              <a:t>компијутерски</a:t>
            </a:r>
            <a:r>
              <a:rPr lang="sr-Latn-RS" dirty="0" smtClean="0"/>
              <a:t> </a:t>
            </a:r>
            <a:r>
              <a:rPr lang="sr-Cyrl-RS" dirty="0" smtClean="0"/>
              <a:t>микропроцесорски</a:t>
            </a:r>
            <a:r>
              <a:rPr lang="sr-Latn-RS" dirty="0" smtClean="0"/>
              <a:t> </a:t>
            </a: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зглобови</a:t>
            </a:r>
            <a:r>
              <a:rPr lang="sr-Latn-RS" dirty="0" smtClean="0"/>
              <a:t>.  </a:t>
            </a:r>
          </a:p>
          <a:p>
            <a:pPr marL="0" indent="0" algn="just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одосу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правац</a:t>
            </a:r>
            <a:r>
              <a:rPr lang="sr-Latn-RS" b="1" dirty="0" smtClean="0"/>
              <a:t> </a:t>
            </a:r>
            <a:r>
              <a:rPr lang="sr-Cyrl-RS" b="1" dirty="0" smtClean="0"/>
              <a:t>покретљивости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разликујемо</a:t>
            </a:r>
            <a:r>
              <a:rPr lang="sr-Latn-RS" b="1" dirty="0" smtClean="0"/>
              <a:t> </a:t>
            </a:r>
            <a:r>
              <a:rPr lang="sr-Cyrl-RS" b="1" dirty="0" smtClean="0"/>
              <a:t>једноосовинска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покретима</a:t>
            </a:r>
            <a:r>
              <a:rPr lang="sr-Latn-RS" b="1" dirty="0" smtClean="0"/>
              <a:t> </a:t>
            </a:r>
            <a:r>
              <a:rPr lang="sr-Cyrl-RS" b="1" dirty="0" smtClean="0"/>
              <a:t>флексије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екстензије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довоосовинска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поре</a:t>
            </a:r>
            <a:r>
              <a:rPr lang="sr-Latn-RS" b="1" dirty="0" smtClean="0"/>
              <a:t> </a:t>
            </a:r>
            <a:r>
              <a:rPr lang="sr-Cyrl-RS" b="1" dirty="0" smtClean="0"/>
              <a:t>наведених</a:t>
            </a:r>
            <a:r>
              <a:rPr lang="sr-Latn-RS" b="1" dirty="0" smtClean="0"/>
              <a:t> </a:t>
            </a:r>
            <a:r>
              <a:rPr lang="sr-Cyrl-RS" b="1" dirty="0" smtClean="0"/>
              <a:t>имају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покрет</a:t>
            </a:r>
            <a:r>
              <a:rPr lang="sr-Latn-RS" b="1" dirty="0" smtClean="0"/>
              <a:t> </a:t>
            </a:r>
            <a:r>
              <a:rPr lang="sr-Cyrl-RS" b="1" dirty="0" smtClean="0"/>
              <a:t>ротације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i="1" dirty="0" smtClean="0">
                <a:solidFill>
                  <a:srgbClr val="FF0000"/>
                </a:solidFill>
              </a:rPr>
              <a:t>Прописивање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коленог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зглоба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је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индивидуално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за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сваког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према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његовим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потребама</a:t>
            </a:r>
            <a:r>
              <a:rPr lang="sr-Latn-RS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6" y="866274"/>
            <a:ext cx="7716254" cy="5614735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r-Cyrl-RS" b="1" dirty="0" smtClean="0"/>
              <a:t>КОЛЕНИ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КОНСТАНТНОМ</a:t>
            </a:r>
            <a:r>
              <a:rPr lang="sr-Latn-RS" b="1" dirty="0" smtClean="0"/>
              <a:t> </a:t>
            </a:r>
            <a:r>
              <a:rPr lang="sr-Cyrl-RS" b="1" dirty="0" smtClean="0"/>
              <a:t>ФРИКЦИЈОМ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ЗАКЉУЧАВАЊЕМ</a:t>
            </a:r>
            <a:endParaRPr lang="sr-Latn-RS" b="1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Једноосовински</a:t>
            </a:r>
            <a:r>
              <a:rPr lang="sr-Latn-RS" b="1" dirty="0" smtClean="0"/>
              <a:t> </a:t>
            </a:r>
            <a:r>
              <a:rPr lang="sr-Cyrl-RS" b="1" dirty="0" smtClean="0"/>
              <a:t>згло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константном</a:t>
            </a:r>
            <a:r>
              <a:rPr lang="sr-Latn-RS" b="1" dirty="0" smtClean="0"/>
              <a:t> </a:t>
            </a:r>
            <a:r>
              <a:rPr lang="sr-Cyrl-RS" b="1" dirty="0" smtClean="0"/>
              <a:t>фрикцијом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најједноставније</a:t>
            </a:r>
            <a:r>
              <a:rPr lang="sr-Latn-RS" b="1" dirty="0" smtClean="0"/>
              <a:t> </a:t>
            </a:r>
            <a:r>
              <a:rPr lang="sr-Cyrl-RS" b="1" dirty="0" smtClean="0"/>
              <a:t>решење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</a:t>
            </a:r>
            <a:r>
              <a:rPr lang="sr-Latn-RS" b="1" dirty="0" smtClean="0"/>
              <a:t> </a:t>
            </a:r>
            <a:r>
              <a:rPr lang="sr-Cyrl-RS" b="1" dirty="0" smtClean="0"/>
              <a:t>правилу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једноосовинским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стопалом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Једнак</a:t>
            </a:r>
            <a:r>
              <a:rPr lang="sr-Latn-RS" dirty="0" smtClean="0"/>
              <a:t> </a:t>
            </a:r>
            <a:r>
              <a:rPr lang="sr-Cyrl-RS" dirty="0" smtClean="0"/>
              <a:t>отпор</a:t>
            </a:r>
            <a:r>
              <a:rPr lang="sr-Latn-RS" dirty="0" smtClean="0"/>
              <a:t> </a:t>
            </a: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трајања</a:t>
            </a:r>
            <a:r>
              <a:rPr lang="sr-Latn-RS" dirty="0" smtClean="0"/>
              <a:t> </a:t>
            </a:r>
            <a:r>
              <a:rPr lang="sr-Cyrl-RS" dirty="0" smtClean="0"/>
              <a:t>целог</a:t>
            </a:r>
            <a:r>
              <a:rPr lang="sr-Latn-RS" dirty="0" smtClean="0"/>
              <a:t> </a:t>
            </a:r>
            <a:r>
              <a:rPr lang="sr-Cyrl-RS" dirty="0" smtClean="0"/>
              <a:t>циклуса</a:t>
            </a:r>
            <a:r>
              <a:rPr lang="sr-Latn-RS" dirty="0" smtClean="0"/>
              <a:t> </a:t>
            </a:r>
            <a:r>
              <a:rPr lang="sr-Cyrl-RS" dirty="0" smtClean="0"/>
              <a:t>ходања</a:t>
            </a:r>
            <a:r>
              <a:rPr lang="sr-Latn-RS" dirty="0" smtClean="0"/>
              <a:t> </a:t>
            </a:r>
            <a:r>
              <a:rPr lang="sr-Cyrl-RS" dirty="0" smtClean="0"/>
              <a:t>пружа</a:t>
            </a:r>
            <a:r>
              <a:rPr lang="sr-Latn-RS" dirty="0" smtClean="0"/>
              <a:t> </a:t>
            </a:r>
            <a:r>
              <a:rPr lang="sr-Cyrl-RS" dirty="0" smtClean="0"/>
              <a:t>константна</a:t>
            </a:r>
            <a:r>
              <a:rPr lang="sr-Latn-RS" dirty="0" smtClean="0"/>
              <a:t> </a:t>
            </a:r>
            <a:r>
              <a:rPr lang="sr-Cyrl-RS" dirty="0" smtClean="0"/>
              <a:t>фрикција</a:t>
            </a:r>
            <a:r>
              <a:rPr lang="sr-Latn-RS" dirty="0" smtClean="0"/>
              <a:t> </a:t>
            </a:r>
            <a:r>
              <a:rPr lang="sr-Cyrl-RS" dirty="0" smtClean="0"/>
              <a:t>оваквог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ритам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прилагодљив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подешава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прати</a:t>
            </a:r>
            <a:r>
              <a:rPr lang="sr-Latn-RS" dirty="0" smtClean="0"/>
              <a:t> </a:t>
            </a:r>
            <a:r>
              <a:rPr lang="sr-Cyrl-RS" dirty="0" smtClean="0"/>
              <a:t>ритам</a:t>
            </a:r>
            <a:r>
              <a:rPr lang="sr-Latn-RS" dirty="0" smtClean="0"/>
              <a:t> </a:t>
            </a:r>
            <a:r>
              <a:rPr lang="sr-Cyrl-RS" dirty="0" smtClean="0"/>
              <a:t>здраве</a:t>
            </a:r>
            <a:r>
              <a:rPr lang="sr-Latn-RS" dirty="0" smtClean="0"/>
              <a:t> </a:t>
            </a:r>
            <a:r>
              <a:rPr lang="sr-Cyrl-RS" dirty="0" smtClean="0"/>
              <a:t>ноге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задовољавајуће</a:t>
            </a:r>
            <a:r>
              <a:rPr lang="sr-Latn-RS" dirty="0" smtClean="0"/>
              <a:t> </a:t>
            </a:r>
            <a:r>
              <a:rPr lang="sr-Cyrl-RS" dirty="0" smtClean="0"/>
              <a:t>ходање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Ипак</a:t>
            </a:r>
            <a:r>
              <a:rPr lang="sr-Latn-RS" b="1" dirty="0" smtClean="0"/>
              <a:t>, </a:t>
            </a:r>
            <a:r>
              <a:rPr lang="sr-Cyrl-RS" b="1" dirty="0" smtClean="0"/>
              <a:t>ово</a:t>
            </a:r>
            <a:r>
              <a:rPr lang="sr-Latn-RS" b="1" dirty="0" smtClean="0"/>
              <a:t> </a:t>
            </a:r>
            <a:r>
              <a:rPr lang="sr-Cyrl-RS" b="1" dirty="0" smtClean="0"/>
              <a:t>колено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важан</a:t>
            </a:r>
            <a:r>
              <a:rPr lang="sr-Latn-RS" b="1" dirty="0" smtClean="0"/>
              <a:t> </a:t>
            </a:r>
            <a:r>
              <a:rPr lang="sr-Cyrl-RS" b="1" dirty="0" smtClean="0"/>
              <a:t>недостатак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огледа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томе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једном</a:t>
            </a:r>
            <a:r>
              <a:rPr lang="sr-Latn-RS" b="1" dirty="0" smtClean="0"/>
              <a:t> </a:t>
            </a:r>
            <a:r>
              <a:rPr lang="sr-Cyrl-RS" b="1" dirty="0" smtClean="0"/>
              <a:t>подешени</a:t>
            </a:r>
            <a:r>
              <a:rPr lang="sr-Latn-RS" b="1" dirty="0" smtClean="0"/>
              <a:t> </a:t>
            </a:r>
            <a:r>
              <a:rPr lang="sr-Cyrl-RS" b="1" dirty="0" smtClean="0"/>
              <a:t>ритам</a:t>
            </a:r>
            <a:r>
              <a:rPr lang="sr-Latn-RS" b="1" dirty="0" smtClean="0"/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МОЖЕ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ПРОМЕНИТИ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Уколико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ход</a:t>
            </a:r>
            <a:r>
              <a:rPr lang="sr-Latn-RS" b="1" dirty="0" smtClean="0"/>
              <a:t> </a:t>
            </a:r>
            <a:r>
              <a:rPr lang="sr-Cyrl-RS" b="1" dirty="0" smtClean="0"/>
              <a:t>убрза</a:t>
            </a:r>
            <a:r>
              <a:rPr lang="sr-Latn-RS" b="1" dirty="0" smtClean="0"/>
              <a:t> </a:t>
            </a:r>
            <a:r>
              <a:rPr lang="sr-Cyrl-RS" b="1" dirty="0" smtClean="0"/>
              <a:t>долази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претераног</a:t>
            </a:r>
            <a:r>
              <a:rPr lang="sr-Latn-RS" b="1" dirty="0" smtClean="0"/>
              <a:t> </a:t>
            </a:r>
            <a:r>
              <a:rPr lang="sr-Cyrl-RS" b="1" dirty="0" smtClean="0"/>
              <a:t>одизања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доводећи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девијација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ходу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отежа</a:t>
            </a:r>
            <a:r>
              <a:rPr lang="sr-Latn-RS" b="1" dirty="0" smtClean="0"/>
              <a:t> </a:t>
            </a:r>
            <a:r>
              <a:rPr lang="sr-Cyrl-RS" b="1" dirty="0" smtClean="0"/>
              <a:t>цео</a:t>
            </a:r>
            <a:r>
              <a:rPr lang="sr-Latn-RS" b="1" dirty="0" smtClean="0"/>
              <a:t> </a:t>
            </a:r>
            <a:r>
              <a:rPr lang="sr-Cyrl-RS" b="1" dirty="0" smtClean="0"/>
              <a:t>процес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1" r="49524"/>
          <a:stretch/>
        </p:blipFill>
        <p:spPr>
          <a:xfrm>
            <a:off x="8325851" y="1998744"/>
            <a:ext cx="3465095" cy="44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5" y="1283370"/>
            <a:ext cx="10972800" cy="4848726"/>
          </a:xfrm>
          <a:solidFill>
            <a:srgbClr val="FFC000">
              <a:alpha val="58000"/>
            </a:srgbClr>
          </a:solidFill>
        </p:spPr>
        <p:txBody>
          <a:bodyPr/>
          <a:lstStyle/>
          <a:p>
            <a:pPr marL="0" indent="0" algn="just">
              <a:buNone/>
            </a:pPr>
            <a:r>
              <a:rPr lang="sr-Cyrl-RS" b="1" dirty="0"/>
              <a:t>Контрола</a:t>
            </a:r>
            <a:r>
              <a:rPr lang="sr-Latn-RS" b="1" dirty="0"/>
              <a:t> </a:t>
            </a:r>
            <a:r>
              <a:rPr lang="sr-Cyrl-RS" b="1" dirty="0"/>
              <a:t>покрета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ослонца</a:t>
            </a:r>
            <a:r>
              <a:rPr lang="sr-Latn-RS" b="1" dirty="0"/>
              <a:t> </a:t>
            </a:r>
            <a:r>
              <a:rPr lang="sr-Cyrl-RS" b="1" dirty="0"/>
              <a:t>код</a:t>
            </a:r>
            <a:r>
              <a:rPr lang="sr-Latn-RS" b="1" dirty="0"/>
              <a:t> </a:t>
            </a:r>
            <a:r>
              <a:rPr lang="sr-Cyrl-RS" b="1" dirty="0"/>
              <a:t>фракционог</a:t>
            </a:r>
            <a:r>
              <a:rPr lang="sr-Latn-RS" b="1" dirty="0"/>
              <a:t> </a:t>
            </a:r>
            <a:r>
              <a:rPr lang="sr-Cyrl-RS" b="1" dirty="0"/>
              <a:t>колена</a:t>
            </a:r>
            <a:r>
              <a:rPr lang="sr-Latn-RS" b="1" dirty="0"/>
              <a:t> </a:t>
            </a:r>
            <a:r>
              <a:rPr lang="sr-Cyrl-RS" b="1" dirty="0"/>
              <a:t>може</a:t>
            </a:r>
            <a:r>
              <a:rPr lang="sr-Latn-RS" b="1" dirty="0"/>
              <a:t> </a:t>
            </a:r>
            <a:r>
              <a:rPr lang="sr-Cyrl-RS" b="1" dirty="0"/>
              <a:t>бити</a:t>
            </a:r>
            <a:r>
              <a:rPr lang="sr-Latn-RS" b="1" dirty="0"/>
              <a:t> </a:t>
            </a:r>
            <a:r>
              <a:rPr lang="sr-Cyrl-RS" b="1" dirty="0"/>
              <a:t>само</a:t>
            </a:r>
            <a:r>
              <a:rPr lang="sr-Latn-RS" b="1" dirty="0"/>
              <a:t> </a:t>
            </a:r>
            <a:r>
              <a:rPr lang="sr-Cyrl-RS" b="1" dirty="0"/>
              <a:t>са</a:t>
            </a:r>
            <a:r>
              <a:rPr lang="sr-Latn-RS" b="1" dirty="0"/>
              <a:t> </a:t>
            </a:r>
            <a:r>
              <a:rPr lang="sr-Cyrl-RS" b="1" dirty="0"/>
              <a:t>константном</a:t>
            </a:r>
            <a:r>
              <a:rPr lang="sr-Latn-RS" b="1" dirty="0"/>
              <a:t> </a:t>
            </a:r>
            <a:r>
              <a:rPr lang="sr-Cyrl-RS" b="1" dirty="0"/>
              <a:t>фрикцијом</a:t>
            </a:r>
            <a:r>
              <a:rPr lang="sr-Latn-RS" b="1" dirty="0"/>
              <a:t> </a:t>
            </a:r>
            <a:r>
              <a:rPr lang="sr-Cyrl-RS" b="1" dirty="0"/>
              <a:t>или</a:t>
            </a:r>
            <a:r>
              <a:rPr lang="sr-Latn-RS" b="1" dirty="0"/>
              <a:t> </a:t>
            </a:r>
            <a:r>
              <a:rPr lang="sr-Cyrl-RS" b="1" dirty="0"/>
              <a:t>помоћу</a:t>
            </a:r>
            <a:r>
              <a:rPr lang="sr-Latn-RS" b="1" dirty="0"/>
              <a:t> </a:t>
            </a:r>
            <a:r>
              <a:rPr lang="sr-Cyrl-RS" b="1" dirty="0"/>
              <a:t>руке</a:t>
            </a:r>
            <a:r>
              <a:rPr lang="sr-Latn-RS" b="1" dirty="0"/>
              <a:t>, </a:t>
            </a:r>
            <a:r>
              <a:rPr lang="sr-Cyrl-RS" b="1" dirty="0"/>
              <a:t>односно</a:t>
            </a:r>
            <a:r>
              <a:rPr lang="sr-Latn-RS" b="1" dirty="0"/>
              <a:t> </a:t>
            </a:r>
            <a:r>
              <a:rPr lang="sr-Cyrl-RS" b="1" dirty="0"/>
              <a:t>мануелни</a:t>
            </a:r>
            <a:r>
              <a:rPr lang="sr-Latn-RS" b="1" dirty="0"/>
              <a:t> </a:t>
            </a:r>
            <a:r>
              <a:rPr lang="sr-Cyrl-RS" b="1" dirty="0"/>
              <a:t>путем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b="1" dirty="0"/>
          </a:p>
          <a:p>
            <a:pPr marL="0" indent="0" algn="just">
              <a:buNone/>
            </a:pPr>
            <a:r>
              <a:rPr lang="sr-Cyrl-RS" dirty="0"/>
              <a:t>Рецимо</a:t>
            </a:r>
            <a:r>
              <a:rPr lang="sr-Latn-RS" dirty="0"/>
              <a:t> </a:t>
            </a:r>
            <a:r>
              <a:rPr lang="sr-Cyrl-RS" dirty="0"/>
              <a:t>приликом</a:t>
            </a:r>
            <a:r>
              <a:rPr lang="sr-Latn-RS" dirty="0"/>
              <a:t> </a:t>
            </a:r>
            <a:r>
              <a:rPr lang="sr-Cyrl-RS" dirty="0"/>
              <a:t>седења</a:t>
            </a:r>
            <a:r>
              <a:rPr lang="sr-Latn-RS" dirty="0"/>
              <a:t>, </a:t>
            </a:r>
            <a:r>
              <a:rPr lang="sr-Cyrl-RS" dirty="0"/>
              <a:t>пацијент</a:t>
            </a:r>
            <a:r>
              <a:rPr lang="sr-Latn-RS" dirty="0"/>
              <a:t> </a:t>
            </a:r>
            <a:r>
              <a:rPr lang="sr-Cyrl-RS" dirty="0"/>
              <a:t>мора</a:t>
            </a:r>
            <a:r>
              <a:rPr lang="sr-Latn-RS" dirty="0"/>
              <a:t> </a:t>
            </a:r>
            <a:r>
              <a:rPr lang="sr-Cyrl-RS" dirty="0"/>
              <a:t>ручно</a:t>
            </a:r>
            <a:r>
              <a:rPr lang="sr-Latn-RS" dirty="0"/>
              <a:t> </a:t>
            </a:r>
            <a:r>
              <a:rPr lang="sr-Cyrl-RS" dirty="0"/>
              <a:t>да</a:t>
            </a:r>
            <a:r>
              <a:rPr lang="sr-Latn-RS" dirty="0"/>
              <a:t> </a:t>
            </a:r>
            <a:r>
              <a:rPr lang="sr-Cyrl-RS" dirty="0"/>
              <a:t>откочи</a:t>
            </a:r>
            <a:r>
              <a:rPr lang="sr-Latn-RS" dirty="0"/>
              <a:t> </a:t>
            </a:r>
            <a:r>
              <a:rPr lang="sr-Cyrl-RS" dirty="0"/>
              <a:t>колено</a:t>
            </a:r>
            <a:r>
              <a:rPr lang="sr-Latn-RS" dirty="0"/>
              <a:t>, </a:t>
            </a:r>
            <a:r>
              <a:rPr lang="sr-Cyrl-RS" dirty="0"/>
              <a:t>док</a:t>
            </a:r>
            <a:r>
              <a:rPr lang="sr-Latn-RS" dirty="0"/>
              <a:t> </a:t>
            </a:r>
            <a:r>
              <a:rPr lang="sr-Cyrl-RS" dirty="0"/>
              <a:t>се</a:t>
            </a:r>
            <a:r>
              <a:rPr lang="sr-Latn-RS" dirty="0"/>
              <a:t> </a:t>
            </a:r>
            <a:r>
              <a:rPr lang="sr-Cyrl-RS" dirty="0"/>
              <a:t>при</a:t>
            </a:r>
            <a:r>
              <a:rPr lang="sr-Latn-RS" dirty="0"/>
              <a:t> </a:t>
            </a:r>
            <a:r>
              <a:rPr lang="sr-Cyrl-RS" dirty="0"/>
              <a:t>ходу</a:t>
            </a:r>
            <a:r>
              <a:rPr lang="sr-Latn-RS" dirty="0"/>
              <a:t> </a:t>
            </a:r>
            <a:r>
              <a:rPr lang="sr-Cyrl-RS" dirty="0"/>
              <a:t>колено</a:t>
            </a:r>
            <a:r>
              <a:rPr lang="sr-Latn-RS" dirty="0"/>
              <a:t> </a:t>
            </a:r>
            <a:r>
              <a:rPr lang="sr-Cyrl-RS" dirty="0"/>
              <a:t>само</a:t>
            </a:r>
            <a:r>
              <a:rPr lang="sr-Latn-RS" dirty="0"/>
              <a:t>  </a:t>
            </a:r>
            <a:r>
              <a:rPr lang="sr-Cyrl-RS" dirty="0"/>
              <a:t>укочи</a:t>
            </a:r>
            <a:r>
              <a:rPr lang="sr-Latn-RS" dirty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>
                <a:solidFill>
                  <a:srgbClr val="0070C0"/>
                </a:solidFill>
              </a:rPr>
              <a:t>Ово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колено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спада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у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јефтиније</a:t>
            </a:r>
            <a:r>
              <a:rPr lang="sr-Latn-RS" b="1" dirty="0">
                <a:solidFill>
                  <a:srgbClr val="0070C0"/>
                </a:solidFill>
              </a:rPr>
              <a:t>, </a:t>
            </a:r>
            <a:r>
              <a:rPr lang="sr-Cyrl-RS" b="1" dirty="0">
                <a:solidFill>
                  <a:srgbClr val="0070C0"/>
                </a:solidFill>
              </a:rPr>
              <a:t>те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се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преписује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старијим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особама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чији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је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радни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век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прошо</a:t>
            </a:r>
            <a:r>
              <a:rPr lang="sr-Latn-RS" b="1" dirty="0">
                <a:solidFill>
                  <a:srgbClr val="0070C0"/>
                </a:solidFill>
              </a:rPr>
              <a:t>, </a:t>
            </a:r>
            <a:r>
              <a:rPr lang="sr-Cyrl-RS" b="1" dirty="0">
                <a:solidFill>
                  <a:srgbClr val="0070C0"/>
                </a:solidFill>
              </a:rPr>
              <a:t>те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им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ова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протеза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користи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у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сврхе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самозбрињавања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и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за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обављање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свакодневних</a:t>
            </a:r>
            <a:r>
              <a:rPr lang="sr-Latn-RS" b="1" dirty="0">
                <a:solidFill>
                  <a:srgbClr val="0070C0"/>
                </a:solidFill>
              </a:rPr>
              <a:t> </a:t>
            </a:r>
            <a:r>
              <a:rPr lang="sr-Cyrl-RS" b="1" dirty="0">
                <a:solidFill>
                  <a:srgbClr val="0070C0"/>
                </a:solidFill>
              </a:rPr>
              <a:t>активности</a:t>
            </a:r>
            <a:r>
              <a:rPr lang="sr-Latn-RS" b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3579"/>
            <a:ext cx="6625389" cy="4961021"/>
          </a:xfrm>
          <a:solidFill>
            <a:schemeClr val="accent2">
              <a:lumMod val="75000"/>
              <a:alpha val="49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sr-Cyrl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КОЛЕНИ</a:t>
            </a:r>
            <a:r>
              <a:rPr lang="sr-Latn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ПРОМЕНЉИВОМ</a:t>
            </a:r>
            <a:r>
              <a:rPr lang="sr-Latn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ФРИКЦИЈОМ</a:t>
            </a:r>
            <a:endParaRPr lang="sr-Latn-RS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sr-Latn-RS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Овакав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зглоб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омогућава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трење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повећаваса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повећањем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флексије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колена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чиме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постиже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боља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координација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хода</a:t>
            </a:r>
            <a:r>
              <a:rPr lang="sr-Latn-R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чему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он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више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подсећа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нормални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ход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што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је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пацијенту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од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неизмерног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значаја</a:t>
            </a:r>
            <a:r>
              <a:rPr lang="sr-Latn-R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89" y="1363578"/>
            <a:ext cx="4762500" cy="49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9" y="1165459"/>
            <a:ext cx="10972800" cy="3197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ПОЛИЦЕНТРИЧНИ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КОЛЕНИ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ЗГЛОБ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Овај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посебан</a:t>
            </a:r>
            <a:r>
              <a:rPr lang="sr-Latn-RS" b="1" dirty="0" smtClean="0"/>
              <a:t> </a:t>
            </a:r>
            <a:r>
              <a:rPr lang="sr-Cyrl-RS" b="1" dirty="0" smtClean="0"/>
              <a:t>механизам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четири</a:t>
            </a:r>
            <a:r>
              <a:rPr lang="sr-Latn-RS" b="1" dirty="0" smtClean="0"/>
              <a:t> </a:t>
            </a:r>
            <a:r>
              <a:rPr lang="sr-Cyrl-RS" b="1" dirty="0" smtClean="0"/>
              <a:t>осовинска</a:t>
            </a:r>
            <a:r>
              <a:rPr lang="sr-Latn-RS" b="1" dirty="0" smtClean="0"/>
              <a:t> </a:t>
            </a:r>
            <a:r>
              <a:rPr lang="sr-Cyrl-RS" b="1" dirty="0" smtClean="0"/>
              <a:t>покрета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способност</a:t>
            </a:r>
            <a:r>
              <a:rPr lang="sr-Latn-RS" b="1" dirty="0" smtClean="0"/>
              <a:t> </a:t>
            </a:r>
            <a:r>
              <a:rPr lang="sr-Cyrl-RS" b="1" dirty="0" smtClean="0"/>
              <a:t>мењања</a:t>
            </a:r>
            <a:r>
              <a:rPr lang="sr-Latn-RS" b="1" dirty="0" smtClean="0"/>
              <a:t> </a:t>
            </a:r>
            <a:r>
              <a:rPr lang="sr-Cyrl-RS" b="1" dirty="0" smtClean="0"/>
              <a:t>центра</a:t>
            </a:r>
            <a:r>
              <a:rPr lang="sr-Latn-RS" b="1" dirty="0" smtClean="0"/>
              <a:t> </a:t>
            </a:r>
            <a:r>
              <a:rPr lang="sr-Cyrl-RS" b="1" dirty="0" smtClean="0"/>
              <a:t>ротације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између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натколеног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потколеног</a:t>
            </a:r>
            <a:r>
              <a:rPr lang="sr-Latn-RS" b="1" dirty="0" smtClean="0"/>
              <a:t> </a:t>
            </a:r>
            <a:r>
              <a:rPr lang="sr-Cyrl-RS" b="1" dirty="0" smtClean="0"/>
              <a:t>дела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чиме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обим</a:t>
            </a:r>
            <a:r>
              <a:rPr lang="sr-Latn-RS" b="1" dirty="0" smtClean="0"/>
              <a:t> </a:t>
            </a:r>
            <a:r>
              <a:rPr lang="sr-Cyrl-RS" b="1" dirty="0" smtClean="0"/>
              <a:t>флексије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стабилност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повећава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седења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долази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истурања</a:t>
            </a:r>
            <a:r>
              <a:rPr lang="sr-Latn-RS" dirty="0" smtClean="0"/>
              <a:t> </a:t>
            </a:r>
            <a:r>
              <a:rPr lang="sr-Cyrl-RS" dirty="0" smtClean="0"/>
              <a:t>протетичког</a:t>
            </a:r>
            <a:r>
              <a:rPr lang="sr-Latn-RS" dirty="0" smtClean="0"/>
              <a:t> </a:t>
            </a:r>
            <a:r>
              <a:rPr lang="sr-Cyrl-RS" dirty="0" smtClean="0"/>
              <a:t>испред</a:t>
            </a:r>
            <a:r>
              <a:rPr lang="sr-Latn-RS" dirty="0" smtClean="0"/>
              <a:t> </a:t>
            </a:r>
            <a:r>
              <a:rPr lang="sr-Cyrl-RS" dirty="0" smtClean="0"/>
              <a:t>здравог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услед</a:t>
            </a:r>
            <a:r>
              <a:rPr lang="sr-Latn-RS" dirty="0" smtClean="0"/>
              <a:t> </a:t>
            </a:r>
            <a:r>
              <a:rPr lang="sr-Cyrl-RS" dirty="0" smtClean="0"/>
              <a:t>повлачења</a:t>
            </a:r>
            <a:r>
              <a:rPr lang="sr-Latn-RS" dirty="0" smtClean="0"/>
              <a:t> </a:t>
            </a:r>
            <a:r>
              <a:rPr lang="sr-Cyrl-RS" dirty="0" smtClean="0"/>
              <a:t>потколеног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испод</a:t>
            </a:r>
            <a:r>
              <a:rPr lang="sr-Latn-RS" dirty="0" smtClean="0"/>
              <a:t> </a:t>
            </a:r>
            <a:r>
              <a:rPr lang="sr-Cyrl-RS" dirty="0" smtClean="0"/>
              <a:t>натколеног</a:t>
            </a:r>
            <a:r>
              <a:rPr lang="sr-Latn-R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969" y="4516006"/>
            <a:ext cx="6561220" cy="209288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sr-Cyrl-RS" sz="2600" b="1" dirty="0">
                <a:solidFill>
                  <a:srgbClr val="00B050"/>
                </a:solidFill>
              </a:rPr>
              <a:t>Ово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колено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је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адекватно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за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пацијенте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са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дезартикулацијом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колена</a:t>
            </a:r>
            <a:r>
              <a:rPr lang="sr-Latn-RS" sz="2600" b="1" dirty="0">
                <a:solidFill>
                  <a:srgbClr val="00B050"/>
                </a:solidFill>
              </a:rPr>
              <a:t>, </a:t>
            </a:r>
            <a:r>
              <a:rPr lang="sr-Cyrl-RS" sz="2600" b="1" dirty="0">
                <a:solidFill>
                  <a:srgbClr val="00B050"/>
                </a:solidFill>
              </a:rPr>
              <a:t>као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и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код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пацијената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код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којих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је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кратак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натколени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патрљак</a:t>
            </a:r>
            <a:r>
              <a:rPr lang="sr-Latn-RS" sz="2600" b="1" dirty="0">
                <a:solidFill>
                  <a:srgbClr val="00B050"/>
                </a:solidFill>
              </a:rPr>
              <a:t>, </a:t>
            </a:r>
            <a:r>
              <a:rPr lang="sr-Cyrl-RS" sz="2600" b="1" dirty="0">
                <a:solidFill>
                  <a:srgbClr val="00B050"/>
                </a:solidFill>
              </a:rPr>
              <a:t>а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мускулатура</a:t>
            </a:r>
            <a:r>
              <a:rPr lang="sr-Latn-RS" sz="2600" b="1" dirty="0">
                <a:solidFill>
                  <a:srgbClr val="00B050"/>
                </a:solidFill>
              </a:rPr>
              <a:t> </a:t>
            </a:r>
            <a:r>
              <a:rPr lang="sr-Cyrl-RS" sz="2600" b="1" dirty="0">
                <a:solidFill>
                  <a:srgbClr val="00B050"/>
                </a:solidFill>
              </a:rPr>
              <a:t>слаба</a:t>
            </a:r>
            <a:r>
              <a:rPr lang="sr-Latn-RS" sz="2600" b="1" dirty="0">
                <a:solidFill>
                  <a:srgbClr val="00B050"/>
                </a:solidFill>
              </a:rPr>
              <a:t>.</a:t>
            </a:r>
            <a:endParaRPr lang="en-US" sz="2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419" y="4026261"/>
            <a:ext cx="4762500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155031"/>
            <a:ext cx="11213432" cy="2390274"/>
          </a:xfrm>
          <a:solidFill>
            <a:srgbClr val="FF99CC">
              <a:alpha val="42000"/>
            </a:srgb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ХИДРАУЛИЧНИ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КОЛЕНИ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ЗГЛОБ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200" dirty="0" smtClean="0"/>
              <a:t>Овај</a:t>
            </a:r>
            <a:r>
              <a:rPr lang="sr-Latn-RS" sz="2200" dirty="0" smtClean="0"/>
              <a:t> </a:t>
            </a:r>
            <a:r>
              <a:rPr lang="sr-Cyrl-RS" sz="2200" dirty="0" smtClean="0"/>
              <a:t>зглоб</a:t>
            </a:r>
            <a:r>
              <a:rPr lang="sr-Latn-RS" sz="2200" dirty="0" smtClean="0"/>
              <a:t> </a:t>
            </a:r>
            <a:r>
              <a:rPr lang="sr-Cyrl-RS" sz="2200" dirty="0" smtClean="0"/>
              <a:t>ради</a:t>
            </a:r>
            <a:r>
              <a:rPr lang="sr-Latn-RS" sz="2200" dirty="0" smtClean="0"/>
              <a:t> </a:t>
            </a:r>
            <a:r>
              <a:rPr lang="sr-Cyrl-RS" sz="2200" dirty="0" smtClean="0"/>
              <a:t>на</a:t>
            </a:r>
            <a:r>
              <a:rPr lang="sr-Latn-RS" sz="2200" dirty="0" smtClean="0"/>
              <a:t> </a:t>
            </a:r>
            <a:r>
              <a:rPr lang="sr-Cyrl-RS" sz="2200" dirty="0" smtClean="0"/>
              <a:t>принципу</a:t>
            </a:r>
            <a:r>
              <a:rPr lang="sr-Latn-RS" sz="2200" dirty="0" smtClean="0"/>
              <a:t> </a:t>
            </a:r>
            <a:r>
              <a:rPr lang="sr-Cyrl-RS" sz="2200" dirty="0" smtClean="0"/>
              <a:t>нестишљивости</a:t>
            </a:r>
            <a:r>
              <a:rPr lang="sr-Latn-RS" sz="2200" dirty="0" smtClean="0"/>
              <a:t> </a:t>
            </a:r>
            <a:r>
              <a:rPr lang="sr-Cyrl-RS" sz="2200" dirty="0" smtClean="0"/>
              <a:t>течности</a:t>
            </a:r>
            <a:r>
              <a:rPr lang="sr-Latn-RS" sz="2200" dirty="0" smtClean="0"/>
              <a:t> </a:t>
            </a:r>
            <a:r>
              <a:rPr lang="sr-Cyrl-RS" sz="2200" dirty="0" smtClean="0"/>
              <a:t>и</a:t>
            </a:r>
            <a:r>
              <a:rPr lang="sr-Latn-RS" sz="2200" dirty="0" smtClean="0"/>
              <a:t> </a:t>
            </a:r>
            <a:r>
              <a:rPr lang="sr-Cyrl-RS" sz="2200" dirty="0" smtClean="0"/>
              <a:t>представља</a:t>
            </a:r>
            <a:r>
              <a:rPr lang="sr-Latn-RS" sz="2200" dirty="0" smtClean="0"/>
              <a:t> </a:t>
            </a:r>
            <a:r>
              <a:rPr lang="sr-Cyrl-RS" sz="2200" dirty="0" smtClean="0"/>
              <a:t>посебно</a:t>
            </a:r>
            <a:r>
              <a:rPr lang="sr-Latn-RS" sz="2200" dirty="0" smtClean="0"/>
              <a:t> </a:t>
            </a:r>
            <a:r>
              <a:rPr lang="sr-Cyrl-RS" sz="2200" dirty="0" smtClean="0"/>
              <a:t>техничко</a:t>
            </a:r>
            <a:r>
              <a:rPr lang="sr-Latn-RS" sz="2200" dirty="0" smtClean="0"/>
              <a:t> </a:t>
            </a:r>
            <a:r>
              <a:rPr lang="sr-Cyrl-RS" sz="2200" dirty="0" smtClean="0"/>
              <a:t>решење</a:t>
            </a:r>
            <a:r>
              <a:rPr lang="sr-Latn-RS" sz="2200" dirty="0" smtClean="0"/>
              <a:t> </a:t>
            </a:r>
            <a:r>
              <a:rPr lang="sr-Cyrl-RS" sz="2200" dirty="0" smtClean="0"/>
              <a:t>које</a:t>
            </a:r>
            <a:r>
              <a:rPr lang="sr-Latn-RS" sz="2200" dirty="0" smtClean="0"/>
              <a:t> </a:t>
            </a:r>
            <a:r>
              <a:rPr lang="sr-Cyrl-RS" sz="2200" dirty="0" smtClean="0"/>
              <a:t>се</a:t>
            </a:r>
            <a:r>
              <a:rPr lang="sr-Latn-RS" sz="2200" dirty="0" smtClean="0"/>
              <a:t> </a:t>
            </a:r>
            <a:r>
              <a:rPr lang="sr-Cyrl-RS" sz="2200" dirty="0" smtClean="0"/>
              <a:t>спроводи</a:t>
            </a:r>
            <a:r>
              <a:rPr lang="sr-Latn-RS" sz="2200" dirty="0" smtClean="0"/>
              <a:t> </a:t>
            </a:r>
            <a:r>
              <a:rPr lang="sr-Cyrl-RS" sz="2200" dirty="0" smtClean="0"/>
              <a:t>код</a:t>
            </a:r>
            <a:r>
              <a:rPr lang="sr-Latn-RS" sz="2200" dirty="0" smtClean="0"/>
              <a:t> </a:t>
            </a:r>
            <a:r>
              <a:rPr lang="sr-Cyrl-RS" sz="2200" dirty="0" smtClean="0"/>
              <a:t>ових</a:t>
            </a:r>
            <a:r>
              <a:rPr lang="sr-Latn-RS" sz="2200" dirty="0" smtClean="0"/>
              <a:t> </a:t>
            </a:r>
            <a:r>
              <a:rPr lang="sr-Cyrl-RS" sz="2200" dirty="0" smtClean="0"/>
              <a:t>протеза</a:t>
            </a:r>
            <a:r>
              <a:rPr lang="sr-Latn-RS" sz="2200" dirty="0" smtClean="0"/>
              <a:t>.</a:t>
            </a:r>
          </a:p>
          <a:p>
            <a:pPr marL="0" indent="0">
              <a:buNone/>
            </a:pPr>
            <a:r>
              <a:rPr lang="sr-Cyrl-RS" sz="2200" dirty="0" smtClean="0"/>
              <a:t>Код</a:t>
            </a:r>
            <a:r>
              <a:rPr lang="sr-Latn-RS" sz="2200" dirty="0" smtClean="0"/>
              <a:t> </a:t>
            </a:r>
            <a:r>
              <a:rPr lang="sr-Cyrl-RS" sz="2200" dirty="0" smtClean="0"/>
              <a:t>овог</a:t>
            </a:r>
            <a:r>
              <a:rPr lang="sr-Latn-RS" sz="2200" dirty="0" smtClean="0"/>
              <a:t> </a:t>
            </a:r>
            <a:r>
              <a:rPr lang="sr-Cyrl-RS" sz="2200" dirty="0" smtClean="0"/>
              <a:t>колена</a:t>
            </a:r>
            <a:r>
              <a:rPr lang="sr-Latn-RS" sz="2200" dirty="0" smtClean="0"/>
              <a:t> </a:t>
            </a:r>
            <a:r>
              <a:rPr lang="sr-Cyrl-RS" sz="2200" dirty="0" smtClean="0"/>
              <a:t>је</a:t>
            </a:r>
            <a:r>
              <a:rPr lang="sr-Latn-RS" sz="2200" dirty="0" smtClean="0"/>
              <a:t> </a:t>
            </a:r>
            <a:r>
              <a:rPr lang="sr-Cyrl-RS" sz="2200" dirty="0" smtClean="0"/>
              <a:t>решено</a:t>
            </a:r>
            <a:r>
              <a:rPr lang="sr-Latn-RS" sz="2200" dirty="0" smtClean="0"/>
              <a:t> </a:t>
            </a:r>
            <a:r>
              <a:rPr lang="sr-Cyrl-RS" sz="2200" dirty="0" smtClean="0"/>
              <a:t>питање</a:t>
            </a:r>
            <a:r>
              <a:rPr lang="sr-Latn-RS" sz="2200" dirty="0" smtClean="0"/>
              <a:t> </a:t>
            </a:r>
            <a:r>
              <a:rPr lang="sr-Cyrl-RS" sz="2200" dirty="0" smtClean="0"/>
              <a:t>грикције</a:t>
            </a:r>
            <a:r>
              <a:rPr lang="sr-Latn-RS" sz="2200" dirty="0" smtClean="0"/>
              <a:t> </a:t>
            </a:r>
            <a:r>
              <a:rPr lang="sr-Cyrl-RS" sz="2200" dirty="0" smtClean="0"/>
              <a:t>и</a:t>
            </a:r>
            <a:r>
              <a:rPr lang="sr-Latn-RS" sz="2200" dirty="0" smtClean="0"/>
              <a:t> </a:t>
            </a:r>
            <a:r>
              <a:rPr lang="sr-Cyrl-RS" sz="2200" dirty="0" smtClean="0"/>
              <a:t>ритма</a:t>
            </a:r>
            <a:r>
              <a:rPr lang="sr-Latn-RS" sz="2200" dirty="0" smtClean="0"/>
              <a:t> </a:t>
            </a:r>
            <a:r>
              <a:rPr lang="sr-Cyrl-RS" sz="2200" dirty="0" smtClean="0"/>
              <a:t>корака</a:t>
            </a:r>
            <a:r>
              <a:rPr lang="sr-Latn-RS" sz="2200" dirty="0" smtClean="0"/>
              <a:t>  </a:t>
            </a:r>
            <a:r>
              <a:rPr lang="sr-Cyrl-RS" sz="2200" dirty="0" smtClean="0"/>
              <a:t>што</a:t>
            </a:r>
            <a:r>
              <a:rPr lang="sr-Latn-RS" sz="2200" dirty="0" smtClean="0"/>
              <a:t> </a:t>
            </a:r>
            <a:r>
              <a:rPr lang="sr-Cyrl-RS" sz="2200" dirty="0" smtClean="0"/>
              <a:t>последично</a:t>
            </a:r>
            <a:r>
              <a:rPr lang="sr-Latn-RS" sz="2200" dirty="0" smtClean="0"/>
              <a:t> </a:t>
            </a:r>
            <a:r>
              <a:rPr lang="sr-Cyrl-RS" sz="2200" dirty="0" smtClean="0"/>
              <a:t>решава</a:t>
            </a:r>
            <a:r>
              <a:rPr lang="sr-Latn-RS" sz="2200" dirty="0" smtClean="0"/>
              <a:t> </a:t>
            </a:r>
            <a:r>
              <a:rPr lang="sr-Cyrl-RS" sz="2200" dirty="0" smtClean="0"/>
              <a:t>и</a:t>
            </a:r>
            <a:r>
              <a:rPr lang="sr-Latn-RS" sz="2200" dirty="0" smtClean="0"/>
              <a:t> </a:t>
            </a:r>
            <a:r>
              <a:rPr lang="sr-Cyrl-RS" sz="2200" dirty="0" smtClean="0"/>
              <a:t>питања</a:t>
            </a:r>
            <a:r>
              <a:rPr lang="sr-Latn-RS" sz="2200" dirty="0" smtClean="0"/>
              <a:t> </a:t>
            </a:r>
            <a:r>
              <a:rPr lang="sr-Cyrl-RS" sz="2200" dirty="0" smtClean="0"/>
              <a:t>убрзања</a:t>
            </a:r>
            <a:r>
              <a:rPr lang="sr-Latn-RS" sz="2200" dirty="0" smtClean="0"/>
              <a:t> </a:t>
            </a:r>
            <a:r>
              <a:rPr lang="sr-Cyrl-RS" sz="2200" dirty="0" smtClean="0"/>
              <a:t>и</a:t>
            </a:r>
            <a:r>
              <a:rPr lang="sr-Latn-RS" sz="2200" dirty="0" smtClean="0"/>
              <a:t> </a:t>
            </a:r>
            <a:r>
              <a:rPr lang="sr-Cyrl-RS" sz="2200" dirty="0" smtClean="0"/>
              <a:t>успорења</a:t>
            </a:r>
            <a:r>
              <a:rPr lang="sr-Latn-RS" sz="2200" dirty="0" smtClean="0"/>
              <a:t> </a:t>
            </a:r>
            <a:r>
              <a:rPr lang="sr-Cyrl-RS" sz="2200" dirty="0" smtClean="0"/>
              <a:t>покрета</a:t>
            </a:r>
            <a:r>
              <a:rPr lang="sr-Latn-RS" sz="2200" dirty="0" smtClean="0"/>
              <a:t> </a:t>
            </a:r>
            <a:r>
              <a:rPr lang="sr-Cyrl-RS" sz="2200" dirty="0" smtClean="0"/>
              <a:t>током</a:t>
            </a:r>
            <a:r>
              <a:rPr lang="sr-Latn-RS" sz="2200" dirty="0" smtClean="0"/>
              <a:t> </a:t>
            </a:r>
            <a:r>
              <a:rPr lang="sr-Cyrl-RS" sz="2200" dirty="0" smtClean="0"/>
              <a:t>хода</a:t>
            </a:r>
            <a:r>
              <a:rPr lang="sr-Latn-RS" sz="22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094" y="3866147"/>
            <a:ext cx="9047747" cy="2554545"/>
          </a:xfrm>
          <a:prstGeom prst="rect">
            <a:avLst/>
          </a:prstGeom>
          <a:solidFill>
            <a:schemeClr val="accent3">
              <a:lumMod val="75000"/>
              <a:alpha val="7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Cyrl-RS" sz="2000" dirty="0" smtClean="0"/>
              <a:t>Хидраулични</a:t>
            </a:r>
            <a:r>
              <a:rPr lang="sr-Latn-RS" sz="2000" dirty="0" smtClean="0"/>
              <a:t> </a:t>
            </a:r>
            <a:r>
              <a:rPr lang="sr-Cyrl-RS" sz="2000" dirty="0" smtClean="0"/>
              <a:t>механизам</a:t>
            </a:r>
            <a:r>
              <a:rPr lang="sr-Latn-RS" sz="2000" dirty="0" smtClean="0"/>
              <a:t> </a:t>
            </a:r>
            <a:r>
              <a:rPr lang="sr-Cyrl-RS" sz="2000" dirty="0" smtClean="0"/>
              <a:t>ради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принципу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коришћења</a:t>
            </a:r>
            <a:r>
              <a:rPr lang="sr-Latn-RS" sz="2000" dirty="0" smtClean="0"/>
              <a:t> </a:t>
            </a:r>
            <a:r>
              <a:rPr lang="sr-Cyrl-RS" sz="2000" dirty="0" smtClean="0"/>
              <a:t>уља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које</a:t>
            </a:r>
            <a:r>
              <a:rPr lang="sr-Latn-RS" sz="2000" dirty="0" smtClean="0"/>
              <a:t> </a:t>
            </a:r>
            <a:r>
              <a:rPr lang="sr-Cyrl-RS" sz="2000" dirty="0" smtClean="0"/>
              <a:t>се</a:t>
            </a:r>
            <a:r>
              <a:rPr lang="sr-Latn-RS" sz="2000" dirty="0" smtClean="0"/>
              <a:t> </a:t>
            </a:r>
            <a:r>
              <a:rPr lang="sr-Cyrl-RS" sz="2000" dirty="0" smtClean="0"/>
              <a:t>мења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</a:t>
            </a:r>
            <a:r>
              <a:rPr lang="sr-Latn-RS" sz="2000" dirty="0" smtClean="0"/>
              <a:t> </a:t>
            </a:r>
            <a:r>
              <a:rPr lang="sr-Cyrl-RS" sz="2000" dirty="0" smtClean="0"/>
              <a:t>покретима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коленом</a:t>
            </a:r>
            <a:r>
              <a:rPr lang="sr-Latn-RS" sz="2000" dirty="0" smtClean="0"/>
              <a:t> </a:t>
            </a:r>
            <a:r>
              <a:rPr lang="sr-Cyrl-RS" sz="2000" dirty="0" smtClean="0"/>
              <a:t>зглобу</a:t>
            </a:r>
            <a:r>
              <a:rPr lang="sr-Latn-RS" sz="2000" dirty="0" smtClean="0"/>
              <a:t>, </a:t>
            </a:r>
            <a:r>
              <a:rPr lang="sr-Cyrl-RS" sz="2000" dirty="0" smtClean="0"/>
              <a:t>при</a:t>
            </a:r>
            <a:r>
              <a:rPr lang="sr-Latn-RS" sz="2000" dirty="0" smtClean="0"/>
              <a:t> </a:t>
            </a:r>
            <a:r>
              <a:rPr lang="sr-Cyrl-RS" sz="2000" dirty="0" smtClean="0"/>
              <a:t>томе</a:t>
            </a:r>
            <a:r>
              <a:rPr lang="sr-Latn-RS" sz="2000" dirty="0" smtClean="0"/>
              <a:t> </a:t>
            </a:r>
            <a:r>
              <a:rPr lang="sr-Cyrl-RS" sz="2000" dirty="0" smtClean="0"/>
              <a:t>је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једном</a:t>
            </a:r>
            <a:r>
              <a:rPr lang="sr-Latn-RS" sz="2000" dirty="0" smtClean="0"/>
              <a:t> </a:t>
            </a:r>
            <a:r>
              <a:rPr lang="sr-Cyrl-RS" sz="2000" dirty="0" smtClean="0"/>
              <a:t>цилиндру</a:t>
            </a:r>
            <a:r>
              <a:rPr lang="sr-Latn-RS" sz="2000" dirty="0" smtClean="0"/>
              <a:t> </a:t>
            </a:r>
            <a:r>
              <a:rPr lang="sr-Cyrl-RS" sz="2000" dirty="0" smtClean="0"/>
              <a:t>смештено</a:t>
            </a:r>
            <a:r>
              <a:rPr lang="sr-Latn-RS" sz="2000" dirty="0" smtClean="0"/>
              <a:t> </a:t>
            </a:r>
            <a:r>
              <a:rPr lang="sr-Cyrl-RS" sz="2000" dirty="0" smtClean="0"/>
              <a:t>уље</a:t>
            </a:r>
            <a:r>
              <a:rPr lang="sr-Latn-RS" sz="2000" dirty="0" smtClean="0"/>
              <a:t>  </a:t>
            </a:r>
            <a:r>
              <a:rPr lang="sr-Cyrl-RS" sz="2000" dirty="0" smtClean="0"/>
              <a:t>изнад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којег</a:t>
            </a:r>
            <a:r>
              <a:rPr lang="sr-Latn-RS" sz="2000" dirty="0" smtClean="0"/>
              <a:t> </a:t>
            </a:r>
            <a:r>
              <a:rPr lang="sr-Cyrl-RS" sz="2000" dirty="0" smtClean="0"/>
              <a:t>се</a:t>
            </a:r>
            <a:r>
              <a:rPr lang="sr-Latn-RS" sz="2000" dirty="0" smtClean="0"/>
              <a:t> </a:t>
            </a:r>
            <a:r>
              <a:rPr lang="sr-Cyrl-RS" sz="2000" dirty="0" smtClean="0"/>
              <a:t>налази</a:t>
            </a:r>
            <a:r>
              <a:rPr lang="sr-Latn-RS" sz="2000" dirty="0" smtClean="0"/>
              <a:t> </a:t>
            </a:r>
            <a:r>
              <a:rPr lang="sr-Cyrl-RS" sz="2000" dirty="0" smtClean="0"/>
              <a:t>клип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који</a:t>
            </a:r>
            <a:r>
              <a:rPr lang="sr-Latn-RS" sz="2000" dirty="0" smtClean="0"/>
              <a:t> </a:t>
            </a:r>
            <a:r>
              <a:rPr lang="sr-Cyrl-RS" sz="2000" dirty="0" smtClean="0"/>
              <a:t>се</a:t>
            </a:r>
            <a:r>
              <a:rPr lang="sr-Latn-RS" sz="2000" dirty="0" smtClean="0"/>
              <a:t> </a:t>
            </a:r>
            <a:r>
              <a:rPr lang="sr-Cyrl-RS" sz="2000" dirty="0" smtClean="0"/>
              <a:t>на</a:t>
            </a:r>
            <a:r>
              <a:rPr lang="sr-Latn-RS" sz="2000" dirty="0" smtClean="0"/>
              <a:t> </a:t>
            </a:r>
            <a:r>
              <a:rPr lang="sr-Cyrl-RS" sz="2000" dirty="0" smtClean="0"/>
              <a:t>горњем</a:t>
            </a:r>
            <a:r>
              <a:rPr lang="sr-Latn-RS" sz="2000" dirty="0" smtClean="0"/>
              <a:t> </a:t>
            </a:r>
            <a:r>
              <a:rPr lang="sr-Cyrl-RS" sz="2000" dirty="0" smtClean="0"/>
              <a:t>крају</a:t>
            </a:r>
            <a:r>
              <a:rPr lang="sr-Latn-RS" sz="2000" dirty="0" smtClean="0"/>
              <a:t> </a:t>
            </a:r>
            <a:r>
              <a:rPr lang="sr-Cyrl-RS" sz="2000" dirty="0" smtClean="0"/>
              <a:t>завршава</a:t>
            </a:r>
            <a:r>
              <a:rPr lang="sr-Latn-RS" sz="2000" dirty="0" smtClean="0"/>
              <a:t> </a:t>
            </a:r>
            <a:r>
              <a:rPr lang="sr-Cyrl-RS" sz="2000" dirty="0" smtClean="0"/>
              <a:t>главом</a:t>
            </a:r>
            <a:r>
              <a:rPr lang="sr-Latn-RS" sz="2000" dirty="0" smtClean="0"/>
              <a:t> </a:t>
            </a:r>
            <a:r>
              <a:rPr lang="sr-Cyrl-RS" sz="2000" dirty="0" smtClean="0"/>
              <a:t>кугластим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проширењем</a:t>
            </a:r>
            <a:r>
              <a:rPr lang="sr-Latn-RS" sz="2000" dirty="0" smtClean="0"/>
              <a:t> </a:t>
            </a:r>
            <a:r>
              <a:rPr lang="sr-Cyrl-RS" sz="2000" dirty="0" smtClean="0"/>
              <a:t>иза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коленог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зглоба</a:t>
            </a:r>
            <a:r>
              <a:rPr lang="sr-Latn-RS" sz="2000" dirty="0" smtClean="0"/>
              <a:t>.</a:t>
            </a:r>
          </a:p>
          <a:p>
            <a:pPr algn="just"/>
            <a:r>
              <a:rPr lang="sr-Cyrl-RS" sz="2000" dirty="0" smtClean="0"/>
              <a:t>Блокаду</a:t>
            </a:r>
            <a:r>
              <a:rPr lang="sr-Latn-RS" sz="2000" dirty="0" smtClean="0"/>
              <a:t> </a:t>
            </a:r>
            <a:r>
              <a:rPr lang="sr-Cyrl-RS" sz="2000" dirty="0" smtClean="0"/>
              <a:t>коленог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зглоба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ситуацијама</a:t>
            </a:r>
            <a:r>
              <a:rPr lang="sr-Latn-RS" sz="2000" dirty="0" smtClean="0"/>
              <a:t> </a:t>
            </a:r>
            <a:r>
              <a:rPr lang="sr-Cyrl-RS" sz="2000" dirty="0" smtClean="0"/>
              <a:t>када</a:t>
            </a:r>
            <a:r>
              <a:rPr lang="sr-Latn-RS" sz="2000" dirty="0" smtClean="0"/>
              <a:t> </a:t>
            </a:r>
            <a:r>
              <a:rPr lang="sr-Cyrl-RS" sz="2000" dirty="0" smtClean="0"/>
              <a:t>је</a:t>
            </a:r>
            <a:r>
              <a:rPr lang="sr-Latn-RS" sz="2000" dirty="0" smtClean="0"/>
              <a:t> </a:t>
            </a:r>
            <a:r>
              <a:rPr lang="sr-Cyrl-RS" sz="2000" dirty="0" smtClean="0"/>
              <a:t>потребан</a:t>
            </a:r>
            <a:r>
              <a:rPr lang="sr-Latn-RS" sz="2000" dirty="0" smtClean="0"/>
              <a:t> </a:t>
            </a:r>
            <a:r>
              <a:rPr lang="sr-Cyrl-RS" sz="2000" dirty="0" smtClean="0"/>
              <a:t>стабилнији</a:t>
            </a:r>
            <a:r>
              <a:rPr lang="sr-Latn-RS" sz="2000" dirty="0" smtClean="0"/>
              <a:t> </a:t>
            </a:r>
            <a:r>
              <a:rPr lang="sr-Cyrl-RS" sz="2000" dirty="0" smtClean="0"/>
              <a:t>ослонац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стојећем</a:t>
            </a:r>
            <a:r>
              <a:rPr lang="sr-Latn-RS" sz="2000" dirty="0" smtClean="0"/>
              <a:t> </a:t>
            </a:r>
            <a:r>
              <a:rPr lang="sr-Cyrl-RS" sz="2000" dirty="0" smtClean="0"/>
              <a:t>ставу</a:t>
            </a:r>
            <a:r>
              <a:rPr lang="sr-Latn-RS" sz="2000" dirty="0" smtClean="0"/>
              <a:t> </a:t>
            </a:r>
            <a:r>
              <a:rPr lang="sr-Cyrl-RS" sz="2000" dirty="0" smtClean="0"/>
              <a:t>омогућује</a:t>
            </a:r>
            <a:r>
              <a:rPr lang="sr-Latn-RS" sz="2000" dirty="0" smtClean="0"/>
              <a:t> </a:t>
            </a:r>
            <a:r>
              <a:rPr lang="sr-Cyrl-RS" sz="2000" dirty="0" smtClean="0"/>
              <a:t>посебно</a:t>
            </a:r>
            <a:r>
              <a:rPr lang="sr-Latn-RS" sz="2000" dirty="0" smtClean="0"/>
              <a:t> </a:t>
            </a:r>
            <a:r>
              <a:rPr lang="sr-Cyrl-RS" sz="2000" dirty="0" smtClean="0"/>
              <a:t>уграђен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прекидач</a:t>
            </a:r>
            <a:r>
              <a:rPr lang="sr-Latn-RS" sz="2000" dirty="0" smtClean="0"/>
              <a:t> </a:t>
            </a:r>
            <a:r>
              <a:rPr lang="sr-Cyrl-RS" sz="2000" dirty="0" smtClean="0"/>
              <a:t>који</a:t>
            </a:r>
            <a:r>
              <a:rPr lang="sr-Latn-RS" sz="2000" dirty="0" smtClean="0"/>
              <a:t> </a:t>
            </a:r>
            <a:r>
              <a:rPr lang="sr-Cyrl-RS" sz="2000" dirty="0" smtClean="0"/>
              <a:t>омогућује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слободне</a:t>
            </a:r>
            <a:r>
              <a:rPr lang="sr-Latn-RS" sz="2000" dirty="0" smtClean="0"/>
              <a:t> </a:t>
            </a:r>
            <a:r>
              <a:rPr lang="sr-Cyrl-RS" sz="2000" dirty="0" smtClean="0"/>
              <a:t>покрете</a:t>
            </a:r>
            <a:r>
              <a:rPr lang="sr-Latn-RS" sz="2000" dirty="0" smtClean="0"/>
              <a:t> </a:t>
            </a:r>
            <a:r>
              <a:rPr lang="sr-Cyrl-RS" sz="2000" dirty="0" smtClean="0"/>
              <a:t>током</a:t>
            </a:r>
            <a:r>
              <a:rPr lang="sr-Latn-RS" sz="2000" dirty="0" smtClean="0"/>
              <a:t> </a:t>
            </a:r>
            <a:r>
              <a:rPr lang="sr-Cyrl-RS" sz="2000" dirty="0" smtClean="0"/>
              <a:t>рецимо</a:t>
            </a:r>
            <a:r>
              <a:rPr lang="sr-Latn-RS" sz="2000" dirty="0" smtClean="0"/>
              <a:t> </a:t>
            </a:r>
            <a:r>
              <a:rPr lang="sr-Cyrl-RS" sz="2000" dirty="0" smtClean="0"/>
              <a:t>неких</a:t>
            </a:r>
            <a:r>
              <a:rPr lang="sr-Latn-RS" sz="2000" dirty="0" smtClean="0"/>
              <a:t> </a:t>
            </a:r>
            <a:r>
              <a:rPr lang="sr-Cyrl-RS" sz="2000" dirty="0" smtClean="0"/>
              <a:t>спортских</a:t>
            </a:r>
            <a:r>
              <a:rPr lang="sr-Latn-RS" sz="2000" dirty="0" smtClean="0"/>
              <a:t> </a:t>
            </a:r>
            <a:r>
              <a:rPr lang="sr-Cyrl-RS" sz="2000" dirty="0" smtClean="0"/>
              <a:t>активности</a:t>
            </a:r>
            <a:r>
              <a:rPr lang="sr-Latn-RS" sz="2000" dirty="0" smtClean="0"/>
              <a:t> </a:t>
            </a:r>
            <a:r>
              <a:rPr lang="sr-Cyrl-RS" sz="2000" dirty="0" smtClean="0"/>
              <a:t>или</a:t>
            </a:r>
            <a:r>
              <a:rPr lang="sr-Latn-RS" sz="2000" dirty="0" smtClean="0"/>
              <a:t> </a:t>
            </a:r>
            <a:r>
              <a:rPr lang="sr-Cyrl-RS" sz="2000" dirty="0" smtClean="0"/>
              <a:t>вожње</a:t>
            </a:r>
            <a:r>
              <a:rPr lang="sr-Latn-RS" sz="2000" dirty="0" smtClean="0"/>
              <a:t> </a:t>
            </a:r>
            <a:r>
              <a:rPr lang="sr-Cyrl-RS" sz="2000" dirty="0" smtClean="0"/>
              <a:t>бицикла</a:t>
            </a:r>
            <a:r>
              <a:rPr lang="sr-Latn-R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432" t="9663" r="27769" b="8484"/>
          <a:stretch/>
        </p:blipFill>
        <p:spPr>
          <a:xfrm>
            <a:off x="9496926" y="3850105"/>
            <a:ext cx="2133600" cy="25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978568"/>
            <a:ext cx="11550315" cy="53460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ПНЕУМАТИЧКИ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КОЛЕНИ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ЗГЛОБ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Овај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ради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истом</a:t>
            </a:r>
            <a:r>
              <a:rPr lang="sr-Latn-RS" b="1" dirty="0" smtClean="0"/>
              <a:t> </a:t>
            </a:r>
            <a:r>
              <a:rPr lang="sr-Cyrl-RS" b="1" dirty="0" smtClean="0"/>
              <a:t>принципу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хидраулични</a:t>
            </a:r>
            <a:r>
              <a:rPr lang="sr-Latn-RS" b="1" dirty="0" smtClean="0"/>
              <a:t>, </a:t>
            </a:r>
            <a:r>
              <a:rPr lang="sr-Cyrl-RS" b="1" dirty="0" smtClean="0"/>
              <a:t>сем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њега</a:t>
            </a:r>
            <a:r>
              <a:rPr lang="sr-Latn-RS" b="1" dirty="0" smtClean="0"/>
              <a:t> </a:t>
            </a:r>
            <a:r>
              <a:rPr lang="sr-Cyrl-RS" b="1" dirty="0" smtClean="0"/>
              <a:t>уместо</a:t>
            </a:r>
            <a:r>
              <a:rPr lang="sr-Latn-RS" b="1" dirty="0" smtClean="0"/>
              <a:t> </a:t>
            </a:r>
            <a:r>
              <a:rPr lang="sr-Cyrl-RS" b="1" dirty="0" smtClean="0"/>
              <a:t>уља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компримовани</a:t>
            </a:r>
            <a:r>
              <a:rPr lang="sr-Latn-RS" b="1" dirty="0" smtClean="0"/>
              <a:t> </a:t>
            </a:r>
            <a:r>
              <a:rPr lang="sr-Cyrl-RS" b="1" dirty="0" smtClean="0"/>
              <a:t>ваздух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улогу</a:t>
            </a:r>
            <a:r>
              <a:rPr lang="sr-Latn-RS" b="1" dirty="0" smtClean="0"/>
              <a:t> </a:t>
            </a:r>
            <a:r>
              <a:rPr lang="sr-Cyrl-RS" b="1" dirty="0" smtClean="0"/>
              <a:t>федера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колену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Овај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ОМОГУЋАВА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ПРОМЕНУ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РИТМА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КОРАКА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Предност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овог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колена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огледа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томе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уколико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пнеуматски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механизам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престане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функционише</a:t>
            </a:r>
            <a:r>
              <a:rPr lang="sr-Latn-RS" b="1" dirty="0" smtClean="0">
                <a:solidFill>
                  <a:srgbClr val="7030A0"/>
                </a:solidFill>
              </a:rPr>
              <a:t>, </a:t>
            </a:r>
            <a:r>
              <a:rPr lang="sr-Cyrl-RS" b="1" dirty="0" smtClean="0">
                <a:solidFill>
                  <a:srgbClr val="7030A0"/>
                </a:solidFill>
              </a:rPr>
              <a:t>онда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зглоб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наставља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функцоинише</a:t>
            </a:r>
            <a:r>
              <a:rPr lang="sr-Latn-RS" b="1" dirty="0" smtClean="0">
                <a:solidFill>
                  <a:srgbClr val="7030A0"/>
                </a:solidFill>
              </a:rPr>
              <a:t>  </a:t>
            </a:r>
            <a:r>
              <a:rPr lang="sr-Cyrl-RS" b="1" dirty="0" smtClean="0">
                <a:solidFill>
                  <a:srgbClr val="7030A0"/>
                </a:solidFill>
              </a:rPr>
              <a:t>као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колено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константном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фрикцијом</a:t>
            </a:r>
            <a:r>
              <a:rPr lang="sr-Latn-RS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знатно</a:t>
            </a:r>
            <a:r>
              <a:rPr lang="sr-Latn-RS" dirty="0" smtClean="0"/>
              <a:t> </a:t>
            </a:r>
            <a:r>
              <a:rPr lang="sr-Cyrl-RS" dirty="0" smtClean="0"/>
              <a:t>лакша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,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покрети</a:t>
            </a:r>
            <a:r>
              <a:rPr lang="sr-Latn-RS" dirty="0" smtClean="0"/>
              <a:t> </a:t>
            </a:r>
            <a:r>
              <a:rPr lang="sr-Cyrl-RS" dirty="0" smtClean="0"/>
              <a:t>пнеуматичког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доста</a:t>
            </a:r>
            <a:r>
              <a:rPr lang="sr-Latn-RS" dirty="0" smtClean="0"/>
              <a:t> </a:t>
            </a:r>
            <a:r>
              <a:rPr lang="sr-Cyrl-RS" dirty="0" smtClean="0"/>
              <a:t>мекши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овакав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погодан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спортисте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људе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баве</a:t>
            </a:r>
            <a:r>
              <a:rPr lang="sr-Latn-RS" dirty="0" smtClean="0"/>
              <a:t> </a:t>
            </a:r>
            <a:r>
              <a:rPr lang="sr-Cyrl-RS" dirty="0" smtClean="0"/>
              <a:t>неким</a:t>
            </a:r>
            <a:r>
              <a:rPr lang="sr-Latn-RS" dirty="0" smtClean="0"/>
              <a:t> </a:t>
            </a:r>
            <a:r>
              <a:rPr lang="sr-Cyrl-RS" b="1" dirty="0" smtClean="0"/>
              <a:t>рекреативним</a:t>
            </a:r>
            <a:r>
              <a:rPr lang="sr-Latn-RS" b="1" dirty="0" smtClean="0"/>
              <a:t> </a:t>
            </a:r>
            <a:r>
              <a:rPr lang="sr-Cyrl-RS" b="1" dirty="0" smtClean="0"/>
              <a:t>активностима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5874"/>
            <a:ext cx="6689558" cy="4848726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ХИБРИДНИ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СИСТЕМИ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КОЛЕНОГ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ЗГЛОБА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ових</a:t>
            </a:r>
            <a:r>
              <a:rPr lang="sr-Latn-RS" b="1" dirty="0" smtClean="0"/>
              <a:t> </a:t>
            </a:r>
            <a:r>
              <a:rPr lang="sr-Cyrl-RS" b="1" dirty="0" smtClean="0"/>
              <a:t>система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комбинују</a:t>
            </a:r>
            <a:r>
              <a:rPr lang="sr-Latn-RS" b="1" dirty="0" smtClean="0"/>
              <a:t> </a:t>
            </a:r>
            <a:r>
              <a:rPr lang="sr-Cyrl-RS" b="1" dirty="0" smtClean="0"/>
              <a:t>електронска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пнеуматичким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хидрауличним</a:t>
            </a:r>
            <a:r>
              <a:rPr lang="sr-Latn-RS" b="1" dirty="0" smtClean="0"/>
              <a:t> </a:t>
            </a:r>
            <a:r>
              <a:rPr lang="sr-Cyrl-RS" b="1" dirty="0" smtClean="0"/>
              <a:t>системима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представља</a:t>
            </a:r>
            <a:r>
              <a:rPr lang="sr-Latn-RS" b="1" dirty="0" smtClean="0"/>
              <a:t> </a:t>
            </a:r>
            <a:r>
              <a:rPr lang="sr-Cyrl-RS" b="1" dirty="0" smtClean="0"/>
              <a:t>изузетно</a:t>
            </a:r>
            <a:r>
              <a:rPr lang="sr-Latn-RS" b="1" dirty="0" smtClean="0"/>
              <a:t> </a:t>
            </a:r>
            <a:r>
              <a:rPr lang="sr-Cyrl-RS" b="1" dirty="0" smtClean="0"/>
              <a:t>добро</a:t>
            </a:r>
            <a:r>
              <a:rPr lang="sr-Latn-RS" b="1" dirty="0" smtClean="0"/>
              <a:t> </a:t>
            </a:r>
            <a:r>
              <a:rPr lang="sr-Cyrl-RS" b="1" dirty="0" smtClean="0"/>
              <a:t>решење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Ови</a:t>
            </a:r>
            <a:r>
              <a:rPr lang="sr-Latn-RS" dirty="0" smtClean="0"/>
              <a:t> </a:t>
            </a:r>
            <a:r>
              <a:rPr lang="sr-Cyrl-RS" dirty="0" smtClean="0"/>
              <a:t>системи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препоручују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акитивних</a:t>
            </a:r>
            <a:r>
              <a:rPr lang="sr-Latn-RS" dirty="0" smtClean="0"/>
              <a:t> </a:t>
            </a:r>
            <a:r>
              <a:rPr lang="sr-Cyrl-RS" dirty="0" smtClean="0"/>
              <a:t>особа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особа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кратким</a:t>
            </a:r>
            <a:r>
              <a:rPr lang="sr-Latn-RS" dirty="0" smtClean="0"/>
              <a:t> </a:t>
            </a:r>
            <a:r>
              <a:rPr lang="sr-Cyrl-RS" dirty="0" smtClean="0"/>
              <a:t>натколеним</a:t>
            </a:r>
            <a:r>
              <a:rPr lang="sr-Latn-RS" dirty="0" smtClean="0"/>
              <a:t> </a:t>
            </a:r>
            <a:r>
              <a:rPr lang="sr-Cyrl-RS" dirty="0" smtClean="0"/>
              <a:t>патрљцима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57" y="1475874"/>
            <a:ext cx="4122822" cy="48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52" y="175363"/>
            <a:ext cx="5624187" cy="1295943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/>
              <a:t>НАТКОЛЕНА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ПРОТЕЗА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60" y="1816274"/>
            <a:ext cx="6676372" cy="46775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врста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најчешће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доњих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Њена</a:t>
            </a:r>
            <a:r>
              <a:rPr lang="sr-Latn-RS" b="1" dirty="0" smtClean="0"/>
              <a:t> </a:t>
            </a:r>
            <a:r>
              <a:rPr lang="sr-Cyrl-RS" b="1" dirty="0" smtClean="0"/>
              <a:t>израда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комплексна</a:t>
            </a:r>
            <a:r>
              <a:rPr lang="sr-Latn-RS" b="1" dirty="0" smtClean="0"/>
              <a:t> </a:t>
            </a:r>
            <a:r>
              <a:rPr lang="sr-Cyrl-RS" b="1" dirty="0" smtClean="0"/>
              <a:t>јер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израдити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механичке</a:t>
            </a:r>
            <a:r>
              <a:rPr lang="sr-Latn-RS" b="1" dirty="0" smtClean="0"/>
              <a:t> </a:t>
            </a:r>
            <a:r>
              <a:rPr lang="sr-Cyrl-RS" b="1" dirty="0" smtClean="0"/>
              <a:t>замене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зглобове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,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чему</a:t>
            </a:r>
            <a:r>
              <a:rPr lang="sr-Latn-RS" b="1" dirty="0" smtClean="0"/>
              <a:t> </a:t>
            </a:r>
            <a:r>
              <a:rPr lang="sr-Cyrl-RS" b="1" dirty="0" smtClean="0"/>
              <a:t>мора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 </a:t>
            </a:r>
            <a:r>
              <a:rPr lang="sr-Cyrl-RS" b="1" dirty="0" smtClean="0"/>
              <a:t>добро</a:t>
            </a:r>
            <a:r>
              <a:rPr lang="sr-Latn-RS" b="1" dirty="0" smtClean="0"/>
              <a:t> </a:t>
            </a:r>
            <a:r>
              <a:rPr lang="sr-Cyrl-RS" b="1" dirty="0" smtClean="0"/>
              <a:t>центрирана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осовинском</a:t>
            </a:r>
            <a:r>
              <a:rPr lang="sr-Latn-RS" b="1" dirty="0" smtClean="0"/>
              <a:t> </a:t>
            </a:r>
            <a:r>
              <a:rPr lang="sr-Cyrl-RS" b="1" dirty="0" smtClean="0"/>
              <a:t>линијом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dirty="0" smtClean="0"/>
              <a:t>Посебан</a:t>
            </a:r>
            <a:r>
              <a:rPr lang="sr-Latn-RS" dirty="0" smtClean="0"/>
              <a:t> </a:t>
            </a:r>
            <a:r>
              <a:rPr lang="sr-Cyrl-RS" dirty="0" smtClean="0"/>
              <a:t>проблем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изради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уколико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краћи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изазива</a:t>
            </a:r>
            <a:r>
              <a:rPr lang="sr-Latn-RS" dirty="0" smtClean="0"/>
              <a:t> </a:t>
            </a:r>
            <a:r>
              <a:rPr lang="sr-Cyrl-RS" dirty="0" smtClean="0"/>
              <a:t>значајне</a:t>
            </a:r>
            <a:r>
              <a:rPr lang="sr-Latn-RS" dirty="0" smtClean="0"/>
              <a:t> </a:t>
            </a:r>
            <a:r>
              <a:rPr lang="sr-Cyrl-RS" dirty="0" smtClean="0"/>
              <a:t>тешкоће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изради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изазива</a:t>
            </a:r>
            <a:r>
              <a:rPr lang="sr-Latn-RS" dirty="0" smtClean="0"/>
              <a:t> </a:t>
            </a:r>
            <a:r>
              <a:rPr lang="sr-Cyrl-RS" dirty="0" smtClean="0"/>
              <a:t>велику</a:t>
            </a:r>
            <a:r>
              <a:rPr lang="sr-Latn-RS" dirty="0" smtClean="0"/>
              <a:t> </a:t>
            </a:r>
            <a:r>
              <a:rPr lang="sr-Cyrl-RS" dirty="0" smtClean="0"/>
              <a:t>потрошњу</a:t>
            </a:r>
            <a:r>
              <a:rPr lang="sr-Latn-RS" dirty="0" smtClean="0"/>
              <a:t> </a:t>
            </a:r>
            <a:r>
              <a:rPr lang="sr-Cyrl-RS" dirty="0" smtClean="0"/>
              <a:t>енергије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ношењу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мора</a:t>
            </a:r>
            <a:r>
              <a:rPr lang="sr-Latn-RS" dirty="0" smtClean="0"/>
              <a:t> </a:t>
            </a:r>
            <a:r>
              <a:rPr lang="sr-Cyrl-RS" dirty="0" smtClean="0"/>
              <a:t>правити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лаких</a:t>
            </a:r>
            <a:r>
              <a:rPr lang="sr-Latn-RS" dirty="0" smtClean="0"/>
              <a:t> </a:t>
            </a:r>
            <a:r>
              <a:rPr lang="sr-Cyrl-RS" dirty="0" smtClean="0"/>
              <a:t>материјала</a:t>
            </a:r>
            <a:r>
              <a:rPr lang="sr-Latn-R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32" y="1816274"/>
            <a:ext cx="4020854" cy="46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796716"/>
            <a:ext cx="7475621" cy="4888666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представљају</a:t>
            </a:r>
            <a:r>
              <a:rPr lang="sr-Latn-RS" b="1" dirty="0" smtClean="0"/>
              <a:t> </a:t>
            </a:r>
            <a:r>
              <a:rPr lang="sr-Cyrl-RS" b="1" dirty="0" smtClean="0"/>
              <a:t>најновија</a:t>
            </a:r>
            <a:r>
              <a:rPr lang="sr-Latn-RS" b="1" dirty="0" smtClean="0"/>
              <a:t> </a:t>
            </a:r>
            <a:r>
              <a:rPr lang="sr-Cyrl-RS" b="1" dirty="0" smtClean="0"/>
              <a:t>достигнућа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регулишу</a:t>
            </a:r>
            <a:r>
              <a:rPr lang="sr-Latn-RS" b="1" dirty="0" smtClean="0"/>
              <a:t> </a:t>
            </a:r>
            <a:r>
              <a:rPr lang="sr-Cyrl-RS" b="1" dirty="0" smtClean="0"/>
              <a:t>путем</a:t>
            </a:r>
            <a:r>
              <a:rPr lang="sr-Latn-RS" b="1" dirty="0" smtClean="0"/>
              <a:t> </a:t>
            </a:r>
            <a:r>
              <a:rPr lang="sr-Cyrl-RS" b="1" dirty="0" smtClean="0"/>
              <a:t>микропроцесора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он</a:t>
            </a:r>
            <a:r>
              <a:rPr lang="sr-Latn-RS" b="1" dirty="0" smtClean="0"/>
              <a:t> </a:t>
            </a:r>
            <a:r>
              <a:rPr lang="sr-Cyrl-RS" b="1" dirty="0" smtClean="0"/>
              <a:t>осећа</a:t>
            </a:r>
            <a:r>
              <a:rPr lang="sr-Latn-RS" b="1" dirty="0" smtClean="0"/>
              <a:t> </a:t>
            </a:r>
            <a:r>
              <a:rPr lang="sr-Cyrl-RS" b="1" dirty="0" smtClean="0"/>
              <a:t>покрете</a:t>
            </a:r>
            <a:r>
              <a:rPr lang="sr-Latn-RS" b="1" dirty="0" smtClean="0"/>
              <a:t> </a:t>
            </a:r>
            <a:r>
              <a:rPr lang="sr-Cyrl-RS" b="1" dirty="0" smtClean="0"/>
              <a:t>флексије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екстензије</a:t>
            </a:r>
            <a:r>
              <a:rPr lang="sr-Latn-RS" b="1" dirty="0" smtClean="0"/>
              <a:t> </a:t>
            </a:r>
            <a:r>
              <a:rPr lang="sr-Cyrl-RS" b="1" dirty="0" smtClean="0"/>
              <a:t>уочавајући</a:t>
            </a:r>
            <a:r>
              <a:rPr lang="sr-Latn-RS" b="1" dirty="0" smtClean="0"/>
              <a:t> </a:t>
            </a:r>
            <a:r>
              <a:rPr lang="sr-Cyrl-RS" b="1" dirty="0" smtClean="0"/>
              <a:t>положај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коме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тренутно</a:t>
            </a:r>
            <a:r>
              <a:rPr lang="sr-Latn-RS" b="1" dirty="0" smtClean="0"/>
              <a:t> </a:t>
            </a:r>
            <a:r>
              <a:rPr lang="sr-Cyrl-RS" b="1" dirty="0" smtClean="0"/>
              <a:t>налази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Путем</a:t>
            </a:r>
            <a:r>
              <a:rPr lang="sr-Latn-RS" dirty="0" smtClean="0"/>
              <a:t> </a:t>
            </a:r>
            <a:r>
              <a:rPr lang="sr-Cyrl-RS" dirty="0" smtClean="0"/>
              <a:t>микропроцесора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компијутерског</a:t>
            </a:r>
            <a:r>
              <a:rPr lang="sr-Latn-RS" dirty="0" smtClean="0"/>
              <a:t> </a:t>
            </a:r>
            <a:r>
              <a:rPr lang="sr-Cyrl-RS" dirty="0" smtClean="0"/>
              <a:t>механизма</a:t>
            </a:r>
            <a:r>
              <a:rPr lang="sr-Latn-RS" dirty="0" smtClean="0"/>
              <a:t> </a:t>
            </a:r>
            <a:r>
              <a:rPr lang="sr-Cyrl-RS" dirty="0" smtClean="0"/>
              <a:t>синхроно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регулише</a:t>
            </a:r>
            <a:r>
              <a:rPr lang="sr-Latn-RS" dirty="0" smtClean="0"/>
              <a:t> </a:t>
            </a:r>
            <a:r>
              <a:rPr lang="sr-Cyrl-RS" dirty="0" smtClean="0"/>
              <a:t>функција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одговара</a:t>
            </a:r>
            <a:r>
              <a:rPr lang="sr-Latn-RS" dirty="0" smtClean="0"/>
              <a:t> </a:t>
            </a:r>
            <a:r>
              <a:rPr lang="sr-Cyrl-RS" dirty="0" smtClean="0"/>
              <a:t>захтевима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Врсте</a:t>
            </a:r>
            <a:r>
              <a:rPr lang="sr-Latn-RS" dirty="0" smtClean="0"/>
              <a:t> </a:t>
            </a:r>
            <a:r>
              <a:rPr lang="sr-Cyrl-RS" dirty="0" smtClean="0"/>
              <a:t>колена</a:t>
            </a:r>
            <a:r>
              <a:rPr lang="sr-Latn-RS" dirty="0" smtClean="0"/>
              <a:t> </a:t>
            </a:r>
            <a:r>
              <a:rPr lang="sr-Cyrl-RS" dirty="0" smtClean="0"/>
              <a:t>регулисаних</a:t>
            </a:r>
            <a:r>
              <a:rPr lang="sr-Latn-RS" dirty="0" smtClean="0"/>
              <a:t> </a:t>
            </a:r>
            <a:r>
              <a:rPr lang="sr-Cyrl-RS" dirty="0" smtClean="0"/>
              <a:t>компијутерски</a:t>
            </a:r>
            <a:r>
              <a:rPr lang="sr-Latn-RS" dirty="0" smtClean="0"/>
              <a:t>: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Latn-RS" dirty="0" smtClean="0"/>
              <a:t>CaTech -  </a:t>
            </a:r>
            <a:r>
              <a:rPr lang="sr-Cyrl-RS" dirty="0" smtClean="0"/>
              <a:t>микропроцесорско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endParaRPr lang="sr-Latn-RS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Latn-RS" dirty="0" smtClean="0"/>
              <a:t>Otto – Bock </a:t>
            </a:r>
            <a:r>
              <a:rPr lang="sr-Cyrl-RS" dirty="0" smtClean="0"/>
              <a:t>микропроцесорко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endParaRPr lang="sr-Latn-RS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Latn-RS" dirty="0" smtClean="0"/>
              <a:t>Sietl -  </a:t>
            </a:r>
            <a:r>
              <a:rPr lang="sr-Cyrl-RS" dirty="0" smtClean="0"/>
              <a:t>микропроцесорско</a:t>
            </a:r>
            <a:r>
              <a:rPr lang="sr-Latn-RS" dirty="0" smtClean="0"/>
              <a:t> </a:t>
            </a:r>
            <a:r>
              <a:rPr lang="sr-Cyrl-RS" dirty="0" smtClean="0"/>
              <a:t>колено</a:t>
            </a:r>
            <a:r>
              <a:rPr lang="sr-Latn-RS" dirty="0" smtClean="0"/>
              <a:t>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16" y="1796716"/>
            <a:ext cx="3769895" cy="4888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494" y="866274"/>
            <a:ext cx="7170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FF0000"/>
                </a:solidFill>
              </a:rPr>
              <a:t>КОМПИЈУТЕРСКО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КОЛЕНО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КОЈЕ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СЕ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КОНТРОЛИШЕ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МИКРОПРОЦЕСОРОМ</a:t>
            </a:r>
            <a:endParaRPr lang="sr-Latn-R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1167"/>
            <a:ext cx="10972800" cy="109966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ПОТКОЛЕНИ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ДЕО</a:t>
            </a:r>
            <a:r>
              <a:rPr lang="sr-Latn-R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1824363"/>
            <a:ext cx="7716033" cy="48645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Овај</a:t>
            </a:r>
            <a:r>
              <a:rPr lang="sr-Latn-RS" b="1" dirty="0" smtClean="0"/>
              <a:t> </a:t>
            </a:r>
            <a:r>
              <a:rPr lang="sr-Cyrl-RS" b="1" dirty="0" smtClean="0"/>
              <a:t>део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посебни</a:t>
            </a:r>
            <a:r>
              <a:rPr lang="sr-Latn-RS" b="1" dirty="0" smtClean="0"/>
              <a:t> </a:t>
            </a:r>
            <a:r>
              <a:rPr lang="sr-Cyrl-RS" b="1" dirty="0" smtClean="0"/>
              <a:t>део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улогу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повеже</a:t>
            </a:r>
            <a:r>
              <a:rPr lang="sr-Latn-RS" b="1" dirty="0" smtClean="0"/>
              <a:t> </a:t>
            </a:r>
            <a:r>
              <a:rPr lang="sr-Cyrl-RS" b="1" dirty="0" smtClean="0"/>
              <a:t>колени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скочним</a:t>
            </a:r>
            <a:r>
              <a:rPr lang="sr-Latn-RS" b="1" dirty="0" smtClean="0"/>
              <a:t> </a:t>
            </a:r>
            <a:r>
              <a:rPr lang="sr-Cyrl-RS" b="1" dirty="0" smtClean="0"/>
              <a:t>зглобом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стопалом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пацијенту</a:t>
            </a:r>
            <a:r>
              <a:rPr lang="sr-Latn-RS" b="1" dirty="0" smtClean="0"/>
              <a:t> </a:t>
            </a:r>
            <a:r>
              <a:rPr lang="sr-Cyrl-RS" b="1" dirty="0" smtClean="0"/>
              <a:t>омоућава</a:t>
            </a:r>
            <a:r>
              <a:rPr lang="sr-Latn-RS" b="1" dirty="0" smtClean="0"/>
              <a:t> </a:t>
            </a:r>
            <a:r>
              <a:rPr lang="sr-Cyrl-RS" b="1" dirty="0" smtClean="0"/>
              <a:t>функционисање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протезом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егзоскелетних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dirty="0" smtClean="0"/>
              <a:t>веза</a:t>
            </a:r>
            <a:r>
              <a:rPr lang="sr-Latn-RS" dirty="0" smtClean="0"/>
              <a:t> </a:t>
            </a:r>
            <a:r>
              <a:rPr lang="sr-Cyrl-RS" dirty="0" smtClean="0"/>
              <a:t>коленог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скочним</a:t>
            </a:r>
            <a:r>
              <a:rPr lang="sr-Latn-RS" dirty="0" smtClean="0"/>
              <a:t> </a:t>
            </a:r>
            <a:r>
              <a:rPr lang="sr-Cyrl-RS" dirty="0" smtClean="0"/>
              <a:t>зглобом</a:t>
            </a:r>
            <a:r>
              <a:rPr lang="sr-Latn-RS" dirty="0" smtClean="0"/>
              <a:t> </a:t>
            </a:r>
            <a:r>
              <a:rPr lang="sr-Cyrl-RS" dirty="0" smtClean="0"/>
              <a:t>омогућена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помоћу</a:t>
            </a:r>
            <a:r>
              <a:rPr lang="sr-Latn-RS" dirty="0" smtClean="0"/>
              <a:t> </a:t>
            </a:r>
            <a:r>
              <a:rPr lang="sr-Cyrl-RS" dirty="0" smtClean="0"/>
              <a:t>моделираног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пилоном</a:t>
            </a:r>
            <a:r>
              <a:rPr lang="sr-Latn-RS" dirty="0" smtClean="0"/>
              <a:t> (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дуралуминијумску</a:t>
            </a:r>
            <a:r>
              <a:rPr lang="sr-Latn-RS" dirty="0" smtClean="0"/>
              <a:t> </a:t>
            </a:r>
            <a:r>
              <a:rPr lang="sr-Cyrl-RS" dirty="0" smtClean="0"/>
              <a:t>цев</a:t>
            </a:r>
            <a:r>
              <a:rPr lang="sr-Latn-RS" dirty="0" smtClean="0"/>
              <a:t>) </a:t>
            </a:r>
            <a:r>
              <a:rPr lang="sr-Cyrl-RS" dirty="0" smtClean="0"/>
              <a:t>покривеног</a:t>
            </a:r>
            <a:r>
              <a:rPr lang="sr-Latn-RS" dirty="0" smtClean="0"/>
              <a:t> </a:t>
            </a:r>
            <a:r>
              <a:rPr lang="sr-Cyrl-RS" dirty="0" smtClean="0"/>
              <a:t>меком</a:t>
            </a:r>
            <a:r>
              <a:rPr lang="sr-Latn-RS" dirty="0" smtClean="0"/>
              <a:t> </a:t>
            </a:r>
            <a:r>
              <a:rPr lang="sr-Cyrl-RS" dirty="0" smtClean="0"/>
              <a:t>сунђерастом</a:t>
            </a:r>
            <a:r>
              <a:rPr lang="sr-Latn-RS" dirty="0" smtClean="0"/>
              <a:t> </a:t>
            </a:r>
            <a:r>
              <a:rPr lang="sr-Cyrl-RS" dirty="0" smtClean="0"/>
              <a:t>гумом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ендоскеленту</a:t>
            </a:r>
            <a:r>
              <a:rPr lang="sr-Latn-RS" dirty="0" smtClean="0"/>
              <a:t> </a:t>
            </a:r>
            <a:r>
              <a:rPr lang="sr-Cyrl-RS" dirty="0" smtClean="0"/>
              <a:t>потколеницу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ендоскелетних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dirty="0" smtClean="0"/>
              <a:t>потколени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сачињен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пластије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ламинирану</a:t>
            </a:r>
            <a:r>
              <a:rPr lang="sr-Latn-RS" dirty="0" smtClean="0"/>
              <a:t> </a:t>
            </a:r>
            <a:r>
              <a:rPr lang="sr-Cyrl-RS" dirty="0" smtClean="0"/>
              <a:t>потколеницу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282" y="1824362"/>
            <a:ext cx="3554521" cy="48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14" y="40346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СКОЧНИ</a:t>
            </a:r>
            <a:r>
              <a:rPr lang="sr-Latn-RS" sz="4000" b="1" dirty="0" smtClean="0"/>
              <a:t> </a:t>
            </a:r>
            <a:r>
              <a:rPr lang="sr-Cyrl-RS" sz="4000" b="1" dirty="0" smtClean="0"/>
              <a:t>ЗГЛОБ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00" y="1816274"/>
            <a:ext cx="8517698" cy="4835046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део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спаја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потколеницу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израду</a:t>
            </a:r>
            <a:r>
              <a:rPr lang="sr-Latn-RS" dirty="0" smtClean="0"/>
              <a:t> </a:t>
            </a:r>
            <a:r>
              <a:rPr lang="sr-Cyrl-RS" dirty="0" smtClean="0"/>
              <a:t>скочнох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метални</a:t>
            </a:r>
            <a:r>
              <a:rPr lang="sr-Latn-RS" dirty="0" smtClean="0"/>
              <a:t> </a:t>
            </a:r>
            <a:r>
              <a:rPr lang="sr-Cyrl-RS" dirty="0" smtClean="0"/>
              <a:t>делови</a:t>
            </a:r>
            <a:r>
              <a:rPr lang="sr-Latn-RS" dirty="0" smtClean="0"/>
              <a:t> </a:t>
            </a:r>
            <a:r>
              <a:rPr lang="sr-Cyrl-RS" dirty="0" smtClean="0"/>
              <a:t>чијим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повезивањем</a:t>
            </a:r>
            <a:r>
              <a:rPr lang="sr-Latn-RS" dirty="0" smtClean="0"/>
              <a:t> </a:t>
            </a:r>
            <a:r>
              <a:rPr lang="sr-Cyrl-RS" dirty="0" smtClean="0"/>
              <a:t>саставља</a:t>
            </a:r>
            <a:r>
              <a:rPr lang="sr-Latn-RS" dirty="0" smtClean="0"/>
              <a:t> 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повезује</a:t>
            </a:r>
            <a:r>
              <a:rPr lang="sr-Latn-RS" dirty="0" smtClean="0"/>
              <a:t> </a:t>
            </a:r>
            <a:r>
              <a:rPr lang="sr-Cyrl-RS" dirty="0" smtClean="0"/>
              <a:t>протетичко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Скочни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: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ЈЕДНООСОВИНСКИ</a:t>
            </a:r>
            <a:r>
              <a:rPr lang="sr-Latn-RS" dirty="0" smtClean="0"/>
              <a:t> –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покрете</a:t>
            </a:r>
            <a:r>
              <a:rPr lang="sr-Latn-RS" dirty="0" smtClean="0"/>
              <a:t> </a:t>
            </a:r>
            <a:r>
              <a:rPr lang="sr-Cyrl-RS" dirty="0" smtClean="0"/>
              <a:t>плантарне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дорзалне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ДВООСОВИНСКИ</a:t>
            </a:r>
            <a:r>
              <a:rPr lang="sr-Latn-RS" dirty="0" smtClean="0"/>
              <a:t> – </a:t>
            </a:r>
            <a:r>
              <a:rPr lang="sr-Cyrl-RS" dirty="0" smtClean="0"/>
              <a:t>поред</a:t>
            </a:r>
            <a:r>
              <a:rPr lang="sr-Latn-RS" dirty="0" smtClean="0"/>
              <a:t> </a:t>
            </a:r>
            <a:r>
              <a:rPr lang="sr-Cyrl-RS" dirty="0" smtClean="0"/>
              <a:t>покрета</a:t>
            </a:r>
            <a:r>
              <a:rPr lang="sr-Latn-RS" dirty="0" smtClean="0"/>
              <a:t> </a:t>
            </a:r>
            <a:r>
              <a:rPr lang="sr-Cyrl-RS" dirty="0" smtClean="0"/>
              <a:t>плантарне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дорзалне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овом</a:t>
            </a:r>
            <a:r>
              <a:rPr lang="sr-Latn-RS" dirty="0" smtClean="0"/>
              <a:t> </a:t>
            </a:r>
            <a:r>
              <a:rPr lang="sr-Cyrl-RS" dirty="0" smtClean="0"/>
              <a:t>зглобу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изводе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покрети</a:t>
            </a:r>
            <a:r>
              <a:rPr lang="sr-Latn-RS" dirty="0" smtClean="0"/>
              <a:t> </a:t>
            </a:r>
            <a:r>
              <a:rPr lang="sr-Cyrl-RS" dirty="0" smtClean="0"/>
              <a:t>пронације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супинације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га</a:t>
            </a:r>
            <a:r>
              <a:rPr lang="sr-Latn-RS" dirty="0" smtClean="0"/>
              <a:t>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функционалнијим</a:t>
            </a: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СКОЧНИ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ТРАНСВЕРЗАЛНОМ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РОТАЦИЈОМ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Latn-RS" dirty="0" smtClean="0"/>
              <a:t>–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њему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изводе</a:t>
            </a:r>
            <a:r>
              <a:rPr lang="sr-Latn-RS" dirty="0" smtClean="0"/>
              <a:t> </a:t>
            </a:r>
            <a:r>
              <a:rPr lang="sr-Cyrl-RS" dirty="0" smtClean="0"/>
              <a:t>покрети</a:t>
            </a:r>
            <a:r>
              <a:rPr lang="sr-Latn-RS" dirty="0" smtClean="0"/>
              <a:t> </a:t>
            </a:r>
            <a:r>
              <a:rPr lang="sr-Cyrl-RS" dirty="0" smtClean="0"/>
              <a:t>плантарне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дорзалне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r>
              <a:rPr lang="sr-Latn-RS" dirty="0" smtClean="0"/>
              <a:t>, </a:t>
            </a:r>
            <a:r>
              <a:rPr lang="sr-Cyrl-RS" dirty="0" smtClean="0"/>
              <a:t>покрети</a:t>
            </a:r>
            <a:r>
              <a:rPr lang="sr-Latn-RS" dirty="0" smtClean="0"/>
              <a:t> </a:t>
            </a:r>
            <a:r>
              <a:rPr lang="sr-Cyrl-RS" dirty="0" smtClean="0"/>
              <a:t>еверзије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инверзије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покрети</a:t>
            </a:r>
            <a:r>
              <a:rPr lang="sr-Latn-RS" dirty="0" smtClean="0"/>
              <a:t> </a:t>
            </a:r>
            <a:r>
              <a:rPr lang="sr-Cyrl-RS" dirty="0" smtClean="0"/>
              <a:t>унутрашње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спољашње</a:t>
            </a:r>
            <a:r>
              <a:rPr lang="sr-Latn-RS" dirty="0" smtClean="0"/>
              <a:t> </a:t>
            </a:r>
            <a:r>
              <a:rPr lang="sr-Cyrl-RS" dirty="0" smtClean="0"/>
              <a:t>ротације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овај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наведених</a:t>
            </a:r>
            <a:r>
              <a:rPr lang="sr-Latn-RS" dirty="0" smtClean="0"/>
              <a:t>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најефикаснијим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005" y="1816274"/>
            <a:ext cx="2956143" cy="48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8" y="39093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ПРОТЕТИЧКО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СТОПАЛО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726687"/>
            <a:ext cx="11486148" cy="2379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400" b="1" dirty="0" smtClean="0"/>
              <a:t>Без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протетичког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стопала</a:t>
            </a:r>
            <a:r>
              <a:rPr lang="sr-Latn-RS" sz="2400" b="1" dirty="0" smtClean="0"/>
              <a:t>, </a:t>
            </a:r>
            <a:r>
              <a:rPr lang="sr-Cyrl-RS" sz="2400" b="1" dirty="0" smtClean="0"/>
              <a:t>ход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пацијента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протезом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не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био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омогућен</a:t>
            </a:r>
            <a:r>
              <a:rPr lang="sr-Latn-RS" sz="2400" b="1" dirty="0" smtClean="0"/>
              <a:t>, </a:t>
            </a:r>
            <a:r>
              <a:rPr lang="sr-Cyrl-RS" sz="2400" b="1" dirty="0" smtClean="0"/>
              <a:t>те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га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то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чини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једним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од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најважнијих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делова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протезе</a:t>
            </a:r>
            <a:r>
              <a:rPr lang="sr-Latn-RS" sz="2400" b="1" dirty="0" smtClean="0"/>
              <a:t>.</a:t>
            </a:r>
          </a:p>
          <a:p>
            <a:pPr marL="0" indent="0" algn="just">
              <a:buNone/>
            </a:pPr>
            <a:r>
              <a:rPr lang="sr-Cyrl-RS" sz="2400" dirty="0" smtClean="0"/>
              <a:t>Током</a:t>
            </a:r>
            <a:r>
              <a:rPr lang="sr-Latn-RS" sz="2400" dirty="0" smtClean="0"/>
              <a:t> </a:t>
            </a:r>
            <a:r>
              <a:rPr lang="sr-Cyrl-RS" sz="2400" dirty="0" smtClean="0"/>
              <a:t>његове</a:t>
            </a:r>
            <a:r>
              <a:rPr lang="sr-Latn-RS" sz="2400" dirty="0" smtClean="0"/>
              <a:t> </a:t>
            </a:r>
            <a:r>
              <a:rPr lang="sr-Cyrl-RS" sz="2400" dirty="0" smtClean="0"/>
              <a:t>израде</a:t>
            </a:r>
            <a:r>
              <a:rPr lang="sr-Latn-RS" sz="2400" dirty="0" smtClean="0"/>
              <a:t>, </a:t>
            </a:r>
            <a:r>
              <a:rPr lang="sr-Cyrl-RS" sz="2400" dirty="0" smtClean="0"/>
              <a:t>треба</a:t>
            </a:r>
            <a:r>
              <a:rPr lang="sr-Latn-RS" sz="2400" dirty="0" smtClean="0"/>
              <a:t> </a:t>
            </a:r>
            <a:r>
              <a:rPr lang="sr-Cyrl-RS" sz="2400" dirty="0" smtClean="0"/>
              <a:t>водити</a:t>
            </a:r>
            <a:r>
              <a:rPr lang="sr-Latn-RS" sz="2400" dirty="0" smtClean="0"/>
              <a:t> </a:t>
            </a:r>
            <a:r>
              <a:rPr lang="sr-Cyrl-RS" sz="2400" dirty="0" smtClean="0"/>
              <a:t>рачуна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о</a:t>
            </a:r>
            <a:r>
              <a:rPr lang="sr-Latn-RS" sz="2400" dirty="0" smtClean="0"/>
              <a:t> </a:t>
            </a:r>
            <a:r>
              <a:rPr lang="sr-Cyrl-RS" sz="2400" dirty="0" smtClean="0"/>
              <a:t>томе</a:t>
            </a:r>
            <a:r>
              <a:rPr lang="sr-Latn-RS" sz="2400" dirty="0" smtClean="0"/>
              <a:t> </a:t>
            </a:r>
            <a:r>
              <a:rPr lang="sr-Cyrl-RS" sz="2400" dirty="0" smtClean="0"/>
              <a:t>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буде</a:t>
            </a:r>
            <a:r>
              <a:rPr lang="sr-Latn-RS" sz="2400" dirty="0" smtClean="0"/>
              <a:t> </a:t>
            </a:r>
            <a:r>
              <a:rPr lang="sr-Cyrl-RS" sz="2400" dirty="0" smtClean="0"/>
              <a:t>сличног</a:t>
            </a:r>
            <a:r>
              <a:rPr lang="sr-Latn-RS" sz="2400" dirty="0" smtClean="0"/>
              <a:t> </a:t>
            </a:r>
            <a:r>
              <a:rPr lang="sr-Cyrl-RS" sz="2400" dirty="0" smtClean="0"/>
              <a:t>облика</a:t>
            </a:r>
            <a:r>
              <a:rPr lang="sr-Latn-RS" sz="2400" dirty="0" smtClean="0"/>
              <a:t>, </a:t>
            </a:r>
            <a:r>
              <a:rPr lang="sr-Cyrl-RS" sz="2400" dirty="0" smtClean="0"/>
              <a:t>величине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изгледа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као</a:t>
            </a:r>
            <a:r>
              <a:rPr lang="sr-Latn-RS" sz="2400" dirty="0" smtClean="0"/>
              <a:t> </a:t>
            </a:r>
            <a:r>
              <a:rPr lang="sr-Cyrl-RS" sz="2400" dirty="0" smtClean="0"/>
              <a:t>здраво</a:t>
            </a:r>
            <a:r>
              <a:rPr lang="sr-Latn-RS" sz="2400" dirty="0" smtClean="0"/>
              <a:t> </a:t>
            </a:r>
            <a:r>
              <a:rPr lang="sr-Cyrl-RS" sz="2400" dirty="0" smtClean="0"/>
              <a:t>стопало</a:t>
            </a:r>
            <a:r>
              <a:rPr lang="sr-Latn-RS" sz="2400" dirty="0" smtClean="0"/>
              <a:t>, </a:t>
            </a:r>
            <a:r>
              <a:rPr lang="sr-Cyrl-RS" sz="2400" dirty="0" smtClean="0"/>
              <a:t>јер</a:t>
            </a:r>
            <a:r>
              <a:rPr lang="sr-Latn-RS" sz="2400" dirty="0" smtClean="0"/>
              <a:t> </a:t>
            </a:r>
            <a:r>
              <a:rPr lang="sr-Cyrl-RS" sz="2400" dirty="0" smtClean="0"/>
              <a:t>само</a:t>
            </a:r>
            <a:r>
              <a:rPr lang="sr-Latn-RS" sz="2400" dirty="0" smtClean="0"/>
              <a:t> </a:t>
            </a:r>
            <a:r>
              <a:rPr lang="sr-Cyrl-RS" sz="2400" dirty="0" smtClean="0"/>
              <a:t>у</a:t>
            </a:r>
            <a:r>
              <a:rPr lang="sr-Latn-RS" sz="2400" dirty="0" smtClean="0"/>
              <a:t> </a:t>
            </a:r>
            <a:r>
              <a:rPr lang="sr-Cyrl-RS" sz="2400" dirty="0" smtClean="0"/>
              <a:t>том</a:t>
            </a:r>
            <a:r>
              <a:rPr lang="sr-Latn-RS" sz="2400" dirty="0" smtClean="0"/>
              <a:t> </a:t>
            </a:r>
            <a:r>
              <a:rPr lang="sr-Cyrl-RS" sz="2400" dirty="0" smtClean="0"/>
              <a:t>случају</a:t>
            </a:r>
            <a:r>
              <a:rPr lang="sr-Latn-RS" sz="2400" dirty="0" smtClean="0"/>
              <a:t> </a:t>
            </a:r>
            <a:r>
              <a:rPr lang="sr-Cyrl-RS" sz="2400" dirty="0" smtClean="0"/>
              <a:t>може</a:t>
            </a:r>
            <a:r>
              <a:rPr lang="sr-Latn-RS" sz="2400" dirty="0" smtClean="0"/>
              <a:t> </a:t>
            </a:r>
            <a:r>
              <a:rPr lang="sr-Cyrl-RS" sz="2400" dirty="0" smtClean="0"/>
              <a:t>помоћи</a:t>
            </a:r>
            <a:r>
              <a:rPr lang="sr-Latn-RS" sz="2400" dirty="0" smtClean="0"/>
              <a:t> </a:t>
            </a:r>
            <a:r>
              <a:rPr lang="sr-Cyrl-RS" sz="2400" dirty="0" smtClean="0"/>
              <a:t>пацијенту</a:t>
            </a:r>
            <a:r>
              <a:rPr lang="sr-Latn-RS" sz="2400" dirty="0" smtClean="0"/>
              <a:t> </a:t>
            </a:r>
            <a:r>
              <a:rPr lang="sr-Cyrl-RS" sz="2400" dirty="0" smtClean="0"/>
              <a:t>у</a:t>
            </a:r>
            <a:r>
              <a:rPr lang="sr-Latn-RS" sz="2400" dirty="0" smtClean="0"/>
              <a:t> </a:t>
            </a:r>
            <a:r>
              <a:rPr lang="sr-Cyrl-RS" sz="2400" dirty="0" smtClean="0"/>
              <a:t>ходу</a:t>
            </a:r>
            <a:r>
              <a:rPr lang="sr-Latn-RS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884" y="3811012"/>
            <a:ext cx="8229600" cy="2677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r-Cyrl-RS" sz="2400" b="1" dirty="0">
                <a:solidFill>
                  <a:srgbClr val="FF0000"/>
                </a:solidFill>
              </a:rPr>
              <a:t>ФУНКЦИЈЕ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ПРОТЕТИЧКОГ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СТОПАЛА</a:t>
            </a:r>
            <a:r>
              <a:rPr lang="sr-Latn-RS" sz="2400" b="1" dirty="0">
                <a:solidFill>
                  <a:srgbClr val="FF0000"/>
                </a:solidFill>
              </a:rPr>
              <a:t>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sr-Latn-RS" sz="2400" b="1" dirty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2060"/>
                </a:solidFill>
              </a:rPr>
              <a:t>Обезбеђивање</a:t>
            </a:r>
            <a:r>
              <a:rPr lang="sr-Latn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>
                <a:solidFill>
                  <a:srgbClr val="002060"/>
                </a:solidFill>
              </a:rPr>
              <a:t>стабилности</a:t>
            </a:r>
            <a:r>
              <a:rPr lang="sr-Latn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>
                <a:solidFill>
                  <a:srgbClr val="002060"/>
                </a:solidFill>
              </a:rPr>
              <a:t>при</a:t>
            </a:r>
            <a:r>
              <a:rPr lang="sr-Latn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>
                <a:solidFill>
                  <a:srgbClr val="002060"/>
                </a:solidFill>
              </a:rPr>
              <a:t>стајању</a:t>
            </a:r>
            <a:r>
              <a:rPr lang="sr-Latn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>
                <a:solidFill>
                  <a:srgbClr val="002060"/>
                </a:solidFill>
              </a:rPr>
              <a:t>и</a:t>
            </a:r>
            <a:r>
              <a:rPr lang="sr-Latn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>
                <a:solidFill>
                  <a:srgbClr val="002060"/>
                </a:solidFill>
              </a:rPr>
              <a:t>ходању</a:t>
            </a:r>
            <a:endParaRPr lang="sr-Latn-RS" sz="2400" b="1" dirty="0">
              <a:solidFill>
                <a:srgbClr val="00206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FF33CC"/>
                </a:solidFill>
              </a:rPr>
              <a:t>Аспорбовање</a:t>
            </a:r>
            <a:r>
              <a:rPr lang="sr-Latn-RS" sz="2400" b="1" dirty="0">
                <a:solidFill>
                  <a:srgbClr val="FF33CC"/>
                </a:solidFill>
              </a:rPr>
              <a:t> </a:t>
            </a:r>
            <a:r>
              <a:rPr lang="sr-Cyrl-RS" sz="2400" b="1" dirty="0">
                <a:solidFill>
                  <a:srgbClr val="FF33CC"/>
                </a:solidFill>
              </a:rPr>
              <a:t>локомоторног</a:t>
            </a:r>
            <a:r>
              <a:rPr lang="sr-Latn-RS" sz="2400" b="1" dirty="0">
                <a:solidFill>
                  <a:srgbClr val="FF33CC"/>
                </a:solidFill>
              </a:rPr>
              <a:t> </a:t>
            </a:r>
            <a:r>
              <a:rPr lang="sr-Cyrl-RS" sz="2400" b="1" dirty="0">
                <a:solidFill>
                  <a:srgbClr val="FF33CC"/>
                </a:solidFill>
              </a:rPr>
              <a:t>шока</a:t>
            </a:r>
            <a:endParaRPr lang="sr-Latn-RS" sz="2400" b="1" dirty="0">
              <a:solidFill>
                <a:srgbClr val="FF33CC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7030A0"/>
                </a:solidFill>
              </a:rPr>
              <a:t>Замена</a:t>
            </a:r>
            <a:r>
              <a:rPr lang="sr-Latn-RS" sz="2400" b="1" dirty="0">
                <a:solidFill>
                  <a:srgbClr val="7030A0"/>
                </a:solidFill>
              </a:rPr>
              <a:t> </a:t>
            </a:r>
            <a:r>
              <a:rPr lang="sr-Cyrl-RS" sz="2400" b="1" dirty="0">
                <a:solidFill>
                  <a:srgbClr val="7030A0"/>
                </a:solidFill>
              </a:rPr>
              <a:t>изгубљених</a:t>
            </a:r>
            <a:r>
              <a:rPr lang="sr-Latn-RS" sz="2400" b="1" dirty="0">
                <a:solidFill>
                  <a:srgbClr val="7030A0"/>
                </a:solidFill>
              </a:rPr>
              <a:t> </a:t>
            </a:r>
            <a:r>
              <a:rPr lang="sr-Cyrl-RS" sz="2400" b="1" dirty="0">
                <a:solidFill>
                  <a:srgbClr val="7030A0"/>
                </a:solidFill>
              </a:rPr>
              <a:t>мишићних</a:t>
            </a:r>
            <a:r>
              <a:rPr lang="sr-Latn-RS" sz="2400" b="1" dirty="0">
                <a:solidFill>
                  <a:srgbClr val="7030A0"/>
                </a:solidFill>
              </a:rPr>
              <a:t> </a:t>
            </a:r>
            <a:r>
              <a:rPr lang="sr-Cyrl-RS" sz="2400" b="1" dirty="0">
                <a:solidFill>
                  <a:srgbClr val="7030A0"/>
                </a:solidFill>
              </a:rPr>
              <a:t>функција</a:t>
            </a:r>
            <a:endParaRPr lang="sr-Latn-RS" sz="2400" b="1" dirty="0">
              <a:solidFill>
                <a:srgbClr val="7030A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B050"/>
                </a:solidFill>
              </a:rPr>
              <a:t>Обезбеђивање</a:t>
            </a:r>
            <a:r>
              <a:rPr lang="sr-Latn-RS" sz="2400" b="1" dirty="0">
                <a:solidFill>
                  <a:srgbClr val="00B050"/>
                </a:solidFill>
              </a:rPr>
              <a:t> </a:t>
            </a:r>
            <a:r>
              <a:rPr lang="sr-Cyrl-RS" sz="2400" b="1" dirty="0">
                <a:solidFill>
                  <a:srgbClr val="00B050"/>
                </a:solidFill>
              </a:rPr>
              <a:t>покретљивости</a:t>
            </a:r>
            <a:r>
              <a:rPr lang="sr-Latn-RS" sz="2400" b="1" dirty="0">
                <a:solidFill>
                  <a:srgbClr val="00B050"/>
                </a:solidFill>
              </a:rPr>
              <a:t> </a:t>
            </a:r>
            <a:r>
              <a:rPr lang="sr-Cyrl-RS" sz="2400" b="1" dirty="0">
                <a:solidFill>
                  <a:srgbClr val="00B050"/>
                </a:solidFill>
              </a:rPr>
              <a:t>у</a:t>
            </a:r>
            <a:r>
              <a:rPr lang="sr-Latn-RS" sz="2400" b="1" dirty="0">
                <a:solidFill>
                  <a:srgbClr val="00B050"/>
                </a:solidFill>
              </a:rPr>
              <a:t> </a:t>
            </a:r>
            <a:r>
              <a:rPr lang="sr-Cyrl-RS" sz="2400" b="1" dirty="0">
                <a:solidFill>
                  <a:srgbClr val="00B050"/>
                </a:solidFill>
              </a:rPr>
              <a:t>нивоу</a:t>
            </a:r>
            <a:r>
              <a:rPr lang="sr-Latn-RS" sz="2400" b="1" dirty="0">
                <a:solidFill>
                  <a:srgbClr val="00B050"/>
                </a:solidFill>
              </a:rPr>
              <a:t> </a:t>
            </a:r>
            <a:r>
              <a:rPr lang="sr-Cyrl-RS" sz="2400" b="1" dirty="0">
                <a:solidFill>
                  <a:srgbClr val="00B050"/>
                </a:solidFill>
              </a:rPr>
              <a:t>стопала</a:t>
            </a:r>
            <a:endParaRPr lang="sr-Latn-RS" sz="2400" b="1" dirty="0">
              <a:solidFill>
                <a:srgbClr val="00B05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srgbClr val="00B0F0"/>
                </a:solidFill>
              </a:rPr>
              <a:t>Обезбеђује</a:t>
            </a:r>
            <a:r>
              <a:rPr lang="sr-Latn-RS" sz="2400" b="1" dirty="0">
                <a:solidFill>
                  <a:srgbClr val="00B0F0"/>
                </a:solidFill>
              </a:rPr>
              <a:t> </a:t>
            </a:r>
            <a:r>
              <a:rPr lang="sr-Cyrl-RS" sz="2400" b="1" dirty="0">
                <a:solidFill>
                  <a:srgbClr val="00B0F0"/>
                </a:solidFill>
              </a:rPr>
              <a:t>изглед</a:t>
            </a:r>
            <a:r>
              <a:rPr lang="sr-Latn-RS" sz="2400" b="1" dirty="0">
                <a:solidFill>
                  <a:srgbClr val="00B0F0"/>
                </a:solidFill>
              </a:rPr>
              <a:t> </a:t>
            </a:r>
            <a:r>
              <a:rPr lang="sr-Cyrl-RS" sz="2400" b="1" dirty="0">
                <a:solidFill>
                  <a:srgbClr val="00B0F0"/>
                </a:solidFill>
              </a:rPr>
              <a:t>приближан</a:t>
            </a:r>
            <a:r>
              <a:rPr lang="sr-Latn-RS" sz="2400" b="1" dirty="0">
                <a:solidFill>
                  <a:srgbClr val="00B0F0"/>
                </a:solidFill>
              </a:rPr>
              <a:t> </a:t>
            </a:r>
            <a:r>
              <a:rPr lang="sr-Cyrl-RS" sz="2400" b="1" dirty="0">
                <a:solidFill>
                  <a:srgbClr val="00B0F0"/>
                </a:solidFill>
              </a:rPr>
              <a:t>здравом</a:t>
            </a:r>
            <a:r>
              <a:rPr lang="sr-Latn-RS" sz="2400" b="1" dirty="0">
                <a:solidFill>
                  <a:srgbClr val="00B0F0"/>
                </a:solidFill>
              </a:rPr>
              <a:t> </a:t>
            </a:r>
            <a:r>
              <a:rPr lang="sr-Cyrl-RS" sz="2400" b="1" dirty="0">
                <a:solidFill>
                  <a:srgbClr val="00B0F0"/>
                </a:solidFill>
              </a:rPr>
              <a:t>стопалу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66" t="16252" r="13543"/>
          <a:stretch/>
        </p:blipFill>
        <p:spPr>
          <a:xfrm>
            <a:off x="8566484" y="3811012"/>
            <a:ext cx="3256548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914401"/>
            <a:ext cx="11582400" cy="5799550"/>
          </a:xfrm>
          <a:solidFill>
            <a:srgbClr val="FF99CC">
              <a:alpha val="34000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изради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протетичког</a:t>
            </a:r>
            <a:r>
              <a:rPr lang="sr-Latn-RS" b="1" dirty="0" smtClean="0"/>
              <a:t> </a:t>
            </a:r>
            <a:r>
              <a:rPr lang="sr-Cyrl-RS" b="1" dirty="0" smtClean="0"/>
              <a:t>скочног</a:t>
            </a:r>
            <a:r>
              <a:rPr lang="sr-Latn-RS" b="1" dirty="0" smtClean="0"/>
              <a:t> </a:t>
            </a:r>
            <a:r>
              <a:rPr lang="sr-Cyrl-RS" b="1" dirty="0" smtClean="0"/>
              <a:t>зглоба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имати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циљ</a:t>
            </a:r>
            <a:r>
              <a:rPr lang="sr-Latn-RS" b="1" dirty="0" smtClean="0"/>
              <a:t> </a:t>
            </a:r>
            <a:r>
              <a:rPr lang="sr-Cyrl-RS" b="1" dirty="0" smtClean="0"/>
              <a:t>постизање</a:t>
            </a:r>
            <a:r>
              <a:rPr lang="sr-Latn-RS" b="1" dirty="0" smtClean="0"/>
              <a:t> </a:t>
            </a:r>
            <a:r>
              <a:rPr lang="sr-Cyrl-RS" b="1" dirty="0" smtClean="0"/>
              <a:t>следећих</a:t>
            </a:r>
            <a:r>
              <a:rPr lang="sr-Latn-RS" b="1" dirty="0" smtClean="0"/>
              <a:t> </a:t>
            </a:r>
            <a:r>
              <a:rPr lang="sr-Cyrl-RS" b="1" dirty="0" smtClean="0"/>
              <a:t>покрета</a:t>
            </a:r>
            <a:r>
              <a:rPr lang="sr-Latn-RS" b="1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i="1" dirty="0" smtClean="0"/>
              <a:t>Плантарне</a:t>
            </a:r>
            <a:r>
              <a:rPr lang="sr-Latn-RS" i="1" dirty="0" smtClean="0"/>
              <a:t> </a:t>
            </a:r>
            <a:r>
              <a:rPr lang="sr-Cyrl-RS" i="1" dirty="0" smtClean="0"/>
              <a:t>флексије</a:t>
            </a:r>
            <a:endParaRPr lang="sr-Latn-RS" i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i="1" dirty="0" smtClean="0"/>
              <a:t>Дорзалне</a:t>
            </a:r>
            <a:r>
              <a:rPr lang="sr-Latn-RS" i="1" dirty="0" smtClean="0"/>
              <a:t> </a:t>
            </a:r>
            <a:r>
              <a:rPr lang="sr-Cyrl-RS" i="1" dirty="0" smtClean="0"/>
              <a:t>флескије</a:t>
            </a:r>
            <a:endParaRPr lang="sr-Latn-RS" i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i="1" dirty="0" smtClean="0"/>
              <a:t>Пронације</a:t>
            </a:r>
            <a:endParaRPr lang="sr-Latn-RS" i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i="1" dirty="0" smtClean="0"/>
              <a:t>Супинације</a:t>
            </a:r>
            <a:r>
              <a:rPr lang="sr-Latn-RS" i="1" dirty="0" smtClean="0"/>
              <a:t> 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ТО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ПОКРЕТИ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ОСИГУРАВАЈУ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ДОБАР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ХОД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ПРОТЕЗОМ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Проблем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често</a:t>
            </a:r>
            <a:r>
              <a:rPr lang="sr-Latn-RS" b="1" dirty="0" smtClean="0"/>
              <a:t> </a:t>
            </a:r>
            <a:r>
              <a:rPr lang="sr-Cyrl-RS" b="1" dirty="0" smtClean="0"/>
              <a:t>настаје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ослонцу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стопалом</a:t>
            </a:r>
            <a:r>
              <a:rPr lang="sr-Latn-RS" b="1" dirty="0" smtClean="0"/>
              <a:t> </a:t>
            </a:r>
            <a:r>
              <a:rPr lang="sr-Cyrl-RS" b="1" dirty="0" smtClean="0"/>
              <a:t>јесте</a:t>
            </a:r>
            <a:r>
              <a:rPr lang="sr-Latn-RS" b="1" dirty="0" smtClean="0"/>
              <a:t> </a:t>
            </a:r>
            <a:r>
              <a:rPr lang="sr-Cyrl-RS" b="1" dirty="0" smtClean="0"/>
              <a:t>локомоторни</a:t>
            </a:r>
            <a:r>
              <a:rPr lang="sr-Latn-RS" b="1" dirty="0" smtClean="0"/>
              <a:t> </a:t>
            </a:r>
            <a:r>
              <a:rPr lang="sr-Cyrl-RS" b="1" dirty="0" smtClean="0"/>
              <a:t>шок</a:t>
            </a:r>
            <a:r>
              <a:rPr lang="sr-Latn-RS" b="1" dirty="0" smtClean="0"/>
              <a:t>,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подразумева</a:t>
            </a:r>
            <a:r>
              <a:rPr lang="sr-Latn-RS" b="1" dirty="0" smtClean="0"/>
              <a:t> </a:t>
            </a:r>
            <a:r>
              <a:rPr lang="sr-Cyrl-RS" b="1" dirty="0" smtClean="0"/>
              <a:t>нагли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оштри</a:t>
            </a:r>
            <a:r>
              <a:rPr lang="sr-Latn-RS" b="1" dirty="0" smtClean="0"/>
              <a:t> </a:t>
            </a:r>
            <a:r>
              <a:rPr lang="sr-Cyrl-RS" b="1" dirty="0" smtClean="0"/>
              <a:t>трзај</a:t>
            </a:r>
            <a:r>
              <a:rPr lang="sr-Latn-RS" b="1" dirty="0" smtClean="0"/>
              <a:t>  </a:t>
            </a:r>
            <a:r>
              <a:rPr lang="sr-Cyrl-RS" b="1" dirty="0" smtClean="0"/>
              <a:t>целе</a:t>
            </a:r>
            <a:r>
              <a:rPr lang="sr-Latn-RS" b="1" dirty="0" smtClean="0"/>
              <a:t> </a:t>
            </a:r>
            <a:r>
              <a:rPr lang="sr-Cyrl-RS" b="1" dirty="0" smtClean="0"/>
              <a:t>ноге</a:t>
            </a:r>
            <a:r>
              <a:rPr lang="sr-Latn-RS" b="1" dirty="0" smtClean="0"/>
              <a:t>, </a:t>
            </a:r>
            <a:r>
              <a:rPr lang="sr-Cyrl-RS" b="1" dirty="0" smtClean="0"/>
              <a:t>те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његово</a:t>
            </a:r>
            <a:r>
              <a:rPr lang="sr-Latn-RS" b="1" dirty="0" smtClean="0"/>
              <a:t> </a:t>
            </a:r>
            <a:r>
              <a:rPr lang="sr-Cyrl-RS" b="1" dirty="0" smtClean="0"/>
              <a:t>решење</a:t>
            </a:r>
            <a:r>
              <a:rPr lang="sr-Latn-RS" b="1" dirty="0" smtClean="0"/>
              <a:t> </a:t>
            </a:r>
            <a:r>
              <a:rPr lang="sr-Cyrl-RS" b="1" dirty="0" smtClean="0"/>
              <a:t>сматра</a:t>
            </a:r>
            <a:r>
              <a:rPr lang="sr-Latn-RS" b="1" dirty="0" smtClean="0"/>
              <a:t> </a:t>
            </a:r>
            <a:r>
              <a:rPr lang="sr-Cyrl-RS" b="1" dirty="0" smtClean="0"/>
              <a:t>омогућавање</a:t>
            </a:r>
            <a:r>
              <a:rPr lang="sr-Latn-RS" b="1" dirty="0" smtClean="0"/>
              <a:t> </a:t>
            </a:r>
            <a:r>
              <a:rPr lang="sr-Cyrl-RS" b="1" dirty="0" smtClean="0"/>
              <a:t>апсорпције</a:t>
            </a:r>
            <a:r>
              <a:rPr lang="sr-Latn-RS" b="1" dirty="0" smtClean="0"/>
              <a:t> </a:t>
            </a:r>
            <a:r>
              <a:rPr lang="sr-Cyrl-RS" b="1" dirty="0" smtClean="0"/>
              <a:t>насталог</a:t>
            </a:r>
            <a:r>
              <a:rPr lang="sr-Latn-RS" b="1" dirty="0" smtClean="0"/>
              <a:t> </a:t>
            </a:r>
            <a:r>
              <a:rPr lang="sr-Cyrl-RS" b="1" dirty="0" smtClean="0"/>
              <a:t>локомоторног</a:t>
            </a:r>
            <a:r>
              <a:rPr lang="sr-Latn-RS" b="1" dirty="0" smtClean="0"/>
              <a:t> </a:t>
            </a:r>
            <a:r>
              <a:rPr lang="sr-Cyrl-RS" b="1" dirty="0" smtClean="0"/>
              <a:t>шока</a:t>
            </a:r>
            <a:r>
              <a:rPr lang="sr-Latn-RS" b="1" dirty="0" smtClean="0"/>
              <a:t>. 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тога</a:t>
            </a:r>
            <a:r>
              <a:rPr lang="sr-Latn-RS" dirty="0" smtClean="0"/>
              <a:t> </a:t>
            </a:r>
            <a:r>
              <a:rPr lang="sr-Cyrl-RS" dirty="0" smtClean="0"/>
              <a:t>долази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центар</a:t>
            </a:r>
            <a:r>
              <a:rPr lang="sr-Latn-RS" dirty="0" smtClean="0"/>
              <a:t> </a:t>
            </a:r>
            <a:r>
              <a:rPr lang="sr-Cyrl-RS" dirty="0" smtClean="0"/>
              <a:t>равноже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цела</a:t>
            </a:r>
            <a:r>
              <a:rPr lang="sr-Latn-RS" dirty="0" smtClean="0"/>
              <a:t> </a:t>
            </a:r>
            <a:r>
              <a:rPr lang="sr-Cyrl-RS" dirty="0" smtClean="0"/>
              <a:t>тежина</a:t>
            </a:r>
            <a:r>
              <a:rPr lang="sr-Latn-RS" dirty="0" smtClean="0"/>
              <a:t> </a:t>
            </a:r>
            <a:r>
              <a:rPr lang="sr-Cyrl-RS" dirty="0" smtClean="0"/>
              <a:t>тела</a:t>
            </a:r>
            <a:r>
              <a:rPr lang="sr-Latn-RS" dirty="0" smtClean="0"/>
              <a:t> </a:t>
            </a:r>
            <a:r>
              <a:rPr lang="sr-Cyrl-RS" dirty="0" smtClean="0"/>
              <a:t>нагло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оштро</a:t>
            </a:r>
            <a:r>
              <a:rPr lang="sr-Latn-RS" dirty="0" smtClean="0"/>
              <a:t> </a:t>
            </a:r>
            <a:r>
              <a:rPr lang="sr-Cyrl-RS" dirty="0" smtClean="0"/>
              <a:t>пребацују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долази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ослањајућу</a:t>
            </a:r>
            <a:r>
              <a:rPr lang="sr-Latn-RS" dirty="0" smtClean="0"/>
              <a:t> </a:t>
            </a:r>
            <a:r>
              <a:rPr lang="sr-Cyrl-RS" dirty="0" smtClean="0"/>
              <a:t>фазу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доводи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додатног</a:t>
            </a:r>
            <a:r>
              <a:rPr lang="sr-Latn-RS" dirty="0" smtClean="0"/>
              <a:t> </a:t>
            </a:r>
            <a:r>
              <a:rPr lang="sr-Cyrl-RS" dirty="0" smtClean="0"/>
              <a:t>утрошка</a:t>
            </a:r>
            <a:r>
              <a:rPr lang="sr-Latn-RS" dirty="0" smtClean="0"/>
              <a:t> </a:t>
            </a:r>
            <a:r>
              <a:rPr lang="sr-Cyrl-RS" dirty="0" smtClean="0"/>
              <a:t>енергије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ходу</a:t>
            </a:r>
            <a:r>
              <a:rPr lang="sr-Latn-RS" dirty="0" smtClean="0"/>
              <a:t>, </a:t>
            </a:r>
            <a:r>
              <a:rPr lang="sr-Cyrl-RS" dirty="0" smtClean="0"/>
              <a:t>незадовољавајућег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негативног</a:t>
            </a:r>
            <a:r>
              <a:rPr lang="sr-Latn-RS" dirty="0" smtClean="0"/>
              <a:t> </a:t>
            </a:r>
            <a:r>
              <a:rPr lang="sr-Cyrl-RS" dirty="0" smtClean="0"/>
              <a:t>ефекта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психичко</a:t>
            </a:r>
            <a:r>
              <a:rPr lang="sr-Latn-RS" dirty="0" smtClean="0"/>
              <a:t> </a:t>
            </a:r>
            <a:r>
              <a:rPr lang="sr-Cyrl-RS" dirty="0" smtClean="0"/>
              <a:t>стање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Апсорбовање</a:t>
            </a:r>
            <a:r>
              <a:rPr lang="sr-Latn-RS" dirty="0" smtClean="0"/>
              <a:t> </a:t>
            </a:r>
            <a:r>
              <a:rPr lang="sr-Cyrl-RS" dirty="0" smtClean="0"/>
              <a:t>локомоторног</a:t>
            </a:r>
            <a:r>
              <a:rPr lang="sr-Latn-RS" dirty="0" smtClean="0"/>
              <a:t>  </a:t>
            </a:r>
            <a:r>
              <a:rPr lang="sr-Cyrl-RS" dirty="0" smtClean="0"/>
              <a:t>шока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вршити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скочном</a:t>
            </a:r>
            <a:r>
              <a:rPr lang="sr-Latn-RS" dirty="0" smtClean="0"/>
              <a:t> </a:t>
            </a:r>
            <a:r>
              <a:rPr lang="sr-Cyrl-RS" dirty="0" smtClean="0"/>
              <a:t>зглову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помоћ</a:t>
            </a:r>
            <a:r>
              <a:rPr lang="sr-Latn-RS" dirty="0" smtClean="0"/>
              <a:t> </a:t>
            </a:r>
            <a:r>
              <a:rPr lang="sr-Cyrl-RS" dirty="0" smtClean="0"/>
              <a:t>гуменог</a:t>
            </a:r>
            <a:r>
              <a:rPr lang="sr-Latn-RS" dirty="0" smtClean="0"/>
              <a:t> </a:t>
            </a:r>
            <a:r>
              <a:rPr lang="sr-Cyrl-RS" dirty="0" smtClean="0"/>
              <a:t>одбојника</a:t>
            </a:r>
            <a:r>
              <a:rPr lang="sr-Latn-RS" dirty="0" smtClean="0"/>
              <a:t> 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петном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,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помоћу</a:t>
            </a:r>
            <a:r>
              <a:rPr lang="sr-Latn-RS" dirty="0" smtClean="0"/>
              <a:t> </a:t>
            </a:r>
            <a:r>
              <a:rPr lang="sr-Cyrl-RS" dirty="0" smtClean="0"/>
              <a:t>петног</a:t>
            </a:r>
            <a:r>
              <a:rPr lang="sr-Latn-RS" dirty="0" smtClean="0"/>
              <a:t> </a:t>
            </a:r>
            <a:r>
              <a:rPr lang="sr-Cyrl-RS" dirty="0" smtClean="0"/>
              <a:t>гуменог</a:t>
            </a:r>
            <a:r>
              <a:rPr lang="sr-Latn-RS" dirty="0" smtClean="0"/>
              <a:t> </a:t>
            </a:r>
            <a:r>
              <a:rPr lang="sr-Cyrl-RS" dirty="0" smtClean="0"/>
              <a:t>јастучића</a:t>
            </a:r>
            <a:r>
              <a:rPr lang="sr-Latn-RS" dirty="0" smtClean="0"/>
              <a:t> 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SACH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71073"/>
            <a:ext cx="11149263" cy="545431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sr-Cyrl-RS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ВРСТЕ</a:t>
            </a:r>
            <a:r>
              <a:rPr lang="sr-Latn-RS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ПРОТЕТИЧКОГ</a:t>
            </a:r>
            <a:r>
              <a:rPr lang="sr-Latn-RS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СТОПАЛА</a:t>
            </a:r>
            <a:r>
              <a:rPr lang="sr-Latn-RS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sr-Latn-RS" sz="3200" b="1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sr-Cyrl-RS" sz="3200" dirty="0" smtClean="0"/>
              <a:t>Једноосовинско</a:t>
            </a:r>
            <a:r>
              <a:rPr lang="sr-Latn-RS" sz="3200" dirty="0" smtClean="0"/>
              <a:t> </a:t>
            </a:r>
            <a:r>
              <a:rPr lang="sr-Cyrl-RS" sz="3200" dirty="0" smtClean="0"/>
              <a:t>стопало</a:t>
            </a:r>
            <a:endParaRPr lang="sr-Latn-RS" sz="32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sr-Cyrl-RS" sz="3200" dirty="0" smtClean="0"/>
              <a:t>Вишеосовинско</a:t>
            </a:r>
            <a:r>
              <a:rPr lang="sr-Latn-RS" sz="3200" dirty="0" smtClean="0"/>
              <a:t> </a:t>
            </a:r>
            <a:r>
              <a:rPr lang="sr-Cyrl-RS" sz="3200" dirty="0" smtClean="0"/>
              <a:t>стопало</a:t>
            </a:r>
            <a:endParaRPr lang="sr-Latn-RS" sz="3200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sr-Latn-RS" sz="3200" dirty="0" smtClean="0"/>
              <a:t>SACH </a:t>
            </a:r>
            <a:r>
              <a:rPr lang="sr-Cyrl-RS" sz="3200" dirty="0" smtClean="0"/>
              <a:t>стопало</a:t>
            </a:r>
            <a:endParaRPr lang="sr-Latn-RS" sz="3200" dirty="0" smtClean="0"/>
          </a:p>
          <a:p>
            <a:pPr marL="0" indent="0">
              <a:buNone/>
            </a:pPr>
            <a:r>
              <a:rPr lang="sr-Latn-RS" sz="2400" dirty="0" smtClean="0"/>
              <a:t>(</a:t>
            </a:r>
            <a:r>
              <a:rPr lang="sr-Cyrl-RS" sz="2400" dirty="0" smtClean="0"/>
              <a:t>то</a:t>
            </a:r>
            <a:r>
              <a:rPr lang="sr-Latn-RS" sz="2400" dirty="0" smtClean="0"/>
              <a:t> </a:t>
            </a:r>
            <a:r>
              <a:rPr lang="sr-Cyrl-RS" sz="2400" dirty="0" smtClean="0"/>
              <a:t>су</a:t>
            </a:r>
            <a:r>
              <a:rPr lang="sr-Latn-RS" sz="2400" dirty="0" smtClean="0"/>
              <a:t> </a:t>
            </a:r>
            <a:r>
              <a:rPr lang="sr-Cyrl-RS" sz="2400" dirty="0" smtClean="0"/>
              <a:t>стопала</a:t>
            </a:r>
            <a:r>
              <a:rPr lang="sr-Latn-RS" sz="2400" dirty="0" smtClean="0"/>
              <a:t> </a:t>
            </a:r>
            <a:r>
              <a:rPr lang="sr-Cyrl-RS" sz="2400" dirty="0" smtClean="0"/>
              <a:t>без</a:t>
            </a:r>
            <a:r>
              <a:rPr lang="sr-Latn-RS" sz="2400" dirty="0" smtClean="0"/>
              <a:t> </a:t>
            </a:r>
            <a:r>
              <a:rPr lang="sr-Cyrl-RS" sz="2400" dirty="0" smtClean="0"/>
              <a:t>могућности</a:t>
            </a:r>
            <a:r>
              <a:rPr lang="sr-Latn-RS" sz="2400" dirty="0" smtClean="0"/>
              <a:t> </a:t>
            </a:r>
            <a:r>
              <a:rPr lang="sr-Cyrl-RS" sz="2400" dirty="0" smtClean="0"/>
              <a:t>складиштења</a:t>
            </a:r>
            <a:endParaRPr lang="sr-Latn-RS" sz="2400" dirty="0" smtClean="0"/>
          </a:p>
          <a:p>
            <a:pPr marL="0" indent="0">
              <a:buNone/>
            </a:pPr>
            <a:r>
              <a:rPr lang="sr-Latn-RS" sz="2400" dirty="0" smtClean="0"/>
              <a:t> </a:t>
            </a:r>
            <a:r>
              <a:rPr lang="sr-Cyrl-RS" sz="2400" dirty="0" smtClean="0"/>
              <a:t>енергије</a:t>
            </a:r>
            <a:r>
              <a:rPr lang="sr-Latn-RS" sz="2400" dirty="0" smtClean="0"/>
              <a:t>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sr-Cyrl-RS" sz="3200" dirty="0" smtClean="0"/>
              <a:t>Стопало</a:t>
            </a:r>
            <a:r>
              <a:rPr lang="sr-Latn-RS" sz="3200" dirty="0" smtClean="0"/>
              <a:t> </a:t>
            </a:r>
            <a:r>
              <a:rPr lang="sr-Cyrl-RS" sz="3200" dirty="0" smtClean="0"/>
              <a:t>са</a:t>
            </a:r>
            <a:r>
              <a:rPr lang="sr-Latn-RS" sz="3200" dirty="0" smtClean="0"/>
              <a:t> </a:t>
            </a:r>
            <a:r>
              <a:rPr lang="sr-Cyrl-RS" sz="3200" dirty="0" smtClean="0"/>
              <a:t>залихом</a:t>
            </a:r>
            <a:r>
              <a:rPr lang="sr-Latn-RS" sz="3200" dirty="0" smtClean="0"/>
              <a:t> </a:t>
            </a:r>
            <a:r>
              <a:rPr lang="sr-Cyrl-RS" sz="3200" dirty="0" smtClean="0"/>
              <a:t>енергије</a:t>
            </a:r>
            <a:endParaRPr lang="sr-Latn-R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95" y="2428623"/>
            <a:ext cx="4408821" cy="293921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04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5" y="1598597"/>
            <a:ext cx="8614609" cy="438912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ЈЕДНООСОВИНСКО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СТОПАЛО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 smtClean="0"/>
              <a:t>Ово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покрете</a:t>
            </a:r>
            <a:r>
              <a:rPr lang="sr-Latn-RS" dirty="0" smtClean="0"/>
              <a:t> </a:t>
            </a:r>
            <a:r>
              <a:rPr lang="sr-Cyrl-RS" dirty="0" smtClean="0"/>
              <a:t>плантарне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дорзалне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ограничене</a:t>
            </a:r>
            <a:r>
              <a:rPr lang="sr-Latn-RS" dirty="0" smtClean="0"/>
              <a:t> </a:t>
            </a:r>
            <a:r>
              <a:rPr lang="sr-Cyrl-RS" dirty="0" smtClean="0"/>
              <a:t>предњим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задњим</a:t>
            </a:r>
            <a:r>
              <a:rPr lang="sr-Latn-RS" dirty="0" smtClean="0"/>
              <a:t> </a:t>
            </a:r>
            <a:r>
              <a:rPr lang="sr-Cyrl-RS" dirty="0" smtClean="0"/>
              <a:t>браником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одбијачем</a:t>
            </a:r>
            <a:r>
              <a:rPr lang="sr-Latn-RS" dirty="0" smtClean="0"/>
              <a:t>, </a:t>
            </a:r>
            <a:r>
              <a:rPr lang="sr-Cyrl-RS" dirty="0" smtClean="0"/>
              <a:t>због</a:t>
            </a:r>
            <a:r>
              <a:rPr lang="sr-Latn-RS" dirty="0" smtClean="0"/>
              <a:t> </a:t>
            </a:r>
            <a:r>
              <a:rPr lang="sr-Cyrl-RS" dirty="0" smtClean="0"/>
              <a:t>чега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брже</a:t>
            </a:r>
            <a:r>
              <a:rPr lang="sr-Latn-RS" dirty="0" smtClean="0"/>
              <a:t> </a:t>
            </a:r>
            <a:r>
              <a:rPr lang="sr-Cyrl-RS" dirty="0" smtClean="0"/>
              <a:t>заузима</a:t>
            </a:r>
            <a:r>
              <a:rPr lang="sr-Latn-RS" dirty="0" smtClean="0"/>
              <a:t> </a:t>
            </a:r>
            <a:r>
              <a:rPr lang="sr-Cyrl-RS" dirty="0" smtClean="0"/>
              <a:t>равни</a:t>
            </a:r>
            <a:r>
              <a:rPr lang="sr-Latn-RS" dirty="0" smtClean="0"/>
              <a:t> </a:t>
            </a:r>
            <a:r>
              <a:rPr lang="sr-Cyrl-RS" dirty="0" smtClean="0"/>
              <a:t>положај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Иако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неке</a:t>
            </a:r>
            <a:r>
              <a:rPr lang="sr-Latn-RS" dirty="0" smtClean="0"/>
              <a:t> </a:t>
            </a:r>
            <a:r>
              <a:rPr lang="sr-Cyrl-RS" dirty="0" smtClean="0"/>
              <a:t>предности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смислу</a:t>
            </a:r>
            <a:r>
              <a:rPr lang="sr-Latn-RS" dirty="0" smtClean="0"/>
              <a:t> </a:t>
            </a:r>
            <a:r>
              <a:rPr lang="sr-Cyrl-RS" dirty="0" smtClean="0"/>
              <a:t>биомеханике</a:t>
            </a:r>
            <a:r>
              <a:rPr lang="sr-Latn-RS" dirty="0" smtClean="0"/>
              <a:t>, </a:t>
            </a:r>
            <a:r>
              <a:rPr lang="sr-Cyrl-RS" dirty="0" smtClean="0"/>
              <a:t>оно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недостатке</a:t>
            </a:r>
            <a:r>
              <a:rPr lang="sr-Latn-RS" dirty="0" smtClean="0"/>
              <a:t> </a:t>
            </a:r>
            <a:r>
              <a:rPr lang="sr-Cyrl-RS" dirty="0" smtClean="0"/>
              <a:t>због</a:t>
            </a:r>
            <a:r>
              <a:rPr lang="sr-Latn-RS" dirty="0" smtClean="0"/>
              <a:t> </a:t>
            </a:r>
            <a:r>
              <a:rPr lang="sr-Cyrl-RS" dirty="0" smtClean="0"/>
              <a:t>мање</a:t>
            </a:r>
            <a:r>
              <a:rPr lang="sr-Latn-RS" dirty="0" smtClean="0"/>
              <a:t> </a:t>
            </a:r>
            <a:r>
              <a:rPr lang="sr-Cyrl-RS" dirty="0" smtClean="0"/>
              <a:t>трајности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квалитета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SACH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09" y="1598597"/>
            <a:ext cx="258277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1705"/>
            <a:ext cx="10972800" cy="505326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spc="600" dirty="0">
                <a:solidFill>
                  <a:srgbClr val="FF0000"/>
                </a:solidFill>
              </a:rPr>
              <a:t>ВИШЕОСОВИНСКО СТОПАЛО</a:t>
            </a:r>
          </a:p>
          <a:p>
            <a:pPr marL="0" indent="0" algn="ctr">
              <a:buNone/>
            </a:pPr>
            <a:endParaRPr lang="ru-RU" b="1" spc="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/>
              <a:t>Још се назива и мултиосовинско стопало и оно омогућава покрете </a:t>
            </a:r>
            <a:r>
              <a:rPr lang="ru-RU" b="1" dirty="0">
                <a:solidFill>
                  <a:srgbClr val="FF0000"/>
                </a:solidFill>
              </a:rPr>
              <a:t>плантарне и </a:t>
            </a:r>
            <a:r>
              <a:rPr lang="ru-RU" b="1" dirty="0" smtClean="0">
                <a:solidFill>
                  <a:srgbClr val="FF0000"/>
                </a:solidFill>
              </a:rPr>
              <a:t>дорзалне </a:t>
            </a:r>
            <a:r>
              <a:rPr lang="ru-RU" b="1" dirty="0">
                <a:solidFill>
                  <a:srgbClr val="FF0000"/>
                </a:solidFill>
              </a:rPr>
              <a:t>флексије</a:t>
            </a:r>
            <a:r>
              <a:rPr lang="ru-RU" b="1" dirty="0"/>
              <a:t>, као и </a:t>
            </a:r>
            <a:r>
              <a:rPr lang="ru-RU" b="1" dirty="0">
                <a:solidFill>
                  <a:srgbClr val="FF0000"/>
                </a:solidFill>
              </a:rPr>
              <a:t>пронације и супинације стопала </a:t>
            </a:r>
            <a:r>
              <a:rPr lang="ru-RU" b="1" dirty="0"/>
              <a:t>који се изводе посебним зглобним механизмом који спаја стопало са потколеним делом протезе.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Ово стопало </a:t>
            </a:r>
            <a:r>
              <a:rPr lang="ru-RU" b="1" dirty="0">
                <a:solidFill>
                  <a:srgbClr val="FF0000"/>
                </a:solidFill>
              </a:rPr>
              <a:t>боље апсорбује локомоторни шок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од претходно наведеног једноосовинског стопала, и погодно је за сензитивне патрљке и за ход пацијента по неравној подлози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i="1" dirty="0"/>
              <a:t>Вишеосовинско стопало је мање трајности, веће тежине и цене од </a:t>
            </a:r>
            <a:r>
              <a:rPr lang="sr-Latn-RS" i="1" dirty="0" smtClean="0"/>
              <a:t>SACH</a:t>
            </a:r>
            <a:r>
              <a:rPr lang="ru-RU" i="1" dirty="0" smtClean="0"/>
              <a:t> </a:t>
            </a:r>
            <a:r>
              <a:rPr lang="ru-RU" i="1" dirty="0"/>
              <a:t>стопала, па се примењује ређе од </a:t>
            </a:r>
            <a:r>
              <a:rPr lang="sr-Latn-RS" i="1" dirty="0" smtClean="0"/>
              <a:t>SACH</a:t>
            </a:r>
            <a:r>
              <a:rPr lang="ru-RU" i="1" dirty="0" smtClean="0"/>
              <a:t> </a:t>
            </a:r>
            <a:r>
              <a:rPr lang="ru-RU" i="1" dirty="0"/>
              <a:t>стопала.</a:t>
            </a:r>
            <a:endParaRPr lang="sr-Latn-RS" i="1" dirty="0" smtClean="0"/>
          </a:p>
        </p:txBody>
      </p:sp>
    </p:spTree>
    <p:extLst>
      <p:ext uri="{BB962C8B-B14F-4D97-AF65-F5344CB8AC3E}">
        <p14:creationId xmlns:p14="http://schemas.microsoft.com/office/powerpoint/2010/main" val="3363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770021"/>
            <a:ext cx="11790948" cy="60879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Latn-RS" sz="3600" b="1" spc="600" dirty="0" smtClean="0">
                <a:solidFill>
                  <a:srgbClr val="FF0000"/>
                </a:solidFill>
              </a:rPr>
              <a:t>SACH </a:t>
            </a:r>
            <a:r>
              <a:rPr lang="sr-Cyrl-RS" sz="3600" b="1" spc="600" dirty="0" smtClean="0">
                <a:solidFill>
                  <a:srgbClr val="FF0000"/>
                </a:solidFill>
              </a:rPr>
              <a:t>СТОПАЛО</a:t>
            </a:r>
            <a:endParaRPr lang="sr-Latn-RS" sz="3600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b="1" dirty="0" smtClean="0"/>
              <a:t>Назив</a:t>
            </a:r>
            <a:r>
              <a:rPr lang="sr-Latn-RS" b="1" dirty="0" smtClean="0"/>
              <a:t> </a:t>
            </a:r>
            <a:r>
              <a:rPr lang="sr-Cyrl-RS" b="1" dirty="0" smtClean="0"/>
              <a:t>носи</a:t>
            </a:r>
            <a:r>
              <a:rPr lang="sr-Latn-RS" b="1" dirty="0" smtClean="0"/>
              <a:t> </a:t>
            </a:r>
            <a:r>
              <a:rPr lang="sr-Cyrl-RS" b="1" dirty="0" smtClean="0"/>
              <a:t>по</a:t>
            </a:r>
            <a:r>
              <a:rPr lang="sr-Latn-RS" b="1" dirty="0" smtClean="0"/>
              <a:t> </a:t>
            </a:r>
            <a:r>
              <a:rPr lang="sr-Cyrl-RS" b="1" dirty="0" smtClean="0"/>
              <a:t>почетним</a:t>
            </a:r>
            <a:r>
              <a:rPr lang="sr-Latn-RS" b="1" dirty="0" smtClean="0"/>
              <a:t> </a:t>
            </a:r>
            <a:r>
              <a:rPr lang="sr-Cyrl-RS" b="1" dirty="0" smtClean="0"/>
              <a:t>словима</a:t>
            </a:r>
            <a:r>
              <a:rPr lang="sr-Latn-RS" b="1" dirty="0" smtClean="0"/>
              <a:t> </a:t>
            </a:r>
            <a:r>
              <a:rPr lang="sr-Cyrl-RS" b="1" dirty="0" smtClean="0"/>
              <a:t>следећих</a:t>
            </a:r>
            <a:r>
              <a:rPr lang="sr-Latn-RS" b="1" dirty="0" smtClean="0"/>
              <a:t> </a:t>
            </a:r>
            <a:r>
              <a:rPr lang="sr-Cyrl-RS" b="1" dirty="0" smtClean="0"/>
              <a:t>речи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r>
              <a:rPr lang="sr-Latn-RS" i="1" dirty="0" smtClean="0"/>
              <a:t>S – SOLID - </a:t>
            </a:r>
            <a:r>
              <a:rPr lang="sr-Cyrl-RS" i="1" dirty="0" smtClean="0"/>
              <a:t>ЧВРСТ</a:t>
            </a:r>
            <a:endParaRPr lang="sr-Latn-RS" i="1" dirty="0" smtClean="0"/>
          </a:p>
          <a:p>
            <a:pPr marL="0" indent="0">
              <a:buNone/>
            </a:pPr>
            <a:r>
              <a:rPr lang="sr-Cyrl-RS" i="1" dirty="0" smtClean="0"/>
              <a:t>А</a:t>
            </a:r>
            <a:r>
              <a:rPr lang="sr-Latn-RS" i="1" dirty="0" smtClean="0"/>
              <a:t> – ANCLE - </a:t>
            </a:r>
            <a:r>
              <a:rPr lang="sr-Cyrl-RS" i="1" dirty="0" smtClean="0"/>
              <a:t>ГЛЕЖАЊ</a:t>
            </a:r>
            <a:endParaRPr lang="sr-Latn-RS" i="1" dirty="0" smtClean="0"/>
          </a:p>
          <a:p>
            <a:pPr marL="0" indent="0">
              <a:buNone/>
            </a:pPr>
            <a:r>
              <a:rPr lang="sr-Latn-RS" i="1" dirty="0" smtClean="0"/>
              <a:t>C – CUSHION - </a:t>
            </a:r>
            <a:r>
              <a:rPr lang="sr-Cyrl-RS" i="1" dirty="0" smtClean="0"/>
              <a:t>ЈАСТУЧАСТ</a:t>
            </a:r>
            <a:endParaRPr lang="sr-Latn-RS" i="1" dirty="0" smtClean="0"/>
          </a:p>
          <a:p>
            <a:pPr marL="0" indent="0">
              <a:buNone/>
            </a:pPr>
            <a:r>
              <a:rPr lang="sr-Latn-RS" i="1" dirty="0" smtClean="0"/>
              <a:t>H – HEEL – </a:t>
            </a:r>
            <a:r>
              <a:rPr lang="sr-Cyrl-RS" i="1" dirty="0" smtClean="0"/>
              <a:t>ПЕТА</a:t>
            </a:r>
            <a:endParaRPr lang="sr-Latn-RS" i="1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преводу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значи</a:t>
            </a:r>
            <a:r>
              <a:rPr lang="sr-Latn-RS" b="1" dirty="0" smtClean="0"/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ЧВРСТ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СКОЧНИ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ЗГЛОБ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И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СТОПАЛО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СА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МЕКАНОМ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ЕЛАСТИЧНОМ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ПЕТОМ</a:t>
            </a:r>
            <a:r>
              <a:rPr lang="sr-Latn-RS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b="1" dirty="0" smtClean="0"/>
              <a:t>Ово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данас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широкој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употреби</a:t>
            </a:r>
            <a:r>
              <a:rPr lang="sr-Latn-RS" b="1" dirty="0" smtClean="0"/>
              <a:t> </a:t>
            </a:r>
            <a:r>
              <a:rPr lang="sr-Cyrl-RS" b="1" dirty="0" smtClean="0"/>
              <a:t>приликом</a:t>
            </a:r>
            <a:r>
              <a:rPr lang="sr-Latn-RS" b="1" dirty="0" smtClean="0"/>
              <a:t> </a:t>
            </a:r>
            <a:r>
              <a:rPr lang="sr-Cyrl-RS" b="1" dirty="0" smtClean="0"/>
              <a:t>израда</a:t>
            </a:r>
            <a:r>
              <a:rPr lang="sr-Latn-RS" b="1" dirty="0" smtClean="0"/>
              <a:t> </a:t>
            </a:r>
            <a:r>
              <a:rPr lang="sr-Cyrl-RS" b="1" dirty="0" smtClean="0"/>
              <a:t>разних</a:t>
            </a:r>
            <a:r>
              <a:rPr lang="sr-Latn-RS" b="1" dirty="0" smtClean="0"/>
              <a:t> </a:t>
            </a:r>
            <a:r>
              <a:rPr lang="sr-Cyrl-RS" b="1" dirty="0" smtClean="0"/>
              <a:t>врста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Израђује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дрвеном</a:t>
            </a:r>
            <a:r>
              <a:rPr lang="sr-Latn-RS" b="1" dirty="0" smtClean="0"/>
              <a:t> </a:t>
            </a:r>
            <a:r>
              <a:rPr lang="sr-Cyrl-RS" b="1" dirty="0" smtClean="0"/>
              <a:t>основом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препокривено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пластиком</a:t>
            </a:r>
            <a:r>
              <a:rPr lang="sr-Latn-RS" b="1" dirty="0" smtClean="0"/>
              <a:t>.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место</a:t>
            </a:r>
            <a:r>
              <a:rPr lang="sr-Latn-RS" b="1" dirty="0" smtClean="0"/>
              <a:t> </a:t>
            </a:r>
            <a:r>
              <a:rPr lang="sr-Cyrl-RS" b="1" dirty="0" smtClean="0"/>
              <a:t>пете</a:t>
            </a:r>
            <a:r>
              <a:rPr lang="sr-Latn-RS" b="1" dirty="0" smtClean="0"/>
              <a:t>, </a:t>
            </a:r>
            <a:r>
              <a:rPr lang="sr-Cyrl-RS" b="1" dirty="0" smtClean="0"/>
              <a:t>уметнут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клин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пуне</a:t>
            </a:r>
            <a:r>
              <a:rPr lang="sr-Latn-RS" b="1" dirty="0" smtClean="0"/>
              <a:t> </a:t>
            </a:r>
            <a:r>
              <a:rPr lang="sr-Cyrl-RS" b="1" dirty="0" smtClean="0"/>
              <a:t>гуме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врхом</a:t>
            </a:r>
            <a:r>
              <a:rPr lang="sr-Latn-RS" b="1" dirty="0" smtClean="0"/>
              <a:t> </a:t>
            </a:r>
            <a:r>
              <a:rPr lang="sr-Cyrl-RS" b="1" dirty="0" smtClean="0"/>
              <a:t>напред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базом</a:t>
            </a:r>
            <a:r>
              <a:rPr lang="sr-Latn-RS" b="1" dirty="0" smtClean="0"/>
              <a:t> </a:t>
            </a:r>
            <a:r>
              <a:rPr lang="sr-Cyrl-RS" b="1" dirty="0" smtClean="0"/>
              <a:t>позади</a:t>
            </a:r>
            <a:r>
              <a:rPr lang="sr-Latn-RS" b="1" dirty="0" smtClean="0"/>
              <a:t>. </a:t>
            </a:r>
            <a:r>
              <a:rPr lang="sr-Cyrl-RS" b="1" dirty="0" smtClean="0"/>
              <a:t>Овај</a:t>
            </a:r>
            <a:r>
              <a:rPr lang="sr-Latn-RS" b="1" dirty="0" smtClean="0"/>
              <a:t> </a:t>
            </a:r>
            <a:r>
              <a:rPr lang="sr-Cyrl-RS" b="1" dirty="0" smtClean="0"/>
              <a:t>гумени</a:t>
            </a:r>
            <a:r>
              <a:rPr lang="sr-Latn-RS" b="1" dirty="0" smtClean="0"/>
              <a:t> </a:t>
            </a:r>
            <a:r>
              <a:rPr lang="sr-Cyrl-RS" b="1" dirty="0" smtClean="0"/>
              <a:t>клин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задатак</a:t>
            </a:r>
            <a:r>
              <a:rPr lang="sr-Latn-RS" b="1" dirty="0" smtClean="0"/>
              <a:t> </a:t>
            </a:r>
            <a:r>
              <a:rPr lang="sr-Cyrl-RS" b="1" dirty="0" smtClean="0"/>
              <a:t>амортизовање</a:t>
            </a:r>
            <a:r>
              <a:rPr lang="sr-Latn-RS" b="1" dirty="0" smtClean="0"/>
              <a:t> </a:t>
            </a:r>
            <a:r>
              <a:rPr lang="sr-Cyrl-RS" b="1" dirty="0" smtClean="0"/>
              <a:t>локомоторног</a:t>
            </a:r>
            <a:r>
              <a:rPr lang="sr-Latn-RS" b="1" dirty="0" smtClean="0"/>
              <a:t> </a:t>
            </a:r>
            <a:r>
              <a:rPr lang="sr-Cyrl-RS" b="1" dirty="0" smtClean="0"/>
              <a:t>шока</a:t>
            </a:r>
            <a:r>
              <a:rPr lang="sr-Latn-RS" b="1" dirty="0" smtClean="0"/>
              <a:t> 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симулацију</a:t>
            </a:r>
            <a:r>
              <a:rPr lang="sr-Latn-RS" b="1" dirty="0" smtClean="0"/>
              <a:t> </a:t>
            </a:r>
            <a:r>
              <a:rPr lang="sr-Cyrl-RS" b="1" dirty="0" smtClean="0"/>
              <a:t>плантарне</a:t>
            </a:r>
            <a:r>
              <a:rPr lang="sr-Latn-RS" b="1" dirty="0" smtClean="0"/>
              <a:t> </a:t>
            </a:r>
            <a:r>
              <a:rPr lang="sr-Cyrl-RS" b="1" dirty="0" smtClean="0"/>
              <a:t>флексије</a:t>
            </a:r>
            <a:r>
              <a:rPr lang="sr-Latn-RS" b="1" dirty="0" smtClean="0"/>
              <a:t> </a:t>
            </a:r>
            <a:r>
              <a:rPr lang="sr-Cyrl-RS" b="1" dirty="0" smtClean="0"/>
              <a:t>приликом</a:t>
            </a:r>
            <a:r>
              <a:rPr lang="sr-Latn-RS" b="1" dirty="0" smtClean="0"/>
              <a:t> </a:t>
            </a:r>
            <a:r>
              <a:rPr lang="sr-Cyrl-RS" b="1" dirty="0" smtClean="0"/>
              <a:t>ослонца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пету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причвршћује</a:t>
            </a:r>
            <a:r>
              <a:rPr lang="sr-Latn-RS" b="1" dirty="0" smtClean="0"/>
              <a:t> </a:t>
            </a:r>
            <a:r>
              <a:rPr lang="sr-Cyrl-RS" b="1" dirty="0" smtClean="0"/>
              <a:t>уз</a:t>
            </a:r>
            <a:r>
              <a:rPr lang="sr-Latn-RS" b="1" dirty="0" smtClean="0"/>
              <a:t> </a:t>
            </a:r>
            <a:r>
              <a:rPr lang="sr-Cyrl-RS" b="1" dirty="0" smtClean="0"/>
              <a:t>подколеницу</a:t>
            </a:r>
            <a:r>
              <a:rPr lang="sr-Latn-RS" b="1" dirty="0" smtClean="0"/>
              <a:t> </a:t>
            </a:r>
            <a:r>
              <a:rPr lang="sr-Cyrl-RS" b="1" dirty="0" smtClean="0"/>
              <a:t>помоћу</a:t>
            </a:r>
            <a:r>
              <a:rPr lang="sr-Latn-RS" b="1" dirty="0" smtClean="0"/>
              <a:t> </a:t>
            </a:r>
            <a:r>
              <a:rPr lang="sr-Cyrl-RS" b="1" dirty="0" smtClean="0"/>
              <a:t>челичног</a:t>
            </a:r>
            <a:r>
              <a:rPr lang="sr-Latn-RS" b="1" dirty="0" smtClean="0"/>
              <a:t> </a:t>
            </a:r>
            <a:r>
              <a:rPr lang="sr-Cyrl-RS" b="1" dirty="0" smtClean="0"/>
              <a:t>стуба</a:t>
            </a:r>
            <a:r>
              <a:rPr lang="sr-Latn-RS" b="1" dirty="0" smtClean="0"/>
              <a:t> </a:t>
            </a:r>
            <a:r>
              <a:rPr lang="sr-Cyrl-RS" b="1" dirty="0" smtClean="0"/>
              <a:t>величине</a:t>
            </a:r>
            <a:r>
              <a:rPr lang="sr-Latn-RS" b="1" dirty="0" smtClean="0"/>
              <a:t> 10</a:t>
            </a:r>
            <a:r>
              <a:rPr lang="sr-Cyrl-RS" b="1" dirty="0" smtClean="0"/>
              <a:t>мм</a:t>
            </a:r>
            <a:r>
              <a:rPr lang="sr-Latn-RS" b="1" dirty="0" smtClean="0"/>
              <a:t>, </a:t>
            </a:r>
            <a:r>
              <a:rPr lang="sr-Cyrl-RS" b="1" dirty="0" smtClean="0"/>
              <a:t>чији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доњи</a:t>
            </a:r>
            <a:r>
              <a:rPr lang="sr-Latn-RS" b="1" dirty="0" smtClean="0"/>
              <a:t> </a:t>
            </a:r>
            <a:r>
              <a:rPr lang="sr-Cyrl-RS" b="1" dirty="0" smtClean="0"/>
              <a:t>део</a:t>
            </a:r>
            <a:r>
              <a:rPr lang="sr-Latn-RS" b="1" dirty="0" smtClean="0"/>
              <a:t> </a:t>
            </a:r>
            <a:r>
              <a:rPr lang="sr-Cyrl-RS" b="1" dirty="0" smtClean="0"/>
              <a:t>спојен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дрвеним</a:t>
            </a:r>
            <a:r>
              <a:rPr lang="sr-Latn-RS" b="1" dirty="0" smtClean="0"/>
              <a:t> </a:t>
            </a:r>
            <a:r>
              <a:rPr lang="sr-Cyrl-RS" b="1" dirty="0" smtClean="0"/>
              <a:t>костуром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i="1" dirty="0" smtClean="0"/>
              <a:t>Приземљивање</a:t>
            </a:r>
            <a:r>
              <a:rPr lang="sr-Latn-RS" i="1" dirty="0" smtClean="0"/>
              <a:t> </a:t>
            </a:r>
            <a:r>
              <a:rPr lang="sr-Cyrl-RS" i="1" dirty="0" smtClean="0"/>
              <a:t>са</a:t>
            </a:r>
            <a:r>
              <a:rPr lang="sr-Latn-RS" i="1" dirty="0" smtClean="0"/>
              <a:t> </a:t>
            </a:r>
            <a:r>
              <a:rPr lang="sr-Cyrl-RS" i="1" dirty="0" smtClean="0"/>
              <a:t>овим</a:t>
            </a:r>
            <a:r>
              <a:rPr lang="sr-Latn-RS" i="1" dirty="0" smtClean="0"/>
              <a:t> </a:t>
            </a:r>
            <a:r>
              <a:rPr lang="sr-Cyrl-RS" i="1" dirty="0" smtClean="0"/>
              <a:t>стопалом</a:t>
            </a:r>
            <a:r>
              <a:rPr lang="sr-Latn-RS" i="1" dirty="0" smtClean="0"/>
              <a:t> </a:t>
            </a:r>
            <a:r>
              <a:rPr lang="sr-Cyrl-RS" i="1" dirty="0" smtClean="0"/>
              <a:t>је</a:t>
            </a:r>
            <a:r>
              <a:rPr lang="sr-Latn-RS" i="1" dirty="0" smtClean="0"/>
              <a:t> </a:t>
            </a:r>
            <a:r>
              <a:rPr lang="sr-Cyrl-RS" i="1" dirty="0" smtClean="0"/>
              <a:t>мекано</a:t>
            </a:r>
            <a:r>
              <a:rPr lang="sr-Latn-RS" i="1" dirty="0" smtClean="0"/>
              <a:t> </a:t>
            </a:r>
            <a:r>
              <a:rPr lang="sr-Cyrl-RS" i="1" dirty="0" smtClean="0"/>
              <a:t>и</a:t>
            </a:r>
            <a:r>
              <a:rPr lang="sr-Latn-RS" i="1" dirty="0" smtClean="0"/>
              <a:t> </a:t>
            </a:r>
            <a:r>
              <a:rPr lang="sr-Cyrl-RS" i="1" dirty="0" smtClean="0"/>
              <a:t>доводи</a:t>
            </a:r>
            <a:r>
              <a:rPr lang="sr-Latn-RS" i="1" dirty="0" smtClean="0"/>
              <a:t> </a:t>
            </a:r>
            <a:r>
              <a:rPr lang="sr-Cyrl-RS" i="1" dirty="0" smtClean="0"/>
              <a:t>до</a:t>
            </a:r>
            <a:r>
              <a:rPr lang="sr-Latn-RS" i="1" dirty="0" smtClean="0"/>
              <a:t> </a:t>
            </a:r>
            <a:r>
              <a:rPr lang="sr-Cyrl-RS" i="1" dirty="0" smtClean="0"/>
              <a:t>производње</a:t>
            </a:r>
            <a:r>
              <a:rPr lang="sr-Latn-RS" i="1" dirty="0" smtClean="0"/>
              <a:t> </a:t>
            </a:r>
            <a:r>
              <a:rPr lang="sr-Cyrl-RS" i="1" dirty="0" smtClean="0"/>
              <a:t>звучних</a:t>
            </a:r>
            <a:r>
              <a:rPr lang="sr-Latn-RS" i="1" dirty="0" smtClean="0"/>
              <a:t> </a:t>
            </a:r>
            <a:r>
              <a:rPr lang="sr-Cyrl-RS" i="1" dirty="0" smtClean="0"/>
              <a:t>феномена</a:t>
            </a:r>
            <a:r>
              <a:rPr lang="sr-Latn-RS" i="1" dirty="0" smtClean="0"/>
              <a:t> </a:t>
            </a:r>
            <a:r>
              <a:rPr lang="sr-Cyrl-RS" i="1" dirty="0" smtClean="0"/>
              <a:t>у</a:t>
            </a:r>
            <a:r>
              <a:rPr lang="sr-Latn-RS" i="1" dirty="0" smtClean="0"/>
              <a:t> </a:t>
            </a:r>
            <a:r>
              <a:rPr lang="sr-Cyrl-RS" i="1" dirty="0" smtClean="0"/>
              <a:t>смилсу</a:t>
            </a:r>
            <a:r>
              <a:rPr lang="sr-Latn-RS" i="1" dirty="0" smtClean="0"/>
              <a:t> </a:t>
            </a:r>
            <a:r>
              <a:rPr lang="sr-Cyrl-RS" i="1" dirty="0" smtClean="0"/>
              <a:t>удараца</a:t>
            </a:r>
            <a:r>
              <a:rPr lang="sr-Latn-RS" i="1" dirty="0" smtClean="0"/>
              <a:t> </a:t>
            </a:r>
            <a:r>
              <a:rPr lang="sr-Cyrl-RS" i="1" dirty="0" smtClean="0"/>
              <a:t>као</a:t>
            </a:r>
            <a:r>
              <a:rPr lang="sr-Latn-RS" i="1" dirty="0" smtClean="0"/>
              <a:t> </a:t>
            </a:r>
            <a:r>
              <a:rPr lang="sr-Cyrl-RS" i="1" dirty="0" smtClean="0"/>
              <a:t>што</a:t>
            </a:r>
            <a:r>
              <a:rPr lang="sr-Latn-RS" i="1" dirty="0" smtClean="0"/>
              <a:t> </a:t>
            </a:r>
            <a:r>
              <a:rPr lang="sr-Cyrl-RS" i="1" dirty="0" smtClean="0"/>
              <a:t>је</a:t>
            </a:r>
            <a:r>
              <a:rPr lang="sr-Latn-RS" i="1" dirty="0" smtClean="0"/>
              <a:t> </a:t>
            </a:r>
            <a:r>
              <a:rPr lang="sr-Cyrl-RS" i="1" dirty="0" smtClean="0"/>
              <a:t>то</a:t>
            </a:r>
            <a:r>
              <a:rPr lang="sr-Latn-RS" i="1" dirty="0" smtClean="0"/>
              <a:t> </a:t>
            </a:r>
            <a:r>
              <a:rPr lang="sr-Cyrl-RS" i="1" dirty="0" smtClean="0"/>
              <a:t>био</a:t>
            </a:r>
            <a:r>
              <a:rPr lang="sr-Latn-RS" i="1" dirty="0" smtClean="0"/>
              <a:t> </a:t>
            </a:r>
            <a:r>
              <a:rPr lang="sr-Cyrl-RS" i="1" dirty="0" smtClean="0"/>
              <a:t>случај</a:t>
            </a:r>
            <a:r>
              <a:rPr lang="sr-Latn-RS" i="1" dirty="0" smtClean="0"/>
              <a:t> </a:t>
            </a:r>
            <a:r>
              <a:rPr lang="sr-Cyrl-RS" i="1" dirty="0" smtClean="0"/>
              <a:t>са</a:t>
            </a:r>
            <a:r>
              <a:rPr lang="sr-Latn-RS" i="1" dirty="0" smtClean="0"/>
              <a:t> </a:t>
            </a:r>
            <a:r>
              <a:rPr lang="sr-Cyrl-RS" i="1" dirty="0" smtClean="0"/>
              <a:t>неким</a:t>
            </a:r>
            <a:r>
              <a:rPr lang="sr-Latn-RS" i="1" dirty="0" smtClean="0"/>
              <a:t> </a:t>
            </a:r>
            <a:r>
              <a:rPr lang="sr-Cyrl-RS" i="1" dirty="0" smtClean="0"/>
              <a:t>другим</a:t>
            </a:r>
            <a:r>
              <a:rPr lang="sr-Latn-RS" i="1" dirty="0" smtClean="0"/>
              <a:t> </a:t>
            </a:r>
            <a:r>
              <a:rPr lang="sr-Cyrl-RS" i="1" dirty="0" smtClean="0"/>
              <a:t>стопалима</a:t>
            </a:r>
            <a:r>
              <a:rPr lang="sr-Latn-RS" i="1" dirty="0" smtClean="0"/>
              <a:t>.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32" b="20947"/>
          <a:stretch/>
        </p:blipFill>
        <p:spPr>
          <a:xfrm>
            <a:off x="8078203" y="882316"/>
            <a:ext cx="3712744" cy="21817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989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453"/>
            <a:ext cx="10972800" cy="521368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КВАЛИТЕТИ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ОСОБИНЕ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SACH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b="1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Апсорбовање</a:t>
            </a:r>
            <a:r>
              <a:rPr lang="sr-Latn-RS" dirty="0" smtClean="0"/>
              <a:t> </a:t>
            </a:r>
            <a:r>
              <a:rPr lang="sr-Cyrl-RS" dirty="0" smtClean="0"/>
              <a:t>локомоторног</a:t>
            </a:r>
            <a:r>
              <a:rPr lang="sr-Latn-RS" dirty="0" smtClean="0"/>
              <a:t> </a:t>
            </a:r>
            <a:r>
              <a:rPr lang="sr-Cyrl-RS" dirty="0" smtClean="0"/>
              <a:t>шока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следствено</a:t>
            </a:r>
            <a:r>
              <a:rPr lang="sr-Latn-RS" dirty="0" smtClean="0"/>
              <a:t> </a:t>
            </a:r>
            <a:r>
              <a:rPr lang="sr-Cyrl-RS" dirty="0" smtClean="0"/>
              <a:t>одклањање</a:t>
            </a:r>
            <a:r>
              <a:rPr lang="sr-Latn-RS" dirty="0" smtClean="0"/>
              <a:t> </a:t>
            </a:r>
            <a:r>
              <a:rPr lang="sr-Cyrl-RS" dirty="0" smtClean="0"/>
              <a:t>трзаја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патрљку</a:t>
            </a:r>
            <a:endParaRPr lang="sr-Latn-R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Боља</a:t>
            </a:r>
            <a:r>
              <a:rPr lang="sr-Latn-RS" dirty="0" smtClean="0"/>
              <a:t> </a:t>
            </a:r>
            <a:r>
              <a:rPr lang="sr-Cyrl-RS" dirty="0" smtClean="0"/>
              <a:t>стабилност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ходу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могућност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Мањи</a:t>
            </a:r>
            <a:r>
              <a:rPr lang="sr-Latn-RS" dirty="0" smtClean="0"/>
              <a:t> </a:t>
            </a:r>
            <a:r>
              <a:rPr lang="sr-Cyrl-RS" dirty="0" smtClean="0"/>
              <a:t>утошак</a:t>
            </a:r>
            <a:r>
              <a:rPr lang="sr-Latn-RS" dirty="0" smtClean="0"/>
              <a:t> </a:t>
            </a:r>
            <a:r>
              <a:rPr lang="sr-Cyrl-RS" dirty="0" smtClean="0"/>
              <a:t>енергије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ходу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мањи</a:t>
            </a:r>
            <a:r>
              <a:rPr lang="sr-Latn-RS" dirty="0" smtClean="0"/>
              <a:t> </a:t>
            </a:r>
            <a:r>
              <a:rPr lang="sr-Cyrl-RS" dirty="0" smtClean="0"/>
              <a:t>замор</a:t>
            </a:r>
            <a:endParaRPr lang="sr-Latn-R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Постизање</a:t>
            </a:r>
            <a:r>
              <a:rPr lang="sr-Latn-RS" dirty="0" smtClean="0"/>
              <a:t> </a:t>
            </a:r>
            <a:r>
              <a:rPr lang="sr-Cyrl-RS" dirty="0" smtClean="0"/>
              <a:t>еластичног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меког</a:t>
            </a:r>
            <a:r>
              <a:rPr lang="sr-Latn-RS" dirty="0" smtClean="0"/>
              <a:t>  </a:t>
            </a:r>
            <a:r>
              <a:rPr lang="sr-Cyrl-RS" dirty="0" smtClean="0"/>
              <a:t>додира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подлогом</a:t>
            </a:r>
            <a:endParaRPr lang="sr-Latn-R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Пружање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 </a:t>
            </a:r>
            <a:r>
              <a:rPr lang="sr-Cyrl-RS" dirty="0" smtClean="0"/>
              <a:t>осећаја</a:t>
            </a:r>
            <a:r>
              <a:rPr lang="sr-Latn-RS" dirty="0" smtClean="0"/>
              <a:t> </a:t>
            </a:r>
            <a:r>
              <a:rPr lang="sr-Cyrl-RS" dirty="0" smtClean="0"/>
              <a:t>сопствене</a:t>
            </a:r>
            <a:r>
              <a:rPr lang="sr-Latn-RS" dirty="0" smtClean="0"/>
              <a:t> </a:t>
            </a:r>
            <a:r>
              <a:rPr lang="sr-Cyrl-RS" dirty="0" smtClean="0"/>
              <a:t>пете</a:t>
            </a:r>
            <a:endParaRPr lang="sr-Latn-R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Лако</a:t>
            </a:r>
            <a:r>
              <a:rPr lang="sr-Latn-RS" dirty="0" smtClean="0"/>
              <a:t> </a:t>
            </a:r>
            <a:r>
              <a:rPr lang="sr-Cyrl-RS" dirty="0" smtClean="0"/>
              <a:t>одржавање</a:t>
            </a:r>
            <a:endParaRPr lang="sr-Latn-RS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Одсуство</a:t>
            </a:r>
            <a:r>
              <a:rPr lang="sr-Latn-RS" dirty="0" smtClean="0"/>
              <a:t> </a:t>
            </a:r>
            <a:r>
              <a:rPr lang="sr-Cyrl-RS" dirty="0" smtClean="0"/>
              <a:t>чујних</a:t>
            </a:r>
            <a:r>
              <a:rPr lang="sr-Latn-RS" dirty="0" smtClean="0"/>
              <a:t> </a:t>
            </a:r>
            <a:r>
              <a:rPr lang="sr-Cyrl-RS" dirty="0" smtClean="0"/>
              <a:t>шумова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893"/>
          <a:stretch/>
        </p:blipFill>
        <p:spPr>
          <a:xfrm>
            <a:off x="6416842" y="4844716"/>
            <a:ext cx="5165558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1896" y="1462663"/>
            <a:ext cx="7148844" cy="4733795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 smtClean="0"/>
              <a:t>ДЕЛОВИ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НАТКОЛЕНЕ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ПРОТЕЗЕ</a:t>
            </a:r>
            <a:r>
              <a:rPr lang="sr-Latn-RS" sz="3200" b="1" dirty="0" smtClean="0"/>
              <a:t>:</a:t>
            </a:r>
          </a:p>
          <a:p>
            <a:pPr marL="0" indent="0">
              <a:buNone/>
            </a:pPr>
            <a:endParaRPr lang="sr-Latn-RS" sz="32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3200" b="1" dirty="0" smtClean="0">
                <a:solidFill>
                  <a:srgbClr val="7030A0"/>
                </a:solidFill>
              </a:rPr>
              <a:t>Натколени</a:t>
            </a:r>
            <a:r>
              <a:rPr lang="sr-Latn-RS" sz="3200" b="1" dirty="0" smtClean="0">
                <a:solidFill>
                  <a:srgbClr val="7030A0"/>
                </a:solidFill>
              </a:rPr>
              <a:t> </a:t>
            </a:r>
            <a:r>
              <a:rPr lang="sr-Cyrl-RS" sz="3200" b="1" dirty="0" smtClean="0">
                <a:solidFill>
                  <a:srgbClr val="7030A0"/>
                </a:solidFill>
              </a:rPr>
              <a:t>део</a:t>
            </a:r>
            <a:endParaRPr lang="sr-Latn-RS" sz="32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200" b="1" dirty="0" smtClean="0">
                <a:solidFill>
                  <a:srgbClr val="00B050"/>
                </a:solidFill>
              </a:rPr>
              <a:t>Колени</a:t>
            </a:r>
            <a:r>
              <a:rPr lang="sr-Latn-RS" sz="3200" b="1" dirty="0" smtClean="0">
                <a:solidFill>
                  <a:srgbClr val="00B050"/>
                </a:solidFill>
              </a:rPr>
              <a:t> </a:t>
            </a:r>
            <a:r>
              <a:rPr lang="sr-Cyrl-RS" sz="3200" b="1" dirty="0" smtClean="0">
                <a:solidFill>
                  <a:srgbClr val="00B050"/>
                </a:solidFill>
              </a:rPr>
              <a:t>зглоб</a:t>
            </a:r>
            <a:endParaRPr lang="sr-Latn-RS" sz="3200" b="1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200" b="1" dirty="0" smtClean="0">
                <a:solidFill>
                  <a:srgbClr val="C00000"/>
                </a:solidFill>
              </a:rPr>
              <a:t>Потколени</a:t>
            </a:r>
            <a:r>
              <a:rPr lang="sr-Latn-RS" sz="3200" b="1" dirty="0" smtClean="0">
                <a:solidFill>
                  <a:srgbClr val="C00000"/>
                </a:solidFill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</a:rPr>
              <a:t>део</a:t>
            </a:r>
            <a:endParaRPr lang="sr-Latn-RS" sz="32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200" b="1" dirty="0" smtClean="0">
                <a:solidFill>
                  <a:srgbClr val="0070C0"/>
                </a:solidFill>
              </a:rPr>
              <a:t>Скочни</a:t>
            </a:r>
            <a:r>
              <a:rPr lang="sr-Latn-RS" sz="3200" b="1" dirty="0" smtClean="0">
                <a:solidFill>
                  <a:srgbClr val="0070C0"/>
                </a:solidFill>
              </a:rPr>
              <a:t> </a:t>
            </a:r>
            <a:r>
              <a:rPr lang="sr-Cyrl-RS" sz="3200" b="1" dirty="0" smtClean="0">
                <a:solidFill>
                  <a:srgbClr val="0070C0"/>
                </a:solidFill>
              </a:rPr>
              <a:t>зглоб</a:t>
            </a:r>
            <a:endParaRPr lang="sr-Latn-RS" sz="32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</a:rPr>
              <a:t>Протетичко</a:t>
            </a:r>
            <a:r>
              <a:rPr lang="sr-Latn-R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</a:rPr>
              <a:t>стопало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7131" y="1462663"/>
            <a:ext cx="3143250" cy="47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778042"/>
            <a:ext cx="11662611" cy="607995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r-Cyrl-RS" sz="3400" b="1" spc="600" dirty="0" smtClean="0">
                <a:solidFill>
                  <a:srgbClr val="FF0000"/>
                </a:solidFill>
              </a:rPr>
              <a:t>СТОПАЛО</a:t>
            </a:r>
            <a:r>
              <a:rPr lang="sr-Latn-RS" sz="3400" b="1" spc="600" dirty="0" smtClean="0">
                <a:solidFill>
                  <a:srgbClr val="FF0000"/>
                </a:solidFill>
              </a:rPr>
              <a:t> </a:t>
            </a:r>
            <a:r>
              <a:rPr lang="sr-Cyrl-RS" sz="3400" b="1" spc="600" dirty="0" smtClean="0">
                <a:solidFill>
                  <a:srgbClr val="FF0000"/>
                </a:solidFill>
              </a:rPr>
              <a:t>СА</a:t>
            </a:r>
            <a:r>
              <a:rPr lang="sr-Latn-RS" sz="3400" b="1" spc="600" dirty="0" smtClean="0">
                <a:solidFill>
                  <a:srgbClr val="FF0000"/>
                </a:solidFill>
              </a:rPr>
              <a:t> </a:t>
            </a:r>
            <a:r>
              <a:rPr lang="sr-Cyrl-RS" sz="3400" b="1" spc="600" dirty="0" smtClean="0">
                <a:solidFill>
                  <a:srgbClr val="FF0000"/>
                </a:solidFill>
              </a:rPr>
              <a:t>ЗАЛИХОМ</a:t>
            </a:r>
            <a:r>
              <a:rPr lang="sr-Latn-RS" sz="3400" b="1" spc="600" dirty="0" smtClean="0">
                <a:solidFill>
                  <a:srgbClr val="FF0000"/>
                </a:solidFill>
              </a:rPr>
              <a:t> </a:t>
            </a:r>
            <a:r>
              <a:rPr lang="sr-Cyrl-RS" sz="3400" b="1" spc="600" dirty="0" smtClean="0">
                <a:solidFill>
                  <a:srgbClr val="FF0000"/>
                </a:solidFill>
              </a:rPr>
              <a:t>ЕНЕРГИЈЕ</a:t>
            </a:r>
            <a:endParaRPr lang="sr-Latn-RS" sz="34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sz="34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другачије</a:t>
            </a:r>
            <a:r>
              <a:rPr lang="sr-Latn-RS" b="1" dirty="0" smtClean="0"/>
              <a:t> </a:t>
            </a:r>
            <a:r>
              <a:rPr lang="sr-Cyrl-RS" b="1" dirty="0" smtClean="0"/>
              <a:t>зове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динамичким</a:t>
            </a:r>
            <a:r>
              <a:rPr lang="sr-Latn-RS" b="1" dirty="0" smtClean="0"/>
              <a:t> </a:t>
            </a:r>
            <a:r>
              <a:rPr lang="sr-Cyrl-RS" b="1" dirty="0" smtClean="0"/>
              <a:t>одговором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спада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новија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протетичка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функцију</a:t>
            </a:r>
            <a:r>
              <a:rPr lang="sr-Latn-RS" b="1" dirty="0" smtClean="0"/>
              <a:t> </a:t>
            </a:r>
            <a:r>
              <a:rPr lang="sr-Cyrl-RS" b="1" dirty="0" smtClean="0"/>
              <a:t>скупљања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ослобађања</a:t>
            </a:r>
            <a:r>
              <a:rPr lang="sr-Latn-RS" b="1" dirty="0" smtClean="0"/>
              <a:t> </a:t>
            </a:r>
            <a:r>
              <a:rPr lang="sr-Cyrl-RS" b="1" dirty="0" smtClean="0"/>
              <a:t>енергије</a:t>
            </a:r>
            <a:r>
              <a:rPr lang="sr-Latn-RS" b="1" dirty="0" smtClean="0"/>
              <a:t> </a:t>
            </a:r>
            <a:r>
              <a:rPr lang="sr-Cyrl-RS" b="1" dirty="0" smtClean="0"/>
              <a:t>оптерећењем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растерећењем</a:t>
            </a:r>
            <a:r>
              <a:rPr lang="sr-Latn-RS" b="1" dirty="0" smtClean="0"/>
              <a:t> </a:t>
            </a:r>
            <a:r>
              <a:rPr lang="sr-Cyrl-RS" b="1" dirty="0" smtClean="0"/>
              <a:t>ноге</a:t>
            </a:r>
            <a:r>
              <a:rPr lang="sr-Latn-RS" b="1" dirty="0" smtClean="0"/>
              <a:t>. 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складишти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енергију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омогућавајући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знатно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боље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покрете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самим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цео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ход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Код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доњи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потколене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компоненте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направљени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из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једног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комада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облику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полуге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савијене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према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напред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делу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где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требало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налази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скочни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доњи</a:t>
            </a:r>
            <a:r>
              <a:rPr lang="sr-Latn-RS" dirty="0" smtClean="0"/>
              <a:t> </a:t>
            </a:r>
            <a:r>
              <a:rPr lang="sr-Cyrl-RS" dirty="0" smtClean="0"/>
              <a:t>крак</a:t>
            </a:r>
            <a:r>
              <a:rPr lang="sr-Latn-RS" dirty="0" smtClean="0"/>
              <a:t> </a:t>
            </a:r>
            <a:r>
              <a:rPr lang="sr-Cyrl-RS" dirty="0" smtClean="0"/>
              <a:t>напред</a:t>
            </a:r>
            <a:r>
              <a:rPr lang="sr-Latn-RS" dirty="0" smtClean="0"/>
              <a:t> </a:t>
            </a:r>
            <a:r>
              <a:rPr lang="sr-Cyrl-RS" dirty="0" smtClean="0"/>
              <a:t>савијене</a:t>
            </a:r>
            <a:r>
              <a:rPr lang="sr-Latn-RS" dirty="0" smtClean="0"/>
              <a:t> </a:t>
            </a:r>
            <a:r>
              <a:rPr lang="sr-Cyrl-RS" dirty="0" smtClean="0"/>
              <a:t>полуге</a:t>
            </a:r>
            <a:r>
              <a:rPr lang="sr-Latn-RS" dirty="0" smtClean="0"/>
              <a:t>  </a:t>
            </a:r>
            <a:r>
              <a:rPr lang="sr-Cyrl-RS" dirty="0" smtClean="0"/>
              <a:t>испод</a:t>
            </a:r>
            <a:r>
              <a:rPr lang="sr-Latn-RS" dirty="0" smtClean="0"/>
              <a:t> </a:t>
            </a:r>
            <a:r>
              <a:rPr lang="sr-Cyrl-RS" dirty="0" smtClean="0"/>
              <a:t>чега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причвршћена</a:t>
            </a:r>
            <a:r>
              <a:rPr lang="sr-Latn-RS" dirty="0" smtClean="0"/>
              <a:t> </a:t>
            </a:r>
            <a:r>
              <a:rPr lang="sr-Cyrl-RS" dirty="0" smtClean="0"/>
              <a:t>ослањајућша</a:t>
            </a:r>
            <a:r>
              <a:rPr lang="sr-Latn-RS" dirty="0" smtClean="0"/>
              <a:t> </a:t>
            </a:r>
            <a:r>
              <a:rPr lang="sr-Cyrl-RS" dirty="0" smtClean="0"/>
              <a:t>површина</a:t>
            </a:r>
            <a:r>
              <a:rPr lang="sr-Latn-RS" dirty="0" smtClean="0"/>
              <a:t> </a:t>
            </a:r>
            <a:r>
              <a:rPr lang="sr-Cyrl-RS" dirty="0" smtClean="0"/>
              <a:t>чији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предњи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облику</a:t>
            </a:r>
            <a:r>
              <a:rPr lang="sr-Latn-RS" dirty="0" smtClean="0"/>
              <a:t> </a:t>
            </a:r>
            <a:r>
              <a:rPr lang="sr-Cyrl-RS" dirty="0" smtClean="0"/>
              <a:t>предњег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задњи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облика</a:t>
            </a:r>
            <a:r>
              <a:rPr lang="sr-Latn-RS" dirty="0" smtClean="0"/>
              <a:t> </a:t>
            </a:r>
            <a:r>
              <a:rPr lang="sr-Cyrl-RS" dirty="0" smtClean="0"/>
              <a:t>пете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полуга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направљена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карбонских</a:t>
            </a:r>
            <a:r>
              <a:rPr lang="sr-Latn-RS" dirty="0" smtClean="0"/>
              <a:t> </a:t>
            </a:r>
            <a:r>
              <a:rPr lang="sr-Cyrl-RS" dirty="0" smtClean="0"/>
              <a:t>влакана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истовремено</a:t>
            </a:r>
            <a:r>
              <a:rPr lang="sr-Latn-RS" dirty="0" smtClean="0"/>
              <a:t> </a:t>
            </a:r>
            <a:r>
              <a:rPr lang="sr-Cyrl-RS" dirty="0" smtClean="0"/>
              <a:t>еластична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отпорна</a:t>
            </a:r>
            <a:r>
              <a:rPr lang="sr-Latn-RS" dirty="0" smtClean="0"/>
              <a:t> 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натколене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потколене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ослањања</a:t>
            </a:r>
            <a:r>
              <a:rPr lang="sr-Latn-RS" dirty="0" smtClean="0"/>
              <a:t> </a:t>
            </a:r>
            <a:r>
              <a:rPr lang="sr-Cyrl-RS" dirty="0" smtClean="0"/>
              <a:t>тежина</a:t>
            </a:r>
            <a:r>
              <a:rPr lang="sr-Latn-RS" dirty="0" smtClean="0"/>
              <a:t> </a:t>
            </a:r>
            <a:r>
              <a:rPr lang="sr-Cyrl-RS" dirty="0" smtClean="0"/>
              <a:t>тела</a:t>
            </a:r>
            <a:r>
              <a:rPr lang="sr-Latn-RS" dirty="0" smtClean="0"/>
              <a:t> </a:t>
            </a:r>
            <a:r>
              <a:rPr lang="sr-Cyrl-RS" dirty="0" smtClean="0"/>
              <a:t>врши</a:t>
            </a:r>
            <a:r>
              <a:rPr lang="sr-Latn-RS" dirty="0" smtClean="0"/>
              <a:t> </a:t>
            </a:r>
            <a:r>
              <a:rPr lang="sr-Cyrl-RS" dirty="0" smtClean="0"/>
              <a:t>притисак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полугу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тада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стопални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полуге</a:t>
            </a:r>
            <a:r>
              <a:rPr lang="sr-Latn-RS" dirty="0" smtClean="0"/>
              <a:t> </a:t>
            </a:r>
            <a:r>
              <a:rPr lang="sr-Cyrl-RS" dirty="0" smtClean="0"/>
              <a:t>повија</a:t>
            </a:r>
            <a:r>
              <a:rPr lang="sr-Latn-RS" dirty="0" smtClean="0"/>
              <a:t> </a:t>
            </a:r>
            <a:r>
              <a:rPr lang="sr-Cyrl-RS" dirty="0" smtClean="0"/>
              <a:t>навише</a:t>
            </a:r>
            <a:r>
              <a:rPr lang="sr-Latn-RS" dirty="0" smtClean="0"/>
              <a:t> </a:t>
            </a:r>
            <a:r>
              <a:rPr lang="sr-Cyrl-RS" dirty="0" smtClean="0"/>
              <a:t>доведећи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дорзалне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r>
              <a:rPr lang="sr-Latn-RS" dirty="0" smtClean="0"/>
              <a:t> 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тада</a:t>
            </a:r>
            <a:r>
              <a:rPr lang="sr-Latn-RS" dirty="0" smtClean="0"/>
              <a:t> </a:t>
            </a:r>
            <a:r>
              <a:rPr lang="sr-Cyrl-RS" dirty="0" smtClean="0"/>
              <a:t>прикупља</a:t>
            </a:r>
            <a:r>
              <a:rPr lang="sr-Latn-RS" dirty="0" smtClean="0"/>
              <a:t> </a:t>
            </a:r>
            <a:r>
              <a:rPr lang="sr-Cyrl-RS" dirty="0" smtClean="0"/>
              <a:t>енергију</a:t>
            </a:r>
            <a:r>
              <a:rPr lang="sr-Latn-RS" dirty="0" smtClean="0"/>
              <a:t>,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помаже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подигне</a:t>
            </a:r>
            <a:r>
              <a:rPr lang="sr-Latn-RS" dirty="0" smtClean="0"/>
              <a:t> </a:t>
            </a:r>
            <a:r>
              <a:rPr lang="sr-Cyrl-RS" dirty="0" smtClean="0"/>
              <a:t>нога</a:t>
            </a:r>
            <a:r>
              <a:rPr lang="sr-Latn-RS" dirty="0" smtClean="0"/>
              <a:t> 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имитира</a:t>
            </a:r>
            <a:r>
              <a:rPr lang="sr-Latn-RS" dirty="0" smtClean="0"/>
              <a:t> </a:t>
            </a:r>
            <a:r>
              <a:rPr lang="sr-Cyrl-RS" dirty="0" smtClean="0"/>
              <a:t>покрет</a:t>
            </a:r>
            <a:r>
              <a:rPr lang="sr-Latn-RS" dirty="0" smtClean="0"/>
              <a:t> </a:t>
            </a:r>
            <a:r>
              <a:rPr lang="sr-Cyrl-RS" dirty="0" smtClean="0"/>
              <a:t>плантарне</a:t>
            </a:r>
            <a:r>
              <a:rPr lang="sr-Latn-RS" dirty="0" smtClean="0"/>
              <a:t> </a:t>
            </a:r>
            <a:r>
              <a:rPr lang="sr-Cyrl-RS" dirty="0" smtClean="0"/>
              <a:t>флексије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олакшава</a:t>
            </a:r>
            <a:r>
              <a:rPr lang="sr-Latn-RS" dirty="0" smtClean="0"/>
              <a:t> </a:t>
            </a:r>
            <a:r>
              <a:rPr lang="sr-Cyrl-RS" dirty="0" smtClean="0"/>
              <a:t>махајућа</a:t>
            </a:r>
            <a:r>
              <a:rPr lang="sr-Latn-RS" dirty="0" smtClean="0"/>
              <a:t> </a:t>
            </a:r>
            <a:r>
              <a:rPr lang="sr-Cyrl-RS" dirty="0" smtClean="0"/>
              <a:t>фаза</a:t>
            </a:r>
            <a:r>
              <a:rPr lang="sr-Latn-RS" dirty="0" smtClean="0"/>
              <a:t> </a:t>
            </a:r>
            <a:r>
              <a:rPr lang="sr-Cyrl-RS" dirty="0" smtClean="0"/>
              <a:t>хода</a:t>
            </a:r>
            <a:r>
              <a:rPr lang="sr-Latn-RS" dirty="0" smtClean="0"/>
              <a:t> </a:t>
            </a:r>
            <a:r>
              <a:rPr lang="sr-Cyrl-RS" dirty="0" smtClean="0"/>
              <a:t>здраве</a:t>
            </a:r>
            <a:r>
              <a:rPr lang="sr-Latn-RS" dirty="0" smtClean="0"/>
              <a:t> </a:t>
            </a:r>
            <a:r>
              <a:rPr lang="sr-Cyrl-RS" dirty="0" smtClean="0"/>
              <a:t>ноге</a:t>
            </a:r>
            <a:r>
              <a:rPr lang="sr-Latn-RS" dirty="0" smtClean="0"/>
              <a:t> </a:t>
            </a:r>
            <a:r>
              <a:rPr lang="sr-Cyrl-RS" dirty="0" smtClean="0"/>
              <a:t>чиме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обезбеђује</a:t>
            </a:r>
            <a:r>
              <a:rPr lang="sr-Latn-RS" dirty="0" smtClean="0"/>
              <a:t> </a:t>
            </a:r>
            <a:r>
              <a:rPr lang="sr-Cyrl-RS" dirty="0" smtClean="0"/>
              <a:t>стабилнији</a:t>
            </a:r>
            <a:r>
              <a:rPr lang="sr-Latn-RS" dirty="0" smtClean="0"/>
              <a:t> </a:t>
            </a:r>
            <a:r>
              <a:rPr lang="sr-Cyrl-RS" dirty="0" smtClean="0"/>
              <a:t>ход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пацијент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осећај</a:t>
            </a:r>
            <a:r>
              <a:rPr lang="sr-Latn-RS" dirty="0" smtClean="0"/>
              <a:t> </a:t>
            </a:r>
            <a:r>
              <a:rPr lang="sr-Cyrl-RS" dirty="0" smtClean="0"/>
              <a:t>благог</a:t>
            </a:r>
            <a:r>
              <a:rPr lang="sr-Latn-RS" dirty="0" smtClean="0"/>
              <a:t> </a:t>
            </a:r>
            <a:r>
              <a:rPr lang="sr-Cyrl-RS" dirty="0" smtClean="0"/>
              <a:t>одскока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. </a:t>
            </a:r>
          </a:p>
          <a:p>
            <a:pPr marL="0" indent="0" algn="just">
              <a:buNone/>
            </a:pPr>
            <a:r>
              <a:rPr lang="sr-Cyrl-RS" dirty="0" smtClean="0"/>
              <a:t>Ово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користи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млађих</a:t>
            </a:r>
            <a:r>
              <a:rPr lang="sr-Latn-RS" dirty="0" smtClean="0"/>
              <a:t> </a:t>
            </a:r>
            <a:r>
              <a:rPr lang="sr-Cyrl-RS" dirty="0" smtClean="0"/>
              <a:t>особа</a:t>
            </a:r>
            <a:r>
              <a:rPr lang="sr-Latn-RS" dirty="0" smtClean="0"/>
              <a:t> 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посебно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активних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оних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баве</a:t>
            </a:r>
            <a:r>
              <a:rPr lang="sr-Latn-RS" dirty="0" smtClean="0"/>
              <a:t> </a:t>
            </a:r>
            <a:r>
              <a:rPr lang="sr-Cyrl-RS" dirty="0" smtClean="0"/>
              <a:t>спортом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трчањем</a:t>
            </a:r>
            <a:r>
              <a:rPr lang="sr-Latn-RS" dirty="0" smtClean="0"/>
              <a:t>, </a:t>
            </a: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полуга</a:t>
            </a:r>
            <a:r>
              <a:rPr lang="sr-Latn-RS" dirty="0" smtClean="0"/>
              <a:t> </a:t>
            </a:r>
            <a:r>
              <a:rPr lang="sr-Cyrl-RS" dirty="0" smtClean="0"/>
              <a:t>савијена</a:t>
            </a:r>
            <a:r>
              <a:rPr lang="sr-Latn-RS" dirty="0" smtClean="0"/>
              <a:t> </a:t>
            </a:r>
            <a:r>
              <a:rPr lang="sr-Cyrl-RS" dirty="0" smtClean="0"/>
              <a:t>напред</a:t>
            </a:r>
            <a:r>
              <a:rPr lang="sr-Latn-RS" dirty="0" smtClean="0"/>
              <a:t> </a:t>
            </a:r>
            <a:r>
              <a:rPr lang="sr-Cyrl-RS" dirty="0" smtClean="0"/>
              <a:t>али</a:t>
            </a:r>
            <a:r>
              <a:rPr lang="sr-Latn-RS" dirty="0" smtClean="0"/>
              <a:t> </a:t>
            </a:r>
            <a:r>
              <a:rPr lang="sr-Cyrl-RS" dirty="0" smtClean="0"/>
              <a:t>нема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За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свакодневну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употребу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ова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полуга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може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обложити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сунђерастом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гумом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или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естетским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стопалом</a:t>
            </a:r>
            <a:r>
              <a:rPr lang="sr-Latn-RS" b="1" dirty="0" smtClean="0">
                <a:solidFill>
                  <a:srgbClr val="0070C0"/>
                </a:solidFill>
              </a:rPr>
              <a:t>, </a:t>
            </a:r>
            <a:r>
              <a:rPr lang="sr-Cyrl-RS" b="1" dirty="0" smtClean="0">
                <a:solidFill>
                  <a:srgbClr val="0070C0"/>
                </a:solidFill>
              </a:rPr>
              <a:t>па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онда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стопало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поред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одличне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функционалности</a:t>
            </a:r>
            <a:r>
              <a:rPr lang="sr-Latn-RS" b="1" dirty="0" smtClean="0">
                <a:solidFill>
                  <a:srgbClr val="0070C0"/>
                </a:solidFill>
              </a:rPr>
              <a:t>, </a:t>
            </a:r>
            <a:r>
              <a:rPr lang="sr-Cyrl-RS" b="1" dirty="0" smtClean="0">
                <a:solidFill>
                  <a:srgbClr val="0070C0"/>
                </a:solidFill>
              </a:rPr>
              <a:t>задовољава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естетски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моменат</a:t>
            </a:r>
            <a:r>
              <a:rPr lang="sr-Latn-RS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4211"/>
            <a:ext cx="10972800" cy="4720389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sr-Cyrl-RS" sz="3200" b="1" dirty="0" smtClean="0">
                <a:solidFill>
                  <a:srgbClr val="FF0000"/>
                </a:solidFill>
              </a:rPr>
              <a:t>НАРЕДНА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ПРЕДАВАЊА</a:t>
            </a:r>
            <a:r>
              <a:rPr lang="sr-Latn-RS" sz="3200" b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buNone/>
            </a:pPr>
            <a:endParaRPr lang="sr-Latn-RS" sz="3200" dirty="0"/>
          </a:p>
          <a:p>
            <a:pPr marL="0" indent="0" algn="just">
              <a:buNone/>
            </a:pPr>
            <a:r>
              <a:rPr lang="sr-Latn-RS" sz="3200" dirty="0" smtClean="0"/>
              <a:t>VIII - 29.03.2019</a:t>
            </a:r>
            <a:r>
              <a:rPr lang="sr-Cyrl-RS" sz="3200" dirty="0" smtClean="0"/>
              <a:t> </a:t>
            </a:r>
            <a:r>
              <a:rPr lang="sr-Latn-RS" sz="3200" dirty="0" smtClean="0"/>
              <a:t>.</a:t>
            </a:r>
            <a:r>
              <a:rPr lang="sr-Cyrl-RS" sz="3200" dirty="0" smtClean="0"/>
              <a:t>год. </a:t>
            </a:r>
            <a:r>
              <a:rPr lang="sr-Latn-RS" sz="3200" smtClean="0"/>
              <a:t>– </a:t>
            </a:r>
            <a:r>
              <a:rPr lang="sr-Cyrl-RS" sz="3200" smtClean="0"/>
              <a:t>Врсте</a:t>
            </a:r>
            <a:r>
              <a:rPr lang="sr-Latn-RS" sz="3200" dirty="0" smtClean="0"/>
              <a:t> </a:t>
            </a:r>
            <a:r>
              <a:rPr lang="sr-Cyrl-RS" sz="3200" dirty="0" smtClean="0"/>
              <a:t>натколених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протеза</a:t>
            </a:r>
            <a:r>
              <a:rPr lang="sr-Latn-RS" sz="3200" dirty="0" smtClean="0"/>
              <a:t>, </a:t>
            </a:r>
            <a:r>
              <a:rPr lang="sr-Cyrl-RS" sz="3200" dirty="0" smtClean="0"/>
              <a:t>скелетне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протезе</a:t>
            </a:r>
            <a:r>
              <a:rPr lang="sr-Latn-RS" sz="3200" dirty="0" smtClean="0"/>
              <a:t>, </a:t>
            </a:r>
            <a:r>
              <a:rPr lang="sr-Cyrl-RS" sz="3200" dirty="0" smtClean="0"/>
              <a:t>савремена</a:t>
            </a:r>
            <a:r>
              <a:rPr lang="sr-Latn-RS" sz="3200" dirty="0" smtClean="0"/>
              <a:t> </a:t>
            </a:r>
            <a:r>
              <a:rPr lang="sr-Cyrl-RS" sz="3200" dirty="0" smtClean="0"/>
              <a:t>натколена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протеза</a:t>
            </a:r>
            <a:r>
              <a:rPr lang="sr-Latn-RS" sz="3200" dirty="0" smtClean="0"/>
              <a:t>, </a:t>
            </a:r>
            <a:r>
              <a:rPr lang="sr-Cyrl-RS" sz="3200" dirty="0" smtClean="0"/>
              <a:t>колене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протезе</a:t>
            </a:r>
            <a:r>
              <a:rPr lang="sr-Latn-RS" sz="3200" dirty="0" smtClean="0"/>
              <a:t>, </a:t>
            </a:r>
            <a:r>
              <a:rPr lang="sr-Cyrl-RS" sz="3200" dirty="0" smtClean="0"/>
              <a:t>потколена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протеза</a:t>
            </a:r>
            <a:r>
              <a:rPr lang="sr-Latn-RS" sz="3200" dirty="0" smtClean="0"/>
              <a:t>, </a:t>
            </a:r>
            <a:r>
              <a:rPr lang="sr-Cyrl-RS" sz="3200" dirty="0" smtClean="0"/>
              <a:t>сајмова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протеза</a:t>
            </a:r>
            <a:r>
              <a:rPr lang="sr-Latn-RS" sz="3200" dirty="0" smtClean="0"/>
              <a:t>, </a:t>
            </a:r>
            <a:r>
              <a:rPr lang="sr-Cyrl-RS" sz="3200" dirty="0" smtClean="0"/>
              <a:t>стопална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протеза</a:t>
            </a:r>
            <a:r>
              <a:rPr lang="sr-Latn-RS" sz="3200" dirty="0" smtClean="0"/>
              <a:t>, </a:t>
            </a:r>
            <a:r>
              <a:rPr lang="sr-Cyrl-RS" sz="3200" dirty="0" smtClean="0"/>
              <a:t>шопартова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протеза</a:t>
            </a:r>
            <a:r>
              <a:rPr lang="sr-Latn-R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519133" y="2486526"/>
            <a:ext cx="6924310" cy="40490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0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2123667"/>
            <a:ext cx="10972800" cy="1160646"/>
          </a:xfrm>
        </p:spPr>
        <p:txBody>
          <a:bodyPr/>
          <a:lstStyle/>
          <a:p>
            <a:pPr marL="0" indent="0">
              <a:buNone/>
            </a:pPr>
            <a:r>
              <a:rPr lang="sr-Cyrl-RS" sz="3200" b="1" dirty="0" smtClean="0">
                <a:solidFill>
                  <a:srgbClr val="FF0000"/>
                </a:solidFill>
              </a:rPr>
              <a:t>Овај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део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се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прави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од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лашкших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врста</a:t>
            </a:r>
            <a:r>
              <a:rPr lang="sr-Latn-R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дрвета</a:t>
            </a:r>
            <a:r>
              <a:rPr lang="sr-Latn-RS" sz="3200" b="1" dirty="0" smtClean="0">
                <a:solidFill>
                  <a:srgbClr val="FF0000"/>
                </a:solidFill>
              </a:rPr>
              <a:t>, </a:t>
            </a:r>
            <a:r>
              <a:rPr lang="sr-Cyrl-RS" sz="3200" b="1" dirty="0" smtClean="0">
                <a:solidFill>
                  <a:srgbClr val="FF0000"/>
                </a:solidFill>
              </a:rPr>
              <a:t>коже</a:t>
            </a:r>
            <a:r>
              <a:rPr lang="sr-Latn-RS" sz="3200" b="1" dirty="0" smtClean="0">
                <a:solidFill>
                  <a:srgbClr val="FF0000"/>
                </a:solidFill>
              </a:rPr>
              <a:t>, </a:t>
            </a:r>
            <a:r>
              <a:rPr lang="sr-Cyrl-RS" sz="3200" b="1" dirty="0" smtClean="0">
                <a:solidFill>
                  <a:srgbClr val="FF0000"/>
                </a:solidFill>
              </a:rPr>
              <a:t>пластике</a:t>
            </a:r>
            <a:r>
              <a:rPr lang="sr-Latn-RS" sz="3200" b="1" dirty="0" smtClean="0">
                <a:solidFill>
                  <a:srgbClr val="FF0000"/>
                </a:solidFill>
              </a:rPr>
              <a:t>, </a:t>
            </a:r>
            <a:r>
              <a:rPr lang="sr-Cyrl-RS" sz="3200" b="1" dirty="0" smtClean="0">
                <a:solidFill>
                  <a:srgbClr val="FF0000"/>
                </a:solidFill>
              </a:rPr>
              <a:t>метала</a:t>
            </a:r>
            <a:r>
              <a:rPr lang="sr-Latn-RS" sz="3200" b="1" dirty="0" smtClean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62387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800" b="1" dirty="0" smtClean="0"/>
              <a:t>НАТКОЛЕНИ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ДЕО</a:t>
            </a:r>
            <a:r>
              <a:rPr lang="sr-Latn-RS" sz="4800" b="1" dirty="0" smtClean="0"/>
              <a:t> </a:t>
            </a:r>
            <a:r>
              <a:rPr lang="sr-Cyrl-RS" sz="4800" b="1" dirty="0" smtClean="0"/>
              <a:t>ПРОТЕЗЕ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609599" y="3641104"/>
            <a:ext cx="10571747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sr-Cyrl-RS" sz="3200" b="1" dirty="0"/>
              <a:t>НАТКОЛЕНИ</a:t>
            </a:r>
            <a:r>
              <a:rPr lang="sr-Latn-RS" sz="3200" b="1" dirty="0"/>
              <a:t> </a:t>
            </a:r>
            <a:r>
              <a:rPr lang="sr-Cyrl-RS" sz="3200" b="1" dirty="0"/>
              <a:t>ДЕО</a:t>
            </a:r>
            <a:r>
              <a:rPr lang="sr-Latn-RS" sz="3200" b="1" dirty="0"/>
              <a:t> </a:t>
            </a:r>
            <a:r>
              <a:rPr lang="sr-Cyrl-RS" sz="3200" b="1" dirty="0"/>
              <a:t>СЕ</a:t>
            </a:r>
            <a:r>
              <a:rPr lang="sr-Latn-RS" sz="3200" b="1" dirty="0"/>
              <a:t> </a:t>
            </a:r>
            <a:r>
              <a:rPr lang="sr-Cyrl-RS" sz="3200" b="1" dirty="0"/>
              <a:t>САСТОЈИ</a:t>
            </a:r>
            <a:r>
              <a:rPr lang="sr-Latn-RS" sz="3200" b="1" dirty="0"/>
              <a:t> </a:t>
            </a:r>
            <a:r>
              <a:rPr lang="sr-Cyrl-RS" sz="3200" b="1" dirty="0"/>
              <a:t>ОД</a:t>
            </a:r>
            <a:r>
              <a:rPr lang="sr-Latn-RS" sz="3200" b="1" dirty="0"/>
              <a:t> </a:t>
            </a:r>
            <a:r>
              <a:rPr lang="sr-Cyrl-RS" sz="3200" b="1" dirty="0"/>
              <a:t>ДВА</a:t>
            </a:r>
            <a:r>
              <a:rPr lang="sr-Latn-RS" sz="3200" b="1" dirty="0"/>
              <a:t> </a:t>
            </a:r>
            <a:r>
              <a:rPr lang="sr-Cyrl-RS" sz="3200" b="1" dirty="0"/>
              <a:t>ДЕЛА</a:t>
            </a:r>
            <a:r>
              <a:rPr lang="sr-Latn-RS" sz="3200" b="1" dirty="0" smtClean="0"/>
              <a:t>:</a:t>
            </a:r>
          </a:p>
          <a:p>
            <a:endParaRPr lang="sr-Latn-R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Cyrl-RS" sz="3200" spc="600" dirty="0"/>
              <a:t>Лежиште</a:t>
            </a:r>
            <a:r>
              <a:rPr lang="sr-Latn-RS" sz="3200" spc="600" dirty="0"/>
              <a:t> </a:t>
            </a:r>
            <a:r>
              <a:rPr lang="sr-Cyrl-RS" sz="3200" spc="600" dirty="0" smtClean="0"/>
              <a:t>протезе</a:t>
            </a:r>
            <a:endParaRPr lang="sr-Latn-RS" sz="3200" spc="6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r-Latn-R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Cyrl-RS" sz="3200" spc="600" dirty="0"/>
              <a:t>Суспензија</a:t>
            </a:r>
            <a:r>
              <a:rPr lang="sr-Latn-RS" sz="3200" spc="600" dirty="0"/>
              <a:t> </a:t>
            </a:r>
            <a:r>
              <a:rPr lang="sr-Cyrl-RS" sz="3200" spc="600" dirty="0"/>
              <a:t>протезе</a:t>
            </a:r>
            <a:endParaRPr lang="sr-Latn-RS" sz="3200" spc="600" dirty="0"/>
          </a:p>
        </p:txBody>
      </p:sp>
    </p:spTree>
    <p:extLst>
      <p:ext uri="{BB962C8B-B14F-4D97-AF65-F5344CB8AC3E}">
        <p14:creationId xmlns:p14="http://schemas.microsoft.com/office/powerpoint/2010/main" val="3427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590" y="1702708"/>
            <a:ext cx="11855116" cy="5034975"/>
          </a:xfrm>
          <a:solidFill>
            <a:srgbClr val="FF99CC">
              <a:alpha val="47000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Latn-RS" b="1" dirty="0" smtClean="0"/>
          </a:p>
          <a:p>
            <a:pPr marL="0" indent="0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ЧЕТВРТАСТО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данас</a:t>
            </a:r>
            <a:r>
              <a:rPr lang="sr-Latn-RS" b="1" dirty="0" smtClean="0"/>
              <a:t> </a:t>
            </a:r>
            <a:r>
              <a:rPr lang="sr-Cyrl-RS" b="1" dirty="0" smtClean="0"/>
              <a:t>прави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пластике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најчешће</a:t>
            </a:r>
            <a:r>
              <a:rPr lang="sr-Latn-RS" b="1" dirty="0" smtClean="0"/>
              <a:t> </a:t>
            </a:r>
            <a:r>
              <a:rPr lang="sr-Cyrl-RS" b="1" dirty="0" smtClean="0"/>
              <a:t>примењује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изради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натколених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2060"/>
                </a:solidFill>
              </a:rPr>
              <a:t>Оно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се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обликује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према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осталој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мускулатури</a:t>
            </a:r>
            <a:r>
              <a:rPr lang="sr-Latn-RS" b="1" dirty="0" smtClean="0">
                <a:solidFill>
                  <a:srgbClr val="002060"/>
                </a:solidFill>
              </a:rPr>
              <a:t>, </a:t>
            </a:r>
            <a:r>
              <a:rPr lang="sr-Cyrl-RS" b="1" dirty="0" smtClean="0">
                <a:solidFill>
                  <a:srgbClr val="002060"/>
                </a:solidFill>
              </a:rPr>
              <a:t>са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тим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да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је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равније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са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задње</a:t>
            </a:r>
            <a:r>
              <a:rPr lang="sr-Latn-RS" b="1" dirty="0" smtClean="0">
                <a:solidFill>
                  <a:srgbClr val="002060"/>
                </a:solidFill>
              </a:rPr>
              <a:t>, </a:t>
            </a:r>
            <a:r>
              <a:rPr lang="sr-Cyrl-RS" b="1" dirty="0" smtClean="0">
                <a:solidFill>
                  <a:srgbClr val="002060"/>
                </a:solidFill>
              </a:rPr>
              <a:t>латералне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и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медијалне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стране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према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адукторима</a:t>
            </a:r>
            <a:r>
              <a:rPr lang="sr-Latn-RS" b="1" dirty="0" smtClean="0">
                <a:solidFill>
                  <a:srgbClr val="002060"/>
                </a:solidFill>
              </a:rPr>
              <a:t>, </a:t>
            </a:r>
            <a:r>
              <a:rPr lang="sr-Cyrl-RS" b="1" dirty="0" smtClean="0">
                <a:solidFill>
                  <a:srgbClr val="002060"/>
                </a:solidFill>
              </a:rPr>
              <a:t>док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је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напред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према</a:t>
            </a:r>
            <a:r>
              <a:rPr lang="sr-Latn-RS" b="1" dirty="0" smtClean="0">
                <a:solidFill>
                  <a:srgbClr val="002060"/>
                </a:solidFill>
              </a:rPr>
              <a:t> q</a:t>
            </a:r>
            <a:r>
              <a:rPr lang="sr-Cyrl-RS" b="1" dirty="0" smtClean="0">
                <a:solidFill>
                  <a:srgbClr val="002060"/>
                </a:solidFill>
              </a:rPr>
              <a:t>уадрицепсу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заобљен</a:t>
            </a:r>
            <a:r>
              <a:rPr lang="sr-Latn-RS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002060"/>
                </a:solidFill>
              </a:rPr>
              <a:t>Ово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лежиште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се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израђује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индивидуално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према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контурама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меких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ткива</a:t>
            </a:r>
            <a:r>
              <a:rPr lang="sr-Latn-RS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натколени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натколеном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ових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четвртаст</a:t>
            </a:r>
            <a:r>
              <a:rPr lang="sr-Latn-RS" dirty="0" smtClean="0"/>
              <a:t>, </a:t>
            </a:r>
            <a:r>
              <a:rPr lang="sr-Cyrl-RS" dirty="0" smtClean="0"/>
              <a:t>док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дисталном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индивидуалан</a:t>
            </a:r>
            <a:r>
              <a:rPr lang="sr-Latn-RS" dirty="0" smtClean="0"/>
              <a:t>  </a:t>
            </a:r>
            <a:r>
              <a:rPr lang="sr-Cyrl-RS" dirty="0" smtClean="0"/>
              <a:t>према</a:t>
            </a:r>
            <a:r>
              <a:rPr lang="sr-Latn-RS" dirty="0" smtClean="0"/>
              <a:t> </a:t>
            </a:r>
            <a:r>
              <a:rPr lang="sr-Cyrl-RS" dirty="0" smtClean="0"/>
              <a:t>особинама</a:t>
            </a:r>
            <a:r>
              <a:rPr lang="sr-Latn-RS" dirty="0" smtClean="0"/>
              <a:t> </a:t>
            </a:r>
            <a:r>
              <a:rPr lang="sr-Cyrl-RS" dirty="0" smtClean="0"/>
              <a:t>натколеног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практично</a:t>
            </a:r>
            <a:r>
              <a:rPr lang="sr-Latn-RS" dirty="0" smtClean="0"/>
              <a:t> </a:t>
            </a:r>
            <a:r>
              <a:rPr lang="sr-Cyrl-RS" dirty="0" smtClean="0"/>
              <a:t>значи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израду</a:t>
            </a:r>
            <a:r>
              <a:rPr lang="sr-Latn-RS" dirty="0" smtClean="0"/>
              <a:t> </a:t>
            </a:r>
            <a:r>
              <a:rPr lang="sr-Cyrl-RS" dirty="0" smtClean="0"/>
              <a:t>натколене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неправилно</a:t>
            </a:r>
            <a:r>
              <a:rPr lang="sr-Latn-RS" dirty="0" smtClean="0"/>
              <a:t> </a:t>
            </a:r>
            <a:r>
              <a:rPr lang="sr-Cyrl-RS" dirty="0" smtClean="0"/>
              <a:t>коничан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Четвртасто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четири</a:t>
            </a:r>
            <a:r>
              <a:rPr lang="sr-Latn-RS" b="1" dirty="0" smtClean="0"/>
              <a:t> </a:t>
            </a:r>
            <a:r>
              <a:rPr lang="sr-Cyrl-RS" b="1" dirty="0" smtClean="0"/>
              <a:t>зида</a:t>
            </a:r>
            <a:r>
              <a:rPr lang="sr-Latn-RS" b="1" dirty="0"/>
              <a:t> </a:t>
            </a:r>
            <a:r>
              <a:rPr lang="sr-Cyrl-RS" dirty="0" smtClean="0"/>
              <a:t>предњи, задњи,медијални,латерални</a:t>
            </a:r>
            <a:r>
              <a:rPr lang="sr-Cyrl-RS" dirty="0"/>
              <a:t> </a:t>
            </a:r>
            <a:r>
              <a:rPr lang="sr-Cyrl-RS" dirty="0" smtClean="0"/>
              <a:t>који у </a:t>
            </a:r>
            <a:r>
              <a:rPr lang="sr-Latn-RS" dirty="0" smtClean="0"/>
              <a:t> </a:t>
            </a:r>
            <a:r>
              <a:rPr lang="sr-Cyrl-RS" dirty="0" smtClean="0"/>
              <a:t>свом</a:t>
            </a:r>
            <a:r>
              <a:rPr lang="sr-Latn-RS" dirty="0" smtClean="0"/>
              <a:t> </a:t>
            </a:r>
            <a:r>
              <a:rPr lang="sr-Cyrl-RS" dirty="0" smtClean="0"/>
              <a:t>дисталном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губе</a:t>
            </a:r>
            <a:r>
              <a:rPr lang="sr-Latn-RS" dirty="0" smtClean="0"/>
              <a:t> </a:t>
            </a:r>
            <a:r>
              <a:rPr lang="sr-Cyrl-RS" dirty="0" smtClean="0"/>
              <a:t>контуру</a:t>
            </a:r>
            <a:r>
              <a:rPr lang="sr-Latn-RS" dirty="0" smtClean="0"/>
              <a:t> </a:t>
            </a:r>
            <a:r>
              <a:rPr lang="sr-Cyrl-RS" dirty="0" smtClean="0"/>
              <a:t>из</a:t>
            </a:r>
            <a:r>
              <a:rPr lang="sr-Latn-RS" dirty="0" smtClean="0"/>
              <a:t> </a:t>
            </a:r>
            <a:r>
              <a:rPr lang="sr-Cyrl-RS" dirty="0" smtClean="0"/>
              <a:t>проксмалног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градећи</a:t>
            </a:r>
            <a:r>
              <a:rPr lang="sr-Latn-RS" dirty="0" smtClean="0"/>
              <a:t> </a:t>
            </a:r>
            <a:r>
              <a:rPr lang="sr-Cyrl-RS" dirty="0" smtClean="0"/>
              <a:t>јединствену</a:t>
            </a:r>
            <a:r>
              <a:rPr lang="sr-Latn-RS" dirty="0" smtClean="0"/>
              <a:t> </a:t>
            </a:r>
            <a:r>
              <a:rPr lang="sr-Cyrl-RS" dirty="0" smtClean="0"/>
              <a:t>шупљину</a:t>
            </a:r>
            <a:r>
              <a:rPr lang="sr-Latn-RS" dirty="0" smtClean="0"/>
              <a:t> </a:t>
            </a:r>
            <a:r>
              <a:rPr lang="sr-Cyrl-RS" dirty="0" smtClean="0"/>
              <a:t>округлог</a:t>
            </a:r>
            <a:r>
              <a:rPr lang="sr-Latn-RS" dirty="0" smtClean="0"/>
              <a:t> </a:t>
            </a:r>
            <a:r>
              <a:rPr lang="sr-Cyrl-RS" dirty="0" smtClean="0"/>
              <a:t>облика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којој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смештен</a:t>
            </a:r>
            <a:r>
              <a:rPr lang="sr-Latn-RS" dirty="0" smtClean="0"/>
              <a:t> </a:t>
            </a:r>
            <a:r>
              <a:rPr lang="sr-Cyrl-RS" dirty="0" smtClean="0"/>
              <a:t>завршни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натколеног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Cyrl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Такође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важно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нагласити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скидању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треба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водити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рачуна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реакцији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патрљка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лежиште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време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реаговати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сваку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врсту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промена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7620" y="55970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ЛЕЖИШТЕ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ПРОТЕЗЕ</a:t>
            </a:r>
            <a:r>
              <a:rPr lang="sr-Latn-RS" sz="3200" b="1" dirty="0" smtClean="0"/>
              <a:t> </a:t>
            </a:r>
            <a:br>
              <a:rPr lang="sr-Latn-RS" sz="3200" b="1" dirty="0" smtClean="0"/>
            </a:br>
            <a:r>
              <a:rPr lang="sr-Latn-RS" sz="2200" b="1" dirty="0" smtClean="0"/>
              <a:t>(</a:t>
            </a:r>
            <a:r>
              <a:rPr lang="sr-Cyrl-RS" sz="2200" b="1" dirty="0" smtClean="0"/>
              <a:t>четвртасто</a:t>
            </a:r>
            <a:r>
              <a:rPr lang="sr-Latn-RS" sz="2200" b="1" dirty="0" smtClean="0"/>
              <a:t>, </a:t>
            </a:r>
            <a:r>
              <a:rPr lang="sr-Cyrl-RS" sz="2200" b="1" dirty="0" smtClean="0"/>
              <a:t>са</a:t>
            </a:r>
            <a:r>
              <a:rPr lang="sr-Latn-RS" sz="2200" b="1" dirty="0" smtClean="0"/>
              <a:t> </a:t>
            </a:r>
            <a:r>
              <a:rPr lang="sr-Cyrl-RS" sz="2200" b="1" dirty="0" smtClean="0"/>
              <a:t>тоталним</a:t>
            </a:r>
            <a:r>
              <a:rPr lang="sr-Latn-RS" sz="2200" b="1" dirty="0" smtClean="0"/>
              <a:t> </a:t>
            </a:r>
            <a:r>
              <a:rPr lang="sr-Cyrl-RS" sz="2200" b="1" dirty="0" smtClean="0"/>
              <a:t>контактом</a:t>
            </a:r>
            <a:r>
              <a:rPr lang="sr-Latn-RS" sz="2200" b="1" dirty="0" smtClean="0"/>
              <a:t>, </a:t>
            </a:r>
            <a:r>
              <a:rPr lang="sr-Cyrl-RS" sz="2200" b="1" dirty="0" smtClean="0"/>
              <a:t>сукционо</a:t>
            </a:r>
            <a:r>
              <a:rPr lang="sr-Latn-RS" sz="2200" b="1" dirty="0" smtClean="0"/>
              <a:t> </a:t>
            </a:r>
            <a:r>
              <a:rPr lang="sr-Cyrl-RS" sz="2200" b="1" dirty="0" smtClean="0"/>
              <a:t>лежиште</a:t>
            </a:r>
            <a:r>
              <a:rPr lang="sr-Latn-RS" sz="2200" b="1" dirty="0" smtClean="0"/>
              <a:t>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063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3137" y="1283368"/>
            <a:ext cx="7026442" cy="4957011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ЛЕЖИШТЕ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СА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ТОТАЛНИМ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КОНТАКТОМ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/>
              <a:t>Оно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целини</a:t>
            </a:r>
            <a:r>
              <a:rPr lang="sr-Latn-RS" b="1" dirty="0" smtClean="0"/>
              <a:t> </a:t>
            </a:r>
            <a:r>
              <a:rPr lang="sr-Cyrl-RS" b="1" dirty="0" smtClean="0"/>
              <a:t>обавија</a:t>
            </a:r>
            <a:r>
              <a:rPr lang="sr-Latn-RS" b="1" dirty="0" smtClean="0"/>
              <a:t> </a:t>
            </a:r>
            <a:r>
              <a:rPr lang="sr-Cyrl-RS" b="1" dirty="0" smtClean="0"/>
              <a:t>натколени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блиском</a:t>
            </a:r>
            <a:r>
              <a:rPr lang="sr-Latn-RS" b="1" dirty="0" smtClean="0"/>
              <a:t> </a:t>
            </a:r>
            <a:r>
              <a:rPr lang="sr-Cyrl-RS" b="1" dirty="0" smtClean="0"/>
              <a:t>контакту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патрљком</a:t>
            </a:r>
            <a:r>
              <a:rPr lang="sr-Latn-RS" b="1" dirty="0" smtClean="0"/>
              <a:t>. </a:t>
            </a:r>
            <a:r>
              <a:rPr lang="sr-Cyrl-RS" b="1" dirty="0" smtClean="0"/>
              <a:t>Ово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ослонац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ишијадичном</a:t>
            </a:r>
            <a:r>
              <a:rPr lang="sr-Latn-RS" b="1" dirty="0" smtClean="0"/>
              <a:t> </a:t>
            </a:r>
            <a:r>
              <a:rPr lang="sr-Cyrl-RS" b="1" dirty="0" smtClean="0"/>
              <a:t>тувберу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потпору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зидовима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. </a:t>
            </a:r>
            <a:r>
              <a:rPr lang="sr-Cyrl-RS" dirty="0" smtClean="0"/>
              <a:t>Ткиво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овог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пријања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све</a:t>
            </a:r>
            <a:r>
              <a:rPr lang="sr-Latn-RS" dirty="0" smtClean="0"/>
              <a:t> </a:t>
            </a:r>
            <a:r>
              <a:rPr lang="sr-Cyrl-RS" dirty="0" smtClean="0"/>
              <a:t>стане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постиже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добра</a:t>
            </a:r>
            <a:r>
              <a:rPr lang="sr-Latn-RS" dirty="0" smtClean="0"/>
              <a:t> </a:t>
            </a:r>
            <a:r>
              <a:rPr lang="sr-Cyrl-RS" dirty="0" smtClean="0"/>
              <a:t>стабилност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адукцији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напетом</a:t>
            </a:r>
            <a:r>
              <a:rPr lang="sr-Latn-RS" dirty="0" smtClean="0"/>
              <a:t> </a:t>
            </a:r>
            <a:r>
              <a:rPr lang="sr-Cyrl-RS" dirty="0" smtClean="0"/>
              <a:t>глутеалном</a:t>
            </a:r>
            <a:r>
              <a:rPr lang="sr-Latn-RS" dirty="0" smtClean="0"/>
              <a:t> </a:t>
            </a:r>
            <a:r>
              <a:rPr lang="sr-Cyrl-RS" dirty="0" smtClean="0"/>
              <a:t>мускулатуром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стабилно</a:t>
            </a:r>
            <a:r>
              <a:rPr lang="sr-Latn-RS" dirty="0" smtClean="0"/>
              <a:t> </a:t>
            </a:r>
            <a:r>
              <a:rPr lang="sr-Cyrl-RS" dirty="0" smtClean="0"/>
              <a:t>држање</a:t>
            </a:r>
            <a:r>
              <a:rPr lang="sr-Latn-RS" dirty="0" smtClean="0"/>
              <a:t> </a:t>
            </a:r>
            <a:r>
              <a:rPr lang="sr-Cyrl-RS" dirty="0" smtClean="0"/>
              <a:t>карлице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фази</a:t>
            </a:r>
            <a:r>
              <a:rPr lang="sr-Latn-RS" dirty="0" smtClean="0"/>
              <a:t> </a:t>
            </a:r>
            <a:r>
              <a:rPr lang="sr-Cyrl-RS" dirty="0" smtClean="0"/>
              <a:t>ослонца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велике</a:t>
            </a:r>
            <a:r>
              <a:rPr lang="sr-Latn-RS" dirty="0" smtClean="0"/>
              <a:t> </a:t>
            </a:r>
            <a:r>
              <a:rPr lang="sr-Cyrl-RS" dirty="0" smtClean="0"/>
              <a:t>важности</a:t>
            </a:r>
            <a:r>
              <a:rPr lang="sr-Latn-RS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постизање</a:t>
            </a:r>
            <a:r>
              <a:rPr lang="sr-Latn-RS" b="1" dirty="0" smtClean="0"/>
              <a:t> </a:t>
            </a:r>
            <a:r>
              <a:rPr lang="sr-Cyrl-RS" b="1" dirty="0" smtClean="0"/>
              <a:t>добре</a:t>
            </a:r>
            <a:r>
              <a:rPr lang="sr-Latn-RS" b="1" dirty="0" smtClean="0"/>
              <a:t> </a:t>
            </a:r>
            <a:r>
              <a:rPr lang="sr-Cyrl-RS" b="1" dirty="0" smtClean="0"/>
              <a:t>равнотеже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обезбеђења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79" y="1283369"/>
            <a:ext cx="4459705" cy="49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264" y="1187116"/>
            <a:ext cx="5710990" cy="5137484"/>
          </a:xfrm>
        </p:spPr>
        <p:txBody>
          <a:bodyPr/>
          <a:lstStyle/>
          <a:p>
            <a:pPr marL="0" indent="0" algn="ctr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СУКЦИОНО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ИЛИ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ВАКУУМ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ЛЕЖИШТЕ</a:t>
            </a:r>
          </a:p>
          <a:p>
            <a:pPr marL="0" indent="0">
              <a:buNone/>
            </a:pP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ово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претходно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ослонац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ишијадичном</a:t>
            </a:r>
            <a:r>
              <a:rPr lang="sr-Latn-RS" b="1" dirty="0" smtClean="0"/>
              <a:t> </a:t>
            </a:r>
            <a:r>
              <a:rPr lang="sr-Cyrl-RS" b="1" dirty="0" smtClean="0"/>
              <a:t>туберу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потпору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зидовима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овог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постоји</a:t>
            </a:r>
            <a:r>
              <a:rPr lang="sr-Latn-RS" dirty="0" smtClean="0"/>
              <a:t> </a:t>
            </a:r>
            <a:r>
              <a:rPr lang="sr-Cyrl-RS" dirty="0" smtClean="0"/>
              <a:t>валвула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омогућава</a:t>
            </a:r>
            <a:r>
              <a:rPr lang="sr-Latn-RS" dirty="0" smtClean="0"/>
              <a:t> </a:t>
            </a:r>
            <a:r>
              <a:rPr lang="sr-Cyrl-RS" dirty="0" smtClean="0"/>
              <a:t>пролаз</a:t>
            </a:r>
            <a:r>
              <a:rPr lang="sr-Latn-RS" dirty="0" smtClean="0"/>
              <a:t> </a:t>
            </a:r>
            <a:r>
              <a:rPr lang="sr-Cyrl-RS" dirty="0" smtClean="0"/>
              <a:t>ваздуха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оба</a:t>
            </a:r>
            <a:r>
              <a:rPr lang="sr-Latn-RS" dirty="0" smtClean="0"/>
              <a:t> </a:t>
            </a:r>
            <a:r>
              <a:rPr lang="sr-Cyrl-RS" dirty="0" smtClean="0"/>
              <a:t>правца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вакуум</a:t>
            </a:r>
            <a:r>
              <a:rPr lang="sr-Latn-RS" dirty="0" smtClean="0"/>
              <a:t> </a:t>
            </a:r>
            <a:r>
              <a:rPr lang="sr-Cyrl-RS" dirty="0" smtClean="0"/>
              <a:t>обезбеђује</a:t>
            </a:r>
            <a:r>
              <a:rPr lang="sr-Latn-RS" dirty="0" smtClean="0"/>
              <a:t> </a:t>
            </a:r>
            <a:r>
              <a:rPr lang="sr-Cyrl-RS" dirty="0" smtClean="0"/>
              <a:t>суспензију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94" y="1187116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221" y="1037122"/>
            <a:ext cx="7571874" cy="5395762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ПОСТАВЉАЊЕ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ПАТРЉКА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ВАКУУМ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ЛЕЖИШТЕ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лагано</a:t>
            </a:r>
            <a:r>
              <a:rPr lang="sr-Latn-RS" b="1" dirty="0" smtClean="0"/>
              <a:t> </a:t>
            </a:r>
            <a:r>
              <a:rPr lang="sr-Cyrl-RS" b="1" dirty="0" smtClean="0"/>
              <a:t>ротира</a:t>
            </a:r>
            <a:r>
              <a:rPr lang="sr-Latn-RS" b="1" dirty="0" smtClean="0"/>
              <a:t> </a:t>
            </a:r>
            <a:r>
              <a:rPr lang="sr-Cyrl-RS" b="1" dirty="0" smtClean="0"/>
              <a:t>ка</a:t>
            </a:r>
            <a:r>
              <a:rPr lang="sr-Latn-RS" b="1" dirty="0" smtClean="0"/>
              <a:t> </a:t>
            </a:r>
            <a:r>
              <a:rPr lang="sr-Cyrl-RS" b="1" dirty="0" smtClean="0"/>
              <a:t>унутра</a:t>
            </a:r>
            <a:r>
              <a:rPr lang="sr-Latn-RS" b="1" dirty="0" smtClean="0"/>
              <a:t> </a:t>
            </a:r>
            <a:r>
              <a:rPr lang="sr-Cyrl-RS" b="1" dirty="0" smtClean="0"/>
              <a:t>током</a:t>
            </a:r>
            <a:r>
              <a:rPr lang="sr-Latn-RS" b="1" dirty="0" smtClean="0"/>
              <a:t> </a:t>
            </a:r>
            <a:r>
              <a:rPr lang="sr-Cyrl-RS" b="1" dirty="0" smtClean="0"/>
              <a:t>постављања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вакуум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чему</a:t>
            </a:r>
            <a:r>
              <a:rPr lang="sr-Latn-RS" b="1" dirty="0" smtClean="0"/>
              <a:t> </a:t>
            </a:r>
            <a:r>
              <a:rPr lang="sr-Cyrl-RS" b="1" dirty="0" smtClean="0"/>
              <a:t>чарапа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навчена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покрије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целини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буде</a:t>
            </a:r>
            <a:r>
              <a:rPr lang="sr-Latn-RS" b="1" dirty="0" smtClean="0"/>
              <a:t> </a:t>
            </a:r>
            <a:r>
              <a:rPr lang="sr-Cyrl-RS" b="1" dirty="0" smtClean="0"/>
              <a:t>затегнута</a:t>
            </a:r>
            <a:r>
              <a:rPr lang="sr-Latn-RS" b="1" dirty="0" smtClean="0"/>
              <a:t> </a:t>
            </a:r>
            <a:r>
              <a:rPr lang="sr-Cyrl-RS" b="1" dirty="0" smtClean="0"/>
              <a:t>трзајима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довољној</a:t>
            </a:r>
            <a:r>
              <a:rPr lang="sr-Latn-RS" b="1" dirty="0" smtClean="0"/>
              <a:t> </a:t>
            </a:r>
            <a:r>
              <a:rPr lang="sr-Cyrl-RS" b="1" dirty="0" smtClean="0"/>
              <a:t>мери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не</a:t>
            </a:r>
            <a:r>
              <a:rPr lang="sr-Latn-RS" b="1" dirty="0" smtClean="0"/>
              <a:t> </a:t>
            </a:r>
            <a:r>
              <a:rPr lang="sr-Cyrl-RS" b="1" dirty="0" smtClean="0"/>
              <a:t>дође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стварања</a:t>
            </a:r>
            <a:r>
              <a:rPr lang="sr-Latn-RS" b="1" dirty="0" smtClean="0"/>
              <a:t> </a:t>
            </a:r>
            <a:r>
              <a:rPr lang="sr-Cyrl-RS" b="1" dirty="0" smtClean="0"/>
              <a:t>набора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извлачењу</a:t>
            </a:r>
            <a:r>
              <a:rPr lang="sr-Latn-RS" b="1" dirty="0" smtClean="0"/>
              <a:t> </a:t>
            </a:r>
            <a:r>
              <a:rPr lang="sr-Cyrl-RS" b="1" dirty="0" smtClean="0"/>
              <a:t>чарапе</a:t>
            </a:r>
            <a:r>
              <a:rPr lang="sr-Latn-RS" b="1" dirty="0" smtClean="0"/>
              <a:t> </a:t>
            </a:r>
            <a:r>
              <a:rPr lang="sr-Cyrl-RS" b="1" dirty="0" smtClean="0"/>
              <a:t>напоље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Како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чарапица</a:t>
            </a:r>
            <a:r>
              <a:rPr lang="sr-Latn-RS" dirty="0" smtClean="0"/>
              <a:t> </a:t>
            </a:r>
            <a:r>
              <a:rPr lang="sr-Cyrl-RS" dirty="0" smtClean="0"/>
              <a:t>извлачи</a:t>
            </a:r>
            <a:r>
              <a:rPr lang="sr-Latn-RS" dirty="0" smtClean="0"/>
              <a:t> </a:t>
            </a:r>
            <a:r>
              <a:rPr lang="sr-Cyrl-RS" dirty="0" smtClean="0"/>
              <a:t>напоље</a:t>
            </a:r>
            <a:r>
              <a:rPr lang="sr-Latn-RS" dirty="0" smtClean="0"/>
              <a:t> 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исто</a:t>
            </a:r>
            <a:r>
              <a:rPr lang="sr-Latn-RS" dirty="0" smtClean="0"/>
              <a:t> </a:t>
            </a:r>
            <a:r>
              <a:rPr lang="sr-Cyrl-RS" dirty="0" smtClean="0"/>
              <a:t>време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лагано</a:t>
            </a:r>
            <a:r>
              <a:rPr lang="sr-Latn-RS" dirty="0" smtClean="0"/>
              <a:t> </a:t>
            </a:r>
            <a:r>
              <a:rPr lang="sr-Cyrl-RS" dirty="0" smtClean="0"/>
              <a:t>спушта</a:t>
            </a:r>
            <a:r>
              <a:rPr lang="sr-Latn-RS" dirty="0" smtClean="0"/>
              <a:t> </a:t>
            </a:r>
            <a:r>
              <a:rPr lang="sr-Cyrl-RS" dirty="0" smtClean="0"/>
              <a:t>унутар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Овај</a:t>
            </a:r>
            <a:r>
              <a:rPr lang="sr-Latn-RS" dirty="0" smtClean="0"/>
              <a:t> </a:t>
            </a:r>
            <a:r>
              <a:rPr lang="sr-Cyrl-RS" dirty="0" smtClean="0"/>
              <a:t>поступак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обавља</a:t>
            </a:r>
            <a:r>
              <a:rPr lang="sr-Latn-RS" dirty="0" smtClean="0"/>
              <a:t> </a:t>
            </a:r>
            <a:r>
              <a:rPr lang="sr-Cyrl-RS" dirty="0" smtClean="0"/>
              <a:t>док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осети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чарапа</a:t>
            </a:r>
            <a:r>
              <a:rPr lang="sr-Latn-RS" dirty="0" smtClean="0"/>
              <a:t> </a:t>
            </a:r>
            <a:r>
              <a:rPr lang="sr-Cyrl-RS" dirty="0" smtClean="0"/>
              <a:t>лако</a:t>
            </a:r>
            <a:r>
              <a:rPr lang="sr-Latn-RS" dirty="0" smtClean="0"/>
              <a:t> </a:t>
            </a:r>
            <a:r>
              <a:rPr lang="sr-Cyrl-RS" dirty="0" smtClean="0"/>
              <a:t>скида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лежишту</a:t>
            </a:r>
            <a:r>
              <a:rPr lang="sr-Latn-RS" dirty="0" smtClean="0"/>
              <a:t> </a:t>
            </a: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валвула</a:t>
            </a:r>
            <a:r>
              <a:rPr lang="sr-Latn-RS" dirty="0" smtClean="0"/>
              <a:t> </a:t>
            </a:r>
            <a:r>
              <a:rPr lang="sr-Cyrl-RS" dirty="0" smtClean="0"/>
              <a:t>затвара</a:t>
            </a:r>
            <a:r>
              <a:rPr lang="sr-Latn-RS" dirty="0" smtClean="0"/>
              <a:t> </a:t>
            </a:r>
            <a:r>
              <a:rPr lang="sr-Cyrl-RS" dirty="0" smtClean="0"/>
              <a:t>поклопем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спремним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ход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94" y="1037122"/>
            <a:ext cx="3545305" cy="53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3788"/>
            <a:ext cx="10972800" cy="4880811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sr-Cyrl-RS" b="1" spc="300" dirty="0" smtClean="0">
                <a:solidFill>
                  <a:srgbClr val="FF0000"/>
                </a:solidFill>
              </a:rPr>
              <a:t>КОНТИНУИРАНО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ЛЕЖИШТЕ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Ово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праксу</a:t>
            </a:r>
            <a:r>
              <a:rPr lang="sr-Latn-RS" dirty="0" smtClean="0"/>
              <a:t> </a:t>
            </a:r>
            <a:r>
              <a:rPr lang="sr-Cyrl-RS" dirty="0" smtClean="0"/>
              <a:t>увео</a:t>
            </a:r>
            <a:r>
              <a:rPr lang="sr-Latn-RS" dirty="0" smtClean="0"/>
              <a:t> </a:t>
            </a:r>
            <a:r>
              <a:rPr lang="sr-Cyrl-RS" dirty="0" smtClean="0"/>
              <a:t>Џон</a:t>
            </a:r>
            <a:r>
              <a:rPr lang="sr-Latn-RS" dirty="0" smtClean="0"/>
              <a:t> </a:t>
            </a:r>
            <a:r>
              <a:rPr lang="sr-Cyrl-RS" dirty="0" smtClean="0"/>
              <a:t>Саболич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први</a:t>
            </a:r>
            <a:r>
              <a:rPr lang="sr-Latn-RS" dirty="0" smtClean="0"/>
              <a:t> </a:t>
            </a:r>
            <a:r>
              <a:rPr lang="sr-Cyrl-RS" dirty="0" smtClean="0"/>
              <a:t>пут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примењено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Америци</a:t>
            </a:r>
            <a:r>
              <a:rPr lang="sr-Latn-RS" dirty="0" smtClean="0"/>
              <a:t> 1970. </a:t>
            </a:r>
            <a:r>
              <a:rPr lang="sr-Cyrl-RS" dirty="0" smtClean="0"/>
              <a:t>године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Тотални</a:t>
            </a:r>
            <a:r>
              <a:rPr lang="sr-Latn-RS" b="1" dirty="0" smtClean="0"/>
              <a:t> </a:t>
            </a:r>
            <a:r>
              <a:rPr lang="sr-Cyrl-RS" b="1" dirty="0" smtClean="0"/>
              <a:t>ослонац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овог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распоређен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ткива</a:t>
            </a:r>
            <a:r>
              <a:rPr lang="sr-Latn-RS" b="1" dirty="0" smtClean="0"/>
              <a:t> </a:t>
            </a:r>
            <a:r>
              <a:rPr lang="sr-Cyrl-RS" b="1" dirty="0" smtClean="0"/>
              <a:t>високо</a:t>
            </a:r>
            <a:r>
              <a:rPr lang="sr-Latn-RS" b="1" dirty="0" smtClean="0"/>
              <a:t> </a:t>
            </a:r>
            <a:r>
              <a:rPr lang="sr-Cyrl-RS" b="1" dirty="0" smtClean="0"/>
              <a:t>континуиран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унутрашње</a:t>
            </a:r>
            <a:r>
              <a:rPr lang="sr-Latn-RS" b="1" dirty="0" smtClean="0"/>
              <a:t> </a:t>
            </a:r>
            <a:r>
              <a:rPr lang="sr-Cyrl-RS" b="1" dirty="0" smtClean="0"/>
              <a:t>стране</a:t>
            </a:r>
            <a:r>
              <a:rPr lang="sr-Latn-RS" b="1" dirty="0" smtClean="0"/>
              <a:t> </a:t>
            </a:r>
            <a:r>
              <a:rPr lang="sr-Cyrl-RS" b="1" dirty="0" smtClean="0"/>
              <a:t>све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1,5 </a:t>
            </a:r>
            <a:r>
              <a:rPr lang="sr-Cyrl-RS" b="1" dirty="0" smtClean="0"/>
              <a:t>цм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ануса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спољњем</a:t>
            </a:r>
            <a:r>
              <a:rPr lang="sr-Latn-RS" dirty="0" smtClean="0"/>
              <a:t> </a:t>
            </a:r>
            <a:r>
              <a:rPr lang="sr-Cyrl-RS" dirty="0" smtClean="0"/>
              <a:t>делу</a:t>
            </a:r>
            <a:r>
              <a:rPr lang="sr-Latn-RS" dirty="0" smtClean="0"/>
              <a:t> </a:t>
            </a:r>
            <a:r>
              <a:rPr lang="sr-Cyrl-RS" dirty="0" smtClean="0"/>
              <a:t>иде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изнад</a:t>
            </a:r>
            <a:r>
              <a:rPr lang="sr-Latn-RS" dirty="0" smtClean="0"/>
              <a:t> </a:t>
            </a:r>
            <a:r>
              <a:rPr lang="sr-Cyrl-RS" dirty="0" smtClean="0"/>
              <a:t>великог</a:t>
            </a:r>
            <a:r>
              <a:rPr lang="sr-Latn-RS" dirty="0" smtClean="0"/>
              <a:t> </a:t>
            </a:r>
            <a:r>
              <a:rPr lang="sr-Cyrl-RS" dirty="0" smtClean="0"/>
              <a:t>трохантера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прима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оптерећења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ppt12E3.pptm [Autosaved]</Template>
  <TotalTime>2625</TotalTime>
  <Words>2569</Words>
  <Application>Microsoft Office PowerPoint</Application>
  <PresentationFormat>Widescreen</PresentationFormat>
  <Paragraphs>211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Wingdings 2</vt:lpstr>
      <vt:lpstr>Flow</vt:lpstr>
      <vt:lpstr>     </vt:lpstr>
      <vt:lpstr>НАТКОЛЕНА ПРОТЕЗА</vt:lpstr>
      <vt:lpstr>PowerPoint Presentation</vt:lpstr>
      <vt:lpstr>НАТКОЛЕНИ ДЕО ПРОТЕЗЕ</vt:lpstr>
      <vt:lpstr>ЛЕЖИШТЕ ПРОТЕЗЕ  (четвртасто, са тоталним контактом, сукционо лежиште)</vt:lpstr>
      <vt:lpstr>PowerPoint Presentation</vt:lpstr>
      <vt:lpstr>PowerPoint Presentation</vt:lpstr>
      <vt:lpstr>PowerPoint Presentation</vt:lpstr>
      <vt:lpstr>PowerPoint Presentation</vt:lpstr>
      <vt:lpstr>СУСПЕНЗИЈЕ ПРОТЕЗЕ</vt:lpstr>
      <vt:lpstr>PowerPoint Presentation</vt:lpstr>
      <vt:lpstr>КОЛЕНИ ЗГЛОБ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ПОТКОЛЕНИ ДЕО </vt:lpstr>
      <vt:lpstr>СКОЧНИ ЗГЛОБ</vt:lpstr>
      <vt:lpstr>ПРОТЕТИЧКО СТОПАЛО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175</cp:revision>
  <dcterms:created xsi:type="dcterms:W3CDTF">2019-03-01T12:43:24Z</dcterms:created>
  <dcterms:modified xsi:type="dcterms:W3CDTF">2019-03-20T12:35:54Z</dcterms:modified>
</cp:coreProperties>
</file>