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5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B7E"/>
    <a:srgbClr val="CCECFF"/>
    <a:srgbClr val="FF33CC"/>
    <a:srgbClr val="0099FF"/>
    <a:srgbClr val="FF99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A9DD-4A9A-484C-A684-B8A4F7CE2EB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DABCF-43BB-4359-8708-D44B10DC1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92C0-17E2-4ABC-84DC-E02EE5359741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0349-015F-4529-AAAC-CE4663E1A8B4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D98-06F1-423B-BC20-4505BD6FF2DE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3A18-51FE-4217-81AB-7918AFF5A0A8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CA33-0728-4ECC-80DE-35F7B2B096F4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4F6D-7F0A-45A5-9BA2-0C625A5D1137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20A8-19F5-421A-AB11-4FD4D2B769FD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6D7-6A0F-460C-8E09-8DFD9D18B9FB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0B65-B7FB-4C4B-B34B-08AC2E23884B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D8B-0CA5-47E7-97D7-D5DEC4BC66C4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CB5-908F-4771-82F7-7BE611131D85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97DA2A-ABB5-457E-A12C-70D00410744A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4297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1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1" y="1141505"/>
            <a:ext cx="91439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sz="2800" b="1" dirty="0">
                <a:solidFill>
                  <a:schemeClr val="tx1"/>
                </a:solidFill>
              </a:rPr>
              <a:t>НАСТАВНИ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sr-Cyrl-CS" sz="2800" b="1" dirty="0">
                <a:solidFill>
                  <a:schemeClr val="tx1"/>
                </a:solidFill>
              </a:rPr>
              <a:t>ПРЕДМЕТ</a:t>
            </a:r>
            <a:r>
              <a:rPr lang="en-US" sz="2800" b="1" dirty="0">
                <a:solidFill>
                  <a:schemeClr val="tx1"/>
                </a:solidFill>
              </a:rPr>
              <a:t>-</a:t>
            </a:r>
            <a:r>
              <a:rPr lang="sr-Cyrl-CS" sz="2800" b="1" dirty="0">
                <a:solidFill>
                  <a:schemeClr val="tx1"/>
                </a:solidFill>
              </a:rPr>
              <a:t>ПРОТЕТИКА</a:t>
            </a:r>
            <a:r>
              <a:rPr lang="sr-Latn-CS" sz="2800" b="1" dirty="0">
                <a:solidFill>
                  <a:schemeClr val="tx1"/>
                </a:solidFill>
              </a:rPr>
              <a:t> </a:t>
            </a:r>
            <a:r>
              <a:rPr lang="sr-Cyrl-CS" sz="2800" b="1" dirty="0">
                <a:solidFill>
                  <a:schemeClr val="tx1"/>
                </a:solidFill>
              </a:rPr>
              <a:t>И</a:t>
            </a:r>
            <a:r>
              <a:rPr lang="sr-Latn-CS" sz="2800" b="1" dirty="0">
                <a:solidFill>
                  <a:schemeClr val="tx1"/>
                </a:solidFill>
              </a:rPr>
              <a:t> </a:t>
            </a:r>
            <a:r>
              <a:rPr lang="sr-Cyrl-CS" sz="2800" b="1" dirty="0">
                <a:solidFill>
                  <a:schemeClr val="tx1"/>
                </a:solidFill>
              </a:rPr>
              <a:t>ОРТОТИКА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809721" y="5357827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743918" y="1828800"/>
            <a:ext cx="10597850" cy="218521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/>
              <a:t>Предавање</a:t>
            </a:r>
            <a:r>
              <a:rPr lang="en-US" sz="2800" b="1" dirty="0"/>
              <a:t> </a:t>
            </a:r>
            <a:r>
              <a:rPr lang="sr-Latn-RS" sz="2800" b="1" dirty="0" smtClean="0"/>
              <a:t>IX</a:t>
            </a:r>
            <a:endParaRPr lang="sr-Latn-RS" sz="2800" b="1" dirty="0"/>
          </a:p>
          <a:p>
            <a:pPr algn="ctr"/>
            <a:endParaRPr lang="en-US" sz="1200" b="1" dirty="0"/>
          </a:p>
          <a:p>
            <a:pPr algn="just"/>
            <a:r>
              <a:rPr lang="ru-RU" sz="2400" dirty="0"/>
              <a:t>Протетичка рехабилитација код ампутација доњег екстремитета, фазе протетичке рехабилитације, преампутациона фаза, постампутациона фаза, постампутационе резидуе, процена подобности пацијента за протетисање.</a:t>
            </a:r>
          </a:p>
        </p:txBody>
      </p:sp>
      <p:pic>
        <p:nvPicPr>
          <p:cNvPr id="8" name="Picture 7" descr="800px_COLOURBOX34535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068" y="4239644"/>
            <a:ext cx="4162382" cy="19405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3505200" y="627928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i="1" dirty="0"/>
              <a:t>проф.др Милорад Јеркан</a:t>
            </a:r>
            <a:endParaRPr lang="en-US" sz="2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7447"/>
            <a:ext cx="10972800" cy="514715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RS" sz="3500" b="1" spc="600" dirty="0" smtClean="0">
                <a:solidFill>
                  <a:srgbClr val="FF0000"/>
                </a:solidFill>
              </a:rPr>
              <a:t>3.</a:t>
            </a:r>
            <a:r>
              <a:rPr lang="sr-Cyrl-RS" sz="3500" b="1" spc="600" dirty="0" smtClean="0">
                <a:solidFill>
                  <a:srgbClr val="FF0000"/>
                </a:solidFill>
              </a:rPr>
              <a:t>Постампутационе</a:t>
            </a:r>
            <a:r>
              <a:rPr lang="sr-Latn-RS" sz="3500" b="1" spc="600" dirty="0" smtClean="0">
                <a:solidFill>
                  <a:srgbClr val="FF0000"/>
                </a:solidFill>
              </a:rPr>
              <a:t> </a:t>
            </a:r>
            <a:r>
              <a:rPr lang="sr-Cyrl-RS" sz="3500" b="1" spc="600" dirty="0">
                <a:solidFill>
                  <a:srgbClr val="FF0000"/>
                </a:solidFill>
              </a:rPr>
              <a:t>резидуе</a:t>
            </a:r>
            <a:endParaRPr lang="sr-Latn-RS" sz="3500" b="1" spc="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b="1" dirty="0"/>
          </a:p>
          <a:p>
            <a:pPr marL="0" indent="0">
              <a:buNone/>
            </a:pPr>
            <a:r>
              <a:rPr lang="sr-Cyrl-RS" b="1" dirty="0"/>
              <a:t>Оне</a:t>
            </a:r>
            <a:r>
              <a:rPr lang="sr-Latn-RS" b="1" dirty="0"/>
              <a:t> </a:t>
            </a:r>
            <a:r>
              <a:rPr lang="sr-Cyrl-RS" b="1" dirty="0"/>
              <a:t>настају</a:t>
            </a:r>
            <a:r>
              <a:rPr lang="sr-Latn-RS" b="1" dirty="0"/>
              <a:t> </a:t>
            </a:r>
            <a:r>
              <a:rPr lang="sr-Cyrl-RS" b="1" dirty="0"/>
              <a:t>у</a:t>
            </a:r>
            <a:r>
              <a:rPr lang="sr-Latn-RS" b="1" dirty="0"/>
              <a:t> </a:t>
            </a:r>
            <a:r>
              <a:rPr lang="sr-Cyrl-RS" b="1" dirty="0"/>
              <a:t>нивоу</a:t>
            </a:r>
            <a:r>
              <a:rPr lang="sr-Latn-RS" b="1" dirty="0"/>
              <a:t> </a:t>
            </a:r>
            <a:r>
              <a:rPr lang="sr-Cyrl-RS" b="1" dirty="0"/>
              <a:t>ампутационог</a:t>
            </a:r>
            <a:r>
              <a:rPr lang="sr-Latn-RS" b="1" dirty="0"/>
              <a:t> </a:t>
            </a:r>
            <a:r>
              <a:rPr lang="sr-Cyrl-RS" b="1" dirty="0"/>
              <a:t>патрљка</a:t>
            </a:r>
            <a:r>
              <a:rPr lang="sr-Latn-RS" b="1" dirty="0"/>
              <a:t>, </a:t>
            </a:r>
            <a:r>
              <a:rPr lang="sr-Cyrl-RS" b="1" dirty="0"/>
              <a:t>отежавајући</a:t>
            </a:r>
            <a:r>
              <a:rPr lang="sr-Latn-RS" b="1" dirty="0"/>
              <a:t> </a:t>
            </a:r>
            <a:r>
              <a:rPr lang="sr-Cyrl-RS" b="1" dirty="0"/>
              <a:t>ток</a:t>
            </a:r>
            <a:r>
              <a:rPr lang="sr-Latn-RS" b="1" dirty="0"/>
              <a:t> </a:t>
            </a:r>
            <a:r>
              <a:rPr lang="sr-Cyrl-RS" b="1" dirty="0"/>
              <a:t>протетичке</a:t>
            </a:r>
            <a:r>
              <a:rPr lang="sr-Latn-RS" b="1" dirty="0"/>
              <a:t> </a:t>
            </a:r>
            <a:r>
              <a:rPr lang="sr-Cyrl-RS" b="1" dirty="0"/>
              <a:t>рехабилитације</a:t>
            </a:r>
            <a:r>
              <a:rPr lang="sr-Latn-RS" b="1" dirty="0"/>
              <a:t>.</a:t>
            </a:r>
            <a:endParaRPr lang="sr-Cyrl-RS" b="1" dirty="0"/>
          </a:p>
          <a:p>
            <a:pPr marL="0" indent="0">
              <a:lnSpc>
                <a:spcPct val="150000"/>
              </a:lnSpc>
              <a:buNone/>
            </a:pPr>
            <a:endParaRPr lang="sr-Latn-RS" b="1" dirty="0"/>
          </a:p>
          <a:p>
            <a:pPr marL="0" indent="0">
              <a:lnSpc>
                <a:spcPct val="150000"/>
              </a:lnSpc>
              <a:buNone/>
            </a:pPr>
            <a:r>
              <a:rPr lang="sr-Cyrl-RS" b="1" dirty="0"/>
              <a:t>ПОСТАМПУТАЦИОНЕ РЕЗИДУЕ СУ:</a:t>
            </a:r>
            <a:endParaRPr lang="sr-Latn-RS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/>
              <a:t>Ожиљци</a:t>
            </a:r>
            <a:endParaRPr lang="sr-Latn-R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/>
              <a:t>Остеофити</a:t>
            </a:r>
            <a:r>
              <a:rPr lang="sr-Latn-RS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/>
              <a:t>Инфекције</a:t>
            </a:r>
            <a:endParaRPr lang="sr-Latn-R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/>
              <a:t>Неуриноми</a:t>
            </a:r>
            <a:endParaRPr lang="sr-Latn-R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/>
              <a:t>Свежи</a:t>
            </a:r>
            <a:r>
              <a:rPr lang="sr-Latn-RS" dirty="0"/>
              <a:t> </a:t>
            </a:r>
            <a:r>
              <a:rPr lang="sr-Cyrl-RS" dirty="0"/>
              <a:t>кожни</a:t>
            </a:r>
            <a:r>
              <a:rPr lang="sr-Latn-RS" dirty="0"/>
              <a:t> </a:t>
            </a:r>
            <a:r>
              <a:rPr lang="sr-Cyrl-RS" dirty="0"/>
              <a:t>трансплатати</a:t>
            </a: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305" y="2723431"/>
            <a:ext cx="3810000" cy="3114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642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83" y="964504"/>
            <a:ext cx="11468972" cy="22045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sz="2800" b="1" spc="600" dirty="0" smtClean="0">
                <a:solidFill>
                  <a:srgbClr val="FF0000"/>
                </a:solidFill>
              </a:rPr>
              <a:t>Фантом</a:t>
            </a:r>
            <a:r>
              <a:rPr lang="sr-Latn-RS" sz="2800" b="1" spc="600" dirty="0" smtClean="0">
                <a:solidFill>
                  <a:srgbClr val="FF0000"/>
                </a:solidFill>
              </a:rPr>
              <a:t> </a:t>
            </a:r>
            <a:r>
              <a:rPr lang="sr-Cyrl-RS" sz="2800" b="1" spc="600" dirty="0">
                <a:solidFill>
                  <a:srgbClr val="FF0000"/>
                </a:solidFill>
              </a:rPr>
              <a:t>сензација</a:t>
            </a:r>
            <a:endParaRPr lang="sr-Latn-RS" sz="2800" b="1" spc="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sz="2400" b="1" dirty="0"/>
              <a:t>Подразумева</a:t>
            </a:r>
            <a:r>
              <a:rPr lang="sr-Latn-RS" sz="2400" b="1" dirty="0"/>
              <a:t> </a:t>
            </a:r>
            <a:r>
              <a:rPr lang="sr-Cyrl-RS" sz="2400" b="1" dirty="0"/>
              <a:t>осећање</a:t>
            </a:r>
            <a:r>
              <a:rPr lang="sr-Latn-RS" sz="2400" b="1" dirty="0"/>
              <a:t> </a:t>
            </a:r>
            <a:r>
              <a:rPr lang="sr-Cyrl-RS" sz="2400" b="1" dirty="0"/>
              <a:t>пацијента</a:t>
            </a:r>
            <a:r>
              <a:rPr lang="sr-Latn-RS" sz="2400" b="1" dirty="0"/>
              <a:t> </a:t>
            </a:r>
            <a:r>
              <a:rPr lang="sr-Cyrl-RS" sz="2400" b="1" dirty="0"/>
              <a:t>да</a:t>
            </a:r>
            <a:r>
              <a:rPr lang="sr-Latn-RS" sz="2400" b="1" dirty="0"/>
              <a:t> </a:t>
            </a:r>
            <a:r>
              <a:rPr lang="sr-Cyrl-RS" sz="2400" b="1" dirty="0"/>
              <a:t>ектремитет</a:t>
            </a:r>
            <a:r>
              <a:rPr lang="sr-Latn-RS" sz="2400" b="1" dirty="0"/>
              <a:t> </a:t>
            </a:r>
            <a:r>
              <a:rPr lang="sr-Cyrl-RS" sz="2400" b="1" dirty="0"/>
              <a:t>иако</a:t>
            </a:r>
            <a:r>
              <a:rPr lang="sr-Latn-RS" sz="2400" b="1" dirty="0"/>
              <a:t> </a:t>
            </a:r>
            <a:r>
              <a:rPr lang="sr-Cyrl-RS" sz="2400" b="1" dirty="0"/>
              <a:t>није</a:t>
            </a:r>
            <a:r>
              <a:rPr lang="sr-Latn-RS" sz="2400" b="1" dirty="0"/>
              <a:t> </a:t>
            </a:r>
            <a:r>
              <a:rPr lang="sr-Cyrl-RS" sz="2400" b="1" dirty="0"/>
              <a:t>ту</a:t>
            </a:r>
            <a:r>
              <a:rPr lang="sr-Latn-RS" sz="2400" b="1" dirty="0"/>
              <a:t> </a:t>
            </a:r>
            <a:r>
              <a:rPr lang="sr-Cyrl-RS" sz="2400" b="1" dirty="0"/>
              <a:t>и</a:t>
            </a:r>
            <a:r>
              <a:rPr lang="sr-Latn-RS" sz="2400" b="1" dirty="0"/>
              <a:t> </a:t>
            </a:r>
            <a:r>
              <a:rPr lang="sr-Cyrl-RS" sz="2400" b="1" dirty="0"/>
              <a:t>даље</a:t>
            </a:r>
            <a:r>
              <a:rPr lang="sr-Latn-RS" sz="2400" b="1" dirty="0"/>
              <a:t> </a:t>
            </a:r>
            <a:r>
              <a:rPr lang="sr-Cyrl-RS" sz="2400" b="1" dirty="0"/>
              <a:t>постоји</a:t>
            </a:r>
            <a:r>
              <a:rPr lang="sr-Latn-RS" sz="2400" b="1" dirty="0"/>
              <a:t>, </a:t>
            </a:r>
            <a:r>
              <a:rPr lang="sr-Cyrl-RS" sz="2400" b="1" dirty="0"/>
              <a:t>те</a:t>
            </a:r>
            <a:r>
              <a:rPr lang="sr-Latn-RS" sz="2400" b="1" dirty="0"/>
              <a:t> </a:t>
            </a:r>
            <a:r>
              <a:rPr lang="sr-Cyrl-RS" sz="2400" b="1" dirty="0"/>
              <a:t>га</a:t>
            </a:r>
            <a:r>
              <a:rPr lang="sr-Latn-RS" sz="2400" b="1" dirty="0"/>
              <a:t> </a:t>
            </a:r>
            <a:r>
              <a:rPr lang="sr-Cyrl-RS" sz="2400" b="1" dirty="0"/>
              <a:t>он</a:t>
            </a:r>
            <a:r>
              <a:rPr lang="sr-Latn-RS" sz="2400" b="1" dirty="0"/>
              <a:t> </a:t>
            </a:r>
            <a:r>
              <a:rPr lang="sr-Cyrl-RS" sz="2400" b="1" dirty="0"/>
              <a:t>пипа</a:t>
            </a:r>
            <a:r>
              <a:rPr lang="sr-Latn-RS" sz="2400" b="1" dirty="0"/>
              <a:t> </a:t>
            </a:r>
            <a:r>
              <a:rPr lang="sr-Cyrl-RS" sz="2400" b="1" dirty="0"/>
              <a:t>и</a:t>
            </a:r>
            <a:r>
              <a:rPr lang="sr-Latn-RS" sz="2400" b="1" dirty="0"/>
              <a:t> </a:t>
            </a:r>
            <a:r>
              <a:rPr lang="sr-Cyrl-RS" sz="2400" b="1" dirty="0"/>
              <a:t>сматра</a:t>
            </a:r>
            <a:r>
              <a:rPr lang="sr-Latn-RS" sz="2400" b="1" dirty="0"/>
              <a:t> </a:t>
            </a:r>
            <a:r>
              <a:rPr lang="sr-Cyrl-RS" sz="2400" b="1" dirty="0"/>
              <a:t>да</a:t>
            </a:r>
            <a:r>
              <a:rPr lang="sr-Latn-RS" sz="2400" b="1" dirty="0"/>
              <a:t> </a:t>
            </a:r>
            <a:r>
              <a:rPr lang="sr-Cyrl-RS" sz="2400" b="1" dirty="0"/>
              <a:t>је</a:t>
            </a:r>
            <a:r>
              <a:rPr lang="sr-Latn-RS" sz="2400" b="1" dirty="0"/>
              <a:t> </a:t>
            </a:r>
            <a:r>
              <a:rPr lang="sr-Cyrl-RS" sz="2400" b="1" dirty="0"/>
              <a:t>ту</a:t>
            </a:r>
            <a:r>
              <a:rPr lang="sr-Latn-RS" sz="2400" b="1" dirty="0"/>
              <a:t>.</a:t>
            </a:r>
          </a:p>
          <a:p>
            <a:pPr marL="0" indent="0" algn="just">
              <a:buNone/>
            </a:pPr>
            <a:r>
              <a:rPr lang="sr-Cyrl-RS" sz="2400" dirty="0"/>
              <a:t>То</a:t>
            </a:r>
            <a:r>
              <a:rPr lang="sr-Latn-RS" sz="2400" dirty="0"/>
              <a:t> </a:t>
            </a:r>
            <a:r>
              <a:rPr lang="sr-Cyrl-RS" sz="2400" dirty="0"/>
              <a:t>осећање</a:t>
            </a:r>
            <a:r>
              <a:rPr lang="sr-Latn-RS" sz="2400" dirty="0"/>
              <a:t> </a:t>
            </a:r>
            <a:r>
              <a:rPr lang="sr-Cyrl-RS" sz="2400" dirty="0"/>
              <a:t>пацијента</a:t>
            </a:r>
            <a:r>
              <a:rPr lang="sr-Latn-RS" sz="2400" dirty="0"/>
              <a:t> </a:t>
            </a:r>
            <a:r>
              <a:rPr lang="sr-Cyrl-RS" sz="2400" dirty="0"/>
              <a:t>може</a:t>
            </a:r>
            <a:r>
              <a:rPr lang="sr-Latn-RS" sz="2400" dirty="0"/>
              <a:t> </a:t>
            </a:r>
            <a:r>
              <a:rPr lang="sr-Cyrl-RS" sz="2400" dirty="0"/>
              <a:t>да</a:t>
            </a:r>
            <a:r>
              <a:rPr lang="sr-Latn-RS" sz="2400" dirty="0"/>
              <a:t> </a:t>
            </a:r>
            <a:r>
              <a:rPr lang="sr-Cyrl-RS" sz="2400" dirty="0"/>
              <a:t>га</a:t>
            </a:r>
            <a:r>
              <a:rPr lang="sr-Latn-RS" sz="2400" dirty="0"/>
              <a:t> </a:t>
            </a:r>
            <a:r>
              <a:rPr lang="sr-Cyrl-RS" sz="2400" dirty="0"/>
              <a:t>прати</a:t>
            </a:r>
            <a:r>
              <a:rPr lang="sr-Latn-RS" sz="2400" dirty="0"/>
              <a:t> </a:t>
            </a:r>
            <a:r>
              <a:rPr lang="sr-Cyrl-RS" sz="2400" dirty="0"/>
              <a:t>током</a:t>
            </a:r>
            <a:r>
              <a:rPr lang="sr-Latn-RS" sz="2400" dirty="0"/>
              <a:t> </a:t>
            </a:r>
            <a:r>
              <a:rPr lang="sr-Cyrl-RS" sz="2400" dirty="0"/>
              <a:t>целе</a:t>
            </a:r>
            <a:r>
              <a:rPr lang="sr-Latn-RS" sz="2400" dirty="0"/>
              <a:t> </a:t>
            </a:r>
            <a:r>
              <a:rPr lang="sr-Cyrl-RS" sz="2400" dirty="0"/>
              <a:t>протетичке</a:t>
            </a:r>
            <a:r>
              <a:rPr lang="sr-Latn-RS" sz="2400" dirty="0"/>
              <a:t> </a:t>
            </a:r>
            <a:r>
              <a:rPr lang="sr-Cyrl-RS" sz="2400" dirty="0"/>
              <a:t>рехабилитације</a:t>
            </a:r>
            <a:r>
              <a:rPr lang="sr-Latn-RS" sz="2400" dirty="0"/>
              <a:t>, </a:t>
            </a:r>
            <a:r>
              <a:rPr lang="sr-Cyrl-RS" sz="2400" dirty="0"/>
              <a:t>током</a:t>
            </a:r>
            <a:r>
              <a:rPr lang="sr-Latn-RS" sz="2400" dirty="0"/>
              <a:t> </a:t>
            </a:r>
            <a:r>
              <a:rPr lang="sr-Cyrl-RS" sz="2400" dirty="0"/>
              <a:t>које</a:t>
            </a:r>
            <a:r>
              <a:rPr lang="sr-Latn-RS" sz="2400" dirty="0"/>
              <a:t> </a:t>
            </a:r>
            <a:r>
              <a:rPr lang="sr-Cyrl-RS" sz="2400" dirty="0"/>
              <a:t>га</a:t>
            </a:r>
            <a:r>
              <a:rPr lang="sr-Latn-RS" sz="2400" dirty="0"/>
              <a:t> </a:t>
            </a:r>
            <a:r>
              <a:rPr lang="sr-Cyrl-RS" sz="2400" dirty="0"/>
              <a:t>и</a:t>
            </a:r>
            <a:r>
              <a:rPr lang="sr-Latn-RS" sz="2400" dirty="0"/>
              <a:t> </a:t>
            </a:r>
            <a:r>
              <a:rPr lang="sr-Cyrl-RS" sz="2400" dirty="0"/>
              <a:t>треба</a:t>
            </a:r>
            <a:r>
              <a:rPr lang="sr-Latn-RS" sz="2400" dirty="0"/>
              <a:t> </a:t>
            </a:r>
            <a:r>
              <a:rPr lang="sr-Cyrl-RS" sz="2400" dirty="0"/>
              <a:t>уверити</a:t>
            </a:r>
            <a:r>
              <a:rPr lang="sr-Latn-RS" sz="2400" dirty="0"/>
              <a:t> </a:t>
            </a:r>
            <a:r>
              <a:rPr lang="sr-Cyrl-RS" sz="2400" dirty="0"/>
              <a:t>да</a:t>
            </a:r>
            <a:r>
              <a:rPr lang="sr-Latn-RS" sz="2400" dirty="0"/>
              <a:t> </a:t>
            </a:r>
            <a:r>
              <a:rPr lang="sr-Cyrl-RS" sz="2400" dirty="0"/>
              <a:t>га</a:t>
            </a:r>
            <a:r>
              <a:rPr lang="sr-Latn-RS" sz="2400" dirty="0"/>
              <a:t> </a:t>
            </a:r>
            <a:r>
              <a:rPr lang="sr-Cyrl-RS" sz="2400" dirty="0"/>
              <a:t>заиста</a:t>
            </a:r>
            <a:r>
              <a:rPr lang="sr-Latn-RS" sz="2400" dirty="0"/>
              <a:t> </a:t>
            </a:r>
            <a:r>
              <a:rPr lang="sr-Cyrl-RS" sz="2400" dirty="0"/>
              <a:t>нема</a:t>
            </a:r>
            <a:r>
              <a:rPr lang="sr-Latn-RS" sz="2400" dirty="0"/>
              <a:t> </a:t>
            </a:r>
            <a:r>
              <a:rPr lang="sr-Cyrl-RS" sz="2400" dirty="0"/>
              <a:t>и</a:t>
            </a:r>
            <a:r>
              <a:rPr lang="sr-Latn-RS" sz="2400" dirty="0"/>
              <a:t> </a:t>
            </a:r>
            <a:r>
              <a:rPr lang="sr-Cyrl-RS" sz="2400" dirty="0"/>
              <a:t>да</a:t>
            </a:r>
            <a:r>
              <a:rPr lang="sr-Latn-RS" sz="2400" dirty="0"/>
              <a:t> </a:t>
            </a:r>
            <a:r>
              <a:rPr lang="sr-Cyrl-RS" sz="2400" dirty="0"/>
              <a:t>ће</a:t>
            </a:r>
            <a:r>
              <a:rPr lang="sr-Latn-RS" sz="2400" dirty="0"/>
              <a:t> </a:t>
            </a:r>
            <a:r>
              <a:rPr lang="sr-Cyrl-RS" sz="2400" dirty="0"/>
              <a:t>добити</a:t>
            </a:r>
            <a:r>
              <a:rPr lang="sr-Latn-RS" sz="2400" dirty="0"/>
              <a:t> </a:t>
            </a:r>
            <a:r>
              <a:rPr lang="sr-Cyrl-RS" sz="2400" dirty="0"/>
              <a:t>протезу</a:t>
            </a:r>
            <a:r>
              <a:rPr lang="sr-Latn-RS" sz="2400" dirty="0"/>
              <a:t> </a:t>
            </a:r>
            <a:r>
              <a:rPr lang="sr-Cyrl-RS" sz="2400" dirty="0"/>
              <a:t>која</a:t>
            </a:r>
            <a:r>
              <a:rPr lang="sr-Latn-RS" sz="2400" dirty="0"/>
              <a:t> </a:t>
            </a:r>
            <a:r>
              <a:rPr lang="sr-Cyrl-RS" sz="2400" dirty="0"/>
              <a:t>ће</a:t>
            </a:r>
            <a:r>
              <a:rPr lang="sr-Latn-RS" sz="2400" dirty="0"/>
              <a:t> </a:t>
            </a:r>
            <a:r>
              <a:rPr lang="sr-Cyrl-RS" sz="2400" dirty="0"/>
              <a:t>тај</a:t>
            </a:r>
            <a:r>
              <a:rPr lang="sr-Latn-RS" sz="2400" dirty="0"/>
              <a:t> </a:t>
            </a:r>
            <a:r>
              <a:rPr lang="sr-Cyrl-RS" sz="2400" dirty="0"/>
              <a:t>део</a:t>
            </a:r>
            <a:r>
              <a:rPr lang="sr-Latn-RS" sz="2400" dirty="0"/>
              <a:t> </a:t>
            </a:r>
            <a:r>
              <a:rPr lang="sr-Cyrl-RS" sz="2400" dirty="0"/>
              <a:t>заменити</a:t>
            </a:r>
            <a:r>
              <a:rPr lang="sr-Latn-R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183" y="3086090"/>
            <a:ext cx="71523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Уколико осећај постојања недостајућег екстремитета прати и </a:t>
            </a:r>
            <a:r>
              <a:rPr lang="ru-RU" sz="2200" b="1" dirty="0"/>
              <a:t>осећај бола</a:t>
            </a:r>
            <a:r>
              <a:rPr lang="ru-RU" sz="2200" dirty="0"/>
              <a:t>, онда говоримо и о </a:t>
            </a:r>
            <a:r>
              <a:rPr lang="ru-RU" sz="2200" b="1" dirty="0" smtClean="0"/>
              <a:t>ФАНТОМСКОМ БОЛУ</a:t>
            </a:r>
            <a:r>
              <a:rPr lang="ru-RU" sz="2200" dirty="0" smtClean="0"/>
              <a:t>, </a:t>
            </a:r>
            <a:r>
              <a:rPr lang="ru-RU" sz="2200" dirty="0"/>
              <a:t>односно о фантомском уду. Тај бол може бити готово неподношљив у тој мери да се морају примењивати и јачи медикаментозни препарати како би отклонили тегобе.</a:t>
            </a:r>
          </a:p>
          <a:p>
            <a:pPr algn="just"/>
            <a:r>
              <a:rPr lang="ru-RU" sz="2200" b="1" i="1" dirty="0"/>
              <a:t>Овде велику улогу имају психијатар и психолог, али и сви остали чланови рехабилитационог тима, који пацијенту треба да помогну да превазиђе овај поремећај.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708" t="8082" r="6347" b="9361"/>
          <a:stretch/>
        </p:blipFill>
        <p:spPr>
          <a:xfrm>
            <a:off x="7857299" y="2994047"/>
            <a:ext cx="4020855" cy="35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7151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sr-Latn-R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III </a:t>
            </a:r>
            <a:r>
              <a:rPr lang="sr-Cyrl-R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ПРОЦЕНА</a:t>
            </a:r>
            <a:r>
              <a:rPr lang="sr-Latn-R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r-Cyrl-R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ПОДОБНОСТИ</a:t>
            </a:r>
            <a:r>
              <a:rPr lang="sr-Latn-R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r-Cyrl-R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ПАЦИЈЕНТА</a:t>
            </a:r>
            <a:r>
              <a:rPr lang="sr-Latn-R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br>
              <a:rPr lang="sr-Latn-R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sr-Cyrl-R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</a:t>
            </a:r>
            <a:r>
              <a:rPr lang="sr-Latn-R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r-Cyrl-R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ПРОТЕТИСАЊЕ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07" y="2121950"/>
            <a:ext cx="11194093" cy="4389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r-Cyrl-RS" b="1" dirty="0" smtClean="0"/>
              <a:t>Ово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трећа</a:t>
            </a:r>
            <a:r>
              <a:rPr lang="sr-Latn-RS" b="1" dirty="0" smtClean="0"/>
              <a:t> </a:t>
            </a:r>
            <a:r>
              <a:rPr lang="sr-Cyrl-RS" b="1" dirty="0" smtClean="0"/>
              <a:t>фаза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којој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процењују</a:t>
            </a:r>
            <a:r>
              <a:rPr lang="sr-Latn-RS" b="1" dirty="0" smtClean="0"/>
              <a:t> </a:t>
            </a:r>
            <a:r>
              <a:rPr lang="sr-Cyrl-RS" b="1" dirty="0" smtClean="0"/>
              <a:t>могућности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пацијента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прихвати</a:t>
            </a:r>
            <a:r>
              <a:rPr lang="sr-Latn-RS" b="1" dirty="0" smtClean="0"/>
              <a:t> </a:t>
            </a:r>
            <a:r>
              <a:rPr lang="sr-Cyrl-RS" b="1" dirty="0" smtClean="0"/>
              <a:t>протезу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свом</a:t>
            </a:r>
            <a:r>
              <a:rPr lang="sr-Latn-RS" b="1" dirty="0" smtClean="0"/>
              <a:t> </a:t>
            </a:r>
            <a:r>
              <a:rPr lang="sr-Cyrl-RS" b="1" dirty="0" smtClean="0"/>
              <a:t>раду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животу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Када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процене</a:t>
            </a:r>
            <a:r>
              <a:rPr lang="sr-Latn-RS" dirty="0" smtClean="0"/>
              <a:t> </a:t>
            </a:r>
            <a:r>
              <a:rPr lang="sr-Cyrl-RS" dirty="0" smtClean="0"/>
              <a:t>способности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стране</a:t>
            </a:r>
            <a:r>
              <a:rPr lang="sr-Latn-RS" dirty="0" smtClean="0"/>
              <a:t> </a:t>
            </a:r>
            <a:r>
              <a:rPr lang="sr-Cyrl-RS" dirty="0" smtClean="0"/>
              <a:t>рехабилитационог</a:t>
            </a:r>
            <a:r>
              <a:rPr lang="sr-Latn-RS" dirty="0" smtClean="0"/>
              <a:t> </a:t>
            </a:r>
            <a:r>
              <a:rPr lang="sr-Cyrl-RS" dirty="0" smtClean="0"/>
              <a:t>тима</a:t>
            </a:r>
            <a:r>
              <a:rPr lang="sr-Latn-RS" dirty="0" smtClean="0"/>
              <a:t>, </a:t>
            </a:r>
            <a:r>
              <a:rPr lang="sr-Cyrl-RS" dirty="0" smtClean="0"/>
              <a:t>прелази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даљу</a:t>
            </a:r>
            <a:r>
              <a:rPr lang="sr-Latn-RS" dirty="0" smtClean="0"/>
              <a:t> </a:t>
            </a:r>
            <a:r>
              <a:rPr lang="sr-Cyrl-RS" dirty="0" smtClean="0"/>
              <a:t>фазу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претпротетичка</a:t>
            </a:r>
            <a:r>
              <a:rPr lang="sr-Latn-RS" dirty="0" smtClean="0"/>
              <a:t> </a:t>
            </a:r>
            <a:r>
              <a:rPr lang="sr-Cyrl-RS" dirty="0" smtClean="0"/>
              <a:t>фаза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Данас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водимо</a:t>
            </a:r>
            <a:r>
              <a:rPr lang="sr-Latn-RS" b="1" dirty="0" smtClean="0"/>
              <a:t> </a:t>
            </a:r>
            <a:r>
              <a:rPr lang="sr-Cyrl-RS" b="1" dirty="0" smtClean="0"/>
              <a:t>мишљењем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 </a:t>
            </a:r>
            <a:r>
              <a:rPr lang="sr-Cyrl-RS" b="1" dirty="0" smtClean="0"/>
              <a:t>сви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пацијенти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ампутацијама</a:t>
            </a:r>
            <a:r>
              <a:rPr lang="sr-Latn-RS" b="1" dirty="0" smtClean="0"/>
              <a:t> </a:t>
            </a:r>
            <a:r>
              <a:rPr lang="sr-Cyrl-RS" b="1" dirty="0" smtClean="0"/>
              <a:t>доњих</a:t>
            </a:r>
            <a:r>
              <a:rPr lang="sr-Latn-RS" b="1" dirty="0" smtClean="0"/>
              <a:t> </a:t>
            </a:r>
            <a:r>
              <a:rPr lang="sr-Cyrl-RS" b="1" dirty="0" smtClean="0"/>
              <a:t>екстремитета</a:t>
            </a:r>
            <a:r>
              <a:rPr lang="sr-Latn-RS" b="1" dirty="0" smtClean="0"/>
              <a:t> </a:t>
            </a:r>
            <a:r>
              <a:rPr lang="sr-Cyrl-RS" b="1" dirty="0" smtClean="0"/>
              <a:t>погодни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протетисање</a:t>
            </a:r>
            <a:r>
              <a:rPr lang="sr-Latn-RS" b="1" dirty="0" smtClean="0"/>
              <a:t>, </a:t>
            </a:r>
            <a:r>
              <a:rPr lang="sr-Cyrl-RS" b="1" dirty="0" smtClean="0"/>
              <a:t>осим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случајевима</a:t>
            </a:r>
            <a:r>
              <a:rPr lang="sr-Latn-RS" b="1" dirty="0" smtClean="0"/>
              <a:t> </a:t>
            </a:r>
            <a:r>
              <a:rPr lang="sr-Cyrl-RS" b="1" dirty="0" smtClean="0"/>
              <a:t>када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</a:t>
            </a:r>
            <a:r>
              <a:rPr lang="sr-Latn-RS" b="1" dirty="0" smtClean="0"/>
              <a:t> </a:t>
            </a:r>
            <a:r>
              <a:rPr lang="sr-Cyrl-RS" b="1" dirty="0" smtClean="0"/>
              <a:t>не</a:t>
            </a:r>
            <a:r>
              <a:rPr lang="sr-Latn-RS" b="1" dirty="0" smtClean="0"/>
              <a:t> </a:t>
            </a:r>
            <a:r>
              <a:rPr lang="sr-Cyrl-RS" b="1" dirty="0" smtClean="0"/>
              <a:t>жели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прихвати</a:t>
            </a:r>
            <a:r>
              <a:rPr lang="sr-Latn-RS" b="1" dirty="0" smtClean="0"/>
              <a:t> </a:t>
            </a:r>
            <a:r>
              <a:rPr lang="sr-Cyrl-RS" b="1" dirty="0" smtClean="0"/>
              <a:t>новонасталу</a:t>
            </a:r>
            <a:r>
              <a:rPr lang="sr-Latn-RS" b="1" dirty="0" smtClean="0"/>
              <a:t> </a:t>
            </a:r>
            <a:r>
              <a:rPr lang="sr-Cyrl-RS" b="1" dirty="0" smtClean="0"/>
              <a:t>ситуацију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носи</a:t>
            </a:r>
            <a:r>
              <a:rPr lang="sr-Latn-RS" b="1" dirty="0" smtClean="0"/>
              <a:t> </a:t>
            </a:r>
            <a:r>
              <a:rPr lang="sr-Cyrl-RS" b="1" dirty="0" smtClean="0"/>
              <a:t>протезу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Када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ради</a:t>
            </a:r>
            <a:r>
              <a:rPr lang="sr-Latn-RS" dirty="0" smtClean="0"/>
              <a:t> </a:t>
            </a:r>
            <a:r>
              <a:rPr lang="sr-Cyrl-RS" dirty="0" smtClean="0"/>
              <a:t>о</a:t>
            </a:r>
            <a:r>
              <a:rPr lang="sr-Latn-RS" dirty="0" smtClean="0"/>
              <a:t> </a:t>
            </a:r>
            <a:r>
              <a:rPr lang="sr-Cyrl-RS" dirty="0" smtClean="0"/>
              <a:t>ампутацијама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деце</a:t>
            </a:r>
            <a:r>
              <a:rPr lang="sr-Latn-RS" dirty="0" smtClean="0"/>
              <a:t>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пре</a:t>
            </a:r>
            <a:r>
              <a:rPr lang="sr-Latn-RS" dirty="0" smtClean="0"/>
              <a:t> </a:t>
            </a:r>
            <a:r>
              <a:rPr lang="sr-Cyrl-RS" dirty="0" smtClean="0"/>
              <a:t>започети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протетисањем</a:t>
            </a:r>
            <a:r>
              <a:rPr lang="sr-Latn-RS" dirty="0" smtClean="0"/>
              <a:t> </a:t>
            </a:r>
            <a:r>
              <a:rPr lang="sr-Cyrl-RS" dirty="0" smtClean="0"/>
              <a:t>будући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деца</a:t>
            </a:r>
            <a:r>
              <a:rPr lang="sr-Latn-RS" dirty="0" smtClean="0"/>
              <a:t> </a:t>
            </a:r>
            <a:r>
              <a:rPr lang="sr-Cyrl-RS" dirty="0" smtClean="0"/>
              <a:t>све</a:t>
            </a:r>
            <a:r>
              <a:rPr lang="sr-Latn-RS" dirty="0" smtClean="0"/>
              <a:t> </a:t>
            </a:r>
            <a:r>
              <a:rPr lang="sr-Cyrl-RS" dirty="0" smtClean="0"/>
              <a:t>брже</a:t>
            </a:r>
            <a:r>
              <a:rPr lang="sr-Latn-RS" dirty="0" smtClean="0"/>
              <a:t> </a:t>
            </a:r>
            <a:r>
              <a:rPr lang="sr-Cyrl-RS" dirty="0" smtClean="0"/>
              <a:t>прихватају</a:t>
            </a:r>
            <a:r>
              <a:rPr lang="sr-Latn-RS" dirty="0" smtClean="0"/>
              <a:t>, </a:t>
            </a:r>
            <a:r>
              <a:rPr lang="sr-Cyrl-RS" dirty="0" smtClean="0"/>
              <a:t>очекује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ће</a:t>
            </a:r>
            <a:r>
              <a:rPr lang="sr-Latn-RS" dirty="0" smtClean="0"/>
              <a:t> </a:t>
            </a:r>
            <a:r>
              <a:rPr lang="sr-Cyrl-RS" dirty="0" smtClean="0"/>
              <a:t>тако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прихватити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,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добијање</a:t>
            </a:r>
            <a:r>
              <a:rPr lang="sr-Latn-RS" dirty="0" smtClean="0"/>
              <a:t> </a:t>
            </a:r>
            <a:r>
              <a:rPr lang="sr-Cyrl-RS" dirty="0" smtClean="0"/>
              <a:t>нвог</a:t>
            </a:r>
            <a:r>
              <a:rPr lang="sr-Latn-RS" dirty="0" smtClean="0"/>
              <a:t> </a:t>
            </a:r>
            <a:r>
              <a:rPr lang="sr-Cyrl-RS" dirty="0" smtClean="0"/>
              <a:t>дела</a:t>
            </a:r>
            <a:r>
              <a:rPr lang="sr-Latn-RS" dirty="0" smtClean="0"/>
              <a:t> </a:t>
            </a:r>
            <a:r>
              <a:rPr lang="sr-Cyrl-RS" dirty="0" smtClean="0"/>
              <a:t>тела</a:t>
            </a:r>
            <a:r>
              <a:rPr lang="sr-Latn-RS" dirty="0" smtClean="0"/>
              <a:t> </a:t>
            </a:r>
            <a:r>
              <a:rPr lang="sr-Cyrl-RS" dirty="0" smtClean="0"/>
              <a:t>утиче</a:t>
            </a:r>
            <a:r>
              <a:rPr lang="sr-Latn-RS" dirty="0" smtClean="0"/>
              <a:t> </a:t>
            </a:r>
            <a:r>
              <a:rPr lang="sr-Cyrl-RS" dirty="0" smtClean="0"/>
              <a:t>позитивно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психу</a:t>
            </a:r>
            <a:r>
              <a:rPr lang="sr-Latn-RS" dirty="0" smtClean="0"/>
              <a:t> </a:t>
            </a:r>
            <a:r>
              <a:rPr lang="sr-Cyrl-RS" dirty="0" smtClean="0"/>
              <a:t>детета</a:t>
            </a:r>
            <a:r>
              <a:rPr lang="sr-Latn-R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89764"/>
            <a:ext cx="10972800" cy="54613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dirty="0" smtClean="0"/>
              <a:t>Током</a:t>
            </a:r>
            <a:r>
              <a:rPr lang="sr-Latn-RS" dirty="0" smtClean="0"/>
              <a:t> </a:t>
            </a:r>
            <a:r>
              <a:rPr lang="sr-Cyrl-RS" dirty="0" smtClean="0"/>
              <a:t>процене</a:t>
            </a:r>
            <a:r>
              <a:rPr lang="sr-Latn-RS" dirty="0" smtClean="0"/>
              <a:t> </a:t>
            </a:r>
            <a:r>
              <a:rPr lang="sr-Cyrl-RS" dirty="0" smtClean="0"/>
              <a:t>подобности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 </a:t>
            </a:r>
            <a:r>
              <a:rPr lang="sr-Cyrl-RS" dirty="0" smtClean="0"/>
              <a:t>тимски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изводи</a:t>
            </a:r>
            <a:r>
              <a:rPr lang="sr-Latn-RS" dirty="0" smtClean="0"/>
              <a:t> </a:t>
            </a:r>
            <a:r>
              <a:rPr lang="sr-Cyrl-RS" dirty="0" smtClean="0"/>
              <a:t>евалуација</a:t>
            </a:r>
            <a:r>
              <a:rPr lang="sr-Latn-RS" dirty="0" smtClean="0"/>
              <a:t> </a:t>
            </a:r>
            <a:r>
              <a:rPr lang="sr-Cyrl-RS" dirty="0" smtClean="0"/>
              <a:t>психичких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/>
              <a:t>ф</a:t>
            </a:r>
            <a:r>
              <a:rPr lang="sr-Cyrl-RS" dirty="0" smtClean="0"/>
              <a:t>ункционалних</a:t>
            </a:r>
            <a:r>
              <a:rPr lang="sr-Latn-RS" dirty="0" smtClean="0"/>
              <a:t> </a:t>
            </a:r>
            <a:r>
              <a:rPr lang="sr-Cyrl-RS" dirty="0" smtClean="0"/>
              <a:t>могућности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основу</a:t>
            </a:r>
            <a:r>
              <a:rPr lang="sr-Latn-RS" dirty="0" smtClean="0"/>
              <a:t> </a:t>
            </a:r>
            <a:r>
              <a:rPr lang="sr-Cyrl-RS" dirty="0" smtClean="0"/>
              <a:t>чега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касније</a:t>
            </a:r>
            <a:r>
              <a:rPr lang="sr-Latn-RS" dirty="0" smtClean="0"/>
              <a:t> </a:t>
            </a:r>
            <a:r>
              <a:rPr lang="sr-Cyrl-RS" dirty="0" smtClean="0"/>
              <a:t>изводе</a:t>
            </a:r>
            <a:r>
              <a:rPr lang="sr-Latn-RS" dirty="0" smtClean="0"/>
              <a:t> </a:t>
            </a:r>
            <a:r>
              <a:rPr lang="sr-Cyrl-RS" dirty="0" smtClean="0"/>
              <a:t>закључци</a:t>
            </a:r>
            <a:r>
              <a:rPr lang="sr-Latn-RS" dirty="0" smtClean="0"/>
              <a:t> </a:t>
            </a:r>
            <a:r>
              <a:rPr lang="sr-Cyrl-RS" dirty="0" smtClean="0"/>
              <a:t>о</a:t>
            </a:r>
            <a:r>
              <a:rPr lang="sr-Latn-RS" dirty="0" smtClean="0"/>
              <a:t> </a:t>
            </a:r>
            <a:r>
              <a:rPr lang="sr-Cyrl-RS" dirty="0" smtClean="0"/>
              <a:t>сваком</a:t>
            </a:r>
            <a:r>
              <a:rPr lang="sr-Latn-RS" dirty="0" smtClean="0"/>
              <a:t> </a:t>
            </a:r>
            <a:r>
              <a:rPr lang="sr-Cyrl-RS" dirty="0" smtClean="0"/>
              <a:t>болеснику</a:t>
            </a:r>
            <a:r>
              <a:rPr lang="sr-Latn-RS" dirty="0" smtClean="0"/>
              <a:t> </a:t>
            </a:r>
            <a:r>
              <a:rPr lang="sr-Cyrl-RS" dirty="0" smtClean="0"/>
              <a:t>појединачно</a:t>
            </a:r>
            <a:r>
              <a:rPr lang="sr-Latn-RS" dirty="0" smtClean="0"/>
              <a:t>.</a:t>
            </a:r>
            <a:endParaRPr lang="sr-Cyrl-RS" dirty="0" smtClean="0"/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002060"/>
                </a:solidFill>
              </a:rPr>
              <a:t>ОБЈЕКТИВНИ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УСЛОВИ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ЗА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КОРИШЋЕЊЕ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ПРОТЕЗЕ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ЗА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ДОЊЕ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ЕКСТРЕМИТЕТЕ</a:t>
            </a:r>
            <a:r>
              <a:rPr lang="sr-Latn-RS" b="1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dirty="0" smtClean="0">
                <a:solidFill>
                  <a:srgbClr val="002060"/>
                </a:solidFill>
              </a:rPr>
              <a:t>Узраст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пацијента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dirty="0" smtClean="0">
                <a:solidFill>
                  <a:srgbClr val="002060"/>
                </a:solidFill>
              </a:rPr>
              <a:t>Опште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стање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пацијента</a:t>
            </a:r>
            <a:endParaRPr lang="sr-Latn-R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dirty="0" smtClean="0">
                <a:solidFill>
                  <a:srgbClr val="002060"/>
                </a:solidFill>
              </a:rPr>
              <a:t>Мотивисаност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и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сарадња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пацијента</a:t>
            </a:r>
            <a:endParaRPr lang="sr-Latn-R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dirty="0" smtClean="0">
                <a:solidFill>
                  <a:srgbClr val="002060"/>
                </a:solidFill>
              </a:rPr>
              <a:t>Конституција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пацијента</a:t>
            </a:r>
            <a:endParaRPr lang="sr-Latn-R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dirty="0" smtClean="0">
                <a:solidFill>
                  <a:srgbClr val="002060"/>
                </a:solidFill>
              </a:rPr>
              <a:t>Стање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патрљка</a:t>
            </a:r>
            <a:endParaRPr lang="sr-Latn-R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dirty="0" smtClean="0">
                <a:solidFill>
                  <a:srgbClr val="002060"/>
                </a:solidFill>
              </a:rPr>
              <a:t>Психичко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стање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пацијента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557" t="11086" r="5908" b="12640"/>
          <a:stretch/>
        </p:blipFill>
        <p:spPr>
          <a:xfrm>
            <a:off x="6808591" y="3372937"/>
            <a:ext cx="4652723" cy="2813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11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8" y="1146567"/>
            <a:ext cx="7582422" cy="5209784"/>
          </a:xfr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УЗРАСТ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ПАЦИЈЕНТА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endParaRPr lang="sr-Cyrl-RS" b="1" spc="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Сматра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године</a:t>
            </a:r>
            <a:r>
              <a:rPr lang="sr-Latn-RS" b="1" dirty="0" smtClean="0"/>
              <a:t> </a:t>
            </a:r>
            <a:r>
              <a:rPr lang="sr-Cyrl-RS" b="1" dirty="0" smtClean="0"/>
              <a:t>нису</a:t>
            </a:r>
            <a:r>
              <a:rPr lang="sr-Latn-RS" b="1" dirty="0" smtClean="0"/>
              <a:t> </a:t>
            </a:r>
            <a:r>
              <a:rPr lang="sr-Cyrl-RS" b="1" dirty="0" smtClean="0"/>
              <a:t>контраиндикација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протетисање</a:t>
            </a:r>
            <a:r>
              <a:rPr lang="sr-Latn-RS" b="1" dirty="0" smtClean="0"/>
              <a:t> </a:t>
            </a:r>
            <a:r>
              <a:rPr lang="sr-Cyrl-RS" b="1" dirty="0" smtClean="0"/>
              <a:t>болесника</a:t>
            </a:r>
            <a:r>
              <a:rPr lang="sr-Latn-RS" b="1" dirty="0" smtClean="0"/>
              <a:t>, </a:t>
            </a:r>
            <a:r>
              <a:rPr lang="sr-Cyrl-RS" b="1" dirty="0" smtClean="0"/>
              <a:t>те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сваком</a:t>
            </a:r>
            <a:r>
              <a:rPr lang="sr-Latn-RS" b="1" dirty="0" smtClean="0"/>
              <a:t> </a:t>
            </a:r>
            <a:r>
              <a:rPr lang="sr-Cyrl-RS" b="1" dirty="0" smtClean="0"/>
              <a:t>животном</a:t>
            </a:r>
            <a:r>
              <a:rPr lang="sr-Latn-RS" b="1" dirty="0" smtClean="0"/>
              <a:t> </a:t>
            </a:r>
            <a:r>
              <a:rPr lang="sr-Cyrl-RS" b="1" dirty="0" smtClean="0"/>
              <a:t>добу</a:t>
            </a:r>
            <a:r>
              <a:rPr lang="sr-Latn-RS" b="1" dirty="0" smtClean="0"/>
              <a:t> </a:t>
            </a:r>
            <a:r>
              <a:rPr lang="sr-Cyrl-RS" b="1" dirty="0" smtClean="0"/>
              <a:t>може</a:t>
            </a:r>
            <a:r>
              <a:rPr lang="sr-Latn-RS" b="1" dirty="0" smtClean="0"/>
              <a:t> </a:t>
            </a:r>
            <a:r>
              <a:rPr lang="sr-Cyrl-RS" b="1" dirty="0" smtClean="0"/>
              <a:t>спровести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протетисање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смислу</a:t>
            </a:r>
            <a:r>
              <a:rPr lang="sr-Latn-RS" dirty="0" smtClean="0"/>
              <a:t> </a:t>
            </a:r>
            <a:r>
              <a:rPr lang="sr-Cyrl-RS" dirty="0" smtClean="0"/>
              <a:t>година</a:t>
            </a:r>
            <a:r>
              <a:rPr lang="sr-Latn-RS" dirty="0" smtClean="0"/>
              <a:t>, </a:t>
            </a:r>
            <a:r>
              <a:rPr lang="sr-Cyrl-RS" dirty="0" smtClean="0"/>
              <a:t>разматрају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функционални</a:t>
            </a:r>
            <a:r>
              <a:rPr lang="sr-Latn-RS" dirty="0" smtClean="0"/>
              <a:t> </a:t>
            </a:r>
            <a:r>
              <a:rPr lang="sr-Cyrl-RS" dirty="0" smtClean="0"/>
              <a:t>потенцијали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постоје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ампутацијом</a:t>
            </a:r>
            <a:r>
              <a:rPr lang="sr-Latn-RS" dirty="0" smtClean="0"/>
              <a:t>,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чему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посебно</a:t>
            </a:r>
            <a:r>
              <a:rPr lang="sr-Latn-RS" dirty="0" smtClean="0"/>
              <a:t> </a:t>
            </a:r>
            <a:r>
              <a:rPr lang="sr-Cyrl-RS" dirty="0" smtClean="0"/>
              <a:t>сагледава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психичко</a:t>
            </a:r>
            <a:r>
              <a:rPr lang="sr-Latn-RS" dirty="0" smtClean="0"/>
              <a:t> </a:t>
            </a:r>
            <a:r>
              <a:rPr lang="sr-Cyrl-RS" dirty="0" smtClean="0"/>
              <a:t>стање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мотивисаност</a:t>
            </a:r>
            <a:r>
              <a:rPr lang="sr-Latn-RS" dirty="0" smtClean="0"/>
              <a:t> </a:t>
            </a:r>
            <a:r>
              <a:rPr lang="sr-Cyrl-RS" dirty="0" smtClean="0"/>
              <a:t>старих</a:t>
            </a:r>
            <a:r>
              <a:rPr lang="sr-Latn-RS" dirty="0" smtClean="0"/>
              <a:t> </a:t>
            </a:r>
            <a:r>
              <a:rPr lang="sr-Cyrl-RS" dirty="0" smtClean="0"/>
              <a:t>особа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добију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602" r="29106"/>
          <a:stretch/>
        </p:blipFill>
        <p:spPr>
          <a:xfrm>
            <a:off x="8091812" y="1146567"/>
            <a:ext cx="3757809" cy="5209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273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1" y="851770"/>
            <a:ext cx="11548997" cy="2993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ОПШТЕ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СТАЊЕ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ПАЦИЈЕНТА</a:t>
            </a:r>
          </a:p>
          <a:p>
            <a:pPr marL="0" indent="0" algn="just">
              <a:buNone/>
            </a:pP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sz="2000" dirty="0" smtClean="0"/>
              <a:t>Добро</a:t>
            </a:r>
            <a:r>
              <a:rPr lang="sr-Latn-RS" sz="2000" dirty="0" smtClean="0"/>
              <a:t> </a:t>
            </a:r>
            <a:r>
              <a:rPr lang="sr-Cyrl-RS" sz="2000" dirty="0" smtClean="0"/>
              <a:t>опште</a:t>
            </a:r>
            <a:r>
              <a:rPr lang="sr-Latn-RS" sz="2000" dirty="0" smtClean="0"/>
              <a:t> </a:t>
            </a:r>
            <a:r>
              <a:rPr lang="sr-Cyrl-RS" sz="2000" dirty="0" smtClean="0"/>
              <a:t>здравствено</a:t>
            </a:r>
            <a:r>
              <a:rPr lang="sr-Latn-RS" sz="2000" dirty="0" smtClean="0"/>
              <a:t> </a:t>
            </a:r>
            <a:r>
              <a:rPr lang="sr-Cyrl-RS" sz="2000" dirty="0" smtClean="0"/>
              <a:t>стање</a:t>
            </a:r>
            <a:r>
              <a:rPr lang="sr-Latn-RS" sz="2000" dirty="0" smtClean="0"/>
              <a:t> </a:t>
            </a:r>
            <a:r>
              <a:rPr lang="sr-Cyrl-RS" sz="2000" dirty="0" smtClean="0"/>
              <a:t>пацијента</a:t>
            </a:r>
            <a:r>
              <a:rPr lang="sr-Latn-RS" sz="2000" dirty="0" smtClean="0"/>
              <a:t> </a:t>
            </a:r>
            <a:r>
              <a:rPr lang="sr-Cyrl-RS" sz="2000" dirty="0" smtClean="0"/>
              <a:t>након</a:t>
            </a:r>
            <a:r>
              <a:rPr lang="sr-Latn-RS" sz="2000" dirty="0" smtClean="0"/>
              <a:t> </a:t>
            </a:r>
            <a:r>
              <a:rPr lang="sr-Cyrl-RS" sz="2000" dirty="0" smtClean="0"/>
              <a:t>ампутације</a:t>
            </a:r>
            <a:r>
              <a:rPr lang="sr-Latn-RS" sz="2000" dirty="0" smtClean="0"/>
              <a:t> </a:t>
            </a:r>
            <a:r>
              <a:rPr lang="sr-Cyrl-RS" sz="2000" dirty="0" smtClean="0"/>
              <a:t>јесте</a:t>
            </a:r>
            <a:r>
              <a:rPr lang="sr-Latn-RS" sz="2000" dirty="0" smtClean="0"/>
              <a:t> </a:t>
            </a:r>
            <a:r>
              <a:rPr lang="sr-Cyrl-RS" sz="2000" dirty="0" smtClean="0"/>
              <a:t>услов</a:t>
            </a:r>
            <a:r>
              <a:rPr lang="sr-Latn-RS" sz="2000" dirty="0" smtClean="0"/>
              <a:t> </a:t>
            </a:r>
            <a:r>
              <a:rPr lang="sr-Cyrl-RS" sz="2000" dirty="0" smtClean="0"/>
              <a:t>за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протетисање</a:t>
            </a:r>
            <a:r>
              <a:rPr lang="sr-Latn-RS" sz="2000" dirty="0" smtClean="0"/>
              <a:t>, </a:t>
            </a:r>
            <a:r>
              <a:rPr lang="sr-Cyrl-RS" sz="2000" dirty="0" smtClean="0"/>
              <a:t>посебно</a:t>
            </a:r>
            <a:r>
              <a:rPr lang="sr-Latn-RS" sz="2000" dirty="0" smtClean="0"/>
              <a:t> </a:t>
            </a:r>
            <a:r>
              <a:rPr lang="sr-Cyrl-RS" sz="2000" dirty="0" smtClean="0"/>
              <a:t>код</a:t>
            </a:r>
            <a:r>
              <a:rPr lang="sr-Latn-RS" sz="2000" dirty="0" smtClean="0"/>
              <a:t> </a:t>
            </a:r>
            <a:r>
              <a:rPr lang="sr-Cyrl-RS" sz="2000" dirty="0" smtClean="0"/>
              <a:t>старијих</a:t>
            </a:r>
            <a:r>
              <a:rPr lang="sr-Latn-RS" sz="2000" dirty="0" smtClean="0"/>
              <a:t> </a:t>
            </a:r>
            <a:r>
              <a:rPr lang="sr-Cyrl-RS" sz="2000" dirty="0" smtClean="0"/>
              <a:t>особа</a:t>
            </a:r>
            <a:r>
              <a:rPr lang="sr-Latn-RS" sz="2000" dirty="0" smtClean="0"/>
              <a:t> </a:t>
            </a:r>
            <a:r>
              <a:rPr lang="sr-Cyrl-RS" sz="2000" dirty="0" smtClean="0"/>
              <a:t>код</a:t>
            </a:r>
            <a:r>
              <a:rPr lang="sr-Latn-RS" sz="2000" dirty="0" smtClean="0"/>
              <a:t> </a:t>
            </a:r>
            <a:r>
              <a:rPr lang="sr-Cyrl-RS" sz="2000" dirty="0" smtClean="0"/>
              <a:t>којих</a:t>
            </a:r>
            <a:r>
              <a:rPr lang="sr-Latn-RS" sz="2000" dirty="0" smtClean="0"/>
              <a:t> </a:t>
            </a:r>
            <a:r>
              <a:rPr lang="sr-Cyrl-RS" sz="2000" dirty="0" smtClean="0"/>
              <a:t>се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процењује</a:t>
            </a:r>
            <a:r>
              <a:rPr lang="sr-Latn-RS" sz="2000" dirty="0" smtClean="0"/>
              <a:t> </a:t>
            </a:r>
            <a:r>
              <a:rPr lang="sr-Cyrl-RS" sz="2000" dirty="0" smtClean="0"/>
              <a:t>стање</a:t>
            </a:r>
            <a:r>
              <a:rPr lang="sr-Latn-RS" sz="2000" dirty="0" smtClean="0"/>
              <a:t> </a:t>
            </a:r>
            <a:r>
              <a:rPr lang="sr-Cyrl-RS" sz="2000" dirty="0" smtClean="0"/>
              <a:t>најважнијих</a:t>
            </a:r>
            <a:r>
              <a:rPr lang="sr-Latn-RS" sz="2000" dirty="0" smtClean="0"/>
              <a:t> </a:t>
            </a:r>
            <a:r>
              <a:rPr lang="sr-Cyrl-RS" sz="2000" dirty="0" smtClean="0"/>
              <a:t>органа</a:t>
            </a:r>
            <a:r>
              <a:rPr lang="sr-Latn-RS" sz="2000" dirty="0" smtClean="0"/>
              <a:t> </a:t>
            </a:r>
            <a:r>
              <a:rPr lang="sr-Cyrl-RS" sz="2000" dirty="0" smtClean="0"/>
              <a:t>и</a:t>
            </a:r>
            <a:r>
              <a:rPr lang="sr-Latn-RS" sz="2000" dirty="0" smtClean="0"/>
              <a:t> </a:t>
            </a:r>
            <a:r>
              <a:rPr lang="sr-Cyrl-RS" sz="2000" dirty="0" smtClean="0"/>
              <a:t>система</a:t>
            </a:r>
            <a:r>
              <a:rPr lang="sr-Latn-RS" sz="2000" dirty="0" smtClean="0"/>
              <a:t> </a:t>
            </a:r>
            <a:r>
              <a:rPr lang="sr-Cyrl-RS" sz="2000" dirty="0" smtClean="0"/>
              <a:t>и</a:t>
            </a:r>
            <a:r>
              <a:rPr lang="sr-Latn-RS" sz="2000" dirty="0" smtClean="0"/>
              <a:t> </a:t>
            </a:r>
            <a:r>
              <a:rPr lang="sr-Cyrl-RS" sz="2000" dirty="0" smtClean="0"/>
              <a:t>то</a:t>
            </a:r>
            <a:r>
              <a:rPr lang="sr-Latn-RS" sz="2000" dirty="0" smtClean="0"/>
              <a:t> </a:t>
            </a:r>
            <a:r>
              <a:rPr lang="sr-Cyrl-RS" sz="2000" dirty="0" smtClean="0"/>
              <a:t>кардиоваскуларног</a:t>
            </a:r>
            <a:r>
              <a:rPr lang="sr-Latn-RS" sz="2000" dirty="0" smtClean="0"/>
              <a:t> </a:t>
            </a:r>
            <a:r>
              <a:rPr lang="sr-Cyrl-RS" sz="2000" dirty="0" smtClean="0"/>
              <a:t>и</a:t>
            </a:r>
            <a:r>
              <a:rPr lang="sr-Latn-RS" sz="2000" dirty="0" smtClean="0"/>
              <a:t> </a:t>
            </a:r>
            <a:r>
              <a:rPr lang="sr-Cyrl-RS" sz="2000" dirty="0" smtClean="0"/>
              <a:t>респираторног</a:t>
            </a:r>
            <a:r>
              <a:rPr lang="sr-Latn-RS" sz="2000" dirty="0" smtClean="0"/>
              <a:t> </a:t>
            </a:r>
            <a:r>
              <a:rPr lang="sr-Cyrl-RS" sz="2000" dirty="0" smtClean="0"/>
              <a:t>система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пре</a:t>
            </a:r>
            <a:r>
              <a:rPr lang="sr-Latn-RS" sz="2000" dirty="0" smtClean="0"/>
              <a:t> </a:t>
            </a:r>
            <a:r>
              <a:rPr lang="sr-Cyrl-RS" sz="2000" dirty="0" smtClean="0"/>
              <a:t>свега</a:t>
            </a:r>
            <a:r>
              <a:rPr lang="sr-Latn-RS" sz="2000" dirty="0" smtClean="0"/>
              <a:t>, </a:t>
            </a:r>
            <a:r>
              <a:rPr lang="sr-Cyrl-RS" sz="2000" dirty="0" smtClean="0"/>
              <a:t>јер</a:t>
            </a:r>
            <a:r>
              <a:rPr lang="sr-Latn-RS" sz="2000" dirty="0" smtClean="0"/>
              <a:t> </a:t>
            </a:r>
            <a:r>
              <a:rPr lang="sr-Cyrl-RS" sz="2000" dirty="0" smtClean="0"/>
              <a:t>је</a:t>
            </a:r>
            <a:r>
              <a:rPr lang="sr-Latn-RS" sz="2000" dirty="0" smtClean="0"/>
              <a:t> </a:t>
            </a:r>
            <a:r>
              <a:rPr lang="sr-Cyrl-RS" sz="2000" dirty="0" smtClean="0"/>
              <a:t>утрошак</a:t>
            </a:r>
            <a:r>
              <a:rPr lang="sr-Latn-RS" sz="2000" dirty="0" smtClean="0"/>
              <a:t> </a:t>
            </a:r>
            <a:r>
              <a:rPr lang="sr-Cyrl-RS" sz="2000" dirty="0" smtClean="0"/>
              <a:t>кисеоника</a:t>
            </a:r>
            <a:r>
              <a:rPr lang="sr-Latn-RS" sz="2000" dirty="0" smtClean="0"/>
              <a:t> </a:t>
            </a:r>
            <a:r>
              <a:rPr lang="sr-Cyrl-RS" sz="2000" dirty="0" smtClean="0"/>
              <a:t>већи</a:t>
            </a:r>
            <a:r>
              <a:rPr lang="sr-Latn-RS" sz="2000" dirty="0" smtClean="0"/>
              <a:t> </a:t>
            </a:r>
            <a:r>
              <a:rPr lang="sr-Cyrl-RS" sz="2000" dirty="0" smtClean="0"/>
              <a:t>код</a:t>
            </a:r>
            <a:r>
              <a:rPr lang="sr-Latn-RS" sz="2000" dirty="0" smtClean="0"/>
              <a:t> </a:t>
            </a:r>
            <a:r>
              <a:rPr lang="sr-Cyrl-RS" sz="2000" dirty="0" smtClean="0"/>
              <a:t>пацијената</a:t>
            </a:r>
            <a:r>
              <a:rPr lang="sr-Latn-RS" sz="2000" dirty="0" smtClean="0"/>
              <a:t> </a:t>
            </a:r>
            <a:r>
              <a:rPr lang="sr-Cyrl-RS" sz="2000" dirty="0" smtClean="0"/>
              <a:t>који</a:t>
            </a:r>
            <a:r>
              <a:rPr lang="sr-Latn-RS" sz="2000" dirty="0" smtClean="0"/>
              <a:t> </a:t>
            </a:r>
            <a:r>
              <a:rPr lang="sr-Cyrl-RS" sz="2000" dirty="0" smtClean="0"/>
              <a:t>користе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протезу</a:t>
            </a:r>
            <a:r>
              <a:rPr lang="sr-Latn-RS" sz="2000" dirty="0" smtClean="0"/>
              <a:t>, </a:t>
            </a:r>
            <a:r>
              <a:rPr lang="sr-Cyrl-RS" sz="2000" dirty="0" smtClean="0"/>
              <a:t>а</a:t>
            </a:r>
            <a:r>
              <a:rPr lang="sr-Latn-RS" sz="2000" dirty="0" smtClean="0"/>
              <a:t> </a:t>
            </a:r>
            <a:r>
              <a:rPr lang="sr-Cyrl-RS" sz="2000" dirty="0" smtClean="0"/>
              <a:t>и</a:t>
            </a:r>
            <a:r>
              <a:rPr lang="sr-Latn-RS" sz="2000" dirty="0" smtClean="0"/>
              <a:t> </a:t>
            </a:r>
            <a:r>
              <a:rPr lang="sr-Cyrl-RS" sz="2000" dirty="0" smtClean="0"/>
              <a:t>срце</a:t>
            </a:r>
            <a:r>
              <a:rPr lang="sr-Latn-RS" sz="2000" dirty="0" smtClean="0"/>
              <a:t> </a:t>
            </a:r>
            <a:r>
              <a:rPr lang="sr-Cyrl-RS" sz="2000" dirty="0" smtClean="0"/>
              <a:t>има</a:t>
            </a:r>
            <a:r>
              <a:rPr lang="sr-Latn-RS" sz="2000" dirty="0" smtClean="0"/>
              <a:t> </a:t>
            </a:r>
            <a:r>
              <a:rPr lang="sr-Cyrl-RS" sz="2000" dirty="0" smtClean="0"/>
              <a:t>веће</a:t>
            </a:r>
            <a:r>
              <a:rPr lang="sr-Latn-RS" sz="2000" dirty="0" smtClean="0"/>
              <a:t> </a:t>
            </a:r>
            <a:r>
              <a:rPr lang="sr-Cyrl-RS" sz="2000" dirty="0" smtClean="0"/>
              <a:t>захтеве</a:t>
            </a:r>
            <a:r>
              <a:rPr lang="sr-Latn-RS" sz="2000" dirty="0" smtClean="0"/>
              <a:t> </a:t>
            </a:r>
            <a:r>
              <a:rPr lang="sr-Cyrl-RS" sz="2000" dirty="0" smtClean="0"/>
              <a:t>него</a:t>
            </a:r>
            <a:r>
              <a:rPr lang="sr-Latn-RS" sz="2000" dirty="0" smtClean="0"/>
              <a:t> </a:t>
            </a:r>
            <a:r>
              <a:rPr lang="sr-Cyrl-RS" sz="2000" dirty="0" smtClean="0"/>
              <a:t>што</a:t>
            </a:r>
            <a:r>
              <a:rPr lang="sr-Latn-RS" sz="2000" dirty="0" smtClean="0"/>
              <a:t> </a:t>
            </a:r>
            <a:r>
              <a:rPr lang="sr-Cyrl-RS" sz="2000" dirty="0" smtClean="0"/>
              <a:t>је</a:t>
            </a:r>
            <a:r>
              <a:rPr lang="sr-Latn-RS" sz="2000" dirty="0" smtClean="0"/>
              <a:t> </a:t>
            </a:r>
            <a:r>
              <a:rPr lang="sr-Cyrl-RS" sz="2000" dirty="0" smtClean="0"/>
              <a:t>то</a:t>
            </a:r>
            <a:r>
              <a:rPr lang="sr-Latn-RS" sz="2000" dirty="0" smtClean="0"/>
              <a:t> </a:t>
            </a:r>
            <a:r>
              <a:rPr lang="sr-Cyrl-RS" sz="2000" dirty="0" smtClean="0"/>
              <a:t>случај</a:t>
            </a:r>
            <a:r>
              <a:rPr lang="sr-Latn-RS" sz="2000" dirty="0" smtClean="0"/>
              <a:t> </a:t>
            </a:r>
            <a:r>
              <a:rPr lang="sr-Cyrl-RS" sz="2000" dirty="0" smtClean="0"/>
              <a:t>код</a:t>
            </a:r>
            <a:r>
              <a:rPr lang="sr-Latn-RS" sz="2000" dirty="0" smtClean="0"/>
              <a:t> </a:t>
            </a:r>
            <a:r>
              <a:rPr lang="sr-Cyrl-RS" sz="2000" dirty="0" smtClean="0"/>
              <a:t>здравих</a:t>
            </a:r>
            <a:r>
              <a:rPr lang="sr-Latn-RS" sz="2000" dirty="0" smtClean="0"/>
              <a:t> </a:t>
            </a:r>
            <a:r>
              <a:rPr lang="sr-Cyrl-RS" sz="2000" dirty="0" smtClean="0"/>
              <a:t>особа</a:t>
            </a:r>
            <a:r>
              <a:rPr lang="sr-Latn-R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5781" y="3519081"/>
            <a:ext cx="790392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Повећање утрошка кисеоника код особа за коришћење протеза</a:t>
            </a:r>
            <a:r>
              <a:rPr lang="ru-RU" sz="20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9% код особа са потколеном протезом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49% код пацијената са натколеном протезом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280% код пацијената са обостраном натколеном </a:t>
            </a:r>
            <a:r>
              <a:rPr lang="ru-RU" sz="2000" dirty="0" smtClean="0"/>
              <a:t>протезом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600" dirty="0"/>
          </a:p>
          <a:p>
            <a:pPr algn="just"/>
            <a:r>
              <a:rPr lang="ru-RU" sz="1600" b="1" i="1" dirty="0"/>
              <a:t>Поред ових наважнијих, сагледавају се и фукнције бубрежног, дигестивног и нервног система.</a:t>
            </a:r>
          </a:p>
          <a:p>
            <a:pPr algn="just"/>
            <a:r>
              <a:rPr lang="ru-RU" sz="1600" b="1" i="1" dirty="0"/>
              <a:t>Неуролошка обољења попут хемипареза, склероза или др. Јесу  контраиндикације за протетисање пацијента.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205" t="14067" r="17945" b="29100"/>
          <a:stretch/>
        </p:blipFill>
        <p:spPr>
          <a:xfrm>
            <a:off x="8448110" y="3519082"/>
            <a:ext cx="3476668" cy="28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92" y="1083710"/>
            <a:ext cx="8897655" cy="55175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ПСИХИЧКО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СТАЊЕ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ПАЦИЈЕНТА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Уколико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тренутно</a:t>
            </a:r>
            <a:r>
              <a:rPr lang="sr-Latn-RS" dirty="0" smtClean="0"/>
              <a:t> </a:t>
            </a:r>
            <a:r>
              <a:rPr lang="sr-Cyrl-RS" dirty="0" smtClean="0"/>
              <a:t>психичко</a:t>
            </a:r>
            <a:r>
              <a:rPr lang="sr-Latn-RS" dirty="0" smtClean="0"/>
              <a:t> </a:t>
            </a:r>
            <a:r>
              <a:rPr lang="sr-Cyrl-RS" dirty="0" smtClean="0"/>
              <a:t>стање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задоваљавајуће</a:t>
            </a:r>
            <a:r>
              <a:rPr lang="sr-Latn-RS" dirty="0" smtClean="0"/>
              <a:t>, </a:t>
            </a:r>
            <a:r>
              <a:rPr lang="sr-Cyrl-RS" dirty="0" smtClean="0"/>
              <a:t>онда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сматра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ће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протетисање</a:t>
            </a:r>
            <a:r>
              <a:rPr lang="sr-Latn-RS" dirty="0" smtClean="0"/>
              <a:t> </a:t>
            </a:r>
            <a:r>
              <a:rPr lang="sr-Cyrl-RS" dirty="0" smtClean="0"/>
              <a:t>бити</a:t>
            </a:r>
            <a:r>
              <a:rPr lang="sr-Latn-RS" dirty="0" smtClean="0"/>
              <a:t> </a:t>
            </a:r>
            <a:r>
              <a:rPr lang="sr-Cyrl-RS" dirty="0" smtClean="0"/>
              <a:t>добро</a:t>
            </a:r>
            <a:r>
              <a:rPr lang="sr-Latn-RS" dirty="0" smtClean="0"/>
              <a:t> </a:t>
            </a:r>
            <a:r>
              <a:rPr lang="sr-Cyrl-RS" dirty="0" smtClean="0"/>
              <a:t>прихваћено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супротном</a:t>
            </a:r>
            <a:r>
              <a:rPr lang="sr-Latn-RS" dirty="0" smtClean="0"/>
              <a:t>, </a:t>
            </a:r>
            <a:r>
              <a:rPr lang="sr-Cyrl-RS" dirty="0" smtClean="0"/>
              <a:t>када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пацијент</a:t>
            </a:r>
            <a:r>
              <a:rPr lang="sr-Latn-RS" dirty="0" smtClean="0"/>
              <a:t> </a:t>
            </a:r>
            <a:r>
              <a:rPr lang="sr-Cyrl-RS" dirty="0" smtClean="0"/>
              <a:t>незадовољавајућег</a:t>
            </a:r>
            <a:r>
              <a:rPr lang="sr-Latn-RS" dirty="0" smtClean="0"/>
              <a:t> </a:t>
            </a:r>
            <a:r>
              <a:rPr lang="sr-Cyrl-RS" dirty="0" smtClean="0"/>
              <a:t>психичког</a:t>
            </a:r>
            <a:r>
              <a:rPr lang="sr-Latn-RS" dirty="0" smtClean="0"/>
              <a:t> </a:t>
            </a:r>
            <a:r>
              <a:rPr lang="sr-Cyrl-RS" dirty="0" smtClean="0"/>
              <a:t>стања</a:t>
            </a:r>
            <a:r>
              <a:rPr lang="sr-Latn-RS" dirty="0" smtClean="0"/>
              <a:t>, </a:t>
            </a:r>
            <a:r>
              <a:rPr lang="sr-Cyrl-RS" dirty="0" smtClean="0"/>
              <a:t>онда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протетисање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може</a:t>
            </a:r>
            <a:r>
              <a:rPr lang="sr-Latn-RS" dirty="0" smtClean="0"/>
              <a:t> </a:t>
            </a:r>
            <a:r>
              <a:rPr lang="sr-Cyrl-RS" dirty="0" smtClean="0"/>
              <a:t>спровести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Cyrl-RS" b="1" dirty="0" smtClean="0"/>
              <a:t>Контраиндикације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протетисање</a:t>
            </a:r>
            <a:r>
              <a:rPr lang="sr-Latn-RS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 smtClean="0"/>
              <a:t>Депресија</a:t>
            </a:r>
            <a:endParaRPr lang="sr-Latn-R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 smtClean="0"/>
              <a:t>Шизофренија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 smtClean="0"/>
              <a:t>Постоперативна</a:t>
            </a:r>
            <a:r>
              <a:rPr lang="sr-Latn-RS" dirty="0" smtClean="0"/>
              <a:t> </a:t>
            </a:r>
            <a:r>
              <a:rPr lang="sr-Cyrl-RS" dirty="0" smtClean="0"/>
              <a:t>психоза</a:t>
            </a:r>
            <a:endParaRPr lang="sr-Latn-R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 smtClean="0"/>
              <a:t>Психопатија</a:t>
            </a: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26" t="9404" r="31608" b="14966"/>
          <a:stretch/>
        </p:blipFill>
        <p:spPr>
          <a:xfrm>
            <a:off x="9582411" y="1083710"/>
            <a:ext cx="2229633" cy="551750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15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7" y="1065039"/>
            <a:ext cx="7770312" cy="54738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МОТИВАЦИЈА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И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САРАДЊА</a:t>
            </a:r>
          </a:p>
          <a:p>
            <a:pPr marL="0" indent="0" algn="just">
              <a:buNone/>
            </a:pP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Спремност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сарадњу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рехабилитационим</a:t>
            </a:r>
            <a:r>
              <a:rPr lang="sr-Latn-RS" b="1" dirty="0" smtClean="0"/>
              <a:t> </a:t>
            </a:r>
            <a:r>
              <a:rPr lang="sr-Cyrl-RS" b="1" dirty="0" smtClean="0"/>
              <a:t>тимом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мотивисаност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ту</a:t>
            </a:r>
            <a:r>
              <a:rPr lang="sr-Latn-RS" b="1" dirty="0" smtClean="0"/>
              <a:t> </a:t>
            </a:r>
            <a:r>
              <a:rPr lang="sr-Cyrl-RS" b="1" dirty="0" smtClean="0"/>
              <a:t>сарадњу</a:t>
            </a:r>
            <a:r>
              <a:rPr lang="sr-Latn-RS" b="1" dirty="0" smtClean="0"/>
              <a:t> </a:t>
            </a:r>
            <a:r>
              <a:rPr lang="sr-Cyrl-RS" b="1" dirty="0" smtClean="0"/>
              <a:t>омогућава</a:t>
            </a:r>
            <a:r>
              <a:rPr lang="sr-Latn-RS" b="1" dirty="0" smtClean="0"/>
              <a:t> </a:t>
            </a:r>
            <a:r>
              <a:rPr lang="sr-Cyrl-RS" b="1" dirty="0" smtClean="0"/>
              <a:t>добар</a:t>
            </a:r>
            <a:r>
              <a:rPr lang="sr-Latn-RS" b="1" dirty="0" smtClean="0"/>
              <a:t> </a:t>
            </a:r>
            <a:r>
              <a:rPr lang="sr-Cyrl-RS" b="1" dirty="0" smtClean="0"/>
              <a:t>ток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крају</a:t>
            </a:r>
            <a:r>
              <a:rPr lang="sr-Latn-RS" b="1" dirty="0" smtClean="0"/>
              <a:t> </a:t>
            </a:r>
            <a:r>
              <a:rPr lang="sr-Cyrl-RS" b="1" dirty="0" smtClean="0"/>
              <a:t>само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Одсуство</a:t>
            </a:r>
            <a:r>
              <a:rPr lang="sr-Latn-RS" dirty="0" smtClean="0"/>
              <a:t> </a:t>
            </a:r>
            <a:r>
              <a:rPr lang="sr-Cyrl-RS" dirty="0" smtClean="0"/>
              <a:t>спремности</a:t>
            </a:r>
            <a:r>
              <a:rPr lang="sr-Latn-RS" dirty="0" smtClean="0"/>
              <a:t> </a:t>
            </a:r>
            <a:r>
              <a:rPr lang="sr-Cyrl-RS" dirty="0" smtClean="0"/>
              <a:t>сарадње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мотивисаности</a:t>
            </a:r>
            <a:r>
              <a:rPr lang="sr-Latn-RS" dirty="0" smtClean="0"/>
              <a:t> </a:t>
            </a:r>
            <a:r>
              <a:rPr lang="sr-Cyrl-RS" dirty="0" smtClean="0"/>
              <a:t>указује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протетисање</a:t>
            </a:r>
            <a:r>
              <a:rPr lang="sr-Latn-RS" dirty="0" smtClean="0"/>
              <a:t> </a:t>
            </a:r>
            <a:r>
              <a:rPr lang="sr-Cyrl-RS" dirty="0" smtClean="0"/>
              <a:t>неће</a:t>
            </a:r>
            <a:r>
              <a:rPr lang="sr-Latn-RS" dirty="0" smtClean="0"/>
              <a:t> </a:t>
            </a:r>
            <a:r>
              <a:rPr lang="sr-Cyrl-RS" dirty="0" smtClean="0"/>
              <a:t>проћи</a:t>
            </a:r>
            <a:r>
              <a:rPr lang="sr-Latn-RS" dirty="0" smtClean="0"/>
              <a:t> </a:t>
            </a:r>
            <a:r>
              <a:rPr lang="sr-Cyrl-RS" dirty="0" smtClean="0"/>
              <a:t>добро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га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спроводити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77" t="565" r="29358" b="9054"/>
          <a:stretch/>
        </p:blipFill>
        <p:spPr>
          <a:xfrm>
            <a:off x="8229600" y="1065039"/>
            <a:ext cx="3544866" cy="54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75" y="1127342"/>
            <a:ext cx="6906016" cy="54115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spc="300" dirty="0" smtClean="0">
                <a:solidFill>
                  <a:srgbClr val="FF0000"/>
                </a:solidFill>
              </a:rPr>
              <a:t>КОНСТИТУЦИЈА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БОЛЕСНИКА</a:t>
            </a: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/>
              <a:t>Конституција</a:t>
            </a:r>
            <a:r>
              <a:rPr lang="sr-Latn-RS" b="1" dirty="0" smtClean="0"/>
              <a:t> </a:t>
            </a:r>
            <a:r>
              <a:rPr lang="sr-Cyrl-RS" b="1" dirty="0" smtClean="0"/>
              <a:t>болесника</a:t>
            </a:r>
            <a:r>
              <a:rPr lang="sr-Latn-RS" b="1" dirty="0" smtClean="0"/>
              <a:t> </a:t>
            </a:r>
            <a:r>
              <a:rPr lang="sr-Cyrl-RS" b="1" dirty="0" smtClean="0"/>
              <a:t>може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утицај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његово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протетисање</a:t>
            </a:r>
            <a:r>
              <a:rPr lang="sr-Latn-RS" b="1" dirty="0" smtClean="0"/>
              <a:t>, </a:t>
            </a:r>
            <a:r>
              <a:rPr lang="sr-Cyrl-RS" b="1" dirty="0" smtClean="0"/>
              <a:t>јер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неки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пацијенти</a:t>
            </a:r>
            <a:r>
              <a:rPr lang="sr-Latn-RS" b="1" dirty="0" smtClean="0"/>
              <a:t> </a:t>
            </a:r>
            <a:r>
              <a:rPr lang="sr-Cyrl-RS" b="1" dirty="0" smtClean="0"/>
              <a:t>сматрају</a:t>
            </a:r>
            <a:r>
              <a:rPr lang="sr-Latn-RS" b="1" dirty="0" smtClean="0"/>
              <a:t> </a:t>
            </a:r>
            <a:r>
              <a:rPr lang="sr-Cyrl-RS" b="1" dirty="0" smtClean="0"/>
              <a:t>неподобним</a:t>
            </a:r>
            <a:r>
              <a:rPr lang="sr-Latn-RS" dirty="0" smtClean="0"/>
              <a:t>.</a:t>
            </a:r>
            <a:endParaRPr lang="sr-Cyrl-RS" dirty="0" smtClean="0"/>
          </a:p>
          <a:p>
            <a:pPr marL="0" indent="0">
              <a:buNone/>
            </a:pPr>
            <a:endParaRPr lang="sr-Latn-R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 smtClean="0"/>
              <a:t>Дебели</a:t>
            </a:r>
            <a:r>
              <a:rPr lang="sr-Latn-RS" dirty="0" smtClean="0"/>
              <a:t> </a:t>
            </a:r>
            <a:r>
              <a:rPr lang="sr-Cyrl-RS" dirty="0" smtClean="0"/>
              <a:t>пацијенти</a:t>
            </a:r>
            <a:endParaRPr lang="sr-Latn-R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 smtClean="0"/>
              <a:t>Сувише</a:t>
            </a:r>
            <a:r>
              <a:rPr lang="sr-Latn-RS" dirty="0" smtClean="0"/>
              <a:t> </a:t>
            </a:r>
            <a:r>
              <a:rPr lang="sr-Cyrl-RS" dirty="0" smtClean="0"/>
              <a:t>мршави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 smtClean="0"/>
              <a:t>Астенични</a:t>
            </a:r>
            <a:r>
              <a:rPr lang="sr-Latn-RS" dirty="0" smtClean="0"/>
              <a:t> </a:t>
            </a:r>
            <a:r>
              <a:rPr lang="sr-Cyrl-RS" dirty="0" smtClean="0"/>
              <a:t>пацијенти</a:t>
            </a:r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129" y="1127341"/>
            <a:ext cx="4208111" cy="5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27550"/>
            <a:ext cx="7231693" cy="50970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spc="300" dirty="0" smtClean="0">
                <a:solidFill>
                  <a:srgbClr val="FF0000"/>
                </a:solidFill>
              </a:rPr>
              <a:t>СТАЊЕ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АМПУТАЦИОНОГ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ПАТРЉКА</a:t>
            </a: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Стање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ампутационог</a:t>
            </a:r>
            <a:r>
              <a:rPr lang="sr-Latn-RS" b="1" dirty="0" smtClean="0"/>
              <a:t> </a:t>
            </a:r>
            <a:r>
              <a:rPr lang="sr-Cyrl-RS" b="1" dirty="0" smtClean="0"/>
              <a:t>патрљка</a:t>
            </a:r>
            <a:r>
              <a:rPr lang="sr-Latn-RS" b="1" dirty="0" smtClean="0"/>
              <a:t> </a:t>
            </a:r>
            <a:r>
              <a:rPr lang="sr-Cyrl-RS" b="1" dirty="0" smtClean="0"/>
              <a:t>такође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може</a:t>
            </a:r>
            <a:r>
              <a:rPr lang="sr-Latn-RS" b="1" dirty="0" smtClean="0"/>
              <a:t> </a:t>
            </a:r>
            <a:r>
              <a:rPr lang="sr-Cyrl-RS" b="1" dirty="0" smtClean="0"/>
              <a:t>сматрати</a:t>
            </a:r>
            <a:r>
              <a:rPr lang="sr-Latn-RS" b="1" dirty="0" smtClean="0"/>
              <a:t> </a:t>
            </a:r>
            <a:r>
              <a:rPr lang="sr-Cyrl-RS" b="1" dirty="0" smtClean="0"/>
              <a:t>ограничењем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протетисање</a:t>
            </a:r>
            <a:r>
              <a:rPr lang="sr-Latn-RS" b="1" dirty="0" smtClean="0"/>
              <a:t>, 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смислу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кад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лоше</a:t>
            </a:r>
            <a:r>
              <a:rPr lang="sr-Latn-RS" b="1" dirty="0" smtClean="0"/>
              <a:t> </a:t>
            </a:r>
            <a:r>
              <a:rPr lang="sr-Cyrl-RS" b="1" dirty="0" smtClean="0"/>
              <a:t>стање</a:t>
            </a:r>
            <a:r>
              <a:rPr lang="sr-Latn-RS" b="1" dirty="0" smtClean="0"/>
              <a:t> </a:t>
            </a:r>
            <a:r>
              <a:rPr lang="sr-Cyrl-RS" b="1" dirty="0" smtClean="0"/>
              <a:t>патрљка</a:t>
            </a:r>
            <a:r>
              <a:rPr lang="sr-Latn-RS" b="1" dirty="0" smtClean="0"/>
              <a:t>  </a:t>
            </a:r>
            <a:r>
              <a:rPr lang="sr-Cyrl-RS" b="1" dirty="0" smtClean="0"/>
              <a:t>онда</a:t>
            </a:r>
            <a:r>
              <a:rPr lang="sr-Latn-RS" b="1" dirty="0" smtClean="0"/>
              <a:t> </a:t>
            </a:r>
            <a:r>
              <a:rPr lang="sr-Cyrl-RS" b="1" dirty="0" smtClean="0"/>
              <a:t>неће</a:t>
            </a:r>
            <a:r>
              <a:rPr lang="sr-Latn-RS" b="1" dirty="0" smtClean="0"/>
              <a:t> </a:t>
            </a:r>
            <a:r>
              <a:rPr lang="sr-Cyrl-RS" b="1" dirty="0" smtClean="0"/>
              <a:t>ни</a:t>
            </a:r>
            <a:r>
              <a:rPr lang="sr-Latn-RS" b="1" dirty="0" smtClean="0"/>
              <a:t> </a:t>
            </a:r>
            <a:r>
              <a:rPr lang="sr-Cyrl-RS" b="1" dirty="0" smtClean="0"/>
              <a:t>доћи</a:t>
            </a:r>
            <a:r>
              <a:rPr lang="sr-Latn-RS" b="1" dirty="0" smtClean="0"/>
              <a:t> </a:t>
            </a:r>
            <a:r>
              <a:rPr lang="sr-Cyrl-RS" b="1" dirty="0" smtClean="0"/>
              <a:t>до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протетисања</a:t>
            </a:r>
            <a:r>
              <a:rPr lang="sr-Latn-RS" dirty="0" smtClean="0"/>
              <a:t>.</a:t>
            </a:r>
            <a:endParaRPr lang="sr-Cyrl-RS" dirty="0" smtClean="0"/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томе</a:t>
            </a:r>
            <a:r>
              <a:rPr lang="sr-Latn-RS" dirty="0" smtClean="0"/>
              <a:t>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обратити</a:t>
            </a:r>
            <a:r>
              <a:rPr lang="sr-Latn-RS" dirty="0" smtClean="0"/>
              <a:t> </a:t>
            </a:r>
            <a:r>
              <a:rPr lang="sr-Cyrl-RS" dirty="0" smtClean="0"/>
              <a:t>пажњу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облик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, </a:t>
            </a:r>
            <a:r>
              <a:rPr lang="sr-Cyrl-RS" dirty="0" smtClean="0"/>
              <a:t>дужину</a:t>
            </a:r>
            <a:r>
              <a:rPr lang="sr-Latn-RS" dirty="0" smtClean="0"/>
              <a:t>, </a:t>
            </a:r>
            <a:r>
              <a:rPr lang="sr-Cyrl-RS" dirty="0" smtClean="0"/>
              <a:t>трофичке</a:t>
            </a:r>
            <a:r>
              <a:rPr lang="sr-Latn-RS" dirty="0" smtClean="0"/>
              <a:t> </a:t>
            </a:r>
            <a:r>
              <a:rPr lang="sr-Cyrl-RS" dirty="0" smtClean="0"/>
              <a:t>промене</a:t>
            </a:r>
            <a:r>
              <a:rPr lang="sr-Latn-RS" dirty="0" smtClean="0"/>
              <a:t>, </a:t>
            </a:r>
            <a:r>
              <a:rPr lang="sr-Cyrl-RS" dirty="0" smtClean="0"/>
              <a:t>ранице</a:t>
            </a:r>
            <a:r>
              <a:rPr lang="sr-Latn-RS" dirty="0" smtClean="0"/>
              <a:t>, </a:t>
            </a:r>
            <a:r>
              <a:rPr lang="sr-Cyrl-RS" dirty="0" smtClean="0"/>
              <a:t>ожиљке</a:t>
            </a:r>
            <a:r>
              <a:rPr lang="sr-Latn-RS" dirty="0" smtClean="0"/>
              <a:t> </a:t>
            </a:r>
            <a:r>
              <a:rPr lang="sr-Cyrl-RS" dirty="0" smtClean="0"/>
              <a:t>итд</a:t>
            </a:r>
            <a:r>
              <a:rPr lang="sr-Latn-R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798" t="7660" r="18526" b="13927"/>
          <a:stretch/>
        </p:blipFill>
        <p:spPr>
          <a:xfrm>
            <a:off x="8037533" y="1227549"/>
            <a:ext cx="3544867" cy="50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10" y="904505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sr-Cyrl-RS" sz="3600" b="1" dirty="0" smtClean="0"/>
              <a:t>ПРОТЕТИЧКА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РЕХАБИЛИТАЦИЈА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КОД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АМПУТАЦИЈА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ДОЊИХ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ЕКСТРЕМИТЕТА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10" y="2229632"/>
            <a:ext cx="10972800" cy="44918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комплексан</a:t>
            </a:r>
            <a:r>
              <a:rPr lang="sr-Latn-RS" b="1" dirty="0" smtClean="0"/>
              <a:t> </a:t>
            </a:r>
            <a:r>
              <a:rPr lang="sr-Cyrl-RS" b="1" dirty="0" smtClean="0"/>
              <a:t>процес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подразумева</a:t>
            </a:r>
            <a:r>
              <a:rPr lang="sr-Latn-RS" b="1" dirty="0" smtClean="0"/>
              <a:t> </a:t>
            </a:r>
            <a:r>
              <a:rPr lang="sr-Cyrl-RS" b="1" dirty="0" smtClean="0"/>
              <a:t>оспособљавање</a:t>
            </a:r>
            <a:r>
              <a:rPr lang="sr-Latn-RS" b="1" dirty="0" smtClean="0"/>
              <a:t> </a:t>
            </a:r>
            <a:r>
              <a:rPr lang="sr-Cyrl-RS" b="1" dirty="0" smtClean="0"/>
              <a:t>болесника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живот</a:t>
            </a:r>
            <a:r>
              <a:rPr lang="sr-Latn-RS" b="1" dirty="0" smtClean="0"/>
              <a:t> </a:t>
            </a:r>
            <a:r>
              <a:rPr lang="sr-Cyrl-RS" b="1" dirty="0" smtClean="0"/>
              <a:t>након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доњих</a:t>
            </a:r>
            <a:r>
              <a:rPr lang="sr-Latn-RS" b="1" dirty="0" smtClean="0"/>
              <a:t> </a:t>
            </a:r>
            <a:r>
              <a:rPr lang="sr-Cyrl-RS" b="1" dirty="0" smtClean="0"/>
              <a:t>екстремитета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Она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спроводи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циљу</a:t>
            </a:r>
            <a:r>
              <a:rPr lang="sr-Latn-RS" dirty="0" smtClean="0"/>
              <a:t> </a:t>
            </a:r>
            <a:r>
              <a:rPr lang="sr-Cyrl-RS" dirty="0" smtClean="0"/>
              <a:t>смањења</a:t>
            </a:r>
            <a:r>
              <a:rPr lang="sr-Latn-RS" dirty="0" smtClean="0"/>
              <a:t> </a:t>
            </a:r>
            <a:r>
              <a:rPr lang="sr-Cyrl-RS" dirty="0" smtClean="0"/>
              <a:t>последица</a:t>
            </a:r>
            <a:r>
              <a:rPr lang="sr-Latn-RS" dirty="0" smtClean="0"/>
              <a:t> </a:t>
            </a:r>
            <a:r>
              <a:rPr lang="sr-Cyrl-RS" dirty="0" smtClean="0"/>
              <a:t>које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јављају</a:t>
            </a:r>
            <a:r>
              <a:rPr lang="sr-Latn-RS" dirty="0" smtClean="0"/>
              <a:t> </a:t>
            </a:r>
            <a:r>
              <a:rPr lang="sr-Cyrl-RS" dirty="0" smtClean="0"/>
              <a:t>како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психичком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физичком</a:t>
            </a:r>
            <a:r>
              <a:rPr lang="sr-Latn-RS" dirty="0" smtClean="0"/>
              <a:t>, </a:t>
            </a:r>
            <a:r>
              <a:rPr lang="sr-Cyrl-RS" dirty="0" smtClean="0"/>
              <a:t>тако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социјалном</a:t>
            </a:r>
            <a:r>
              <a:rPr lang="sr-Latn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плану</a:t>
            </a:r>
            <a:r>
              <a:rPr lang="sr-Latn-RS" dirty="0" smtClean="0"/>
              <a:t>,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она</a:t>
            </a:r>
            <a:r>
              <a:rPr lang="sr-Latn-RS" dirty="0" smtClean="0"/>
              <a:t>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омогућу</a:t>
            </a:r>
            <a:r>
              <a:rPr lang="sr-Latn-RS" dirty="0" smtClean="0"/>
              <a:t> </a:t>
            </a:r>
            <a:r>
              <a:rPr lang="sr-Cyrl-RS" dirty="0" smtClean="0"/>
              <a:t>укључивање</a:t>
            </a:r>
            <a:r>
              <a:rPr lang="sr-Latn-RS" dirty="0" smtClean="0"/>
              <a:t> </a:t>
            </a:r>
            <a:r>
              <a:rPr lang="sr-Cyrl-RS" dirty="0" smtClean="0"/>
              <a:t>таквог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животне</a:t>
            </a:r>
            <a:r>
              <a:rPr lang="sr-Latn-RS" dirty="0" smtClean="0"/>
              <a:t> </a:t>
            </a:r>
            <a:r>
              <a:rPr lang="sr-Cyrl-RS" dirty="0" smtClean="0"/>
              <a:t>активности</a:t>
            </a:r>
            <a:r>
              <a:rPr lang="sr-Latn-RS" dirty="0" smtClean="0"/>
              <a:t> </a:t>
            </a:r>
            <a:r>
              <a:rPr lang="sr-Cyrl-RS" dirty="0" smtClean="0"/>
              <a:t>које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обављао</a:t>
            </a:r>
            <a:r>
              <a:rPr lang="sr-Latn-RS" dirty="0" smtClean="0"/>
              <a:t> </a:t>
            </a:r>
            <a:r>
              <a:rPr lang="sr-Cyrl-RS" dirty="0" smtClean="0"/>
              <a:t>пре</a:t>
            </a:r>
            <a:r>
              <a:rPr lang="sr-Latn-RS" dirty="0" smtClean="0"/>
              <a:t> </a:t>
            </a:r>
            <a:r>
              <a:rPr lang="sr-Cyrl-RS" dirty="0" smtClean="0"/>
              <a:t>ампутације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Оно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примарни</a:t>
            </a:r>
            <a:r>
              <a:rPr lang="sr-Latn-RS" b="1" dirty="0" smtClean="0"/>
              <a:t> </a:t>
            </a:r>
            <a:r>
              <a:rPr lang="sr-Cyrl-RS" b="1" dirty="0" smtClean="0"/>
              <a:t>задатак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протетичке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рехабилитације</a:t>
            </a:r>
            <a:r>
              <a:rPr lang="sr-Latn-RS" b="1" dirty="0" smtClean="0"/>
              <a:t> </a:t>
            </a:r>
            <a:r>
              <a:rPr lang="sr-Cyrl-RS" b="1" dirty="0" smtClean="0"/>
              <a:t>јесте</a:t>
            </a:r>
            <a:r>
              <a:rPr lang="sr-Latn-RS" b="1" dirty="0" smtClean="0"/>
              <a:t> </a:t>
            </a:r>
            <a:r>
              <a:rPr lang="sr-Cyrl-RS" b="1" dirty="0" smtClean="0"/>
              <a:t>надокнада</a:t>
            </a:r>
            <a:r>
              <a:rPr lang="sr-Latn-RS" b="1" dirty="0" smtClean="0"/>
              <a:t> </a:t>
            </a:r>
            <a:r>
              <a:rPr lang="sr-Cyrl-RS" b="1" dirty="0" smtClean="0"/>
              <a:t>ампутираног</a:t>
            </a:r>
            <a:r>
              <a:rPr lang="sr-Latn-RS" b="1" dirty="0" smtClean="0"/>
              <a:t> </a:t>
            </a:r>
            <a:r>
              <a:rPr lang="sr-Cyrl-RS" b="1" dirty="0" smtClean="0"/>
              <a:t>екстремитета</a:t>
            </a:r>
            <a:r>
              <a:rPr lang="sr-Latn-RS" b="1" dirty="0" smtClean="0"/>
              <a:t> </a:t>
            </a:r>
            <a:r>
              <a:rPr lang="sr-Cyrl-RS" b="1" dirty="0" smtClean="0"/>
              <a:t>одговарајућом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протезом</a:t>
            </a:r>
            <a:r>
              <a:rPr lang="sr-Latn-RS" b="1" dirty="0" smtClean="0"/>
              <a:t>,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оспособљавање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пацијента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њену</a:t>
            </a:r>
            <a:r>
              <a:rPr lang="sr-Latn-RS" b="1" dirty="0" smtClean="0"/>
              <a:t> </a:t>
            </a:r>
            <a:r>
              <a:rPr lang="sr-Cyrl-RS" b="1" dirty="0" smtClean="0"/>
              <a:t>употребу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Тако</a:t>
            </a:r>
            <a:r>
              <a:rPr lang="sr-Latn-RS" dirty="0" smtClean="0"/>
              <a:t> </a:t>
            </a: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рехабилитација</a:t>
            </a:r>
            <a:r>
              <a:rPr lang="sr-Latn-RS" dirty="0" smtClean="0"/>
              <a:t> </a:t>
            </a:r>
            <a:r>
              <a:rPr lang="sr-Cyrl-RS" dirty="0" smtClean="0"/>
              <a:t>омогућава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развијање</a:t>
            </a:r>
            <a:r>
              <a:rPr lang="sr-Latn-RS" dirty="0" smtClean="0"/>
              <a:t> </a:t>
            </a:r>
            <a:r>
              <a:rPr lang="sr-Cyrl-RS" dirty="0" smtClean="0"/>
              <a:t>осталих</a:t>
            </a:r>
            <a:r>
              <a:rPr lang="sr-Latn-RS" dirty="0" smtClean="0"/>
              <a:t> </a:t>
            </a:r>
            <a:r>
              <a:rPr lang="sr-Cyrl-RS" dirty="0" smtClean="0"/>
              <a:t>способности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ампутацијом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14" y="704088"/>
            <a:ext cx="10972800" cy="1143000"/>
          </a:xfrm>
        </p:spPr>
        <p:txBody>
          <a:bodyPr/>
          <a:lstStyle/>
          <a:p>
            <a:pPr algn="ctr"/>
            <a:r>
              <a:rPr lang="sr-Cyrl-RS" b="1" dirty="0" smtClean="0"/>
              <a:t>НАРЕДНА</a:t>
            </a:r>
            <a:r>
              <a:rPr lang="sr-Latn-RS" b="1" dirty="0" smtClean="0"/>
              <a:t> </a:t>
            </a:r>
            <a:r>
              <a:rPr lang="sr-Cyrl-RS" b="1" dirty="0" smtClean="0"/>
              <a:t>ПРЕДАВАЊА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14" y="2254685"/>
            <a:ext cx="10972800" cy="38005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3200" b="1" dirty="0" smtClean="0"/>
              <a:t>19.04.2019. </a:t>
            </a:r>
            <a:r>
              <a:rPr lang="sr-Cyrl-RS" sz="3200" b="1" dirty="0" smtClean="0"/>
              <a:t>ГОДИНЕ</a:t>
            </a:r>
            <a:r>
              <a:rPr lang="sr-Latn-RS" sz="3200" b="1" dirty="0" smtClean="0"/>
              <a:t> </a:t>
            </a:r>
            <a:r>
              <a:rPr lang="sr-Latn-RS" sz="3200" dirty="0" smtClean="0"/>
              <a:t>– </a:t>
            </a:r>
            <a:r>
              <a:rPr lang="sr-Latn-RS" sz="3200" dirty="0" smtClean="0"/>
              <a:t>XI </a:t>
            </a:r>
            <a:r>
              <a:rPr lang="sr-Cyrl-RS" sz="3200" dirty="0" smtClean="0"/>
              <a:t>Претпротетичка</a:t>
            </a:r>
            <a:r>
              <a:rPr lang="sr-Latn-RS" sz="3200" dirty="0" smtClean="0"/>
              <a:t> </a:t>
            </a:r>
            <a:r>
              <a:rPr lang="sr-Cyrl-RS" sz="3200" dirty="0" smtClean="0"/>
              <a:t>фаза</a:t>
            </a:r>
            <a:r>
              <a:rPr lang="sr-Latn-RS" sz="3200" dirty="0" smtClean="0"/>
              <a:t>, </a:t>
            </a:r>
            <a:r>
              <a:rPr lang="sr-Cyrl-RS" sz="3200" dirty="0" smtClean="0"/>
              <a:t>бандажирање</a:t>
            </a:r>
            <a:r>
              <a:rPr lang="sr-Latn-RS" sz="3200" dirty="0" smtClean="0"/>
              <a:t> </a:t>
            </a:r>
            <a:r>
              <a:rPr lang="sr-Cyrl-RS" sz="3200" dirty="0" smtClean="0"/>
              <a:t>патрљка</a:t>
            </a:r>
            <a:r>
              <a:rPr lang="sr-Latn-RS" sz="3200" dirty="0" smtClean="0"/>
              <a:t>, </a:t>
            </a:r>
            <a:r>
              <a:rPr lang="sr-Cyrl-RS" sz="3200" dirty="0" smtClean="0"/>
              <a:t>бандажирање</a:t>
            </a:r>
            <a:r>
              <a:rPr lang="sr-Latn-RS" sz="3200" dirty="0" smtClean="0"/>
              <a:t> </a:t>
            </a:r>
            <a:r>
              <a:rPr lang="sr-Cyrl-RS" sz="3200" dirty="0" smtClean="0"/>
              <a:t>натколеног</a:t>
            </a:r>
            <a:r>
              <a:rPr lang="sr-Latn-RS" sz="3200" dirty="0" smtClean="0"/>
              <a:t> </a:t>
            </a:r>
            <a:r>
              <a:rPr lang="sr-Cyrl-RS" sz="3200" dirty="0" smtClean="0"/>
              <a:t>и</a:t>
            </a:r>
            <a:r>
              <a:rPr lang="sr-Latn-RS" sz="3200" dirty="0" smtClean="0"/>
              <a:t> </a:t>
            </a:r>
            <a:r>
              <a:rPr lang="sr-Cyrl-RS" sz="3200" dirty="0" smtClean="0"/>
              <a:t>потколеног</a:t>
            </a:r>
            <a:r>
              <a:rPr lang="sr-Latn-RS" sz="3200" dirty="0" smtClean="0"/>
              <a:t> </a:t>
            </a:r>
            <a:r>
              <a:rPr lang="sr-Cyrl-RS" sz="3200" dirty="0" smtClean="0"/>
              <a:t>патрљка</a:t>
            </a:r>
            <a:r>
              <a:rPr lang="sr-Latn-RS" sz="3200" dirty="0" smtClean="0"/>
              <a:t>, </a:t>
            </a:r>
            <a:r>
              <a:rPr lang="sr-Cyrl-RS" sz="3200" dirty="0" smtClean="0"/>
              <a:t>кинезитерапију</a:t>
            </a:r>
            <a:r>
              <a:rPr lang="sr-Latn-RS" sz="3200" dirty="0" smtClean="0"/>
              <a:t> </a:t>
            </a:r>
            <a:r>
              <a:rPr lang="sr-Cyrl-RS" sz="3200" dirty="0" smtClean="0"/>
              <a:t>у</a:t>
            </a:r>
            <a:r>
              <a:rPr lang="sr-Latn-RS" sz="3200" dirty="0" smtClean="0"/>
              <a:t> </a:t>
            </a:r>
            <a:r>
              <a:rPr lang="sr-Cyrl-RS" sz="3200" dirty="0" smtClean="0"/>
              <a:t>току</a:t>
            </a:r>
            <a:r>
              <a:rPr lang="sr-Latn-RS" sz="3200" dirty="0" smtClean="0"/>
              <a:t> </a:t>
            </a:r>
            <a:r>
              <a:rPr lang="sr-Cyrl-RS" sz="3200" dirty="0" smtClean="0"/>
              <a:t>претпротетичке</a:t>
            </a:r>
            <a:r>
              <a:rPr lang="sr-Latn-RS" sz="3200" dirty="0" smtClean="0"/>
              <a:t> </a:t>
            </a:r>
            <a:r>
              <a:rPr lang="sr-Cyrl-RS" sz="3200" dirty="0" smtClean="0"/>
              <a:t>фазе</a:t>
            </a:r>
            <a:r>
              <a:rPr lang="sr-Latn-RS" sz="3200" dirty="0" smtClean="0"/>
              <a:t>, </a:t>
            </a:r>
            <a:r>
              <a:rPr lang="sr-Cyrl-RS" sz="3200" dirty="0" smtClean="0"/>
              <a:t>прописивање</a:t>
            </a:r>
            <a:r>
              <a:rPr lang="sr-Latn-RS" sz="3200" dirty="0" smtClean="0"/>
              <a:t> </a:t>
            </a:r>
            <a:r>
              <a:rPr lang="sr-Cyrl-RS" sz="3200" dirty="0" smtClean="0"/>
              <a:t>протезе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0973"/>
            <a:ext cx="109728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sr-Cyrl-RS" sz="6000" b="1" dirty="0" smtClean="0"/>
              <a:t>ХВАЛА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НА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ПАЖЊИ</a:t>
            </a:r>
            <a:r>
              <a:rPr lang="sr-Latn-RS" sz="6000" b="1" dirty="0" smtClean="0"/>
              <a:t>!!! </a:t>
            </a:r>
            <a:r>
              <a:rPr lang="sr-Latn-RS" sz="6000" b="1" dirty="0" smtClean="0">
                <a:sym typeface="Wingdings" panose="05000000000000000000" pitchFamily="2" charset="2"/>
              </a:rPr>
              <a:t></a:t>
            </a:r>
            <a:endParaRPr lang="en-US" sz="6000" b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888"/>
          <a:stretch/>
        </p:blipFill>
        <p:spPr>
          <a:xfrm>
            <a:off x="2519133" y="2486526"/>
            <a:ext cx="6924310" cy="404903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7552"/>
            <a:ext cx="10972800" cy="13152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sr-Cyrl-RS" b="1" dirty="0" smtClean="0"/>
              <a:t>Трајање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протетичке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није</a:t>
            </a:r>
            <a:r>
              <a:rPr lang="sr-Latn-RS" b="1" dirty="0" smtClean="0"/>
              <a:t> </a:t>
            </a:r>
            <a:r>
              <a:rPr lang="sr-Cyrl-RS" b="1" dirty="0" smtClean="0"/>
              <a:t>стриктно</a:t>
            </a:r>
            <a:r>
              <a:rPr lang="sr-Latn-RS" b="1" dirty="0" smtClean="0"/>
              <a:t> </a:t>
            </a:r>
            <a:r>
              <a:rPr lang="sr-Cyrl-RS" b="1" dirty="0" smtClean="0"/>
              <a:t>одређено</a:t>
            </a:r>
            <a:r>
              <a:rPr lang="sr-Latn-RS" dirty="0" smtClean="0"/>
              <a:t>, </a:t>
            </a:r>
            <a:r>
              <a:rPr lang="sr-Cyrl-RS" dirty="0" smtClean="0"/>
              <a:t>већ</a:t>
            </a:r>
            <a:r>
              <a:rPr lang="sr-Latn-RS" dirty="0" smtClean="0"/>
              <a:t> </a:t>
            </a:r>
            <a:r>
              <a:rPr lang="sr-Cyrl-RS" dirty="0" smtClean="0"/>
              <a:t>зависи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способности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могућности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, </a:t>
            </a:r>
            <a:r>
              <a:rPr lang="sr-Cyrl-RS" dirty="0" smtClean="0"/>
              <a:t>али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највећем</a:t>
            </a:r>
            <a:r>
              <a:rPr lang="sr-Latn-RS" dirty="0" smtClean="0"/>
              <a:t> </a:t>
            </a:r>
            <a:r>
              <a:rPr lang="sr-Cyrl-RS" dirty="0" smtClean="0"/>
              <a:t>броју</a:t>
            </a:r>
            <a:r>
              <a:rPr lang="sr-Latn-RS" dirty="0" smtClean="0"/>
              <a:t> </a:t>
            </a:r>
            <a:r>
              <a:rPr lang="sr-Cyrl-RS" dirty="0" smtClean="0"/>
              <a:t>случајева</a:t>
            </a:r>
            <a:r>
              <a:rPr lang="sr-Latn-RS" dirty="0" smtClean="0"/>
              <a:t> </a:t>
            </a:r>
            <a:r>
              <a:rPr lang="sr-Cyrl-RS" dirty="0" smtClean="0"/>
              <a:t>износи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100-120 </a:t>
            </a:r>
            <a:r>
              <a:rPr lang="sr-Cyrl-RS" dirty="0" smtClean="0"/>
              <a:t>дана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798778"/>
            <a:ext cx="6868438" cy="3293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sz="2600" b="1" dirty="0"/>
              <a:t>ФАЗЕ</a:t>
            </a:r>
            <a:r>
              <a:rPr lang="sr-Latn-RS" sz="2600" b="1" dirty="0"/>
              <a:t> </a:t>
            </a:r>
            <a:r>
              <a:rPr lang="sr-Cyrl-RS" sz="2600" b="1" dirty="0"/>
              <a:t>ПРОТЕТИЧКЕ</a:t>
            </a:r>
            <a:r>
              <a:rPr lang="sr-Latn-RS" sz="2600" b="1" dirty="0"/>
              <a:t> </a:t>
            </a:r>
            <a:r>
              <a:rPr lang="sr-Cyrl-RS" sz="2600" b="1" dirty="0"/>
              <a:t>РЕХАБИЛИТАЦИЈЕ</a:t>
            </a:r>
            <a:r>
              <a:rPr lang="sr-Latn-RS" sz="2600" dirty="0" smtClean="0"/>
              <a:t>:</a:t>
            </a:r>
          </a:p>
          <a:p>
            <a:endParaRPr lang="sr-Latn-RS" sz="2600" dirty="0"/>
          </a:p>
          <a:p>
            <a:pPr marL="571500" indent="-571500">
              <a:buFont typeface="+mj-lt"/>
              <a:buAutoNum type="romanUcPeriod"/>
            </a:pPr>
            <a:r>
              <a:rPr lang="sr-Cyrl-RS" sz="2600" dirty="0" smtClean="0"/>
              <a:t>ПРЕАМПУТАЦИОНА</a:t>
            </a:r>
            <a:r>
              <a:rPr lang="sr-Latn-RS" sz="2600" dirty="0" smtClean="0"/>
              <a:t> </a:t>
            </a:r>
            <a:r>
              <a:rPr lang="sr-Cyrl-RS" sz="2600" dirty="0" smtClean="0"/>
              <a:t>ФАЗА</a:t>
            </a:r>
            <a:endParaRPr lang="sr-Latn-RS" sz="2600" dirty="0"/>
          </a:p>
          <a:p>
            <a:pPr marL="571500" indent="-571500">
              <a:buFont typeface="+mj-lt"/>
              <a:buAutoNum type="romanUcPeriod"/>
            </a:pPr>
            <a:r>
              <a:rPr lang="sr-Cyrl-RS" sz="2600" dirty="0"/>
              <a:t>ПОСТАМПУТАЦИОНА</a:t>
            </a:r>
            <a:r>
              <a:rPr lang="sr-Latn-RS" sz="2600" dirty="0"/>
              <a:t> </a:t>
            </a:r>
            <a:r>
              <a:rPr lang="sr-Cyrl-RS" sz="2600" dirty="0"/>
              <a:t>ФАЗА</a:t>
            </a:r>
            <a:endParaRPr lang="sr-Latn-RS" sz="2600" dirty="0"/>
          </a:p>
          <a:p>
            <a:pPr marL="571500" indent="-571500">
              <a:buFont typeface="+mj-lt"/>
              <a:buAutoNum type="romanUcPeriod"/>
            </a:pPr>
            <a:r>
              <a:rPr lang="sr-Cyrl-RS" sz="2600" dirty="0"/>
              <a:t>ПРОЦЕНА</a:t>
            </a:r>
            <a:r>
              <a:rPr lang="sr-Latn-RS" sz="2600" dirty="0"/>
              <a:t> </a:t>
            </a:r>
            <a:r>
              <a:rPr lang="sr-Cyrl-RS" sz="2600" dirty="0"/>
              <a:t>ПОДОБНОСТИ</a:t>
            </a:r>
            <a:r>
              <a:rPr lang="sr-Latn-RS" sz="2600" dirty="0"/>
              <a:t> </a:t>
            </a:r>
            <a:r>
              <a:rPr lang="sr-Cyrl-RS" sz="2600" dirty="0"/>
              <a:t>ПАЦИЈЕНТА</a:t>
            </a:r>
            <a:r>
              <a:rPr lang="sr-Latn-RS" sz="2600" dirty="0"/>
              <a:t> </a:t>
            </a:r>
            <a:r>
              <a:rPr lang="sr-Cyrl-RS" sz="2600" dirty="0"/>
              <a:t>ЗА</a:t>
            </a:r>
            <a:r>
              <a:rPr lang="sr-Latn-RS" sz="2600" dirty="0"/>
              <a:t> </a:t>
            </a:r>
            <a:r>
              <a:rPr lang="sr-Cyrl-RS" sz="2600" dirty="0"/>
              <a:t>ПРОТЕТИСАЊЕ</a:t>
            </a:r>
            <a:endParaRPr lang="sr-Latn-RS" sz="2600" dirty="0"/>
          </a:p>
          <a:p>
            <a:pPr marL="571500" indent="-571500">
              <a:buFont typeface="+mj-lt"/>
              <a:buAutoNum type="romanUcPeriod"/>
            </a:pPr>
            <a:r>
              <a:rPr lang="sr-Cyrl-RS" sz="2600" dirty="0"/>
              <a:t>ПРЕДПРОТЕТИЧКА</a:t>
            </a:r>
            <a:r>
              <a:rPr lang="sr-Latn-RS" sz="2600" dirty="0"/>
              <a:t> </a:t>
            </a:r>
            <a:r>
              <a:rPr lang="sr-Cyrl-RS" sz="2600" dirty="0"/>
              <a:t>ФАЗА</a:t>
            </a:r>
            <a:endParaRPr lang="sr-Latn-RS" sz="2600" dirty="0"/>
          </a:p>
          <a:p>
            <a:pPr marL="571500" indent="-571500">
              <a:buFont typeface="+mj-lt"/>
              <a:buAutoNum type="romanUcPeriod"/>
            </a:pPr>
            <a:r>
              <a:rPr lang="sr-Cyrl-RS" sz="2600" dirty="0"/>
              <a:t>ПРОТЕТИЧКА</a:t>
            </a:r>
            <a:r>
              <a:rPr lang="sr-Latn-RS" sz="2600" dirty="0"/>
              <a:t> </a:t>
            </a:r>
            <a:r>
              <a:rPr lang="sr-Cyrl-RS" sz="2600" dirty="0"/>
              <a:t>ФАЗА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358" y="2798777"/>
            <a:ext cx="3741042" cy="32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083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Latn-R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</a:t>
            </a:r>
            <a:r>
              <a:rPr lang="sr-Cyrl-R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ПРЕАМПУТАЦИОНА</a:t>
            </a:r>
            <a:r>
              <a:rPr lang="sr-Latn-R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r-Cyrl-R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ФАЗА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12" y="1678488"/>
            <a:ext cx="11110587" cy="48604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Ова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фаза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спроводи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само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пацијента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неким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обољењима</a:t>
            </a:r>
            <a:r>
              <a:rPr lang="sr-Latn-RS" b="1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којих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било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времена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благовремено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испланира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психофизичка</a:t>
            </a:r>
            <a:r>
              <a:rPr lang="sr-Latn-RS" dirty="0" smtClean="0"/>
              <a:t> </a:t>
            </a:r>
            <a:r>
              <a:rPr lang="sr-Cyrl-RS" dirty="0" smtClean="0"/>
              <a:t>припрема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болеснику</a:t>
            </a:r>
            <a:r>
              <a:rPr lang="sr-Latn-RS" dirty="0" smtClean="0"/>
              <a:t> </a:t>
            </a:r>
            <a:r>
              <a:rPr lang="sr-Cyrl-RS" dirty="0" smtClean="0"/>
              <a:t>помаже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помири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предстојећим</a:t>
            </a:r>
            <a:r>
              <a:rPr lang="sr-Latn-RS" dirty="0" smtClean="0"/>
              <a:t> </a:t>
            </a:r>
            <a:r>
              <a:rPr lang="sr-Cyrl-RS" dirty="0" smtClean="0"/>
              <a:t>губитком</a:t>
            </a:r>
            <a:r>
              <a:rPr lang="sr-Latn-RS" dirty="0" smtClean="0"/>
              <a:t>,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свака</a:t>
            </a:r>
            <a:r>
              <a:rPr lang="sr-Latn-RS" dirty="0" smtClean="0"/>
              <a:t> </a:t>
            </a:r>
            <a:r>
              <a:rPr lang="sr-Cyrl-RS" dirty="0" smtClean="0"/>
              <a:t>ампутација</a:t>
            </a:r>
            <a:r>
              <a:rPr lang="sr-Latn-RS" dirty="0" smtClean="0"/>
              <a:t> </a:t>
            </a:r>
            <a:r>
              <a:rPr lang="sr-Cyrl-RS" dirty="0" smtClean="0"/>
              <a:t>представља</a:t>
            </a:r>
            <a:r>
              <a:rPr lang="sr-Latn-RS" dirty="0" smtClean="0"/>
              <a:t> </a:t>
            </a:r>
            <a:r>
              <a:rPr lang="sr-Cyrl-RS" dirty="0" smtClean="0"/>
              <a:t>веома</a:t>
            </a:r>
            <a:r>
              <a:rPr lang="sr-Latn-RS" dirty="0" smtClean="0"/>
              <a:t> </a:t>
            </a:r>
            <a:r>
              <a:rPr lang="sr-Cyrl-RS" dirty="0" smtClean="0"/>
              <a:t>тежак</a:t>
            </a:r>
            <a:r>
              <a:rPr lang="sr-Latn-RS" dirty="0" smtClean="0"/>
              <a:t> </a:t>
            </a:r>
            <a:r>
              <a:rPr lang="sr-Cyrl-RS" dirty="0" smtClean="0"/>
              <a:t>психички</a:t>
            </a:r>
            <a:r>
              <a:rPr lang="sr-Latn-RS" dirty="0" smtClean="0"/>
              <a:t> </a:t>
            </a:r>
            <a:r>
              <a:rPr lang="sr-Cyrl-RS" dirty="0" smtClean="0"/>
              <a:t>стрес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физички</a:t>
            </a:r>
            <a:r>
              <a:rPr lang="sr-Latn-RS" dirty="0" smtClean="0"/>
              <a:t> </a:t>
            </a:r>
            <a:r>
              <a:rPr lang="sr-Cyrl-RS" dirty="0" smtClean="0"/>
              <a:t>губитак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припрема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циљ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пацијенту</a:t>
            </a:r>
            <a:r>
              <a:rPr lang="sr-Latn-RS" b="1" dirty="0" smtClean="0"/>
              <a:t> </a:t>
            </a:r>
            <a:r>
              <a:rPr lang="sr-Cyrl-RS" b="1" dirty="0" smtClean="0"/>
              <a:t>објасни</a:t>
            </a:r>
            <a:r>
              <a:rPr lang="sr-Latn-RS" b="1" dirty="0" smtClean="0"/>
              <a:t> </a:t>
            </a:r>
            <a:r>
              <a:rPr lang="sr-Cyrl-RS" b="1" dirty="0" smtClean="0"/>
              <a:t>значај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ће</a:t>
            </a:r>
            <a:r>
              <a:rPr lang="sr-Latn-RS" b="1" dirty="0" smtClean="0"/>
              <a:t> </a:t>
            </a:r>
            <a:r>
              <a:rPr lang="sr-Cyrl-RS" b="1" dirty="0" smtClean="0"/>
              <a:t>му</a:t>
            </a:r>
            <a:r>
              <a:rPr lang="sr-Latn-RS" b="1" dirty="0" smtClean="0"/>
              <a:t> </a:t>
            </a:r>
            <a:r>
              <a:rPr lang="sr-Cyrl-RS" b="1" dirty="0" smtClean="0"/>
              <a:t>спасити</a:t>
            </a:r>
            <a:r>
              <a:rPr lang="sr-Latn-RS" b="1" dirty="0" smtClean="0"/>
              <a:t> </a:t>
            </a:r>
            <a:r>
              <a:rPr lang="sr-Cyrl-RS" b="1" dirty="0" smtClean="0"/>
              <a:t>живот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ће</a:t>
            </a:r>
            <a:r>
              <a:rPr lang="sr-Latn-RS" b="1" dirty="0" smtClean="0"/>
              <a:t> </a:t>
            </a:r>
            <a:r>
              <a:rPr lang="sr-Cyrl-RS" b="1" dirty="0" smtClean="0"/>
              <a:t>током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протетичке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добити</a:t>
            </a:r>
            <a:r>
              <a:rPr lang="sr-Latn-RS" b="1" dirty="0" smtClean="0"/>
              <a:t> </a:t>
            </a:r>
            <a:r>
              <a:rPr lang="sr-Cyrl-RS" b="1" dirty="0" smtClean="0"/>
              <a:t>протезу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ће</a:t>
            </a:r>
            <a:r>
              <a:rPr lang="sr-Latn-RS" b="1" dirty="0" smtClean="0"/>
              <a:t> </a:t>
            </a:r>
            <a:r>
              <a:rPr lang="sr-Cyrl-RS" b="1" dirty="0" smtClean="0"/>
              <a:t>му</a:t>
            </a:r>
            <a:r>
              <a:rPr lang="sr-Latn-RS" b="1" dirty="0" smtClean="0"/>
              <a:t> </a:t>
            </a:r>
            <a:r>
              <a:rPr lang="sr-Cyrl-RS" b="1" dirty="0" smtClean="0"/>
              <a:t>заменити</a:t>
            </a:r>
            <a:r>
              <a:rPr lang="sr-Latn-RS" b="1" dirty="0" smtClean="0"/>
              <a:t> </a:t>
            </a:r>
            <a:r>
              <a:rPr lang="sr-Cyrl-RS" b="1" dirty="0" smtClean="0"/>
              <a:t>изгубљени</a:t>
            </a:r>
            <a:r>
              <a:rPr lang="sr-Latn-RS" b="1" dirty="0" smtClean="0"/>
              <a:t> </a:t>
            </a:r>
            <a:r>
              <a:rPr lang="sr-Cyrl-RS" b="1" dirty="0" smtClean="0"/>
              <a:t>екстремитет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омогућити</a:t>
            </a:r>
            <a:r>
              <a:rPr lang="sr-Latn-RS" b="1" dirty="0" smtClean="0"/>
              <a:t> </a:t>
            </a:r>
            <a:r>
              <a:rPr lang="sr-Cyrl-RS" b="1" dirty="0" smtClean="0"/>
              <a:t>ход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повратак</a:t>
            </a:r>
            <a:r>
              <a:rPr lang="sr-Latn-RS" b="1" dirty="0" smtClean="0"/>
              <a:t> </a:t>
            </a:r>
            <a:r>
              <a:rPr lang="sr-Cyrl-RS" b="1" dirty="0" smtClean="0"/>
              <a:t>свакодневном</a:t>
            </a:r>
            <a:r>
              <a:rPr lang="sr-Latn-RS" b="1" dirty="0" smtClean="0"/>
              <a:t> </a:t>
            </a:r>
            <a:r>
              <a:rPr lang="sr-Cyrl-RS" b="1" dirty="0" smtClean="0"/>
              <a:t>животу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dirty="0" smtClean="0"/>
              <a:t>Уколико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ради</a:t>
            </a:r>
            <a:r>
              <a:rPr lang="sr-Latn-RS" dirty="0" smtClean="0"/>
              <a:t> </a:t>
            </a:r>
            <a:r>
              <a:rPr lang="sr-Cyrl-RS" dirty="0" smtClean="0"/>
              <a:t>о</a:t>
            </a:r>
            <a:r>
              <a:rPr lang="sr-Latn-RS" dirty="0" smtClean="0"/>
              <a:t> </a:t>
            </a:r>
            <a:r>
              <a:rPr lang="sr-Cyrl-RS" dirty="0" smtClean="0"/>
              <a:t>радно</a:t>
            </a:r>
            <a:r>
              <a:rPr lang="sr-Latn-RS" dirty="0" smtClean="0"/>
              <a:t> </a:t>
            </a:r>
            <a:r>
              <a:rPr lang="sr-Cyrl-RS" dirty="0" smtClean="0"/>
              <a:t>активном</a:t>
            </a:r>
            <a:r>
              <a:rPr lang="sr-Latn-RS" dirty="0" smtClean="0"/>
              <a:t> </a:t>
            </a:r>
            <a:r>
              <a:rPr lang="sr-Cyrl-RS" dirty="0" smtClean="0"/>
              <a:t>пацијенту</a:t>
            </a:r>
            <a:r>
              <a:rPr lang="sr-Latn-RS" dirty="0" smtClean="0"/>
              <a:t>,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му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објаснити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његова</a:t>
            </a:r>
            <a:r>
              <a:rPr lang="sr-Latn-RS" dirty="0" smtClean="0"/>
              <a:t> </a:t>
            </a:r>
            <a:r>
              <a:rPr lang="sr-Cyrl-RS" dirty="0" smtClean="0"/>
              <a:t>егзистенција</a:t>
            </a:r>
            <a:r>
              <a:rPr lang="sr-Latn-RS" dirty="0" smtClean="0"/>
              <a:t> </a:t>
            </a:r>
            <a:r>
              <a:rPr lang="sr-Cyrl-RS" dirty="0" smtClean="0"/>
              <a:t>неће</a:t>
            </a:r>
            <a:r>
              <a:rPr lang="sr-Latn-RS" dirty="0" smtClean="0"/>
              <a:t> </a:t>
            </a:r>
            <a:r>
              <a:rPr lang="sr-Cyrl-RS" dirty="0" smtClean="0"/>
              <a:t>бити</a:t>
            </a:r>
            <a:r>
              <a:rPr lang="sr-Latn-RS" dirty="0" smtClean="0"/>
              <a:t> </a:t>
            </a:r>
            <a:r>
              <a:rPr lang="sr-Cyrl-RS" dirty="0" smtClean="0"/>
              <a:t>угрожена</a:t>
            </a:r>
            <a:r>
              <a:rPr lang="sr-Latn-RS" dirty="0" smtClean="0"/>
              <a:t>,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ће</a:t>
            </a:r>
            <a:r>
              <a:rPr lang="sr-Latn-RS" dirty="0" smtClean="0"/>
              <a:t> </a:t>
            </a:r>
            <a:r>
              <a:rPr lang="sr-Cyrl-RS" dirty="0" smtClean="0"/>
              <a:t>он</a:t>
            </a:r>
            <a:r>
              <a:rPr lang="sr-Latn-RS" dirty="0" smtClean="0"/>
              <a:t> </a:t>
            </a:r>
            <a:r>
              <a:rPr lang="sr-Cyrl-RS" dirty="0" smtClean="0"/>
              <a:t>моћи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обавља</a:t>
            </a:r>
            <a:r>
              <a:rPr lang="sr-Latn-RS" dirty="0" smtClean="0"/>
              <a:t> </a:t>
            </a:r>
            <a:r>
              <a:rPr lang="sr-Cyrl-RS" dirty="0" smtClean="0"/>
              <a:t>своје</a:t>
            </a:r>
            <a:r>
              <a:rPr lang="sr-Latn-RS" dirty="0" smtClean="0"/>
              <a:t> </a:t>
            </a:r>
            <a:r>
              <a:rPr lang="sr-Cyrl-RS" dirty="0" smtClean="0"/>
              <a:t>радне</a:t>
            </a:r>
            <a:r>
              <a:rPr lang="sr-Latn-RS" dirty="0" smtClean="0"/>
              <a:t> </a:t>
            </a:r>
            <a:r>
              <a:rPr lang="sr-Cyrl-RS" dirty="0" smtClean="0"/>
              <a:t>активности</a:t>
            </a:r>
            <a:r>
              <a:rPr lang="sr-Latn-RS" dirty="0" smtClean="0"/>
              <a:t> </a:t>
            </a:r>
            <a:r>
              <a:rPr lang="sr-Cyrl-RS" dirty="0" smtClean="0"/>
              <a:t>било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свом</a:t>
            </a:r>
            <a:r>
              <a:rPr lang="sr-Latn-RS" dirty="0" smtClean="0"/>
              <a:t> </a:t>
            </a:r>
            <a:r>
              <a:rPr lang="sr-Cyrl-RS" dirty="0" smtClean="0"/>
              <a:t>радном</a:t>
            </a:r>
            <a:r>
              <a:rPr lang="sr-Latn-RS" dirty="0" smtClean="0"/>
              <a:t> </a:t>
            </a:r>
            <a:r>
              <a:rPr lang="sr-Cyrl-RS" dirty="0" smtClean="0"/>
              <a:t>месту</a:t>
            </a:r>
            <a:r>
              <a:rPr lang="sr-Latn-RS" dirty="0" smtClean="0"/>
              <a:t>, </a:t>
            </a:r>
            <a:r>
              <a:rPr lang="sr-Cyrl-RS" dirty="0" smtClean="0"/>
              <a:t>било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неком</a:t>
            </a:r>
            <a:r>
              <a:rPr lang="sr-Latn-RS" dirty="0" smtClean="0"/>
              <a:t> </a:t>
            </a:r>
            <a:r>
              <a:rPr lang="sr-Cyrl-RS" dirty="0" smtClean="0"/>
              <a:t>другом</a:t>
            </a:r>
            <a:r>
              <a:rPr lang="sr-Latn-RS" dirty="0" smtClean="0"/>
              <a:t> </a:t>
            </a:r>
            <a:r>
              <a:rPr lang="sr-Cyrl-RS" dirty="0" smtClean="0"/>
              <a:t>које</a:t>
            </a:r>
            <a:r>
              <a:rPr lang="sr-Latn-RS" dirty="0" smtClean="0"/>
              <a:t> </a:t>
            </a:r>
            <a:r>
              <a:rPr lang="sr-Cyrl-RS" dirty="0" smtClean="0"/>
              <a:t>ће</a:t>
            </a:r>
            <a:r>
              <a:rPr lang="sr-Latn-RS" dirty="0" smtClean="0"/>
              <a:t> </a:t>
            </a:r>
            <a:r>
              <a:rPr lang="sr-Cyrl-RS" dirty="0" smtClean="0"/>
              <a:t>бити</a:t>
            </a:r>
            <a:r>
              <a:rPr lang="sr-Latn-RS" dirty="0" smtClean="0"/>
              <a:t> </a:t>
            </a:r>
            <a:r>
              <a:rPr lang="sr-Cyrl-RS" dirty="0" smtClean="0"/>
              <a:t>адекватно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њега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96" y="1014608"/>
            <a:ext cx="11550563" cy="17035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b="1" dirty="0" smtClean="0"/>
              <a:t>Потребно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извршити</a:t>
            </a:r>
            <a:r>
              <a:rPr lang="sr-Latn-RS" b="1" dirty="0" smtClean="0"/>
              <a:t> </a:t>
            </a:r>
            <a:r>
              <a:rPr lang="sr-Cyrl-RS" b="1" dirty="0" smtClean="0"/>
              <a:t>укључивање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пацијената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преоперативну</a:t>
            </a:r>
            <a:r>
              <a:rPr lang="sr-Latn-RS" b="1" dirty="0" smtClean="0"/>
              <a:t> </a:t>
            </a:r>
            <a:r>
              <a:rPr lang="sr-Cyrl-RS" b="1" dirty="0" smtClean="0"/>
              <a:t>припрему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наставак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протетичке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након</a:t>
            </a:r>
            <a:r>
              <a:rPr lang="sr-Latn-RS" b="1" dirty="0" smtClean="0"/>
              <a:t> </a:t>
            </a:r>
            <a:r>
              <a:rPr lang="sr-Cyrl-RS" b="1" dirty="0" smtClean="0"/>
              <a:t>изведене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RS" dirty="0" smtClean="0"/>
              <a:t>,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изводи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центрима</a:t>
            </a:r>
            <a:r>
              <a:rPr lang="sr-Latn-RS" dirty="0" smtClean="0"/>
              <a:t> 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рехабилитацију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томе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неоходно</a:t>
            </a:r>
            <a:r>
              <a:rPr lang="sr-Latn-RS" dirty="0" smtClean="0"/>
              <a:t> </a:t>
            </a:r>
            <a:r>
              <a:rPr lang="sr-Cyrl-RS" dirty="0" smtClean="0"/>
              <a:t>извођењеодговарајућих</a:t>
            </a:r>
            <a:r>
              <a:rPr lang="sr-Latn-RS" dirty="0" smtClean="0"/>
              <a:t> </a:t>
            </a:r>
            <a:r>
              <a:rPr lang="sr-Cyrl-RS" dirty="0" smtClean="0"/>
              <a:t>вежби</a:t>
            </a:r>
            <a:r>
              <a:rPr lang="sr-Latn-RS" dirty="0" smtClean="0"/>
              <a:t>:</a:t>
            </a:r>
            <a:endParaRPr lang="sr-Cyrl-RS" dirty="0" smtClean="0"/>
          </a:p>
          <a:p>
            <a:pPr marL="0" indent="0" algn="just">
              <a:buNone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397" y="2924123"/>
            <a:ext cx="9189929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/>
              <a:t>Вежбе</a:t>
            </a:r>
            <a:r>
              <a:rPr lang="sr-Latn-RS" sz="2400" dirty="0"/>
              <a:t> </a:t>
            </a:r>
            <a:r>
              <a:rPr lang="sr-Cyrl-RS" sz="2400" dirty="0"/>
              <a:t>дисања</a:t>
            </a:r>
            <a:r>
              <a:rPr lang="sr-Latn-RS" sz="2400" dirty="0"/>
              <a:t> </a:t>
            </a:r>
            <a:r>
              <a:rPr lang="sr-Cyrl-RS" sz="2400" dirty="0"/>
              <a:t>у</a:t>
            </a:r>
            <a:r>
              <a:rPr lang="sr-Latn-RS" sz="2400" dirty="0"/>
              <a:t> </a:t>
            </a:r>
            <a:r>
              <a:rPr lang="sr-Cyrl-RS" sz="2400" dirty="0"/>
              <a:t>циљу</a:t>
            </a:r>
            <a:r>
              <a:rPr lang="sr-Latn-RS" sz="2400" dirty="0"/>
              <a:t> </a:t>
            </a:r>
            <a:r>
              <a:rPr lang="sr-Cyrl-RS" sz="2400" dirty="0"/>
              <a:t>сагледавања</a:t>
            </a:r>
            <a:r>
              <a:rPr lang="sr-Latn-RS" sz="2400" dirty="0"/>
              <a:t> </a:t>
            </a:r>
            <a:r>
              <a:rPr lang="sr-Cyrl-RS" sz="2400" dirty="0"/>
              <a:t>правилног</a:t>
            </a:r>
            <a:r>
              <a:rPr lang="sr-Latn-RS" sz="2400" dirty="0"/>
              <a:t> </a:t>
            </a:r>
            <a:r>
              <a:rPr lang="sr-Cyrl-RS" sz="2400" dirty="0"/>
              <a:t>дисања</a:t>
            </a:r>
            <a:endParaRPr lang="sr-Latn-R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/>
              <a:t>Вежбе</a:t>
            </a:r>
            <a:r>
              <a:rPr lang="sr-Latn-RS" sz="2400" dirty="0"/>
              <a:t> </a:t>
            </a:r>
            <a:r>
              <a:rPr lang="sr-Cyrl-RS" sz="2400" dirty="0"/>
              <a:t>опште</a:t>
            </a:r>
            <a:r>
              <a:rPr lang="sr-Latn-RS" sz="2400" dirty="0"/>
              <a:t> </a:t>
            </a:r>
            <a:r>
              <a:rPr lang="sr-Cyrl-RS" sz="2400" dirty="0"/>
              <a:t>кондиције</a:t>
            </a:r>
            <a:endParaRPr lang="sr-Latn-R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/>
              <a:t>Вежбе</a:t>
            </a:r>
            <a:r>
              <a:rPr lang="sr-Latn-RS" sz="2400" dirty="0"/>
              <a:t> </a:t>
            </a:r>
            <a:r>
              <a:rPr lang="sr-Cyrl-RS" sz="2400" dirty="0"/>
              <a:t>за</a:t>
            </a:r>
            <a:r>
              <a:rPr lang="sr-Latn-RS" sz="2400" dirty="0"/>
              <a:t> </a:t>
            </a:r>
            <a:r>
              <a:rPr lang="sr-Cyrl-RS" sz="2400" dirty="0"/>
              <a:t>очување</a:t>
            </a:r>
            <a:r>
              <a:rPr lang="sr-Latn-RS" sz="2400" dirty="0"/>
              <a:t> </a:t>
            </a:r>
            <a:r>
              <a:rPr lang="sr-Cyrl-RS" sz="2400" dirty="0"/>
              <a:t>обима</a:t>
            </a:r>
            <a:r>
              <a:rPr lang="sr-Latn-RS" sz="2400" dirty="0"/>
              <a:t> </a:t>
            </a:r>
            <a:r>
              <a:rPr lang="sr-Cyrl-RS" sz="2400" dirty="0"/>
              <a:t>покрета</a:t>
            </a:r>
            <a:r>
              <a:rPr lang="sr-Latn-RS" sz="2400" dirty="0"/>
              <a:t> </a:t>
            </a:r>
            <a:r>
              <a:rPr lang="sr-Cyrl-RS" sz="2400" dirty="0"/>
              <a:t>у</a:t>
            </a:r>
            <a:r>
              <a:rPr lang="sr-Latn-RS" sz="2400" dirty="0"/>
              <a:t> </a:t>
            </a:r>
            <a:r>
              <a:rPr lang="sr-Cyrl-RS" sz="2400" dirty="0"/>
              <a:t>свим</a:t>
            </a:r>
            <a:r>
              <a:rPr lang="sr-Latn-RS" sz="2400" dirty="0"/>
              <a:t> </a:t>
            </a:r>
            <a:r>
              <a:rPr lang="sr-Cyrl-RS" sz="2400" dirty="0"/>
              <a:t>зглобовима</a:t>
            </a:r>
            <a:r>
              <a:rPr lang="sr-Latn-RS" sz="2400" dirty="0"/>
              <a:t> </a:t>
            </a:r>
            <a:r>
              <a:rPr lang="sr-Cyrl-RS" sz="2400" dirty="0"/>
              <a:t>екстремитета</a:t>
            </a:r>
            <a:endParaRPr lang="sr-Latn-R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/>
              <a:t>Вежбе</a:t>
            </a:r>
            <a:r>
              <a:rPr lang="sr-Latn-RS" sz="2400" dirty="0"/>
              <a:t> </a:t>
            </a:r>
            <a:r>
              <a:rPr lang="sr-Cyrl-RS" sz="2400" dirty="0"/>
              <a:t>за</a:t>
            </a:r>
            <a:r>
              <a:rPr lang="sr-Latn-RS" sz="2400" dirty="0"/>
              <a:t> </a:t>
            </a:r>
            <a:r>
              <a:rPr lang="sr-Cyrl-RS" sz="2400" dirty="0"/>
              <a:t>јачање</a:t>
            </a:r>
            <a:r>
              <a:rPr lang="sr-Latn-RS" sz="2400" dirty="0"/>
              <a:t> </a:t>
            </a:r>
            <a:r>
              <a:rPr lang="sr-Cyrl-RS" sz="2400" dirty="0"/>
              <a:t>мишића</a:t>
            </a:r>
            <a:r>
              <a:rPr lang="sr-Latn-RS" sz="2400" dirty="0"/>
              <a:t> </a:t>
            </a:r>
            <a:r>
              <a:rPr lang="sr-Cyrl-RS" sz="2400" dirty="0"/>
              <a:t>горњих</a:t>
            </a:r>
            <a:r>
              <a:rPr lang="sr-Latn-RS" sz="2400" dirty="0"/>
              <a:t> </a:t>
            </a:r>
            <a:r>
              <a:rPr lang="sr-Cyrl-RS" sz="2400" dirty="0"/>
              <a:t>екстремитета</a:t>
            </a:r>
            <a:endParaRPr lang="sr-Latn-R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/>
              <a:t>Вежбе</a:t>
            </a:r>
            <a:r>
              <a:rPr lang="sr-Latn-RS" sz="2400" dirty="0"/>
              <a:t> </a:t>
            </a:r>
            <a:r>
              <a:rPr lang="sr-Cyrl-RS" sz="2400" dirty="0"/>
              <a:t>за</a:t>
            </a:r>
            <a:r>
              <a:rPr lang="sr-Latn-RS" sz="2400" dirty="0"/>
              <a:t> </a:t>
            </a:r>
            <a:r>
              <a:rPr lang="sr-Cyrl-RS" sz="2400" dirty="0"/>
              <a:t>јачање</a:t>
            </a:r>
            <a:r>
              <a:rPr lang="sr-Latn-RS" sz="2400" dirty="0"/>
              <a:t> </a:t>
            </a:r>
            <a:r>
              <a:rPr lang="sr-Cyrl-RS" sz="2400" dirty="0"/>
              <a:t>мишића</a:t>
            </a:r>
            <a:r>
              <a:rPr lang="sr-Latn-RS" sz="2400" dirty="0"/>
              <a:t> </a:t>
            </a:r>
            <a:r>
              <a:rPr lang="sr-Cyrl-RS" sz="2400" dirty="0"/>
              <a:t>доњег</a:t>
            </a:r>
            <a:r>
              <a:rPr lang="sr-Latn-RS" sz="2400" dirty="0"/>
              <a:t> </a:t>
            </a:r>
            <a:r>
              <a:rPr lang="sr-Cyrl-RS" sz="2400" dirty="0"/>
              <a:t>здравог</a:t>
            </a:r>
            <a:r>
              <a:rPr lang="sr-Latn-RS" sz="2400" dirty="0"/>
              <a:t> </a:t>
            </a:r>
            <a:r>
              <a:rPr lang="sr-Cyrl-RS" sz="2400" dirty="0"/>
              <a:t>екстремитета</a:t>
            </a:r>
            <a:r>
              <a:rPr lang="sr-Latn-RS" sz="2400" dirty="0"/>
              <a:t> </a:t>
            </a:r>
            <a:r>
              <a:rPr lang="sr-Cyrl-RS" sz="2400" dirty="0"/>
              <a:t>и</a:t>
            </a:r>
            <a:r>
              <a:rPr lang="sr-Latn-RS" sz="2400" dirty="0"/>
              <a:t> </a:t>
            </a:r>
            <a:r>
              <a:rPr lang="sr-Cyrl-RS" sz="2400" dirty="0"/>
              <a:t>вежбе</a:t>
            </a:r>
            <a:r>
              <a:rPr lang="sr-Latn-RS" sz="2400" dirty="0"/>
              <a:t> </a:t>
            </a:r>
            <a:r>
              <a:rPr lang="sr-Cyrl-RS" sz="2400" dirty="0"/>
              <a:t>статичке</a:t>
            </a:r>
            <a:r>
              <a:rPr lang="sr-Latn-RS" sz="2400" dirty="0"/>
              <a:t> </a:t>
            </a:r>
            <a:r>
              <a:rPr lang="sr-Cyrl-RS" sz="2400" dirty="0"/>
              <a:t>контракције</a:t>
            </a:r>
            <a:r>
              <a:rPr lang="sr-Latn-RS" sz="2400" dirty="0"/>
              <a:t> </a:t>
            </a:r>
            <a:r>
              <a:rPr lang="sr-Cyrl-RS" sz="2400" dirty="0"/>
              <a:t>за</a:t>
            </a:r>
            <a:r>
              <a:rPr lang="sr-Latn-RS" sz="2400" dirty="0"/>
              <a:t>  </a:t>
            </a:r>
            <a:r>
              <a:rPr lang="sr-Cyrl-RS" sz="2400" dirty="0"/>
              <a:t>болесни</a:t>
            </a:r>
            <a:r>
              <a:rPr lang="sr-Latn-RS" sz="2400" dirty="0"/>
              <a:t> </a:t>
            </a:r>
            <a:r>
              <a:rPr lang="sr-Cyrl-RS" sz="2400" dirty="0"/>
              <a:t>део</a:t>
            </a:r>
            <a:r>
              <a:rPr lang="sr-Latn-RS" sz="2400" dirty="0"/>
              <a:t> </a:t>
            </a:r>
            <a:r>
              <a:rPr lang="sr-Cyrl-RS" sz="2400" dirty="0"/>
              <a:t>екстремитета</a:t>
            </a:r>
            <a:endParaRPr lang="sr-Latn-R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/>
              <a:t>Увежбавање</a:t>
            </a:r>
            <a:r>
              <a:rPr lang="sr-Latn-RS" sz="2400" dirty="0"/>
              <a:t> </a:t>
            </a:r>
            <a:r>
              <a:rPr lang="sr-Cyrl-RS" sz="2400" dirty="0"/>
              <a:t>трансфера</a:t>
            </a:r>
            <a:endParaRPr lang="sr-Latn-R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/>
              <a:t>Вежбе</a:t>
            </a:r>
            <a:r>
              <a:rPr lang="sr-Latn-RS" sz="2400" dirty="0"/>
              <a:t> </a:t>
            </a:r>
            <a:r>
              <a:rPr lang="sr-Cyrl-RS" sz="2400" dirty="0"/>
              <a:t>хода</a:t>
            </a:r>
            <a:r>
              <a:rPr lang="sr-Latn-RS" sz="2400" dirty="0"/>
              <a:t> </a:t>
            </a:r>
            <a:r>
              <a:rPr lang="sr-Cyrl-RS" sz="2400" dirty="0"/>
              <a:t>са</a:t>
            </a:r>
            <a:r>
              <a:rPr lang="sr-Latn-RS" sz="2400" dirty="0"/>
              <a:t> </a:t>
            </a:r>
            <a:r>
              <a:rPr lang="sr-Cyrl-RS" sz="2400" dirty="0"/>
              <a:t>штакама</a:t>
            </a:r>
            <a:r>
              <a:rPr lang="sr-Latn-RS" sz="2400" dirty="0"/>
              <a:t> </a:t>
            </a:r>
            <a:r>
              <a:rPr lang="sr-Cyrl-RS" sz="2400" dirty="0"/>
              <a:t>и</a:t>
            </a:r>
            <a:r>
              <a:rPr lang="sr-Latn-RS" sz="2400" dirty="0"/>
              <a:t> </a:t>
            </a:r>
            <a:r>
              <a:rPr lang="sr-Cyrl-RS" sz="2400" dirty="0"/>
              <a:t>другим</a:t>
            </a:r>
            <a:r>
              <a:rPr lang="sr-Latn-RS" sz="2400" dirty="0"/>
              <a:t> </a:t>
            </a:r>
            <a:r>
              <a:rPr lang="sr-Cyrl-RS" sz="2400" dirty="0"/>
              <a:t>помагалима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060" y="2924123"/>
            <a:ext cx="2247900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841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Latn-R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II </a:t>
            </a:r>
            <a:r>
              <a:rPr lang="sr-Cyrl-R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ПОСТАМПУТАЦИОНА</a:t>
            </a:r>
            <a:r>
              <a:rPr lang="sr-Latn-R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r-Cyrl-R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ФАЗА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67" y="1928936"/>
            <a:ext cx="11210795" cy="18782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ОВОМ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ФАЗОМ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ЗАПОЧИЊЕ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ВЕЋ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ПРВОГ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ДАНА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УРАЂЕНОЈ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АМПУТАЦИЈИ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То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рана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постоперативна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фаза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ње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третман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спроводи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складу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узрока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ампутације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старости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општег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стања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пацијента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0833" y="3861257"/>
            <a:ext cx="113235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/>
              <a:t>Код</a:t>
            </a:r>
            <a:r>
              <a:rPr lang="sr-Latn-RS" sz="2400" b="1" dirty="0"/>
              <a:t> </a:t>
            </a:r>
            <a:r>
              <a:rPr lang="sr-Cyrl-RS" sz="2400" b="1" dirty="0"/>
              <a:t>млађих</a:t>
            </a:r>
            <a:r>
              <a:rPr lang="sr-Latn-RS" sz="2400" b="1" dirty="0"/>
              <a:t> </a:t>
            </a:r>
            <a:r>
              <a:rPr lang="sr-Cyrl-RS" sz="2400" b="1" dirty="0"/>
              <a:t>пацијената</a:t>
            </a:r>
            <a:r>
              <a:rPr lang="sr-Latn-RS" sz="2400" b="1" dirty="0"/>
              <a:t> </a:t>
            </a:r>
            <a:r>
              <a:rPr lang="sr-Cyrl-RS" sz="2400" dirty="0"/>
              <a:t>где</a:t>
            </a:r>
            <a:r>
              <a:rPr lang="sr-Latn-RS" sz="2400" dirty="0"/>
              <a:t> </a:t>
            </a:r>
            <a:r>
              <a:rPr lang="sr-Cyrl-RS" sz="2400" dirty="0"/>
              <a:t>циркулација</a:t>
            </a:r>
            <a:r>
              <a:rPr lang="sr-Latn-RS" sz="2400" dirty="0"/>
              <a:t> </a:t>
            </a:r>
            <a:r>
              <a:rPr lang="sr-Cyrl-RS" sz="2400" dirty="0"/>
              <a:t>није</a:t>
            </a:r>
            <a:r>
              <a:rPr lang="sr-Latn-RS" sz="2400" dirty="0"/>
              <a:t> </a:t>
            </a:r>
            <a:r>
              <a:rPr lang="sr-Cyrl-RS" sz="2400" dirty="0"/>
              <a:t>угрожена</a:t>
            </a:r>
            <a:r>
              <a:rPr lang="sr-Latn-RS" sz="2400" dirty="0"/>
              <a:t>, </a:t>
            </a:r>
            <a:r>
              <a:rPr lang="sr-Cyrl-RS" sz="2400" dirty="0"/>
              <a:t>а</a:t>
            </a:r>
            <a:r>
              <a:rPr lang="sr-Latn-RS" sz="2400" dirty="0"/>
              <a:t> </a:t>
            </a:r>
            <a:r>
              <a:rPr lang="sr-Cyrl-RS" sz="2400" dirty="0"/>
              <a:t>они</a:t>
            </a:r>
            <a:r>
              <a:rPr lang="sr-Latn-RS" sz="2400" dirty="0"/>
              <a:t> </a:t>
            </a:r>
            <a:r>
              <a:rPr lang="sr-Cyrl-RS" sz="2400" dirty="0"/>
              <a:t>су</a:t>
            </a:r>
            <a:r>
              <a:rPr lang="sr-Latn-RS" sz="2400" dirty="0"/>
              <a:t> </a:t>
            </a:r>
            <a:r>
              <a:rPr lang="sr-Cyrl-RS" sz="2400" dirty="0"/>
              <a:t>доброј</a:t>
            </a:r>
            <a:r>
              <a:rPr lang="sr-Latn-RS" sz="2400" dirty="0"/>
              <a:t> </a:t>
            </a:r>
            <a:r>
              <a:rPr lang="sr-Cyrl-RS" sz="2400" dirty="0"/>
              <a:t>физичкој</a:t>
            </a:r>
            <a:r>
              <a:rPr lang="sr-Latn-RS" sz="2400" dirty="0"/>
              <a:t> </a:t>
            </a:r>
            <a:r>
              <a:rPr lang="sr-Cyrl-RS" sz="2400" dirty="0"/>
              <a:t>кондицији</a:t>
            </a:r>
            <a:r>
              <a:rPr lang="sr-Latn-RS" sz="2400" dirty="0"/>
              <a:t>, </a:t>
            </a:r>
            <a:r>
              <a:rPr lang="sr-Cyrl-RS" sz="2400" dirty="0"/>
              <a:t>прво</a:t>
            </a:r>
            <a:r>
              <a:rPr lang="sr-Latn-RS" sz="2400" dirty="0"/>
              <a:t> </a:t>
            </a:r>
            <a:r>
              <a:rPr lang="sr-Cyrl-RS" sz="2400" dirty="0"/>
              <a:t>задатак</a:t>
            </a:r>
            <a:r>
              <a:rPr lang="sr-Latn-RS" sz="2400" dirty="0"/>
              <a:t> </a:t>
            </a:r>
            <a:r>
              <a:rPr lang="sr-Cyrl-RS" sz="2400" dirty="0"/>
              <a:t>је</a:t>
            </a:r>
            <a:r>
              <a:rPr lang="sr-Latn-RS" sz="2400" dirty="0"/>
              <a:t> </a:t>
            </a:r>
            <a:r>
              <a:rPr lang="sr-Cyrl-RS" sz="2400" dirty="0"/>
              <a:t>обрада</a:t>
            </a:r>
            <a:r>
              <a:rPr lang="sr-Latn-RS" sz="2400" dirty="0"/>
              <a:t> </a:t>
            </a:r>
            <a:r>
              <a:rPr lang="sr-Cyrl-RS" sz="2400" dirty="0"/>
              <a:t>ране</a:t>
            </a:r>
            <a:r>
              <a:rPr lang="sr-Latn-RS" sz="2400" dirty="0"/>
              <a:t> </a:t>
            </a:r>
            <a:r>
              <a:rPr lang="sr-Cyrl-RS" sz="2400" dirty="0"/>
              <a:t>и</a:t>
            </a:r>
            <a:r>
              <a:rPr lang="sr-Latn-RS" sz="2400" dirty="0"/>
              <a:t> </a:t>
            </a:r>
            <a:r>
              <a:rPr lang="sr-Cyrl-RS" sz="2400" dirty="0"/>
              <a:t>превенција</a:t>
            </a:r>
            <a:r>
              <a:rPr lang="sr-Latn-RS" sz="2400" dirty="0"/>
              <a:t> </a:t>
            </a:r>
            <a:r>
              <a:rPr lang="sr-Cyrl-RS" sz="2400" dirty="0"/>
              <a:t>контрактура</a:t>
            </a:r>
            <a:r>
              <a:rPr lang="sr-Latn-RS" sz="2400" dirty="0"/>
              <a:t> </a:t>
            </a:r>
            <a:r>
              <a:rPr lang="sr-Cyrl-RS" sz="2400" dirty="0"/>
              <a:t>у</a:t>
            </a:r>
            <a:r>
              <a:rPr lang="sr-Latn-RS" sz="2400" dirty="0"/>
              <a:t> </a:t>
            </a:r>
            <a:r>
              <a:rPr lang="sr-Cyrl-RS" sz="2400" dirty="0"/>
              <a:t>циљу</a:t>
            </a:r>
            <a:r>
              <a:rPr lang="sr-Latn-RS" sz="2400" dirty="0"/>
              <a:t> </a:t>
            </a:r>
            <a:r>
              <a:rPr lang="sr-Cyrl-RS" sz="2400" dirty="0"/>
              <a:t>што</a:t>
            </a:r>
            <a:r>
              <a:rPr lang="sr-Latn-RS" sz="2400" dirty="0"/>
              <a:t> </a:t>
            </a:r>
            <a:r>
              <a:rPr lang="sr-Cyrl-RS" sz="2400" dirty="0"/>
              <a:t>ранијег</a:t>
            </a:r>
            <a:r>
              <a:rPr lang="sr-Latn-RS" sz="2400" dirty="0"/>
              <a:t> </a:t>
            </a:r>
            <a:r>
              <a:rPr lang="sr-Cyrl-RS" sz="2400" dirty="0"/>
              <a:t>протетисања</a:t>
            </a:r>
            <a:r>
              <a:rPr lang="sr-Latn-RS" sz="2400" dirty="0"/>
              <a:t> </a:t>
            </a:r>
            <a:r>
              <a:rPr lang="sr-Cyrl-RS" sz="2400" dirty="0"/>
              <a:t>болесника</a:t>
            </a:r>
            <a:r>
              <a:rPr lang="sr-Latn-RS" sz="2400" dirty="0"/>
              <a:t>.</a:t>
            </a:r>
          </a:p>
          <a:p>
            <a:pPr algn="just"/>
            <a:r>
              <a:rPr lang="sr-Cyrl-RS" sz="2400" b="1" dirty="0"/>
              <a:t>Код</a:t>
            </a:r>
            <a:r>
              <a:rPr lang="sr-Latn-RS" sz="2400" b="1" dirty="0"/>
              <a:t> </a:t>
            </a:r>
            <a:r>
              <a:rPr lang="sr-Cyrl-RS" sz="2400" b="1" dirty="0"/>
              <a:t>старијих</a:t>
            </a:r>
            <a:r>
              <a:rPr lang="sr-Latn-RS" sz="2400" b="1" dirty="0"/>
              <a:t> </a:t>
            </a:r>
            <a:r>
              <a:rPr lang="sr-Cyrl-RS" sz="2400" b="1" dirty="0"/>
              <a:t>пацијента</a:t>
            </a:r>
            <a:r>
              <a:rPr lang="sr-Latn-RS" sz="2400" b="1" dirty="0"/>
              <a:t> </a:t>
            </a:r>
            <a:r>
              <a:rPr lang="sr-Cyrl-RS" sz="2400" dirty="0"/>
              <a:t>код</a:t>
            </a:r>
            <a:r>
              <a:rPr lang="sr-Latn-RS" sz="2400" dirty="0"/>
              <a:t> </a:t>
            </a:r>
            <a:r>
              <a:rPr lang="sr-Cyrl-RS" sz="2400" dirty="0"/>
              <a:t>којих</a:t>
            </a:r>
            <a:r>
              <a:rPr lang="sr-Latn-RS" sz="2400" dirty="0"/>
              <a:t> </a:t>
            </a:r>
            <a:r>
              <a:rPr lang="sr-Cyrl-RS" sz="2400" dirty="0"/>
              <a:t>је</a:t>
            </a:r>
            <a:r>
              <a:rPr lang="sr-Latn-RS" sz="2400" dirty="0"/>
              <a:t> </a:t>
            </a:r>
            <a:r>
              <a:rPr lang="sr-Cyrl-RS" sz="2400" dirty="0"/>
              <a:t>узрок</a:t>
            </a:r>
            <a:r>
              <a:rPr lang="sr-Latn-RS" sz="2400" dirty="0"/>
              <a:t> </a:t>
            </a:r>
            <a:r>
              <a:rPr lang="sr-Cyrl-RS" sz="2400" dirty="0"/>
              <a:t>ампутације</a:t>
            </a:r>
            <a:r>
              <a:rPr lang="sr-Latn-RS" sz="2400" dirty="0"/>
              <a:t> </a:t>
            </a:r>
            <a:r>
              <a:rPr lang="sr-Cyrl-RS" sz="2400" dirty="0"/>
              <a:t>неко</a:t>
            </a:r>
            <a:r>
              <a:rPr lang="sr-Latn-RS" sz="2400" dirty="0"/>
              <a:t> </a:t>
            </a:r>
            <a:r>
              <a:rPr lang="sr-Cyrl-RS" sz="2400" dirty="0"/>
              <a:t>васкуларно</a:t>
            </a:r>
            <a:r>
              <a:rPr lang="sr-Latn-RS" sz="2400" dirty="0"/>
              <a:t> </a:t>
            </a:r>
            <a:r>
              <a:rPr lang="sr-Cyrl-RS" sz="2400" dirty="0"/>
              <a:t>обољење</a:t>
            </a:r>
            <a:r>
              <a:rPr lang="sr-Latn-RS" sz="2400" dirty="0"/>
              <a:t>, </a:t>
            </a:r>
            <a:r>
              <a:rPr lang="sr-Cyrl-RS" sz="2400" dirty="0"/>
              <a:t>или</a:t>
            </a:r>
            <a:r>
              <a:rPr lang="sr-Latn-RS" sz="2400" dirty="0"/>
              <a:t> </a:t>
            </a:r>
            <a:r>
              <a:rPr lang="sr-Cyrl-RS" sz="2400" dirty="0"/>
              <a:t>су</a:t>
            </a:r>
            <a:r>
              <a:rPr lang="sr-Latn-RS" sz="2400" dirty="0"/>
              <a:t> </a:t>
            </a:r>
            <a:r>
              <a:rPr lang="sr-Cyrl-RS" sz="2400" dirty="0"/>
              <a:t>у</a:t>
            </a:r>
            <a:r>
              <a:rPr lang="sr-Latn-RS" sz="2400" dirty="0"/>
              <a:t> </a:t>
            </a:r>
            <a:r>
              <a:rPr lang="sr-Cyrl-RS" sz="2400" dirty="0"/>
              <a:t>питању</a:t>
            </a:r>
            <a:r>
              <a:rPr lang="sr-Latn-RS" sz="2400" dirty="0"/>
              <a:t> </a:t>
            </a:r>
            <a:r>
              <a:rPr lang="sr-Cyrl-RS" sz="2400" dirty="0"/>
              <a:t>оболели</a:t>
            </a:r>
            <a:r>
              <a:rPr lang="sr-Latn-RS" sz="2400" dirty="0"/>
              <a:t> </a:t>
            </a:r>
            <a:r>
              <a:rPr lang="sr-Cyrl-RS" sz="2400" dirty="0"/>
              <a:t>од</a:t>
            </a:r>
            <a:r>
              <a:rPr lang="sr-Latn-RS" sz="2400" dirty="0"/>
              <a:t> </a:t>
            </a:r>
            <a:r>
              <a:rPr lang="sr-Cyrl-RS" sz="2400" dirty="0"/>
              <a:t>дијатесе</a:t>
            </a:r>
            <a:r>
              <a:rPr lang="sr-Latn-RS" sz="2400" dirty="0"/>
              <a:t>, </a:t>
            </a:r>
            <a:r>
              <a:rPr lang="sr-Cyrl-RS" sz="2400" dirty="0"/>
              <a:t>постоји</a:t>
            </a:r>
            <a:r>
              <a:rPr lang="sr-Latn-RS" sz="2400" dirty="0"/>
              <a:t> </a:t>
            </a:r>
            <a:r>
              <a:rPr lang="sr-Cyrl-RS" sz="2400" dirty="0"/>
              <a:t>могућност</a:t>
            </a:r>
            <a:r>
              <a:rPr lang="sr-Latn-RS" sz="2400" dirty="0"/>
              <a:t> </a:t>
            </a:r>
            <a:r>
              <a:rPr lang="sr-Cyrl-RS" sz="2400" dirty="0"/>
              <a:t>настанка</a:t>
            </a:r>
            <a:r>
              <a:rPr lang="sr-Latn-RS" sz="2400" dirty="0"/>
              <a:t> </a:t>
            </a:r>
            <a:r>
              <a:rPr lang="sr-Cyrl-RS" sz="2400" dirty="0"/>
              <a:t>раних</a:t>
            </a:r>
            <a:r>
              <a:rPr lang="sr-Latn-RS" sz="2400" dirty="0"/>
              <a:t> </a:t>
            </a:r>
            <a:r>
              <a:rPr lang="sr-Cyrl-RS" sz="2400" dirty="0"/>
              <a:t>компликација</a:t>
            </a:r>
            <a:r>
              <a:rPr lang="sr-Latn-RS" sz="2400" dirty="0"/>
              <a:t> (</a:t>
            </a:r>
            <a:r>
              <a:rPr lang="sr-Cyrl-RS" sz="2400" dirty="0"/>
              <a:t>венска</a:t>
            </a:r>
            <a:r>
              <a:rPr lang="sr-Latn-RS" sz="2400" dirty="0"/>
              <a:t> </a:t>
            </a:r>
            <a:r>
              <a:rPr lang="sr-Cyrl-RS" sz="2400" dirty="0"/>
              <a:t>стаза</a:t>
            </a:r>
            <a:r>
              <a:rPr lang="sr-Latn-RS" sz="2400" dirty="0"/>
              <a:t>, </a:t>
            </a:r>
            <a:r>
              <a:rPr lang="sr-Cyrl-RS" sz="2400" dirty="0"/>
              <a:t>бронхопнеумонија</a:t>
            </a:r>
            <a:r>
              <a:rPr lang="sr-Latn-RS" sz="2400" dirty="0"/>
              <a:t>, </a:t>
            </a:r>
            <a:r>
              <a:rPr lang="sr-Cyrl-RS" sz="2400" dirty="0"/>
              <a:t>декубитуси</a:t>
            </a:r>
            <a:r>
              <a:rPr lang="sr-Latn-RS" sz="2400" dirty="0"/>
              <a:t>..) </a:t>
            </a:r>
            <a:r>
              <a:rPr lang="sr-Cyrl-RS" sz="2400" dirty="0"/>
              <a:t>опасних</a:t>
            </a:r>
            <a:r>
              <a:rPr lang="sr-Latn-RS" sz="2400" dirty="0"/>
              <a:t> </a:t>
            </a:r>
            <a:r>
              <a:rPr lang="sr-Cyrl-RS" sz="2400" dirty="0"/>
              <a:t>по</a:t>
            </a:r>
            <a:r>
              <a:rPr lang="sr-Latn-RS" sz="2400" dirty="0"/>
              <a:t> </a:t>
            </a:r>
            <a:r>
              <a:rPr lang="sr-Cyrl-RS" sz="2400" dirty="0"/>
              <a:t>живот</a:t>
            </a:r>
            <a:r>
              <a:rPr lang="sr-Latn-RS" sz="2400" dirty="0"/>
              <a:t> </a:t>
            </a:r>
            <a:r>
              <a:rPr lang="sr-Cyrl-RS" sz="2400" dirty="0"/>
              <a:t>што</a:t>
            </a:r>
            <a:r>
              <a:rPr lang="sr-Latn-RS" sz="2400" dirty="0"/>
              <a:t> </a:t>
            </a:r>
            <a:r>
              <a:rPr lang="sr-Cyrl-RS" sz="2400" dirty="0"/>
              <a:t>захтева</a:t>
            </a:r>
            <a:r>
              <a:rPr lang="sr-Latn-RS" sz="2400" dirty="0"/>
              <a:t> </a:t>
            </a:r>
            <a:r>
              <a:rPr lang="sr-Cyrl-RS" sz="2400" dirty="0"/>
              <a:t>мбилизацију</a:t>
            </a:r>
            <a:r>
              <a:rPr lang="sr-Latn-RS" sz="2400" dirty="0"/>
              <a:t> </a:t>
            </a:r>
            <a:r>
              <a:rPr lang="sr-Cyrl-RS" sz="2400" dirty="0"/>
              <a:t>екстремитета</a:t>
            </a:r>
            <a:r>
              <a:rPr lang="sr-Latn-RS" sz="2400" dirty="0"/>
              <a:t> </a:t>
            </a:r>
            <a:r>
              <a:rPr lang="sr-Cyrl-RS" sz="2400" dirty="0"/>
              <a:t>већ</a:t>
            </a:r>
            <a:r>
              <a:rPr lang="sr-Latn-RS" sz="2400" dirty="0"/>
              <a:t> </a:t>
            </a:r>
            <a:r>
              <a:rPr lang="sr-Cyrl-RS" sz="2400" dirty="0"/>
              <a:t>првог</a:t>
            </a:r>
            <a:r>
              <a:rPr lang="sr-Latn-RS" sz="2400" dirty="0"/>
              <a:t> </a:t>
            </a:r>
            <a:r>
              <a:rPr lang="sr-Cyrl-RS" sz="2400" dirty="0"/>
              <a:t>или</a:t>
            </a:r>
            <a:r>
              <a:rPr lang="sr-Latn-RS" sz="2400" dirty="0"/>
              <a:t> </a:t>
            </a:r>
            <a:r>
              <a:rPr lang="sr-Cyrl-RS" sz="2400" dirty="0"/>
              <a:t>другог</a:t>
            </a:r>
            <a:r>
              <a:rPr lang="sr-Latn-RS" sz="2400" dirty="0"/>
              <a:t> </a:t>
            </a:r>
            <a:r>
              <a:rPr lang="sr-Cyrl-RS" sz="2400" dirty="0"/>
              <a:t>дана</a:t>
            </a:r>
            <a:r>
              <a:rPr lang="sr-Latn-RS" sz="24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40" y="939454"/>
            <a:ext cx="10972800" cy="9770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већ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ранијим</a:t>
            </a:r>
            <a:r>
              <a:rPr lang="sr-Latn-RS" b="1" dirty="0" smtClean="0"/>
              <a:t> </a:t>
            </a:r>
            <a:r>
              <a:rPr lang="sr-Cyrl-RS" b="1" dirty="0" smtClean="0"/>
              <a:t>предавањима</a:t>
            </a:r>
            <a:r>
              <a:rPr lang="sr-Latn-RS" b="1" dirty="0" smtClean="0"/>
              <a:t> </a:t>
            </a:r>
            <a:r>
              <a:rPr lang="sr-Cyrl-RS" b="1" dirty="0" smtClean="0"/>
              <a:t>речено</a:t>
            </a:r>
            <a:r>
              <a:rPr lang="sr-Latn-RS" b="1" dirty="0" smtClean="0"/>
              <a:t>, </a:t>
            </a:r>
            <a:r>
              <a:rPr lang="sr-Cyrl-RS" b="1" dirty="0" smtClean="0"/>
              <a:t>али</a:t>
            </a:r>
            <a:r>
              <a:rPr lang="sr-Latn-RS" b="1" dirty="0" smtClean="0"/>
              <a:t> </a:t>
            </a:r>
            <a:r>
              <a:rPr lang="sr-Cyrl-RS" b="1" dirty="0" smtClean="0"/>
              <a:t>није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одмет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подсетимо</a:t>
            </a:r>
            <a:r>
              <a:rPr lang="sr-Latn-RS" b="1" dirty="0" smtClean="0"/>
              <a:t>:</a:t>
            </a:r>
          </a:p>
          <a:p>
            <a:pPr marL="0" indent="0" algn="just">
              <a:buNone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340" y="2193215"/>
            <a:ext cx="10972799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АМПУТАЦИЈА ПРЕДСТАВЉА ХИРУШКИ ЗАХВАТ ТОКОМ КОЈЕ ДОЛАЗИ ДО ПРЕКИДА КОНТИНУИТЕТА КОЖЕ, НЕРАВА, КРВНИХ СУДОВА, ЛИМФНИХ СТРУКТУРА, КОСТИЈУ И МИШИЋА.</a:t>
            </a:r>
          </a:p>
          <a:p>
            <a:pPr algn="just"/>
            <a:endParaRPr lang="ru-RU" sz="2400" dirty="0"/>
          </a:p>
        </p:txBody>
      </p:sp>
      <p:sp>
        <p:nvSpPr>
          <p:cNvPr id="6" name="Rectangle 5"/>
          <p:cNvSpPr/>
          <p:nvPr/>
        </p:nvSpPr>
        <p:spPr>
          <a:xfrm>
            <a:off x="484340" y="4138654"/>
            <a:ext cx="109728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При томе се на новонасталом патрљку могу јавити следећи поремећаји: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/>
              <a:t>ЕДЕМ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/>
              <a:t>КОНТРАКТУРЕ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/>
              <a:t>ПОСТАМПУТАЦИОНЕ РЕЗИДУЕ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/>
              <a:t>ФАНТОМ СЕНЗАЦИЈА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68" t="29848" r="49756" b="24368"/>
          <a:stretch/>
        </p:blipFill>
        <p:spPr>
          <a:xfrm>
            <a:off x="7377831" y="4778562"/>
            <a:ext cx="2004163" cy="14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800"/>
            <a:ext cx="10972800" cy="22298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sr-Cyrl-RS" b="1" spc="600" dirty="0" smtClean="0">
                <a:solidFill>
                  <a:srgbClr val="FF0000"/>
                </a:solidFill>
              </a:rPr>
              <a:t>ЕДЕМ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Едем</a:t>
            </a:r>
            <a:r>
              <a:rPr lang="sr-Latn-RS" b="1" dirty="0" smtClean="0"/>
              <a:t> </a:t>
            </a:r>
            <a:r>
              <a:rPr lang="sr-Cyrl-RS" b="1" dirty="0" smtClean="0"/>
              <a:t>се јавља на доњем екстремитету, јер долази до ремећења циркулације крви и лимфе, што утиче на притисак у крвним судовма и у околним меким ткивима патрљка и доводи до настанка истог.</a:t>
            </a:r>
            <a:r>
              <a:rPr lang="sr-Latn-RS" b="1" dirty="0" smtClean="0"/>
              <a:t> </a:t>
            </a:r>
            <a:r>
              <a:rPr lang="sr-Cyrl-RS" b="1" dirty="0"/>
              <a:t>Д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/>
              <a:t>би</a:t>
            </a:r>
            <a:r>
              <a:rPr lang="sr-Latn-RS" b="1" dirty="0"/>
              <a:t> </a:t>
            </a:r>
            <a:r>
              <a:rPr lang="sr-Cyrl-RS" b="1" dirty="0"/>
              <a:t>дошло</a:t>
            </a:r>
            <a:r>
              <a:rPr lang="sr-Latn-RS" b="1" dirty="0"/>
              <a:t> </a:t>
            </a:r>
            <a:r>
              <a:rPr lang="sr-Cyrl-RS" b="1" dirty="0"/>
              <a:t>до</a:t>
            </a:r>
            <a:r>
              <a:rPr lang="sr-Latn-RS" b="1" dirty="0"/>
              <a:t> </a:t>
            </a:r>
            <a:r>
              <a:rPr lang="sr-Cyrl-RS" b="1" dirty="0"/>
              <a:t>његовог</a:t>
            </a:r>
            <a:r>
              <a:rPr lang="sr-Latn-RS" b="1" dirty="0"/>
              <a:t> </a:t>
            </a:r>
            <a:r>
              <a:rPr lang="sr-Cyrl-RS" b="1" dirty="0"/>
              <a:t>повлачења</a:t>
            </a:r>
            <a:r>
              <a:rPr lang="sr-Latn-RS" b="1" dirty="0"/>
              <a:t> </a:t>
            </a:r>
            <a:r>
              <a:rPr lang="sr-Cyrl-RS" b="1" dirty="0"/>
              <a:t>морају</a:t>
            </a:r>
            <a:r>
              <a:rPr lang="sr-Latn-RS" b="1" dirty="0"/>
              <a:t> </a:t>
            </a:r>
            <a:r>
              <a:rPr lang="sr-Cyrl-RS" b="1" dirty="0"/>
              <a:t>се</a:t>
            </a:r>
            <a:r>
              <a:rPr lang="sr-Latn-RS" b="1" dirty="0"/>
              <a:t> </a:t>
            </a:r>
            <a:r>
              <a:rPr lang="sr-Cyrl-RS" b="1" dirty="0"/>
              <a:t>применити</a:t>
            </a:r>
            <a:r>
              <a:rPr lang="sr-Latn-RS" b="1" dirty="0"/>
              <a:t> </a:t>
            </a:r>
            <a:r>
              <a:rPr lang="sr-Cyrl-RS" b="1" dirty="0"/>
              <a:t>следеће</a:t>
            </a:r>
            <a:r>
              <a:rPr lang="sr-Latn-RS" b="1" dirty="0"/>
              <a:t> </a:t>
            </a:r>
            <a:r>
              <a:rPr lang="sr-Cyrl-RS" b="1" dirty="0"/>
              <a:t>мере</a:t>
            </a:r>
            <a:r>
              <a:rPr lang="sr-Latn-RS" b="1" dirty="0"/>
              <a:t>: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8833" y="3674488"/>
            <a:ext cx="8133567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/>
              <a:t>Бандажирање</a:t>
            </a:r>
            <a:r>
              <a:rPr lang="sr-Latn-RS" sz="2400" dirty="0"/>
              <a:t> </a:t>
            </a:r>
            <a:r>
              <a:rPr lang="sr-Cyrl-RS" sz="2400" dirty="0"/>
              <a:t>патрљка</a:t>
            </a:r>
            <a:r>
              <a:rPr lang="sr-Latn-RS" sz="2400" dirty="0"/>
              <a:t> </a:t>
            </a:r>
            <a:r>
              <a:rPr lang="sr-Cyrl-RS" sz="2400" dirty="0"/>
              <a:t>применом</a:t>
            </a:r>
            <a:r>
              <a:rPr lang="sr-Latn-RS" sz="2400" dirty="0"/>
              <a:t> </a:t>
            </a:r>
            <a:r>
              <a:rPr lang="sr-Cyrl-RS" sz="2400" dirty="0"/>
              <a:t>еластичног</a:t>
            </a:r>
            <a:r>
              <a:rPr lang="sr-Latn-RS" sz="2400" dirty="0"/>
              <a:t> </a:t>
            </a:r>
            <a:r>
              <a:rPr lang="sr-Cyrl-RS" sz="2400" dirty="0"/>
              <a:t>завоја</a:t>
            </a:r>
            <a:endParaRPr lang="sr-Latn-R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/>
              <a:t>Бандажирање</a:t>
            </a:r>
            <a:r>
              <a:rPr lang="sr-Latn-RS" sz="2400" dirty="0"/>
              <a:t> </a:t>
            </a:r>
            <a:r>
              <a:rPr lang="sr-Cyrl-RS" sz="2400" dirty="0"/>
              <a:t>патрљка</a:t>
            </a:r>
            <a:r>
              <a:rPr lang="sr-Latn-RS" sz="2400" dirty="0"/>
              <a:t> </a:t>
            </a:r>
            <a:r>
              <a:rPr lang="sr-Cyrl-RS" sz="2400" dirty="0"/>
              <a:t>гипс</a:t>
            </a:r>
            <a:r>
              <a:rPr lang="sr-Latn-RS" sz="2400" dirty="0"/>
              <a:t> </a:t>
            </a:r>
            <a:r>
              <a:rPr lang="sr-Cyrl-RS" sz="2400" dirty="0"/>
              <a:t>бандажом</a:t>
            </a:r>
            <a:endParaRPr lang="sr-Latn-R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/>
              <a:t>Правилно</a:t>
            </a:r>
            <a:r>
              <a:rPr lang="sr-Latn-RS" sz="2400" dirty="0"/>
              <a:t> </a:t>
            </a:r>
            <a:r>
              <a:rPr lang="sr-Cyrl-RS" sz="2400" dirty="0"/>
              <a:t>позиционирање</a:t>
            </a:r>
            <a:r>
              <a:rPr lang="sr-Latn-RS" sz="2400" dirty="0"/>
              <a:t> </a:t>
            </a:r>
            <a:r>
              <a:rPr lang="sr-Cyrl-RS" sz="2400" dirty="0"/>
              <a:t>ампутационог</a:t>
            </a:r>
            <a:r>
              <a:rPr lang="sr-Latn-RS" sz="2400" dirty="0"/>
              <a:t> </a:t>
            </a:r>
            <a:r>
              <a:rPr lang="sr-Cyrl-RS" sz="2400" dirty="0"/>
              <a:t>патрљка</a:t>
            </a:r>
            <a:endParaRPr lang="sr-Latn-R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/>
              <a:t>Масажа</a:t>
            </a:r>
            <a:r>
              <a:rPr lang="sr-Latn-RS" sz="2400" dirty="0"/>
              <a:t> </a:t>
            </a:r>
            <a:r>
              <a:rPr lang="sr-Cyrl-RS" sz="2400" dirty="0"/>
              <a:t>парљка</a:t>
            </a:r>
            <a:r>
              <a:rPr lang="sr-Latn-RS" sz="2400" dirty="0"/>
              <a:t> </a:t>
            </a:r>
            <a:r>
              <a:rPr lang="sr-Cyrl-RS" sz="2400" dirty="0"/>
              <a:t>глађењем</a:t>
            </a:r>
            <a:r>
              <a:rPr lang="sr-Latn-RS" sz="2400" dirty="0"/>
              <a:t> </a:t>
            </a:r>
            <a:r>
              <a:rPr lang="sr-Cyrl-RS" sz="2400" dirty="0"/>
              <a:t>мануелном</a:t>
            </a:r>
            <a:r>
              <a:rPr lang="sr-Latn-RS" sz="2400" dirty="0"/>
              <a:t> </a:t>
            </a:r>
            <a:r>
              <a:rPr lang="sr-Cyrl-RS" sz="2400" dirty="0"/>
              <a:t>масажом</a:t>
            </a:r>
            <a:endParaRPr lang="sr-Latn-R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/>
              <a:t>Неке</a:t>
            </a:r>
            <a:r>
              <a:rPr lang="sr-Latn-RS" sz="2400" dirty="0"/>
              <a:t> </a:t>
            </a:r>
            <a:r>
              <a:rPr lang="sr-Cyrl-RS" sz="2400" dirty="0"/>
              <a:t>процедуре</a:t>
            </a:r>
            <a:r>
              <a:rPr lang="sr-Latn-RS" sz="2400" dirty="0"/>
              <a:t> </a:t>
            </a:r>
            <a:r>
              <a:rPr lang="sr-Cyrl-RS" sz="2400" dirty="0"/>
              <a:t>физикалне</a:t>
            </a:r>
            <a:r>
              <a:rPr lang="sr-Latn-RS" sz="2400" dirty="0"/>
              <a:t> </a:t>
            </a:r>
            <a:r>
              <a:rPr lang="sr-Cyrl-RS" sz="2400" dirty="0"/>
              <a:t>терапије</a:t>
            </a:r>
            <a:r>
              <a:rPr lang="sr-Latn-RS" sz="2400" dirty="0"/>
              <a:t> (</a:t>
            </a:r>
            <a:r>
              <a:rPr lang="sr-Cyrl-RS" sz="2400" dirty="0"/>
              <a:t>анодна</a:t>
            </a:r>
            <a:r>
              <a:rPr lang="sr-Latn-RS" sz="2400" dirty="0"/>
              <a:t> </a:t>
            </a:r>
            <a:r>
              <a:rPr lang="sr-Cyrl-RS" sz="2400" dirty="0"/>
              <a:t>галванизација</a:t>
            </a:r>
            <a:r>
              <a:rPr lang="sr-Latn-RS" sz="2400" dirty="0"/>
              <a:t>, </a:t>
            </a:r>
            <a:r>
              <a:rPr lang="sr-Cyrl-RS" sz="2400" dirty="0"/>
              <a:t>електрофореза</a:t>
            </a:r>
            <a:r>
              <a:rPr lang="sr-Latn-RS" sz="2400" dirty="0"/>
              <a:t> </a:t>
            </a:r>
            <a:r>
              <a:rPr lang="sr-Cyrl-RS" sz="2400" dirty="0"/>
              <a:t>лекова</a:t>
            </a:r>
            <a:r>
              <a:rPr lang="sr-Latn-RS" sz="2400" dirty="0"/>
              <a:t>, </a:t>
            </a:r>
            <a:r>
              <a:rPr lang="sr-Cyrl-RS" sz="2400" dirty="0"/>
              <a:t>интеферентна</a:t>
            </a:r>
            <a:r>
              <a:rPr lang="sr-Latn-RS" sz="2400" dirty="0"/>
              <a:t> </a:t>
            </a:r>
            <a:r>
              <a:rPr lang="sr-Cyrl-RS" sz="2400" dirty="0"/>
              <a:t>струја</a:t>
            </a:r>
            <a:r>
              <a:rPr lang="sr-Latn-RS" sz="2400" dirty="0"/>
              <a:t>, </a:t>
            </a:r>
            <a:r>
              <a:rPr lang="sr-Cyrl-RS" sz="2400" dirty="0"/>
              <a:t>ласеротерапија</a:t>
            </a:r>
            <a:r>
              <a:rPr lang="sr-Latn-RS" sz="2400" dirty="0"/>
              <a:t>, </a:t>
            </a:r>
            <a:r>
              <a:rPr lang="sr-Cyrl-RS" sz="2400" dirty="0"/>
              <a:t>магнетотерапија</a:t>
            </a:r>
            <a:r>
              <a:rPr lang="sr-Latn-RS" sz="2400" dirty="0"/>
              <a:t> ...)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/>
              <a:t>Кинезитерапија</a:t>
            </a:r>
            <a:endParaRPr lang="sr-Latn-R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74488"/>
            <a:ext cx="2659693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1077238"/>
            <a:ext cx="11761940" cy="52791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sr-Latn-RS" sz="2800" b="1" spc="600" dirty="0" smtClean="0">
                <a:solidFill>
                  <a:srgbClr val="FF0000"/>
                </a:solidFill>
              </a:rPr>
              <a:t>2. </a:t>
            </a:r>
            <a:r>
              <a:rPr lang="sr-Cyrl-RS" sz="2800" b="1" spc="600" dirty="0" smtClean="0">
                <a:solidFill>
                  <a:srgbClr val="FF0000"/>
                </a:solidFill>
              </a:rPr>
              <a:t>КОНТРАКТУРЕ</a:t>
            </a:r>
            <a:endParaRPr lang="sr-Latn-RS" sz="2800" b="1" spc="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ru-RU" b="1" dirty="0" smtClean="0"/>
              <a:t>Оне </a:t>
            </a:r>
            <a:r>
              <a:rPr lang="ru-RU" b="1" dirty="0"/>
              <a:t>настају услед несинхронизације флексионе и екстензионе групе мишића, где доминирају флексорни мишићи  што у даљем току доводи до настанка флексионих контрактрура. Рад на њиховим превенцијама у виду вежби започиње у овог фази рехабилитације, а главни третман већ створених контрактура спроводи се током </a:t>
            </a:r>
            <a:r>
              <a:rPr lang="sr-Latn-RS" b="1" dirty="0" smtClean="0"/>
              <a:t>IV</a:t>
            </a:r>
            <a:r>
              <a:rPr lang="ru-RU" b="1" dirty="0" smtClean="0"/>
              <a:t> </a:t>
            </a:r>
            <a:r>
              <a:rPr lang="ru-RU" b="1" dirty="0"/>
              <a:t>фазе протетичке рехабилитације, тј. код претпротетичке припреме.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У циљу спречавања контрактура врши се постављање патрљка у корективни положај.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b="1" dirty="0" smtClean="0"/>
              <a:t>Ko</a:t>
            </a:r>
            <a:r>
              <a:rPr lang="sr-Cyrl-RS" b="1" dirty="0" smtClean="0"/>
              <a:t>д натколене ампутације</a:t>
            </a:r>
            <a:r>
              <a:rPr lang="sr-Cyrl-RS" dirty="0" smtClean="0"/>
              <a:t>, натколени патрљак се поставља у положђај потпуне  екстензије кука и адукције уз додатни спољашњи притисак или се пацијент поставља у потрбушну положај лежања</a:t>
            </a:r>
            <a:r>
              <a:rPr lang="ru-RU" dirty="0" smtClean="0"/>
              <a:t>, јер је овај патрљак склон развоју флексионе и адукционе контрактуре.</a:t>
            </a:r>
          </a:p>
          <a:p>
            <a:pPr marL="0" indent="0" algn="just">
              <a:buNone/>
            </a:pPr>
            <a:r>
              <a:rPr lang="ru-RU" b="1" dirty="0" smtClean="0"/>
              <a:t>Код потколене ампутације</a:t>
            </a:r>
            <a:r>
              <a:rPr lang="ru-RU" dirty="0" smtClean="0"/>
              <a:t>, патрљак се поставља у положај потпуне екстензије у колену чиме се спречава развој флексионе контрактуре. 	За то се може користити Крамерова шина.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Такође се увежбава и окретање у постељи, седење у кревету и на ивици кревета с тим да се те вежбе услед болне осетљивости патрљка веома пажљиво дозирају.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Не </a:t>
            </a:r>
            <a:r>
              <a:rPr lang="ru-RU" b="1" dirty="0"/>
              <a:t>мање битно, али на крају, у овој фази треба пацијента што више охрабривати да прихати свој патрљак, да га додирује, а не да га сматра туђим. То помаже пацијенту да прихвати новонасталу ситуацију, да је прихвати и надаље да учествује у протетичкој рехабилитацији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3768</TotalTime>
  <Words>1501</Words>
  <Application>Microsoft Office PowerPoint</Application>
  <PresentationFormat>Widescreen</PresentationFormat>
  <Paragraphs>157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Wingdings 2</vt:lpstr>
      <vt:lpstr>Flow</vt:lpstr>
      <vt:lpstr>     </vt:lpstr>
      <vt:lpstr>ПРОТЕТИЧКА РЕХАБИЛИТАЦИЈА КОД АМПУТАЦИЈА ДОЊИХ ЕКСТРЕМИТЕТА</vt:lpstr>
      <vt:lpstr>PowerPoint Presentation</vt:lpstr>
      <vt:lpstr>I ПРЕАМПУТАЦИОНА ФАЗА</vt:lpstr>
      <vt:lpstr>PowerPoint Presentation</vt:lpstr>
      <vt:lpstr>II ПОСТАМПУТАЦИОНА ФАЗА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 ПРОЦЕНА ПОДОБНОСТИ ПАЦИЈЕНТА  ЗА ПРОТЕТИСАЊЕ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НАРЕДНА ПРЕДАВАЊА</vt:lpstr>
      <vt:lpstr>ХВАЛА НА ПАЖЊИ!!!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korisnik</dc:creator>
  <cp:lastModifiedBy>korisnik</cp:lastModifiedBy>
  <cp:revision>248</cp:revision>
  <dcterms:created xsi:type="dcterms:W3CDTF">2019-03-01T12:43:24Z</dcterms:created>
  <dcterms:modified xsi:type="dcterms:W3CDTF">2019-04-01T08:37:45Z</dcterms:modified>
</cp:coreProperties>
</file>