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9"/>
  </p:notesMasterIdLst>
  <p:sldIdLst>
    <p:sldId id="326" r:id="rId2"/>
    <p:sldId id="392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81" r:id="rId14"/>
    <p:sldId id="382" r:id="rId15"/>
    <p:sldId id="383" r:id="rId16"/>
    <p:sldId id="386" r:id="rId17"/>
    <p:sldId id="388" r:id="rId18"/>
    <p:sldId id="391" r:id="rId19"/>
    <p:sldId id="324" r:id="rId20"/>
    <p:sldId id="315" r:id="rId21"/>
    <p:sldId id="393" r:id="rId22"/>
    <p:sldId id="325" r:id="rId23"/>
    <p:sldId id="316" r:id="rId24"/>
    <p:sldId id="394" r:id="rId25"/>
    <p:sldId id="398" r:id="rId26"/>
    <p:sldId id="318" r:id="rId27"/>
    <p:sldId id="317" r:id="rId28"/>
    <p:sldId id="319" r:id="rId29"/>
    <p:sldId id="320" r:id="rId30"/>
    <p:sldId id="321" r:id="rId31"/>
    <p:sldId id="395" r:id="rId32"/>
    <p:sldId id="396" r:id="rId33"/>
    <p:sldId id="322" r:id="rId34"/>
    <p:sldId id="323" r:id="rId35"/>
    <p:sldId id="397" r:id="rId36"/>
    <p:sldId id="450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00CC"/>
    <a:srgbClr val="0BF5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80A9-813B-45FD-9106-561B1E4D28B8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9EA6-269E-400F-B9F8-B6B2BE9CB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2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AAC9-FFB9-4587-BA16-1EB0677B6B5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BFAF-1784-4D29-960B-EB7F1CBE7FF3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E99B-51D9-41DF-9BF2-12FF6432443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1776-1932-4145-989C-F1BAD90CB371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38E9-CAD3-47DD-8A0E-BC50C5ACCAFB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0049-01E5-408A-BD35-F17CC9281A84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7CF7-A1C0-4FC8-84E6-FDA2B4C1E3ED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7D11-CB93-4416-A65A-DD880E5BC564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F1F-E31C-4627-9EA3-2C6EFA03603F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4C01-C7D8-4B49-A811-010BD15A236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6EFE-5880-49F3-AC7F-511223F0A52C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151B76-26D9-4C5B-9613-E455A4052601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124200" y="51054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3200400"/>
            <a:ext cx="5727915" cy="138499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IX PREDAVANJE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zgloba</a:t>
            </a:r>
            <a:r>
              <a:rPr lang="en-US" sz="2800" dirty="0" smtClean="0"/>
              <a:t>  </a:t>
            </a:r>
            <a:r>
              <a:rPr lang="en-US" sz="2800" dirty="0" err="1" smtClean="0"/>
              <a:t>lakta</a:t>
            </a:r>
            <a:r>
              <a:rPr lang="en-US" sz="2800" dirty="0" smtClean="0"/>
              <a:t> 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sportiste</a:t>
            </a:r>
            <a:r>
              <a:rPr lang="en-US" sz="2800" b="1" dirty="0" smtClean="0"/>
              <a:t> </a:t>
            </a:r>
          </a:p>
          <a:p>
            <a:endParaRPr lang="en-US" sz="2800" b="1" dirty="0" smtClean="0"/>
          </a:p>
        </p:txBody>
      </p:sp>
      <p:pic>
        <p:nvPicPr>
          <p:cNvPr id="10" name="Picture 2" descr="https://www.orthoexpert.rs/images/l/lakat/bol-u-predelu-lak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302419" cy="16964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599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B</a:t>
            </a:r>
            <a:r>
              <a:rPr lang="sr-Latn-RS" sz="3200" dirty="0" smtClean="0"/>
              <a:t>urze – sluzne kese lakta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1605855"/>
          </a:xfrm>
        </p:spPr>
        <p:txBody>
          <a:bodyPr>
            <a:normAutofit/>
          </a:bodyPr>
          <a:lstStyle/>
          <a:p>
            <a:r>
              <a:rPr lang="en-US" i="1" dirty="0" smtClean="0"/>
              <a:t>B</a:t>
            </a:r>
            <a:r>
              <a:rPr lang="sr-Latn-RS" i="1" dirty="0" smtClean="0"/>
              <a:t>ursa subcutanea olecrani </a:t>
            </a:r>
            <a:r>
              <a:rPr lang="sr-Latn-RS" b="0" dirty="0" smtClean="0"/>
              <a:t>značajnija burza lakta. </a:t>
            </a:r>
            <a:r>
              <a:rPr lang="en-US" b="0" dirty="0" smtClean="0"/>
              <a:t>N</a:t>
            </a:r>
            <a:r>
              <a:rPr lang="sr-Latn-RS" b="0" dirty="0" smtClean="0"/>
              <a:t>alazi se u potkožnom tkivu iza olekranona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7" name="Content Placeholder 6" descr="burs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3218"/>
            <a:ext cx="4572000" cy="370413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5" y="1196752"/>
            <a:ext cx="4716016" cy="1584175"/>
          </a:xfrm>
        </p:spPr>
        <p:txBody>
          <a:bodyPr>
            <a:noAutofit/>
          </a:bodyPr>
          <a:lstStyle/>
          <a:p>
            <a:r>
              <a:rPr lang="en-US" b="0" dirty="0" smtClean="0"/>
              <a:t>N</a:t>
            </a:r>
            <a:r>
              <a:rPr lang="sr-Latn-RS" b="0" dirty="0" smtClean="0"/>
              <a:t>ajčešće dolazi do upale ove burze - prilikom čestih ponavljanja pokreta fleksije i ekstenzije</a:t>
            </a:r>
            <a:endParaRPr lang="en-US" b="0" dirty="0"/>
          </a:p>
        </p:txBody>
      </p:sp>
      <p:pic>
        <p:nvPicPr>
          <p:cNvPr id="8" name="Content Placeholder 7" descr="bursit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836942"/>
            <a:ext cx="4572000" cy="36163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9248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/>
              <a:t>    </a:t>
            </a:r>
            <a:r>
              <a:rPr lang="en-US" sz="3200" dirty="0" smtClean="0"/>
              <a:t>P</a:t>
            </a:r>
            <a:r>
              <a:rPr lang="sr-Latn-RS" sz="3200" dirty="0" smtClean="0"/>
              <a:t>okreti u lakatnom zglobu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0-145˚ (artrokinematički pokreti uz fleksiju – prednje klizanje ulne)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– uz zadnje klizanje ulne</a:t>
            </a:r>
          </a:p>
          <a:p>
            <a:r>
              <a:rPr lang="sr-Latn-RS" dirty="0" smtClean="0"/>
              <a:t>Supinacija 0-90˚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ronacija  0-80˚ </a:t>
            </a:r>
            <a:endParaRPr lang="en-US" dirty="0"/>
          </a:p>
        </p:txBody>
      </p:sp>
      <p:pic>
        <p:nvPicPr>
          <p:cNvPr id="4" name="Picture 3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505200"/>
            <a:ext cx="4038600" cy="30250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manuelni-misicni-test-zgloba-lakta-artcubiti-elbow-joint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uelni-misicni-test-zgloba-lakta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662834" cy="38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sz="3200" dirty="0" smtClean="0"/>
              <a:t>      </a:t>
            </a:r>
            <a:r>
              <a:rPr lang="en-US" sz="3600" dirty="0" smtClean="0"/>
              <a:t>M</a:t>
            </a:r>
            <a:r>
              <a:rPr lang="sr-Latn-RS" sz="3600" dirty="0" smtClean="0"/>
              <a:t>išići fleksori zgloba lakta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2909" y="1285859"/>
          <a:ext cx="8001057" cy="5280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260"/>
                <a:gridCol w="1815831"/>
                <a:gridCol w="1252543"/>
                <a:gridCol w="1720192"/>
                <a:gridCol w="1480231"/>
              </a:tblGrid>
              <a:tr h="1348700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/>
                        <a:t>  </a:t>
                      </a:r>
                    </a:p>
                    <a:p>
                      <a:pPr algn="ctr"/>
                      <a:r>
                        <a:rPr lang="sr-Latn-RS" sz="2400" dirty="0" smtClean="0"/>
                        <a:t> mišić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/>
                        <a:t>   </a:t>
                      </a:r>
                    </a:p>
                    <a:p>
                      <a:pPr algn="ctr"/>
                      <a:r>
                        <a:rPr lang="sr-Latn-RS" sz="2400" dirty="0" smtClean="0"/>
                        <a:t>pripoj</a:t>
                      </a:r>
                    </a:p>
                    <a:p>
                      <a:pPr algn="ctr"/>
                      <a:r>
                        <a:rPr lang="sr-Latn-RS" sz="2400" dirty="0" smtClean="0"/>
                        <a:t>proksimalni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/>
                        <a:t>  </a:t>
                      </a:r>
                    </a:p>
                    <a:p>
                      <a:pPr algn="ctr"/>
                      <a:r>
                        <a:rPr lang="sr-Latn-RS" sz="2400" dirty="0" smtClean="0"/>
                        <a:t> pripoj</a:t>
                      </a:r>
                    </a:p>
                    <a:p>
                      <a:pPr algn="ctr"/>
                      <a:r>
                        <a:rPr lang="sr-Latn-RS" sz="2400" dirty="0" smtClean="0"/>
                        <a:t> distalni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RS" sz="2400" dirty="0" smtClean="0"/>
                    </a:p>
                    <a:p>
                      <a:pPr algn="ctr"/>
                      <a:r>
                        <a:rPr lang="sr-Latn-RS" sz="2400" dirty="0" smtClean="0"/>
                        <a:t>inervacija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/>
                        <a:t>  </a:t>
                      </a:r>
                    </a:p>
                    <a:p>
                      <a:pPr algn="ctr"/>
                      <a:r>
                        <a:rPr lang="sr-Latn-RS" sz="2400" dirty="0" smtClean="0"/>
                        <a:t>dejstvo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48700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m.biceps brachii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   scapula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</a:t>
                      </a:r>
                      <a:r>
                        <a:rPr lang="sr-Latn-RS" sz="2800" dirty="0" smtClean="0"/>
                        <a:t>radius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n.misculocutaneus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r>
                        <a:rPr lang="sr-Latn-RS" sz="2800" dirty="0" smtClean="0"/>
                        <a:t>leksija </a:t>
                      </a:r>
                    </a:p>
                    <a:p>
                      <a:r>
                        <a:rPr lang="sr-Latn-RS" sz="2800" dirty="0" smtClean="0"/>
                        <a:t>supinacija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68874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m.brachialis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humerus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ulna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n.misculocutaneus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n.radialis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fleksija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48700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</a:t>
                      </a:r>
                    </a:p>
                    <a:p>
                      <a:r>
                        <a:rPr lang="sr-Latn-RS" sz="2800" dirty="0" smtClean="0"/>
                        <a:t>brachioradialis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humerus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radius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n.radialis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fleksija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772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/>
              <a:t>E</a:t>
            </a:r>
            <a:r>
              <a:rPr lang="sr-Latn-RS" sz="3200" b="1" dirty="0" smtClean="0"/>
              <a:t>kstenzija podlakta -m.triceps brachii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sr-Latn-R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</a:t>
            </a:r>
          </a:p>
          <a:p>
            <a:pPr>
              <a:buNone/>
            </a:pPr>
            <a:r>
              <a:rPr lang="sr-Latn-RS" dirty="0" smtClean="0"/>
              <a:t>       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sr-Latn-RS" dirty="0" smtClean="0"/>
              <a:t>caput longum – tuberositas infraglenoidalis scapulae</a:t>
            </a:r>
          </a:p>
          <a:p>
            <a:r>
              <a:rPr lang="sr-Latn-RS" dirty="0" smtClean="0"/>
              <a:t>caput laterale – zadnja strana humerusa iznad sulkus n.radialis</a:t>
            </a:r>
          </a:p>
          <a:p>
            <a:r>
              <a:rPr lang="sr-Latn-RS" dirty="0" smtClean="0"/>
              <a:t>caput mediale - zadnja strana humerusa ispod sulkus n.radialis</a:t>
            </a:r>
          </a:p>
          <a:p>
            <a:r>
              <a:rPr lang="sr-Latn-RS" dirty="0" smtClean="0"/>
              <a:t>olecranon ulnae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čestvuje i u pokretima </a:t>
            </a:r>
            <a:r>
              <a:rPr lang="sr-Latn-RS" b="1" dirty="0" smtClean="0"/>
              <a:t>spoljne rotacije i ekstenzije nadlakta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nervacija</a:t>
            </a:r>
            <a:r>
              <a:rPr lang="sr-Latn-RS" b="1" dirty="0" smtClean="0"/>
              <a:t>: n.radialis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anuelni-misicni-test-zgloba-lakta-artcubiti-elbow-jo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up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4487" cy="659735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01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lakatnog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Pored mi</a:t>
            </a:r>
            <a:r>
              <a:rPr lang="sr-Latn-RS" dirty="0" smtClean="0"/>
              <a:t>šića, važnu ulogu u pokretima imaju i ligamenti lakatnog zgloba.Sva tri zgloba u nivou lakta su obavijena zajedničkom zglobnom kapsulom (čahurom),a ona je pojačana pomoću nekoliko snažnih veza.</a:t>
            </a:r>
          </a:p>
          <a:p>
            <a:pPr>
              <a:buNone/>
            </a:pPr>
            <a:r>
              <a:rPr lang="sr-Latn-RS" dirty="0" smtClean="0"/>
              <a:t>    Ligamenti lakatnog zgloba su: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ig.Collaterale ulnare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ig.Collaterale radii</a:t>
            </a:r>
          </a:p>
          <a:p>
            <a:pPr>
              <a:buNone/>
            </a:pPr>
            <a:r>
              <a:rPr lang="sr-Latn-RS" dirty="0" smtClean="0"/>
              <a:t>    Ovi ligamenti svojim dejstvom sprečavaju lateralna pomeranja podlaktice.Pored toga,pomoću svojih zatezanja ove veze sprečavaju da se prekomerno izvode pokreti fleksije i ekstenzije u lakatnom zglobu.</a:t>
            </a:r>
          </a:p>
          <a:p>
            <a:endParaRPr lang="en-US" dirty="0"/>
          </a:p>
        </p:txBody>
      </p:sp>
      <p:pic>
        <p:nvPicPr>
          <p:cNvPr id="4" name="Picture 3" descr="anatomija-lak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000372"/>
            <a:ext cx="1991023" cy="15013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0" descr="lakat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15292" y="914400"/>
            <a:ext cx="6248400" cy="53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6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620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lakta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2133600"/>
            <a:ext cx="4267199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Lakat</a:t>
            </a:r>
            <a:r>
              <a:rPr lang="en-US" dirty="0"/>
              <a:t> je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zglob</a:t>
            </a:r>
            <a:r>
              <a:rPr lang="en-US" dirty="0"/>
              <a:t> </a:t>
            </a:r>
            <a:r>
              <a:rPr lang="en-US" dirty="0" err="1"/>
              <a:t>formiran</a:t>
            </a:r>
            <a:r>
              <a:rPr lang="en-US" dirty="0"/>
              <a:t> </a:t>
            </a:r>
            <a:r>
              <a:rPr lang="en-US" dirty="0" err="1"/>
              <a:t>spojem</a:t>
            </a:r>
            <a:r>
              <a:rPr lang="en-US" dirty="0"/>
              <a:t> </a:t>
            </a:r>
            <a:r>
              <a:rPr lang="en-US" dirty="0" err="1"/>
              <a:t>triju</a:t>
            </a:r>
            <a:r>
              <a:rPr lang="en-US" dirty="0"/>
              <a:t> </a:t>
            </a:r>
            <a:r>
              <a:rPr lang="en-US" dirty="0" err="1"/>
              <a:t>kostiju</a:t>
            </a:r>
            <a:r>
              <a:rPr lang="en-US" dirty="0"/>
              <a:t> </a:t>
            </a:r>
            <a:r>
              <a:rPr lang="en-US" dirty="0" err="1"/>
              <a:t>humerusa</a:t>
            </a:r>
            <a:r>
              <a:rPr lang="en-US" dirty="0"/>
              <a:t>, </a:t>
            </a:r>
            <a:r>
              <a:rPr lang="en-US" dirty="0" err="1"/>
              <a:t>nadlaktice</a:t>
            </a:r>
            <a:r>
              <a:rPr lang="en-US" dirty="0"/>
              <a:t> i </a:t>
            </a:r>
            <a:r>
              <a:rPr lang="en-US" dirty="0" err="1"/>
              <a:t>ulne</a:t>
            </a:r>
            <a:r>
              <a:rPr lang="en-US" dirty="0"/>
              <a:t> i </a:t>
            </a:r>
            <a:r>
              <a:rPr lang="en-US" dirty="0" err="1"/>
              <a:t>radijusa</a:t>
            </a:r>
            <a:r>
              <a:rPr lang="en-US" dirty="0"/>
              <a:t> </a:t>
            </a:r>
            <a:r>
              <a:rPr lang="en-US" dirty="0" err="1"/>
              <a:t>podlaktice</a:t>
            </a:r>
            <a:r>
              <a:rPr lang="en-US" dirty="0"/>
              <a:t>. </a:t>
            </a:r>
            <a:r>
              <a:rPr lang="en-US" dirty="0" err="1"/>
              <a:t>Koštane</a:t>
            </a:r>
            <a:r>
              <a:rPr lang="en-US" dirty="0"/>
              <a:t> </a:t>
            </a:r>
            <a:r>
              <a:rPr lang="en-US" dirty="0" err="1"/>
              <a:t>kvrge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unutrašnje</a:t>
            </a:r>
            <a:r>
              <a:rPr lang="en-US" dirty="0"/>
              <a:t> i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zovu</a:t>
            </a:r>
            <a:r>
              <a:rPr lang="en-US" dirty="0"/>
              <a:t> se </a:t>
            </a:r>
            <a:r>
              <a:rPr lang="en-US" dirty="0" err="1"/>
              <a:t>epikondili</a:t>
            </a:r>
            <a:r>
              <a:rPr lang="en-US" dirty="0"/>
              <a:t>. </a:t>
            </a:r>
            <a:r>
              <a:rPr lang="en-US" dirty="0" err="1"/>
              <a:t>Prisutni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ligamenti</a:t>
            </a:r>
            <a:r>
              <a:rPr lang="en-US" dirty="0"/>
              <a:t>, </a:t>
            </a:r>
            <a:r>
              <a:rPr lang="en-US" dirty="0" err="1"/>
              <a:t>tetive</a:t>
            </a:r>
            <a:r>
              <a:rPr lang="en-US" dirty="0"/>
              <a:t> i burse.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Резултат слика за ZGLOB LAK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272990" cy="3124200"/>
          </a:xfrm>
          <a:prstGeom prst="rect">
            <a:avLst/>
          </a:prstGeom>
          <a:ln w="381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674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8486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Najčešće povrede lakta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828800"/>
            <a:ext cx="36576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/>
            <a:r>
              <a:rPr lang="en-US" dirty="0" err="1" smtClean="0"/>
              <a:t>subluksacije</a:t>
            </a:r>
            <a:r>
              <a:rPr lang="en-US" dirty="0"/>
              <a:t>, </a:t>
            </a:r>
            <a:endParaRPr lang="sr-Latn-RS" dirty="0" smtClean="0"/>
          </a:p>
          <a:p>
            <a:pPr marL="0" indent="0"/>
            <a:r>
              <a:rPr lang="en-US" dirty="0" err="1" smtClean="0"/>
              <a:t>luksacije</a:t>
            </a:r>
            <a:r>
              <a:rPr lang="en-US" dirty="0" smtClean="0"/>
              <a:t>,</a:t>
            </a:r>
            <a:endParaRPr lang="sr-Latn-RS" dirty="0" smtClean="0"/>
          </a:p>
          <a:p>
            <a:pPr marL="0" indent="0"/>
            <a:r>
              <a:rPr lang="en-US" dirty="0" smtClean="0"/>
              <a:t>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olekranona</a:t>
            </a:r>
            <a:r>
              <a:rPr lang="en-US" dirty="0"/>
              <a:t>, </a:t>
            </a:r>
            <a:endParaRPr lang="sr-Latn-RS" dirty="0" smtClean="0"/>
          </a:p>
          <a:p>
            <a:pPr marL="0" indent="0"/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/>
              <a:t>glave</a:t>
            </a:r>
            <a:r>
              <a:rPr lang="en-US" dirty="0"/>
              <a:t> </a:t>
            </a:r>
            <a:r>
              <a:rPr lang="en-US" dirty="0" err="1"/>
              <a:t>radijusa</a:t>
            </a:r>
            <a:r>
              <a:rPr lang="en-US" dirty="0"/>
              <a:t> </a:t>
            </a:r>
            <a:endParaRPr lang="sr-Latn-RS" dirty="0" smtClean="0"/>
          </a:p>
          <a:p>
            <a:pPr marL="0" indent="0"/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u „</a:t>
            </a:r>
            <a:r>
              <a:rPr lang="en-US" dirty="0" err="1"/>
              <a:t>prolazu</a:t>
            </a:r>
            <a:r>
              <a:rPr lang="en-US" dirty="0"/>
              <a:t>“(Sideswipe </a:t>
            </a:r>
            <a:r>
              <a:rPr lang="en-US" dirty="0" err="1"/>
              <a:t>prelomi</a:t>
            </a:r>
            <a:r>
              <a:rPr lang="en-US" dirty="0"/>
              <a:t>), </a:t>
            </a:r>
            <a:endParaRPr lang="sr-Latn-RS" dirty="0" smtClean="0"/>
          </a:p>
          <a:p>
            <a:pPr marL="0" indent="0"/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/>
              <a:t>dijafize</a:t>
            </a:r>
            <a:r>
              <a:rPr lang="en-US" dirty="0"/>
              <a:t> </a:t>
            </a:r>
            <a:r>
              <a:rPr lang="en-US" dirty="0" err="1"/>
              <a:t>ulne</a:t>
            </a:r>
            <a:r>
              <a:rPr lang="en-US" dirty="0"/>
              <a:t> </a:t>
            </a:r>
            <a:r>
              <a:rPr lang="en-US" dirty="0" err="1"/>
              <a:t>udružen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dislokacijom</a:t>
            </a:r>
            <a:r>
              <a:rPr lang="en-US" dirty="0"/>
              <a:t> </a:t>
            </a:r>
            <a:r>
              <a:rPr lang="en-US" dirty="0" err="1"/>
              <a:t>glavice</a:t>
            </a:r>
            <a:r>
              <a:rPr lang="en-US" dirty="0"/>
              <a:t> </a:t>
            </a:r>
            <a:r>
              <a:rPr lang="en-US" dirty="0" err="1"/>
              <a:t>radijusa</a:t>
            </a:r>
            <a:r>
              <a:rPr lang="en-US" dirty="0"/>
              <a:t> (</a:t>
            </a:r>
            <a:r>
              <a:rPr lang="en-US" dirty="0" err="1"/>
              <a:t>Monteggia</a:t>
            </a:r>
            <a:r>
              <a:rPr lang="en-US" dirty="0"/>
              <a:t>), </a:t>
            </a:r>
            <a:endParaRPr lang="sr-Latn-RS" dirty="0" smtClean="0"/>
          </a:p>
          <a:p>
            <a:pPr marL="0" indent="0"/>
            <a:r>
              <a:rPr lang="en-US" dirty="0" err="1" smtClean="0"/>
              <a:t>fractura</a:t>
            </a:r>
            <a:r>
              <a:rPr lang="en-US" dirty="0" smtClean="0"/>
              <a:t> </a:t>
            </a:r>
            <a:r>
              <a:rPr lang="en-US" dirty="0"/>
              <a:t>radii loco </a:t>
            </a:r>
            <a:r>
              <a:rPr lang="en-US" dirty="0" err="1"/>
              <a:t>typico</a:t>
            </a:r>
            <a:r>
              <a:rPr lang="en-US" dirty="0" smtClean="0"/>
              <a:t>,</a:t>
            </a:r>
            <a:endParaRPr lang="sr-Latn-RS" dirty="0" smtClean="0"/>
          </a:p>
          <a:p>
            <a:pPr marL="0" indent="0" algn="just"/>
            <a:r>
              <a:rPr lang="en-US" dirty="0" smtClean="0"/>
              <a:t> </a:t>
            </a:r>
            <a:endParaRPr lang="sr-Latn-RS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Чувар места за садржај 2"/>
          <p:cNvSpPr txBox="1">
            <a:spLocks/>
          </p:cNvSpPr>
          <p:nvPr/>
        </p:nvSpPr>
        <p:spPr>
          <a:xfrm>
            <a:off x="4953000" y="1752600"/>
            <a:ext cx="41910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povredi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tkiva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povrede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predelu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glavice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radijusa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kontuzije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radijalnog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živca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neuritis,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povreda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ularnog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kolateralnog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ligamenta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hiperekstenzione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povrede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burziti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predelu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posledice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povrede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3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69342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/>
              <a:t>Povrede lakta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Povred</a:t>
            </a:r>
            <a:r>
              <a:rPr lang="sr-Latn-RS" dirty="0" smtClean="0"/>
              <a:t>e lakta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nastaj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stalnog</a:t>
            </a:r>
            <a:r>
              <a:rPr lang="en-US" dirty="0" smtClean="0"/>
              <a:t> </a:t>
            </a:r>
            <a:r>
              <a:rPr lang="en-US" dirty="0" err="1" smtClean="0"/>
              <a:t>ponavljanja</a:t>
            </a:r>
            <a:r>
              <a:rPr lang="en-US" dirty="0" smtClean="0"/>
              <a:t> </a:t>
            </a:r>
            <a:r>
              <a:rPr lang="en-US" dirty="0" err="1" smtClean="0"/>
              <a:t>pokreta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tenisera</a:t>
            </a:r>
            <a:r>
              <a:rPr lang="en-US" dirty="0" smtClean="0"/>
              <a:t>, </a:t>
            </a:r>
            <a:r>
              <a:rPr lang="en-US" dirty="0" err="1" smtClean="0"/>
              <a:t>veslača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igrača</a:t>
            </a:r>
            <a:r>
              <a:rPr lang="en-US" dirty="0" smtClean="0"/>
              <a:t> </a:t>
            </a:r>
            <a:r>
              <a:rPr lang="en-US" dirty="0" err="1" smtClean="0"/>
              <a:t>golfa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sr-Latn-RS" dirty="0" smtClean="0"/>
              <a:t>su ove povrede </a:t>
            </a:r>
            <a:r>
              <a:rPr lang="en-US" dirty="0" err="1" smtClean="0"/>
              <a:t>izazvan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nepravilno</a:t>
            </a:r>
            <a:r>
              <a:rPr lang="en-US" dirty="0" smtClean="0"/>
              <a:t> </a:t>
            </a:r>
            <a:r>
              <a:rPr lang="en-US" dirty="0" err="1" smtClean="0"/>
              <a:t>izvedenim</a:t>
            </a:r>
            <a:r>
              <a:rPr lang="en-US" dirty="0" smtClean="0"/>
              <a:t> </a:t>
            </a:r>
            <a:r>
              <a:rPr lang="en-US" dirty="0" err="1" smtClean="0"/>
              <a:t>udarcem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nedovoljno</a:t>
            </a:r>
            <a:r>
              <a:rPr lang="en-US" dirty="0" smtClean="0"/>
              <a:t> </a:t>
            </a:r>
            <a:r>
              <a:rPr lang="en-US" dirty="0" err="1" smtClean="0"/>
              <a:t>razvijenih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ekstenzora</a:t>
            </a:r>
            <a:r>
              <a:rPr lang="en-US" dirty="0" smtClean="0"/>
              <a:t>. </a:t>
            </a:r>
            <a:endParaRPr lang="sr-Latn-RS" dirty="0" smtClean="0"/>
          </a:p>
          <a:p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javi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: </a:t>
            </a:r>
            <a:r>
              <a:rPr lang="en-US" dirty="0" err="1" smtClean="0"/>
              <a:t>karatista</a:t>
            </a:r>
            <a:r>
              <a:rPr lang="en-US" dirty="0" smtClean="0"/>
              <a:t>, </a:t>
            </a:r>
            <a:r>
              <a:rPr lang="en-US" dirty="0" err="1" smtClean="0"/>
              <a:t>kuglaša</a:t>
            </a:r>
            <a:r>
              <a:rPr lang="en-US" dirty="0" smtClean="0"/>
              <a:t>, </a:t>
            </a:r>
            <a:r>
              <a:rPr lang="en-US" dirty="0" err="1" smtClean="0"/>
              <a:t>dizača</a:t>
            </a:r>
            <a:r>
              <a:rPr lang="en-US" dirty="0" smtClean="0"/>
              <a:t> </a:t>
            </a:r>
            <a:r>
              <a:rPr lang="en-US" dirty="0" err="1" smtClean="0"/>
              <a:t>tegova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sl.. </a:t>
            </a:r>
            <a:r>
              <a:rPr lang="en-US" dirty="0" err="1" smtClean="0"/>
              <a:t>Bol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lakta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ograničene</a:t>
            </a:r>
            <a:r>
              <a:rPr lang="en-US" dirty="0" smtClean="0"/>
              <a:t> </a:t>
            </a:r>
            <a:r>
              <a:rPr lang="en-US" dirty="0" err="1" smtClean="0"/>
              <a:t>pokrete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9530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 descr="lakat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1447800"/>
            <a:ext cx="5953125" cy="46910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908438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467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Teniski lakat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029200"/>
          </a:xfrm>
        </p:spPr>
        <p:txBody>
          <a:bodyPr>
            <a:normAutofit/>
          </a:bodyPr>
          <a:lstStyle/>
          <a:p>
            <a:pPr marL="0" indent="0" algn="just"/>
            <a:r>
              <a:rPr lang="en-US" b="1" dirty="0" err="1" smtClean="0"/>
              <a:t>Teniski</a:t>
            </a:r>
            <a:r>
              <a:rPr lang="en-US" b="1" dirty="0" smtClean="0"/>
              <a:t> </a:t>
            </a:r>
            <a:r>
              <a:rPr lang="en-US" b="1" dirty="0" err="1"/>
              <a:t>lakat</a:t>
            </a:r>
            <a:r>
              <a:rPr lang="en-US" b="1" dirty="0"/>
              <a:t> je </a:t>
            </a:r>
            <a:r>
              <a:rPr lang="en-US" b="1" dirty="0" err="1"/>
              <a:t>upala</a:t>
            </a:r>
            <a:r>
              <a:rPr lang="en-US" b="1" dirty="0"/>
              <a:t> </a:t>
            </a:r>
            <a:r>
              <a:rPr lang="en-US" b="1" dirty="0" err="1"/>
              <a:t>tetive</a:t>
            </a:r>
            <a:r>
              <a:rPr lang="en-US" b="1" dirty="0"/>
              <a:t> </a:t>
            </a:r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povezuje</a:t>
            </a:r>
            <a:r>
              <a:rPr lang="en-US" b="1" dirty="0"/>
              <a:t> </a:t>
            </a:r>
            <a:r>
              <a:rPr lang="en-US" b="1" dirty="0" err="1"/>
              <a:t>mišiće</a:t>
            </a:r>
            <a:r>
              <a:rPr lang="en-US" b="1" dirty="0"/>
              <a:t> </a:t>
            </a:r>
            <a:r>
              <a:rPr lang="en-US" b="1" dirty="0" err="1"/>
              <a:t>ekstenzore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spoljašnjim</a:t>
            </a:r>
            <a:r>
              <a:rPr lang="en-US" b="1" dirty="0"/>
              <a:t> </a:t>
            </a:r>
            <a:r>
              <a:rPr lang="en-US" b="1" dirty="0" err="1"/>
              <a:t>epikondilom</a:t>
            </a:r>
            <a:r>
              <a:rPr lang="en-US" b="1" dirty="0"/>
              <a:t>. </a:t>
            </a:r>
            <a:r>
              <a:rPr lang="en-US" dirty="0"/>
              <a:t>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dugi</a:t>
            </a:r>
            <a:r>
              <a:rPr lang="en-US" dirty="0"/>
              <a:t> </a:t>
            </a:r>
            <a:r>
              <a:rPr lang="en-US" dirty="0" err="1"/>
              <a:t>mišići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spoljne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podlaktice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da se </a:t>
            </a:r>
            <a:r>
              <a:rPr lang="en-US" dirty="0" err="1"/>
              <a:t>otvori</a:t>
            </a:r>
            <a:r>
              <a:rPr lang="en-US" dirty="0"/>
              <a:t> i </a:t>
            </a:r>
            <a:r>
              <a:rPr lang="en-US" dirty="0" err="1"/>
              <a:t>ispravi</a:t>
            </a:r>
            <a:r>
              <a:rPr lang="en-US" dirty="0"/>
              <a:t> </a:t>
            </a:r>
            <a:r>
              <a:rPr lang="en-US" dirty="0" err="1"/>
              <a:t>šaka</a:t>
            </a:r>
            <a:r>
              <a:rPr lang="en-US" dirty="0"/>
              <a:t> i </a:t>
            </a:r>
            <a:r>
              <a:rPr lang="en-US" dirty="0" err="1"/>
              <a:t>ručni</a:t>
            </a:r>
            <a:r>
              <a:rPr lang="en-US" dirty="0"/>
              <a:t> </a:t>
            </a:r>
            <a:r>
              <a:rPr lang="en-US" dirty="0" err="1"/>
              <a:t>zglob</a:t>
            </a:r>
            <a:r>
              <a:rPr lang="en-US" dirty="0"/>
              <a:t>. </a:t>
            </a:r>
            <a:endParaRPr lang="sr-Latn-RS" dirty="0" smtClean="0"/>
          </a:p>
          <a:p>
            <a:pPr marL="0" indent="0" algn="just"/>
            <a:r>
              <a:rPr lang="en-US" dirty="0" err="1" smtClean="0"/>
              <a:t>Uzrok</a:t>
            </a:r>
            <a:r>
              <a:rPr lang="en-US" dirty="0" smtClean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i u </a:t>
            </a:r>
            <a:r>
              <a:rPr lang="en-US" dirty="0" err="1"/>
              <a:t>teniskom</a:t>
            </a:r>
            <a:r>
              <a:rPr lang="en-US" dirty="0"/>
              <a:t> </a:t>
            </a:r>
            <a:r>
              <a:rPr lang="en-US" dirty="0" err="1"/>
              <a:t>reketu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da do </a:t>
            </a:r>
            <a:r>
              <a:rPr lang="en-US" dirty="0" err="1"/>
              <a:t>minimuma</a:t>
            </a:r>
            <a:r>
              <a:rPr lang="en-US" dirty="0"/>
              <a:t>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silu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prenosi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udarca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poremećen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u </a:t>
            </a:r>
            <a:r>
              <a:rPr lang="en-US" dirty="0" err="1"/>
              <a:t>grifu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opterećenja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usmereno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laktu</a:t>
            </a:r>
            <a:r>
              <a:rPr lang="en-US" dirty="0"/>
              <a:t>.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reketa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konsultovati</a:t>
            </a:r>
            <a:r>
              <a:rPr lang="en-US" dirty="0"/>
              <a:t> </a:t>
            </a:r>
            <a:r>
              <a:rPr lang="en-US" dirty="0" err="1"/>
              <a:t>stručna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 (</a:t>
            </a:r>
            <a:r>
              <a:rPr lang="en-US" dirty="0" err="1"/>
              <a:t>trenere</a:t>
            </a:r>
            <a:r>
              <a:rPr lang="en-US" dirty="0"/>
              <a:t>).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372100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58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1534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Teniski lakat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je </a:t>
            </a:r>
            <a:r>
              <a:rPr lang="en-US" dirty="0" err="1" smtClean="0"/>
              <a:t>vezan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mišiće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pripajaju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lateralnom</a:t>
            </a:r>
            <a:r>
              <a:rPr lang="en-US" dirty="0" smtClean="0"/>
              <a:t> </a:t>
            </a:r>
            <a:r>
              <a:rPr lang="en-US" dirty="0" err="1" smtClean="0"/>
              <a:t>epikondilu</a:t>
            </a:r>
            <a:r>
              <a:rPr lang="en-US" dirty="0" smtClean="0"/>
              <a:t> </a:t>
            </a:r>
            <a:r>
              <a:rPr lang="en-US" dirty="0" err="1" smtClean="0"/>
              <a:t>humerusa</a:t>
            </a:r>
            <a:r>
              <a:rPr lang="en-US" dirty="0" smtClean="0"/>
              <a:t> a to </a:t>
            </a:r>
            <a:r>
              <a:rPr lang="en-US" dirty="0" err="1" smtClean="0"/>
              <a:t>su</a:t>
            </a:r>
            <a:r>
              <a:rPr lang="en-US" dirty="0" smtClean="0"/>
              <a:t>: m. </a:t>
            </a:r>
            <a:r>
              <a:rPr lang="en-US" dirty="0" err="1" smtClean="0"/>
              <a:t>ekstenzor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, m. </a:t>
            </a:r>
            <a:r>
              <a:rPr lang="en-US" dirty="0" err="1" smtClean="0"/>
              <a:t>ekstenzor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ulnaris</a:t>
            </a:r>
            <a:r>
              <a:rPr lang="en-US" dirty="0" smtClean="0"/>
              <a:t>, m. </a:t>
            </a:r>
            <a:r>
              <a:rPr lang="en-US" dirty="0" err="1" smtClean="0"/>
              <a:t>ekstenzor</a:t>
            </a:r>
            <a:r>
              <a:rPr lang="en-US" dirty="0" smtClean="0"/>
              <a:t> </a:t>
            </a:r>
            <a:r>
              <a:rPr lang="en-US" dirty="0" err="1" smtClean="0"/>
              <a:t>digitorum</a:t>
            </a:r>
            <a:r>
              <a:rPr lang="en-US" dirty="0" smtClean="0"/>
              <a:t>, m. </a:t>
            </a:r>
            <a:r>
              <a:rPr lang="en-US" dirty="0" err="1" smtClean="0"/>
              <a:t>ekstenzor</a:t>
            </a:r>
            <a:r>
              <a:rPr lang="en-US" dirty="0" smtClean="0"/>
              <a:t> </a:t>
            </a:r>
            <a:r>
              <a:rPr lang="en-US" dirty="0" err="1" smtClean="0"/>
              <a:t>digiti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, m. </a:t>
            </a:r>
            <a:r>
              <a:rPr lang="en-US" dirty="0" err="1" smtClean="0"/>
              <a:t>supinator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m. </a:t>
            </a:r>
            <a:r>
              <a:rPr lang="en-US" dirty="0" err="1" smtClean="0"/>
              <a:t>anconeusu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495800"/>
            <a:ext cx="3114675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dirty="0" smtClean="0"/>
              <a:t>U </a:t>
            </a:r>
            <a:r>
              <a:rPr lang="en-US" dirty="0" err="1" smtClean="0"/>
              <a:t>tenisu</a:t>
            </a:r>
            <a:r>
              <a:rPr lang="en-US" dirty="0" smtClean="0"/>
              <a:t>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važnost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bekhend</a:t>
            </a:r>
            <a:r>
              <a:rPr lang="en-US" dirty="0" smtClean="0"/>
              <a:t> </a:t>
            </a:r>
            <a:r>
              <a:rPr lang="en-US" dirty="0" err="1" smtClean="0"/>
              <a:t>udarca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mišići</a:t>
            </a:r>
            <a:r>
              <a:rPr lang="en-US" dirty="0" smtClean="0"/>
              <a:t> m. </a:t>
            </a:r>
            <a:r>
              <a:rPr lang="en-US" dirty="0" err="1" smtClean="0"/>
              <a:t>ekstenzor</a:t>
            </a:r>
            <a:r>
              <a:rPr lang="en-US" dirty="0" smtClean="0"/>
              <a:t>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radialis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udarcu</a:t>
            </a:r>
            <a:r>
              <a:rPr lang="en-US" dirty="0" smtClean="0"/>
              <a:t> </a:t>
            </a:r>
            <a:r>
              <a:rPr lang="en-US" dirty="0" err="1" smtClean="0"/>
              <a:t>lopte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napetosti</a:t>
            </a:r>
            <a:r>
              <a:rPr lang="en-US" dirty="0" smtClean="0"/>
              <a:t> </a:t>
            </a:r>
            <a:r>
              <a:rPr lang="en-US" dirty="0" err="1" smtClean="0"/>
              <a:t>ekstenzornih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podlaktice</a:t>
            </a:r>
            <a:r>
              <a:rPr lang="en-US" dirty="0" smtClean="0"/>
              <a:t>.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takav</a:t>
            </a:r>
            <a:r>
              <a:rPr lang="en-US" dirty="0" smtClean="0"/>
              <a:t> </a:t>
            </a:r>
            <a:r>
              <a:rPr lang="en-US" dirty="0" err="1" smtClean="0"/>
              <a:t>udarac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mikrotraume</a:t>
            </a:r>
            <a:r>
              <a:rPr lang="en-US" dirty="0" smtClean="0"/>
              <a:t> </a:t>
            </a:r>
            <a:r>
              <a:rPr lang="en-US" dirty="0" err="1" smtClean="0"/>
              <a:t>završava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pripoj</a:t>
            </a:r>
            <a:r>
              <a:rPr lang="en-US" dirty="0" smtClean="0"/>
              <a:t> </a:t>
            </a:r>
            <a:r>
              <a:rPr lang="en-US" dirty="0" err="1" smtClean="0"/>
              <a:t>tih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čestih</a:t>
            </a:r>
            <a:r>
              <a:rPr lang="en-US" dirty="0" smtClean="0"/>
              <a:t> </a:t>
            </a:r>
            <a:r>
              <a:rPr lang="en-US" dirty="0" err="1" smtClean="0"/>
              <a:t>ponavljanja</a:t>
            </a:r>
            <a:r>
              <a:rPr lang="en-US" dirty="0" smtClean="0"/>
              <a:t> </a:t>
            </a:r>
            <a:r>
              <a:rPr lang="en-US" dirty="0" err="1" smtClean="0"/>
              <a:t>mikrotraumatko</a:t>
            </a:r>
            <a:r>
              <a:rPr lang="en-US" dirty="0" smtClean="0"/>
              <a:t>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entenzita</a:t>
            </a:r>
            <a:r>
              <a:rPr lang="en-US" dirty="0" smtClean="0"/>
              <a:t>. </a:t>
            </a:r>
            <a:endParaRPr lang="sr-Latn-RS" dirty="0" smtClean="0"/>
          </a:p>
          <a:p>
            <a:pPr marL="0" indent="0" algn="just"/>
            <a:r>
              <a:rPr lang="en-US" dirty="0" err="1" smtClean="0"/>
              <a:t>Ćurković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saradnici</a:t>
            </a:r>
            <a:r>
              <a:rPr lang="en-US" dirty="0" smtClean="0"/>
              <a:t> 1982.god. </a:t>
            </a:r>
            <a:r>
              <a:rPr lang="en-US" dirty="0" err="1" smtClean="0"/>
              <a:t>teniski</a:t>
            </a:r>
            <a:r>
              <a:rPr lang="en-US" dirty="0" smtClean="0"/>
              <a:t> </a:t>
            </a:r>
            <a:r>
              <a:rPr lang="en-US" dirty="0" err="1" smtClean="0"/>
              <a:t>lakat</a:t>
            </a:r>
            <a:r>
              <a:rPr lang="en-US" dirty="0" smtClean="0"/>
              <a:t> </a:t>
            </a:r>
            <a:r>
              <a:rPr lang="en-US" dirty="0" err="1" smtClean="0"/>
              <a:t>označavaju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radijalni</a:t>
            </a:r>
            <a:r>
              <a:rPr lang="en-US" dirty="0" smtClean="0"/>
              <a:t> </a:t>
            </a:r>
            <a:r>
              <a:rPr lang="en-US" dirty="0" err="1" smtClean="0"/>
              <a:t>epikondilitis</a:t>
            </a:r>
            <a:r>
              <a:rPr lang="en-US" dirty="0" smtClean="0"/>
              <a:t> a </a:t>
            </a:r>
            <a:r>
              <a:rPr lang="en-US" dirty="0" err="1" smtClean="0"/>
              <a:t>sreće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van </a:t>
            </a:r>
            <a:r>
              <a:rPr lang="en-US" dirty="0" err="1" smtClean="0"/>
              <a:t>sporta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domaćica</a:t>
            </a:r>
            <a:r>
              <a:rPr lang="en-US" dirty="0" smtClean="0"/>
              <a:t>, </a:t>
            </a:r>
            <a:r>
              <a:rPr lang="en-US" dirty="0" err="1" smtClean="0"/>
              <a:t>šofera</a:t>
            </a:r>
            <a:r>
              <a:rPr lang="en-US" dirty="0" smtClean="0"/>
              <a:t> </a:t>
            </a:r>
            <a:r>
              <a:rPr lang="en-US" dirty="0" err="1" smtClean="0"/>
              <a:t>autobusa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kovača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Наслов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8486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Teniski lakat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4000" dirty="0" smtClean="0"/>
              <a:t>Simptomi kod “teniskog lakta”</a:t>
            </a:r>
            <a:endParaRPr lang="en-US" sz="4000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17520"/>
          </a:xfrm>
        </p:spPr>
        <p:txBody>
          <a:bodyPr/>
          <a:lstStyle/>
          <a:p>
            <a:pPr marL="0" indent="0" algn="just">
              <a:buNone/>
            </a:pPr>
            <a:r>
              <a:rPr lang="sr-Latn-RS" b="1" dirty="0" smtClean="0"/>
              <a:t>J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/>
              <a:t>bol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se </a:t>
            </a:r>
            <a:r>
              <a:rPr lang="en-US" b="1" dirty="0" err="1"/>
              <a:t>širi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spoljne</a:t>
            </a:r>
            <a:r>
              <a:rPr lang="en-US" b="1" dirty="0"/>
              <a:t> </a:t>
            </a:r>
            <a:r>
              <a:rPr lang="en-US" b="1" dirty="0" err="1"/>
              <a:t>strane</a:t>
            </a:r>
            <a:r>
              <a:rPr lang="en-US" b="1" dirty="0"/>
              <a:t> </a:t>
            </a:r>
            <a:r>
              <a:rPr lang="en-US" b="1" dirty="0" err="1"/>
              <a:t>lakta</a:t>
            </a:r>
            <a:r>
              <a:rPr lang="en-US" b="1" dirty="0"/>
              <a:t>, </a:t>
            </a:r>
            <a:r>
              <a:rPr lang="en-US" b="1" dirty="0" err="1"/>
              <a:t>može</a:t>
            </a:r>
            <a:r>
              <a:rPr lang="en-US" b="1" dirty="0"/>
              <a:t> da se </a:t>
            </a:r>
            <a:r>
              <a:rPr lang="en-US" b="1" dirty="0" err="1"/>
              <a:t>širi</a:t>
            </a:r>
            <a:r>
              <a:rPr lang="en-US" b="1" dirty="0"/>
              <a:t> i </a:t>
            </a:r>
            <a:r>
              <a:rPr lang="en-US" b="1" dirty="0" err="1"/>
              <a:t>niz</a:t>
            </a:r>
            <a:r>
              <a:rPr lang="en-US" b="1" dirty="0"/>
              <a:t> </a:t>
            </a:r>
            <a:r>
              <a:rPr lang="en-US" b="1" dirty="0" err="1"/>
              <a:t>podlakticu</a:t>
            </a:r>
            <a:r>
              <a:rPr lang="en-US" b="1" dirty="0"/>
              <a:t>. </a:t>
            </a:r>
            <a:endParaRPr lang="sr-Latn-RS" b="1" dirty="0" smtClean="0"/>
          </a:p>
          <a:p>
            <a:pPr marL="0" indent="0" algn="just">
              <a:buNone/>
            </a:pPr>
            <a:r>
              <a:rPr lang="en-US" dirty="0" err="1" smtClean="0"/>
              <a:t>Znatno</a:t>
            </a:r>
            <a:r>
              <a:rPr lang="en-US" dirty="0" smtClean="0"/>
              <a:t>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pokrete</a:t>
            </a:r>
            <a:r>
              <a:rPr lang="en-US" dirty="0"/>
              <a:t> </a:t>
            </a:r>
            <a:r>
              <a:rPr lang="en-US" dirty="0" err="1"/>
              <a:t>rukovanja</a:t>
            </a:r>
            <a:r>
              <a:rPr lang="en-US" dirty="0"/>
              <a:t>, </a:t>
            </a:r>
            <a:r>
              <a:rPr lang="en-US" dirty="0" err="1"/>
              <a:t>držanje</a:t>
            </a:r>
            <a:r>
              <a:rPr lang="en-US" dirty="0"/>
              <a:t> </a:t>
            </a:r>
            <a:r>
              <a:rPr lang="en-US" dirty="0" err="1"/>
              <a:t>šolje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kafu</a:t>
            </a:r>
            <a:r>
              <a:rPr lang="en-US" dirty="0"/>
              <a:t>, </a:t>
            </a:r>
            <a:r>
              <a:rPr lang="en-US" dirty="0" err="1"/>
              <a:t>okretanje</a:t>
            </a:r>
            <a:r>
              <a:rPr lang="en-US" dirty="0"/>
              <a:t> </a:t>
            </a:r>
            <a:r>
              <a:rPr lang="en-US" dirty="0" err="1"/>
              <a:t>kvake</a:t>
            </a:r>
            <a:r>
              <a:rPr lang="en-US" dirty="0"/>
              <a:t> i sl. Ova </a:t>
            </a:r>
            <a:r>
              <a:rPr lang="en-US" dirty="0" err="1"/>
              <a:t>povreda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stalnog</a:t>
            </a:r>
            <a:r>
              <a:rPr lang="en-US" dirty="0"/>
              <a:t> </a:t>
            </a:r>
            <a:r>
              <a:rPr lang="en-US" dirty="0" err="1"/>
              <a:t>ponavljanja</a:t>
            </a:r>
            <a:r>
              <a:rPr lang="en-US" dirty="0"/>
              <a:t> </a:t>
            </a:r>
            <a:r>
              <a:rPr lang="en-US" dirty="0" err="1"/>
              <a:t>pokreta</a:t>
            </a:r>
            <a:r>
              <a:rPr lang="en-US" dirty="0"/>
              <a:t>,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nepravilno</a:t>
            </a:r>
            <a:r>
              <a:rPr lang="en-US" dirty="0"/>
              <a:t> </a:t>
            </a:r>
            <a:r>
              <a:rPr lang="en-US" dirty="0" err="1"/>
              <a:t>izvedenog</a:t>
            </a:r>
            <a:r>
              <a:rPr lang="en-US" dirty="0"/>
              <a:t> </a:t>
            </a:r>
            <a:r>
              <a:rPr lang="en-US" dirty="0" err="1"/>
              <a:t>bekhenda</a:t>
            </a:r>
            <a:r>
              <a:rPr lang="en-US" dirty="0"/>
              <a:t>, </a:t>
            </a:r>
            <a:r>
              <a:rPr lang="en-US" dirty="0" err="1"/>
              <a:t>slabe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 i </a:t>
            </a:r>
            <a:r>
              <a:rPr lang="en-US" dirty="0" err="1"/>
              <a:t>slabo</a:t>
            </a:r>
            <a:r>
              <a:rPr lang="en-US" dirty="0"/>
              <a:t> </a:t>
            </a:r>
            <a:r>
              <a:rPr lang="en-US" dirty="0" err="1"/>
              <a:t>razvijeni</a:t>
            </a:r>
            <a:r>
              <a:rPr lang="en-US" dirty="0"/>
              <a:t> </a:t>
            </a:r>
            <a:r>
              <a:rPr lang="en-US" dirty="0" err="1"/>
              <a:t>ekstenzorni</a:t>
            </a:r>
            <a:r>
              <a:rPr lang="en-US" dirty="0"/>
              <a:t> </a:t>
            </a:r>
            <a:r>
              <a:rPr lang="en-US" dirty="0" err="1"/>
              <a:t>mišići</a:t>
            </a:r>
            <a:r>
              <a:rPr lang="en-US" dirty="0"/>
              <a:t>. </a:t>
            </a:r>
            <a:endParaRPr lang="sr-Latn-RS" dirty="0"/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 descr="lakat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86400" y="4514850"/>
            <a:ext cx="3148965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9530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Javlja</a:t>
            </a:r>
            <a:r>
              <a:rPr lang="en-US" sz="2400" b="1" dirty="0"/>
              <a:t> se </a:t>
            </a:r>
            <a:r>
              <a:rPr lang="en-US" sz="2400" b="1" dirty="0" err="1"/>
              <a:t>kod</a:t>
            </a:r>
            <a:r>
              <a:rPr lang="en-US" sz="2400" b="1" dirty="0"/>
              <a:t> </a:t>
            </a:r>
            <a:r>
              <a:rPr lang="en-US" sz="2400" b="1" dirty="0" err="1"/>
              <a:t>tenisera</a:t>
            </a:r>
            <a:r>
              <a:rPr lang="en-US" sz="2400" b="1" dirty="0"/>
              <a:t>, </a:t>
            </a:r>
            <a:r>
              <a:rPr lang="en-US" sz="2400" b="1" dirty="0" err="1"/>
              <a:t>dizača</a:t>
            </a:r>
            <a:r>
              <a:rPr lang="en-US" sz="2400" b="1" dirty="0"/>
              <a:t> </a:t>
            </a:r>
            <a:r>
              <a:rPr lang="en-US" sz="2400" b="1" dirty="0" err="1"/>
              <a:t>tegova</a:t>
            </a:r>
            <a:r>
              <a:rPr lang="en-US" sz="2400" b="1" dirty="0"/>
              <a:t>, </a:t>
            </a:r>
            <a:r>
              <a:rPr lang="en-US" sz="2400" b="1" dirty="0" err="1"/>
              <a:t>kuglanju</a:t>
            </a:r>
            <a:r>
              <a:rPr lang="en-US" sz="2400" b="1" dirty="0"/>
              <a:t>, </a:t>
            </a:r>
            <a:r>
              <a:rPr lang="en-US" sz="2400" b="1" dirty="0" err="1"/>
              <a:t>skijanju</a:t>
            </a:r>
            <a:r>
              <a:rPr lang="en-US" sz="2400" b="1" dirty="0"/>
              <a:t>, </a:t>
            </a:r>
            <a:r>
              <a:rPr lang="en-US" sz="2400" b="1" dirty="0" err="1"/>
              <a:t>kućnim</a:t>
            </a:r>
            <a:r>
              <a:rPr lang="en-US" sz="2400" b="1" dirty="0"/>
              <a:t> </a:t>
            </a:r>
            <a:r>
              <a:rPr lang="en-US" sz="2400" b="1" dirty="0" err="1"/>
              <a:t>poslovima</a:t>
            </a:r>
            <a:r>
              <a:rPr lang="en-US" sz="2400" b="1" dirty="0"/>
              <a:t> i </a:t>
            </a:r>
            <a:r>
              <a:rPr lang="en-US" sz="2400" b="1" dirty="0" err="1"/>
              <a:t>kod</a:t>
            </a:r>
            <a:r>
              <a:rPr lang="en-US" sz="2400" b="1" dirty="0"/>
              <a:t> </a:t>
            </a:r>
            <a:r>
              <a:rPr lang="en-US" sz="2400" b="1" dirty="0" err="1"/>
              <a:t>direktnog</a:t>
            </a:r>
            <a:r>
              <a:rPr lang="en-US" sz="2400" b="1" dirty="0"/>
              <a:t> </a:t>
            </a:r>
            <a:r>
              <a:rPr lang="en-US" sz="2400" b="1" dirty="0" err="1"/>
              <a:t>udara</a:t>
            </a:r>
            <a:r>
              <a:rPr lang="en-US" sz="2400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79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685800" y="6172200"/>
            <a:ext cx="8229600" cy="45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000" b="1" dirty="0" smtClean="0"/>
              <a:t>Slika – Zone bola kod ,,Golf lakta“ i ,,Teniskog lakta“</a:t>
            </a:r>
            <a:endParaRPr lang="en-US" sz="2000" b="1" dirty="0"/>
          </a:p>
        </p:txBody>
      </p:sp>
      <p:pic>
        <p:nvPicPr>
          <p:cNvPr id="3074" name="Picture 2" descr="Резултат слика за teniski 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184290" cy="5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Чувар места за број слај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1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01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Latn-RS" sz="3600" b="1" dirty="0" smtClean="0"/>
              <a:t>Prevencija za pojavu teniskog lakta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just"/>
            <a:r>
              <a:rPr lang="sr-Latn-RS" sz="2000" dirty="0" smtClean="0"/>
              <a:t>S</a:t>
            </a:r>
            <a:r>
              <a:rPr lang="en-US" sz="2000" dirty="0" err="1" smtClean="0"/>
              <a:t>uština</a:t>
            </a:r>
            <a:r>
              <a:rPr lang="en-US" sz="2000" dirty="0" smtClean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povrede</a:t>
            </a:r>
            <a:r>
              <a:rPr lang="en-US" sz="2000" dirty="0"/>
              <a:t> je u </a:t>
            </a:r>
            <a:r>
              <a:rPr lang="en-US" sz="2000" dirty="0" err="1"/>
              <a:t>izboru</a:t>
            </a:r>
            <a:r>
              <a:rPr lang="en-US" sz="2000" dirty="0"/>
              <a:t> </a:t>
            </a:r>
            <a:r>
              <a:rPr lang="en-US" sz="2000" dirty="0" err="1"/>
              <a:t>reketa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u </a:t>
            </a:r>
            <a:r>
              <a:rPr lang="en-US" sz="2000" dirty="0" err="1"/>
              <a:t>nekim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elementima</a:t>
            </a:r>
            <a:r>
              <a:rPr lang="en-US" sz="2000" dirty="0"/>
              <a:t> </a:t>
            </a:r>
            <a:r>
              <a:rPr lang="en-US" sz="2000" dirty="0" err="1"/>
              <a:t>izaziva</a:t>
            </a:r>
            <a:r>
              <a:rPr lang="en-US" sz="2000" dirty="0"/>
              <a:t> </a:t>
            </a:r>
            <a:r>
              <a:rPr lang="en-US" sz="2000" dirty="0" err="1"/>
              <a:t>konstatne</a:t>
            </a:r>
            <a:r>
              <a:rPr lang="en-US" sz="2000" dirty="0"/>
              <a:t> </a:t>
            </a:r>
            <a:r>
              <a:rPr lang="en-US" sz="2000" dirty="0" err="1"/>
              <a:t>mikrotraume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vremenom</a:t>
            </a:r>
            <a:r>
              <a:rPr lang="en-US" sz="2000" dirty="0"/>
              <a:t> </a:t>
            </a:r>
            <a:r>
              <a:rPr lang="en-US" sz="2000" dirty="0" err="1"/>
              <a:t>dovedu</a:t>
            </a:r>
            <a:r>
              <a:rPr lang="en-US" sz="2000" dirty="0"/>
              <a:t> do </a:t>
            </a:r>
            <a:r>
              <a:rPr lang="en-US" sz="2000" dirty="0" err="1"/>
              <a:t>entenzitnog</a:t>
            </a:r>
            <a:r>
              <a:rPr lang="en-US" sz="2000" dirty="0"/>
              <a:t> </a:t>
            </a:r>
            <a:r>
              <a:rPr lang="en-US" sz="2000" dirty="0" err="1"/>
              <a:t>opterećenja</a:t>
            </a:r>
            <a:r>
              <a:rPr lang="en-US" sz="2000" dirty="0"/>
              <a:t> i </a:t>
            </a:r>
            <a:r>
              <a:rPr lang="en-US" sz="2000" dirty="0" err="1"/>
              <a:t>povrede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sportistu</a:t>
            </a:r>
            <a:r>
              <a:rPr lang="en-US" sz="2000" dirty="0"/>
              <a:t> </a:t>
            </a:r>
            <a:r>
              <a:rPr lang="en-US" sz="2000" dirty="0" err="1"/>
              <a:t>eliminiše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sportskog</a:t>
            </a:r>
            <a:r>
              <a:rPr lang="en-US" sz="2000" dirty="0"/>
              <a:t> </a:t>
            </a:r>
            <a:r>
              <a:rPr lang="en-US" sz="2000" dirty="0" err="1"/>
              <a:t>terena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0" indent="0" algn="just"/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/>
              <a:t>bi se to </a:t>
            </a:r>
            <a:r>
              <a:rPr lang="en-US" sz="2000" dirty="0" err="1" smtClean="0"/>
              <a:t>spreči</a:t>
            </a:r>
            <a:r>
              <a:rPr lang="sr-Latn-RS" sz="2000" dirty="0" smtClean="0"/>
              <a:t>l</a:t>
            </a:r>
            <a:r>
              <a:rPr lang="en-US" sz="2000" dirty="0" smtClean="0"/>
              <a:t>o </a:t>
            </a:r>
            <a:r>
              <a:rPr lang="en-US" sz="2000" dirty="0" err="1"/>
              <a:t>neophodno</a:t>
            </a:r>
            <a:r>
              <a:rPr lang="en-US" sz="2000" dirty="0"/>
              <a:t> je da </a:t>
            </a:r>
            <a:r>
              <a:rPr lang="en-US" sz="2000" dirty="0" err="1"/>
              <a:t>reket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„</a:t>
            </a:r>
            <a:r>
              <a:rPr lang="en-US" sz="2000" dirty="0" err="1"/>
              <a:t>našpanovan</a:t>
            </a:r>
            <a:r>
              <a:rPr lang="en-US" sz="2000" dirty="0"/>
              <a:t>“ - </a:t>
            </a:r>
            <a:r>
              <a:rPr lang="en-US" sz="2000" dirty="0" err="1"/>
              <a:t>zategnutost</a:t>
            </a:r>
            <a:r>
              <a:rPr lang="en-US" sz="2000" dirty="0"/>
              <a:t> </a:t>
            </a:r>
            <a:r>
              <a:rPr lang="en-US" sz="2000" dirty="0" err="1"/>
              <a:t>žica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reketu</a:t>
            </a:r>
            <a:r>
              <a:rPr lang="en-US" sz="2000" dirty="0"/>
              <a:t>, </a:t>
            </a:r>
            <a:r>
              <a:rPr lang="en-US" sz="2000" dirty="0" err="1"/>
              <a:t>profilu</a:t>
            </a:r>
            <a:r>
              <a:rPr lang="en-US" sz="2000" dirty="0"/>
              <a:t> </a:t>
            </a:r>
            <a:r>
              <a:rPr lang="en-US" sz="2000" dirty="0" err="1"/>
              <a:t>tenisera</a:t>
            </a:r>
            <a:r>
              <a:rPr lang="en-US" sz="2000" dirty="0"/>
              <a:t>, </a:t>
            </a:r>
            <a:r>
              <a:rPr lang="en-US" sz="2000" dirty="0" err="1" smtClean="0"/>
              <a:t>reket</a:t>
            </a:r>
            <a:r>
              <a:rPr lang="en-US" sz="2000" dirty="0" smtClean="0"/>
              <a:t> </a:t>
            </a:r>
            <a:r>
              <a:rPr lang="en-US" sz="2000" dirty="0" err="1"/>
              <a:t>mora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izboru</a:t>
            </a:r>
            <a:r>
              <a:rPr lang="en-US" sz="2000" dirty="0"/>
              <a:t> </a:t>
            </a:r>
            <a:r>
              <a:rPr lang="en-US" sz="2000" dirty="0" err="1"/>
              <a:t>tenisera</a:t>
            </a:r>
            <a:r>
              <a:rPr lang="en-US" sz="2000" dirty="0"/>
              <a:t>, </a:t>
            </a:r>
            <a:r>
              <a:rPr lang="en-US" sz="2000" dirty="0" err="1"/>
              <a:t>težina</a:t>
            </a:r>
            <a:r>
              <a:rPr lang="en-US" sz="2000" dirty="0"/>
              <a:t> </a:t>
            </a:r>
            <a:r>
              <a:rPr lang="en-US" sz="2000" dirty="0" err="1"/>
              <a:t>reketa</a:t>
            </a:r>
            <a:r>
              <a:rPr lang="en-US" sz="2000" dirty="0"/>
              <a:t> </a:t>
            </a:r>
            <a:r>
              <a:rPr lang="en-US" sz="2000" dirty="0" err="1"/>
              <a:t>mora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optimalna</a:t>
            </a:r>
            <a:r>
              <a:rPr lang="en-US" sz="2000" dirty="0"/>
              <a:t>, </a:t>
            </a:r>
            <a:r>
              <a:rPr lang="en-US" sz="2000" dirty="0" err="1"/>
              <a:t>grif</a:t>
            </a:r>
            <a:r>
              <a:rPr lang="en-US" sz="2000" dirty="0"/>
              <a:t> </a:t>
            </a:r>
            <a:r>
              <a:rPr lang="en-US" sz="2000" dirty="0" err="1"/>
              <a:t>mora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adekvatan</a:t>
            </a:r>
            <a:r>
              <a:rPr lang="en-US" sz="2000" dirty="0"/>
              <a:t> </a:t>
            </a:r>
            <a:r>
              <a:rPr lang="en-US" sz="2000" dirty="0" err="1"/>
              <a:t>ruci</a:t>
            </a:r>
            <a:r>
              <a:rPr lang="en-US" sz="2000" dirty="0"/>
              <a:t> </a:t>
            </a:r>
            <a:r>
              <a:rPr lang="en-US" sz="2000" dirty="0" err="1"/>
              <a:t>tenisera</a:t>
            </a:r>
            <a:r>
              <a:rPr lang="en-US" sz="2000" dirty="0"/>
              <a:t>, </a:t>
            </a:r>
            <a:r>
              <a:rPr lang="en-US" sz="2000" dirty="0" err="1"/>
              <a:t>pokreti</a:t>
            </a:r>
            <a:r>
              <a:rPr lang="en-US" sz="2000" dirty="0"/>
              <a:t> </a:t>
            </a:r>
            <a:r>
              <a:rPr lang="en-US" sz="2000" dirty="0" err="1"/>
              <a:t>reketom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pravilni</a:t>
            </a:r>
            <a:r>
              <a:rPr lang="en-US" sz="2000" dirty="0"/>
              <a:t>, </a:t>
            </a:r>
            <a:r>
              <a:rPr lang="en-US" sz="2000" dirty="0" err="1"/>
              <a:t>izbegavati</a:t>
            </a:r>
            <a:r>
              <a:rPr lang="en-US" sz="2000" dirty="0"/>
              <a:t> </a:t>
            </a:r>
            <a:r>
              <a:rPr lang="en-US" sz="2000" dirty="0" err="1"/>
              <a:t>stereotipnost</a:t>
            </a:r>
            <a:r>
              <a:rPr lang="en-US" sz="2000" dirty="0"/>
              <a:t> u </a:t>
            </a:r>
            <a:r>
              <a:rPr lang="en-US" sz="2000" dirty="0" err="1" smtClean="0"/>
              <a:t>igri</a:t>
            </a:r>
            <a:r>
              <a:rPr lang="en-US" sz="2000" dirty="0" smtClean="0"/>
              <a:t>, </a:t>
            </a:r>
            <a:r>
              <a:rPr lang="en-US" sz="2000" dirty="0" err="1"/>
              <a:t>stil</a:t>
            </a:r>
            <a:r>
              <a:rPr lang="en-US" sz="2000" dirty="0"/>
              <a:t> i </a:t>
            </a:r>
            <a:r>
              <a:rPr lang="en-US" sz="2000" dirty="0" err="1"/>
              <a:t>tehnika</a:t>
            </a:r>
            <a:r>
              <a:rPr lang="en-US" sz="2000" dirty="0"/>
              <a:t> </a:t>
            </a:r>
            <a:r>
              <a:rPr lang="en-US" sz="2000" dirty="0" err="1"/>
              <a:t>izvođenja</a:t>
            </a:r>
            <a:r>
              <a:rPr lang="en-US" sz="2000" dirty="0"/>
              <a:t> </a:t>
            </a:r>
            <a:r>
              <a:rPr lang="en-US" sz="2000" dirty="0" err="1"/>
              <a:t>udarca</a:t>
            </a:r>
            <a:r>
              <a:rPr lang="en-US" sz="2000" dirty="0"/>
              <a:t> (</a:t>
            </a:r>
            <a:r>
              <a:rPr lang="en-US" sz="2000" dirty="0" err="1"/>
              <a:t>ravni</a:t>
            </a:r>
            <a:r>
              <a:rPr lang="en-US" sz="2000" dirty="0"/>
              <a:t> </a:t>
            </a:r>
            <a:r>
              <a:rPr lang="en-US" sz="2000" dirty="0" err="1"/>
              <a:t>udarci</a:t>
            </a:r>
            <a:r>
              <a:rPr lang="en-US" sz="2000" dirty="0"/>
              <a:t>, spin </a:t>
            </a:r>
            <a:r>
              <a:rPr lang="en-US" sz="2000" dirty="0" err="1"/>
              <a:t>udarci</a:t>
            </a:r>
            <a:r>
              <a:rPr lang="en-US" sz="2000" dirty="0"/>
              <a:t> i </a:t>
            </a:r>
            <a:r>
              <a:rPr lang="en-US" sz="2000" dirty="0" err="1"/>
              <a:t>slično</a:t>
            </a:r>
            <a:r>
              <a:rPr lang="en-US" sz="2000" dirty="0"/>
              <a:t>)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se ne </a:t>
            </a:r>
            <a:r>
              <a:rPr lang="en-US" sz="2000" dirty="0" err="1"/>
              <a:t>izvode</a:t>
            </a:r>
            <a:r>
              <a:rPr lang="en-US" sz="2000" dirty="0"/>
              <a:t> </a:t>
            </a:r>
            <a:r>
              <a:rPr lang="en-US" sz="2000" dirty="0" err="1"/>
              <a:t>pravilno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izazvati</a:t>
            </a:r>
            <a:r>
              <a:rPr lang="en-US" sz="2000" dirty="0"/>
              <a:t> </a:t>
            </a:r>
            <a:r>
              <a:rPr lang="en-US" sz="2000" dirty="0" err="1"/>
              <a:t>mikrotraume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ekstenzornim</a:t>
            </a:r>
            <a:r>
              <a:rPr lang="en-US" sz="2000" dirty="0"/>
              <a:t> </a:t>
            </a:r>
            <a:r>
              <a:rPr lang="en-US" sz="2000" dirty="0" err="1"/>
              <a:t>pripojima</a:t>
            </a:r>
            <a:r>
              <a:rPr lang="en-US" sz="2000" dirty="0"/>
              <a:t> </a:t>
            </a:r>
            <a:r>
              <a:rPr lang="en-US" sz="2000" dirty="0" err="1"/>
              <a:t>lakta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724400"/>
            <a:ext cx="2590800" cy="17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087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848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Kako se leči “teniski lakat”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US" sz="2000" dirty="0" err="1" smtClean="0"/>
              <a:t>Lečenje</a:t>
            </a:r>
            <a:r>
              <a:rPr lang="en-US" sz="2000" dirty="0" smtClean="0"/>
              <a:t> </a:t>
            </a:r>
            <a:r>
              <a:rPr lang="en-US" sz="2000" dirty="0"/>
              <a:t>je u </a:t>
            </a:r>
            <a:r>
              <a:rPr lang="en-US" sz="2000" dirty="0" err="1"/>
              <a:t>principu</a:t>
            </a:r>
            <a:r>
              <a:rPr lang="en-US" sz="2000" dirty="0"/>
              <a:t> </a:t>
            </a:r>
            <a:r>
              <a:rPr lang="en-US" sz="2000" dirty="0" err="1"/>
              <a:t>konzervativno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0" indent="0" algn="just"/>
            <a:r>
              <a:rPr lang="en-US" sz="2000" dirty="0" smtClean="0"/>
              <a:t>U </a:t>
            </a:r>
            <a:r>
              <a:rPr lang="en-US" sz="2000" dirty="0" err="1"/>
              <a:t>prvoj</a:t>
            </a:r>
            <a:r>
              <a:rPr lang="en-US" sz="2000" dirty="0"/>
              <a:t> </a:t>
            </a:r>
            <a:r>
              <a:rPr lang="en-US" sz="2000" dirty="0" err="1"/>
              <a:t>fazi</a:t>
            </a:r>
            <a:r>
              <a:rPr lang="en-US" sz="2000" dirty="0"/>
              <a:t> </a:t>
            </a:r>
            <a:r>
              <a:rPr lang="en-US" sz="2000" dirty="0" err="1"/>
              <a:t>preporučujemo</a:t>
            </a:r>
            <a:r>
              <a:rPr lang="en-US" sz="2000" dirty="0"/>
              <a:t> </a:t>
            </a:r>
            <a:r>
              <a:rPr lang="en-US" sz="2000" dirty="0" err="1"/>
              <a:t>mirovanje</a:t>
            </a:r>
            <a:r>
              <a:rPr lang="en-US" sz="2000" dirty="0"/>
              <a:t> do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nedelje</a:t>
            </a:r>
            <a:r>
              <a:rPr lang="en-US" sz="2000" dirty="0"/>
              <a:t> </a:t>
            </a:r>
            <a:r>
              <a:rPr lang="en-US" sz="2000" dirty="0" err="1"/>
              <a:t>kada</a:t>
            </a:r>
            <a:r>
              <a:rPr lang="en-US" sz="2000" dirty="0"/>
              <a:t> </a:t>
            </a:r>
            <a:r>
              <a:rPr lang="en-US" sz="2000" dirty="0" err="1"/>
              <a:t>paralelno</a:t>
            </a:r>
            <a:r>
              <a:rPr lang="en-US" sz="2000" dirty="0"/>
              <a:t> </a:t>
            </a:r>
            <a:r>
              <a:rPr lang="en-US" sz="2000" dirty="0" err="1"/>
              <a:t>radimo</a:t>
            </a:r>
            <a:r>
              <a:rPr lang="en-US" sz="2000" dirty="0"/>
              <a:t> </a:t>
            </a:r>
            <a:r>
              <a:rPr lang="en-US" sz="2000" dirty="0" err="1"/>
              <a:t>fizikalni</a:t>
            </a:r>
            <a:r>
              <a:rPr lang="en-US" sz="2000" dirty="0"/>
              <a:t> </a:t>
            </a:r>
            <a:r>
              <a:rPr lang="en-US" sz="2000" dirty="0" err="1"/>
              <a:t>tretaman</a:t>
            </a:r>
            <a:r>
              <a:rPr lang="en-US" sz="2000" dirty="0"/>
              <a:t> (laser, </a:t>
            </a:r>
            <a:r>
              <a:rPr lang="en-US" sz="2000" dirty="0" err="1"/>
              <a:t>ultrazvuk</a:t>
            </a:r>
            <a:r>
              <a:rPr lang="en-US" sz="2000" dirty="0"/>
              <a:t>, </a:t>
            </a:r>
            <a:r>
              <a:rPr lang="en-US" sz="2000" dirty="0" err="1"/>
              <a:t>magnetno</a:t>
            </a:r>
            <a:r>
              <a:rPr lang="en-US" sz="2000" dirty="0"/>
              <a:t> </a:t>
            </a:r>
            <a:r>
              <a:rPr lang="en-US" sz="2000" dirty="0" err="1"/>
              <a:t>impulsno</a:t>
            </a:r>
            <a:r>
              <a:rPr lang="en-US" sz="2000" dirty="0"/>
              <a:t> </a:t>
            </a:r>
            <a:r>
              <a:rPr lang="en-US" sz="2000" dirty="0" err="1"/>
              <a:t>polje</a:t>
            </a:r>
            <a:r>
              <a:rPr lang="en-US" sz="2000" dirty="0"/>
              <a:t> i </a:t>
            </a:r>
            <a:r>
              <a:rPr lang="en-US" sz="2000" dirty="0" err="1"/>
              <a:t>diodinamik</a:t>
            </a:r>
            <a:r>
              <a:rPr lang="en-US" sz="2000" dirty="0" smtClean="0"/>
              <a:t>),</a:t>
            </a:r>
            <a:endParaRPr lang="sr-Latn-RS" sz="2000" dirty="0" smtClean="0"/>
          </a:p>
          <a:p>
            <a:pPr marL="0" indent="0" algn="just"/>
            <a:r>
              <a:rPr lang="sr-Latn-RS" sz="2000" dirty="0" smtClean="0"/>
              <a:t>U </a:t>
            </a:r>
            <a:r>
              <a:rPr lang="en-US" sz="2000" dirty="0" err="1" smtClean="0"/>
              <a:t>slučaju</a:t>
            </a:r>
            <a:r>
              <a:rPr lang="en-US" sz="2000" dirty="0" smtClean="0"/>
              <a:t> </a:t>
            </a:r>
            <a:r>
              <a:rPr lang="en-US" sz="2000" dirty="0"/>
              <a:t>da </a:t>
            </a:r>
            <a:r>
              <a:rPr lang="en-US" sz="2000" dirty="0" err="1"/>
              <a:t>sportista</a:t>
            </a:r>
            <a:r>
              <a:rPr lang="en-US" sz="2000" dirty="0"/>
              <a:t> ne </a:t>
            </a:r>
            <a:r>
              <a:rPr lang="en-US" sz="2000" dirty="0" err="1"/>
              <a:t>prihvata</a:t>
            </a:r>
            <a:r>
              <a:rPr lang="en-US" sz="2000" dirty="0"/>
              <a:t> </a:t>
            </a:r>
            <a:r>
              <a:rPr lang="en-US" sz="2000" dirty="0" err="1"/>
              <a:t>mirovnje</a:t>
            </a:r>
            <a:r>
              <a:rPr lang="en-US" sz="2000" dirty="0"/>
              <a:t> </a:t>
            </a:r>
            <a:r>
              <a:rPr lang="en-US" sz="2000" dirty="0" err="1"/>
              <a:t>indikovana</a:t>
            </a:r>
            <a:r>
              <a:rPr lang="en-US" sz="2000" dirty="0"/>
              <a:t> je </a:t>
            </a:r>
            <a:r>
              <a:rPr lang="en-US" sz="2000" dirty="0" err="1"/>
              <a:t>stavljanje</a:t>
            </a:r>
            <a:r>
              <a:rPr lang="en-US" sz="2000" dirty="0"/>
              <a:t> </a:t>
            </a:r>
            <a:r>
              <a:rPr lang="en-US" sz="2000" dirty="0" err="1"/>
              <a:t>gipsane</a:t>
            </a:r>
            <a:r>
              <a:rPr lang="en-US" sz="2000" dirty="0"/>
              <a:t> </a:t>
            </a:r>
            <a:r>
              <a:rPr lang="en-US" sz="2000" dirty="0" err="1"/>
              <a:t>imobilizacije</a:t>
            </a:r>
            <a:r>
              <a:rPr lang="en-US" sz="2000" dirty="0"/>
              <a:t> od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nedelje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0" indent="0" algn="just"/>
            <a:r>
              <a:rPr lang="en-US" sz="2000" dirty="0" err="1" smtClean="0"/>
              <a:t>Ako</a:t>
            </a:r>
            <a:r>
              <a:rPr lang="en-US" sz="2000" dirty="0" smtClean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ovo</a:t>
            </a:r>
            <a:r>
              <a:rPr lang="en-US" sz="2000" dirty="0"/>
              <a:t> ne </a:t>
            </a:r>
            <a:r>
              <a:rPr lang="en-US" sz="2000" dirty="0" err="1"/>
              <a:t>smiri</a:t>
            </a:r>
            <a:r>
              <a:rPr lang="en-US" sz="2000" dirty="0"/>
              <a:t> </a:t>
            </a:r>
            <a:r>
              <a:rPr lang="en-US" sz="2000" dirty="0" err="1"/>
              <a:t>akutne</a:t>
            </a:r>
            <a:r>
              <a:rPr lang="en-US" sz="2000" dirty="0"/>
              <a:t> </a:t>
            </a:r>
            <a:r>
              <a:rPr lang="en-US" sz="2000" dirty="0" err="1"/>
              <a:t>traume</a:t>
            </a:r>
            <a:r>
              <a:rPr lang="en-US" sz="2000" dirty="0"/>
              <a:t> </a:t>
            </a:r>
            <a:r>
              <a:rPr lang="en-US" sz="2000" dirty="0" err="1"/>
              <a:t>indikovano</a:t>
            </a:r>
            <a:r>
              <a:rPr lang="en-US" sz="2000" dirty="0"/>
              <a:t> je </a:t>
            </a:r>
            <a:r>
              <a:rPr lang="en-US" sz="2000" dirty="0" err="1"/>
              <a:t>infiltracija</a:t>
            </a:r>
            <a:r>
              <a:rPr lang="en-US" sz="2000" dirty="0"/>
              <a:t> </a:t>
            </a:r>
            <a:r>
              <a:rPr lang="en-US" sz="2000" dirty="0" err="1"/>
              <a:t>hidrocortizonskih</a:t>
            </a:r>
            <a:r>
              <a:rPr lang="en-US" sz="2000" dirty="0"/>
              <a:t> </a:t>
            </a:r>
            <a:r>
              <a:rPr lang="en-US" sz="2000" dirty="0" err="1"/>
              <a:t>preparata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mogućnošću</a:t>
            </a:r>
            <a:r>
              <a:rPr lang="en-US" sz="2000" dirty="0"/>
              <a:t> </a:t>
            </a:r>
            <a:r>
              <a:rPr lang="en-US" sz="2000" dirty="0" err="1"/>
              <a:t>ponavljanja</a:t>
            </a:r>
            <a:r>
              <a:rPr lang="en-US" sz="2000" dirty="0"/>
              <a:t> </a:t>
            </a:r>
            <a:r>
              <a:rPr lang="en-US" sz="2000" dirty="0" err="1"/>
              <a:t>najviše</a:t>
            </a:r>
            <a:r>
              <a:rPr lang="en-US" sz="2000" dirty="0"/>
              <a:t> </a:t>
            </a:r>
            <a:r>
              <a:rPr lang="en-US" sz="2000" dirty="0" err="1"/>
              <a:t>još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puta</a:t>
            </a:r>
            <a:r>
              <a:rPr lang="en-US" sz="2000" dirty="0"/>
              <a:t>. </a:t>
            </a:r>
            <a:endParaRPr lang="sr-Latn-RS" sz="2000" dirty="0" smtClean="0"/>
          </a:p>
          <a:p>
            <a:pPr marL="0" indent="0" algn="just"/>
            <a:r>
              <a:rPr lang="en-US" sz="2000" dirty="0" err="1" smtClean="0"/>
              <a:t>Ako</a:t>
            </a:r>
            <a:r>
              <a:rPr lang="en-US" sz="2000" dirty="0" smtClean="0"/>
              <a:t> </a:t>
            </a:r>
            <a:r>
              <a:rPr lang="en-US" sz="2000" dirty="0" err="1"/>
              <a:t>svi</a:t>
            </a:r>
            <a:r>
              <a:rPr lang="en-US" sz="2000" dirty="0"/>
              <a:t> </a:t>
            </a:r>
            <a:r>
              <a:rPr lang="en-US" sz="2000" dirty="0" err="1"/>
              <a:t>postupci</a:t>
            </a:r>
            <a:r>
              <a:rPr lang="en-US" sz="2000" dirty="0"/>
              <a:t> ne </a:t>
            </a:r>
            <a:r>
              <a:rPr lang="en-US" sz="2000" dirty="0" err="1"/>
              <a:t>daju</a:t>
            </a:r>
            <a:r>
              <a:rPr lang="en-US" sz="2000" dirty="0"/>
              <a:t> </a:t>
            </a:r>
            <a:r>
              <a:rPr lang="en-US" sz="2000" dirty="0" err="1"/>
              <a:t>dobre</a:t>
            </a:r>
            <a:r>
              <a:rPr lang="en-US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</a:t>
            </a:r>
            <a:r>
              <a:rPr lang="en-US" sz="2000" dirty="0" err="1"/>
              <a:t>indikovana</a:t>
            </a:r>
            <a:r>
              <a:rPr lang="en-US" sz="2000" dirty="0"/>
              <a:t> je </a:t>
            </a:r>
            <a:r>
              <a:rPr lang="en-US" sz="2000" dirty="0" err="1"/>
              <a:t>hiruška</a:t>
            </a:r>
            <a:r>
              <a:rPr lang="en-US" sz="2000" dirty="0"/>
              <a:t> </a:t>
            </a:r>
            <a:r>
              <a:rPr lang="en-US" sz="2000" dirty="0" err="1"/>
              <a:t>intervencija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24475"/>
            <a:ext cx="19050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85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772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400" dirty="0" smtClean="0"/>
              <a:t>Zglob lakta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</a:t>
            </a:r>
            <a:r>
              <a:rPr lang="sr-Latn-RS" dirty="0" smtClean="0"/>
              <a:t>o je složen zglob i sastoji se od tri zgloba:</a:t>
            </a:r>
          </a:p>
          <a:p>
            <a:r>
              <a:rPr lang="sr-Latn-RS" dirty="0" smtClean="0"/>
              <a:t>1.humerus i ulna – art.humeroulnaris</a:t>
            </a:r>
          </a:p>
          <a:p>
            <a:r>
              <a:rPr lang="sr-Latn-RS" dirty="0" smtClean="0"/>
              <a:t>2.humerus i radijus – art.humeroradialis</a:t>
            </a:r>
          </a:p>
          <a:p>
            <a:r>
              <a:rPr lang="sr-Latn-RS" dirty="0" smtClean="0"/>
              <a:t>3.ulna i radius – art.radioulnaris proximalis</a:t>
            </a:r>
          </a:p>
          <a:p>
            <a:endParaRPr lang="en-US" dirty="0"/>
          </a:p>
        </p:txBody>
      </p:sp>
      <p:pic>
        <p:nvPicPr>
          <p:cNvPr id="4" name="Picture 3" descr="manuelni-misicni-test-zgloba-lakta-artcubiti-elbow-joi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405132"/>
            <a:ext cx="3267075" cy="24528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3152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Luksacija lakta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b="1" u="sng" dirty="0" smtClean="0"/>
              <a:t>Iščašenje lakta</a:t>
            </a:r>
            <a:r>
              <a:rPr lang="en-US" dirty="0"/>
              <a:t> </a:t>
            </a:r>
            <a:r>
              <a:rPr lang="en-US" dirty="0" err="1"/>
              <a:t>nastaje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padu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ruku</a:t>
            </a:r>
            <a:r>
              <a:rPr lang="en-US" dirty="0"/>
              <a:t> </a:t>
            </a:r>
            <a:r>
              <a:rPr lang="en-US" dirty="0" err="1"/>
              <a:t>ispruženu</a:t>
            </a:r>
            <a:r>
              <a:rPr lang="en-US" dirty="0"/>
              <a:t> u </a:t>
            </a:r>
            <a:r>
              <a:rPr lang="en-US" dirty="0" err="1"/>
              <a:t>laktu</a:t>
            </a:r>
            <a:r>
              <a:rPr lang="en-US" dirty="0"/>
              <a:t>. </a:t>
            </a:r>
            <a:r>
              <a:rPr lang="en-US" dirty="0" err="1"/>
              <a:t>Učestalost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povređivanja</a:t>
            </a:r>
            <a:r>
              <a:rPr lang="en-US" dirty="0"/>
              <a:t> </a:t>
            </a:r>
            <a:r>
              <a:rPr lang="en-US" dirty="0" err="1"/>
              <a:t>kreće</a:t>
            </a:r>
            <a:r>
              <a:rPr lang="en-US" dirty="0"/>
              <a:t> se od 25 do 28%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luksacija</a:t>
            </a:r>
            <a:r>
              <a:rPr lang="en-US" dirty="0"/>
              <a:t>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95452"/>
            <a:ext cx="2514600" cy="34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002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69342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Luksacija 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Mehanizam</a:t>
            </a:r>
            <a:r>
              <a:rPr lang="en-US" sz="2400" dirty="0" smtClean="0"/>
              <a:t> </a:t>
            </a:r>
            <a:r>
              <a:rPr lang="en-US" sz="2400" dirty="0" err="1" smtClean="0"/>
              <a:t>povređivanja</a:t>
            </a:r>
            <a:r>
              <a:rPr lang="en-US" sz="2400" dirty="0" smtClean="0"/>
              <a:t> je u </a:t>
            </a:r>
            <a:r>
              <a:rPr lang="en-US" sz="2400" dirty="0" err="1" smtClean="0"/>
              <a:t>prekomerenom</a:t>
            </a:r>
            <a:r>
              <a:rPr lang="en-US" sz="2400" dirty="0" smtClean="0"/>
              <a:t> </a:t>
            </a:r>
            <a:r>
              <a:rPr lang="en-US" sz="2400" dirty="0" err="1" smtClean="0"/>
              <a:t>ekstenziranju</a:t>
            </a:r>
            <a:r>
              <a:rPr lang="en-US" sz="2400" dirty="0" smtClean="0"/>
              <a:t> </a:t>
            </a:r>
            <a:r>
              <a:rPr lang="en-US" sz="2400" dirty="0" err="1" smtClean="0"/>
              <a:t>vrha</a:t>
            </a:r>
            <a:r>
              <a:rPr lang="en-US" sz="2400" dirty="0" smtClean="0"/>
              <a:t> </a:t>
            </a:r>
            <a:r>
              <a:rPr lang="en-US" sz="2400" dirty="0" err="1" smtClean="0"/>
              <a:t>olekranona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upre</a:t>
            </a:r>
            <a:r>
              <a:rPr lang="en-US" sz="2400" dirty="0" smtClean="0"/>
              <a:t> u  </a:t>
            </a:r>
            <a:r>
              <a:rPr lang="en-US" sz="2400" dirty="0" err="1" smtClean="0"/>
              <a:t>fosu</a:t>
            </a:r>
            <a:r>
              <a:rPr lang="en-US" sz="2400" dirty="0" smtClean="0"/>
              <a:t> </a:t>
            </a:r>
            <a:r>
              <a:rPr lang="en-US" sz="2400" dirty="0" err="1" smtClean="0"/>
              <a:t>olecrani</a:t>
            </a:r>
            <a:r>
              <a:rPr lang="en-US" sz="2400" dirty="0" smtClean="0"/>
              <a:t>, </a:t>
            </a:r>
            <a:r>
              <a:rPr lang="en-US" sz="2400" dirty="0" err="1" smtClean="0"/>
              <a:t>razdere</a:t>
            </a:r>
            <a:r>
              <a:rPr lang="en-US" sz="2400" dirty="0" smtClean="0"/>
              <a:t> se </a:t>
            </a:r>
            <a:r>
              <a:rPr lang="en-US" sz="2400" dirty="0" err="1" smtClean="0"/>
              <a:t>zglobna</a:t>
            </a:r>
            <a:r>
              <a:rPr lang="en-US" sz="2400" dirty="0" smtClean="0"/>
              <a:t> </a:t>
            </a:r>
            <a:r>
              <a:rPr lang="en-US" sz="2400" dirty="0" err="1" smtClean="0"/>
              <a:t>čaura</a:t>
            </a:r>
            <a:r>
              <a:rPr lang="en-US" sz="2400" dirty="0" smtClean="0"/>
              <a:t>, </a:t>
            </a:r>
            <a:r>
              <a:rPr lang="en-US" sz="2400" dirty="0" err="1" smtClean="0"/>
              <a:t>koronoidni</a:t>
            </a:r>
            <a:r>
              <a:rPr lang="en-US" sz="2400" dirty="0" smtClean="0"/>
              <a:t> </a:t>
            </a:r>
            <a:r>
              <a:rPr lang="en-US" sz="2400" dirty="0" err="1" smtClean="0"/>
              <a:t>nastavak</a:t>
            </a:r>
            <a:r>
              <a:rPr lang="en-US" sz="2400" dirty="0" smtClean="0"/>
              <a:t> </a:t>
            </a:r>
            <a:r>
              <a:rPr lang="en-US" sz="2400" dirty="0" err="1" smtClean="0"/>
              <a:t>uzdigne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sklizne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svog</a:t>
            </a:r>
            <a:r>
              <a:rPr lang="en-US" sz="2400" dirty="0" smtClean="0"/>
              <a:t> </a:t>
            </a:r>
            <a:r>
              <a:rPr lang="en-US" sz="2400" dirty="0" err="1" smtClean="0"/>
              <a:t>ležišta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trohleje</a:t>
            </a:r>
            <a:r>
              <a:rPr lang="en-US" sz="2400" dirty="0" smtClean="0"/>
              <a:t> </a:t>
            </a:r>
            <a:r>
              <a:rPr lang="en-US" sz="2400" dirty="0" err="1" smtClean="0"/>
              <a:t>nadlaktične</a:t>
            </a:r>
            <a:r>
              <a:rPr lang="en-US" sz="2400" dirty="0" smtClean="0"/>
              <a:t> </a:t>
            </a:r>
            <a:r>
              <a:rPr lang="en-US" sz="2400" dirty="0" err="1" smtClean="0"/>
              <a:t>kosti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zaustavlja</a:t>
            </a:r>
            <a:r>
              <a:rPr lang="en-US" sz="2400" dirty="0" smtClean="0"/>
              <a:t> se u </a:t>
            </a:r>
            <a:r>
              <a:rPr lang="en-US" sz="2400" dirty="0" err="1" smtClean="0"/>
              <a:t>jami</a:t>
            </a:r>
            <a:r>
              <a:rPr lang="en-US" sz="2400" dirty="0" smtClean="0"/>
              <a:t> </a:t>
            </a:r>
            <a:r>
              <a:rPr lang="en-US" sz="2400" dirty="0" err="1" smtClean="0"/>
              <a:t>olekranona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Pritisak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deluje</a:t>
            </a:r>
            <a:r>
              <a:rPr lang="en-US" sz="2400" dirty="0" smtClean="0"/>
              <a:t>, </a:t>
            </a:r>
            <a:r>
              <a:rPr lang="en-US" sz="2400" dirty="0" err="1" smtClean="0"/>
              <a:t>dolazi</a:t>
            </a:r>
            <a:r>
              <a:rPr lang="en-US" sz="2400" dirty="0" smtClean="0"/>
              <a:t> do </a:t>
            </a:r>
            <a:r>
              <a:rPr lang="en-US" sz="2400" dirty="0" err="1" smtClean="0"/>
              <a:t>potiskivanja</a:t>
            </a:r>
            <a:r>
              <a:rPr lang="en-US" sz="2400" dirty="0" smtClean="0"/>
              <a:t> </a:t>
            </a:r>
            <a:r>
              <a:rPr lang="en-US" sz="2400" dirty="0" err="1" smtClean="0"/>
              <a:t>podlaktice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gore </a:t>
            </a:r>
            <a:r>
              <a:rPr lang="en-US" sz="2400" dirty="0" err="1" smtClean="0"/>
              <a:t>duž</a:t>
            </a:r>
            <a:r>
              <a:rPr lang="en-US" sz="2400" dirty="0" smtClean="0"/>
              <a:t> </a:t>
            </a:r>
            <a:r>
              <a:rPr lang="en-US" sz="2400" dirty="0" err="1" smtClean="0"/>
              <a:t>nadlaktice</a:t>
            </a:r>
            <a:r>
              <a:rPr lang="en-US" sz="2400" dirty="0" smtClean="0"/>
              <a:t> a </a:t>
            </a:r>
            <a:r>
              <a:rPr lang="en-US" sz="2400" dirty="0" err="1" smtClean="0"/>
              <a:t>popuštanjem</a:t>
            </a:r>
            <a:r>
              <a:rPr lang="en-US" sz="2400" dirty="0" smtClean="0"/>
              <a:t> </a:t>
            </a:r>
            <a:r>
              <a:rPr lang="en-US" sz="2400" dirty="0" err="1" smtClean="0"/>
              <a:t>sile</a:t>
            </a:r>
            <a:r>
              <a:rPr lang="en-US" sz="2400" dirty="0" smtClean="0"/>
              <a:t> </a:t>
            </a:r>
            <a:r>
              <a:rPr lang="en-US" sz="2400" dirty="0" err="1" smtClean="0"/>
              <a:t>napeti</a:t>
            </a:r>
            <a:r>
              <a:rPr lang="en-US" sz="2400" dirty="0" smtClean="0"/>
              <a:t> </a:t>
            </a:r>
            <a:r>
              <a:rPr lang="en-US" sz="2400" dirty="0" err="1" smtClean="0"/>
              <a:t>flektori</a:t>
            </a:r>
            <a:r>
              <a:rPr lang="en-US" sz="2400" dirty="0" smtClean="0"/>
              <a:t> </a:t>
            </a:r>
            <a:r>
              <a:rPr lang="en-US" sz="2400" dirty="0" err="1" smtClean="0"/>
              <a:t>podlaktice</a:t>
            </a:r>
            <a:r>
              <a:rPr lang="en-US" sz="2400" dirty="0" smtClean="0"/>
              <a:t> </a:t>
            </a:r>
            <a:r>
              <a:rPr lang="en-US" sz="2400" dirty="0" err="1" smtClean="0"/>
              <a:t>kontrahuju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dovode</a:t>
            </a:r>
            <a:r>
              <a:rPr lang="en-US" sz="2400" dirty="0" smtClean="0"/>
              <a:t> </a:t>
            </a:r>
            <a:r>
              <a:rPr lang="en-US" sz="2400" dirty="0" err="1" smtClean="0"/>
              <a:t>lakat</a:t>
            </a:r>
            <a:r>
              <a:rPr lang="en-US" sz="2400" dirty="0" smtClean="0"/>
              <a:t> do 120 </a:t>
            </a:r>
            <a:r>
              <a:rPr lang="en-US" sz="2400" dirty="0" err="1" smtClean="0"/>
              <a:t>stepeni</a:t>
            </a:r>
            <a:r>
              <a:rPr lang="en-US" sz="2400" dirty="0" smtClean="0"/>
              <a:t>. Time je </a:t>
            </a:r>
            <a:r>
              <a:rPr lang="en-US" sz="2400" dirty="0" err="1" smtClean="0"/>
              <a:t>luksacija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natrag</a:t>
            </a:r>
            <a:r>
              <a:rPr lang="en-US" sz="2400" dirty="0" smtClean="0"/>
              <a:t> </a:t>
            </a:r>
            <a:r>
              <a:rPr lang="en-US" sz="2400" dirty="0" err="1" smtClean="0"/>
              <a:t>završena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334000"/>
            <a:ext cx="3381375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932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Komplikacije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Kom</a:t>
            </a:r>
            <a:r>
              <a:rPr lang="sr-Latn-RS" dirty="0" smtClean="0"/>
              <a:t>p</a:t>
            </a:r>
            <a:r>
              <a:rPr lang="en-US" dirty="0" err="1" smtClean="0"/>
              <a:t>likacije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neadekvatnog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 (</a:t>
            </a:r>
            <a:r>
              <a:rPr lang="en-US" dirty="0" err="1" smtClean="0"/>
              <a:t>imobilizacija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primenjena</a:t>
            </a:r>
            <a:r>
              <a:rPr lang="en-US" dirty="0" smtClean="0"/>
              <a:t>)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miozitisa</a:t>
            </a:r>
            <a:r>
              <a:rPr lang="en-US" dirty="0" smtClean="0"/>
              <a:t> </a:t>
            </a:r>
            <a:r>
              <a:rPr lang="en-US" dirty="0" err="1" smtClean="0"/>
              <a:t>ostifikansa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Subluksacija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luksacija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rvača</a:t>
            </a:r>
            <a:r>
              <a:rPr lang="en-US" dirty="0" smtClean="0"/>
              <a:t>, </a:t>
            </a:r>
            <a:r>
              <a:rPr lang="en-US" dirty="0" err="1" smtClean="0"/>
              <a:t>džudista</a:t>
            </a:r>
            <a:r>
              <a:rPr lang="en-US" dirty="0" smtClean="0"/>
              <a:t>, </a:t>
            </a:r>
            <a:r>
              <a:rPr lang="en-US" dirty="0" err="1" smtClean="0"/>
              <a:t>gimnastičara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sportovima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loptom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572000"/>
            <a:ext cx="1552575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848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Intezivan bol kod luksacije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Klinička</a:t>
            </a:r>
            <a:r>
              <a:rPr lang="en-US" dirty="0" smtClean="0"/>
              <a:t> </a:t>
            </a:r>
            <a:r>
              <a:rPr lang="en-US" dirty="0" err="1"/>
              <a:t>slika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subluksacija</a:t>
            </a:r>
            <a:r>
              <a:rPr lang="en-US" dirty="0"/>
              <a:t> i </a:t>
            </a:r>
            <a:r>
              <a:rPr lang="en-US" dirty="0" err="1"/>
              <a:t>luksacija</a:t>
            </a:r>
            <a:r>
              <a:rPr lang="en-US" dirty="0"/>
              <a:t> je </a:t>
            </a:r>
            <a:r>
              <a:rPr lang="en-US" dirty="0" err="1"/>
              <a:t>slična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sportova</a:t>
            </a:r>
            <a:r>
              <a:rPr lang="en-US" dirty="0"/>
              <a:t>.  </a:t>
            </a:r>
            <a:endParaRPr lang="sr-Latn-RS" dirty="0" smtClean="0"/>
          </a:p>
          <a:p>
            <a:pPr marL="0" indent="0" algn="just">
              <a:buNone/>
            </a:pPr>
            <a:r>
              <a:rPr lang="en-US" dirty="0" err="1" smtClean="0"/>
              <a:t>Karakteriše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intenzivnim</a:t>
            </a:r>
            <a:r>
              <a:rPr lang="en-US" dirty="0"/>
              <a:t> </a:t>
            </a:r>
            <a:r>
              <a:rPr lang="en-US" dirty="0" err="1"/>
              <a:t>bolom</a:t>
            </a:r>
            <a:r>
              <a:rPr lang="en-US" dirty="0"/>
              <a:t>, </a:t>
            </a:r>
            <a:r>
              <a:rPr lang="en-US" dirty="0" err="1"/>
              <a:t>palpatorno</a:t>
            </a:r>
            <a:r>
              <a:rPr lang="en-US" dirty="0"/>
              <a:t> se </a:t>
            </a:r>
            <a:r>
              <a:rPr lang="en-US" dirty="0" err="1"/>
              <a:t>odredi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,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 smtClean="0"/>
              <a:t>sličnost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preloma</a:t>
            </a:r>
            <a:r>
              <a:rPr lang="en-US" dirty="0"/>
              <a:t> (</a:t>
            </a:r>
            <a:r>
              <a:rPr lang="en-US" dirty="0" err="1"/>
              <a:t>kontraktura</a:t>
            </a:r>
            <a:r>
              <a:rPr lang="en-US" dirty="0"/>
              <a:t>, i </a:t>
            </a:r>
            <a:r>
              <a:rPr lang="en-US" dirty="0" err="1"/>
              <a:t>potpuna</a:t>
            </a:r>
            <a:r>
              <a:rPr lang="en-US" dirty="0"/>
              <a:t> </a:t>
            </a:r>
            <a:r>
              <a:rPr lang="en-US" dirty="0" err="1"/>
              <a:t>funkcionalna</a:t>
            </a:r>
            <a:r>
              <a:rPr lang="en-US" dirty="0"/>
              <a:t> </a:t>
            </a:r>
            <a:r>
              <a:rPr lang="en-US" dirty="0" err="1"/>
              <a:t>nemoć</a:t>
            </a:r>
            <a:r>
              <a:rPr lang="en-US" dirty="0"/>
              <a:t> </a:t>
            </a:r>
            <a:r>
              <a:rPr lang="en-US" dirty="0" err="1"/>
              <a:t>ekstremiteta</a:t>
            </a:r>
            <a:r>
              <a:rPr lang="en-US" dirty="0"/>
              <a:t>) </a:t>
            </a:r>
            <a:r>
              <a:rPr lang="en-US" dirty="0" err="1"/>
              <a:t>dominira</a:t>
            </a:r>
            <a:r>
              <a:rPr lang="en-US" dirty="0"/>
              <a:t> </a:t>
            </a:r>
            <a:r>
              <a:rPr lang="en-US" dirty="0" err="1"/>
              <a:t>izrazita</a:t>
            </a:r>
            <a:r>
              <a:rPr lang="en-US" dirty="0"/>
              <a:t> </a:t>
            </a:r>
            <a:r>
              <a:rPr lang="en-US" dirty="0" err="1"/>
              <a:t>deformacija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oteklinama</a:t>
            </a:r>
            <a:r>
              <a:rPr lang="en-US" dirty="0"/>
              <a:t>, </a:t>
            </a:r>
            <a:r>
              <a:rPr lang="en-US" dirty="0" err="1"/>
              <a:t>krvnim</a:t>
            </a:r>
            <a:r>
              <a:rPr lang="en-US" dirty="0"/>
              <a:t>  </a:t>
            </a:r>
            <a:r>
              <a:rPr lang="en-US" dirty="0" err="1"/>
              <a:t>podlivom</a:t>
            </a:r>
            <a:r>
              <a:rPr lang="en-US" dirty="0"/>
              <a:t>, i 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slučajevina</a:t>
            </a:r>
            <a:r>
              <a:rPr lang="en-US" dirty="0"/>
              <a:t> </a:t>
            </a:r>
            <a:r>
              <a:rPr lang="en-US" dirty="0" err="1"/>
              <a:t>direkna</a:t>
            </a:r>
            <a:r>
              <a:rPr lang="en-US" dirty="0"/>
              <a:t> </a:t>
            </a:r>
            <a:r>
              <a:rPr lang="en-US" dirty="0" err="1"/>
              <a:t>kompresija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nerve.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085998"/>
            <a:ext cx="2276475" cy="1562451"/>
          </a:xfrm>
          <a:prstGeom prst="rect">
            <a:avLst/>
          </a:prstGeom>
          <a:ln w="38100" cap="sq">
            <a:solidFill>
              <a:srgbClr val="FF99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3094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3600" dirty="0" smtClean="0"/>
              <a:t>Kako se leči luksacija</a:t>
            </a:r>
            <a:endParaRPr lang="en-US" sz="3600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/>
              <a:t> </a:t>
            </a:r>
            <a:r>
              <a:rPr lang="en-US" dirty="0" err="1"/>
              <a:t>luksacije</a:t>
            </a:r>
            <a:r>
              <a:rPr lang="en-US" dirty="0"/>
              <a:t> </a:t>
            </a:r>
            <a:r>
              <a:rPr lang="en-US" dirty="0" err="1"/>
              <a:t>prvi</a:t>
            </a:r>
            <a:r>
              <a:rPr lang="en-US" dirty="0"/>
              <a:t> i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zadatak</a:t>
            </a:r>
            <a:r>
              <a:rPr lang="en-US" dirty="0"/>
              <a:t> je </a:t>
            </a:r>
            <a:r>
              <a:rPr lang="en-US" dirty="0" err="1"/>
              <a:t>uraditi</a:t>
            </a:r>
            <a:r>
              <a:rPr lang="en-US" dirty="0"/>
              <a:t> </a:t>
            </a:r>
            <a:r>
              <a:rPr lang="en-US" dirty="0" err="1"/>
              <a:t>repoziciju</a:t>
            </a:r>
            <a:r>
              <a:rPr lang="en-US" dirty="0"/>
              <a:t> (</a:t>
            </a:r>
            <a:r>
              <a:rPr lang="en-US" dirty="0" err="1"/>
              <a:t>vraćanje</a:t>
            </a:r>
            <a:r>
              <a:rPr lang="en-US" dirty="0"/>
              <a:t> u </a:t>
            </a:r>
            <a:r>
              <a:rPr lang="en-US" dirty="0" err="1"/>
              <a:t>prvobitni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)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pre u </a:t>
            </a:r>
            <a:r>
              <a:rPr lang="en-US" dirty="0" err="1"/>
              <a:t>prvih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sati,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sportista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se ne </a:t>
            </a:r>
            <a:r>
              <a:rPr lang="en-US" dirty="0" err="1"/>
              <a:t>pojavi</a:t>
            </a:r>
            <a:r>
              <a:rPr lang="en-US" dirty="0"/>
              <a:t> </a:t>
            </a:r>
            <a:r>
              <a:rPr lang="en-US" dirty="0" err="1"/>
              <a:t>spazam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grč</a:t>
            </a:r>
            <a:r>
              <a:rPr lang="en-US" dirty="0"/>
              <a:t> (</a:t>
            </a:r>
            <a:r>
              <a:rPr lang="en-US" dirty="0" err="1"/>
              <a:t>izvrši</a:t>
            </a:r>
            <a:r>
              <a:rPr lang="en-US" dirty="0"/>
              <a:t> se </a:t>
            </a:r>
            <a:r>
              <a:rPr lang="en-US" dirty="0" err="1"/>
              <a:t>imobilizacija</a:t>
            </a:r>
            <a:r>
              <a:rPr lang="en-US" dirty="0"/>
              <a:t>, </a:t>
            </a:r>
            <a:r>
              <a:rPr lang="en-US" dirty="0" err="1"/>
              <a:t>stavi</a:t>
            </a:r>
            <a:r>
              <a:rPr lang="en-US" dirty="0"/>
              <a:t> se led i </a:t>
            </a:r>
            <a:r>
              <a:rPr lang="en-US" dirty="0" err="1"/>
              <a:t>uzdigne</a:t>
            </a:r>
            <a:r>
              <a:rPr lang="en-US" dirty="0"/>
              <a:t> se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povređenog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da bi se </a:t>
            </a:r>
            <a:r>
              <a:rPr lang="en-US" dirty="0" err="1"/>
              <a:t>sprečilo</a:t>
            </a:r>
            <a:r>
              <a:rPr lang="en-US" dirty="0"/>
              <a:t> da </a:t>
            </a:r>
            <a:r>
              <a:rPr lang="en-US" dirty="0" err="1"/>
              <a:t>serozna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krvava</a:t>
            </a:r>
            <a:r>
              <a:rPr lang="en-US" dirty="0"/>
              <a:t> </a:t>
            </a:r>
            <a:r>
              <a:rPr lang="en-US" dirty="0" err="1"/>
              <a:t>tečnost</a:t>
            </a:r>
            <a:r>
              <a:rPr lang="en-US" dirty="0"/>
              <a:t> </a:t>
            </a:r>
            <a:r>
              <a:rPr lang="en-US" dirty="0" err="1"/>
              <a:t>dođe</a:t>
            </a:r>
            <a:r>
              <a:rPr lang="en-US" dirty="0"/>
              <a:t> u </a:t>
            </a:r>
            <a:r>
              <a:rPr lang="en-US" dirty="0" err="1"/>
              <a:t>zglob</a:t>
            </a:r>
            <a:r>
              <a:rPr lang="en-US" dirty="0" smtClean="0"/>
              <a:t>).</a:t>
            </a:r>
            <a:endParaRPr lang="sr-Latn-R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72000"/>
            <a:ext cx="15525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85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US" dirty="0" err="1" smtClean="0"/>
              <a:t>Imobilizacija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nedelja</a:t>
            </a:r>
            <a:r>
              <a:rPr lang="en-US" dirty="0" smtClean="0"/>
              <a:t>, a </a:t>
            </a:r>
            <a:r>
              <a:rPr lang="en-US" dirty="0" err="1" smtClean="0"/>
              <a:t>onda</a:t>
            </a:r>
            <a:r>
              <a:rPr lang="en-US" dirty="0" smtClean="0"/>
              <a:t> se </a:t>
            </a:r>
            <a:r>
              <a:rPr lang="en-US" dirty="0" err="1" smtClean="0"/>
              <a:t>kreće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, </a:t>
            </a:r>
            <a:r>
              <a:rPr lang="en-US" dirty="0" err="1" smtClean="0"/>
              <a:t>hidro</a:t>
            </a:r>
            <a:r>
              <a:rPr lang="en-US" dirty="0" smtClean="0"/>
              <a:t>  </a:t>
            </a:r>
            <a:r>
              <a:rPr lang="en-US" dirty="0" err="1" smtClean="0"/>
              <a:t>terapij</a:t>
            </a:r>
            <a:r>
              <a:rPr lang="sr-Latn-RS" dirty="0" smtClean="0"/>
              <a:t>u</a:t>
            </a:r>
            <a:r>
              <a:rPr lang="en-US" dirty="0" smtClean="0"/>
              <a:t> (</a:t>
            </a:r>
            <a:r>
              <a:rPr lang="en-US" dirty="0" err="1" smtClean="0"/>
              <a:t>bazen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), </a:t>
            </a:r>
            <a:r>
              <a:rPr lang="en-US" dirty="0" err="1" smtClean="0"/>
              <a:t>elektrostimulacij</a:t>
            </a:r>
            <a:r>
              <a:rPr lang="sr-Latn-RS" dirty="0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elektroforez</a:t>
            </a:r>
            <a:r>
              <a:rPr lang="sr-Latn-RS" dirty="0" smtClean="0"/>
              <a:t>u</a:t>
            </a:r>
            <a:r>
              <a:rPr lang="en-US" dirty="0" smtClean="0"/>
              <a:t> (</a:t>
            </a:r>
            <a:r>
              <a:rPr lang="en-US" dirty="0" err="1" smtClean="0"/>
              <a:t>kombinacija</a:t>
            </a:r>
            <a:r>
              <a:rPr lang="en-US" dirty="0" smtClean="0"/>
              <a:t> </a:t>
            </a:r>
            <a:r>
              <a:rPr lang="en-US" dirty="0" err="1" smtClean="0"/>
              <a:t>angaletik</a:t>
            </a:r>
            <a:r>
              <a:rPr lang="en-US" dirty="0" smtClean="0"/>
              <a:t>, </a:t>
            </a:r>
            <a:r>
              <a:rPr lang="en-US" dirty="0" err="1" smtClean="0"/>
              <a:t>kortikostereoid</a:t>
            </a:r>
            <a:r>
              <a:rPr lang="en-US" dirty="0" smtClean="0"/>
              <a:t>), </a:t>
            </a:r>
            <a:r>
              <a:rPr lang="en-US" dirty="0" err="1" smtClean="0"/>
              <a:t>diodinamik</a:t>
            </a:r>
            <a:r>
              <a:rPr lang="en-US" dirty="0" smtClean="0"/>
              <a:t>, </a:t>
            </a:r>
            <a:r>
              <a:rPr lang="en-US" dirty="0" err="1" smtClean="0"/>
              <a:t>oligotermičke</a:t>
            </a:r>
            <a:r>
              <a:rPr lang="en-US" dirty="0" smtClean="0"/>
              <a:t> doze </a:t>
            </a:r>
            <a:r>
              <a:rPr lang="en-US" dirty="0" err="1" smtClean="0"/>
              <a:t>ktd</a:t>
            </a:r>
            <a:r>
              <a:rPr lang="en-US" dirty="0" smtClean="0"/>
              <a:t>, </a:t>
            </a:r>
            <a:r>
              <a:rPr lang="en-US" dirty="0" err="1" smtClean="0"/>
              <a:t>magnetoterapija</a:t>
            </a:r>
            <a:r>
              <a:rPr lang="en-US" dirty="0" smtClean="0"/>
              <a:t>, </a:t>
            </a:r>
            <a:r>
              <a:rPr lang="en-US" dirty="0" err="1" smtClean="0"/>
              <a:t>kinezi</a:t>
            </a:r>
            <a:r>
              <a:rPr lang="en-US" dirty="0" smtClean="0"/>
              <a:t> </a:t>
            </a:r>
            <a:r>
              <a:rPr lang="en-US" dirty="0" err="1" smtClean="0"/>
              <a:t>terapija</a:t>
            </a:r>
            <a:r>
              <a:rPr lang="en-US" dirty="0" smtClean="0"/>
              <a:t>. </a:t>
            </a:r>
            <a:endParaRPr lang="sr-Latn-RS" dirty="0" smtClean="0"/>
          </a:p>
          <a:p>
            <a:pPr marL="0" indent="0" algn="just"/>
            <a:r>
              <a:rPr lang="en-US" dirty="0" err="1" smtClean="0"/>
              <a:t>Početi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laganin</a:t>
            </a:r>
            <a:r>
              <a:rPr lang="en-US" dirty="0" smtClean="0"/>
              <a:t> </a:t>
            </a:r>
            <a:r>
              <a:rPr lang="en-US" dirty="0" err="1" smtClean="0"/>
              <a:t>bazičnim</a:t>
            </a:r>
            <a:r>
              <a:rPr lang="en-US" dirty="0" smtClean="0"/>
              <a:t> </a:t>
            </a:r>
            <a:r>
              <a:rPr lang="en-US" dirty="0" err="1" smtClean="0"/>
              <a:t>treningom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se </a:t>
            </a:r>
            <a:r>
              <a:rPr lang="en-US" dirty="0" err="1" smtClean="0"/>
              <a:t>dobije</a:t>
            </a:r>
            <a:r>
              <a:rPr lang="en-US" dirty="0" smtClean="0"/>
              <a:t> </a:t>
            </a:r>
            <a:r>
              <a:rPr lang="en-US" dirty="0" err="1" smtClean="0"/>
              <a:t>saglasnost</a:t>
            </a:r>
            <a:r>
              <a:rPr lang="en-US" dirty="0" smtClean="0"/>
              <a:t> </a:t>
            </a:r>
            <a:r>
              <a:rPr lang="en-US" dirty="0" err="1" smtClean="0"/>
              <a:t>specijaliste</a:t>
            </a:r>
            <a:r>
              <a:rPr lang="en-US" dirty="0" smtClean="0"/>
              <a:t> </a:t>
            </a:r>
            <a:r>
              <a:rPr lang="en-US" dirty="0" err="1" smtClean="0"/>
              <a:t>sportske</a:t>
            </a:r>
            <a:r>
              <a:rPr lang="en-US" dirty="0" smtClean="0"/>
              <a:t> medicine. 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3600" dirty="0" smtClean="0"/>
              <a:t>Kako se leči luksacija</a:t>
            </a:r>
            <a:endParaRPr lang="en-US" sz="3600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876800"/>
            <a:ext cx="1685925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en-US" dirty="0" err="1" smtClean="0"/>
              <a:t>Otvorene</a:t>
            </a:r>
            <a:r>
              <a:rPr lang="en-US" dirty="0" smtClean="0"/>
              <a:t> </a:t>
            </a:r>
            <a:r>
              <a:rPr lang="en-US" dirty="0" err="1" smtClean="0"/>
              <a:t>luksacije</a:t>
            </a:r>
            <a:r>
              <a:rPr lang="en-US" dirty="0" smtClean="0"/>
              <a:t>, </a:t>
            </a:r>
            <a:r>
              <a:rPr lang="en-US" dirty="0" err="1" smtClean="0"/>
              <a:t>habitulne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rekurentne</a:t>
            </a:r>
            <a:r>
              <a:rPr lang="en-US" dirty="0" smtClean="0"/>
              <a:t> </a:t>
            </a:r>
            <a:r>
              <a:rPr lang="en-US" dirty="0" err="1" smtClean="0"/>
              <a:t>obavezno</a:t>
            </a:r>
            <a:r>
              <a:rPr lang="en-US" dirty="0" smtClean="0"/>
              <a:t> se </a:t>
            </a:r>
            <a:r>
              <a:rPr lang="en-US" dirty="0" err="1" smtClean="0"/>
              <a:t>leče</a:t>
            </a:r>
            <a:r>
              <a:rPr lang="en-US" dirty="0" smtClean="0"/>
              <a:t>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drenažom</a:t>
            </a:r>
            <a:r>
              <a:rPr lang="en-US" dirty="0" smtClean="0"/>
              <a:t> </a:t>
            </a:r>
            <a:r>
              <a:rPr lang="en-US" dirty="0" err="1" smtClean="0"/>
              <a:t>povređenog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/>
            <a:r>
              <a:rPr lang="en-US" dirty="0" smtClean="0"/>
              <a:t> </a:t>
            </a:r>
            <a:r>
              <a:rPr lang="en-US" dirty="0" err="1" smtClean="0"/>
              <a:t>Luksacije</a:t>
            </a:r>
            <a:r>
              <a:rPr lang="en-US" dirty="0" smtClean="0"/>
              <a:t> </a:t>
            </a:r>
            <a:r>
              <a:rPr lang="en-US" dirty="0" err="1" smtClean="0"/>
              <a:t>nastala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piogenih</a:t>
            </a:r>
            <a:r>
              <a:rPr lang="en-US" dirty="0" smtClean="0"/>
              <a:t> </a:t>
            </a:r>
            <a:r>
              <a:rPr lang="en-US" dirty="0" err="1" smtClean="0"/>
              <a:t>infekcija</a:t>
            </a:r>
            <a:r>
              <a:rPr lang="en-US" dirty="0" smtClean="0"/>
              <a:t> u </a:t>
            </a:r>
            <a:r>
              <a:rPr lang="en-US" dirty="0" err="1" smtClean="0"/>
              <a:t>zglobu</a:t>
            </a:r>
            <a:r>
              <a:rPr lang="en-US" dirty="0" smtClean="0"/>
              <a:t> </a:t>
            </a:r>
            <a:r>
              <a:rPr lang="en-US" dirty="0" err="1" smtClean="0"/>
              <a:t>tkz</a:t>
            </a:r>
            <a:r>
              <a:rPr lang="en-US" dirty="0" smtClean="0"/>
              <a:t>. </a:t>
            </a:r>
            <a:r>
              <a:rPr lang="en-US" dirty="0" err="1" smtClean="0"/>
              <a:t>patološke</a:t>
            </a:r>
            <a:r>
              <a:rPr lang="en-US" dirty="0" smtClean="0"/>
              <a:t> </a:t>
            </a:r>
            <a:r>
              <a:rPr lang="en-US" dirty="0" err="1" smtClean="0"/>
              <a:t>leče</a:t>
            </a:r>
            <a:r>
              <a:rPr lang="en-US" dirty="0" smtClean="0"/>
              <a:t> se </a:t>
            </a:r>
            <a:r>
              <a:rPr lang="en-US" dirty="0" err="1" smtClean="0"/>
              <a:t>operativnim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ostvaruje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palijativni</a:t>
            </a:r>
            <a:r>
              <a:rPr lang="en-US" dirty="0" smtClean="0"/>
              <a:t> </a:t>
            </a:r>
            <a:r>
              <a:rPr lang="en-US" dirty="0" err="1" smtClean="0"/>
              <a:t>efekat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3600" dirty="0" smtClean="0"/>
              <a:t>Kako se leči luksacija</a:t>
            </a:r>
            <a:endParaRPr lang="en-US" sz="3600" dirty="0"/>
          </a:p>
        </p:txBody>
      </p:sp>
      <p:pic>
        <p:nvPicPr>
          <p:cNvPr id="6" name="Picture 5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648200"/>
            <a:ext cx="3248025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8991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8800" b="1" cap="all" dirty="0" smtClean="0">
                <a:ln w="28575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8800" b="1" cap="all" dirty="0" smtClean="0">
                <a:ln w="28575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sz="8800" b="1" cap="all" dirty="0">
              <a:ln w="28575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Резултат слика за happy sport vision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505200"/>
            <a:ext cx="2908300" cy="1996103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72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lakta (articulatio cubiti)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ri zgloba koja čine lakatni zglob imaju jedinstvenu zglobnu čauru i zajedničke veze pa predstavljaju morfološku celinu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unkcionalno, ovo su tri razdvojena zgloba jer su pokreti različiti u svakom od njih.</a:t>
            </a:r>
            <a:endParaRPr lang="en-US" dirty="0"/>
          </a:p>
        </p:txBody>
      </p:sp>
      <p:pic>
        <p:nvPicPr>
          <p:cNvPr id="4" name="Picture 3" descr="zglob-lakta-art-cubiti-elbow-joi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00376"/>
            <a:ext cx="3352800" cy="2157624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82296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1</a:t>
            </a:r>
            <a:r>
              <a:rPr lang="sr-Latn-RS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 err="1" smtClean="0"/>
              <a:t>Humeroulnarni</a:t>
            </a:r>
            <a:r>
              <a:rPr lang="en-US" sz="3600" dirty="0" smtClean="0"/>
              <a:t> </a:t>
            </a:r>
            <a:r>
              <a:rPr lang="en-US" sz="3600" dirty="0" err="1" smtClean="0"/>
              <a:t>zglob</a:t>
            </a:r>
            <a:r>
              <a:rPr lang="sr-Latn-RS" sz="3600" dirty="0" smtClean="0"/>
              <a:t>-art. humeroulnaris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globne površine humerusa: trochlea humeri, fossa olecrani, fossa coronoidea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globne površine ulne: fossa trochlearis, processus olecrani, processus coronoideus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okreti: fleksija i ekstenzija</a:t>
            </a:r>
            <a:endParaRPr lang="en-US" dirty="0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800600"/>
            <a:ext cx="26003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01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Latn-RS" dirty="0" smtClean="0"/>
              <a:t>2.</a:t>
            </a:r>
            <a:r>
              <a:rPr lang="en-US" sz="3600" dirty="0" err="1" smtClean="0"/>
              <a:t>Humeroradijalni</a:t>
            </a:r>
            <a:r>
              <a:rPr lang="en-US" sz="3600" dirty="0" smtClean="0"/>
              <a:t> </a:t>
            </a:r>
            <a:r>
              <a:rPr lang="en-US" sz="3600" dirty="0" err="1" smtClean="0"/>
              <a:t>zglob</a:t>
            </a:r>
            <a:r>
              <a:rPr lang="sr-Latn-RS" sz="3600" dirty="0" smtClean="0"/>
              <a:t>art.humeroradialis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globna površina distalnog okrajka humerusa je konveksna: </a:t>
            </a:r>
            <a:r>
              <a:rPr lang="sr-Latn-RS" i="1" dirty="0" smtClean="0"/>
              <a:t>capitulum humeri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globne površine radiusa: udubljenje gornje površine glave radiusa – </a:t>
            </a:r>
            <a:r>
              <a:rPr lang="sr-Latn-RS" i="1" dirty="0" smtClean="0"/>
              <a:t>fovea articularis capitis radii.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lak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2015858"/>
            <a:ext cx="3505200" cy="465350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/>
              <a:t>3.</a:t>
            </a:r>
            <a:r>
              <a:rPr lang="en-US" sz="3200" dirty="0" err="1" smtClean="0"/>
              <a:t>Radioulnarni</a:t>
            </a:r>
            <a:r>
              <a:rPr lang="en-US" sz="3200" dirty="0" smtClean="0"/>
              <a:t> </a:t>
            </a:r>
            <a:r>
              <a:rPr lang="en-US" sz="3200" dirty="0" err="1" smtClean="0"/>
              <a:t>zglob</a:t>
            </a:r>
            <a:r>
              <a:rPr lang="sr-Latn-RS" sz="3200" dirty="0" smtClean="0"/>
              <a:t> -</a:t>
            </a:r>
            <a:r>
              <a:rPr lang="sr-Latn-RS" sz="3200" i="1" dirty="0" smtClean="0"/>
              <a:t>art.radioulnaris proximalis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i="1" dirty="0" smtClean="0"/>
              <a:t>circumferentia articularis capitis radii - </a:t>
            </a:r>
            <a:r>
              <a:rPr lang="sr-Latn-RS" dirty="0" smtClean="0"/>
              <a:t>obodna površina glave radiusa </a:t>
            </a:r>
            <a:endParaRPr lang="sr-Latn-RS" i="1" dirty="0" smtClean="0"/>
          </a:p>
          <a:p>
            <a:r>
              <a:rPr lang="en-US" i="1" dirty="0" smtClean="0"/>
              <a:t>I</a:t>
            </a:r>
            <a:r>
              <a:rPr lang="sr-Latn-RS" i="1" dirty="0" smtClean="0"/>
              <a:t>ncisura radialis ulnae –</a:t>
            </a:r>
            <a:r>
              <a:rPr lang="sr-Latn-RS" dirty="0" smtClean="0"/>
              <a:t> na spoljašnjoj strani proksimalnog okrajka ulnae</a:t>
            </a:r>
          </a:p>
          <a:p>
            <a:endParaRPr lang="sr-Latn-RS" i="1" dirty="0" smtClean="0"/>
          </a:p>
          <a:p>
            <a:r>
              <a:rPr lang="en-US" dirty="0" smtClean="0"/>
              <a:t>S</a:t>
            </a:r>
            <a:r>
              <a:rPr lang="sr-Latn-RS" dirty="0" smtClean="0"/>
              <a:t>ve zglobne površine prekrivene su zglobnom hijalinom hrskavicom</a:t>
            </a:r>
            <a:endParaRPr lang="en-US" dirty="0"/>
          </a:p>
        </p:txBody>
      </p:sp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876800"/>
            <a:ext cx="301942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01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Z</a:t>
            </a:r>
            <a:r>
              <a:rPr lang="sr-Latn-RS" sz="3200" dirty="0" smtClean="0"/>
              <a:t>globne veze – ligamenti koji ojačavaju zglob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sr-Latn-RS" b="1" dirty="0" smtClean="0"/>
              <a:t>ig.collaterale radiale</a:t>
            </a:r>
            <a:r>
              <a:rPr lang="sr-Latn-RS" dirty="0" smtClean="0"/>
              <a:t> – spoljašnja bočna veza, trouglastog oblika. Vrh trougla je pripojen na spoljašnjem epikondilu humerusa, a snopovi na ulni</a:t>
            </a:r>
          </a:p>
          <a:p>
            <a:r>
              <a:rPr lang="en-US" b="1" dirty="0" smtClean="0"/>
              <a:t>L</a:t>
            </a:r>
            <a:r>
              <a:rPr lang="sr-Latn-RS" b="1" dirty="0" smtClean="0"/>
              <a:t>ig. collaterale ulnare </a:t>
            </a:r>
            <a:r>
              <a:rPr lang="sr-Latn-RS" dirty="0" smtClean="0"/>
              <a:t>- unutrašnja bočna veza. Vrh se pripaja na unutrašnjem epikondilusu a snopovi se pružaju na koronoidnom nastavku i olekranonu.</a:t>
            </a:r>
            <a:endParaRPr lang="en-US" dirty="0"/>
          </a:p>
        </p:txBody>
      </p:sp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24400"/>
            <a:ext cx="2466975" cy="1857375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2466975" cy="184785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001000" cy="856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</a:t>
            </a:r>
            <a:r>
              <a:rPr lang="sr-Latn-RS" b="1" dirty="0" smtClean="0"/>
              <a:t>ig.anulare radii </a:t>
            </a:r>
            <a:r>
              <a:rPr lang="sr-Latn-RS" dirty="0" smtClean="0"/>
              <a:t>– prstenasta veza radiusa je veza koja obuhvata glavu radiusa i priljubljuje je uz ulnu.</a:t>
            </a:r>
          </a:p>
          <a:p>
            <a:r>
              <a:rPr lang="en-US" b="1" dirty="0" smtClean="0"/>
              <a:t>L</a:t>
            </a:r>
            <a:r>
              <a:rPr lang="sr-Latn-RS" b="1" dirty="0" smtClean="0"/>
              <a:t>ig.quadratum </a:t>
            </a:r>
            <a:r>
              <a:rPr lang="sr-Latn-RS" dirty="0" smtClean="0"/>
              <a:t>– pojačava zglobnu čauru sa donje strane , pripada radioulnarnom zglobu i pripaja se na ovim kostima</a:t>
            </a:r>
            <a:endParaRPr lang="en-US" dirty="0"/>
          </a:p>
        </p:txBody>
      </p:sp>
      <p:pic>
        <p:nvPicPr>
          <p:cNvPr id="5" name="Content Placeholder 4" descr="lig lak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355976" cy="5229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к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1302</Words>
  <Application>Microsoft Office PowerPoint</Application>
  <PresentationFormat>On-screen Show (4:3)</PresentationFormat>
  <Paragraphs>178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Ток</vt:lpstr>
      <vt:lpstr> </vt:lpstr>
      <vt:lpstr>Zglob lakta</vt:lpstr>
      <vt:lpstr>Zglob lakta</vt:lpstr>
      <vt:lpstr>Zglob lakta (articulatio cubiti)</vt:lpstr>
      <vt:lpstr>1. Humeroulnarni zglob-art. humeroulnaris</vt:lpstr>
      <vt:lpstr>2.Humeroradijalni zglobart.humeroradialis</vt:lpstr>
      <vt:lpstr>3.Radioulnarni zglob -art.radioulnaris proximalis</vt:lpstr>
      <vt:lpstr>Zglobne veze – ligamenti koji ojačavaju zglob</vt:lpstr>
      <vt:lpstr>Zglobne veze</vt:lpstr>
      <vt:lpstr>Burze – sluzne kese lakta </vt:lpstr>
      <vt:lpstr>    Pokreti u lakatnom zglobu</vt:lpstr>
      <vt:lpstr>Slide 12</vt:lpstr>
      <vt:lpstr>Slide 13</vt:lpstr>
      <vt:lpstr>      Mišići fleksori zgloba lakta</vt:lpstr>
      <vt:lpstr>Ekstenzija podlakta -m.triceps brachii  </vt:lpstr>
      <vt:lpstr>Slide 16</vt:lpstr>
      <vt:lpstr>Slide 17</vt:lpstr>
      <vt:lpstr>Ligamenti lakatnog zgloba</vt:lpstr>
      <vt:lpstr>Slide 19</vt:lpstr>
      <vt:lpstr>Najčešće povrede lakta</vt:lpstr>
      <vt:lpstr>Povrede lakta</vt:lpstr>
      <vt:lpstr>Slide 22</vt:lpstr>
      <vt:lpstr>Teniski lakat</vt:lpstr>
      <vt:lpstr>Teniski lakat</vt:lpstr>
      <vt:lpstr>Teniski lakat</vt:lpstr>
      <vt:lpstr>Simptomi kod “teniskog lakta”</vt:lpstr>
      <vt:lpstr>Slide 27</vt:lpstr>
      <vt:lpstr>Prevencija za pojavu teniskog lakta</vt:lpstr>
      <vt:lpstr>Kako se leči “teniski lakat”</vt:lpstr>
      <vt:lpstr>Luksacija lakta</vt:lpstr>
      <vt:lpstr>Luksacija lakta</vt:lpstr>
      <vt:lpstr>Komplikacije</vt:lpstr>
      <vt:lpstr>Intezivan bol kod luksacije</vt:lpstr>
      <vt:lpstr>Kako se leči luksacija</vt:lpstr>
      <vt:lpstr>Kako se leči luksacija</vt:lpstr>
      <vt:lpstr>Kako se leči luksacija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SPORTKE POVREDE</dc:title>
  <dc:creator>Natasa</dc:creator>
  <cp:lastModifiedBy>Prof dr Milorad Jerkan</cp:lastModifiedBy>
  <cp:revision>71</cp:revision>
  <dcterms:created xsi:type="dcterms:W3CDTF">2017-12-14T17:24:24Z</dcterms:created>
  <dcterms:modified xsi:type="dcterms:W3CDTF">2018-05-09T07:55:22Z</dcterms:modified>
</cp:coreProperties>
</file>