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79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9" r:id="rId15"/>
    <p:sldId id="404" r:id="rId16"/>
    <p:sldId id="425" r:id="rId17"/>
    <p:sldId id="426" r:id="rId18"/>
    <p:sldId id="427" r:id="rId19"/>
    <p:sldId id="428" r:id="rId20"/>
    <p:sldId id="435" r:id="rId21"/>
    <p:sldId id="456" r:id="rId22"/>
    <p:sldId id="457" r:id="rId23"/>
    <p:sldId id="458" r:id="rId24"/>
    <p:sldId id="459" r:id="rId25"/>
    <p:sldId id="460" r:id="rId26"/>
    <p:sldId id="461" r:id="rId27"/>
    <p:sldId id="480" r:id="rId28"/>
    <p:sldId id="523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524" r:id="rId37"/>
    <p:sldId id="488" r:id="rId38"/>
    <p:sldId id="489" r:id="rId39"/>
    <p:sldId id="490" r:id="rId40"/>
    <p:sldId id="491" r:id="rId41"/>
    <p:sldId id="526" r:id="rId42"/>
    <p:sldId id="525" r:id="rId43"/>
    <p:sldId id="492" r:id="rId44"/>
    <p:sldId id="493" r:id="rId45"/>
    <p:sldId id="494" r:id="rId46"/>
    <p:sldId id="527" r:id="rId47"/>
    <p:sldId id="495" r:id="rId48"/>
    <p:sldId id="47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29BE8-1D41-4AD7-A3BC-427385DCCF2E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91954-B3BD-47D8-9636-4849DB64D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4129E-D4B1-449C-BB51-CC64E8CFF954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C83F3-4B0A-4B84-996A-47865DB3D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124200" y="5105400"/>
            <a:ext cx="54864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           Prof.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Jerkan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23900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NASTAVNI PREDMET-</a:t>
            </a:r>
          </a:p>
          <a:p>
            <a:r>
              <a:rPr lang="en-US" sz="4000" dirty="0" smtClean="0"/>
              <a:t>REHABILITACIJA U SPORTU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286250" cy="1028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3048000"/>
            <a:ext cx="5791200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XII PREDAVANJE</a:t>
            </a:r>
          </a:p>
          <a:p>
            <a:r>
              <a:rPr lang="en-US" sz="2800" dirty="0" err="1" smtClean="0"/>
              <a:t>Specifičnosti</a:t>
            </a:r>
            <a:r>
              <a:rPr lang="en-US" sz="2800" dirty="0" smtClean="0"/>
              <a:t> </a:t>
            </a:r>
            <a:r>
              <a:rPr lang="en-US" sz="2800" dirty="0" err="1"/>
              <a:t>povreda</a:t>
            </a:r>
            <a:r>
              <a:rPr lang="en-US" sz="2800" dirty="0"/>
              <a:t> </a:t>
            </a:r>
            <a:r>
              <a:rPr lang="en-US" sz="2800" dirty="0" err="1"/>
              <a:t>kičmenog</a:t>
            </a:r>
            <a:r>
              <a:rPr lang="en-US" sz="2800" dirty="0"/>
              <a:t> </a:t>
            </a:r>
            <a:r>
              <a:rPr lang="en-US" sz="2800" dirty="0" err="1"/>
              <a:t>stuba</a:t>
            </a:r>
            <a:r>
              <a:rPr lang="en-US" sz="2800" dirty="0"/>
              <a:t> u </a:t>
            </a:r>
            <a:r>
              <a:rPr lang="en-US" sz="2800" dirty="0" err="1"/>
              <a:t>sportu</a:t>
            </a:r>
            <a:r>
              <a:rPr lang="en-US" sz="2800" dirty="0"/>
              <a:t> - </a:t>
            </a:r>
            <a:r>
              <a:rPr lang="en-US" sz="2800" dirty="0" err="1"/>
              <a:t>evaluacija</a:t>
            </a:r>
            <a:r>
              <a:rPr lang="en-US" sz="2800" dirty="0"/>
              <a:t>, </a:t>
            </a:r>
            <a:r>
              <a:rPr lang="en-US" sz="2800" dirty="0" err="1"/>
              <a:t>dijagnostika</a:t>
            </a:r>
            <a:r>
              <a:rPr lang="en-US" sz="2800" dirty="0"/>
              <a:t> , </a:t>
            </a:r>
            <a:r>
              <a:rPr lang="en-US" sz="2800" dirty="0" err="1"/>
              <a:t>klinička</a:t>
            </a:r>
            <a:r>
              <a:rPr lang="en-US" sz="2800" dirty="0"/>
              <a:t> </a:t>
            </a:r>
            <a:r>
              <a:rPr lang="en-US" sz="2800" dirty="0" err="1"/>
              <a:t>slika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terapija</a:t>
            </a:r>
            <a:endParaRPr lang="en-US" sz="2800" b="1" dirty="0" smtClean="0"/>
          </a:p>
        </p:txBody>
      </p:sp>
      <p:pic>
        <p:nvPicPr>
          <p:cNvPr id="9" name="Picture 3" descr="download (10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743200"/>
            <a:ext cx="1152525" cy="366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F</a:t>
            </a:r>
            <a:r>
              <a:rPr lang="sr-Latn-RS" dirty="0" smtClean="0">
                <a:solidFill>
                  <a:srgbClr val="002060"/>
                </a:solidFill>
              </a:rPr>
              <a:t>aktori pokretljivosti u pojedinim delovima kičmenog stuba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 Broj pršljenova - veća je pokretljivost određenog dela KS ukoliko je veći broj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</a:t>
            </a:r>
            <a:r>
              <a:rPr lang="sr-Latn-RS" dirty="0" smtClean="0"/>
              <a:t>isina pršljenskog tela – veća je pokretljivost ako su pršljenska tela viša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sr-Latn-RS" dirty="0" smtClean="0"/>
              <a:t>rečnik pršljenskog tela – ako je prečnik manji, pokretljivost je veća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</a:t>
            </a:r>
            <a:r>
              <a:rPr lang="sr-Latn-RS" dirty="0" smtClean="0"/>
              <a:t>isina mešupršljenskih diskusa – veća je pokretljivost što su viši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sr-Latn-RS" dirty="0" smtClean="0"/>
              <a:t>oložaj rtnih nastavaka – bolja je pokretljivost ako su oni kraći i uži i paralelnije postavljeni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ownload (10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2500313"/>
            <a:ext cx="13049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sr-Latn-RS" dirty="0" smtClean="0">
                <a:solidFill>
                  <a:schemeClr val="bg1"/>
                </a:solidFill>
              </a:rPr>
              <a:t>okretljivost kičmenog stuba u celini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0" y="150018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Pokretljivost između dva susedna pršljena je minimalna, ali pokreti kičme u celini kao zbir većeg broja malih pokreta, imju prilično veliku amplitudu.</a:t>
            </a:r>
          </a:p>
          <a:p>
            <a:pPr eaLnBrk="1" hangingPunct="1"/>
            <a:r>
              <a:rPr lang="en-US" smtClean="0"/>
              <a:t>Razlikuje se pokretljivost pojedinih delova KS: vratnog, leđnog i slabinskog dela.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Krivine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kičmenog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stuba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</a:t>
            </a:r>
            <a:r>
              <a:rPr lang="sr-Latn-RS" dirty="0" smtClean="0"/>
              <a:t>ormalne krivine kičmenog stuba, pri posmatranju sa strane  su: vratna lordoza, leđna kifoza, slabinska lordoza i krsno repna krivina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sr-Latn-RS" dirty="0" smtClean="0"/>
              <a:t>osmatran sa zadnje ili prednje strane kičmeni stub je prav. </a:t>
            </a:r>
            <a:r>
              <a:rPr lang="en-US" dirty="0" smtClean="0"/>
              <a:t>N</a:t>
            </a:r>
            <a:r>
              <a:rPr lang="sr-Latn-RS" dirty="0" smtClean="0"/>
              <a:t>iz rtnih nastavaka čini vertikalni grben, i može se opipati ispod kože.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(može se kod većine ljudi uočiti fiziološka skolioza torakalnog dela u zavisnosti da li se radi o desno- ili levorukim osobama)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rgbClr val="002060"/>
                </a:solidFill>
              </a:rPr>
              <a:t/>
            </a:r>
            <a:br>
              <a:rPr lang="sr-Latn-R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Z</a:t>
            </a:r>
            <a:r>
              <a:rPr lang="sr-Latn-RS" dirty="0" smtClean="0">
                <a:solidFill>
                  <a:schemeClr val="bg1"/>
                </a:solidFill>
              </a:rPr>
              <a:t>ašto su krivine kičmenog stuba fiziološke: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smtClean="0"/>
              <a:t>Tokom filogenetskog razvoja formirale su se krivine kičmenog stuba da bi se:</a:t>
            </a:r>
          </a:p>
          <a:p>
            <a:pPr eaLnBrk="1" hangingPunct="1"/>
            <a:r>
              <a:rPr lang="en-US" smtClean="0"/>
              <a:t> sprečili grubi sudari koštanih nastavaka pršljenova </a:t>
            </a:r>
          </a:p>
          <a:p>
            <a:pPr eaLnBrk="1" hangingPunct="1"/>
            <a:r>
              <a:rPr lang="en-US" smtClean="0"/>
              <a:t>Omogućila veća pokretljivost  i  otpornost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2. </a:t>
            </a:r>
            <a:r>
              <a:rPr lang="en-US" dirty="0" err="1" smtClean="0">
                <a:solidFill>
                  <a:schemeClr val="bg1"/>
                </a:solidFill>
              </a:rPr>
              <a:t>vratni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pršljen</a:t>
            </a:r>
            <a:r>
              <a:rPr lang="en-US" dirty="0" smtClean="0">
                <a:solidFill>
                  <a:schemeClr val="bg1"/>
                </a:solidFill>
              </a:rPr>
              <a:t> atlas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axsis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1507" name="Content Placeholder 5" descr="kosti-trupa-i-grudnog-koa-12-6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4038600" cy="4752975"/>
          </a:xfrm>
        </p:spPr>
      </p:pic>
      <p:pic>
        <p:nvPicPr>
          <p:cNvPr id="21508" name="Content Placeholder 4" descr="kosti-trupa-i-grudnog-koa-13-6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57338"/>
            <a:ext cx="4495800" cy="4967287"/>
          </a:xfrm>
        </p:spPr>
      </p:pic>
      <p:pic>
        <p:nvPicPr>
          <p:cNvPr id="21509" name="Content Placeholder 5" descr="kosti-trupa-i-grudnog-koa-12-6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781175"/>
            <a:ext cx="4038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Content Placeholder 5" descr="kosti-trupa-i-grudnog-koa-12-6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4038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Vratni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kičme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najpokretljiviji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             </a:t>
            </a:r>
            <a:r>
              <a:rPr lang="en-US" dirty="0" smtClean="0"/>
              <a:t>Z</a:t>
            </a:r>
            <a:r>
              <a:rPr lang="sr-Latn-RS" dirty="0" smtClean="0"/>
              <a:t>ahvaljujući 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relativno </a:t>
            </a:r>
            <a:r>
              <a:rPr lang="sr-Latn-RS" b="1" dirty="0" smtClean="0"/>
              <a:t>visokim </a:t>
            </a:r>
            <a:r>
              <a:rPr lang="sr-Latn-RS" dirty="0" smtClean="0"/>
              <a:t>međupršljenskim diskusima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obliku</a:t>
            </a:r>
            <a:r>
              <a:rPr lang="sr-Latn-RS" dirty="0" smtClean="0"/>
              <a:t> pršljenova i manjem prečniku pršljenskih tela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R</a:t>
            </a:r>
            <a:r>
              <a:rPr lang="sr-Latn-RS" b="1" dirty="0" smtClean="0"/>
              <a:t>tni nastavci </a:t>
            </a:r>
            <a:r>
              <a:rPr lang="sr-Latn-RS" dirty="0" smtClean="0"/>
              <a:t>su </a:t>
            </a:r>
            <a:r>
              <a:rPr lang="sr-Latn-RS" u="sng" dirty="0" smtClean="0"/>
              <a:t>kratki i uzani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</a:t>
            </a:r>
            <a:r>
              <a:rPr lang="sr-Latn-RS" dirty="0" smtClean="0"/>
              <a:t>išići koji pokreću glavu svojim gornjim pripojima spojeni su za kosti lobanje a donjim za vratni deo KS, trup ili ramrni pojas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sr-Latn-RS" dirty="0" smtClean="0">
                <a:solidFill>
                  <a:schemeClr val="bg1"/>
                </a:solidFill>
              </a:rPr>
              <a:t>orakalni (grudni, leđni) deo kičmenog stuba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</a:t>
            </a:r>
            <a:r>
              <a:rPr lang="sr-Latn-RS" dirty="0" smtClean="0"/>
              <a:t>astoji se od 12 grudnih pršljenova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1.grudni pršljen je po građi sličan vratnim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12.grudni je sličan lumbalnim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Najveći deo obima pokreta se odvija u tim delovima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</a:t>
            </a:r>
            <a:r>
              <a:rPr lang="sr-Latn-RS" dirty="0" smtClean="0"/>
              <a:t> ostalim zglobovima ovog dela KS pokreti su minimalni</a:t>
            </a:r>
          </a:p>
        </p:txBody>
      </p:sp>
      <p:pic>
        <p:nvPicPr>
          <p:cNvPr id="48132" name="Content Placeholder 6" descr="kosti-trupa-i-grudnog-koa-20-6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28775"/>
            <a:ext cx="4495800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sr-Latn-RS" dirty="0" smtClean="0">
                <a:solidFill>
                  <a:schemeClr val="bg1"/>
                </a:solidFill>
              </a:rPr>
              <a:t>okretljivost torakalnog dela je mala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15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Rtni nastavci su dugački i kosi</a:t>
            </a:r>
          </a:p>
          <a:p>
            <a:pPr eaLnBrk="1" hangingPunct="1"/>
            <a:r>
              <a:rPr lang="en-US" smtClean="0"/>
              <a:t>Međupršljenski kolutovi su niski</a:t>
            </a:r>
          </a:p>
          <a:p>
            <a:pPr eaLnBrk="1" hangingPunct="1"/>
            <a:r>
              <a:rPr lang="en-US" smtClean="0"/>
              <a:t>Zglobovi sa rebrima takođe smanjuju pokretljivost</a:t>
            </a:r>
          </a:p>
          <a:p>
            <a:pPr eaLnBrk="1" hangingPunct="1"/>
            <a:r>
              <a:rPr lang="en-US" smtClean="0"/>
              <a:t>Lateralna fleksija je 30˚</a:t>
            </a:r>
          </a:p>
          <a:p>
            <a:pPr eaLnBrk="1" hangingPunct="1"/>
            <a:r>
              <a:rPr lang="en-US" smtClean="0"/>
              <a:t>Rotacija iznosi 20˚</a:t>
            </a:r>
          </a:p>
          <a:p>
            <a:pPr eaLnBrk="1" hangingPunct="1"/>
            <a:endParaRPr lang="en-US" smtClean="0"/>
          </a:p>
        </p:txBody>
      </p:sp>
      <p:pic>
        <p:nvPicPr>
          <p:cNvPr id="7" name="Content Placeholder 6" descr="gore prva desn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84313"/>
            <a:ext cx="4038600" cy="48244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Lumbalni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slabinski</a:t>
            </a:r>
            <a:r>
              <a:rPr lang="sr-Latn-RS" dirty="0" smtClean="0">
                <a:solidFill>
                  <a:schemeClr val="bg1"/>
                </a:solidFill>
              </a:rPr>
              <a:t>) deo kičmenog stuba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88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</a:t>
            </a:r>
            <a:r>
              <a:rPr lang="sr-Latn-RS" dirty="0" smtClean="0"/>
              <a:t>eđupršljenski prstenovi su visoki, naročito između L5 i S1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sr-Latn-RS" dirty="0" smtClean="0"/>
              <a:t>oprečni nastavci su uzani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</a:t>
            </a:r>
            <a:r>
              <a:rPr lang="sr-Latn-RS" dirty="0" smtClean="0"/>
              <a:t>tni nastavci su paralelni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</a:t>
            </a:r>
            <a:r>
              <a:rPr lang="sr-Latn-RS" dirty="0" smtClean="0"/>
              <a:t>leksija - 40˚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</a:t>
            </a:r>
            <a:r>
              <a:rPr lang="sr-Latn-RS" dirty="0" smtClean="0"/>
              <a:t>kstenzija - 30˚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</a:t>
            </a:r>
            <a:r>
              <a:rPr lang="sr-Latn-RS" dirty="0" smtClean="0"/>
              <a:t>ateralna fleksija 25˚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</a:t>
            </a:r>
            <a:r>
              <a:rPr lang="sr-Latn-RS" dirty="0" smtClean="0"/>
              <a:t>otacija - 10˚</a:t>
            </a:r>
            <a:endParaRPr lang="en-US" dirty="0"/>
          </a:p>
        </p:txBody>
      </p:sp>
      <p:pic>
        <p:nvPicPr>
          <p:cNvPr id="50180" name="Content Placeholder 6" descr="kosti-trupa-i-grudnog-koa-22-6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628775"/>
            <a:ext cx="4038600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Krsno-repna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krivina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Važan je deo kičmenog stuba za održavanje stabilnosti – veliki broj pripoja mišića</a:t>
            </a:r>
          </a:p>
          <a:p>
            <a:pPr eaLnBrk="1" hangingPunct="1"/>
            <a:r>
              <a:rPr lang="en-US" smtClean="0"/>
              <a:t>Sastoji se od 5 sraslih sakralnih kostiju i trtične kosti.</a:t>
            </a:r>
          </a:p>
          <a:p>
            <a:pPr eaLnBrk="1" hangingPunct="1"/>
            <a:r>
              <a:rPr lang="en-US" smtClean="0"/>
              <a:t>Nema ulogu u pokretljivost KS, već u obezbeđivanju stabilnosti.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sr-Latn-RS" dirty="0" smtClean="0">
                <a:solidFill>
                  <a:schemeClr val="bg1"/>
                </a:solidFill>
              </a:rPr>
              <a:t>ičmeni stub (KS) ili kičma – koštani stub izgrađen od pršljenova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             </a:t>
            </a:r>
            <a:r>
              <a:rPr lang="en-US" sz="3500" dirty="0" smtClean="0"/>
              <a:t>S</a:t>
            </a:r>
            <a:r>
              <a:rPr lang="sr-Latn-RS" sz="3500" dirty="0" smtClean="0"/>
              <a:t>tatičku, dinamičku i zaštitnu ulogu</a:t>
            </a:r>
            <a:endParaRPr lang="en-US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</a:t>
            </a:r>
            <a:r>
              <a:rPr lang="sr-Latn-RS" dirty="0" smtClean="0"/>
              <a:t>bezbeđuje </a:t>
            </a:r>
            <a:r>
              <a:rPr lang="sr-Latn-RS" b="1" dirty="0" smtClean="0"/>
              <a:t>stabilnost</a:t>
            </a:r>
            <a:r>
              <a:rPr lang="sr-Latn-RS" dirty="0" smtClean="0"/>
              <a:t> i </a:t>
            </a:r>
            <a:r>
              <a:rPr lang="sr-Latn-RS" b="1" dirty="0" smtClean="0"/>
              <a:t>držanje</a:t>
            </a:r>
            <a:r>
              <a:rPr lang="sr-Latn-RS" dirty="0" smtClean="0"/>
              <a:t> tela u uspravnom položaju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</a:t>
            </a:r>
            <a:r>
              <a:rPr lang="sr-Latn-RS" dirty="0" smtClean="0"/>
              <a:t>mogućuje </a:t>
            </a:r>
            <a:r>
              <a:rPr lang="sr-Latn-RS" b="1" dirty="0" smtClean="0"/>
              <a:t>pokretljivost</a:t>
            </a:r>
            <a:r>
              <a:rPr lang="sr-Latn-RS" dirty="0" smtClean="0"/>
              <a:t> glave, vrata i trupa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Š</a:t>
            </a:r>
            <a:r>
              <a:rPr lang="sr-Latn-RS" b="1" dirty="0" smtClean="0"/>
              <a:t>titi </a:t>
            </a:r>
            <a:r>
              <a:rPr lang="sr-Latn-RS" dirty="0" smtClean="0"/>
              <a:t>kičmenu moždinu od oštećenja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</a:t>
            </a:r>
            <a:r>
              <a:rPr lang="sr-Latn-RS" dirty="0" smtClean="0"/>
              <a:t>psorbuje i umanjuje udarce i potrese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     </a:t>
            </a:r>
            <a:r>
              <a:rPr lang="en-US" sz="3500" dirty="0" smtClean="0"/>
              <a:t>K</a:t>
            </a:r>
            <a:r>
              <a:rPr lang="sr-Latn-RS" sz="3500" dirty="0" smtClean="0"/>
              <a:t>ičmeni stub mora ispuniti suprotne</a:t>
            </a:r>
            <a:endParaRPr lang="en-US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dirty="0" smtClean="0"/>
              <a:t>   </a:t>
            </a:r>
            <a:r>
              <a:rPr lang="sr-Latn-RS" sz="3500" dirty="0" smtClean="0"/>
              <a:t> zahteve: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</a:t>
            </a:r>
            <a:r>
              <a:rPr lang="sr-Latn-RS" dirty="0" smtClean="0"/>
              <a:t>a bude </a:t>
            </a:r>
            <a:r>
              <a:rPr lang="sr-Latn-RS" b="1" u="sng" dirty="0" smtClean="0"/>
              <a:t>dovoljno čvrst </a:t>
            </a:r>
            <a:r>
              <a:rPr lang="sr-Latn-RS" dirty="0" smtClean="0"/>
              <a:t>da obezbedi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</a:t>
            </a:r>
            <a:r>
              <a:rPr lang="sr-Latn-RS" dirty="0" smtClean="0"/>
              <a:t>stabilnost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</a:t>
            </a:r>
            <a:r>
              <a:rPr lang="sr-Latn-RS" dirty="0" smtClean="0"/>
              <a:t>a bude </a:t>
            </a:r>
            <a:r>
              <a:rPr lang="sr-Latn-RS" b="1" u="sng" dirty="0" smtClean="0"/>
              <a:t>dovoljno pokretljiv </a:t>
            </a:r>
          </a:p>
        </p:txBody>
      </p:sp>
      <p:pic>
        <p:nvPicPr>
          <p:cNvPr id="8196" name="Picture 3" descr="3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6313" y="4410075"/>
            <a:ext cx="18176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200" dirty="0" err="1" smtClean="0">
                <a:solidFill>
                  <a:schemeClr val="bg1"/>
                </a:solidFill>
              </a:rPr>
              <a:t>Ekstenzija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trupa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58371" name="Content Placeholder 6" descr="erector-spina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642938"/>
            <a:ext cx="5111750" cy="5881687"/>
          </a:xfrm>
        </p:spPr>
      </p:pic>
      <p:sp>
        <p:nvSpPr>
          <p:cNvPr id="5837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Prilikom pokreta ekstenzije gubi se leđna kifoza a vratna i lumbalna lordoza postaju izraženije 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bg1"/>
                </a:solidFill>
              </a:rPr>
              <a:t>Statičko i dinamičko opterećenje lumbalnog dela kičmenog stuba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</a:t>
            </a:r>
            <a:r>
              <a:rPr lang="sr-Latn-RS" dirty="0" smtClean="0"/>
              <a:t> toku svakodnevnih aktivnosti najveće opterećenje trpi </a:t>
            </a:r>
            <a:r>
              <a:rPr lang="sr-Latn-RS" b="1" dirty="0" smtClean="0"/>
              <a:t>lumbalni deo </a:t>
            </a:r>
            <a:r>
              <a:rPr lang="sr-Latn-RS" dirty="0" smtClean="0"/>
              <a:t>KS.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</a:t>
            </a:r>
            <a:r>
              <a:rPr lang="sr-Latn-RS" dirty="0" smtClean="0"/>
              <a:t>ajznačajnija struktura koja savladjuje opterećenja je diskus intervertebralis.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</a:t>
            </a:r>
            <a:r>
              <a:rPr lang="sr-Latn-RS" dirty="0" smtClean="0"/>
              <a:t>vi atipični zglobovi izmedju pršljenova omogućavaju pokrete u sve tri ravni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Pri pokretima dolazi do naprezanja anulus fibrozusa, a nukleus pulpozus se ponaša kao </a:t>
            </a:r>
            <a:r>
              <a:rPr lang="sr-Latn-RS" b="1" dirty="0" smtClean="0"/>
              <a:t>elastično</a:t>
            </a:r>
            <a:r>
              <a:rPr lang="sr-Latn-RS" dirty="0" smtClean="0"/>
              <a:t>, hidraulično jastuče.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Nukleus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pulpozus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meko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jedro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Nukleus</a:t>
            </a:r>
            <a:r>
              <a:rPr lang="en-US" dirty="0" smtClean="0"/>
              <a:t> </a:t>
            </a:r>
            <a:r>
              <a:rPr lang="en-US" dirty="0" err="1" smtClean="0"/>
              <a:t>pulpozus</a:t>
            </a:r>
            <a:r>
              <a:rPr lang="en-US" dirty="0" smtClean="0"/>
              <a:t> se </a:t>
            </a:r>
            <a:r>
              <a:rPr lang="en-US" dirty="0" err="1" smtClean="0"/>
              <a:t>prilagodjava</a:t>
            </a:r>
            <a:r>
              <a:rPr lang="en-US" dirty="0" smtClean="0"/>
              <a:t>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pokretu</a:t>
            </a:r>
            <a:r>
              <a:rPr lang="en-US" dirty="0" smtClean="0"/>
              <a:t> </a:t>
            </a:r>
            <a:r>
              <a:rPr lang="en-US" dirty="0" err="1" smtClean="0"/>
              <a:t>kičmenog</a:t>
            </a:r>
            <a:r>
              <a:rPr lang="en-US" dirty="0" smtClean="0"/>
              <a:t> </a:t>
            </a:r>
            <a:r>
              <a:rPr lang="en-US" dirty="0" err="1" smtClean="0"/>
              <a:t>stuba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ravnomernu</a:t>
            </a:r>
            <a:r>
              <a:rPr lang="en-US" dirty="0" smtClean="0"/>
              <a:t> </a:t>
            </a:r>
            <a:r>
              <a:rPr lang="en-US" dirty="0" err="1" smtClean="0"/>
              <a:t>distribuciju</a:t>
            </a:r>
            <a:r>
              <a:rPr lang="en-US" dirty="0" smtClean="0"/>
              <a:t> </a:t>
            </a:r>
            <a:r>
              <a:rPr lang="en-US" dirty="0" err="1" smtClean="0"/>
              <a:t>mehaničkih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Sadrži</a:t>
            </a:r>
            <a:r>
              <a:rPr lang="en-US" dirty="0" smtClean="0"/>
              <a:t> </a:t>
            </a:r>
            <a:r>
              <a:rPr lang="en-US" dirty="0" err="1" smtClean="0"/>
              <a:t>veliku</a:t>
            </a:r>
            <a:r>
              <a:rPr lang="en-US" dirty="0" smtClean="0"/>
              <a:t> </a:t>
            </a:r>
            <a:r>
              <a:rPr lang="en-US" dirty="0" err="1" smtClean="0"/>
              <a:t>količinu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(80%)</a:t>
            </a:r>
          </a:p>
          <a:p>
            <a:pPr eaLnBrk="1" hangingPunct="1"/>
            <a:r>
              <a:rPr lang="en-US" dirty="0" err="1" smtClean="0"/>
              <a:t>Od</a:t>
            </a:r>
            <a:r>
              <a:rPr lang="en-US" dirty="0" smtClean="0"/>
              <a:t> 4. </a:t>
            </a:r>
            <a:r>
              <a:rPr lang="en-US" dirty="0" err="1" smtClean="0"/>
              <a:t>decenije</a:t>
            </a:r>
            <a:r>
              <a:rPr lang="en-US" dirty="0" smtClean="0"/>
              <a:t> </a:t>
            </a:r>
            <a:r>
              <a:rPr lang="en-US" dirty="0" err="1" smtClean="0"/>
              <a:t>opada</a:t>
            </a:r>
            <a:r>
              <a:rPr lang="en-US" dirty="0" smtClean="0"/>
              <a:t> </a:t>
            </a:r>
            <a:r>
              <a:rPr lang="en-US" dirty="0" err="1" smtClean="0"/>
              <a:t>hidratacija</a:t>
            </a:r>
            <a:r>
              <a:rPr lang="en-US" dirty="0" smtClean="0"/>
              <a:t> </a:t>
            </a:r>
            <a:r>
              <a:rPr lang="en-US" dirty="0" err="1" smtClean="0"/>
              <a:t>mekog</a:t>
            </a:r>
            <a:r>
              <a:rPr lang="en-US" dirty="0" smtClean="0"/>
              <a:t> </a:t>
            </a:r>
            <a:r>
              <a:rPr lang="en-US" dirty="0" err="1" smtClean="0"/>
              <a:t>jedra</a:t>
            </a:r>
            <a:r>
              <a:rPr lang="en-US" dirty="0" smtClean="0"/>
              <a:t> </a:t>
            </a:r>
            <a:r>
              <a:rPr lang="en-US" dirty="0" err="1" smtClean="0"/>
              <a:t>čime</a:t>
            </a:r>
            <a:r>
              <a:rPr lang="en-US" dirty="0" smtClean="0"/>
              <a:t> se </a:t>
            </a:r>
            <a:r>
              <a:rPr lang="en-US" dirty="0" err="1" smtClean="0"/>
              <a:t>smanjuje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elastično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To </a:t>
            </a:r>
            <a:r>
              <a:rPr lang="en-US" dirty="0" err="1" smtClean="0"/>
              <a:t>ubrzava</a:t>
            </a:r>
            <a:r>
              <a:rPr lang="en-US" dirty="0" smtClean="0"/>
              <a:t> </a:t>
            </a:r>
            <a:r>
              <a:rPr lang="en-US" dirty="0" err="1" smtClean="0"/>
              <a:t>pokrete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fibroznog</a:t>
            </a:r>
            <a:r>
              <a:rPr lang="en-US" dirty="0" smtClean="0"/>
              <a:t> </a:t>
            </a:r>
            <a:r>
              <a:rPr lang="en-US" dirty="0" err="1" smtClean="0"/>
              <a:t>prstena</a:t>
            </a:r>
            <a:r>
              <a:rPr lang="en-US" dirty="0" smtClean="0"/>
              <a:t>, </a:t>
            </a:r>
            <a:r>
              <a:rPr lang="en-US" dirty="0" err="1" smtClean="0"/>
              <a:t>dovodi</a:t>
            </a:r>
            <a:r>
              <a:rPr lang="en-US" dirty="0" smtClean="0"/>
              <a:t> do </a:t>
            </a:r>
            <a:r>
              <a:rPr lang="en-US" dirty="0" err="1" smtClean="0"/>
              <a:t>većih</a:t>
            </a:r>
            <a:r>
              <a:rPr lang="en-US" dirty="0" smtClean="0"/>
              <a:t> </a:t>
            </a:r>
            <a:r>
              <a:rPr lang="en-US" dirty="0" err="1" smtClean="0"/>
              <a:t>pritisaka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lakšeg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Oštećenje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diskusa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Opterećenje diskusa je veće ukoliko je ugao opterećenja nepovoljniji (nagib trupa pri podizanju tereta) </a:t>
            </a:r>
          </a:p>
          <a:p>
            <a:pPr eaLnBrk="1" hangingPunct="1"/>
            <a:r>
              <a:rPr lang="en-US" smtClean="0"/>
              <a:t>Npr. Pri pravilnom podizanju tereta od 50kg opterećenje 5. lumbalnog pršljena i diskusa iznosi oko 380kg a pri uglu od 120 stepeni iznosi 630kg</a:t>
            </a:r>
          </a:p>
        </p:txBody>
      </p:sp>
      <p:pic>
        <p:nvPicPr>
          <p:cNvPr id="81924" name="Picture 3" descr="18013769_666590900191494_9122801567982944256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659313"/>
            <a:ext cx="3500437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Š</a:t>
            </a:r>
            <a:r>
              <a:rPr lang="sr-Latn-RS" dirty="0" smtClean="0">
                <a:solidFill>
                  <a:schemeClr val="bg1"/>
                </a:solidFill>
              </a:rPr>
              <a:t>ta je značajno za opterećenje kičmenog stuba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Funkcionalnost diskusa</a:t>
            </a:r>
          </a:p>
          <a:p>
            <a:pPr eaLnBrk="1" hangingPunct="1"/>
            <a:r>
              <a:rPr lang="en-US" smtClean="0"/>
              <a:t>Ugao nagiba tela</a:t>
            </a:r>
          </a:p>
          <a:p>
            <a:pPr eaLnBrk="1" hangingPunct="1"/>
            <a:r>
              <a:rPr lang="en-US" smtClean="0"/>
              <a:t>Veličina opterećenja</a:t>
            </a:r>
          </a:p>
          <a:p>
            <a:pPr eaLnBrk="1" hangingPunct="1"/>
            <a:r>
              <a:rPr lang="en-US" smtClean="0"/>
              <a:t>Vrednost ugla izmedju sakruma i 5. lumbalnog pršljena</a:t>
            </a:r>
          </a:p>
        </p:txBody>
      </p:sp>
      <p:pic>
        <p:nvPicPr>
          <p:cNvPr id="82948" name="Picture 3" descr="download (1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4214813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Intradiskalni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pritisak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eaLnBrk="1" hangingPunct="1"/>
            <a:r>
              <a:rPr lang="en-US" smtClean="0"/>
              <a:t>Ležanje u bilo kom položaju – intradiskalni pritisak 0.1 MPa</a:t>
            </a:r>
          </a:p>
          <a:p>
            <a:pPr eaLnBrk="1" hangingPunct="1"/>
            <a:r>
              <a:rPr lang="en-US" smtClean="0"/>
              <a:t>Opuštena sedeća pozicija i stajanje 0.3 - 0.5 MPa</a:t>
            </a:r>
          </a:p>
          <a:p>
            <a:pPr eaLnBrk="1" hangingPunct="1"/>
            <a:r>
              <a:rPr lang="en-US" smtClean="0"/>
              <a:t>Podizanje tereta od 15kg sa pravim ledjima – 1.72</a:t>
            </a:r>
          </a:p>
          <a:p>
            <a:pPr eaLnBrk="1" hangingPunct="1"/>
            <a:r>
              <a:rPr lang="en-US" smtClean="0"/>
              <a:t>Podizanje istog tereta sa savijenim ledjima – 2.3</a:t>
            </a:r>
          </a:p>
          <a:p>
            <a:pPr eaLnBrk="1" hangingPunct="1"/>
            <a:r>
              <a:rPr lang="en-US" smtClean="0"/>
              <a:t>Intenzivni trening snage  - 2.3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download (1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1524000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sr-Latn-RS" dirty="0" smtClean="0">
                <a:solidFill>
                  <a:schemeClr val="bg1"/>
                </a:solidFill>
              </a:rPr>
              <a:t>išići odgovorni za zaštitu kičmenog stuba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500188"/>
            <a:ext cx="6567487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</a:t>
            </a:r>
            <a:r>
              <a:rPr lang="sr-Latn-RS" dirty="0" smtClean="0"/>
              <a:t>išići trupa se mogu podeliti u dve grupe: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/>
              <a:t>G</a:t>
            </a:r>
            <a:r>
              <a:rPr lang="sr-Latn-RS" dirty="0" smtClean="0"/>
              <a:t>lobalni sistem (m. rectus abdominis, m. obliqus abdominis i m. errector spinae) odgovorni su za pokrete i održavanje ravnoteže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/>
              <a:t>L</a:t>
            </a:r>
            <a:r>
              <a:rPr lang="sr-Latn-RS" dirty="0" smtClean="0"/>
              <a:t>okalni sistem (m. transversus abdominis, m. multifidus). Ovi mišići su stalno napeti i vrše stabilizaciju zglobova kičmenog stuba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Mehanizmi</a:t>
            </a:r>
            <a:r>
              <a:rPr lang="en-US" dirty="0" smtClean="0"/>
              <a:t> </a:t>
            </a:r>
            <a:r>
              <a:rPr lang="en-US" dirty="0" err="1" smtClean="0"/>
              <a:t>povre</a:t>
            </a:r>
            <a:r>
              <a:rPr lang="sr-Latn-RS" dirty="0" smtClean="0"/>
              <a:t>đivanja kičmenog stuba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sr-Latn-RS" sz="5100" dirty="0" smtClean="0"/>
              <a:t>     </a:t>
            </a:r>
            <a:r>
              <a:rPr lang="en-US" sz="4500" dirty="0" err="1" smtClean="0"/>
              <a:t>Povreda</a:t>
            </a:r>
            <a:r>
              <a:rPr lang="en-US" sz="4500" dirty="0" smtClean="0"/>
              <a:t> </a:t>
            </a:r>
            <a:r>
              <a:rPr lang="en-US" sz="4500" dirty="0" err="1" smtClean="0"/>
              <a:t>kičmenog</a:t>
            </a:r>
            <a:r>
              <a:rPr lang="en-US" sz="4500" dirty="0" smtClean="0"/>
              <a:t> </a:t>
            </a:r>
            <a:r>
              <a:rPr lang="en-US" sz="4500" dirty="0" err="1" smtClean="0"/>
              <a:t>stuba</a:t>
            </a:r>
            <a:r>
              <a:rPr lang="en-US" sz="4500" dirty="0" smtClean="0"/>
              <a:t>, </a:t>
            </a:r>
            <a:r>
              <a:rPr lang="en-US" sz="4500" dirty="0" err="1" smtClean="0"/>
              <a:t>sa</a:t>
            </a:r>
            <a:r>
              <a:rPr lang="en-US" sz="4500" dirty="0" smtClean="0"/>
              <a:t> </a:t>
            </a:r>
            <a:r>
              <a:rPr lang="en-US" sz="4500" dirty="0" err="1" smtClean="0"/>
              <a:t>biomehaničkog</a:t>
            </a:r>
            <a:r>
              <a:rPr lang="en-US" sz="4500" dirty="0" smtClean="0"/>
              <a:t> </a:t>
            </a:r>
            <a:r>
              <a:rPr lang="en-US" sz="4500" dirty="0" err="1" smtClean="0"/>
              <a:t>stanovišta</a:t>
            </a:r>
            <a:r>
              <a:rPr lang="en-US" sz="4500" dirty="0" smtClean="0"/>
              <a:t>, </a:t>
            </a:r>
            <a:r>
              <a:rPr lang="en-US" sz="4500" dirty="0" err="1" smtClean="0"/>
              <a:t>može</a:t>
            </a:r>
            <a:r>
              <a:rPr lang="en-US" sz="4500" dirty="0" smtClean="0"/>
              <a:t> se </a:t>
            </a:r>
            <a:r>
              <a:rPr lang="en-US" sz="4500" dirty="0" err="1" smtClean="0"/>
              <a:t>definisati</a:t>
            </a:r>
            <a:r>
              <a:rPr lang="en-US" sz="4500" dirty="0" smtClean="0"/>
              <a:t> </a:t>
            </a:r>
            <a:r>
              <a:rPr lang="en-US" sz="4500" dirty="0" err="1" smtClean="0"/>
              <a:t>kao</a:t>
            </a:r>
            <a:r>
              <a:rPr lang="en-US" sz="4500" dirty="0" smtClean="0"/>
              <a:t> </a:t>
            </a:r>
            <a:r>
              <a:rPr lang="en-US" sz="4500" dirty="0" err="1" smtClean="0"/>
              <a:t>promena</a:t>
            </a:r>
            <a:r>
              <a:rPr lang="en-US" sz="4500" dirty="0" smtClean="0"/>
              <a:t> u </a:t>
            </a:r>
            <a:r>
              <a:rPr lang="en-US" sz="4500" dirty="0" err="1" smtClean="0"/>
              <a:t>strukturi</a:t>
            </a:r>
            <a:r>
              <a:rPr lang="en-US" sz="4500" dirty="0" smtClean="0"/>
              <a:t> </a:t>
            </a:r>
            <a:r>
              <a:rPr lang="en-US" sz="4500" dirty="0" err="1" smtClean="0"/>
              <a:t>nastala</a:t>
            </a:r>
            <a:r>
              <a:rPr lang="en-US" sz="4500" dirty="0" smtClean="0"/>
              <a:t> </a:t>
            </a:r>
            <a:r>
              <a:rPr lang="en-US" sz="4500" dirty="0" err="1" smtClean="0"/>
              <a:t>kao</a:t>
            </a:r>
            <a:r>
              <a:rPr lang="en-US" sz="4500" dirty="0" smtClean="0"/>
              <a:t> </a:t>
            </a:r>
            <a:r>
              <a:rPr lang="en-US" sz="4500" dirty="0" err="1" smtClean="0"/>
              <a:t>rezultat</a:t>
            </a:r>
            <a:r>
              <a:rPr lang="en-US" sz="4500" dirty="0" smtClean="0"/>
              <a:t> </a:t>
            </a:r>
            <a:r>
              <a:rPr lang="en-US" sz="4500" dirty="0" err="1" smtClean="0"/>
              <a:t>dejstva</a:t>
            </a:r>
            <a:r>
              <a:rPr lang="en-US" sz="4500" dirty="0" smtClean="0"/>
              <a:t> trauma </a:t>
            </a:r>
            <a:r>
              <a:rPr lang="en-US" sz="4500" dirty="0" err="1" smtClean="0"/>
              <a:t>ili</a:t>
            </a:r>
            <a:r>
              <a:rPr lang="en-US" sz="4500" dirty="0" smtClean="0"/>
              <a:t> </a:t>
            </a:r>
            <a:r>
              <a:rPr lang="en-US" sz="4500" dirty="0" err="1" smtClean="0"/>
              <a:t>mehaničkog</a:t>
            </a:r>
            <a:r>
              <a:rPr lang="en-US" sz="4500" dirty="0" smtClean="0"/>
              <a:t> </a:t>
            </a:r>
            <a:r>
              <a:rPr lang="en-US" sz="4500" dirty="0" err="1" smtClean="0"/>
              <a:t>preopterećenja</a:t>
            </a:r>
            <a:r>
              <a:rPr lang="en-US" sz="4500" dirty="0" smtClean="0"/>
              <a:t>. </a:t>
            </a:r>
            <a:endParaRPr lang="sr-Latn-RS" sz="4500" dirty="0" smtClean="0"/>
          </a:p>
          <a:p>
            <a:r>
              <a:rPr lang="en-US" sz="4500" dirty="0" err="1" smtClean="0"/>
              <a:t>Povrede</a:t>
            </a:r>
            <a:r>
              <a:rPr lang="en-US" sz="4500" dirty="0" smtClean="0"/>
              <a:t> </a:t>
            </a:r>
            <a:r>
              <a:rPr lang="en-US" sz="4500" dirty="0" err="1" smtClean="0"/>
              <a:t>kičmenog</a:t>
            </a:r>
            <a:r>
              <a:rPr lang="en-US" sz="4500" dirty="0" smtClean="0"/>
              <a:t> </a:t>
            </a:r>
            <a:r>
              <a:rPr lang="en-US" sz="4500" dirty="0" err="1" smtClean="0"/>
              <a:t>stuba</a:t>
            </a:r>
            <a:r>
              <a:rPr lang="en-US" sz="4500" dirty="0" smtClean="0"/>
              <a:t> </a:t>
            </a:r>
            <a:r>
              <a:rPr lang="en-US" sz="4500" dirty="0" err="1" smtClean="0"/>
              <a:t>obuhvataju</a:t>
            </a:r>
            <a:r>
              <a:rPr lang="en-US" sz="4500" dirty="0" smtClean="0"/>
              <a:t>: </a:t>
            </a:r>
            <a:r>
              <a:rPr lang="en-US" sz="4500" dirty="0" err="1" smtClean="0"/>
              <a:t>povrede</a:t>
            </a:r>
            <a:r>
              <a:rPr lang="en-US" sz="4500" dirty="0" smtClean="0"/>
              <a:t> </a:t>
            </a:r>
            <a:r>
              <a:rPr lang="en-US" sz="4500" dirty="0" err="1" smtClean="0"/>
              <a:t>ligamenata</a:t>
            </a:r>
            <a:r>
              <a:rPr lang="en-US" sz="4500" dirty="0" smtClean="0"/>
              <a:t>, </a:t>
            </a:r>
            <a:r>
              <a:rPr lang="en-US" sz="4500" dirty="0" err="1" smtClean="0"/>
              <a:t>platoa</a:t>
            </a:r>
            <a:r>
              <a:rPr lang="en-US" sz="4500" dirty="0" smtClean="0"/>
              <a:t> </a:t>
            </a:r>
            <a:r>
              <a:rPr lang="en-US" sz="4500" dirty="0" err="1" smtClean="0"/>
              <a:t>pršljenskih</a:t>
            </a:r>
            <a:r>
              <a:rPr lang="en-US" sz="4500" dirty="0" smtClean="0"/>
              <a:t> </a:t>
            </a:r>
            <a:r>
              <a:rPr lang="en-US" sz="4500" dirty="0" err="1" smtClean="0"/>
              <a:t>tela</a:t>
            </a:r>
            <a:r>
              <a:rPr lang="en-US" sz="4500" dirty="0" smtClean="0"/>
              <a:t>, </a:t>
            </a:r>
            <a:r>
              <a:rPr lang="en-US" sz="4500" dirty="0" err="1" smtClean="0"/>
              <a:t>fisura</a:t>
            </a:r>
            <a:r>
              <a:rPr lang="en-US" sz="4500" dirty="0" smtClean="0"/>
              <a:t> </a:t>
            </a:r>
            <a:r>
              <a:rPr lang="en-US" sz="4500" dirty="0" err="1" smtClean="0"/>
              <a:t>analusa</a:t>
            </a:r>
            <a:r>
              <a:rPr lang="en-US" sz="4500" dirty="0" smtClean="0"/>
              <a:t> </a:t>
            </a:r>
            <a:r>
              <a:rPr lang="en-US" sz="4500" dirty="0" err="1" smtClean="0"/>
              <a:t>fibrozusa</a:t>
            </a:r>
            <a:r>
              <a:rPr lang="en-US" sz="4500" dirty="0" smtClean="0"/>
              <a:t>, </a:t>
            </a:r>
            <a:r>
              <a:rPr lang="en-US" sz="4500" dirty="0" err="1" smtClean="0"/>
              <a:t>i</a:t>
            </a:r>
            <a:r>
              <a:rPr lang="en-US" sz="4500" dirty="0" smtClean="0"/>
              <a:t> </a:t>
            </a:r>
            <a:r>
              <a:rPr lang="en-US" sz="4500" dirty="0" err="1" smtClean="0"/>
              <a:t>prelome</a:t>
            </a:r>
            <a:r>
              <a:rPr lang="en-US" sz="4500" dirty="0" smtClean="0"/>
              <a:t> </a:t>
            </a:r>
            <a:r>
              <a:rPr lang="en-US" sz="4500" dirty="0" err="1" smtClean="0"/>
              <a:t>pršljenova</a:t>
            </a:r>
            <a:r>
              <a:rPr lang="en-US" sz="4500" dirty="0" smtClean="0"/>
              <a:t> u </a:t>
            </a:r>
            <a:r>
              <a:rPr lang="en-US" sz="4500" dirty="0" err="1" smtClean="0"/>
              <a:t>celini</a:t>
            </a:r>
            <a:r>
              <a:rPr lang="en-US" sz="4500" dirty="0" smtClean="0"/>
              <a:t>. </a:t>
            </a:r>
            <a:endParaRPr lang="sr-Latn-RS" sz="4500" dirty="0" smtClean="0"/>
          </a:p>
        </p:txBody>
      </p:sp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800600"/>
            <a:ext cx="16764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Kada</a:t>
            </a:r>
            <a:r>
              <a:rPr lang="en-US" sz="2800" dirty="0" smtClean="0"/>
              <a:t> </a:t>
            </a:r>
            <a:r>
              <a:rPr lang="en-US" sz="2800" dirty="0" err="1" smtClean="0"/>
              <a:t>patološke</a:t>
            </a:r>
            <a:r>
              <a:rPr lang="en-US" sz="2800" dirty="0" smtClean="0"/>
              <a:t> </a:t>
            </a:r>
            <a:r>
              <a:rPr lang="en-US" sz="2800" dirty="0" err="1" smtClean="0"/>
              <a:t>sile</a:t>
            </a:r>
            <a:r>
              <a:rPr lang="en-US" sz="2800" dirty="0" smtClean="0"/>
              <a:t> </a:t>
            </a:r>
            <a:r>
              <a:rPr lang="en-US" sz="2800" dirty="0" err="1" smtClean="0"/>
              <a:t>deluju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kičmu</a:t>
            </a:r>
            <a:r>
              <a:rPr lang="en-US" sz="2800" dirty="0" smtClean="0"/>
              <a:t>, </a:t>
            </a:r>
            <a:r>
              <a:rPr lang="en-US" sz="2800" dirty="0" err="1" smtClean="0"/>
              <a:t>prvo</a:t>
            </a:r>
            <a:r>
              <a:rPr lang="en-US" sz="2800" dirty="0" smtClean="0"/>
              <a:t> se </a:t>
            </a:r>
            <a:r>
              <a:rPr lang="en-US" sz="2800" dirty="0" err="1" smtClean="0"/>
              <a:t>povreda</a:t>
            </a:r>
            <a:r>
              <a:rPr lang="en-US" sz="2800" dirty="0" smtClean="0"/>
              <a:t> </a:t>
            </a:r>
            <a:r>
              <a:rPr lang="en-US" sz="2800" dirty="0" err="1" smtClean="0"/>
              <a:t>javlja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najslabijem</a:t>
            </a:r>
            <a:r>
              <a:rPr lang="en-US" sz="2800" dirty="0" smtClean="0"/>
              <a:t> </a:t>
            </a:r>
            <a:r>
              <a:rPr lang="en-US" sz="2800" dirty="0" err="1" smtClean="0"/>
              <a:t>delu</a:t>
            </a:r>
            <a:r>
              <a:rPr lang="en-US" sz="2800" dirty="0" smtClean="0"/>
              <a:t> </a:t>
            </a:r>
            <a:r>
              <a:rPr lang="en-US" sz="2800" dirty="0" err="1" smtClean="0"/>
              <a:t>kičmenog</a:t>
            </a:r>
            <a:r>
              <a:rPr lang="en-US" sz="2800" dirty="0" smtClean="0"/>
              <a:t> </a:t>
            </a:r>
            <a:r>
              <a:rPr lang="en-US" sz="2800" dirty="0" err="1" smtClean="0"/>
              <a:t>pršljena</a:t>
            </a:r>
            <a:r>
              <a:rPr lang="en-US" sz="2800" dirty="0" smtClean="0"/>
              <a:t>. Tip </a:t>
            </a:r>
            <a:r>
              <a:rPr lang="en-US" sz="2800" dirty="0" err="1" smtClean="0"/>
              <a:t>povrede</a:t>
            </a:r>
            <a:r>
              <a:rPr lang="en-US" sz="2800" dirty="0" smtClean="0"/>
              <a:t>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mesto</a:t>
            </a:r>
            <a:r>
              <a:rPr lang="en-US" sz="2800" dirty="0" smtClean="0"/>
              <a:t> </a:t>
            </a:r>
            <a:r>
              <a:rPr lang="en-US" sz="2800" dirty="0" err="1" smtClean="0"/>
              <a:t>povređivanja</a:t>
            </a:r>
            <a:r>
              <a:rPr lang="en-US" sz="2800" dirty="0" smtClean="0"/>
              <a:t> </a:t>
            </a:r>
            <a:r>
              <a:rPr lang="en-US" sz="2800" dirty="0" err="1" smtClean="0"/>
              <a:t>zavisi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pravca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veličine</a:t>
            </a:r>
            <a:r>
              <a:rPr lang="en-US" sz="2800" dirty="0" smtClean="0"/>
              <a:t> </a:t>
            </a:r>
            <a:r>
              <a:rPr lang="en-US" sz="2800" dirty="0" err="1" smtClean="0"/>
              <a:t>dejstvenih</a:t>
            </a:r>
            <a:r>
              <a:rPr lang="en-US" sz="2800" dirty="0" smtClean="0"/>
              <a:t> </a:t>
            </a:r>
            <a:r>
              <a:rPr lang="en-US" sz="2800" dirty="0" err="1" smtClean="0"/>
              <a:t>sila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Drugi</a:t>
            </a:r>
            <a:r>
              <a:rPr lang="en-US" sz="2800" dirty="0" smtClean="0"/>
              <a:t>, </a:t>
            </a:r>
            <a:r>
              <a:rPr lang="en-US" sz="2800" dirty="0" err="1" smtClean="0"/>
              <a:t>vrlo</a:t>
            </a:r>
            <a:r>
              <a:rPr lang="en-US" sz="2800" dirty="0" smtClean="0"/>
              <a:t> </a:t>
            </a:r>
            <a:r>
              <a:rPr lang="en-US" sz="2800" dirty="0" err="1" smtClean="0"/>
              <a:t>važan</a:t>
            </a:r>
            <a:r>
              <a:rPr lang="en-US" sz="2800" dirty="0" smtClean="0"/>
              <a:t>,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</a:t>
            </a:r>
            <a:r>
              <a:rPr lang="en-US" sz="2800" dirty="0" err="1" smtClean="0"/>
              <a:t>utiče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tip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veličinu</a:t>
            </a:r>
            <a:r>
              <a:rPr lang="en-US" sz="2800" dirty="0" smtClean="0"/>
              <a:t> </a:t>
            </a:r>
            <a:r>
              <a:rPr lang="en-US" sz="2800" dirty="0" err="1" smtClean="0"/>
              <a:t>povrede</a:t>
            </a:r>
            <a:r>
              <a:rPr lang="en-US" sz="2800" dirty="0" smtClean="0"/>
              <a:t> </a:t>
            </a:r>
            <a:r>
              <a:rPr lang="en-US" sz="2800" dirty="0" err="1" smtClean="0"/>
              <a:t>jesu</a:t>
            </a:r>
            <a:r>
              <a:rPr lang="en-US" sz="2800" dirty="0" smtClean="0"/>
              <a:t> </a:t>
            </a:r>
            <a:r>
              <a:rPr lang="en-US" sz="2800" dirty="0" err="1" smtClean="0"/>
              <a:t>mehanička</a:t>
            </a:r>
            <a:r>
              <a:rPr lang="en-US" sz="2800" dirty="0" smtClean="0"/>
              <a:t> </a:t>
            </a:r>
            <a:r>
              <a:rPr lang="en-US" sz="2800" dirty="0" err="1" smtClean="0"/>
              <a:t>svojstva</a:t>
            </a:r>
            <a:r>
              <a:rPr lang="en-US" sz="2800" dirty="0" smtClean="0"/>
              <a:t> </a:t>
            </a:r>
            <a:r>
              <a:rPr lang="en-US" sz="2800" dirty="0" err="1" smtClean="0"/>
              <a:t>susednih</a:t>
            </a:r>
            <a:r>
              <a:rPr lang="en-US" sz="2800" dirty="0" smtClean="0"/>
              <a:t> </a:t>
            </a:r>
            <a:r>
              <a:rPr lang="en-US" sz="2800" dirty="0" err="1" smtClean="0"/>
              <a:t>interverterbralnih</a:t>
            </a:r>
            <a:r>
              <a:rPr lang="en-US" sz="2800" dirty="0" smtClean="0"/>
              <a:t> </a:t>
            </a:r>
            <a:r>
              <a:rPr lang="en-US" sz="2800" dirty="0" err="1" smtClean="0"/>
              <a:t>zglobova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	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Mehanizmi</a:t>
            </a:r>
            <a:r>
              <a:rPr lang="en-US" dirty="0" smtClean="0"/>
              <a:t> </a:t>
            </a:r>
            <a:r>
              <a:rPr lang="en-US" dirty="0" err="1" smtClean="0"/>
              <a:t>povre</a:t>
            </a:r>
            <a:r>
              <a:rPr lang="sr-Latn-RS" dirty="0" smtClean="0"/>
              <a:t>đivanja kičmenog stuba</a:t>
            </a:r>
            <a:endParaRPr lang="en-US" dirty="0"/>
          </a:p>
        </p:txBody>
      </p:sp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4958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Mehanizmi</a:t>
            </a:r>
            <a:r>
              <a:rPr lang="en-US" dirty="0" smtClean="0"/>
              <a:t> </a:t>
            </a:r>
            <a:r>
              <a:rPr lang="en-US" dirty="0" err="1" smtClean="0"/>
              <a:t>povre</a:t>
            </a:r>
            <a:r>
              <a:rPr lang="sr-Latn-RS" dirty="0" smtClean="0"/>
              <a:t>đivanja kičmenog stuba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uglavnom</a:t>
            </a:r>
            <a:r>
              <a:rPr lang="en-US" dirty="0" smtClean="0"/>
              <a:t> </a:t>
            </a:r>
            <a:r>
              <a:rPr lang="en-US" dirty="0" err="1" smtClean="0"/>
              <a:t>deluju</a:t>
            </a:r>
            <a:r>
              <a:rPr lang="en-US" dirty="0" smtClean="0"/>
              <a:t> </a:t>
            </a:r>
            <a:r>
              <a:rPr lang="en-US" dirty="0" err="1" smtClean="0"/>
              <a:t>kompresivno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dovode</a:t>
            </a:r>
            <a:r>
              <a:rPr lang="en-US" dirty="0" smtClean="0"/>
              <a:t> do </a:t>
            </a:r>
            <a:r>
              <a:rPr lang="en-US" dirty="0" err="1" smtClean="0"/>
              <a:t>kraš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pršljenskih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platoa</a:t>
            </a:r>
            <a:r>
              <a:rPr lang="en-US" dirty="0" smtClean="0"/>
              <a:t>.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kompresivnim</a:t>
            </a:r>
            <a:r>
              <a:rPr lang="en-US" dirty="0" smtClean="0"/>
              <a:t> </a:t>
            </a:r>
            <a:r>
              <a:rPr lang="en-US" dirty="0" err="1" smtClean="0"/>
              <a:t>silama</a:t>
            </a:r>
            <a:r>
              <a:rPr lang="en-US" dirty="0" smtClean="0"/>
              <a:t> </a:t>
            </a:r>
            <a:r>
              <a:rPr lang="en-US" dirty="0" err="1" smtClean="0"/>
              <a:t>dodaju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fleksije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ekstenzije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većeg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manjeg</a:t>
            </a:r>
            <a:r>
              <a:rPr lang="en-US" dirty="0" smtClean="0"/>
              <a:t> </a:t>
            </a:r>
            <a:r>
              <a:rPr lang="en-US" dirty="0" err="1" smtClean="0"/>
              <a:t>uklinjavanja</a:t>
            </a:r>
            <a:r>
              <a:rPr lang="en-US" dirty="0" smtClean="0"/>
              <a:t> </a:t>
            </a:r>
            <a:r>
              <a:rPr lang="en-US" dirty="0" err="1" smtClean="0"/>
              <a:t>pršljenova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pomeranja</a:t>
            </a:r>
            <a:r>
              <a:rPr lang="en-US" dirty="0" smtClean="0"/>
              <a:t> </a:t>
            </a:r>
            <a:r>
              <a:rPr lang="en-US" dirty="0" err="1" smtClean="0"/>
              <a:t>prelomljenih</a:t>
            </a:r>
            <a:r>
              <a:rPr lang="en-US" dirty="0" smtClean="0"/>
              <a:t> </a:t>
            </a:r>
            <a:r>
              <a:rPr lang="en-US" dirty="0" err="1" smtClean="0"/>
              <a:t>fragmenata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Kompresivni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pršljenova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česti</a:t>
            </a:r>
            <a:r>
              <a:rPr lang="en-US" dirty="0" smtClean="0"/>
              <a:t> u </a:t>
            </a:r>
            <a:r>
              <a:rPr lang="en-US" dirty="0" err="1" smtClean="0"/>
              <a:t>torakolumbalnom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 </a:t>
            </a:r>
            <a:r>
              <a:rPr lang="en-US" dirty="0" err="1" smtClean="0"/>
              <a:t>kičmenog</a:t>
            </a:r>
            <a:r>
              <a:rPr lang="en-US" dirty="0" smtClean="0"/>
              <a:t> </a:t>
            </a:r>
            <a:r>
              <a:rPr lang="en-US" dirty="0" err="1" smtClean="0"/>
              <a:t>stuba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mekanih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obuhvataju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diskusa</a:t>
            </a:r>
            <a:r>
              <a:rPr lang="en-US" dirty="0" smtClean="0"/>
              <a:t>, </a:t>
            </a:r>
            <a:r>
              <a:rPr lang="en-US" dirty="0" err="1" smtClean="0"/>
              <a:t>ligamenata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kičmene</a:t>
            </a:r>
            <a:r>
              <a:rPr lang="en-US" dirty="0" smtClean="0"/>
              <a:t> </a:t>
            </a:r>
            <a:r>
              <a:rPr lang="en-US" dirty="0" err="1" smtClean="0"/>
              <a:t>moždine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kičmene</a:t>
            </a:r>
            <a:r>
              <a:rPr lang="en-US" dirty="0" smtClean="0"/>
              <a:t> </a:t>
            </a:r>
            <a:r>
              <a:rPr lang="en-US" dirty="0" err="1" smtClean="0"/>
              <a:t>moždine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dvojako</a:t>
            </a:r>
            <a:r>
              <a:rPr lang="en-US" dirty="0" smtClean="0"/>
              <a:t>: </a:t>
            </a:r>
            <a:r>
              <a:rPr lang="en-US" dirty="0" err="1" smtClean="0"/>
              <a:t>direktno</a:t>
            </a:r>
            <a:r>
              <a:rPr lang="en-US" dirty="0" smtClean="0"/>
              <a:t> – </a:t>
            </a:r>
            <a:r>
              <a:rPr lang="en-US" dirty="0" err="1" smtClean="0"/>
              <a:t>mehanički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indirektno</a:t>
            </a:r>
            <a:r>
              <a:rPr lang="en-US" dirty="0" smtClean="0"/>
              <a:t> – </a:t>
            </a:r>
            <a:r>
              <a:rPr lang="en-US" dirty="0" err="1" smtClean="0"/>
              <a:t>ishemijom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Content Placeholder 3" descr="kosti-trupa-i-grudnog-koa-32-6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Gimnastička povreda kičmenog stuba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001000" cy="4114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mladih</a:t>
            </a:r>
            <a:r>
              <a:rPr lang="en-US" dirty="0" smtClean="0"/>
              <a:t> </a:t>
            </a:r>
            <a:r>
              <a:rPr lang="en-US" dirty="0" err="1" smtClean="0"/>
              <a:t>gimnastičarki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spondilozu</a:t>
            </a:r>
            <a:r>
              <a:rPr lang="en-US" dirty="0" smtClean="0"/>
              <a:t> </a:t>
            </a:r>
            <a:r>
              <a:rPr lang="en-US" dirty="0" err="1" smtClean="0"/>
              <a:t>slabinskih</a:t>
            </a:r>
            <a:r>
              <a:rPr lang="en-US" dirty="0" smtClean="0"/>
              <a:t> </a:t>
            </a:r>
            <a:r>
              <a:rPr lang="en-US" dirty="0" err="1" smtClean="0"/>
              <a:t>pršljenova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krstima</a:t>
            </a:r>
            <a:r>
              <a:rPr lang="en-US" dirty="0" smtClean="0"/>
              <a:t>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hiperekstenzije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Bol</a:t>
            </a:r>
            <a:r>
              <a:rPr lang="en-US" dirty="0" smtClean="0"/>
              <a:t> je </a:t>
            </a:r>
            <a:r>
              <a:rPr lang="en-US" dirty="0" err="1" smtClean="0"/>
              <a:t>stacioniran</a:t>
            </a:r>
            <a:r>
              <a:rPr lang="en-US" dirty="0" smtClean="0"/>
              <a:t> u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paravertebralne</a:t>
            </a:r>
            <a:r>
              <a:rPr lang="en-US" dirty="0" smtClean="0"/>
              <a:t> </a:t>
            </a:r>
            <a:r>
              <a:rPr lang="en-US" dirty="0" err="1" smtClean="0"/>
              <a:t>muskulature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stvara</a:t>
            </a:r>
            <a:r>
              <a:rPr lang="en-US" dirty="0" smtClean="0"/>
              <a:t> </a:t>
            </a:r>
            <a:r>
              <a:rPr lang="en-US" dirty="0" err="1" smtClean="0"/>
              <a:t>zabunu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sportskog</a:t>
            </a:r>
            <a:r>
              <a:rPr lang="en-US" dirty="0" smtClean="0"/>
              <a:t> </a:t>
            </a:r>
            <a:r>
              <a:rPr lang="en-US" dirty="0" err="1" smtClean="0"/>
              <a:t>lekara</a:t>
            </a:r>
            <a:r>
              <a:rPr lang="en-US" dirty="0" smtClean="0"/>
              <a:t> o </a:t>
            </a:r>
            <a:r>
              <a:rPr lang="en-US" dirty="0" err="1" smtClean="0"/>
              <a:t>mogućnosti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regije</a:t>
            </a:r>
            <a:r>
              <a:rPr lang="en-US" dirty="0" smtClean="0"/>
              <a:t>. </a:t>
            </a:r>
            <a:r>
              <a:rPr lang="en-US" dirty="0" err="1" smtClean="0"/>
              <a:t>Diferencialno</a:t>
            </a:r>
            <a:r>
              <a:rPr lang="en-US" dirty="0" smtClean="0"/>
              <a:t> </a:t>
            </a:r>
            <a:r>
              <a:rPr lang="en-US" dirty="0" err="1" smtClean="0"/>
              <a:t>dijagnostički</a:t>
            </a:r>
            <a:r>
              <a:rPr lang="en-US" dirty="0" smtClean="0"/>
              <a:t>  </a:t>
            </a:r>
            <a:r>
              <a:rPr lang="en-US" dirty="0" err="1" smtClean="0"/>
              <a:t>sumnje</a:t>
            </a:r>
            <a:r>
              <a:rPr lang="en-US" dirty="0" smtClean="0"/>
              <a:t> </a:t>
            </a:r>
            <a:r>
              <a:rPr lang="en-US" dirty="0" err="1" smtClean="0"/>
              <a:t>otklanjamo</a:t>
            </a:r>
            <a:r>
              <a:rPr lang="en-US" dirty="0" smtClean="0"/>
              <a:t> </a:t>
            </a:r>
            <a:r>
              <a:rPr lang="en-US" dirty="0" err="1" smtClean="0"/>
              <a:t>pozitivni</a:t>
            </a:r>
            <a:r>
              <a:rPr lang="en-US" dirty="0" smtClean="0"/>
              <a:t> </a:t>
            </a:r>
            <a:r>
              <a:rPr lang="en-US" dirty="0" err="1" smtClean="0"/>
              <a:t>Lazarevićevim</a:t>
            </a:r>
            <a:r>
              <a:rPr lang="en-US" dirty="0" smtClean="0"/>
              <a:t> </a:t>
            </a:r>
            <a:r>
              <a:rPr lang="en-US" dirty="0" err="1" smtClean="0"/>
              <a:t>znakom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70 </a:t>
            </a:r>
            <a:r>
              <a:rPr lang="en-US" dirty="0" err="1" smtClean="0"/>
              <a:t>ili</a:t>
            </a:r>
            <a:r>
              <a:rPr lang="en-US" dirty="0" smtClean="0"/>
              <a:t> 80 </a:t>
            </a:r>
            <a:r>
              <a:rPr lang="en-US" dirty="0" err="1" smtClean="0"/>
              <a:t>stepeni</a:t>
            </a:r>
            <a:r>
              <a:rPr lang="en-US" dirty="0" smtClean="0"/>
              <a:t> </a:t>
            </a:r>
            <a:r>
              <a:rPr lang="en-US" dirty="0" err="1" smtClean="0"/>
              <a:t>pacijent</a:t>
            </a:r>
            <a:r>
              <a:rPr lang="en-US" dirty="0" smtClean="0"/>
              <a:t> </a:t>
            </a:r>
            <a:r>
              <a:rPr lang="en-US" dirty="0" err="1" smtClean="0"/>
              <a:t>leži</a:t>
            </a:r>
            <a:r>
              <a:rPr lang="en-US" dirty="0" smtClean="0"/>
              <a:t> u </a:t>
            </a:r>
            <a:r>
              <a:rPr lang="en-US" dirty="0" err="1" smtClean="0"/>
              <a:t>pronaciji</a:t>
            </a:r>
            <a:r>
              <a:rPr lang="en-US" dirty="0" smtClean="0"/>
              <a:t> </a:t>
            </a:r>
            <a:r>
              <a:rPr lang="en-US" dirty="0" err="1" smtClean="0"/>
              <a:t>izvodi</a:t>
            </a:r>
            <a:r>
              <a:rPr lang="en-US" dirty="0" smtClean="0"/>
              <a:t> se </a:t>
            </a:r>
            <a:r>
              <a:rPr lang="en-US" dirty="0" err="1" smtClean="0"/>
              <a:t>hiperekstenzija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lumbalnoj</a:t>
            </a:r>
            <a:r>
              <a:rPr lang="en-US" dirty="0" smtClean="0"/>
              <a:t> </a:t>
            </a:r>
            <a:r>
              <a:rPr lang="en-US" dirty="0" err="1" smtClean="0"/>
              <a:t>regiji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Prisustvo</a:t>
            </a:r>
            <a:r>
              <a:rPr lang="en-US" dirty="0" smtClean="0"/>
              <a:t> </a:t>
            </a:r>
            <a:r>
              <a:rPr lang="en-US" dirty="0" err="1" smtClean="0"/>
              <a:t>skolioze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napetost</a:t>
            </a:r>
            <a:r>
              <a:rPr lang="en-US" dirty="0" smtClean="0"/>
              <a:t> </a:t>
            </a:r>
            <a:r>
              <a:rPr lang="en-US" dirty="0" err="1" smtClean="0"/>
              <a:t>paravertebralnih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download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274733"/>
            <a:ext cx="2286000" cy="158326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Prevencija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preporučujemo</a:t>
            </a:r>
            <a:r>
              <a:rPr lang="en-US" dirty="0" smtClean="0"/>
              <a:t> je </a:t>
            </a:r>
            <a:r>
              <a:rPr lang="en-US" dirty="0" err="1" smtClean="0"/>
              <a:t>jačanje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abdomena</a:t>
            </a:r>
            <a:r>
              <a:rPr lang="en-US" dirty="0" smtClean="0"/>
              <a:t>, </a:t>
            </a:r>
            <a:r>
              <a:rPr lang="en-US" dirty="0" err="1" smtClean="0"/>
              <a:t>ramena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intravertebralnih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paravertebralnog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, </a:t>
            </a:r>
            <a:r>
              <a:rPr lang="en-US" dirty="0" err="1" smtClean="0"/>
              <a:t>antilordotične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jačanje</a:t>
            </a:r>
            <a:r>
              <a:rPr lang="en-US" dirty="0" smtClean="0"/>
              <a:t> </a:t>
            </a:r>
            <a:r>
              <a:rPr lang="en-US" dirty="0" err="1" smtClean="0"/>
              <a:t>lumbodorzalne</a:t>
            </a:r>
            <a:r>
              <a:rPr lang="en-US" dirty="0" smtClean="0"/>
              <a:t> </a:t>
            </a:r>
            <a:r>
              <a:rPr lang="en-US" dirty="0" err="1" smtClean="0"/>
              <a:t>fascije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flektora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Gimnastička povreda kičmenog stuba</a:t>
            </a:r>
            <a:endParaRPr lang="en-US" dirty="0"/>
          </a:p>
        </p:txBody>
      </p:sp>
      <p:pic>
        <p:nvPicPr>
          <p:cNvPr id="5" name="Picture 4" descr="download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495800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gimnastičara</a:t>
            </a:r>
            <a:r>
              <a:rPr lang="en-US" sz="2400" dirty="0" smtClean="0"/>
              <a:t>  </a:t>
            </a:r>
            <a:r>
              <a:rPr lang="en-US" sz="2400" dirty="0" err="1" smtClean="0"/>
              <a:t>srećemo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spondilololistezu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primetna</a:t>
            </a:r>
            <a:r>
              <a:rPr lang="en-US" sz="2400" dirty="0" smtClean="0"/>
              <a:t> </a:t>
            </a:r>
            <a:r>
              <a:rPr lang="en-US" sz="2400" dirty="0" err="1" smtClean="0"/>
              <a:t>oštećenja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L4–L5 </a:t>
            </a:r>
            <a:r>
              <a:rPr lang="en-US" sz="2400" dirty="0" err="1" smtClean="0"/>
              <a:t>i</a:t>
            </a:r>
            <a:r>
              <a:rPr lang="en-US" sz="2400" dirty="0" smtClean="0"/>
              <a:t> L5–S1. U 10% </a:t>
            </a:r>
            <a:r>
              <a:rPr lang="en-US" sz="2400" dirty="0" err="1" smtClean="0"/>
              <a:t>slučajeva</a:t>
            </a:r>
            <a:r>
              <a:rPr lang="en-US" sz="2400" dirty="0" smtClean="0"/>
              <a:t> </a:t>
            </a:r>
            <a:r>
              <a:rPr lang="en-US" sz="2400" dirty="0" err="1" smtClean="0"/>
              <a:t>javlja</a:t>
            </a:r>
            <a:r>
              <a:rPr lang="en-US" sz="2400" dirty="0" smtClean="0"/>
              <a:t> se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bol</a:t>
            </a:r>
            <a:r>
              <a:rPr lang="en-US" sz="2400" dirty="0" smtClean="0"/>
              <a:t> </a:t>
            </a:r>
            <a:r>
              <a:rPr lang="en-US" sz="2400" dirty="0" err="1" smtClean="0"/>
              <a:t>izazvan</a:t>
            </a:r>
            <a:r>
              <a:rPr lang="en-US" sz="2400" dirty="0" smtClean="0"/>
              <a:t> </a:t>
            </a:r>
            <a:r>
              <a:rPr lang="en-US" sz="2400" dirty="0" err="1" smtClean="0"/>
              <a:t>diskalnim</a:t>
            </a:r>
            <a:r>
              <a:rPr lang="en-US" sz="2400" dirty="0" smtClean="0"/>
              <a:t> </a:t>
            </a:r>
            <a:r>
              <a:rPr lang="en-US" sz="2400" dirty="0" err="1" smtClean="0"/>
              <a:t>promenama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pPr algn="just"/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preloma</a:t>
            </a:r>
            <a:r>
              <a:rPr lang="en-US" sz="2400" dirty="0" smtClean="0"/>
              <a:t> </a:t>
            </a:r>
            <a:r>
              <a:rPr lang="en-US" sz="2400" dirty="0" err="1" smtClean="0"/>
              <a:t>pršljenova</a:t>
            </a:r>
            <a:r>
              <a:rPr lang="en-US" sz="2400" dirty="0" smtClean="0"/>
              <a:t>,  </a:t>
            </a:r>
            <a:r>
              <a:rPr lang="en-US" sz="2400" dirty="0" err="1" smtClean="0"/>
              <a:t>povrede</a:t>
            </a:r>
            <a:r>
              <a:rPr lang="en-US" sz="2400" dirty="0" smtClean="0"/>
              <a:t> </a:t>
            </a:r>
            <a:r>
              <a:rPr lang="en-US" sz="2400" dirty="0" err="1" smtClean="0"/>
              <a:t>hrskavice</a:t>
            </a:r>
            <a:r>
              <a:rPr lang="en-US" sz="2400" dirty="0" smtClean="0"/>
              <a:t> </a:t>
            </a:r>
            <a:r>
              <a:rPr lang="en-US" sz="2400" dirty="0" err="1" smtClean="0"/>
              <a:t>rasta</a:t>
            </a:r>
            <a:r>
              <a:rPr lang="en-US" sz="2400" dirty="0" smtClean="0"/>
              <a:t> (</a:t>
            </a:r>
            <a:r>
              <a:rPr lang="en-US" sz="2400" dirty="0" err="1" smtClean="0"/>
              <a:t>Scheuermanova</a:t>
            </a:r>
            <a:r>
              <a:rPr lang="en-US" sz="2400" dirty="0" smtClean="0"/>
              <a:t> </a:t>
            </a:r>
            <a:r>
              <a:rPr lang="en-US" sz="2400" dirty="0" err="1" smtClean="0"/>
              <a:t>bolest</a:t>
            </a:r>
            <a:r>
              <a:rPr lang="en-US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neoplazme</a:t>
            </a:r>
            <a:r>
              <a:rPr lang="en-US" sz="2400" dirty="0" smtClean="0"/>
              <a:t> </a:t>
            </a:r>
            <a:r>
              <a:rPr lang="en-US" sz="2400" dirty="0" err="1" smtClean="0"/>
              <a:t>javlja</a:t>
            </a:r>
            <a:r>
              <a:rPr lang="en-US" sz="2400" dirty="0" smtClean="0"/>
              <a:t> se </a:t>
            </a:r>
            <a:r>
              <a:rPr lang="en-US" sz="2400" dirty="0" err="1" smtClean="0"/>
              <a:t>bol</a:t>
            </a:r>
            <a:r>
              <a:rPr lang="en-US" sz="2400" dirty="0" smtClean="0"/>
              <a:t> u </a:t>
            </a:r>
            <a:r>
              <a:rPr lang="en-US" sz="2400" dirty="0" err="1" smtClean="0"/>
              <a:t>krstima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pPr algn="just"/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pojava</a:t>
            </a:r>
            <a:r>
              <a:rPr lang="en-US" sz="2400" dirty="0" smtClean="0"/>
              <a:t> </a:t>
            </a:r>
            <a:r>
              <a:rPr lang="en-US" sz="2400" dirty="0" err="1" smtClean="0"/>
              <a:t>hernije</a:t>
            </a:r>
            <a:r>
              <a:rPr lang="en-US" sz="2400" dirty="0" smtClean="0"/>
              <a:t> </a:t>
            </a:r>
            <a:r>
              <a:rPr lang="en-US" sz="2400" dirty="0" err="1" smtClean="0"/>
              <a:t>diskusa</a:t>
            </a:r>
            <a:r>
              <a:rPr lang="en-US" sz="2400" dirty="0" smtClean="0"/>
              <a:t> </a:t>
            </a:r>
            <a:r>
              <a:rPr lang="en-US" sz="2400" dirty="0" err="1" smtClean="0"/>
              <a:t>retko</a:t>
            </a:r>
            <a:r>
              <a:rPr lang="en-US" sz="2400" dirty="0" smtClean="0"/>
              <a:t> se </a:t>
            </a:r>
            <a:r>
              <a:rPr lang="en-US" sz="2400" dirty="0" err="1" smtClean="0"/>
              <a:t>sreće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mladih</a:t>
            </a:r>
            <a:r>
              <a:rPr lang="en-US" sz="2400" dirty="0" smtClean="0"/>
              <a:t> </a:t>
            </a:r>
            <a:r>
              <a:rPr lang="en-US" sz="2400" dirty="0" err="1" smtClean="0"/>
              <a:t>osoba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sportista</a:t>
            </a:r>
            <a:r>
              <a:rPr lang="en-US" sz="2400" dirty="0" smtClean="0"/>
              <a:t> </a:t>
            </a:r>
            <a:r>
              <a:rPr lang="en-US" sz="2400" dirty="0" err="1" smtClean="0"/>
              <a:t>usled</a:t>
            </a:r>
            <a:r>
              <a:rPr lang="en-US" sz="2400" dirty="0" smtClean="0"/>
              <a:t> </a:t>
            </a:r>
            <a:r>
              <a:rPr lang="en-US" sz="2400" dirty="0" err="1" smtClean="0"/>
              <a:t>nepravilnog</a:t>
            </a:r>
            <a:r>
              <a:rPr lang="en-US" sz="2400" dirty="0" smtClean="0"/>
              <a:t> </a:t>
            </a:r>
            <a:r>
              <a:rPr lang="en-US" sz="2400" dirty="0" err="1" smtClean="0"/>
              <a:t>treninga</a:t>
            </a:r>
            <a:r>
              <a:rPr lang="en-US" sz="2400" dirty="0" smtClean="0"/>
              <a:t>, </a:t>
            </a:r>
            <a:r>
              <a:rPr lang="en-US" sz="2400" dirty="0" err="1" smtClean="0"/>
              <a:t>predoziranosti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velikom</a:t>
            </a:r>
            <a:r>
              <a:rPr lang="en-US" sz="2400" dirty="0" smtClean="0"/>
              <a:t> </a:t>
            </a:r>
            <a:r>
              <a:rPr lang="en-US" sz="2400" dirty="0" err="1" smtClean="0"/>
              <a:t>fizičkom</a:t>
            </a:r>
            <a:r>
              <a:rPr lang="en-US" sz="2400" dirty="0" smtClean="0"/>
              <a:t> </a:t>
            </a:r>
            <a:r>
              <a:rPr lang="en-US" sz="2400" dirty="0" err="1" smtClean="0"/>
              <a:t>naprezanju</a:t>
            </a:r>
            <a:r>
              <a:rPr lang="en-US" sz="2400" dirty="0" smtClean="0"/>
              <a:t> hernia </a:t>
            </a:r>
            <a:r>
              <a:rPr lang="en-US" sz="2400" dirty="0" err="1" smtClean="0"/>
              <a:t>diskusa</a:t>
            </a:r>
            <a:r>
              <a:rPr lang="en-US" sz="2400" dirty="0" smtClean="0"/>
              <a:t> je </a:t>
            </a:r>
            <a:r>
              <a:rPr lang="en-US" sz="2400" dirty="0" err="1" smtClean="0"/>
              <a:t>moguća</a:t>
            </a:r>
            <a:r>
              <a:rPr lang="en-US" sz="2400" dirty="0" smtClean="0"/>
              <a:t> (</a:t>
            </a:r>
            <a:r>
              <a:rPr lang="en-US" sz="2400" dirty="0" err="1" smtClean="0"/>
              <a:t>balerine</a:t>
            </a:r>
            <a:r>
              <a:rPr lang="en-US" sz="2400" dirty="0" smtClean="0"/>
              <a:t>, </a:t>
            </a:r>
            <a:r>
              <a:rPr lang="en-US" sz="2400" dirty="0" err="1" smtClean="0"/>
              <a:t>gimnastiča</a:t>
            </a:r>
            <a:r>
              <a:rPr lang="sr-Latn-RS" sz="2400" dirty="0" smtClean="0"/>
              <a:t>ri)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Gimnastička povreda kičmenog stuba</a:t>
            </a:r>
            <a:endParaRPr lang="en-US" dirty="0"/>
          </a:p>
        </p:txBody>
      </p:sp>
      <p:pic>
        <p:nvPicPr>
          <p:cNvPr id="5" name="Content Placeholder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562600" y="5257800"/>
            <a:ext cx="35814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Promena na kičmi igrača baleta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napornih</a:t>
            </a:r>
            <a:r>
              <a:rPr lang="en-US" dirty="0" smtClean="0"/>
              <a:t> </a:t>
            </a:r>
            <a:r>
              <a:rPr lang="en-US" dirty="0" err="1" smtClean="0"/>
              <a:t>nedoziranih</a:t>
            </a:r>
            <a:r>
              <a:rPr lang="en-US" dirty="0" smtClean="0"/>
              <a:t> </a:t>
            </a:r>
            <a:r>
              <a:rPr lang="en-US" dirty="0" err="1" smtClean="0"/>
              <a:t>vežbi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promena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kičmenom</a:t>
            </a:r>
            <a:r>
              <a:rPr lang="en-US" dirty="0" smtClean="0"/>
              <a:t> </a:t>
            </a:r>
            <a:r>
              <a:rPr lang="en-US" dirty="0" err="1" smtClean="0"/>
              <a:t>stubu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torakalne</a:t>
            </a:r>
            <a:r>
              <a:rPr lang="en-US" dirty="0" smtClean="0"/>
              <a:t> </a:t>
            </a:r>
            <a:r>
              <a:rPr lang="en-US" dirty="0" err="1" smtClean="0"/>
              <a:t>kifoze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lumbalne</a:t>
            </a:r>
            <a:r>
              <a:rPr lang="en-US" dirty="0" smtClean="0"/>
              <a:t> </a:t>
            </a:r>
            <a:r>
              <a:rPr lang="en-US" dirty="0" err="1" smtClean="0"/>
              <a:t>lordoze</a:t>
            </a:r>
            <a:r>
              <a:rPr lang="en-US" dirty="0" smtClean="0"/>
              <a:t>. </a:t>
            </a:r>
            <a:r>
              <a:rPr lang="en-US" dirty="0" err="1" smtClean="0"/>
              <a:t>Jačanjem</a:t>
            </a:r>
            <a:r>
              <a:rPr lang="en-US" dirty="0" smtClean="0"/>
              <a:t> </a:t>
            </a:r>
            <a:r>
              <a:rPr lang="en-US" dirty="0" err="1" smtClean="0"/>
              <a:t>torakalnog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smanjenja</a:t>
            </a:r>
            <a:r>
              <a:rPr lang="en-US" dirty="0" smtClean="0"/>
              <a:t> </a:t>
            </a:r>
            <a:r>
              <a:rPr lang="en-US" dirty="0" err="1" smtClean="0"/>
              <a:t>lumbalne</a:t>
            </a:r>
            <a:r>
              <a:rPr lang="en-US" dirty="0" smtClean="0"/>
              <a:t> </a:t>
            </a:r>
            <a:r>
              <a:rPr lang="en-US" dirty="0" err="1" smtClean="0"/>
              <a:t>lordoze</a:t>
            </a:r>
            <a:r>
              <a:rPr lang="en-US" dirty="0" smtClean="0"/>
              <a:t>, a </a:t>
            </a:r>
            <a:r>
              <a:rPr lang="en-US" dirty="0" err="1" smtClean="0"/>
              <a:t>sagitalna</a:t>
            </a:r>
            <a:r>
              <a:rPr lang="en-US" dirty="0" smtClean="0"/>
              <a:t> </a:t>
            </a:r>
            <a:r>
              <a:rPr lang="en-US" dirty="0" err="1" smtClean="0"/>
              <a:t>krivin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 se </a:t>
            </a:r>
            <a:r>
              <a:rPr lang="en-US" dirty="0" err="1" smtClean="0"/>
              <a:t>ispravlja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Nekada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javi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laka</a:t>
            </a:r>
            <a:r>
              <a:rPr lang="en-US" dirty="0" smtClean="0"/>
              <a:t> </a:t>
            </a:r>
            <a:r>
              <a:rPr lang="en-US" dirty="0" err="1" smtClean="0"/>
              <a:t>istegnuća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Radiloškim</a:t>
            </a:r>
            <a:r>
              <a:rPr lang="en-US" dirty="0" smtClean="0"/>
              <a:t> </a:t>
            </a:r>
            <a:r>
              <a:rPr lang="en-US" dirty="0" err="1" smtClean="0"/>
              <a:t>nalazom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ortopedskim</a:t>
            </a:r>
            <a:r>
              <a:rPr lang="en-US" dirty="0" smtClean="0"/>
              <a:t> </a:t>
            </a:r>
            <a:r>
              <a:rPr lang="en-US" dirty="0" err="1" smtClean="0"/>
              <a:t>pregledom</a:t>
            </a:r>
            <a:r>
              <a:rPr lang="en-US" dirty="0" smtClean="0"/>
              <a:t> </a:t>
            </a:r>
            <a:r>
              <a:rPr lang="en-US" dirty="0" err="1" smtClean="0"/>
              <a:t>ništa</a:t>
            </a:r>
            <a:r>
              <a:rPr lang="en-US" dirty="0" smtClean="0"/>
              <a:t> se ne </a:t>
            </a:r>
            <a:r>
              <a:rPr lang="en-US" dirty="0" err="1" smtClean="0"/>
              <a:t>otkriva</a:t>
            </a:r>
            <a:r>
              <a:rPr lang="en-US" dirty="0" smtClean="0"/>
              <a:t>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scintigrafijom</a:t>
            </a:r>
            <a:r>
              <a:rPr lang="en-US" dirty="0" smtClean="0"/>
              <a:t> </a:t>
            </a:r>
            <a:r>
              <a:rPr lang="en-US" dirty="0" err="1" smtClean="0"/>
              <a:t>otkrivamo</a:t>
            </a:r>
            <a:r>
              <a:rPr lang="en-US" dirty="0" smtClean="0"/>
              <a:t> </a:t>
            </a:r>
            <a:r>
              <a:rPr lang="en-US" dirty="0" err="1" smtClean="0"/>
              <a:t>povećanu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 u </a:t>
            </a:r>
            <a:r>
              <a:rPr lang="en-US" dirty="0" err="1" smtClean="0"/>
              <a:t>kičmi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povećanim</a:t>
            </a:r>
            <a:r>
              <a:rPr lang="en-US" dirty="0" smtClean="0"/>
              <a:t> </a:t>
            </a:r>
            <a:r>
              <a:rPr lang="en-US" dirty="0" err="1" smtClean="0"/>
              <a:t>nivom</a:t>
            </a:r>
            <a:r>
              <a:rPr lang="en-US" dirty="0" smtClean="0"/>
              <a:t> </a:t>
            </a:r>
            <a:r>
              <a:rPr lang="en-US" dirty="0" err="1" smtClean="0"/>
              <a:t>metabolizma</a:t>
            </a:r>
            <a:r>
              <a:rPr lang="en-US" dirty="0" smtClean="0"/>
              <a:t> u </a:t>
            </a:r>
            <a:r>
              <a:rPr lang="en-US" dirty="0" err="1" smtClean="0"/>
              <a:t>ovoj</a:t>
            </a:r>
            <a:r>
              <a:rPr lang="en-US" dirty="0" smtClean="0"/>
              <a:t> </a:t>
            </a:r>
            <a:r>
              <a:rPr lang="en-US" dirty="0" err="1" smtClean="0"/>
              <a:t>zoni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Lečenje</a:t>
            </a:r>
            <a:r>
              <a:rPr lang="en-US" dirty="0" smtClean="0"/>
              <a:t> je </a:t>
            </a:r>
            <a:r>
              <a:rPr lang="en-US" dirty="0" err="1" smtClean="0"/>
              <a:t>antiinflamatornim</a:t>
            </a:r>
            <a:r>
              <a:rPr lang="en-US" dirty="0" smtClean="0"/>
              <a:t> </a:t>
            </a:r>
            <a:r>
              <a:rPr lang="en-US" dirty="0" err="1" smtClean="0"/>
              <a:t>lekovima</a:t>
            </a:r>
            <a:r>
              <a:rPr lang="en-US" dirty="0" smtClean="0"/>
              <a:t>, a ova </a:t>
            </a:r>
            <a:r>
              <a:rPr lang="en-US" dirty="0" err="1" smtClean="0"/>
              <a:t>bolest</a:t>
            </a:r>
            <a:r>
              <a:rPr lang="en-US" dirty="0" smtClean="0"/>
              <a:t> se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u </a:t>
            </a:r>
            <a:r>
              <a:rPr lang="en-US" dirty="0" err="1" smtClean="0"/>
              <a:t>petoj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šestoj</a:t>
            </a:r>
            <a:r>
              <a:rPr lang="en-US" dirty="0" smtClean="0"/>
              <a:t> </a:t>
            </a:r>
            <a:r>
              <a:rPr lang="en-US" dirty="0" err="1" smtClean="0"/>
              <a:t>deceniji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bivših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leđima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download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8768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Gimnastička grba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 smtClean="0"/>
              <a:t> </a:t>
            </a:r>
            <a:r>
              <a:rPr lang="en-US" dirty="0" err="1" smtClean="0"/>
              <a:t>Posebno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gimnastičara</a:t>
            </a:r>
            <a:r>
              <a:rPr lang="en-US" dirty="0" smtClean="0"/>
              <a:t> „</a:t>
            </a:r>
            <a:r>
              <a:rPr lang="en-US" dirty="0" err="1" smtClean="0"/>
              <a:t>specijalaca</a:t>
            </a:r>
            <a:r>
              <a:rPr lang="en-US" dirty="0" smtClean="0"/>
              <a:t>“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karike</a:t>
            </a:r>
            <a:r>
              <a:rPr lang="en-US" dirty="0" smtClean="0"/>
              <a:t>. </a:t>
            </a:r>
            <a:r>
              <a:rPr lang="en-US" dirty="0" err="1" smtClean="0"/>
              <a:t>Mišići</a:t>
            </a:r>
            <a:r>
              <a:rPr lang="en-US" dirty="0" smtClean="0"/>
              <a:t> </a:t>
            </a:r>
            <a:r>
              <a:rPr lang="en-US" dirty="0" err="1" smtClean="0"/>
              <a:t>grudnog</a:t>
            </a:r>
            <a:r>
              <a:rPr lang="en-US" dirty="0" smtClean="0"/>
              <a:t> </a:t>
            </a:r>
            <a:r>
              <a:rPr lang="en-US" dirty="0" err="1" smtClean="0"/>
              <a:t>koša</a:t>
            </a:r>
            <a:r>
              <a:rPr lang="en-US" dirty="0" smtClean="0"/>
              <a:t> se </a:t>
            </a:r>
            <a:r>
              <a:rPr lang="en-US" dirty="0" err="1" smtClean="0"/>
              <a:t>skraćuju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dovode</a:t>
            </a:r>
            <a:r>
              <a:rPr lang="en-US" dirty="0" smtClean="0"/>
              <a:t> do </a:t>
            </a:r>
            <a:r>
              <a:rPr lang="en-US" dirty="0" err="1" smtClean="0"/>
              <a:t>nastanka</a:t>
            </a:r>
            <a:r>
              <a:rPr lang="en-US" dirty="0" smtClean="0"/>
              <a:t> </a:t>
            </a:r>
            <a:r>
              <a:rPr lang="en-US" dirty="0" err="1" smtClean="0"/>
              <a:t>grbe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jednostranosti</a:t>
            </a:r>
            <a:r>
              <a:rPr lang="en-US" dirty="0" smtClean="0"/>
              <a:t> </a:t>
            </a:r>
            <a:r>
              <a:rPr lang="en-US" dirty="0" err="1" smtClean="0"/>
              <a:t>izvođenja</a:t>
            </a:r>
            <a:r>
              <a:rPr lang="en-US" dirty="0" smtClean="0"/>
              <a:t> </a:t>
            </a:r>
            <a:r>
              <a:rPr lang="en-US" dirty="0" err="1" smtClean="0"/>
              <a:t>vežbi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u </a:t>
            </a:r>
            <a:r>
              <a:rPr lang="en-US" dirty="0" err="1" smtClean="0"/>
              <a:t>periodu</a:t>
            </a:r>
            <a:r>
              <a:rPr lang="en-US" dirty="0" smtClean="0"/>
              <a:t> </a:t>
            </a:r>
            <a:r>
              <a:rPr lang="en-US" dirty="0" err="1" smtClean="0"/>
              <a:t>intenzivnig</a:t>
            </a:r>
            <a:r>
              <a:rPr lang="en-US" dirty="0" smtClean="0"/>
              <a:t> </a:t>
            </a:r>
            <a:r>
              <a:rPr lang="en-US" dirty="0" err="1" smtClean="0"/>
              <a:t>rasta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13. </a:t>
            </a:r>
            <a:r>
              <a:rPr lang="en-US" dirty="0" err="1" smtClean="0"/>
              <a:t>i</a:t>
            </a:r>
            <a:r>
              <a:rPr lang="en-US" dirty="0" smtClean="0"/>
              <a:t> 17. </a:t>
            </a:r>
            <a:r>
              <a:rPr lang="en-US" dirty="0" err="1" smtClean="0"/>
              <a:t>godine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I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biciklista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grba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manifeststuje</a:t>
            </a:r>
            <a:r>
              <a:rPr lang="en-US" dirty="0" smtClean="0"/>
              <a:t> </a:t>
            </a:r>
            <a:r>
              <a:rPr lang="en-US" dirty="0" err="1" smtClean="0"/>
              <a:t>kifozom</a:t>
            </a:r>
            <a:r>
              <a:rPr lang="en-US" dirty="0" smtClean="0"/>
              <a:t> </a:t>
            </a:r>
            <a:r>
              <a:rPr lang="en-US" dirty="0" err="1" smtClean="0"/>
              <a:t>srednjeg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torakalne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pogrbljenosti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takmčenjima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treninzima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biciklista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sati </a:t>
            </a:r>
            <a:r>
              <a:rPr lang="en-US" dirty="0" err="1" smtClean="0"/>
              <a:t>ostaje</a:t>
            </a:r>
            <a:r>
              <a:rPr lang="en-US" dirty="0" smtClean="0"/>
              <a:t> </a:t>
            </a:r>
            <a:r>
              <a:rPr lang="en-US" dirty="0" err="1" smtClean="0"/>
              <a:t>pogrbljen</a:t>
            </a:r>
            <a:r>
              <a:rPr lang="en-US" dirty="0" smtClean="0"/>
              <a:t> u </a:t>
            </a:r>
            <a:r>
              <a:rPr lang="en-US" dirty="0" err="1" smtClean="0"/>
              <a:t>sedlu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košarkaša</a:t>
            </a:r>
            <a:r>
              <a:rPr lang="en-US" dirty="0" smtClean="0"/>
              <a:t> </a:t>
            </a:r>
            <a:r>
              <a:rPr lang="en-US" dirty="0" err="1" smtClean="0"/>
              <a:t>kifozu</a:t>
            </a:r>
            <a:r>
              <a:rPr lang="en-US" dirty="0" smtClean="0"/>
              <a:t> </a:t>
            </a:r>
            <a:r>
              <a:rPr lang="en-US" dirty="0" err="1" smtClean="0"/>
              <a:t>smatraju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  </a:t>
            </a:r>
            <a:r>
              <a:rPr lang="en-US" dirty="0" err="1" smtClean="0"/>
              <a:t>njenu</a:t>
            </a:r>
            <a:r>
              <a:rPr lang="en-US" dirty="0" smtClean="0"/>
              <a:t> </a:t>
            </a:r>
            <a:r>
              <a:rPr lang="en-US" dirty="0" err="1" smtClean="0"/>
              <a:t>specifičnost</a:t>
            </a:r>
            <a:r>
              <a:rPr lang="en-US" dirty="0" smtClean="0"/>
              <a:t>. </a:t>
            </a:r>
            <a:r>
              <a:rPr lang="en-US" dirty="0" err="1" smtClean="0"/>
              <a:t>Međutim</a:t>
            </a:r>
            <a:r>
              <a:rPr lang="en-US" dirty="0" smtClean="0"/>
              <a:t> </a:t>
            </a:r>
            <a:r>
              <a:rPr lang="en-US" dirty="0" err="1" smtClean="0"/>
              <a:t>naša</a:t>
            </a:r>
            <a:r>
              <a:rPr lang="en-US" dirty="0" smtClean="0"/>
              <a:t> </a:t>
            </a:r>
            <a:r>
              <a:rPr lang="en-US" dirty="0" err="1" smtClean="0"/>
              <a:t>iskustva</a:t>
            </a:r>
            <a:r>
              <a:rPr lang="en-US" dirty="0" smtClean="0"/>
              <a:t> u </a:t>
            </a:r>
            <a:r>
              <a:rPr lang="en-US" dirty="0" err="1" smtClean="0"/>
              <a:t>praćenju</a:t>
            </a:r>
            <a:r>
              <a:rPr lang="en-US" dirty="0" smtClean="0"/>
              <a:t> </a:t>
            </a:r>
            <a:r>
              <a:rPr lang="en-US" dirty="0" err="1" smtClean="0"/>
              <a:t>košarkaških</a:t>
            </a:r>
            <a:r>
              <a:rPr lang="en-US" dirty="0" smtClean="0"/>
              <a:t> </a:t>
            </a:r>
            <a:r>
              <a:rPr lang="en-US" dirty="0" err="1" smtClean="0"/>
              <a:t>ekipa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pioirskih</a:t>
            </a:r>
            <a:r>
              <a:rPr lang="en-US" dirty="0" smtClean="0"/>
              <a:t> do </a:t>
            </a:r>
            <a:r>
              <a:rPr lang="en-US" dirty="0" err="1" smtClean="0"/>
              <a:t>seniorskih</a:t>
            </a:r>
            <a:r>
              <a:rPr lang="en-US" dirty="0" smtClean="0"/>
              <a:t> </a:t>
            </a:r>
            <a:r>
              <a:rPr lang="en-US" dirty="0" err="1" smtClean="0"/>
              <a:t>kategorija</a:t>
            </a:r>
            <a:r>
              <a:rPr lang="en-US" dirty="0" smtClean="0"/>
              <a:t> </a:t>
            </a:r>
            <a:r>
              <a:rPr lang="en-US" dirty="0" err="1" smtClean="0"/>
              <a:t>idu</a:t>
            </a:r>
            <a:r>
              <a:rPr lang="en-US" dirty="0" smtClean="0"/>
              <a:t> u </a:t>
            </a:r>
            <a:r>
              <a:rPr lang="en-US" dirty="0" err="1" smtClean="0"/>
              <a:t>prilog</a:t>
            </a:r>
            <a:r>
              <a:rPr lang="en-US" dirty="0" smtClean="0"/>
              <a:t> </a:t>
            </a:r>
            <a:r>
              <a:rPr lang="en-US" dirty="0" err="1" smtClean="0"/>
              <a:t>činjenici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pojava</a:t>
            </a:r>
            <a:r>
              <a:rPr lang="en-US" dirty="0" smtClean="0"/>
              <a:t> </a:t>
            </a:r>
            <a:r>
              <a:rPr lang="en-US" dirty="0" err="1" smtClean="0"/>
              <a:t>kifoze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ubrzanog</a:t>
            </a:r>
            <a:r>
              <a:rPr lang="en-US" dirty="0" smtClean="0"/>
              <a:t> </a:t>
            </a:r>
            <a:r>
              <a:rPr lang="en-US" dirty="0" err="1" smtClean="0"/>
              <a:t>rasta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promenama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korpusima</a:t>
            </a:r>
            <a:r>
              <a:rPr lang="en-US" dirty="0" smtClean="0"/>
              <a:t> </a:t>
            </a:r>
            <a:r>
              <a:rPr lang="en-US" dirty="0" err="1" smtClean="0"/>
              <a:t>pršljenova</a:t>
            </a:r>
            <a:r>
              <a:rPr lang="en-US" dirty="0" smtClean="0"/>
              <a:t> u </a:t>
            </a:r>
            <a:r>
              <a:rPr lang="en-US" dirty="0" err="1" smtClean="0"/>
              <a:t>smislu</a:t>
            </a:r>
            <a:r>
              <a:rPr lang="en-US" dirty="0" smtClean="0"/>
              <a:t> </a:t>
            </a:r>
            <a:r>
              <a:rPr lang="en-US" dirty="0" err="1" smtClean="0"/>
              <a:t>Scheuermanove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download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953000"/>
            <a:ext cx="2838450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Lumbalni sindrom kod sportiste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lumbalni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srećemo</a:t>
            </a:r>
            <a:r>
              <a:rPr lang="en-US" dirty="0" smtClean="0"/>
              <a:t> </a:t>
            </a:r>
            <a:r>
              <a:rPr lang="en-US" dirty="0" err="1" smtClean="0"/>
              <a:t>još</a:t>
            </a:r>
            <a:r>
              <a:rPr lang="en-US" dirty="0" smtClean="0"/>
              <a:t> u </a:t>
            </a:r>
            <a:r>
              <a:rPr lang="en-US" dirty="0" err="1" smtClean="0"/>
              <a:t>periodu</a:t>
            </a:r>
            <a:r>
              <a:rPr lang="en-US" dirty="0" smtClean="0"/>
              <a:t> pre </a:t>
            </a:r>
            <a:r>
              <a:rPr lang="en-US" dirty="0" err="1" smtClean="0"/>
              <a:t>puberteta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pubertetu</a:t>
            </a:r>
            <a:r>
              <a:rPr lang="en-US" dirty="0" smtClean="0"/>
              <a:t>. </a:t>
            </a:r>
            <a:r>
              <a:rPr lang="en-US" dirty="0" err="1" smtClean="0"/>
              <a:t>Naporni</a:t>
            </a:r>
            <a:r>
              <a:rPr lang="en-US" dirty="0" smtClean="0"/>
              <a:t> </a:t>
            </a:r>
            <a:r>
              <a:rPr lang="en-US" dirty="0" err="1" smtClean="0"/>
              <a:t>treninzi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takmičenja</a:t>
            </a:r>
            <a:r>
              <a:rPr lang="en-US" dirty="0" smtClean="0"/>
              <a:t> </a:t>
            </a:r>
            <a:r>
              <a:rPr lang="en-US" dirty="0" err="1" smtClean="0"/>
              <a:t>izazivaju</a:t>
            </a:r>
            <a:r>
              <a:rPr lang="en-US" dirty="0" smtClean="0"/>
              <a:t> „</a:t>
            </a:r>
            <a:r>
              <a:rPr lang="en-US" dirty="0" err="1" smtClean="0"/>
              <a:t>zamor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“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glavnih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pojavu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oboljenja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Mlada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diskusa</a:t>
            </a:r>
            <a:r>
              <a:rPr lang="en-US" dirty="0" smtClean="0"/>
              <a:t> </a:t>
            </a:r>
            <a:r>
              <a:rPr lang="en-US" dirty="0" err="1" smtClean="0"/>
              <a:t>sporo</a:t>
            </a:r>
            <a:r>
              <a:rPr lang="en-US" dirty="0" smtClean="0"/>
              <a:t> </a:t>
            </a:r>
            <a:r>
              <a:rPr lang="en-US" dirty="0" err="1" smtClean="0"/>
              <a:t>degenerišu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atrofiraju</a:t>
            </a:r>
            <a:r>
              <a:rPr lang="en-US" dirty="0" smtClean="0"/>
              <a:t> (</a:t>
            </a:r>
            <a:r>
              <a:rPr lang="en-US" dirty="0" err="1" smtClean="0"/>
              <a:t>juvelarni</a:t>
            </a:r>
            <a:r>
              <a:rPr lang="en-US" dirty="0" smtClean="0"/>
              <a:t> </a:t>
            </a:r>
            <a:r>
              <a:rPr lang="en-US" dirty="0" err="1" smtClean="0"/>
              <a:t>lumbalni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), </a:t>
            </a:r>
            <a:r>
              <a:rPr lang="en-US" dirty="0" err="1" smtClean="0"/>
              <a:t>komresija</a:t>
            </a:r>
            <a:r>
              <a:rPr lang="en-US" dirty="0" smtClean="0"/>
              <a:t> </a:t>
            </a:r>
            <a:r>
              <a:rPr lang="en-US" dirty="0" err="1" smtClean="0"/>
              <a:t>radiksa</a:t>
            </a:r>
            <a:r>
              <a:rPr lang="en-US" dirty="0" smtClean="0"/>
              <a:t> </a:t>
            </a:r>
            <a:r>
              <a:rPr lang="en-US" dirty="0" err="1" smtClean="0"/>
              <a:t>duže</a:t>
            </a:r>
            <a:r>
              <a:rPr lang="en-US" dirty="0" smtClean="0"/>
              <a:t> </a:t>
            </a:r>
            <a:r>
              <a:rPr lang="en-US" dirty="0" err="1" smtClean="0"/>
              <a:t>traje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sporije</a:t>
            </a:r>
            <a:r>
              <a:rPr lang="en-US" dirty="0" smtClean="0"/>
              <a:t> </a:t>
            </a:r>
            <a:r>
              <a:rPr lang="en-US" dirty="0" err="1" smtClean="0"/>
              <a:t>povlači</a:t>
            </a:r>
            <a:r>
              <a:rPr lang="en-US" dirty="0" smtClean="0"/>
              <a:t> </a:t>
            </a:r>
            <a:r>
              <a:rPr lang="en-US" dirty="0" err="1" smtClean="0"/>
              <a:t>oboljenje</a:t>
            </a:r>
            <a:r>
              <a:rPr lang="en-US" dirty="0" smtClean="0"/>
              <a:t> je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obimu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 je 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nekad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operativni</a:t>
            </a:r>
            <a:r>
              <a:rPr lang="en-US" dirty="0" smtClean="0"/>
              <a:t> </a:t>
            </a:r>
            <a:r>
              <a:rPr lang="en-US" dirty="0" err="1" smtClean="0"/>
              <a:t>zahvat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komletan</a:t>
            </a:r>
            <a:r>
              <a:rPr lang="en-US" dirty="0" smtClean="0"/>
              <a:t> </a:t>
            </a:r>
            <a:r>
              <a:rPr lang="en-US" dirty="0" err="1" smtClean="0"/>
              <a:t>uspeh</a:t>
            </a:r>
            <a:r>
              <a:rPr lang="en-US" dirty="0" smtClean="0"/>
              <a:t>.  </a:t>
            </a:r>
            <a:r>
              <a:rPr lang="en-US" dirty="0" err="1" smtClean="0"/>
              <a:t>Posebn</a:t>
            </a:r>
            <a:r>
              <a:rPr lang="sr-Latn-RS" dirty="0" smtClean="0"/>
              <a:t>o </a:t>
            </a:r>
            <a:r>
              <a:rPr lang="en-US" dirty="0" err="1" smtClean="0"/>
              <a:t>ov</a:t>
            </a:r>
            <a:r>
              <a:rPr lang="sr-Latn-RS" dirty="0" smtClean="0"/>
              <a:t>a </a:t>
            </a:r>
            <a:r>
              <a:rPr lang="en-US" dirty="0" err="1" smtClean="0"/>
              <a:t>povreda</a:t>
            </a:r>
            <a:r>
              <a:rPr lang="en-US" dirty="0" smtClean="0"/>
              <a:t> je </a:t>
            </a:r>
            <a:r>
              <a:rPr lang="en-US" dirty="0" err="1" smtClean="0"/>
              <a:t>izražena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</a:t>
            </a:r>
            <a:r>
              <a:rPr lang="en-US" dirty="0" err="1" smtClean="0"/>
              <a:t>pritisak</a:t>
            </a:r>
            <a:r>
              <a:rPr lang="en-US" dirty="0" smtClean="0"/>
              <a:t> </a:t>
            </a:r>
            <a:r>
              <a:rPr lang="en-US" dirty="0" err="1" smtClean="0"/>
              <a:t>trpi</a:t>
            </a:r>
            <a:r>
              <a:rPr lang="en-US" dirty="0" smtClean="0"/>
              <a:t> </a:t>
            </a:r>
            <a:r>
              <a:rPr lang="en-US" dirty="0" err="1" smtClean="0"/>
              <a:t>kičmeni</a:t>
            </a:r>
            <a:r>
              <a:rPr lang="en-US" dirty="0" smtClean="0"/>
              <a:t> stub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pokret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izbacivanju</a:t>
            </a:r>
            <a:r>
              <a:rPr lang="en-US" dirty="0" smtClean="0"/>
              <a:t> </a:t>
            </a:r>
            <a:r>
              <a:rPr lang="en-US" dirty="0" err="1" smtClean="0"/>
              <a:t>tereta</a:t>
            </a:r>
            <a:r>
              <a:rPr lang="en-US" dirty="0" smtClean="0"/>
              <a:t> (</a:t>
            </a:r>
            <a:r>
              <a:rPr lang="en-US" dirty="0" err="1" smtClean="0"/>
              <a:t>bacači</a:t>
            </a:r>
            <a:r>
              <a:rPr lang="en-US" dirty="0" smtClean="0"/>
              <a:t> </a:t>
            </a:r>
            <a:r>
              <a:rPr lang="en-US" dirty="0" err="1" smtClean="0"/>
              <a:t>kladiva</a:t>
            </a:r>
            <a:r>
              <a:rPr lang="en-US" dirty="0" smtClean="0"/>
              <a:t>, </a:t>
            </a:r>
            <a:r>
              <a:rPr lang="en-US" dirty="0" err="1" smtClean="0"/>
              <a:t>diska</a:t>
            </a:r>
            <a:r>
              <a:rPr lang="en-US" dirty="0" smtClean="0"/>
              <a:t>, </a:t>
            </a:r>
            <a:r>
              <a:rPr lang="en-US" dirty="0" err="1" smtClean="0"/>
              <a:t>kugle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koplja</a:t>
            </a:r>
            <a:r>
              <a:rPr lang="en-US" dirty="0" smtClean="0"/>
              <a:t>),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sportova</a:t>
            </a:r>
            <a:r>
              <a:rPr lang="en-US" dirty="0" smtClean="0"/>
              <a:t> </a:t>
            </a:r>
            <a:r>
              <a:rPr lang="en-US" dirty="0" err="1" smtClean="0"/>
              <a:t>napora</a:t>
            </a:r>
            <a:r>
              <a:rPr lang="en-US" dirty="0" smtClean="0"/>
              <a:t> (</a:t>
            </a:r>
            <a:r>
              <a:rPr lang="en-US" dirty="0" err="1" smtClean="0"/>
              <a:t>dizači</a:t>
            </a:r>
            <a:r>
              <a:rPr lang="en-US" dirty="0" smtClean="0"/>
              <a:t> </a:t>
            </a:r>
            <a:r>
              <a:rPr lang="en-US" dirty="0" err="1" smtClean="0"/>
              <a:t>tereta</a:t>
            </a:r>
            <a:r>
              <a:rPr lang="en-US" dirty="0" smtClean="0"/>
              <a:t>, </a:t>
            </a:r>
            <a:r>
              <a:rPr lang="en-US" dirty="0" err="1" smtClean="0"/>
              <a:t>rvači</a:t>
            </a:r>
            <a:r>
              <a:rPr lang="en-US" dirty="0" smtClean="0"/>
              <a:t>, </a:t>
            </a:r>
            <a:r>
              <a:rPr lang="en-US" dirty="0" err="1" smtClean="0"/>
              <a:t>gimnastičari</a:t>
            </a:r>
            <a:r>
              <a:rPr lang="en-US" dirty="0" smtClean="0"/>
              <a:t>), </a:t>
            </a:r>
            <a:r>
              <a:rPr lang="en-US" dirty="0" err="1" smtClean="0"/>
              <a:t>sportovi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doskokom</a:t>
            </a:r>
            <a:r>
              <a:rPr lang="en-US" dirty="0" smtClean="0"/>
              <a:t> (</a:t>
            </a:r>
            <a:r>
              <a:rPr lang="en-US" dirty="0" err="1" smtClean="0"/>
              <a:t>skakači</a:t>
            </a:r>
            <a:r>
              <a:rPr lang="en-US" dirty="0" smtClean="0"/>
              <a:t> u </a:t>
            </a:r>
            <a:r>
              <a:rPr lang="en-US" dirty="0" err="1" smtClean="0"/>
              <a:t>dalj</a:t>
            </a:r>
            <a:r>
              <a:rPr lang="en-US" dirty="0" smtClean="0"/>
              <a:t>, </a:t>
            </a:r>
            <a:r>
              <a:rPr lang="en-US" dirty="0" err="1" smtClean="0"/>
              <a:t>troskokaši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skakači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motkom</a:t>
            </a:r>
            <a:r>
              <a:rPr lang="en-US" dirty="0" smtClean="0"/>
              <a:t>),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kontaknim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 (</a:t>
            </a:r>
            <a:r>
              <a:rPr lang="en-US" dirty="0" err="1" smtClean="0"/>
              <a:t>ragbisti</a:t>
            </a:r>
            <a:r>
              <a:rPr lang="en-US" dirty="0" smtClean="0"/>
              <a:t>, </a:t>
            </a:r>
            <a:r>
              <a:rPr lang="en-US" dirty="0" err="1" smtClean="0"/>
              <a:t>fudbaleri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karatisti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76950" y="5362575"/>
            <a:ext cx="3067050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Mehanizam</a:t>
            </a:r>
            <a:r>
              <a:rPr lang="en-US" sz="2400" dirty="0" smtClean="0"/>
              <a:t> </a:t>
            </a:r>
            <a:r>
              <a:rPr lang="en-US" sz="2400" dirty="0" err="1" smtClean="0"/>
              <a:t>nastajanja</a:t>
            </a:r>
            <a:r>
              <a:rPr lang="en-US" sz="2400" dirty="0" smtClean="0"/>
              <a:t> </a:t>
            </a:r>
            <a:r>
              <a:rPr lang="en-US" sz="2400" dirty="0" err="1" smtClean="0"/>
              <a:t>povrede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kongenitalne</a:t>
            </a:r>
            <a:r>
              <a:rPr lang="en-US" sz="2400" dirty="0" smtClean="0"/>
              <a:t> </a:t>
            </a:r>
            <a:r>
              <a:rPr lang="en-US" sz="2400" dirty="0" err="1" smtClean="0"/>
              <a:t>prirode</a:t>
            </a:r>
            <a:r>
              <a:rPr lang="en-US" sz="2400" dirty="0" smtClean="0"/>
              <a:t>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kongenitalne</a:t>
            </a:r>
            <a:r>
              <a:rPr lang="en-US" sz="2400" dirty="0" smtClean="0"/>
              <a:t> </a:t>
            </a:r>
            <a:r>
              <a:rPr lang="en-US" sz="2400" dirty="0" err="1" smtClean="0"/>
              <a:t>malformacije</a:t>
            </a:r>
            <a:r>
              <a:rPr lang="en-US" sz="2400" dirty="0" smtClean="0"/>
              <a:t> </a:t>
            </a:r>
            <a:r>
              <a:rPr lang="en-US" sz="2400" dirty="0" err="1" smtClean="0"/>
              <a:t>pršljenova</a:t>
            </a:r>
            <a:r>
              <a:rPr lang="en-US" sz="2400" dirty="0" smtClean="0"/>
              <a:t>, </a:t>
            </a:r>
            <a:r>
              <a:rPr lang="en-US" sz="2400" dirty="0" err="1" smtClean="0"/>
              <a:t>već</a:t>
            </a:r>
            <a:r>
              <a:rPr lang="en-US" sz="2400" dirty="0" smtClean="0"/>
              <a:t> je </a:t>
            </a:r>
            <a:r>
              <a:rPr lang="en-US" sz="2400" dirty="0" err="1" smtClean="0"/>
              <a:t>prvenstveno</a:t>
            </a:r>
            <a:r>
              <a:rPr lang="en-US" sz="2400" dirty="0" smtClean="0"/>
              <a:t> </a:t>
            </a:r>
            <a:r>
              <a:rPr lang="en-US" sz="2400" dirty="0" err="1" smtClean="0"/>
              <a:t>diskalne</a:t>
            </a:r>
            <a:r>
              <a:rPr lang="en-US" sz="2400" dirty="0" smtClean="0"/>
              <a:t> </a:t>
            </a:r>
            <a:r>
              <a:rPr lang="en-US" sz="2400" dirty="0" err="1" smtClean="0"/>
              <a:t>mehanogeneze</a:t>
            </a:r>
            <a:r>
              <a:rPr lang="en-US" sz="2400" dirty="0" smtClean="0"/>
              <a:t>. </a:t>
            </a:r>
            <a:r>
              <a:rPr lang="en-US" sz="2400" dirty="0" err="1" smtClean="0"/>
              <a:t>Ranije</a:t>
            </a:r>
            <a:r>
              <a:rPr lang="en-US" sz="2400" dirty="0" smtClean="0"/>
              <a:t> se </a:t>
            </a:r>
            <a:r>
              <a:rPr lang="en-US" sz="2400" dirty="0" err="1" smtClean="0"/>
              <a:t>smatralo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lumbalni</a:t>
            </a:r>
            <a:r>
              <a:rPr lang="en-US" sz="2400" dirty="0" smtClean="0"/>
              <a:t> </a:t>
            </a:r>
            <a:r>
              <a:rPr lang="en-US" sz="2400" dirty="0" err="1" smtClean="0"/>
              <a:t>sindrom</a:t>
            </a:r>
            <a:r>
              <a:rPr lang="en-US" sz="2400" dirty="0" smtClean="0"/>
              <a:t> </a:t>
            </a:r>
            <a:r>
              <a:rPr lang="en-US" sz="2400" dirty="0" err="1" smtClean="0"/>
              <a:t>javlja</a:t>
            </a:r>
            <a:r>
              <a:rPr lang="en-US" sz="2400" dirty="0" smtClean="0"/>
              <a:t> u </a:t>
            </a:r>
            <a:r>
              <a:rPr lang="en-US" sz="2400" dirty="0" err="1" smtClean="0"/>
              <a:t>trećoj</a:t>
            </a:r>
            <a:r>
              <a:rPr lang="en-US" sz="2400" dirty="0" smtClean="0"/>
              <a:t>, </a:t>
            </a:r>
            <a:r>
              <a:rPr lang="en-US" sz="2400" dirty="0" err="1" smtClean="0"/>
              <a:t>četvrtoji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petoj</a:t>
            </a:r>
            <a:r>
              <a:rPr lang="en-US" sz="2400" dirty="0" smtClean="0"/>
              <a:t> </a:t>
            </a:r>
            <a:r>
              <a:rPr lang="en-US" sz="2400" dirty="0" err="1" smtClean="0"/>
              <a:t>deceniji</a:t>
            </a:r>
            <a:r>
              <a:rPr lang="en-US" sz="2400" dirty="0" smtClean="0"/>
              <a:t> </a:t>
            </a:r>
            <a:r>
              <a:rPr lang="en-US" sz="2400" dirty="0" err="1" smtClean="0"/>
              <a:t>života</a:t>
            </a:r>
            <a:r>
              <a:rPr lang="en-US" sz="2400" dirty="0" smtClean="0"/>
              <a:t>. </a:t>
            </a:r>
            <a:r>
              <a:rPr lang="en-US" sz="2400" dirty="0" err="1" smtClean="0"/>
              <a:t>Ovakve</a:t>
            </a:r>
            <a:r>
              <a:rPr lang="en-US" sz="2400" dirty="0" smtClean="0"/>
              <a:t> </a:t>
            </a:r>
            <a:r>
              <a:rPr lang="en-US" sz="2400" dirty="0" err="1" smtClean="0"/>
              <a:t>tvrdnje</a:t>
            </a:r>
            <a:r>
              <a:rPr lang="en-US" sz="2400" dirty="0" smtClean="0"/>
              <a:t> </a:t>
            </a:r>
            <a:r>
              <a:rPr lang="en-US" sz="2400" dirty="0" err="1" smtClean="0"/>
              <a:t>gube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svom</a:t>
            </a:r>
            <a:r>
              <a:rPr lang="en-US" sz="2400" dirty="0" smtClean="0"/>
              <a:t> </a:t>
            </a:r>
            <a:r>
              <a:rPr lang="en-US" sz="2400" dirty="0" err="1" smtClean="0"/>
              <a:t>utemeljenju</a:t>
            </a:r>
            <a:r>
              <a:rPr lang="en-U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profesionalizacije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sporta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nedoziranih</a:t>
            </a:r>
            <a:r>
              <a:rPr lang="en-US" sz="2400" dirty="0" smtClean="0"/>
              <a:t> </a:t>
            </a:r>
            <a:r>
              <a:rPr lang="en-US" sz="2400" dirty="0" err="1" smtClean="0"/>
              <a:t>treninga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sr-Latn-RS" sz="2400" dirty="0" smtClean="0"/>
              <a:t>da.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Lumbalni sindrom kod sportiste</a:t>
            </a:r>
            <a:endParaRPr lang="en-US" dirty="0"/>
          </a:p>
        </p:txBody>
      </p:sp>
      <p:pic>
        <p:nvPicPr>
          <p:cNvPr id="5" name="Content Placeholder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90800" y="4114800"/>
            <a:ext cx="4040188" cy="224454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Klinička slika lumbalnog sindroma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RS" dirty="0" smtClean="0"/>
              <a:t>     </a:t>
            </a:r>
            <a:r>
              <a:rPr lang="en-US" dirty="0" err="1" smtClean="0"/>
              <a:t>Kliničkom</a:t>
            </a:r>
            <a:r>
              <a:rPr lang="en-US" dirty="0" smtClean="0"/>
              <a:t> </a:t>
            </a:r>
            <a:r>
              <a:rPr lang="en-US" dirty="0" err="1" smtClean="0"/>
              <a:t>slikom</a:t>
            </a:r>
            <a:r>
              <a:rPr lang="en-US" dirty="0" smtClean="0"/>
              <a:t> </a:t>
            </a:r>
            <a:r>
              <a:rPr lang="en-US" dirty="0" err="1" smtClean="0"/>
              <a:t>dominira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krstima</a:t>
            </a:r>
            <a:r>
              <a:rPr lang="en-US" dirty="0" smtClean="0"/>
              <a:t> u </a:t>
            </a:r>
            <a:r>
              <a:rPr lang="en-US" dirty="0" err="1" smtClean="0"/>
              <a:t>lumbosakralnoj</a:t>
            </a:r>
            <a:r>
              <a:rPr lang="en-US" dirty="0" smtClean="0"/>
              <a:t> </a:t>
            </a:r>
            <a:r>
              <a:rPr lang="en-US" dirty="0" err="1" smtClean="0"/>
              <a:t>regiji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sredini</a:t>
            </a:r>
            <a:r>
              <a:rPr lang="en-US" dirty="0" smtClean="0"/>
              <a:t> </a:t>
            </a:r>
            <a:r>
              <a:rPr lang="en-US" dirty="0" err="1" smtClean="0"/>
              <a:t>paravertebralno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intravertebralno</a:t>
            </a:r>
            <a:r>
              <a:rPr lang="en-US" dirty="0" smtClean="0"/>
              <a:t>. 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  </a:t>
            </a:r>
            <a:r>
              <a:rPr lang="en-US" dirty="0" err="1" smtClean="0"/>
              <a:t>Etiologiju</a:t>
            </a:r>
            <a:r>
              <a:rPr lang="en-US" dirty="0" smtClean="0"/>
              <a:t> </a:t>
            </a:r>
            <a:r>
              <a:rPr lang="en-US" dirty="0" err="1" smtClean="0"/>
              <a:t>bolova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tražiti</a:t>
            </a:r>
            <a:r>
              <a:rPr lang="en-US" dirty="0" smtClean="0"/>
              <a:t> u </a:t>
            </a:r>
            <a:r>
              <a:rPr lang="en-US" dirty="0" err="1" smtClean="0"/>
              <a:t>nepravilnom</a:t>
            </a:r>
            <a:r>
              <a:rPr lang="en-US" dirty="0" smtClean="0"/>
              <a:t> </a:t>
            </a:r>
            <a:r>
              <a:rPr lang="en-US" dirty="0" err="1" smtClean="0"/>
              <a:t>istezanju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, </a:t>
            </a:r>
            <a:r>
              <a:rPr lang="en-US" dirty="0" err="1" smtClean="0"/>
              <a:t>velikim</a:t>
            </a:r>
            <a:r>
              <a:rPr lang="en-US" dirty="0" smtClean="0"/>
              <a:t> </a:t>
            </a:r>
            <a:r>
              <a:rPr lang="en-US" dirty="0" err="1" smtClean="0"/>
              <a:t>pritiscima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ovu</a:t>
            </a:r>
            <a:r>
              <a:rPr lang="en-US" dirty="0" smtClean="0"/>
              <a:t> </a:t>
            </a:r>
            <a:r>
              <a:rPr lang="en-US" dirty="0" err="1" smtClean="0"/>
              <a:t>regiju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meka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: </a:t>
            </a:r>
            <a:r>
              <a:rPr lang="en-US" dirty="0" err="1" smtClean="0"/>
              <a:t>ligamente</a:t>
            </a:r>
            <a:r>
              <a:rPr lang="en-US" dirty="0" smtClean="0"/>
              <a:t>, </a:t>
            </a:r>
            <a:r>
              <a:rPr lang="en-US" dirty="0" err="1" smtClean="0"/>
              <a:t>kapsulama</a:t>
            </a:r>
            <a:r>
              <a:rPr lang="en-US" dirty="0" smtClean="0"/>
              <a:t> </a:t>
            </a:r>
            <a:r>
              <a:rPr lang="en-US" dirty="0" err="1" smtClean="0"/>
              <a:t>malih</a:t>
            </a:r>
            <a:r>
              <a:rPr lang="en-US" dirty="0" smtClean="0"/>
              <a:t> </a:t>
            </a:r>
            <a:r>
              <a:rPr lang="en-US" dirty="0" err="1" smtClean="0"/>
              <a:t>zglobova,diskusi</a:t>
            </a:r>
            <a:r>
              <a:rPr lang="sr-Latn-RS" dirty="0" smtClean="0"/>
              <a:t>m</a:t>
            </a:r>
            <a:r>
              <a:rPr lang="en-US" dirty="0" smtClean="0"/>
              <a:t>a </a:t>
            </a:r>
            <a:r>
              <a:rPr lang="en-US" dirty="0" err="1" smtClean="0"/>
              <a:t>korenima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nerava</a:t>
            </a:r>
            <a:r>
              <a:rPr lang="en-US" dirty="0" smtClean="0"/>
              <a:t>. </a:t>
            </a:r>
            <a:r>
              <a:rPr lang="en-US" dirty="0" err="1" smtClean="0"/>
              <a:t>Bolovi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brzo</a:t>
            </a:r>
            <a:r>
              <a:rPr lang="en-US" dirty="0" smtClean="0"/>
              <a:t> </a:t>
            </a:r>
            <a:r>
              <a:rPr lang="en-US" dirty="0" err="1" smtClean="0"/>
              <a:t>prestaju</a:t>
            </a:r>
            <a:r>
              <a:rPr lang="en-US" dirty="0" smtClean="0"/>
              <a:t> (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odmora</a:t>
            </a:r>
            <a:r>
              <a:rPr lang="en-US" dirty="0" smtClean="0"/>
              <a:t> </a:t>
            </a:r>
            <a:r>
              <a:rPr lang="en-US" dirty="0" err="1" smtClean="0"/>
              <a:t>sportiste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sportske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), a u </a:t>
            </a:r>
            <a:r>
              <a:rPr lang="en-US" dirty="0" err="1" smtClean="0"/>
              <a:t>težim</a:t>
            </a:r>
            <a:r>
              <a:rPr lang="en-US" dirty="0" smtClean="0"/>
              <a:t> </a:t>
            </a:r>
            <a:r>
              <a:rPr lang="en-US" dirty="0" err="1" smtClean="0"/>
              <a:t>slučajevima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traje</a:t>
            </a:r>
            <a:r>
              <a:rPr lang="en-US" dirty="0" smtClean="0"/>
              <a:t> </a:t>
            </a:r>
            <a:r>
              <a:rPr lang="en-US" dirty="0" err="1" smtClean="0"/>
              <a:t>zavisno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intenziteta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trajanja</a:t>
            </a:r>
            <a:r>
              <a:rPr lang="en-US" dirty="0" smtClean="0"/>
              <a:t> </a:t>
            </a:r>
            <a:r>
              <a:rPr lang="en-US" dirty="0" err="1" smtClean="0"/>
              <a:t>kompresije</a:t>
            </a:r>
            <a:r>
              <a:rPr lang="en-US" dirty="0" smtClean="0"/>
              <a:t>. Pored </a:t>
            </a:r>
            <a:r>
              <a:rPr lang="en-US" dirty="0" err="1" smtClean="0"/>
              <a:t>lum</a:t>
            </a:r>
            <a:r>
              <a:rPr lang="sr-Latn-RS" dirty="0" smtClean="0"/>
              <a:t>b</a:t>
            </a:r>
            <a:r>
              <a:rPr lang="en-US" dirty="0" err="1" smtClean="0"/>
              <a:t>alno</a:t>
            </a:r>
            <a:r>
              <a:rPr lang="sr-Latn-RS" dirty="0" smtClean="0"/>
              <a:t>g 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ishialgični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u </a:t>
            </a:r>
            <a:r>
              <a:rPr lang="en-US" dirty="0" err="1" smtClean="0"/>
              <a:t>njegovim</a:t>
            </a:r>
            <a:r>
              <a:rPr lang="en-US" dirty="0" smtClean="0"/>
              <a:t> </a:t>
            </a:r>
            <a:r>
              <a:rPr lang="en-US" dirty="0" err="1" smtClean="0"/>
              <a:t>granama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n.peroneusu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n. </a:t>
            </a:r>
            <a:r>
              <a:rPr lang="en-US" dirty="0" err="1" smtClean="0"/>
              <a:t>tibialisu</a:t>
            </a:r>
            <a:r>
              <a:rPr lang="en-US" dirty="0" smtClean="0"/>
              <a:t> a </a:t>
            </a:r>
            <a:r>
              <a:rPr lang="en-US" dirty="0" err="1" smtClean="0"/>
              <a:t>ponekad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se </a:t>
            </a:r>
            <a:r>
              <a:rPr lang="en-US" dirty="0" err="1" smtClean="0"/>
              <a:t>širi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testisu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Simptomi</a:t>
            </a:r>
            <a:r>
              <a:rPr lang="en-US" dirty="0" smtClean="0"/>
              <a:t> </a:t>
            </a:r>
            <a:r>
              <a:rPr lang="en-US" dirty="0" err="1" smtClean="0"/>
              <a:t>oboljenja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podeliti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spinalne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direkno</a:t>
            </a:r>
            <a:r>
              <a:rPr lang="en-US" dirty="0" smtClean="0"/>
              <a:t> </a:t>
            </a:r>
            <a:r>
              <a:rPr lang="en-US" dirty="0" err="1" smtClean="0"/>
              <a:t>ispoljavaju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kičmu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radikularne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nervnih</a:t>
            </a:r>
            <a:r>
              <a:rPr lang="en-US" dirty="0" smtClean="0"/>
              <a:t> </a:t>
            </a:r>
            <a:r>
              <a:rPr lang="en-US" dirty="0" err="1" smtClean="0"/>
              <a:t>korena</a:t>
            </a:r>
            <a:r>
              <a:rPr lang="en-US" dirty="0" smtClean="0"/>
              <a:t>. </a:t>
            </a:r>
            <a:r>
              <a:rPr lang="en-US" dirty="0" err="1" smtClean="0"/>
              <a:t>Suštinski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odigravaju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kičmi</a:t>
            </a:r>
            <a:r>
              <a:rPr lang="en-US" dirty="0" smtClean="0"/>
              <a:t>. 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334000"/>
            <a:ext cx="1376362" cy="137636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Spinalni znaci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                                                                                   </a:t>
            </a:r>
            <a:endParaRPr lang="en-US" dirty="0" smtClean="0"/>
          </a:p>
          <a:p>
            <a:r>
              <a:rPr lang="en-US" dirty="0" err="1" smtClean="0"/>
              <a:t>antalgična</a:t>
            </a:r>
            <a:r>
              <a:rPr lang="en-US" dirty="0" smtClean="0"/>
              <a:t> </a:t>
            </a:r>
            <a:r>
              <a:rPr lang="en-US" dirty="0" err="1" smtClean="0"/>
              <a:t>skolioza</a:t>
            </a:r>
            <a:r>
              <a:rPr lang="en-US" dirty="0" smtClean="0"/>
              <a:t> (</a:t>
            </a:r>
            <a:r>
              <a:rPr lang="en-US" dirty="0" err="1" smtClean="0"/>
              <a:t>inklinacuja</a:t>
            </a:r>
            <a:r>
              <a:rPr lang="en-US" dirty="0" smtClean="0"/>
              <a:t> </a:t>
            </a:r>
            <a:r>
              <a:rPr lang="en-US" dirty="0" err="1" smtClean="0"/>
              <a:t>celog</a:t>
            </a:r>
            <a:r>
              <a:rPr lang="en-US" dirty="0" smtClean="0"/>
              <a:t> </a:t>
            </a:r>
            <a:r>
              <a:rPr lang="en-US" dirty="0" err="1" smtClean="0"/>
              <a:t>kičmenog</a:t>
            </a:r>
            <a:r>
              <a:rPr lang="en-US" dirty="0" smtClean="0"/>
              <a:t>  </a:t>
            </a:r>
            <a:r>
              <a:rPr lang="en-US" dirty="0" err="1" smtClean="0"/>
              <a:t>stuba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jednu</a:t>
            </a:r>
            <a:r>
              <a:rPr lang="en-US" dirty="0" smtClean="0"/>
              <a:t> </a:t>
            </a:r>
            <a:r>
              <a:rPr lang="en-US" dirty="0" err="1" smtClean="0"/>
              <a:t>stranu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rigidnost</a:t>
            </a:r>
            <a:r>
              <a:rPr lang="en-US" dirty="0" smtClean="0"/>
              <a:t> – </a:t>
            </a:r>
            <a:r>
              <a:rPr lang="en-US" dirty="0" err="1" smtClean="0"/>
              <a:t>kontraktura</a:t>
            </a:r>
            <a:r>
              <a:rPr lang="en-US" dirty="0" smtClean="0"/>
              <a:t> </a:t>
            </a:r>
            <a:r>
              <a:rPr lang="en-US" dirty="0" err="1" smtClean="0"/>
              <a:t>paravertebralnih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perkusija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procesusu</a:t>
            </a:r>
            <a:r>
              <a:rPr lang="en-US" dirty="0" smtClean="0"/>
              <a:t> </a:t>
            </a:r>
            <a:r>
              <a:rPr lang="en-US" dirty="0" err="1" smtClean="0"/>
              <a:t>spinozusu</a:t>
            </a:r>
            <a:r>
              <a:rPr lang="en-US" dirty="0" smtClean="0"/>
              <a:t> (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  </a:t>
            </a:r>
            <a:r>
              <a:rPr lang="en-US" dirty="0" err="1" smtClean="0"/>
              <a:t>pršljenima</a:t>
            </a:r>
            <a:r>
              <a:rPr lang="en-US" dirty="0" smtClean="0"/>
              <a:t> L5. </a:t>
            </a:r>
            <a:r>
              <a:rPr lang="en-US" dirty="0" err="1" smtClean="0"/>
              <a:t>i</a:t>
            </a:r>
            <a:r>
              <a:rPr lang="en-US" dirty="0" smtClean="0"/>
              <a:t> S1.),</a:t>
            </a:r>
          </a:p>
          <a:p>
            <a:r>
              <a:rPr lang="en-US" dirty="0" smtClean="0"/>
              <a:t>„</a:t>
            </a:r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en-US" dirty="0" err="1" smtClean="0"/>
              <a:t>zvonceta</a:t>
            </a:r>
            <a:r>
              <a:rPr lang="en-US" dirty="0" smtClean="0"/>
              <a:t>“– </a:t>
            </a:r>
            <a:r>
              <a:rPr lang="en-US" dirty="0" err="1" smtClean="0"/>
              <a:t>pritiskom</a:t>
            </a:r>
            <a:r>
              <a:rPr lang="en-US" dirty="0" smtClean="0"/>
              <a:t> </a:t>
            </a:r>
            <a:r>
              <a:rPr lang="en-US" dirty="0" err="1" smtClean="0"/>
              <a:t>palcem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procesusa</a:t>
            </a:r>
            <a:r>
              <a:rPr lang="en-US" dirty="0" smtClean="0"/>
              <a:t> </a:t>
            </a:r>
            <a:r>
              <a:rPr lang="en-US" dirty="0" err="1" smtClean="0"/>
              <a:t>spinosusa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vertebralnog</a:t>
            </a:r>
            <a:r>
              <a:rPr lang="en-US" dirty="0" smtClean="0"/>
              <a:t> </a:t>
            </a:r>
            <a:r>
              <a:rPr lang="en-US" dirty="0" err="1" smtClean="0"/>
              <a:t>segmenta</a:t>
            </a:r>
            <a:endParaRPr lang="en-US" dirty="0" smtClean="0"/>
          </a:p>
          <a:p>
            <a:r>
              <a:rPr lang="en-US" dirty="0" err="1" smtClean="0"/>
              <a:t>gde</a:t>
            </a:r>
            <a:r>
              <a:rPr lang="en-US" dirty="0" smtClean="0"/>
              <a:t> je </a:t>
            </a:r>
            <a:r>
              <a:rPr lang="en-US" dirty="0" err="1" smtClean="0"/>
              <a:t>oštećen</a:t>
            </a:r>
            <a:r>
              <a:rPr lang="en-US" dirty="0" smtClean="0"/>
              <a:t> </a:t>
            </a:r>
            <a:r>
              <a:rPr lang="en-US" dirty="0" err="1" smtClean="0"/>
              <a:t>diskus</a:t>
            </a:r>
            <a:r>
              <a:rPr lang="en-US" dirty="0" smtClean="0"/>
              <a:t>,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krstima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niz</a:t>
            </a:r>
            <a:r>
              <a:rPr lang="en-US" dirty="0" smtClean="0"/>
              <a:t>  </a:t>
            </a:r>
            <a:r>
              <a:rPr lang="en-US" dirty="0" err="1" smtClean="0"/>
              <a:t>nogu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ograničeni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bolni</a:t>
            </a:r>
            <a:r>
              <a:rPr lang="en-US" dirty="0" smtClean="0"/>
              <a:t> </a:t>
            </a:r>
            <a:r>
              <a:rPr lang="en-US" dirty="0" err="1" smtClean="0"/>
              <a:t>pokreti</a:t>
            </a:r>
            <a:r>
              <a:rPr lang="en-US" dirty="0" smtClean="0"/>
              <a:t> u </a:t>
            </a:r>
            <a:r>
              <a:rPr lang="en-US" dirty="0" err="1" smtClean="0"/>
              <a:t>lumbalnom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, </a:t>
            </a:r>
            <a:r>
              <a:rPr lang="en-US" dirty="0" err="1" smtClean="0"/>
              <a:t>elastičnost</a:t>
            </a:r>
            <a:r>
              <a:rPr lang="en-US" dirty="0" smtClean="0"/>
              <a:t> </a:t>
            </a:r>
            <a:r>
              <a:rPr lang="en-US" dirty="0" err="1" smtClean="0"/>
              <a:t>kukova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istegljivost</a:t>
            </a:r>
            <a:r>
              <a:rPr lang="en-US" dirty="0" smtClean="0"/>
              <a:t> </a:t>
            </a:r>
            <a:r>
              <a:rPr lang="en-US" dirty="0" err="1" smtClean="0"/>
              <a:t>pelvifemoralnih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(</a:t>
            </a:r>
            <a:r>
              <a:rPr lang="en-US" dirty="0" err="1" smtClean="0"/>
              <a:t>flektora</a:t>
            </a:r>
            <a:r>
              <a:rPr lang="en-US" dirty="0" smtClean="0"/>
              <a:t>, </a:t>
            </a:r>
            <a:r>
              <a:rPr lang="en-US" dirty="0" err="1" smtClean="0"/>
              <a:t>aductora</a:t>
            </a:r>
            <a:r>
              <a:rPr lang="en-US" dirty="0" smtClean="0"/>
              <a:t> </a:t>
            </a:r>
            <a:r>
              <a:rPr lang="en-US" dirty="0" err="1" smtClean="0"/>
              <a:t>natkolenice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fleksora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)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skraćeni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sprečavaju</a:t>
            </a:r>
            <a:r>
              <a:rPr lang="en-US" dirty="0" smtClean="0"/>
              <a:t> </a:t>
            </a:r>
            <a:r>
              <a:rPr lang="en-US" dirty="0" err="1" smtClean="0"/>
              <a:t>amortizacionu</a:t>
            </a:r>
            <a:r>
              <a:rPr lang="en-US" dirty="0" smtClean="0"/>
              <a:t> </a:t>
            </a:r>
            <a:r>
              <a:rPr lang="en-US" dirty="0" err="1" smtClean="0"/>
              <a:t>sposobnost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lumbalne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Radikularni znaci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bolovi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trnjenje</a:t>
            </a:r>
            <a:r>
              <a:rPr lang="en-US" sz="2000" dirty="0" smtClean="0"/>
              <a:t> (</a:t>
            </a:r>
            <a:r>
              <a:rPr lang="en-US" sz="2000" dirty="0" err="1" smtClean="0"/>
              <a:t>parestezija</a:t>
            </a:r>
            <a:r>
              <a:rPr lang="en-US" sz="2000" dirty="0" smtClean="0"/>
              <a:t>), </a:t>
            </a:r>
            <a:r>
              <a:rPr lang="en-US" sz="2000" dirty="0" err="1" smtClean="0"/>
              <a:t>imaju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karakterističnu</a:t>
            </a:r>
            <a:r>
              <a:rPr lang="en-US" sz="2000" dirty="0" smtClean="0"/>
              <a:t> </a:t>
            </a:r>
            <a:r>
              <a:rPr lang="en-US" sz="2000" dirty="0" err="1" smtClean="0"/>
              <a:t>topografsku</a:t>
            </a:r>
            <a:r>
              <a:rPr lang="en-US" sz="2000" dirty="0" smtClean="0"/>
              <a:t> </a:t>
            </a:r>
            <a:r>
              <a:rPr lang="en-US" sz="2000" dirty="0" err="1" smtClean="0"/>
              <a:t>putanje</a:t>
            </a:r>
            <a:r>
              <a:rPr lang="en-US" sz="2000" dirty="0" smtClean="0"/>
              <a:t> </a:t>
            </a:r>
            <a:r>
              <a:rPr lang="en-US" sz="2000" dirty="0" err="1" smtClean="0"/>
              <a:t>ishialgičkog</a:t>
            </a:r>
            <a:r>
              <a:rPr lang="en-US" sz="2000" dirty="0" smtClean="0"/>
              <a:t> </a:t>
            </a:r>
            <a:r>
              <a:rPr lang="en-US" sz="2000" dirty="0" err="1" smtClean="0"/>
              <a:t>nerva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komprimiranim</a:t>
            </a:r>
            <a:r>
              <a:rPr lang="en-US" sz="2000" dirty="0" smtClean="0"/>
              <a:t> </a:t>
            </a:r>
            <a:r>
              <a:rPr lang="en-US" sz="2000" dirty="0" err="1" smtClean="0"/>
              <a:t>korenima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L4 do S1.</a:t>
            </a:r>
          </a:p>
          <a:p>
            <a:r>
              <a:rPr lang="en-US" sz="2000" dirty="0" err="1" smtClean="0"/>
              <a:t>retko</a:t>
            </a:r>
            <a:r>
              <a:rPr lang="en-US" sz="2000" dirty="0" smtClean="0"/>
              <a:t> </a:t>
            </a:r>
            <a:r>
              <a:rPr lang="en-US" sz="2000" dirty="0" err="1" smtClean="0"/>
              <a:t>pritisak</a:t>
            </a:r>
            <a:r>
              <a:rPr lang="en-US" sz="2000" dirty="0" smtClean="0"/>
              <a:t> (</a:t>
            </a:r>
            <a:r>
              <a:rPr lang="en-US" sz="2000" dirty="0" err="1" smtClean="0"/>
              <a:t>najređe</a:t>
            </a:r>
            <a:r>
              <a:rPr lang="en-US" sz="2000" dirty="0" smtClean="0"/>
              <a:t>) </a:t>
            </a:r>
            <a:r>
              <a:rPr lang="en-US" sz="2000" dirty="0" err="1" smtClean="0"/>
              <a:t>na</a:t>
            </a:r>
            <a:r>
              <a:rPr lang="en-US" sz="2000" dirty="0" smtClean="0"/>
              <a:t> L3 </a:t>
            </a:r>
            <a:r>
              <a:rPr lang="en-US" sz="2000" dirty="0" err="1" smtClean="0"/>
              <a:t>i</a:t>
            </a:r>
            <a:r>
              <a:rPr lang="en-US" sz="2000" dirty="0" smtClean="0"/>
              <a:t> L4 </a:t>
            </a:r>
            <a:r>
              <a:rPr lang="en-US" sz="2000" dirty="0" err="1" smtClean="0"/>
              <a:t>karakterišu</a:t>
            </a:r>
            <a:r>
              <a:rPr lang="en-US" sz="2000" dirty="0" smtClean="0"/>
              <a:t> </a:t>
            </a:r>
            <a:r>
              <a:rPr lang="en-US" sz="2000" dirty="0" err="1" smtClean="0"/>
              <a:t>bolove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trnjenje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lumbalnog</a:t>
            </a:r>
            <a:r>
              <a:rPr lang="en-US" sz="2000" dirty="0" smtClean="0"/>
              <a:t> </a:t>
            </a:r>
            <a:r>
              <a:rPr lang="en-US" sz="2000" dirty="0" err="1" smtClean="0"/>
              <a:t>dela</a:t>
            </a:r>
            <a:r>
              <a:rPr lang="en-US" sz="2000" dirty="0" smtClean="0"/>
              <a:t> </a:t>
            </a:r>
            <a:r>
              <a:rPr lang="en-US" sz="2000" dirty="0" err="1" smtClean="0"/>
              <a:t>kičme</a:t>
            </a:r>
            <a:r>
              <a:rPr lang="en-US" sz="2000" dirty="0" smtClean="0"/>
              <a:t> </a:t>
            </a:r>
            <a:r>
              <a:rPr lang="en-US" sz="2000" dirty="0" err="1" smtClean="0"/>
              <a:t>prema</a:t>
            </a:r>
            <a:r>
              <a:rPr lang="en-US" sz="2000" dirty="0" smtClean="0"/>
              <a:t> </a:t>
            </a:r>
            <a:r>
              <a:rPr lang="en-US" sz="2000" dirty="0" err="1" smtClean="0"/>
              <a:t>spoljašnjoj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prednjoj</a:t>
            </a:r>
            <a:r>
              <a:rPr lang="en-US" sz="2000" dirty="0" smtClean="0"/>
              <a:t> </a:t>
            </a:r>
            <a:r>
              <a:rPr lang="en-US" sz="2000" dirty="0" err="1" smtClean="0"/>
              <a:t>strani</a:t>
            </a:r>
            <a:r>
              <a:rPr lang="en-US" sz="2000" dirty="0" smtClean="0"/>
              <a:t> </a:t>
            </a:r>
            <a:r>
              <a:rPr lang="en-US" sz="2000" dirty="0" err="1" smtClean="0"/>
              <a:t>natkolenice</a:t>
            </a:r>
            <a:r>
              <a:rPr lang="en-US" sz="2000" dirty="0" smtClean="0"/>
              <a:t> do </a:t>
            </a:r>
            <a:r>
              <a:rPr lang="en-US" sz="2000" dirty="0" err="1" smtClean="0"/>
              <a:t>kolena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nešto</a:t>
            </a:r>
            <a:r>
              <a:rPr lang="en-US" sz="2000" dirty="0" smtClean="0"/>
              <a:t> </a:t>
            </a:r>
            <a:r>
              <a:rPr lang="en-US" sz="2000" dirty="0" err="1" smtClean="0"/>
              <a:t>ispod</a:t>
            </a:r>
            <a:r>
              <a:rPr lang="en-US" sz="2000" dirty="0" smtClean="0"/>
              <a:t> </a:t>
            </a:r>
            <a:r>
              <a:rPr lang="en-US" sz="2000" dirty="0" err="1" smtClean="0"/>
              <a:t>potkolenice</a:t>
            </a:r>
            <a:r>
              <a:rPr lang="en-US" sz="2000" dirty="0" smtClean="0"/>
              <a:t> (n. </a:t>
            </a:r>
            <a:r>
              <a:rPr lang="en-US" sz="2000" dirty="0" err="1" smtClean="0"/>
              <a:t>femoralis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pritisak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L5 </a:t>
            </a:r>
            <a:r>
              <a:rPr lang="en-US" sz="2000" dirty="0" err="1" smtClean="0"/>
              <a:t>izaziva</a:t>
            </a:r>
            <a:r>
              <a:rPr lang="en-US" sz="2000" dirty="0" smtClean="0"/>
              <a:t> </a:t>
            </a:r>
            <a:r>
              <a:rPr lang="en-US" sz="2000" dirty="0" err="1" smtClean="0"/>
              <a:t>bolovi</a:t>
            </a:r>
            <a:r>
              <a:rPr lang="en-US" sz="2000" dirty="0" smtClean="0"/>
              <a:t> </a:t>
            </a:r>
            <a:r>
              <a:rPr lang="en-US" sz="2000" dirty="0" err="1" smtClean="0"/>
              <a:t>prema</a:t>
            </a:r>
            <a:r>
              <a:rPr lang="en-US" sz="2000" dirty="0" smtClean="0"/>
              <a:t> </a:t>
            </a:r>
            <a:r>
              <a:rPr lang="en-US" sz="2000" dirty="0" err="1" smtClean="0"/>
              <a:t>gluteusu</a:t>
            </a:r>
            <a:r>
              <a:rPr lang="en-US" sz="2000" dirty="0" smtClean="0"/>
              <a:t>, </a:t>
            </a:r>
            <a:r>
              <a:rPr lang="en-US" sz="2000" dirty="0" err="1" smtClean="0"/>
              <a:t>spoljašnjoj</a:t>
            </a:r>
            <a:r>
              <a:rPr lang="en-US" sz="2000" dirty="0" smtClean="0"/>
              <a:t> </a:t>
            </a:r>
            <a:r>
              <a:rPr lang="en-US" sz="2000" dirty="0" err="1" smtClean="0"/>
              <a:t>strani</a:t>
            </a:r>
            <a:r>
              <a:rPr lang="en-US" sz="2000" dirty="0" smtClean="0"/>
              <a:t> </a:t>
            </a:r>
            <a:r>
              <a:rPr lang="en-US" sz="2000" dirty="0" err="1" smtClean="0"/>
              <a:t>natkolenice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potkolenice</a:t>
            </a:r>
            <a:r>
              <a:rPr lang="en-US" sz="2000" dirty="0" smtClean="0"/>
              <a:t>, </a:t>
            </a:r>
            <a:r>
              <a:rPr lang="en-US" sz="2000" dirty="0" err="1" smtClean="0"/>
              <a:t>iznad</a:t>
            </a:r>
            <a:r>
              <a:rPr lang="en-US" sz="2000" dirty="0" smtClean="0"/>
              <a:t> </a:t>
            </a:r>
            <a:r>
              <a:rPr lang="en-US" sz="2000" dirty="0" err="1" smtClean="0"/>
              <a:t>spoljašnjeg</a:t>
            </a:r>
            <a:r>
              <a:rPr lang="en-US" sz="2000" dirty="0" smtClean="0"/>
              <a:t> </a:t>
            </a:r>
            <a:r>
              <a:rPr lang="en-US" sz="2000" dirty="0" err="1" smtClean="0"/>
              <a:t>maleolusa</a:t>
            </a:r>
            <a:r>
              <a:rPr lang="en-US" sz="2000" dirty="0" smtClean="0"/>
              <a:t> </a:t>
            </a:r>
            <a:r>
              <a:rPr lang="en-US" sz="2000" dirty="0" err="1" smtClean="0"/>
              <a:t>suprotno</a:t>
            </a:r>
            <a:r>
              <a:rPr lang="en-US" sz="2000" dirty="0" smtClean="0"/>
              <a:t> do </a:t>
            </a:r>
            <a:r>
              <a:rPr lang="en-US" sz="2000" dirty="0" err="1" smtClean="0"/>
              <a:t>palca</a:t>
            </a:r>
            <a:r>
              <a:rPr lang="en-US" sz="2000" dirty="0" smtClean="0"/>
              <a:t>,</a:t>
            </a:r>
          </a:p>
          <a:p>
            <a:r>
              <a:rPr lang="en-US" sz="2000" dirty="0" err="1" smtClean="0"/>
              <a:t>pritisak</a:t>
            </a:r>
            <a:r>
              <a:rPr lang="en-US" sz="2000" dirty="0" smtClean="0"/>
              <a:t> S1 </a:t>
            </a:r>
            <a:r>
              <a:rPr lang="en-US" sz="2000" dirty="0" err="1" smtClean="0"/>
              <a:t>izaziva</a:t>
            </a:r>
            <a:r>
              <a:rPr lang="en-US" sz="2000" dirty="0" smtClean="0"/>
              <a:t>  </a:t>
            </a:r>
            <a:r>
              <a:rPr lang="en-US" sz="2000" dirty="0" err="1" smtClean="0"/>
              <a:t>bolove</a:t>
            </a:r>
            <a:r>
              <a:rPr lang="en-US" sz="2000" dirty="0" smtClean="0"/>
              <a:t> u </a:t>
            </a:r>
            <a:r>
              <a:rPr lang="en-US" sz="2000" dirty="0" err="1" smtClean="0"/>
              <a:t>krstima</a:t>
            </a:r>
            <a:r>
              <a:rPr lang="en-US" sz="2000" dirty="0" smtClean="0"/>
              <a:t>,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širi</a:t>
            </a:r>
            <a:r>
              <a:rPr lang="en-US" sz="2000" dirty="0" smtClean="0"/>
              <a:t> se do </a:t>
            </a:r>
            <a:r>
              <a:rPr lang="en-US" sz="2000" dirty="0" err="1" smtClean="0"/>
              <a:t>zadnje</a:t>
            </a:r>
            <a:r>
              <a:rPr lang="en-US" sz="2000" dirty="0" smtClean="0"/>
              <a:t> </a:t>
            </a:r>
            <a:r>
              <a:rPr lang="en-US" sz="2000" dirty="0" err="1" smtClean="0"/>
              <a:t>strane</a:t>
            </a:r>
            <a:r>
              <a:rPr lang="en-US" sz="2000" dirty="0" smtClean="0"/>
              <a:t> </a:t>
            </a:r>
            <a:r>
              <a:rPr lang="en-US" sz="2000" dirty="0" err="1" smtClean="0"/>
              <a:t>natkolenice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potkolenice</a:t>
            </a:r>
            <a:r>
              <a:rPr lang="en-US" sz="2000" dirty="0" smtClean="0"/>
              <a:t> </a:t>
            </a:r>
            <a:r>
              <a:rPr lang="en-US" sz="2000" dirty="0" err="1" smtClean="0"/>
              <a:t>sve</a:t>
            </a:r>
            <a:r>
              <a:rPr lang="en-US" sz="2000" dirty="0" smtClean="0"/>
              <a:t> do </a:t>
            </a:r>
            <a:r>
              <a:rPr lang="en-US" sz="2000" dirty="0" err="1" smtClean="0"/>
              <a:t>pete</a:t>
            </a:r>
            <a:r>
              <a:rPr lang="en-US" sz="2000" dirty="0" smtClean="0"/>
              <a:t>, a </a:t>
            </a:r>
            <a:r>
              <a:rPr lang="en-US" sz="2000" dirty="0" err="1" smtClean="0"/>
              <a:t>onda</a:t>
            </a:r>
            <a:r>
              <a:rPr lang="en-US" sz="2000" dirty="0" smtClean="0"/>
              <a:t> </a:t>
            </a:r>
            <a:r>
              <a:rPr lang="en-US" sz="2000" dirty="0" err="1" smtClean="0"/>
              <a:t>spoljašnjom</a:t>
            </a:r>
            <a:r>
              <a:rPr lang="en-US" sz="2000" dirty="0" smtClean="0"/>
              <a:t> </a:t>
            </a:r>
            <a:r>
              <a:rPr lang="en-US" sz="2000" dirty="0" err="1" smtClean="0"/>
              <a:t>stranom</a:t>
            </a:r>
            <a:r>
              <a:rPr lang="en-US" sz="2000" dirty="0" smtClean="0"/>
              <a:t> </a:t>
            </a:r>
            <a:r>
              <a:rPr lang="en-US" sz="2000" dirty="0" err="1" smtClean="0"/>
              <a:t>stopala</a:t>
            </a:r>
            <a:r>
              <a:rPr lang="en-US" sz="2000" dirty="0" smtClean="0"/>
              <a:t> do </a:t>
            </a:r>
            <a:r>
              <a:rPr lang="en-US" sz="2000" dirty="0" err="1" smtClean="0"/>
              <a:t>malog</a:t>
            </a:r>
            <a:r>
              <a:rPr lang="en-US" sz="2000" dirty="0" smtClean="0"/>
              <a:t> </a:t>
            </a:r>
            <a:r>
              <a:rPr lang="en-US" sz="2000" dirty="0" err="1" smtClean="0"/>
              <a:t>prsta</a:t>
            </a:r>
            <a:r>
              <a:rPr lang="en-US" sz="2000" dirty="0" smtClean="0"/>
              <a:t>,</a:t>
            </a:r>
          </a:p>
          <a:p>
            <a:r>
              <a:rPr lang="en-US" sz="2000" dirty="0" err="1" smtClean="0"/>
              <a:t>Lazarevićev</a:t>
            </a:r>
            <a:r>
              <a:rPr lang="en-US" sz="2000" dirty="0" smtClean="0"/>
              <a:t> </a:t>
            </a:r>
            <a:r>
              <a:rPr lang="en-US" sz="2000" dirty="0" err="1" smtClean="0"/>
              <a:t>znak</a:t>
            </a:r>
            <a:r>
              <a:rPr lang="en-US" sz="2000" dirty="0" smtClean="0"/>
              <a:t> –  </a:t>
            </a:r>
            <a:r>
              <a:rPr lang="en-US" sz="2000" dirty="0" err="1" smtClean="0"/>
              <a:t>bolovi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trnjenje</a:t>
            </a:r>
            <a:r>
              <a:rPr lang="en-US" sz="2000" dirty="0" smtClean="0"/>
              <a:t> </a:t>
            </a:r>
            <a:r>
              <a:rPr lang="en-US" sz="2000" dirty="0" err="1" smtClean="0"/>
              <a:t>prostiru</a:t>
            </a:r>
            <a:r>
              <a:rPr lang="en-US" sz="2000" dirty="0" smtClean="0"/>
              <a:t> se </a:t>
            </a:r>
            <a:r>
              <a:rPr lang="en-US" sz="2000" dirty="0" err="1" smtClean="0"/>
              <a:t>duž</a:t>
            </a:r>
            <a:r>
              <a:rPr lang="en-US" sz="2000" dirty="0" smtClean="0"/>
              <a:t> </a:t>
            </a:r>
            <a:r>
              <a:rPr lang="en-US" sz="2000" dirty="0" err="1" smtClean="0"/>
              <a:t>ishijadičnog</a:t>
            </a:r>
            <a:r>
              <a:rPr lang="en-US" sz="2000" dirty="0" smtClean="0"/>
              <a:t> </a:t>
            </a:r>
            <a:r>
              <a:rPr lang="en-US" sz="2000" dirty="0" err="1" smtClean="0"/>
              <a:t>nerva</a:t>
            </a:r>
            <a:r>
              <a:rPr lang="en-US" sz="2000" dirty="0" smtClean="0"/>
              <a:t> (u </a:t>
            </a:r>
            <a:r>
              <a:rPr lang="en-US" sz="2000" dirty="0" err="1" smtClean="0"/>
              <a:t>dorzalnom</a:t>
            </a:r>
            <a:r>
              <a:rPr lang="en-US" sz="2000" dirty="0" smtClean="0"/>
              <a:t> </a:t>
            </a:r>
            <a:r>
              <a:rPr lang="en-US" sz="2000" dirty="0" err="1" smtClean="0"/>
              <a:t>dekubitusu</a:t>
            </a:r>
            <a:r>
              <a:rPr lang="en-US" sz="2000" dirty="0" smtClean="0"/>
              <a:t>, </a:t>
            </a:r>
            <a:r>
              <a:rPr lang="en-US" sz="2000" dirty="0" err="1" smtClean="0"/>
              <a:t>noga</a:t>
            </a:r>
            <a:r>
              <a:rPr lang="en-US" sz="2000" dirty="0" smtClean="0"/>
              <a:t> se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obolele</a:t>
            </a:r>
            <a:r>
              <a:rPr lang="en-US" sz="2000" dirty="0" smtClean="0"/>
              <a:t> </a:t>
            </a:r>
            <a:r>
              <a:rPr lang="en-US" sz="2000" dirty="0" err="1" smtClean="0"/>
              <a:t>strane</a:t>
            </a:r>
            <a:r>
              <a:rPr lang="en-US" sz="2000" dirty="0" smtClean="0"/>
              <a:t> </a:t>
            </a:r>
            <a:r>
              <a:rPr lang="en-US" sz="2000" dirty="0" err="1" smtClean="0"/>
              <a:t>flektira</a:t>
            </a:r>
            <a:r>
              <a:rPr lang="en-US" sz="2000" dirty="0" smtClean="0"/>
              <a:t> u kuku </a:t>
            </a:r>
            <a:r>
              <a:rPr lang="en-US" sz="2000" dirty="0" err="1" smtClean="0"/>
              <a:t>dok</a:t>
            </a:r>
            <a:r>
              <a:rPr lang="en-US" sz="2000" dirty="0" smtClean="0"/>
              <a:t> je </a:t>
            </a:r>
            <a:r>
              <a:rPr lang="en-US" sz="2000" dirty="0" err="1" smtClean="0"/>
              <a:t>koleno</a:t>
            </a:r>
            <a:r>
              <a:rPr lang="en-US" sz="2000" dirty="0" smtClean="0"/>
              <a:t> </a:t>
            </a:r>
            <a:r>
              <a:rPr lang="en-US" sz="2000" dirty="0" err="1" smtClean="0"/>
              <a:t>ispruženo</a:t>
            </a:r>
            <a:r>
              <a:rPr lang="en-US" sz="2000" dirty="0" smtClean="0"/>
              <a:t>),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525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600" dirty="0" smtClean="0">
                <a:solidFill>
                  <a:srgbClr val="002060"/>
                </a:solidFill>
              </a:rPr>
              <a:t/>
            </a:r>
            <a:br>
              <a:rPr lang="sr-Latn-RS" sz="3600" dirty="0" smtClean="0">
                <a:solidFill>
                  <a:srgbClr val="002060"/>
                </a:solidFill>
              </a:rPr>
            </a:br>
            <a:r>
              <a:rPr lang="sr-Latn-RS" sz="3600" dirty="0" smtClean="0">
                <a:solidFill>
                  <a:schemeClr val="bg1"/>
                </a:solidFill>
              </a:rPr>
              <a:t>Osnovne uloge KS omogućene su specifičnom građom – vertikalni niz kratkih kostiju</a:t>
            </a: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3225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</a:t>
            </a:r>
            <a:r>
              <a:rPr lang="sr-Latn-RS" dirty="0" smtClean="0"/>
              <a:t>ičmeni stub se satoji od 32-33 pršljena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7-vratnih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12-leđnih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5-lumbalnih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5-sraslih sakralnih (čine sakralnu ili krsnu kost – oss sacrum)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3-4 srasla kokcigealna (čine trtičnu kost - oss coccygis)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</a:t>
            </a:r>
            <a:r>
              <a:rPr lang="sr-Latn-RS" dirty="0" smtClean="0"/>
              <a:t>iziološke krivine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0244" name="Content Placeholder 4" descr="180px-Gray_111_-_Vertebral_column-coloure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53200" y="1788778"/>
            <a:ext cx="2051050" cy="4808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Dijagnostika lumbalnog sindroma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Radiografska</a:t>
            </a:r>
            <a:r>
              <a:rPr lang="en-US" dirty="0" smtClean="0"/>
              <a:t> </a:t>
            </a:r>
            <a:r>
              <a:rPr lang="en-US" dirty="0" err="1" smtClean="0"/>
              <a:t>dijagnostika</a:t>
            </a:r>
            <a:r>
              <a:rPr lang="en-US" dirty="0" smtClean="0"/>
              <a:t> je </a:t>
            </a:r>
            <a:r>
              <a:rPr lang="en-US" dirty="0" err="1" smtClean="0"/>
              <a:t>dominantna</a:t>
            </a:r>
            <a:r>
              <a:rPr lang="en-US" dirty="0" smtClean="0"/>
              <a:t> u </a:t>
            </a:r>
            <a:r>
              <a:rPr lang="en-US" dirty="0" err="1" smtClean="0"/>
              <a:t>potvrđivanju</a:t>
            </a:r>
            <a:r>
              <a:rPr lang="en-US" dirty="0" smtClean="0"/>
              <a:t> </a:t>
            </a:r>
            <a:r>
              <a:rPr lang="en-US" dirty="0" err="1" smtClean="0"/>
              <a:t>dijagnoze</a:t>
            </a:r>
            <a:r>
              <a:rPr lang="en-US" dirty="0" smtClean="0"/>
              <a:t>, a </a:t>
            </a:r>
            <a:r>
              <a:rPr lang="en-US" dirty="0" err="1" smtClean="0"/>
              <a:t>podrazumeva</a:t>
            </a:r>
            <a:r>
              <a:rPr lang="en-US" dirty="0" smtClean="0"/>
              <a:t> </a:t>
            </a:r>
            <a:r>
              <a:rPr lang="en-US" dirty="0" err="1" smtClean="0"/>
              <a:t>nativnu</a:t>
            </a:r>
            <a:r>
              <a:rPr lang="en-US" dirty="0" smtClean="0"/>
              <a:t> </a:t>
            </a:r>
            <a:r>
              <a:rPr lang="en-US" dirty="0" err="1" smtClean="0"/>
              <a:t>radiografiju</a:t>
            </a:r>
            <a:r>
              <a:rPr lang="en-US" dirty="0" smtClean="0"/>
              <a:t>, </a:t>
            </a:r>
            <a:r>
              <a:rPr lang="en-US" dirty="0" err="1" smtClean="0"/>
              <a:t>kontrasnu</a:t>
            </a:r>
            <a:r>
              <a:rPr lang="en-US" dirty="0" smtClean="0"/>
              <a:t> </a:t>
            </a:r>
            <a:r>
              <a:rPr lang="en-US" dirty="0" err="1" smtClean="0"/>
              <a:t>radiografiju</a:t>
            </a:r>
            <a:r>
              <a:rPr lang="en-US" dirty="0" smtClean="0"/>
              <a:t> (</a:t>
            </a:r>
            <a:r>
              <a:rPr lang="en-US" dirty="0" err="1" smtClean="0"/>
              <a:t>mijelografija</a:t>
            </a:r>
            <a:r>
              <a:rPr lang="en-US" dirty="0" smtClean="0"/>
              <a:t>, </a:t>
            </a:r>
            <a:r>
              <a:rPr lang="en-US" dirty="0" err="1" smtClean="0"/>
              <a:t>diskografija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radiografiju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slojevima</a:t>
            </a:r>
            <a:r>
              <a:rPr lang="en-US" dirty="0" smtClean="0"/>
              <a:t> – body </a:t>
            </a:r>
            <a:r>
              <a:rPr lang="en-US" dirty="0" err="1" smtClean="0"/>
              <a:t>scaner</a:t>
            </a:r>
            <a:r>
              <a:rPr lang="en-US" dirty="0" smtClean="0"/>
              <a:t>. U </a:t>
            </a:r>
            <a:r>
              <a:rPr lang="en-US" dirty="0" err="1" smtClean="0"/>
              <a:t>poslednje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magnetna</a:t>
            </a:r>
            <a:r>
              <a:rPr lang="en-US" dirty="0" smtClean="0"/>
              <a:t> </a:t>
            </a:r>
            <a:r>
              <a:rPr lang="en-US" dirty="0" err="1" smtClean="0"/>
              <a:t>rezonanca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dominantna</a:t>
            </a:r>
            <a:r>
              <a:rPr lang="en-US" dirty="0" smtClean="0"/>
              <a:t> u </a:t>
            </a:r>
            <a:r>
              <a:rPr lang="en-US" dirty="0" err="1" smtClean="0"/>
              <a:t>dijagnostici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r>
              <a:rPr lang="en-US" dirty="0" smtClean="0"/>
              <a:t>, pored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skener</a:t>
            </a:r>
            <a:r>
              <a:rPr lang="en-US" dirty="0" smtClean="0"/>
              <a:t> je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aktuelan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elektrodijagnostika</a:t>
            </a:r>
            <a:r>
              <a:rPr lang="en-US" dirty="0" smtClean="0"/>
              <a:t> (</a:t>
            </a:r>
            <a:r>
              <a:rPr lang="en-US" dirty="0" err="1" smtClean="0"/>
              <a:t>elektromijelografija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download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5" y="4495800"/>
            <a:ext cx="1933575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Lumbalni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u </a:t>
            </a:r>
            <a:r>
              <a:rPr lang="en-US" dirty="0" err="1" smtClean="0"/>
              <a:t>početku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klasične</a:t>
            </a:r>
            <a:r>
              <a:rPr lang="en-US" dirty="0" smtClean="0"/>
              <a:t> </a:t>
            </a:r>
            <a:r>
              <a:rPr lang="en-US" dirty="0" err="1" smtClean="0"/>
              <a:t>simptome</a:t>
            </a:r>
            <a:r>
              <a:rPr lang="en-US" dirty="0" smtClean="0"/>
              <a:t> a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bolovi</a:t>
            </a:r>
            <a:r>
              <a:rPr lang="en-US" dirty="0" smtClean="0"/>
              <a:t> u k</a:t>
            </a:r>
            <a:r>
              <a:rPr lang="sr-Latn-RS" dirty="0" smtClean="0"/>
              <a:t>r</a:t>
            </a:r>
            <a:r>
              <a:rPr lang="en-US" dirty="0" err="1" smtClean="0"/>
              <a:t>stima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nedoziranih</a:t>
            </a:r>
            <a:r>
              <a:rPr lang="en-US" dirty="0" smtClean="0"/>
              <a:t> </a:t>
            </a:r>
            <a:r>
              <a:rPr lang="en-US" dirty="0" err="1" smtClean="0"/>
              <a:t>treninga</a:t>
            </a:r>
            <a:r>
              <a:rPr lang="en-US" dirty="0" smtClean="0"/>
              <a:t>, </a:t>
            </a:r>
            <a:r>
              <a:rPr lang="en-US" dirty="0" err="1" smtClean="0"/>
              <a:t>naglog</a:t>
            </a:r>
            <a:r>
              <a:rPr lang="en-US" dirty="0" smtClean="0"/>
              <a:t> </a:t>
            </a:r>
            <a:r>
              <a:rPr lang="en-US" dirty="0" err="1" smtClean="0"/>
              <a:t>podizanja</a:t>
            </a:r>
            <a:r>
              <a:rPr lang="en-US" dirty="0" smtClean="0"/>
              <a:t> </a:t>
            </a:r>
            <a:r>
              <a:rPr lang="en-US" dirty="0" err="1" smtClean="0"/>
              <a:t>večeg</a:t>
            </a:r>
            <a:r>
              <a:rPr lang="en-US" dirty="0" smtClean="0"/>
              <a:t> </a:t>
            </a:r>
            <a:r>
              <a:rPr lang="en-US" dirty="0" err="1" smtClean="0"/>
              <a:t>opterećenja</a:t>
            </a:r>
            <a:r>
              <a:rPr lang="en-US" dirty="0" smtClean="0"/>
              <a:t>, </a:t>
            </a:r>
            <a:r>
              <a:rPr lang="en-US" dirty="0" err="1" smtClean="0"/>
              <a:t>naglog</a:t>
            </a:r>
            <a:r>
              <a:rPr lang="en-US" dirty="0" smtClean="0"/>
              <a:t> </a:t>
            </a:r>
            <a:r>
              <a:rPr lang="en-US" dirty="0" err="1" smtClean="0"/>
              <a:t>pokreta</a:t>
            </a:r>
            <a:r>
              <a:rPr lang="en-US" dirty="0" smtClean="0"/>
              <a:t> u </a:t>
            </a:r>
            <a:r>
              <a:rPr lang="en-US" dirty="0" err="1" smtClean="0"/>
              <a:t>trku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miru</a:t>
            </a:r>
            <a:r>
              <a:rPr lang="en-US" dirty="0" smtClean="0"/>
              <a:t> a to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posledicu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lubalnoj</a:t>
            </a:r>
            <a:r>
              <a:rPr lang="en-US" dirty="0" smtClean="0"/>
              <a:t> </a:t>
            </a:r>
            <a:r>
              <a:rPr lang="en-US" dirty="0" err="1" smtClean="0"/>
              <a:t>regiji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u </a:t>
            </a:r>
            <a:r>
              <a:rPr lang="en-US" dirty="0" err="1" smtClean="0"/>
              <a:t>većini</a:t>
            </a:r>
            <a:r>
              <a:rPr lang="en-US" dirty="0" smtClean="0"/>
              <a:t> </a:t>
            </a:r>
            <a:r>
              <a:rPr lang="en-US" dirty="0" err="1" smtClean="0"/>
              <a:t>slučajeva</a:t>
            </a:r>
            <a:r>
              <a:rPr lang="en-US" dirty="0" smtClean="0"/>
              <a:t> u </a:t>
            </a:r>
            <a:r>
              <a:rPr lang="en-US" dirty="0" err="1" smtClean="0"/>
              <a:t>kombinaciji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bolom</a:t>
            </a:r>
            <a:r>
              <a:rPr lang="en-US" dirty="0" smtClean="0"/>
              <a:t> u </a:t>
            </a:r>
            <a:r>
              <a:rPr lang="en-US" dirty="0" err="1" smtClean="0"/>
              <a:t>glutelnoj</a:t>
            </a:r>
            <a:r>
              <a:rPr lang="en-US" dirty="0" smtClean="0"/>
              <a:t> </a:t>
            </a:r>
            <a:r>
              <a:rPr lang="en-US" dirty="0" err="1" smtClean="0"/>
              <a:t>regiji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spušta</a:t>
            </a:r>
            <a:r>
              <a:rPr lang="en-US" dirty="0" smtClean="0"/>
              <a:t> se </a:t>
            </a:r>
            <a:r>
              <a:rPr lang="en-US" dirty="0" err="1" smtClean="0"/>
              <a:t>duž</a:t>
            </a:r>
            <a:r>
              <a:rPr lang="en-US" dirty="0" smtClean="0"/>
              <a:t> </a:t>
            </a:r>
            <a:r>
              <a:rPr lang="en-US" dirty="0" err="1" smtClean="0"/>
              <a:t>donjih</a:t>
            </a:r>
            <a:r>
              <a:rPr lang="en-US" dirty="0" smtClean="0"/>
              <a:t> </a:t>
            </a:r>
            <a:r>
              <a:rPr lang="en-US" dirty="0" err="1" smtClean="0"/>
              <a:t>ekstremiteta</a:t>
            </a:r>
            <a:r>
              <a:rPr lang="en-US" dirty="0" smtClean="0"/>
              <a:t>. </a:t>
            </a:r>
            <a:r>
              <a:rPr lang="en-US" dirty="0" err="1" smtClean="0"/>
              <a:t>Intenzitet</a:t>
            </a:r>
            <a:r>
              <a:rPr lang="en-US" dirty="0" smtClean="0"/>
              <a:t> bola je </a:t>
            </a:r>
            <a:r>
              <a:rPr lang="en-US" dirty="0" err="1" smtClean="0"/>
              <a:t>različit</a:t>
            </a:r>
            <a:r>
              <a:rPr lang="en-US" dirty="0" smtClean="0"/>
              <a:t> u </a:t>
            </a:r>
            <a:r>
              <a:rPr lang="en-US" dirty="0" err="1" smtClean="0"/>
              <a:t>zavisnosti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oseća</a:t>
            </a:r>
            <a:r>
              <a:rPr lang="en-US" dirty="0" smtClean="0"/>
              <a:t> ne </a:t>
            </a:r>
            <a:r>
              <a:rPr lang="en-US" dirty="0" err="1" smtClean="0"/>
              <a:t>znači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potpuno</a:t>
            </a:r>
            <a:r>
              <a:rPr lang="en-US" dirty="0" smtClean="0"/>
              <a:t> </a:t>
            </a:r>
            <a:r>
              <a:rPr lang="en-US" dirty="0" err="1" smtClean="0"/>
              <a:t>oporavio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ova </a:t>
            </a:r>
            <a:r>
              <a:rPr lang="en-US" dirty="0" err="1" smtClean="0"/>
              <a:t>pojava</a:t>
            </a:r>
            <a:r>
              <a:rPr lang="en-US" dirty="0" smtClean="0"/>
              <a:t> je </a:t>
            </a:r>
            <a:r>
              <a:rPr lang="en-US" dirty="0" err="1" smtClean="0"/>
              <a:t>reverzibilnog</a:t>
            </a:r>
            <a:r>
              <a:rPr lang="en-US" dirty="0" smtClean="0"/>
              <a:t> </a:t>
            </a:r>
            <a:r>
              <a:rPr lang="en-US" dirty="0" err="1" smtClean="0"/>
              <a:t>karaktera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adekvatno</a:t>
            </a:r>
            <a:r>
              <a:rPr lang="en-US" dirty="0" smtClean="0"/>
              <a:t> ne </a:t>
            </a:r>
            <a:r>
              <a:rPr lang="en-US" dirty="0" err="1" smtClean="0"/>
              <a:t>leči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izazove</a:t>
            </a:r>
            <a:r>
              <a:rPr lang="en-US" dirty="0" smtClean="0"/>
              <a:t> </a:t>
            </a:r>
            <a:r>
              <a:rPr lang="en-US" dirty="0" err="1" smtClean="0"/>
              <a:t>funkcionalnu</a:t>
            </a:r>
            <a:r>
              <a:rPr lang="en-US" dirty="0" smtClean="0"/>
              <a:t> </a:t>
            </a:r>
            <a:r>
              <a:rPr lang="en-US" dirty="0" err="1" smtClean="0"/>
              <a:t>slabost</a:t>
            </a:r>
            <a:r>
              <a:rPr lang="en-US" dirty="0" smtClean="0"/>
              <a:t> </a:t>
            </a:r>
            <a:r>
              <a:rPr lang="en-US" dirty="0" err="1" smtClean="0"/>
              <a:t>lumbalne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inervisani</a:t>
            </a:r>
            <a:r>
              <a:rPr lang="en-US" dirty="0" smtClean="0"/>
              <a:t> </a:t>
            </a:r>
            <a:r>
              <a:rPr lang="en-US" dirty="0" err="1" smtClean="0"/>
              <a:t>oštećenim</a:t>
            </a:r>
            <a:r>
              <a:rPr lang="en-US" dirty="0" smtClean="0"/>
              <a:t> </a:t>
            </a:r>
            <a:r>
              <a:rPr lang="en-US" dirty="0" err="1" smtClean="0"/>
              <a:t>korenom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velikog</a:t>
            </a:r>
            <a:r>
              <a:rPr lang="en-US" dirty="0" smtClean="0"/>
              <a:t> je </a:t>
            </a:r>
            <a:r>
              <a:rPr lang="en-US" dirty="0" err="1" smtClean="0"/>
              <a:t>značaja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sport</a:t>
            </a:r>
            <a:r>
              <a:rPr lang="sr-Latn-RS" dirty="0" smtClean="0"/>
              <a:t>s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medicinsku</a:t>
            </a:r>
            <a:r>
              <a:rPr lang="en-US" dirty="0" smtClean="0"/>
              <a:t> pr</a:t>
            </a:r>
            <a:r>
              <a:rPr lang="sr-Latn-RS" dirty="0" smtClean="0"/>
              <a:t>a</a:t>
            </a:r>
            <a:r>
              <a:rPr lang="en-US" dirty="0" err="1" smtClean="0"/>
              <a:t>ksu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lumbalni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ozbiljno</a:t>
            </a:r>
            <a:r>
              <a:rPr lang="en-US" dirty="0" smtClean="0"/>
              <a:t> </a:t>
            </a:r>
            <a:r>
              <a:rPr lang="en-US" dirty="0" err="1" smtClean="0"/>
              <a:t>shvati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preuzme</a:t>
            </a:r>
            <a:r>
              <a:rPr lang="en-US" dirty="0" smtClean="0"/>
              <a:t> </a:t>
            </a:r>
            <a:r>
              <a:rPr lang="en-US" dirty="0" err="1" smtClean="0"/>
              <a:t>adekvatne</a:t>
            </a:r>
            <a:r>
              <a:rPr lang="en-US" dirty="0" smtClean="0"/>
              <a:t> mere </a:t>
            </a:r>
            <a:r>
              <a:rPr lang="en-US" dirty="0" err="1" smtClean="0"/>
              <a:t>kako</a:t>
            </a:r>
            <a:r>
              <a:rPr lang="en-US" dirty="0" smtClean="0"/>
              <a:t> ne bi </a:t>
            </a:r>
            <a:r>
              <a:rPr lang="en-US" dirty="0" err="1" smtClean="0"/>
              <a:t>doš</a:t>
            </a:r>
            <a:r>
              <a:rPr lang="sr-Latn-RS" dirty="0" smtClean="0"/>
              <a:t>l</a:t>
            </a:r>
            <a:r>
              <a:rPr lang="en-US" dirty="0" smtClean="0"/>
              <a:t>o do </a:t>
            </a:r>
            <a:r>
              <a:rPr lang="en-US" dirty="0" err="1" smtClean="0"/>
              <a:t>preranog</a:t>
            </a:r>
            <a:r>
              <a:rPr lang="en-US" dirty="0" smtClean="0"/>
              <a:t> </a:t>
            </a:r>
            <a:r>
              <a:rPr lang="en-US" dirty="0" err="1" smtClean="0"/>
              <a:t>prekida</a:t>
            </a:r>
            <a:r>
              <a:rPr lang="en-US" dirty="0" smtClean="0"/>
              <a:t> </a:t>
            </a:r>
            <a:r>
              <a:rPr lang="en-US" dirty="0" err="1" smtClean="0"/>
              <a:t>sportske</a:t>
            </a:r>
            <a:r>
              <a:rPr lang="en-US" dirty="0" smtClean="0"/>
              <a:t> </a:t>
            </a:r>
            <a:r>
              <a:rPr lang="en-US" dirty="0" err="1" smtClean="0"/>
              <a:t>karijere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Dijagnostika lumbalnog sindroma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Lečenje lumbalnog sindroma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zavisnosti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procene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se </a:t>
            </a:r>
            <a:r>
              <a:rPr lang="en-US" dirty="0" err="1" smtClean="0"/>
              <a:t>preuzima</a:t>
            </a:r>
            <a:r>
              <a:rPr lang="en-US" dirty="0" smtClean="0"/>
              <a:t> </a:t>
            </a:r>
            <a:r>
              <a:rPr lang="en-US" dirty="0" err="1" smtClean="0"/>
              <a:t>adekvatna</a:t>
            </a:r>
            <a:r>
              <a:rPr lang="en-US" dirty="0" smtClean="0"/>
              <a:t> </a:t>
            </a:r>
            <a:r>
              <a:rPr lang="en-US" dirty="0" err="1" smtClean="0"/>
              <a:t>terapija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Osnovna</a:t>
            </a:r>
            <a:r>
              <a:rPr lang="en-US" dirty="0" smtClean="0"/>
              <a:t> je </a:t>
            </a:r>
            <a:r>
              <a:rPr lang="en-US" dirty="0" err="1" smtClean="0"/>
              <a:t>suštinski</a:t>
            </a:r>
            <a:r>
              <a:rPr lang="en-US" dirty="0" smtClean="0"/>
              <a:t> </a:t>
            </a:r>
            <a:r>
              <a:rPr lang="en-US" dirty="0" err="1" smtClean="0"/>
              <a:t>mirovanje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ležanje</a:t>
            </a:r>
            <a:r>
              <a:rPr lang="en-US" dirty="0" smtClean="0"/>
              <a:t> u </a:t>
            </a:r>
            <a:r>
              <a:rPr lang="en-US" dirty="0" err="1" smtClean="0"/>
              <a:t>tkz</a:t>
            </a:r>
            <a:r>
              <a:rPr lang="en-US" dirty="0" smtClean="0"/>
              <a:t>. </a:t>
            </a:r>
            <a:r>
              <a:rPr lang="en-US" dirty="0" err="1" smtClean="0"/>
              <a:t>Williamsovom</a:t>
            </a:r>
            <a:r>
              <a:rPr lang="en-US" dirty="0" smtClean="0"/>
              <a:t> </a:t>
            </a:r>
            <a:r>
              <a:rPr lang="en-US" dirty="0" err="1" smtClean="0"/>
              <a:t>položaju</a:t>
            </a:r>
            <a:r>
              <a:rPr lang="en-US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kukovi</a:t>
            </a:r>
            <a:r>
              <a:rPr lang="en-US" dirty="0" smtClean="0"/>
              <a:t> </a:t>
            </a:r>
            <a:r>
              <a:rPr lang="en-US" dirty="0" err="1" smtClean="0"/>
              <a:t>flektirani</a:t>
            </a:r>
            <a:r>
              <a:rPr lang="en-US" dirty="0" smtClean="0"/>
              <a:t> a 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oslonjena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jastuk</a:t>
            </a:r>
            <a:r>
              <a:rPr lang="en-US" dirty="0" smtClean="0"/>
              <a:t> </a:t>
            </a:r>
            <a:r>
              <a:rPr lang="en-US" dirty="0" err="1" smtClean="0"/>
              <a:t>ispod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  <a:r>
              <a:rPr lang="en-US" dirty="0" err="1" smtClean="0"/>
              <a:t>Glava</a:t>
            </a:r>
            <a:r>
              <a:rPr lang="en-US" dirty="0" smtClean="0"/>
              <a:t> je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podignuta</a:t>
            </a:r>
            <a:r>
              <a:rPr lang="en-US" dirty="0" smtClean="0"/>
              <a:t>, </a:t>
            </a:r>
            <a:r>
              <a:rPr lang="en-US" dirty="0" err="1" smtClean="0"/>
              <a:t>afleksija</a:t>
            </a:r>
            <a:r>
              <a:rPr lang="en-US" dirty="0" smtClean="0"/>
              <a:t> </a:t>
            </a:r>
            <a:r>
              <a:rPr lang="en-US" dirty="0" err="1" smtClean="0"/>
              <a:t>ekstremiteta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 </a:t>
            </a:r>
            <a:r>
              <a:rPr lang="en-US" dirty="0" err="1" smtClean="0"/>
              <a:t>podešava</a:t>
            </a:r>
            <a:r>
              <a:rPr lang="en-US" dirty="0" smtClean="0"/>
              <a:t> se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individulanim</a:t>
            </a:r>
            <a:r>
              <a:rPr lang="en-US" dirty="0" smtClean="0"/>
              <a:t> </a:t>
            </a:r>
            <a:r>
              <a:rPr lang="en-US" dirty="0" err="1" smtClean="0"/>
              <a:t>potrebama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Rasterećenje</a:t>
            </a:r>
            <a:r>
              <a:rPr lang="en-US" dirty="0" smtClean="0"/>
              <a:t> </a:t>
            </a:r>
            <a:r>
              <a:rPr lang="en-US" dirty="0" err="1" smtClean="0"/>
              <a:t>lumbalnog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traje</a:t>
            </a:r>
            <a:r>
              <a:rPr lang="en-US" dirty="0" smtClean="0"/>
              <a:t> u </a:t>
            </a:r>
            <a:r>
              <a:rPr lang="en-US" dirty="0" err="1" smtClean="0"/>
              <a:t>principu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24 </a:t>
            </a:r>
            <a:r>
              <a:rPr lang="en-US" dirty="0" err="1" smtClean="0"/>
              <a:t>časa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5 do 10 </a:t>
            </a:r>
            <a:r>
              <a:rPr lang="en-US" dirty="0" err="1" smtClean="0"/>
              <a:t>dana</a:t>
            </a:r>
            <a:r>
              <a:rPr lang="en-US" dirty="0" smtClean="0"/>
              <a:t> (</a:t>
            </a:r>
            <a:r>
              <a:rPr lang="en-US" dirty="0" err="1" smtClean="0"/>
              <a:t>iskustvo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fudbalerima</a:t>
            </a:r>
            <a:r>
              <a:rPr lang="en-US" dirty="0" smtClean="0"/>
              <a:t>)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nervnih</a:t>
            </a:r>
            <a:r>
              <a:rPr lang="en-US" dirty="0" smtClean="0"/>
              <a:t> </a:t>
            </a:r>
            <a:r>
              <a:rPr lang="en-US" dirty="0" err="1" smtClean="0"/>
              <a:t>ispada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Banović</a:t>
            </a:r>
            <a:r>
              <a:rPr lang="en-US" dirty="0" smtClean="0"/>
              <a:t> </a:t>
            </a:r>
            <a:r>
              <a:rPr lang="en-US" dirty="0" err="1" smtClean="0"/>
              <a:t>predlaže</a:t>
            </a:r>
            <a:r>
              <a:rPr lang="en-US" dirty="0" smtClean="0"/>
              <a:t> 3 do 4 </a:t>
            </a:r>
            <a:r>
              <a:rPr lang="en-US" dirty="0" err="1" smtClean="0"/>
              <a:t>nedelje</a:t>
            </a:r>
            <a:r>
              <a:rPr lang="en-US" dirty="0" smtClean="0"/>
              <a:t>,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nervnog</a:t>
            </a:r>
            <a:r>
              <a:rPr lang="en-US" dirty="0" smtClean="0"/>
              <a:t> </a:t>
            </a:r>
            <a:r>
              <a:rPr lang="en-US" dirty="0" err="1" smtClean="0"/>
              <a:t>ispada</a:t>
            </a:r>
            <a:r>
              <a:rPr lang="en-US" dirty="0" smtClean="0"/>
              <a:t> 6 do 8 </a:t>
            </a:r>
            <a:r>
              <a:rPr lang="en-US" dirty="0" err="1" smtClean="0"/>
              <a:t>nedelja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je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izuzetnetno</a:t>
            </a:r>
            <a:r>
              <a:rPr lang="en-US" dirty="0" smtClean="0"/>
              <a:t> dug period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obazriv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pravilno</a:t>
            </a:r>
            <a:r>
              <a:rPr lang="en-US" dirty="0" smtClean="0"/>
              <a:t> </a:t>
            </a:r>
            <a:r>
              <a:rPr lang="en-US" dirty="0" err="1" smtClean="0"/>
              <a:t>proceniti</a:t>
            </a:r>
            <a:r>
              <a:rPr lang="en-US" dirty="0" smtClean="0"/>
              <a:t> </a:t>
            </a:r>
            <a:r>
              <a:rPr lang="en-US" dirty="0" err="1" smtClean="0"/>
              <a:t>oštećenje</a:t>
            </a:r>
            <a:r>
              <a:rPr lang="en-US" dirty="0" smtClean="0"/>
              <a:t> </a:t>
            </a:r>
            <a:r>
              <a:rPr lang="en-US" dirty="0" err="1" smtClean="0"/>
              <a:t>nerva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lumbalnog</a:t>
            </a:r>
            <a:r>
              <a:rPr lang="en-US" dirty="0" smtClean="0"/>
              <a:t> </a:t>
            </a:r>
            <a:r>
              <a:rPr lang="en-US" dirty="0" err="1" smtClean="0"/>
              <a:t>predela</a:t>
            </a:r>
            <a:r>
              <a:rPr lang="en-US" dirty="0" smtClean="0"/>
              <a:t> pre </a:t>
            </a:r>
            <a:r>
              <a:rPr lang="en-US" dirty="0" err="1" smtClean="0"/>
              <a:t>definitivnog</a:t>
            </a:r>
            <a:r>
              <a:rPr lang="en-US" dirty="0" smtClean="0"/>
              <a:t> </a:t>
            </a:r>
            <a:r>
              <a:rPr lang="en-US" dirty="0" err="1" smtClean="0"/>
              <a:t>odobrenja</a:t>
            </a:r>
            <a:r>
              <a:rPr lang="en-US" dirty="0" smtClean="0"/>
              <a:t> </a:t>
            </a:r>
            <a:r>
              <a:rPr lang="en-US" dirty="0" err="1" smtClean="0"/>
              <a:t>povratka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sportski</a:t>
            </a:r>
            <a:r>
              <a:rPr lang="en-US" dirty="0" smtClean="0"/>
              <a:t> </a:t>
            </a:r>
            <a:r>
              <a:rPr lang="en-US" dirty="0" err="1" smtClean="0"/>
              <a:t>teren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Terapija lumbalnog sindroma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Medikamentozna</a:t>
            </a:r>
            <a:r>
              <a:rPr lang="en-US" b="1" dirty="0" smtClean="0"/>
              <a:t> </a:t>
            </a:r>
            <a:r>
              <a:rPr lang="en-US" b="1" dirty="0" err="1" smtClean="0"/>
              <a:t>terapija</a:t>
            </a:r>
            <a:endParaRPr lang="en-US" dirty="0" smtClean="0"/>
          </a:p>
          <a:p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medikamentozne</a:t>
            </a:r>
            <a:r>
              <a:rPr lang="en-US" dirty="0" smtClean="0"/>
              <a:t> </a:t>
            </a:r>
            <a:r>
              <a:rPr lang="en-US" dirty="0" err="1" smtClean="0"/>
              <a:t>terapije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se </a:t>
            </a:r>
            <a:r>
              <a:rPr lang="en-US" dirty="0" err="1" smtClean="0"/>
              <a:t>analgetik</a:t>
            </a:r>
            <a:r>
              <a:rPr lang="en-US" dirty="0" smtClean="0"/>
              <a:t>, </a:t>
            </a:r>
            <a:r>
              <a:rPr lang="en-US" dirty="0" err="1" smtClean="0"/>
              <a:t>sedativ</a:t>
            </a:r>
            <a:r>
              <a:rPr lang="en-US" dirty="0" smtClean="0"/>
              <a:t> (</a:t>
            </a:r>
            <a:r>
              <a:rPr lang="en-US" dirty="0" err="1" smtClean="0"/>
              <a:t>relaksira</a:t>
            </a:r>
            <a:r>
              <a:rPr lang="en-US" dirty="0" smtClean="0"/>
              <a:t> „</a:t>
            </a:r>
            <a:r>
              <a:rPr lang="en-US" dirty="0" err="1" smtClean="0"/>
              <a:t>upaljeni</a:t>
            </a:r>
            <a:r>
              <a:rPr lang="en-US" dirty="0" smtClean="0"/>
              <a:t>“ </a:t>
            </a:r>
            <a:r>
              <a:rPr lang="en-US" dirty="0" err="1" smtClean="0"/>
              <a:t>nerv</a:t>
            </a:r>
            <a:r>
              <a:rPr lang="en-US" dirty="0" smtClean="0"/>
              <a:t>) </a:t>
            </a:r>
            <a:r>
              <a:rPr lang="en-US" dirty="0" err="1" smtClean="0"/>
              <a:t>anestetik</a:t>
            </a:r>
            <a:r>
              <a:rPr lang="en-US" dirty="0" smtClean="0"/>
              <a:t> </a:t>
            </a:r>
            <a:r>
              <a:rPr lang="en-US" dirty="0" err="1" smtClean="0"/>
              <a:t>intramuskularno</a:t>
            </a:r>
            <a:r>
              <a:rPr lang="en-US" dirty="0" smtClean="0"/>
              <a:t>, a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jačih</a:t>
            </a:r>
            <a:r>
              <a:rPr lang="en-US" dirty="0" smtClean="0"/>
              <a:t> </a:t>
            </a:r>
            <a:r>
              <a:rPr lang="en-US" dirty="0" err="1" smtClean="0"/>
              <a:t>bolova</a:t>
            </a:r>
            <a:r>
              <a:rPr lang="en-US" dirty="0" smtClean="0"/>
              <a:t> </a:t>
            </a:r>
            <a:r>
              <a:rPr lang="en-US" dirty="0" err="1" smtClean="0"/>
              <a:t>injekcije</a:t>
            </a:r>
            <a:r>
              <a:rPr lang="en-US" dirty="0" smtClean="0"/>
              <a:t> </a:t>
            </a:r>
            <a:r>
              <a:rPr lang="en-US" dirty="0" err="1" smtClean="0"/>
              <a:t>imletol</a:t>
            </a:r>
            <a:r>
              <a:rPr lang="en-US" dirty="0" smtClean="0"/>
              <a:t>, </a:t>
            </a:r>
            <a:r>
              <a:rPr lang="en-US" dirty="0" err="1" smtClean="0"/>
              <a:t>voltaren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kortiko</a:t>
            </a:r>
            <a:r>
              <a:rPr lang="en-US" dirty="0" smtClean="0"/>
              <a:t> </a:t>
            </a:r>
            <a:r>
              <a:rPr lang="en-US" dirty="0" err="1" smtClean="0"/>
              <a:t>preparat</a:t>
            </a:r>
            <a:r>
              <a:rPr lang="en-US" dirty="0" smtClean="0"/>
              <a:t> </a:t>
            </a:r>
            <a:r>
              <a:rPr lang="en-US" dirty="0" err="1" smtClean="0"/>
              <a:t>depo</a:t>
            </a:r>
            <a:r>
              <a:rPr lang="en-US" dirty="0" smtClean="0"/>
              <a:t> </a:t>
            </a:r>
            <a:r>
              <a:rPr lang="en-US" dirty="0" err="1" smtClean="0"/>
              <a:t>lemod</a:t>
            </a:r>
            <a:r>
              <a:rPr lang="en-US" dirty="0" smtClean="0"/>
              <a:t> u </a:t>
            </a:r>
            <a:r>
              <a:rPr lang="en-US" dirty="0" err="1" smtClean="0"/>
              <a:t>koncetraciji</a:t>
            </a:r>
            <a:r>
              <a:rPr lang="en-US" dirty="0" smtClean="0"/>
              <a:t> do 40mg (</a:t>
            </a:r>
            <a:r>
              <a:rPr lang="en-US" dirty="0" err="1" smtClean="0"/>
              <a:t>podeljen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doze) u </a:t>
            </a:r>
            <a:r>
              <a:rPr lang="en-US" dirty="0" err="1" smtClean="0"/>
              <a:t>toku</a:t>
            </a:r>
            <a:r>
              <a:rPr lang="en-US" dirty="0" smtClean="0"/>
              <a:t> 7dana.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download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8006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Kineziterapija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err="1" smtClean="0"/>
              <a:t>Kineziterapija</a:t>
            </a:r>
            <a:r>
              <a:rPr lang="en-US" sz="3100" dirty="0" smtClean="0"/>
              <a:t> </a:t>
            </a:r>
            <a:r>
              <a:rPr lang="en-US" sz="3100" dirty="0" err="1" smtClean="0"/>
              <a:t>kod</a:t>
            </a:r>
            <a:r>
              <a:rPr lang="en-US" sz="3100" dirty="0" smtClean="0"/>
              <a:t> </a:t>
            </a:r>
            <a:r>
              <a:rPr lang="en-US" sz="3100" dirty="0" err="1" smtClean="0"/>
              <a:t>sportista</a:t>
            </a:r>
            <a:r>
              <a:rPr lang="en-US" sz="3100" dirty="0" smtClean="0"/>
              <a:t> a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kod</a:t>
            </a:r>
            <a:r>
              <a:rPr lang="en-US" sz="3100" dirty="0" smtClean="0"/>
              <a:t> </a:t>
            </a:r>
            <a:r>
              <a:rPr lang="en-US" sz="3100" dirty="0" err="1" smtClean="0"/>
              <a:t>svih</a:t>
            </a:r>
            <a:r>
              <a:rPr lang="en-US" sz="3100" dirty="0" smtClean="0"/>
              <a:t> </a:t>
            </a:r>
            <a:r>
              <a:rPr lang="en-US" sz="3100" dirty="0" err="1" smtClean="0"/>
              <a:t>pacijenta</a:t>
            </a:r>
            <a:r>
              <a:rPr lang="en-US" sz="3100" dirty="0" smtClean="0"/>
              <a:t> </a:t>
            </a:r>
            <a:r>
              <a:rPr lang="en-US" sz="3100" dirty="0" err="1" smtClean="0"/>
              <a:t>sa</a:t>
            </a:r>
            <a:r>
              <a:rPr lang="en-US" sz="3100" dirty="0" smtClean="0"/>
              <a:t> </a:t>
            </a:r>
            <a:r>
              <a:rPr lang="en-US" sz="3100" dirty="0" err="1" smtClean="0"/>
              <a:t>problemom</a:t>
            </a:r>
            <a:r>
              <a:rPr lang="en-US" sz="3100" dirty="0" smtClean="0"/>
              <a:t> </a:t>
            </a:r>
            <a:r>
              <a:rPr lang="en-US" sz="3100" dirty="0" err="1" smtClean="0"/>
              <a:t>lumbalnog</a:t>
            </a:r>
            <a:r>
              <a:rPr lang="en-US" sz="3100" dirty="0" smtClean="0"/>
              <a:t> </a:t>
            </a:r>
            <a:r>
              <a:rPr lang="en-US" sz="3100" dirty="0" err="1" smtClean="0"/>
              <a:t>sindroma</a:t>
            </a:r>
            <a:r>
              <a:rPr lang="en-US" sz="3100" dirty="0" smtClean="0"/>
              <a:t> </a:t>
            </a:r>
            <a:r>
              <a:rPr lang="en-US" sz="3100" dirty="0" err="1" smtClean="0"/>
              <a:t>ima</a:t>
            </a:r>
            <a:r>
              <a:rPr lang="en-US" sz="3100" dirty="0" smtClean="0"/>
              <a:t> </a:t>
            </a:r>
            <a:r>
              <a:rPr lang="en-US" sz="3100" dirty="0" err="1" smtClean="0"/>
              <a:t>centralno</a:t>
            </a:r>
            <a:r>
              <a:rPr lang="en-US" sz="3100" dirty="0" smtClean="0"/>
              <a:t> </a:t>
            </a:r>
            <a:r>
              <a:rPr lang="en-US" sz="3100" dirty="0" err="1" smtClean="0"/>
              <a:t>mesto</a:t>
            </a:r>
            <a:r>
              <a:rPr lang="en-US" sz="3100" dirty="0" smtClean="0"/>
              <a:t> ne </a:t>
            </a:r>
            <a:r>
              <a:rPr lang="en-US" sz="3100" dirty="0" err="1" smtClean="0"/>
              <a:t>samo</a:t>
            </a:r>
            <a:r>
              <a:rPr lang="en-US" sz="3100" dirty="0" smtClean="0"/>
              <a:t> u </a:t>
            </a:r>
            <a:r>
              <a:rPr lang="en-US" sz="3100" dirty="0" err="1" smtClean="0"/>
              <a:t>terapiji</a:t>
            </a:r>
            <a:r>
              <a:rPr lang="en-US" sz="3100" dirty="0" smtClean="0"/>
              <a:t> </a:t>
            </a:r>
            <a:r>
              <a:rPr lang="en-US" sz="3100" dirty="0" err="1" smtClean="0"/>
              <a:t>nego</a:t>
            </a:r>
            <a:r>
              <a:rPr lang="en-US" sz="3100" dirty="0" smtClean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prevenciji</a:t>
            </a:r>
            <a:r>
              <a:rPr lang="en-US" sz="3100" dirty="0" smtClean="0"/>
              <a:t> </a:t>
            </a:r>
            <a:r>
              <a:rPr lang="en-US" sz="3100" dirty="0" err="1" smtClean="0"/>
              <a:t>novih</a:t>
            </a:r>
            <a:r>
              <a:rPr lang="en-US" sz="3100" dirty="0" smtClean="0"/>
              <a:t> </a:t>
            </a:r>
            <a:r>
              <a:rPr lang="en-US" sz="3100" dirty="0" err="1" smtClean="0"/>
              <a:t>recidiva</a:t>
            </a:r>
            <a:r>
              <a:rPr lang="en-US" sz="3100" dirty="0" smtClean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daljih</a:t>
            </a:r>
            <a:r>
              <a:rPr lang="en-US" sz="3100" dirty="0" smtClean="0"/>
              <a:t> </a:t>
            </a:r>
            <a:r>
              <a:rPr lang="en-US" sz="3100" dirty="0" err="1" smtClean="0"/>
              <a:t>oštećenja</a:t>
            </a:r>
            <a:r>
              <a:rPr lang="en-US" sz="3100" dirty="0" smtClean="0"/>
              <a:t>. </a:t>
            </a:r>
            <a:endParaRPr lang="sr-Latn-RS" sz="3100" dirty="0" smtClean="0"/>
          </a:p>
          <a:p>
            <a:r>
              <a:rPr lang="en-US" sz="3100" dirty="0" smtClean="0"/>
              <a:t> </a:t>
            </a:r>
            <a:r>
              <a:rPr lang="en-US" sz="3100" dirty="0" err="1" smtClean="0"/>
              <a:t>Vežbe</a:t>
            </a:r>
            <a:r>
              <a:rPr lang="en-US" sz="3100" dirty="0" smtClean="0"/>
              <a:t> </a:t>
            </a:r>
            <a:r>
              <a:rPr lang="en-US" sz="3100" dirty="0" err="1" smtClean="0"/>
              <a:t>disanja</a:t>
            </a:r>
            <a:r>
              <a:rPr lang="en-US" sz="3100" dirty="0" smtClean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relaksacije</a:t>
            </a:r>
            <a:r>
              <a:rPr lang="en-US" sz="3100" dirty="0" smtClean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vežbe</a:t>
            </a:r>
            <a:r>
              <a:rPr lang="en-US" sz="3100" dirty="0" smtClean="0"/>
              <a:t> </a:t>
            </a:r>
            <a:r>
              <a:rPr lang="en-US" sz="3100" dirty="0" err="1" smtClean="0"/>
              <a:t>gornjih</a:t>
            </a:r>
            <a:r>
              <a:rPr lang="en-US" sz="3100" dirty="0" smtClean="0"/>
              <a:t> </a:t>
            </a:r>
            <a:r>
              <a:rPr lang="en-US" sz="3100" dirty="0" err="1" smtClean="0"/>
              <a:t>ekstremiteta</a:t>
            </a:r>
            <a:r>
              <a:rPr lang="en-US" sz="3100" dirty="0" smtClean="0"/>
              <a:t> </a:t>
            </a:r>
            <a:r>
              <a:rPr lang="en-US" sz="3100" dirty="0" err="1" smtClean="0"/>
              <a:t>sa</a:t>
            </a:r>
            <a:r>
              <a:rPr lang="en-US" sz="3100" dirty="0" smtClean="0"/>
              <a:t> </a:t>
            </a:r>
            <a:r>
              <a:rPr lang="en-US" sz="3100" dirty="0" err="1" smtClean="0"/>
              <a:t>progresivnim</a:t>
            </a:r>
            <a:r>
              <a:rPr lang="en-US" sz="3100" dirty="0" smtClean="0"/>
              <a:t> </a:t>
            </a:r>
            <a:r>
              <a:rPr lang="en-US" sz="3100" dirty="0" err="1" smtClean="0"/>
              <a:t>opterećenjem</a:t>
            </a:r>
            <a:r>
              <a:rPr lang="en-US" sz="3100" dirty="0" smtClean="0"/>
              <a:t>, </a:t>
            </a:r>
            <a:r>
              <a:rPr lang="en-US" sz="3100" dirty="0" err="1" smtClean="0"/>
              <a:t>ali</a:t>
            </a:r>
            <a:r>
              <a:rPr lang="en-US" sz="3100" dirty="0" smtClean="0"/>
              <a:t> </a:t>
            </a:r>
            <a:r>
              <a:rPr lang="en-US" sz="3100" dirty="0" err="1" smtClean="0"/>
              <a:t>isklučivo</a:t>
            </a:r>
            <a:r>
              <a:rPr lang="en-US" sz="3100" dirty="0" smtClean="0"/>
              <a:t> do </a:t>
            </a:r>
            <a:r>
              <a:rPr lang="en-US" sz="3100" dirty="0" err="1" smtClean="0"/>
              <a:t>granice</a:t>
            </a:r>
            <a:r>
              <a:rPr lang="en-US" sz="3100" dirty="0" smtClean="0"/>
              <a:t> bola. U </a:t>
            </a:r>
            <a:r>
              <a:rPr lang="en-US" sz="3100" dirty="0" err="1" smtClean="0"/>
              <a:t>praksu</a:t>
            </a:r>
            <a:r>
              <a:rPr lang="en-US" sz="3100" dirty="0" smtClean="0"/>
              <a:t> </a:t>
            </a:r>
            <a:r>
              <a:rPr lang="en-US" sz="3100" dirty="0" err="1" smtClean="0"/>
              <a:t>sportista</a:t>
            </a:r>
            <a:r>
              <a:rPr lang="en-US" sz="3100" dirty="0" smtClean="0"/>
              <a:t> </a:t>
            </a:r>
            <a:r>
              <a:rPr lang="en-US" sz="3100" dirty="0" err="1" smtClean="0"/>
              <a:t>ustaje</a:t>
            </a:r>
            <a:r>
              <a:rPr lang="en-US" sz="3100" dirty="0" smtClean="0"/>
              <a:t> </a:t>
            </a:r>
            <a:r>
              <a:rPr lang="en-US" sz="3100" dirty="0" err="1" smtClean="0"/>
              <a:t>kada</a:t>
            </a:r>
            <a:r>
              <a:rPr lang="en-US" sz="3100" dirty="0" smtClean="0"/>
              <a:t> </a:t>
            </a:r>
            <a:r>
              <a:rPr lang="en-US" sz="3100" dirty="0" err="1" smtClean="0"/>
              <a:t>nema</a:t>
            </a:r>
            <a:r>
              <a:rPr lang="en-US" sz="3100" dirty="0" smtClean="0"/>
              <a:t> </a:t>
            </a:r>
            <a:r>
              <a:rPr lang="en-US" sz="3100" dirty="0" err="1" smtClean="0"/>
              <a:t>bolove</a:t>
            </a:r>
            <a:r>
              <a:rPr lang="en-US" sz="3100" dirty="0" smtClean="0"/>
              <a:t> </a:t>
            </a:r>
            <a:r>
              <a:rPr lang="en-US" sz="3100" dirty="0" err="1" smtClean="0"/>
              <a:t>pri</a:t>
            </a:r>
            <a:r>
              <a:rPr lang="en-US" sz="3100" dirty="0" smtClean="0"/>
              <a:t> </a:t>
            </a:r>
            <a:r>
              <a:rPr lang="en-US" sz="3100" dirty="0" err="1" smtClean="0"/>
              <a:t>uspravnom</a:t>
            </a:r>
            <a:r>
              <a:rPr lang="en-US" sz="3100" dirty="0" smtClean="0"/>
              <a:t> </a:t>
            </a:r>
            <a:r>
              <a:rPr lang="en-US" sz="3100" dirty="0" err="1" smtClean="0"/>
              <a:t>hodu</a:t>
            </a:r>
            <a:r>
              <a:rPr lang="en-US" sz="3100" dirty="0" smtClean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trnjenje</a:t>
            </a:r>
            <a:r>
              <a:rPr lang="en-US" sz="3100" dirty="0" smtClean="0"/>
              <a:t> </a:t>
            </a:r>
            <a:r>
              <a:rPr lang="en-US" sz="3100" dirty="0" err="1" smtClean="0"/>
              <a:t>duž</a:t>
            </a:r>
            <a:r>
              <a:rPr lang="en-US" sz="3100" dirty="0" smtClean="0"/>
              <a:t> </a:t>
            </a:r>
            <a:r>
              <a:rPr lang="en-US" sz="3100" dirty="0" err="1" smtClean="0"/>
              <a:t>nogu</a:t>
            </a:r>
            <a:r>
              <a:rPr lang="en-US" sz="3100" dirty="0" smtClean="0"/>
              <a:t>. </a:t>
            </a:r>
            <a:endParaRPr lang="sr-Latn-RS" sz="3100" dirty="0" smtClean="0"/>
          </a:p>
          <a:p>
            <a:r>
              <a:rPr lang="en-US" sz="3100" dirty="0" err="1" smtClean="0"/>
              <a:t>Osnovni</a:t>
            </a:r>
            <a:r>
              <a:rPr lang="en-US" sz="3100" dirty="0" smtClean="0"/>
              <a:t> </a:t>
            </a:r>
            <a:r>
              <a:rPr lang="en-US" sz="3100" dirty="0" err="1" smtClean="0"/>
              <a:t>cilj</a:t>
            </a:r>
            <a:r>
              <a:rPr lang="en-US" sz="3100" dirty="0" smtClean="0"/>
              <a:t> </a:t>
            </a:r>
            <a:r>
              <a:rPr lang="en-US" sz="3100" dirty="0" err="1" smtClean="0"/>
              <a:t>kineziterapije</a:t>
            </a:r>
            <a:r>
              <a:rPr lang="en-US" sz="3100" dirty="0" smtClean="0"/>
              <a:t> je </a:t>
            </a:r>
            <a:r>
              <a:rPr lang="en-US" sz="3100" dirty="0" err="1" smtClean="0"/>
              <a:t>mobilizacija</a:t>
            </a:r>
            <a:r>
              <a:rPr lang="en-US" sz="3100" dirty="0" smtClean="0"/>
              <a:t> </a:t>
            </a:r>
            <a:r>
              <a:rPr lang="en-US" sz="3100" dirty="0" err="1" smtClean="0"/>
              <a:t>donjih</a:t>
            </a:r>
            <a:r>
              <a:rPr lang="en-US" sz="3100" dirty="0" smtClean="0"/>
              <a:t> </a:t>
            </a:r>
            <a:r>
              <a:rPr lang="en-US" sz="3100" dirty="0" err="1" smtClean="0"/>
              <a:t>ekstremiteta</a:t>
            </a:r>
            <a:r>
              <a:rPr lang="en-US" sz="3100" dirty="0" smtClean="0"/>
              <a:t>, </a:t>
            </a:r>
            <a:r>
              <a:rPr lang="en-US" sz="3100" dirty="0" err="1" smtClean="0"/>
              <a:t>zatezanje</a:t>
            </a:r>
            <a:r>
              <a:rPr lang="en-US" sz="3100" dirty="0" smtClean="0"/>
              <a:t> </a:t>
            </a:r>
            <a:r>
              <a:rPr lang="en-US" sz="3100" dirty="0" err="1" smtClean="0"/>
              <a:t>mišićnih</a:t>
            </a:r>
            <a:r>
              <a:rPr lang="en-US" sz="3100" dirty="0" smtClean="0"/>
              <a:t> </a:t>
            </a:r>
            <a:r>
              <a:rPr lang="en-US" sz="3100" dirty="0" err="1" smtClean="0"/>
              <a:t>grupa</a:t>
            </a:r>
            <a:r>
              <a:rPr lang="en-US" sz="3100" dirty="0" smtClean="0"/>
              <a:t> </a:t>
            </a:r>
            <a:r>
              <a:rPr lang="en-US" sz="3100" dirty="0" err="1" smtClean="0"/>
              <a:t>preko</a:t>
            </a:r>
            <a:r>
              <a:rPr lang="en-US" sz="3100" dirty="0" smtClean="0"/>
              <a:t> </a:t>
            </a:r>
            <a:r>
              <a:rPr lang="en-US" sz="3100" dirty="0" err="1" smtClean="0"/>
              <a:t>njihovog</a:t>
            </a:r>
            <a:r>
              <a:rPr lang="en-US" sz="3100" dirty="0" smtClean="0"/>
              <a:t> </a:t>
            </a:r>
            <a:r>
              <a:rPr lang="en-US" sz="3100" dirty="0" err="1" smtClean="0"/>
              <a:t>osovinskog</a:t>
            </a:r>
            <a:r>
              <a:rPr lang="en-US" sz="3100" dirty="0" smtClean="0"/>
              <a:t> </a:t>
            </a:r>
            <a:r>
              <a:rPr lang="en-US" sz="3100" dirty="0" err="1" smtClean="0"/>
              <a:t>zatezanja</a:t>
            </a:r>
            <a:r>
              <a:rPr lang="en-US" sz="3100" dirty="0" smtClean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stabilizacija</a:t>
            </a:r>
            <a:r>
              <a:rPr lang="en-US" sz="3100" dirty="0" smtClean="0"/>
              <a:t> </a:t>
            </a:r>
            <a:r>
              <a:rPr lang="en-US" sz="3100" dirty="0" err="1" smtClean="0"/>
              <a:t>kičmenog</a:t>
            </a:r>
            <a:r>
              <a:rPr lang="en-US" sz="3100" dirty="0" smtClean="0"/>
              <a:t> </a:t>
            </a:r>
            <a:r>
              <a:rPr lang="en-US" sz="3100" dirty="0" err="1" smtClean="0"/>
              <a:t>stuba</a:t>
            </a:r>
            <a:r>
              <a:rPr lang="en-US" sz="3100" dirty="0" smtClean="0"/>
              <a:t>, </a:t>
            </a:r>
            <a:r>
              <a:rPr lang="en-US" sz="3100" dirty="0" err="1" smtClean="0"/>
              <a:t>karličnog</a:t>
            </a:r>
            <a:r>
              <a:rPr lang="en-US" sz="3100" dirty="0" smtClean="0"/>
              <a:t> </a:t>
            </a:r>
            <a:r>
              <a:rPr lang="en-US" sz="3100" dirty="0" err="1" smtClean="0"/>
              <a:t>prstena</a:t>
            </a:r>
            <a:r>
              <a:rPr lang="en-US" sz="3100" dirty="0" smtClean="0"/>
              <a:t>, </a:t>
            </a:r>
            <a:r>
              <a:rPr lang="en-US" sz="3100" dirty="0" err="1" smtClean="0"/>
              <a:t>kao</a:t>
            </a:r>
            <a:r>
              <a:rPr lang="en-US" sz="3100" dirty="0" smtClean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osovinskih</a:t>
            </a:r>
            <a:r>
              <a:rPr lang="en-US" sz="3100" dirty="0" smtClean="0"/>
              <a:t> </a:t>
            </a:r>
            <a:r>
              <a:rPr lang="en-US" sz="3100" dirty="0" err="1" smtClean="0"/>
              <a:t>mišića</a:t>
            </a:r>
            <a:r>
              <a:rPr lang="en-US" sz="3100" dirty="0" smtClean="0"/>
              <a:t> </a:t>
            </a:r>
            <a:r>
              <a:rPr lang="en-US" sz="3100" dirty="0" err="1" smtClean="0"/>
              <a:t>lanca</a:t>
            </a:r>
            <a:r>
              <a:rPr lang="en-US" sz="3100" dirty="0" smtClean="0"/>
              <a:t>, a </a:t>
            </a:r>
            <a:r>
              <a:rPr lang="en-US" sz="3100" dirty="0" err="1" smtClean="0"/>
              <a:t>što</a:t>
            </a:r>
            <a:r>
              <a:rPr lang="en-US" sz="3100" dirty="0" smtClean="0"/>
              <a:t> je </a:t>
            </a:r>
            <a:r>
              <a:rPr lang="en-US" sz="3100" dirty="0" err="1" smtClean="0"/>
              <a:t>uslov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se </a:t>
            </a:r>
            <a:r>
              <a:rPr lang="en-US" sz="3100" dirty="0" err="1" smtClean="0"/>
              <a:t>lumbalna</a:t>
            </a:r>
            <a:r>
              <a:rPr lang="en-US" sz="3100" dirty="0" smtClean="0"/>
              <a:t> </a:t>
            </a:r>
            <a:r>
              <a:rPr lang="en-US" sz="3100" dirty="0" err="1" smtClean="0"/>
              <a:t>kičma</a:t>
            </a:r>
            <a:r>
              <a:rPr lang="en-US" sz="3100" dirty="0" smtClean="0"/>
              <a:t> </a:t>
            </a:r>
            <a:r>
              <a:rPr lang="en-US" sz="3100" dirty="0" err="1" smtClean="0"/>
              <a:t>snagom</a:t>
            </a:r>
            <a:r>
              <a:rPr lang="en-US" sz="3100" dirty="0" smtClean="0"/>
              <a:t> </a:t>
            </a:r>
            <a:r>
              <a:rPr lang="en-US" sz="3100" dirty="0" err="1" smtClean="0"/>
              <a:t>mišića</a:t>
            </a:r>
            <a:r>
              <a:rPr lang="en-US" sz="3100" dirty="0" smtClean="0"/>
              <a:t> </a:t>
            </a:r>
            <a:r>
              <a:rPr lang="en-US" sz="3100" dirty="0" err="1" smtClean="0"/>
              <a:t>može</a:t>
            </a:r>
            <a:r>
              <a:rPr lang="en-US" sz="3100" dirty="0" smtClean="0"/>
              <a:t> </a:t>
            </a:r>
            <a:r>
              <a:rPr lang="en-US" sz="3100" dirty="0" err="1" smtClean="0"/>
              <a:t>imobilizirati</a:t>
            </a:r>
            <a:r>
              <a:rPr lang="en-US" sz="3100" dirty="0" smtClean="0"/>
              <a:t> u </a:t>
            </a:r>
            <a:r>
              <a:rPr lang="en-US" sz="3100" dirty="0" err="1" smtClean="0"/>
              <a:t>položaju</a:t>
            </a:r>
            <a:r>
              <a:rPr lang="en-US" sz="3100" dirty="0" smtClean="0"/>
              <a:t> </a:t>
            </a:r>
            <a:r>
              <a:rPr lang="en-US" sz="3100" dirty="0" err="1" smtClean="0"/>
              <a:t>blage</a:t>
            </a:r>
            <a:r>
              <a:rPr lang="en-US" sz="3100" dirty="0" smtClean="0"/>
              <a:t> </a:t>
            </a:r>
            <a:r>
              <a:rPr lang="en-US" sz="3100" dirty="0" err="1" smtClean="0"/>
              <a:t>kifoze</a:t>
            </a:r>
            <a:r>
              <a:rPr lang="en-US" sz="3100" dirty="0" smtClean="0"/>
              <a:t> </a:t>
            </a:r>
            <a:r>
              <a:rPr lang="en-US" sz="3100" dirty="0" err="1" smtClean="0"/>
              <a:t>karlice</a:t>
            </a:r>
            <a:r>
              <a:rPr lang="en-US" sz="3100" dirty="0" smtClean="0"/>
              <a:t> u </a:t>
            </a:r>
            <a:r>
              <a:rPr lang="en-US" sz="3100" dirty="0" err="1" smtClean="0"/>
              <a:t>lakoj</a:t>
            </a:r>
            <a:r>
              <a:rPr lang="en-US" sz="3100" dirty="0" smtClean="0"/>
              <a:t> </a:t>
            </a:r>
            <a:r>
              <a:rPr lang="en-US" sz="3100" dirty="0" err="1" smtClean="0"/>
              <a:t>reklinaciji</a:t>
            </a:r>
            <a:r>
              <a:rPr lang="sr-Latn-RS" sz="3100" dirty="0" smtClean="0"/>
              <a:t>.</a:t>
            </a:r>
            <a:endParaRPr lang="en-US" sz="3100" dirty="0"/>
          </a:p>
        </p:txBody>
      </p:sp>
      <p:pic>
        <p:nvPicPr>
          <p:cNvPr id="4" name="Picture 3" descr="download 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5514766"/>
            <a:ext cx="2000250" cy="134323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Fizikalna terapija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Fizikalna</a:t>
            </a:r>
            <a:r>
              <a:rPr lang="en-US" sz="2800" dirty="0" smtClean="0"/>
              <a:t> </a:t>
            </a:r>
            <a:r>
              <a:rPr lang="en-US" sz="2800" dirty="0" err="1" smtClean="0"/>
              <a:t>terapija</a:t>
            </a:r>
            <a:r>
              <a:rPr lang="en-US" sz="2800" dirty="0" smtClean="0"/>
              <a:t> </a:t>
            </a:r>
            <a:r>
              <a:rPr lang="en-US" sz="2800" dirty="0" err="1" smtClean="0"/>
              <a:t>protažira</a:t>
            </a:r>
            <a:r>
              <a:rPr lang="en-US" sz="2800" dirty="0" smtClean="0"/>
              <a:t> </a:t>
            </a:r>
            <a:r>
              <a:rPr lang="en-US" sz="2800" dirty="0" err="1" smtClean="0"/>
              <a:t>manuelna</a:t>
            </a:r>
            <a:r>
              <a:rPr lang="en-US" sz="2800" dirty="0" smtClean="0"/>
              <a:t> </a:t>
            </a:r>
            <a:r>
              <a:rPr lang="en-US" sz="2800" dirty="0" err="1" smtClean="0"/>
              <a:t>vibraciona</a:t>
            </a:r>
            <a:r>
              <a:rPr lang="en-US" sz="2800" dirty="0" smtClean="0"/>
              <a:t> </a:t>
            </a:r>
            <a:r>
              <a:rPr lang="en-US" sz="2800" dirty="0" err="1" smtClean="0"/>
              <a:t>masaža</a:t>
            </a:r>
            <a:r>
              <a:rPr lang="en-US" sz="2800" dirty="0" smtClean="0"/>
              <a:t>, </a:t>
            </a:r>
            <a:r>
              <a:rPr lang="en-US" sz="2800" dirty="0" err="1" smtClean="0"/>
              <a:t>podvodna</a:t>
            </a:r>
            <a:r>
              <a:rPr lang="en-US" sz="2800" dirty="0" smtClean="0"/>
              <a:t> </a:t>
            </a:r>
            <a:r>
              <a:rPr lang="en-US" sz="2800" dirty="0" err="1" smtClean="0"/>
              <a:t>relaksirajuća</a:t>
            </a:r>
            <a:r>
              <a:rPr lang="en-US" sz="2800" dirty="0" smtClean="0"/>
              <a:t> </a:t>
            </a:r>
            <a:r>
              <a:rPr lang="en-US" sz="2800" dirty="0" err="1" smtClean="0"/>
              <a:t>masaža</a:t>
            </a:r>
            <a:r>
              <a:rPr lang="en-US" sz="2800" dirty="0" smtClean="0"/>
              <a:t>, </a:t>
            </a:r>
            <a:r>
              <a:rPr lang="en-US" sz="2800" dirty="0" err="1" smtClean="0"/>
              <a:t>hidroterapija</a:t>
            </a:r>
            <a:r>
              <a:rPr lang="en-US" sz="2800" dirty="0" smtClean="0"/>
              <a:t> (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vode</a:t>
            </a:r>
            <a:r>
              <a:rPr lang="en-US" sz="2800" dirty="0" smtClean="0"/>
              <a:t> </a:t>
            </a:r>
            <a:r>
              <a:rPr lang="en-US" sz="2800" dirty="0" err="1" smtClean="0"/>
              <a:t>između</a:t>
            </a:r>
            <a:r>
              <a:rPr lang="en-US" sz="2800" dirty="0" smtClean="0"/>
              <a:t> 34–38 </a:t>
            </a:r>
            <a:r>
              <a:rPr lang="en-US" sz="2800" dirty="0" err="1" smtClean="0"/>
              <a:t>stepeni</a:t>
            </a:r>
            <a:r>
              <a:rPr lang="en-US" sz="2800" dirty="0" smtClean="0"/>
              <a:t>)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olakšani</a:t>
            </a:r>
            <a:r>
              <a:rPr lang="en-US" sz="2800" dirty="0" smtClean="0"/>
              <a:t> </a:t>
            </a:r>
            <a:r>
              <a:rPr lang="en-US" sz="2800" dirty="0" err="1" smtClean="0"/>
              <a:t>pokreti</a:t>
            </a:r>
            <a:r>
              <a:rPr lang="en-US" sz="2800" dirty="0" smtClean="0"/>
              <a:t> u </a:t>
            </a:r>
            <a:r>
              <a:rPr lang="en-US" sz="2800" dirty="0" err="1" smtClean="0"/>
              <a:t>vodi</a:t>
            </a:r>
            <a:r>
              <a:rPr lang="en-US" sz="2800" dirty="0" smtClean="0"/>
              <a:t>, </a:t>
            </a:r>
            <a:r>
              <a:rPr lang="en-US" sz="2800" dirty="0" err="1" smtClean="0"/>
              <a:t>termoterapije</a:t>
            </a:r>
            <a:r>
              <a:rPr lang="en-US" sz="2800" dirty="0" smtClean="0"/>
              <a:t>, a u </a:t>
            </a:r>
            <a:r>
              <a:rPr lang="en-US" sz="2800" dirty="0" err="1" smtClean="0"/>
              <a:t>novije</a:t>
            </a:r>
            <a:r>
              <a:rPr lang="en-US" sz="2800" dirty="0" smtClean="0"/>
              <a:t> </a:t>
            </a:r>
            <a:r>
              <a:rPr lang="en-US" sz="2800" dirty="0" err="1" smtClean="0"/>
              <a:t>vreme</a:t>
            </a:r>
            <a:r>
              <a:rPr lang="en-US" sz="2800" dirty="0" smtClean="0"/>
              <a:t> </a:t>
            </a:r>
            <a:r>
              <a:rPr lang="en-US" sz="2800" dirty="0" err="1" smtClean="0"/>
              <a:t>koristi</a:t>
            </a:r>
            <a:r>
              <a:rPr lang="en-US" sz="2800" dirty="0" smtClean="0"/>
              <a:t> se </a:t>
            </a:r>
            <a:r>
              <a:rPr lang="en-US" sz="2800" dirty="0" err="1" smtClean="0"/>
              <a:t>krioterapija</a:t>
            </a:r>
            <a:r>
              <a:rPr lang="en-US" sz="2800" dirty="0" smtClean="0"/>
              <a:t> </a:t>
            </a:r>
            <a:r>
              <a:rPr lang="en-US" sz="2800" dirty="0" err="1" smtClean="0"/>
              <a:t>analgezijom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vaskularizacijom</a:t>
            </a:r>
            <a:r>
              <a:rPr lang="en-US" sz="2800" dirty="0" smtClean="0"/>
              <a:t> </a:t>
            </a:r>
            <a:r>
              <a:rPr lang="en-US" sz="2800" dirty="0" err="1" smtClean="0"/>
              <a:t>koja</a:t>
            </a:r>
            <a:r>
              <a:rPr lang="en-US" sz="2800" dirty="0" smtClean="0"/>
              <a:t> </a:t>
            </a:r>
            <a:r>
              <a:rPr lang="en-US" sz="2800" dirty="0" err="1" smtClean="0"/>
              <a:t>nastaje</a:t>
            </a:r>
            <a:r>
              <a:rPr lang="en-US" sz="2800" dirty="0" smtClean="0"/>
              <a:t> </a:t>
            </a:r>
            <a:r>
              <a:rPr lang="en-US" sz="2800" dirty="0" err="1" smtClean="0"/>
              <a:t>posle</a:t>
            </a:r>
            <a:r>
              <a:rPr lang="en-US" sz="2800" dirty="0" smtClean="0"/>
              <a:t> </a:t>
            </a:r>
            <a:r>
              <a:rPr lang="en-US" sz="2800" dirty="0" err="1" smtClean="0"/>
              <a:t>kratke</a:t>
            </a:r>
            <a:r>
              <a:rPr lang="en-US" sz="2800" dirty="0" smtClean="0"/>
              <a:t> </a:t>
            </a:r>
            <a:r>
              <a:rPr lang="en-US" sz="2800" dirty="0" err="1" smtClean="0"/>
              <a:t>vazokonstrikcije</a:t>
            </a:r>
            <a:r>
              <a:rPr lang="en-US" dirty="0" smtClean="0"/>
              <a:t>. </a:t>
            </a:r>
            <a:endParaRPr lang="sr-Latn-RS" dirty="0" smtClean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181600" y="4318000"/>
            <a:ext cx="381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Ultrazvuk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deluje</a:t>
            </a:r>
            <a:r>
              <a:rPr lang="en-US" dirty="0" smtClean="0"/>
              <a:t> </a:t>
            </a:r>
            <a:r>
              <a:rPr lang="en-US" dirty="0" err="1" smtClean="0"/>
              <a:t>analgetički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spazmolitički</a:t>
            </a:r>
            <a:r>
              <a:rPr lang="en-US" dirty="0" smtClean="0"/>
              <a:t>, </a:t>
            </a:r>
            <a:r>
              <a:rPr lang="en-US" dirty="0" err="1" smtClean="0"/>
              <a:t>diodinamičke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</a:t>
            </a:r>
            <a:r>
              <a:rPr lang="en-US" dirty="0" err="1" smtClean="0"/>
              <a:t>duž</a:t>
            </a:r>
            <a:r>
              <a:rPr lang="en-US" dirty="0" smtClean="0"/>
              <a:t> n. </a:t>
            </a:r>
            <a:r>
              <a:rPr lang="en-US" dirty="0" err="1" smtClean="0"/>
              <a:t>ishiadicusa</a:t>
            </a:r>
            <a:r>
              <a:rPr lang="en-US" dirty="0" smtClean="0"/>
              <a:t>, </a:t>
            </a:r>
            <a:r>
              <a:rPr lang="en-US" dirty="0" err="1" smtClean="0"/>
              <a:t>interferentne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, laser, </a:t>
            </a:r>
            <a:r>
              <a:rPr lang="en-US" dirty="0" err="1" smtClean="0"/>
              <a:t>impulsno</a:t>
            </a:r>
            <a:r>
              <a:rPr lang="en-US" dirty="0" smtClean="0"/>
              <a:t> </a:t>
            </a:r>
            <a:r>
              <a:rPr lang="en-US" dirty="0" err="1" smtClean="0"/>
              <a:t>magnetno</a:t>
            </a:r>
            <a:r>
              <a:rPr lang="en-US" dirty="0" smtClean="0"/>
              <a:t> </a:t>
            </a:r>
            <a:r>
              <a:rPr lang="en-US" dirty="0" err="1" smtClean="0"/>
              <a:t>polje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elektrostimulacija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Kombinacija</a:t>
            </a:r>
            <a:r>
              <a:rPr lang="en-US" dirty="0" smtClean="0"/>
              <a:t> </a:t>
            </a:r>
            <a:r>
              <a:rPr lang="en-US" dirty="0" err="1" smtClean="0"/>
              <a:t>navedenih</a:t>
            </a:r>
            <a:r>
              <a:rPr lang="en-US" dirty="0" smtClean="0"/>
              <a:t> </a:t>
            </a:r>
            <a:r>
              <a:rPr lang="en-US" dirty="0" err="1" smtClean="0"/>
              <a:t>fizikalnih</a:t>
            </a:r>
            <a:r>
              <a:rPr lang="en-US" dirty="0" smtClean="0"/>
              <a:t> </a:t>
            </a:r>
            <a:r>
              <a:rPr lang="en-US" dirty="0" err="1" smtClean="0"/>
              <a:t>tretmana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težine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.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bitan</a:t>
            </a:r>
            <a:r>
              <a:rPr lang="en-US" dirty="0" smtClean="0"/>
              <a:t> </a:t>
            </a:r>
            <a:r>
              <a:rPr lang="en-US" dirty="0" err="1" smtClean="0"/>
              <a:t>psihološki</a:t>
            </a:r>
            <a:r>
              <a:rPr lang="en-US" dirty="0" smtClean="0"/>
              <a:t> status </a:t>
            </a:r>
            <a:r>
              <a:rPr lang="en-US" dirty="0" err="1" smtClean="0"/>
              <a:t>poverenje</a:t>
            </a:r>
            <a:r>
              <a:rPr lang="en-US" dirty="0" smtClean="0"/>
              <a:t> </a:t>
            </a:r>
            <a:r>
              <a:rPr lang="en-US" dirty="0" err="1" smtClean="0"/>
              <a:t>igrača</a:t>
            </a:r>
            <a:r>
              <a:rPr lang="en-US" dirty="0" smtClean="0"/>
              <a:t> u </a:t>
            </a:r>
            <a:r>
              <a:rPr lang="en-US" dirty="0" err="1" smtClean="0"/>
              <a:t>lekara</a:t>
            </a:r>
            <a:r>
              <a:rPr lang="en-US" dirty="0" smtClean="0"/>
              <a:t> je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značajan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u </a:t>
            </a:r>
            <a:r>
              <a:rPr lang="en-US" dirty="0" err="1" smtClean="0"/>
              <a:t>brzini</a:t>
            </a:r>
            <a:r>
              <a:rPr lang="en-US" dirty="0" smtClean="0"/>
              <a:t> </a:t>
            </a:r>
            <a:r>
              <a:rPr lang="en-US" dirty="0" err="1" smtClean="0"/>
              <a:t>izlečenja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povratak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sportsko</a:t>
            </a:r>
            <a:r>
              <a:rPr lang="en-US" dirty="0" smtClean="0"/>
              <a:t> </a:t>
            </a:r>
            <a:r>
              <a:rPr lang="en-US" dirty="0" err="1" smtClean="0"/>
              <a:t>borilište</a:t>
            </a:r>
            <a:r>
              <a:rPr lang="en-US" dirty="0" smtClean="0"/>
              <a:t>.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Fizikalna terapija</a:t>
            </a:r>
            <a:endParaRPr lang="en-US" dirty="0"/>
          </a:p>
        </p:txBody>
      </p:sp>
      <p:pic>
        <p:nvPicPr>
          <p:cNvPr id="5" name="Picture 4" descr="download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259858"/>
            <a:ext cx="2133600" cy="159814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Hiruško lečenje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Po </a:t>
            </a:r>
            <a:r>
              <a:rPr lang="en-US" dirty="0" err="1" smtClean="0"/>
              <a:t>Banoviću</a:t>
            </a:r>
            <a:r>
              <a:rPr lang="en-US" dirty="0" smtClean="0"/>
              <a:t> </a:t>
            </a:r>
            <a:r>
              <a:rPr lang="en-US" dirty="0" err="1" smtClean="0"/>
              <a:t>apsolutne</a:t>
            </a:r>
            <a:r>
              <a:rPr lang="en-US" dirty="0" smtClean="0"/>
              <a:t> </a:t>
            </a:r>
            <a:r>
              <a:rPr lang="en-US" dirty="0" err="1" smtClean="0"/>
              <a:t>indikacije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hiruško</a:t>
            </a:r>
            <a:r>
              <a:rPr lang="en-U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 </a:t>
            </a:r>
          </a:p>
          <a:p>
            <a:r>
              <a:rPr lang="en-US" dirty="0" err="1" smtClean="0"/>
              <a:t>neuspešna</a:t>
            </a:r>
            <a:r>
              <a:rPr lang="en-US" dirty="0" smtClean="0"/>
              <a:t> </a:t>
            </a:r>
            <a:r>
              <a:rPr lang="en-US" dirty="0" err="1" smtClean="0"/>
              <a:t>konzervativna</a:t>
            </a:r>
            <a:r>
              <a:rPr lang="en-US" dirty="0" smtClean="0"/>
              <a:t> </a:t>
            </a:r>
            <a:r>
              <a:rPr lang="en-US" dirty="0" err="1" smtClean="0"/>
              <a:t>teraoija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progresivni</a:t>
            </a:r>
            <a:r>
              <a:rPr lang="en-US" dirty="0" smtClean="0"/>
              <a:t> </a:t>
            </a:r>
            <a:r>
              <a:rPr lang="en-US" dirty="0" err="1" smtClean="0"/>
              <a:t>neurološki</a:t>
            </a:r>
            <a:r>
              <a:rPr lang="en-US" dirty="0" smtClean="0"/>
              <a:t> deficit,</a:t>
            </a:r>
          </a:p>
          <a:p>
            <a:r>
              <a:rPr lang="en-US" dirty="0" err="1" smtClean="0"/>
              <a:t>prolaps</a:t>
            </a:r>
            <a:r>
              <a:rPr lang="en-US" dirty="0" smtClean="0"/>
              <a:t> </a:t>
            </a:r>
            <a:r>
              <a:rPr lang="en-US" dirty="0" err="1" smtClean="0"/>
              <a:t>diskusa</a:t>
            </a:r>
            <a:r>
              <a:rPr lang="en-US" dirty="0" smtClean="0"/>
              <a:t> </a:t>
            </a:r>
            <a:r>
              <a:rPr lang="en-US" dirty="0" err="1" smtClean="0"/>
              <a:t>centralnog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, </a:t>
            </a:r>
            <a:r>
              <a:rPr lang="en-US" dirty="0" err="1" smtClean="0"/>
              <a:t>gde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poremećaji</a:t>
            </a:r>
            <a:r>
              <a:rPr lang="en-US" dirty="0" smtClean="0"/>
              <a:t> </a:t>
            </a:r>
            <a:r>
              <a:rPr lang="en-US" dirty="0" err="1" smtClean="0"/>
              <a:t>motorike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svinktera</a:t>
            </a:r>
            <a:r>
              <a:rPr lang="en-US" dirty="0" smtClean="0"/>
              <a:t>, a </a:t>
            </a:r>
            <a:r>
              <a:rPr lang="en-US" dirty="0" err="1" smtClean="0"/>
              <a:t>gde</a:t>
            </a:r>
            <a:r>
              <a:rPr lang="en-US" dirty="0" smtClean="0"/>
              <a:t> bi </a:t>
            </a:r>
            <a:r>
              <a:rPr lang="en-US" dirty="0" err="1" smtClean="0"/>
              <a:t>neoperativno</a:t>
            </a:r>
            <a:r>
              <a:rPr lang="en-U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 </a:t>
            </a:r>
            <a:r>
              <a:rPr lang="en-US" dirty="0" err="1" smtClean="0"/>
              <a:t>predstavljalo</a:t>
            </a:r>
            <a:r>
              <a:rPr lang="en-US" dirty="0" smtClean="0"/>
              <a:t>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rizik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kompresiju</a:t>
            </a:r>
            <a:r>
              <a:rPr lang="en-US" dirty="0" smtClean="0"/>
              <a:t> </a:t>
            </a:r>
            <a:r>
              <a:rPr lang="en-US" dirty="0" err="1" smtClean="0"/>
              <a:t>kaude</a:t>
            </a:r>
            <a:r>
              <a:rPr lang="en-US" dirty="0" smtClean="0"/>
              <a:t> </a:t>
            </a:r>
            <a:r>
              <a:rPr lang="en-US" dirty="0" err="1" smtClean="0"/>
              <a:t>ekvine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Relativne</a:t>
            </a:r>
            <a:r>
              <a:rPr lang="en-US" dirty="0" smtClean="0"/>
              <a:t> </a:t>
            </a:r>
            <a:r>
              <a:rPr lang="en-US" dirty="0" err="1" smtClean="0"/>
              <a:t>indikacije</a:t>
            </a:r>
            <a:r>
              <a:rPr lang="en-US" dirty="0" smtClean="0"/>
              <a:t>: </a:t>
            </a:r>
          </a:p>
          <a:p>
            <a:r>
              <a:rPr lang="en-US" dirty="0" err="1" smtClean="0"/>
              <a:t>česti</a:t>
            </a:r>
            <a:r>
              <a:rPr lang="en-US" dirty="0" smtClean="0"/>
              <a:t> </a:t>
            </a:r>
            <a:r>
              <a:rPr lang="en-US" dirty="0" err="1" smtClean="0"/>
              <a:t>recidivi</a:t>
            </a:r>
            <a:r>
              <a:rPr lang="en-US" dirty="0" smtClean="0"/>
              <a:t> </a:t>
            </a:r>
            <a:r>
              <a:rPr lang="en-US" dirty="0" err="1" smtClean="0"/>
              <a:t>radikularnih</a:t>
            </a:r>
            <a:r>
              <a:rPr lang="en-US" dirty="0" smtClean="0"/>
              <a:t> </a:t>
            </a:r>
            <a:r>
              <a:rPr lang="en-US" dirty="0" err="1" smtClean="0"/>
              <a:t>bolova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adhezije</a:t>
            </a:r>
            <a:r>
              <a:rPr lang="en-US" dirty="0" smtClean="0"/>
              <a:t> </a:t>
            </a:r>
            <a:r>
              <a:rPr lang="en-US" dirty="0" err="1" smtClean="0"/>
              <a:t>korenova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dovode</a:t>
            </a:r>
            <a:r>
              <a:rPr lang="en-US" dirty="0" smtClean="0"/>
              <a:t> do </a:t>
            </a:r>
            <a:r>
              <a:rPr lang="en-US" dirty="0" err="1" smtClean="0"/>
              <a:t>stalne</a:t>
            </a:r>
            <a:r>
              <a:rPr lang="en-US" dirty="0" smtClean="0"/>
              <a:t> </a:t>
            </a:r>
            <a:r>
              <a:rPr lang="en-US" dirty="0" err="1" smtClean="0"/>
              <a:t>parestezije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radikularnog</a:t>
            </a:r>
            <a:r>
              <a:rPr lang="en-US" dirty="0" smtClean="0"/>
              <a:t> bola,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čiji</a:t>
            </a:r>
            <a:r>
              <a:rPr lang="en-US" dirty="0" smtClean="0"/>
              <a:t> </a:t>
            </a:r>
            <a:r>
              <a:rPr lang="en-US" dirty="0" err="1" smtClean="0"/>
              <a:t>intenzitet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457825"/>
            <a:ext cx="3267075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2060"/>
                </a:solidFill>
              </a:rPr>
              <a:t>HVALA NA PAŽNJI</a:t>
            </a:r>
          </a:p>
        </p:txBody>
      </p:sp>
      <p:pic>
        <p:nvPicPr>
          <p:cNvPr id="6" name="Content Placeholder 4" descr="180px-Gray_111_-_Vertebral_column-coloured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1600200"/>
            <a:ext cx="271652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Content Placeholder 7" descr="anatomija-lokomotornog-sistema-25-6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201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Zglobovi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kičmenog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stuba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412875"/>
            <a:ext cx="4932363" cy="52562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    </a:t>
            </a:r>
            <a:r>
              <a:rPr lang="en-US" sz="2800" dirty="0" smtClean="0"/>
              <a:t>U</a:t>
            </a:r>
            <a:r>
              <a:rPr lang="sr-Latn-RS" sz="2800" dirty="0" smtClean="0"/>
              <a:t> </a:t>
            </a:r>
            <a:r>
              <a:rPr lang="sr-Latn-RS" sz="2800" b="1" dirty="0" smtClean="0"/>
              <a:t>vratnom</a:t>
            </a:r>
            <a:r>
              <a:rPr lang="sr-Latn-RS" sz="2800" dirty="0" smtClean="0"/>
              <a:t> delu: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</a:t>
            </a:r>
            <a:r>
              <a:rPr lang="sr-Latn-RS" sz="2800" dirty="0" smtClean="0"/>
              <a:t>pofizarni (fasetni) zglob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</a:t>
            </a:r>
            <a:r>
              <a:rPr lang="sr-Latn-RS" sz="2800" dirty="0" smtClean="0"/>
              <a:t>ntervertebralni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U</a:t>
            </a:r>
            <a:r>
              <a:rPr lang="sr-Latn-RS" sz="2800" dirty="0" smtClean="0"/>
              <a:t>nkovertebralni - processus uncinatus sa telom pršljena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</a:t>
            </a:r>
            <a:r>
              <a:rPr lang="sr-Latn-RS" sz="2800" dirty="0" smtClean="0"/>
              <a:t>tlantookcipitalni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</a:t>
            </a:r>
            <a:r>
              <a:rPr lang="sr-Latn-RS" sz="2800" dirty="0" smtClean="0"/>
              <a:t>tlantoaksijalni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    </a:t>
            </a:r>
            <a:r>
              <a:rPr lang="sr-Latn-RS" sz="2800" dirty="0" smtClean="0"/>
              <a:t>U </a:t>
            </a:r>
            <a:r>
              <a:rPr lang="sr-Latn-RS" sz="2800" b="1" dirty="0" smtClean="0"/>
              <a:t>torakalnom</a:t>
            </a:r>
            <a:r>
              <a:rPr lang="sr-Latn-RS" sz="2800" dirty="0" smtClean="0"/>
              <a:t> i lumbalnom delu: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A</a:t>
            </a:r>
            <a:r>
              <a:rPr lang="sr-Latn-RS" sz="3000" dirty="0" smtClean="0"/>
              <a:t>pofizarni zglob 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I</a:t>
            </a:r>
            <a:r>
              <a:rPr lang="sr-Latn-RS" sz="3000" dirty="0" smtClean="0"/>
              <a:t>ntervertebralni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229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3800" y="1535113"/>
            <a:ext cx="4140200" cy="1462087"/>
          </a:xfrm>
        </p:spPr>
        <p:txBody>
          <a:bodyPr/>
          <a:lstStyle/>
          <a:p>
            <a:pPr eaLnBrk="1" hangingPunct="1"/>
            <a:r>
              <a:rPr lang="en-US" smtClean="0"/>
              <a:t>Unkovertebralni ili luškinov zglob – od trećeg do sedmog vratnog pršljena</a:t>
            </a:r>
          </a:p>
        </p:txBody>
      </p:sp>
      <p:pic>
        <p:nvPicPr>
          <p:cNvPr id="12293" name="Content Placeholder 6" descr="Uncovertebral-joints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256213" y="3141663"/>
            <a:ext cx="3887787" cy="3716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Apofizarni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fasetni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zglob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31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Sastoji se iz ravnog donjeg nastavka (processus articularis inferior ) gornjeg pršljena i ravnog gornjeg nastavka donjeg pršljena (processus articularis superior)</a:t>
            </a:r>
          </a:p>
          <a:p>
            <a:pPr eaLnBrk="1" hangingPunct="1"/>
            <a:endParaRPr lang="en-US" smtClean="0"/>
          </a:p>
        </p:txBody>
      </p:sp>
      <p:pic>
        <p:nvPicPr>
          <p:cNvPr id="13316" name="Content Placeholder 6" descr="facet-joint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60575"/>
            <a:ext cx="4495800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Discus </a:t>
            </a:r>
            <a:r>
              <a:rPr lang="en-US" dirty="0" err="1" smtClean="0">
                <a:solidFill>
                  <a:srgbClr val="002060"/>
                </a:solidFill>
              </a:rPr>
              <a:t>intervertebralis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</a:t>
            </a:r>
            <a:r>
              <a:rPr lang="sr-Latn-RS" dirty="0" smtClean="0"/>
              <a:t>ela pršljenova spojena su međupršljenskim diskusima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</a:t>
            </a:r>
            <a:r>
              <a:rPr lang="sr-Latn-RS" dirty="0" smtClean="0"/>
              <a:t>iskus se sastoji iz fibroznog prsten</a:t>
            </a:r>
            <a:r>
              <a:rPr lang="en-US" dirty="0" smtClean="0"/>
              <a:t>a</a:t>
            </a:r>
            <a:r>
              <a:rPr lang="sr-Latn-RS" dirty="0" smtClean="0"/>
              <a:t> (anulus fibrosus) i mekog jedra (nukleus pulposus)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</a:t>
            </a:r>
            <a:r>
              <a:rPr lang="sr-Latn-RS" dirty="0" smtClean="0"/>
              <a:t>mogućuju bolju pokretljivost ali i amortizaciju kičmenog stuba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340" name="Content Placeholder 4" descr="steun9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484313"/>
            <a:ext cx="4495800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2060"/>
                </a:solidFill>
              </a:rPr>
              <a:t>Ligamenti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kičmenog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stuba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15363" name="Content Placeholder 3" descr="12060t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4716463" cy="5256212"/>
          </a:xfrm>
        </p:spPr>
      </p:pic>
      <p:sp>
        <p:nvSpPr>
          <p:cNvPr id="15364" name="Content Placeholder 4"/>
          <p:cNvSpPr>
            <a:spLocks noGrp="1"/>
          </p:cNvSpPr>
          <p:nvPr>
            <p:ph sz="half" idx="2"/>
          </p:nvPr>
        </p:nvSpPr>
        <p:spPr>
          <a:xfrm>
            <a:off x="4859338" y="1600200"/>
            <a:ext cx="3827462" cy="4924425"/>
          </a:xfrm>
        </p:spPr>
        <p:txBody>
          <a:bodyPr/>
          <a:lstStyle/>
          <a:p>
            <a:pPr eaLnBrk="1" hangingPunct="1"/>
            <a:r>
              <a:rPr lang="en-US" smtClean="0"/>
              <a:t>Lig.longitudinale anterior</a:t>
            </a:r>
          </a:p>
          <a:p>
            <a:pPr eaLnBrk="1" hangingPunct="1"/>
            <a:r>
              <a:rPr lang="en-US" smtClean="0"/>
              <a:t>Lig.longitudinale posterior</a:t>
            </a:r>
          </a:p>
          <a:p>
            <a:pPr eaLnBrk="1" hangingPunct="1"/>
            <a:r>
              <a:rPr lang="en-US" smtClean="0"/>
              <a:t>Lig.interspinosus</a:t>
            </a:r>
          </a:p>
          <a:p>
            <a:pPr eaLnBrk="1" hangingPunct="1"/>
            <a:r>
              <a:rPr lang="en-US" smtClean="0"/>
              <a:t>Lig.flava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2386</Words>
  <Application>Microsoft Office PowerPoint</Application>
  <PresentationFormat>On-screen Show (4:3)</PresentationFormat>
  <Paragraphs>222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 </vt:lpstr>
      <vt:lpstr>Kičmeni stub (KS) ili kičma – koštani stub izgrađen od pršljenova</vt:lpstr>
      <vt:lpstr>Slide 3</vt:lpstr>
      <vt:lpstr> Osnovne uloge KS omogućene su specifičnom građom – vertikalni niz kratkih kostiju </vt:lpstr>
      <vt:lpstr>Slide 5</vt:lpstr>
      <vt:lpstr>Zglobovi kičmenog stuba</vt:lpstr>
      <vt:lpstr>Apofizarni, fasetni zglob</vt:lpstr>
      <vt:lpstr>Discus intervertebralis</vt:lpstr>
      <vt:lpstr>Ligamenti kičmenog stuba</vt:lpstr>
      <vt:lpstr>Faktori pokretljivosti u pojedinim delovima kičmenog stuba</vt:lpstr>
      <vt:lpstr>Pokretljivost kičmenog stuba u celini</vt:lpstr>
      <vt:lpstr>Krivine kičmenog stuba</vt:lpstr>
      <vt:lpstr> Zašto su krivine kičmenog stuba fiziološke: </vt:lpstr>
      <vt:lpstr>1. i 2. vratni pršljen atlas i axsis</vt:lpstr>
      <vt:lpstr>Vratni deo kičme je najpokretljiviji</vt:lpstr>
      <vt:lpstr>Torakalni (grudni, leđni) deo kičmenog stuba</vt:lpstr>
      <vt:lpstr>Pokretljivost torakalnog dela je mala</vt:lpstr>
      <vt:lpstr>Lumbalni (slabinski) deo kičmenog stuba</vt:lpstr>
      <vt:lpstr>Krsno-repna krivina </vt:lpstr>
      <vt:lpstr>Ekstenzija trupa</vt:lpstr>
      <vt:lpstr>Statičko i dinamičko opterećenje lumbalnog dela kičmenog stuba</vt:lpstr>
      <vt:lpstr>Nukleus pulpozus – meko jedro</vt:lpstr>
      <vt:lpstr>Oštećenje diskusa</vt:lpstr>
      <vt:lpstr>Šta je značajno za opterećenje kičmenog stuba</vt:lpstr>
      <vt:lpstr>Intradiskalni pritisak</vt:lpstr>
      <vt:lpstr>Mišići odgovorni za zaštitu kičmenog stuba </vt:lpstr>
      <vt:lpstr>Mehanizmi povređivanja kičmenog stuba</vt:lpstr>
      <vt:lpstr>Mehanizmi povređivanja kičmenog stuba</vt:lpstr>
      <vt:lpstr>Mehanizmi povređivanja kičmenog stuba</vt:lpstr>
      <vt:lpstr>Gimnastička povreda kičmenog stuba</vt:lpstr>
      <vt:lpstr>Gimnastička povreda kičmenog stuba</vt:lpstr>
      <vt:lpstr>Gimnastička povreda kičmenog stuba</vt:lpstr>
      <vt:lpstr>Promena na kičmi igrača baleta</vt:lpstr>
      <vt:lpstr>Gimnastička grba</vt:lpstr>
      <vt:lpstr>Lumbalni sindrom kod sportiste</vt:lpstr>
      <vt:lpstr>Lumbalni sindrom kod sportiste</vt:lpstr>
      <vt:lpstr>Klinička slika lumbalnog sindroma</vt:lpstr>
      <vt:lpstr>Spinalni znaci</vt:lpstr>
      <vt:lpstr>Radikularni znaci</vt:lpstr>
      <vt:lpstr>Dijagnostika lumbalnog sindroma</vt:lpstr>
      <vt:lpstr>Dijagnostika lumbalnog sindroma</vt:lpstr>
      <vt:lpstr>Lečenje lumbalnog sindroma</vt:lpstr>
      <vt:lpstr>Terapija lumbalnog sindroma</vt:lpstr>
      <vt:lpstr>Kineziterapija</vt:lpstr>
      <vt:lpstr>Fizikalna terapija</vt:lpstr>
      <vt:lpstr>Fizikalna terapija</vt:lpstr>
      <vt:lpstr>Hiruško lečenje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Danijela Nesic</dc:creator>
  <cp:lastModifiedBy>Prof dr Milorad Jerkan</cp:lastModifiedBy>
  <cp:revision>8</cp:revision>
  <dcterms:created xsi:type="dcterms:W3CDTF">2018-05-01T20:20:14Z</dcterms:created>
  <dcterms:modified xsi:type="dcterms:W3CDTF">2018-05-09T08:38:43Z</dcterms:modified>
</cp:coreProperties>
</file>