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42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2" r:id="rId18"/>
    <p:sldId id="284" r:id="rId19"/>
    <p:sldId id="445" r:id="rId20"/>
    <p:sldId id="446" r:id="rId21"/>
    <p:sldId id="447" r:id="rId22"/>
    <p:sldId id="448" r:id="rId23"/>
    <p:sldId id="449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500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3" r:id="rId48"/>
    <p:sldId id="474" r:id="rId49"/>
    <p:sldId id="475" r:id="rId50"/>
    <p:sldId id="476" r:id="rId51"/>
    <p:sldId id="477" r:id="rId52"/>
    <p:sldId id="478" r:id="rId53"/>
    <p:sldId id="479" r:id="rId54"/>
    <p:sldId id="480" r:id="rId55"/>
    <p:sldId id="481" r:id="rId56"/>
    <p:sldId id="482" r:id="rId57"/>
    <p:sldId id="28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F44AE-AB87-447A-80B5-5768095C4031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7644-F49B-478A-B3A4-A824488D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C988-6F83-440B-B891-4C832FC608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76E2-88A7-4D2F-8E78-B311AB906247}" type="datetimeFigureOut">
              <a:rPr lang="en-US" smtClean="0"/>
              <a:pPr/>
              <a:t>11.05.2018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124200" y="5105400"/>
            <a:ext cx="54864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           Prof.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Jerkan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239000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NASTAVNI PREDMET-</a:t>
            </a:r>
          </a:p>
          <a:p>
            <a:r>
              <a:rPr lang="en-US" sz="4000" dirty="0" smtClean="0"/>
              <a:t>REHABILITACIJA U SPORTU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286250" cy="1028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200400"/>
            <a:ext cx="5791200" cy="20097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XIV PREDAVANJE</a:t>
            </a:r>
          </a:p>
          <a:p>
            <a:pPr>
              <a:lnSpc>
                <a:spcPct val="115000"/>
              </a:lnSpc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Specifičnosti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povreda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kolena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u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sportu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-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evaluacija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dijagnostika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klinička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slika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terapija</a:t>
            </a:r>
            <a:endParaRPr lang="en-US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U</a:t>
            </a:r>
            <a:r>
              <a:rPr lang="sr-Latn-RS" dirty="0" smtClean="0"/>
              <a:t>nutrašnji i</a:t>
            </a:r>
            <a:r>
              <a:rPr lang="en-US" dirty="0" smtClean="0"/>
              <a:t> </a:t>
            </a:r>
            <a:r>
              <a:rPr lang="sr-Latn-RS" dirty="0" smtClean="0"/>
              <a:t>spoljašnji kolateralni ligament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97152"/>
          </a:xfrm>
        </p:spPr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nutrašnji sprečava poremećaje kolena u smislu valgusa 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poljašnji sprečava poremećaje kolena u smislu varusa</a:t>
            </a:r>
          </a:p>
          <a:p>
            <a:endParaRPr lang="en-US" dirty="0"/>
          </a:p>
        </p:txBody>
      </p:sp>
      <p:pic>
        <p:nvPicPr>
          <p:cNvPr id="7" name="Content Placeholder 6" descr="ligament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572000" cy="50405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P</a:t>
            </a:r>
            <a:r>
              <a:rPr lang="sr-Latn-RS" dirty="0" smtClean="0"/>
              <a:t>rednji i zadnji ukršteni ligament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pic>
        <p:nvPicPr>
          <p:cNvPr id="7" name="Content Placeholder 6" descr="knee-joint li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588178"/>
            <a:ext cx="5884706" cy="512580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okreti u kolenom zglobu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leksija 0- 130˚(140˚)</a:t>
            </a:r>
          </a:p>
          <a:p>
            <a:r>
              <a:rPr lang="en-US" dirty="0" smtClean="0"/>
              <a:t>E</a:t>
            </a:r>
            <a:r>
              <a:rPr lang="sr-Latn-RS" dirty="0" smtClean="0"/>
              <a:t>kstenzija 180˚</a:t>
            </a:r>
          </a:p>
          <a:p>
            <a:r>
              <a:rPr lang="sr-Latn-RS" dirty="0" smtClean="0"/>
              <a:t>Spoljašnja i unutrašnja rotacija potkolenice  (oko 70˚ukupno) se može izvesti samo pri flektiranom kolenu.</a:t>
            </a:r>
          </a:p>
          <a:p>
            <a:endParaRPr lang="en-US" dirty="0"/>
          </a:p>
        </p:txBody>
      </p:sp>
      <p:pic>
        <p:nvPicPr>
          <p:cNvPr id="6" name="Content Placeholder 5" descr="flex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916832"/>
            <a:ext cx="4860032" cy="49411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</a:t>
            </a:r>
            <a:r>
              <a:rPr lang="sr-Latn-RS" dirty="0" smtClean="0"/>
              <a:t>rtrokinematički pokreti u kolenu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Uz fleksiju: 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adnje klizanje tibije preko femoralnog kondila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rednje klizanje patele preko femura</a:t>
            </a:r>
          </a:p>
          <a:p>
            <a:pPr>
              <a:buNone/>
            </a:pPr>
            <a:r>
              <a:rPr lang="en-US" dirty="0" smtClean="0"/>
              <a:t>U</a:t>
            </a:r>
            <a:r>
              <a:rPr lang="sr-Latn-RS" dirty="0" smtClean="0"/>
              <a:t>z ekstenziju: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rednje klizanje tibije preko femoralnog kondila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ornje klizanje patele preko femura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fleksori potkolenice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m.biceps femoris</a:t>
            </a:r>
          </a:p>
          <a:p>
            <a:r>
              <a:rPr lang="sr-Latn-RS" dirty="0" smtClean="0"/>
              <a:t>m.semitendinosus</a:t>
            </a:r>
          </a:p>
          <a:p>
            <a:r>
              <a:rPr lang="sr-Latn-RS" dirty="0" smtClean="0"/>
              <a:t>m.semimembranosus</a:t>
            </a:r>
          </a:p>
          <a:p>
            <a:r>
              <a:rPr lang="sr-Latn-RS" dirty="0" smtClean="0"/>
              <a:t>m.gracilis</a:t>
            </a:r>
          </a:p>
          <a:p>
            <a:r>
              <a:rPr lang="sr-Latn-RS" dirty="0" smtClean="0"/>
              <a:t>m.sartorius</a:t>
            </a:r>
          </a:p>
          <a:p>
            <a:r>
              <a:rPr lang="sr-Latn-RS" dirty="0" smtClean="0"/>
              <a:t>m.gastrocnemius</a:t>
            </a:r>
          </a:p>
          <a:p>
            <a:r>
              <a:rPr lang="sr-Latn-RS" dirty="0" smtClean="0"/>
              <a:t>m.popliteus</a:t>
            </a:r>
            <a:endParaRPr lang="en-US" dirty="0"/>
          </a:p>
        </p:txBody>
      </p:sp>
      <p:pic>
        <p:nvPicPr>
          <p:cNvPr id="6" name="Content Placeholder 5" descr="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15140" y="1857364"/>
            <a:ext cx="2428860" cy="4214842"/>
          </a:xfrm>
        </p:spPr>
      </p:pic>
      <p:pic>
        <p:nvPicPr>
          <p:cNvPr id="5" name="Content Placeholder 4" descr="AdductGracilisSartor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857364"/>
            <a:ext cx="3081201" cy="40901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</a:t>
            </a:r>
            <a:r>
              <a:rPr lang="sr-Latn-RS" dirty="0" smtClean="0"/>
              <a:t>šići</a:t>
            </a:r>
            <a:r>
              <a:rPr lang="en-US" dirty="0" smtClean="0"/>
              <a:t> hamstrings</a:t>
            </a:r>
            <a:r>
              <a:rPr lang="sr-Latn-RS" dirty="0" smtClean="0"/>
              <a:t> grupe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hamstring muscles i bicep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268760"/>
            <a:ext cx="8892480" cy="5400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Ekstenzori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Latn-RS" b="1" dirty="0" smtClean="0"/>
              <a:t>     </a:t>
            </a:r>
            <a:r>
              <a:rPr lang="en-US" dirty="0" err="1" smtClean="0"/>
              <a:t>Pokreti</a:t>
            </a:r>
            <a:r>
              <a:rPr lang="en-US" dirty="0" smtClean="0"/>
              <a:t> </a:t>
            </a:r>
            <a:r>
              <a:rPr lang="en-US" dirty="0" err="1" smtClean="0"/>
              <a:t>ekstenzije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opružanja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</a:t>
            </a:r>
            <a:r>
              <a:rPr lang="en-US" dirty="0" err="1" smtClean="0"/>
              <a:t>izvode</a:t>
            </a:r>
            <a:r>
              <a:rPr lang="en-US" dirty="0" smtClean="0"/>
              <a:t> se </a:t>
            </a:r>
            <a:r>
              <a:rPr lang="en-US" dirty="0" err="1" smtClean="0"/>
              <a:t>delovanjem</a:t>
            </a:r>
            <a:r>
              <a:rPr lang="en-US" dirty="0" smtClean="0"/>
              <a:t> </a:t>
            </a:r>
            <a:r>
              <a:rPr lang="en-US" dirty="0" err="1" smtClean="0"/>
              <a:t>ekstenzornih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: </a:t>
            </a:r>
            <a:r>
              <a:rPr lang="en-US" dirty="0" err="1" smtClean="0"/>
              <a:t>m.quadriceps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m.tensor</a:t>
            </a:r>
            <a:r>
              <a:rPr lang="en-US" dirty="0" smtClean="0"/>
              <a:t> fasciae </a:t>
            </a:r>
            <a:r>
              <a:rPr lang="en-US" dirty="0" err="1" smtClean="0"/>
              <a:t>latae</a:t>
            </a:r>
            <a:r>
              <a:rPr lang="en-US" dirty="0" smtClean="0"/>
              <a:t>.</a:t>
            </a:r>
          </a:p>
          <a:p>
            <a:r>
              <a:rPr lang="en-US" dirty="0" smtClean="0"/>
              <a:t>	* M. quadriceps </a:t>
            </a:r>
            <a:r>
              <a:rPr lang="en-US" dirty="0" err="1" smtClean="0"/>
              <a:t>femoris</a:t>
            </a:r>
            <a:r>
              <a:rPr lang="en-US" dirty="0" smtClean="0"/>
              <a:t> (</a:t>
            </a:r>
            <a:r>
              <a:rPr lang="en-US" dirty="0" err="1" smtClean="0"/>
              <a:t>četvoroglavi</a:t>
            </a:r>
            <a:r>
              <a:rPr lang="en-US" dirty="0" smtClean="0"/>
              <a:t> </a:t>
            </a:r>
            <a:r>
              <a:rPr lang="en-US" dirty="0" err="1" smtClean="0"/>
              <a:t>mišić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	.</a:t>
            </a:r>
          </a:p>
          <a:p>
            <a:r>
              <a:rPr lang="en-US" dirty="0" smtClean="0"/>
              <a:t>	* </a:t>
            </a:r>
            <a:r>
              <a:rPr lang="en-US" dirty="0" err="1" smtClean="0"/>
              <a:t>M.tensor</a:t>
            </a:r>
            <a:r>
              <a:rPr lang="en-US" dirty="0" smtClean="0"/>
              <a:t> </a:t>
            </a:r>
            <a:r>
              <a:rPr lang="en-US" dirty="0" err="1" smtClean="0"/>
              <a:t>faciae</a:t>
            </a:r>
            <a:r>
              <a:rPr lang="en-US" dirty="0" smtClean="0"/>
              <a:t> </a:t>
            </a:r>
            <a:r>
              <a:rPr lang="en-US" dirty="0" err="1" smtClean="0"/>
              <a:t>latae</a:t>
            </a:r>
            <a:r>
              <a:rPr lang="en-US" dirty="0" smtClean="0"/>
              <a:t> (</a:t>
            </a:r>
            <a:r>
              <a:rPr lang="en-US" dirty="0" err="1" smtClean="0"/>
              <a:t>mišić</a:t>
            </a:r>
            <a:r>
              <a:rPr lang="en-US" dirty="0" smtClean="0"/>
              <a:t> </a:t>
            </a:r>
            <a:r>
              <a:rPr lang="en-US" dirty="0" err="1" smtClean="0"/>
              <a:t>zatezač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fascije</a:t>
            </a:r>
            <a:r>
              <a:rPr lang="en-US" dirty="0" smtClean="0"/>
              <a:t>)</a:t>
            </a:r>
          </a:p>
          <a:p>
            <a:r>
              <a:rPr lang="en-US" dirty="0" smtClean="0"/>
              <a:t>	* </a:t>
            </a:r>
            <a:r>
              <a:rPr lang="en-US" dirty="0" err="1" smtClean="0"/>
              <a:t>M.rectus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(</a:t>
            </a:r>
            <a:r>
              <a:rPr lang="en-US" dirty="0" err="1" smtClean="0"/>
              <a:t>pravi</a:t>
            </a:r>
            <a:r>
              <a:rPr lang="en-US" dirty="0" smtClean="0"/>
              <a:t> </a:t>
            </a:r>
            <a:r>
              <a:rPr lang="en-US" dirty="0" err="1" smtClean="0"/>
              <a:t>butni</a:t>
            </a:r>
            <a:r>
              <a:rPr lang="en-US" dirty="0" smtClean="0"/>
              <a:t> </a:t>
            </a:r>
            <a:r>
              <a:rPr lang="en-US" dirty="0" err="1" smtClean="0"/>
              <a:t>mišić</a:t>
            </a:r>
            <a:r>
              <a:rPr lang="en-US" dirty="0" smtClean="0"/>
              <a:t>)</a:t>
            </a:r>
          </a:p>
          <a:p>
            <a:r>
              <a:rPr lang="en-US" dirty="0" smtClean="0"/>
              <a:t>	* </a:t>
            </a:r>
            <a:r>
              <a:rPr lang="en-US" dirty="0" err="1" smtClean="0"/>
              <a:t>M.vastus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r>
              <a:rPr lang="en-US" dirty="0" smtClean="0"/>
              <a:t> (</a:t>
            </a:r>
            <a:r>
              <a:rPr lang="en-US" dirty="0" err="1" smtClean="0"/>
              <a:t>unutrašnji</a:t>
            </a:r>
            <a:r>
              <a:rPr lang="en-US" dirty="0" smtClean="0"/>
              <a:t> </a:t>
            </a:r>
            <a:r>
              <a:rPr lang="en-US" dirty="0" err="1" smtClean="0"/>
              <a:t>stegneni</a:t>
            </a:r>
            <a:r>
              <a:rPr lang="en-US" dirty="0" smtClean="0"/>
              <a:t> </a:t>
            </a:r>
            <a:r>
              <a:rPr lang="en-US" dirty="0" err="1" smtClean="0"/>
              <a:t>mišić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2071678"/>
            <a:ext cx="3598649" cy="314881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indrom__trenja_iliotibijalne_trak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929322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Ligamenti kolenog 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Ligamenti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važne</a:t>
            </a:r>
            <a:r>
              <a:rPr lang="en-US" dirty="0" smtClean="0"/>
              <a:t> </a:t>
            </a:r>
            <a:r>
              <a:rPr lang="en-US" dirty="0" err="1" smtClean="0"/>
              <a:t>tvorevine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neophodne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očuvanje</a:t>
            </a:r>
            <a:r>
              <a:rPr lang="en-US" dirty="0" smtClean="0"/>
              <a:t> </a:t>
            </a:r>
            <a:r>
              <a:rPr lang="en-US" dirty="0" err="1" smtClean="0"/>
              <a:t>stabilnosti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sprečavanje</a:t>
            </a:r>
            <a:r>
              <a:rPr lang="en-US" dirty="0" smtClean="0"/>
              <a:t> </a:t>
            </a:r>
            <a:r>
              <a:rPr lang="en-US" dirty="0" err="1" smtClean="0"/>
              <a:t>prekomernih</a:t>
            </a:r>
            <a:r>
              <a:rPr lang="en-US" dirty="0" smtClean="0"/>
              <a:t> </a:t>
            </a:r>
            <a:r>
              <a:rPr lang="en-US" dirty="0" err="1" smtClean="0"/>
              <a:t>pokreta</a:t>
            </a:r>
            <a:r>
              <a:rPr lang="en-US" dirty="0" smtClean="0"/>
              <a:t> u </a:t>
            </a:r>
            <a:r>
              <a:rPr lang="en-US" dirty="0" err="1" smtClean="0"/>
              <a:t>kolenu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pravcima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U </a:t>
            </a:r>
            <a:r>
              <a:rPr lang="en-US" dirty="0" err="1" smtClean="0"/>
              <a:t>ligamente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cruciatum</a:t>
            </a:r>
            <a:r>
              <a:rPr lang="en-US" dirty="0" smtClean="0"/>
              <a:t> </a:t>
            </a:r>
            <a:r>
              <a:rPr lang="en-US" dirty="0" err="1" smtClean="0"/>
              <a:t>anterius</a:t>
            </a:r>
            <a:r>
              <a:rPr lang="en-US" dirty="0" smtClean="0"/>
              <a:t> (</a:t>
            </a:r>
            <a:r>
              <a:rPr lang="en-US" dirty="0" err="1" smtClean="0"/>
              <a:t>prednja</a:t>
            </a:r>
            <a:r>
              <a:rPr lang="en-US" dirty="0" smtClean="0"/>
              <a:t> </a:t>
            </a:r>
            <a:r>
              <a:rPr lang="en-US" dirty="0" err="1" smtClean="0"/>
              <a:t>ukrštena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cruciatum</a:t>
            </a:r>
            <a:r>
              <a:rPr lang="en-US" dirty="0" smtClean="0"/>
              <a:t> </a:t>
            </a:r>
            <a:r>
              <a:rPr lang="en-US" dirty="0" err="1" smtClean="0"/>
              <a:t>posterius</a:t>
            </a:r>
            <a:r>
              <a:rPr lang="en-US" dirty="0" smtClean="0"/>
              <a:t> (</a:t>
            </a:r>
            <a:r>
              <a:rPr lang="en-US" dirty="0" err="1" smtClean="0"/>
              <a:t>zadnja</a:t>
            </a:r>
            <a:r>
              <a:rPr lang="en-US" dirty="0" smtClean="0"/>
              <a:t> </a:t>
            </a:r>
            <a:r>
              <a:rPr lang="en-US" dirty="0" err="1" smtClean="0"/>
              <a:t>ukrštena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patellae (</a:t>
            </a:r>
            <a:r>
              <a:rPr lang="en-US" dirty="0" err="1" smtClean="0"/>
              <a:t>patelarna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b="1" dirty="0" smtClean="0"/>
              <a:t> </a:t>
            </a:r>
            <a:r>
              <a:rPr lang="en-US" dirty="0" err="1" smtClean="0"/>
              <a:t>colalaterale</a:t>
            </a:r>
            <a:r>
              <a:rPr lang="en-US" dirty="0" smtClean="0"/>
              <a:t> </a:t>
            </a:r>
            <a:r>
              <a:rPr lang="en-US" dirty="0" err="1" smtClean="0"/>
              <a:t>fibulare</a:t>
            </a:r>
            <a:r>
              <a:rPr lang="en-US" dirty="0" smtClean="0"/>
              <a:t> (</a:t>
            </a:r>
            <a:r>
              <a:rPr lang="en-US" dirty="0" err="1" smtClean="0"/>
              <a:t>spoljna</a:t>
            </a:r>
            <a:r>
              <a:rPr lang="en-US" dirty="0" smtClean="0"/>
              <a:t> </a:t>
            </a:r>
            <a:r>
              <a:rPr lang="en-US" dirty="0" err="1" smtClean="0"/>
              <a:t>čahurna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collaterale</a:t>
            </a:r>
            <a:r>
              <a:rPr lang="en-US" dirty="0" smtClean="0"/>
              <a:t> </a:t>
            </a:r>
            <a:r>
              <a:rPr lang="en-US" dirty="0" err="1" smtClean="0"/>
              <a:t>tibiale</a:t>
            </a:r>
            <a:r>
              <a:rPr lang="en-US" dirty="0" smtClean="0"/>
              <a:t> (</a:t>
            </a:r>
            <a:r>
              <a:rPr lang="en-US" dirty="0" err="1" smtClean="0"/>
              <a:t>unutrašnja</a:t>
            </a:r>
            <a:r>
              <a:rPr lang="en-US" dirty="0" smtClean="0"/>
              <a:t> </a:t>
            </a:r>
            <a:r>
              <a:rPr lang="en-US" dirty="0" err="1" smtClean="0"/>
              <a:t>čahurna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popliteum</a:t>
            </a:r>
            <a:r>
              <a:rPr lang="en-US" dirty="0" smtClean="0"/>
              <a:t> </a:t>
            </a:r>
            <a:r>
              <a:rPr lang="en-US" dirty="0" err="1" smtClean="0"/>
              <a:t>arcuatum</a:t>
            </a:r>
            <a:r>
              <a:rPr lang="en-US" dirty="0" smtClean="0"/>
              <a:t> (</a:t>
            </a:r>
            <a:r>
              <a:rPr lang="en-US" dirty="0" err="1" smtClean="0"/>
              <a:t>lučna</a:t>
            </a:r>
            <a:r>
              <a:rPr lang="en-US" dirty="0" smtClean="0"/>
              <a:t> </a:t>
            </a:r>
            <a:r>
              <a:rPr lang="en-US" dirty="0" err="1" smtClean="0"/>
              <a:t>zatkolena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popliteum</a:t>
            </a:r>
            <a:r>
              <a:rPr lang="en-US" dirty="0" smtClean="0"/>
              <a:t> </a:t>
            </a:r>
            <a:r>
              <a:rPr lang="en-US" dirty="0" err="1" smtClean="0"/>
              <a:t>obliqum</a:t>
            </a:r>
            <a:r>
              <a:rPr lang="en-US" dirty="0" smtClean="0"/>
              <a:t> (</a:t>
            </a:r>
            <a:r>
              <a:rPr lang="en-US" dirty="0" err="1" smtClean="0"/>
              <a:t>kosa</a:t>
            </a:r>
            <a:r>
              <a:rPr lang="en-US" dirty="0" smtClean="0"/>
              <a:t> </a:t>
            </a:r>
            <a:r>
              <a:rPr lang="en-US" dirty="0" err="1" smtClean="0"/>
              <a:t>zatkolena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5" name="Picture 4" descr="povrede-ligamenata-kolena-ilustracija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00438"/>
            <a:ext cx="2819400" cy="2882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Povreda ligamenta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 je, u </a:t>
            </a:r>
            <a:r>
              <a:rPr lang="en-US" dirty="0" err="1" smtClean="0"/>
              <a:t>poslednje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, u </a:t>
            </a:r>
            <a:r>
              <a:rPr lang="en-US" dirty="0" err="1" smtClean="0"/>
              <a:t>porastu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sportskoj</a:t>
            </a:r>
            <a:r>
              <a:rPr lang="en-US" dirty="0" smtClean="0"/>
              <a:t> </a:t>
            </a:r>
            <a:r>
              <a:rPr lang="en-US" dirty="0" err="1" smtClean="0"/>
              <a:t>literaturi</a:t>
            </a:r>
            <a:r>
              <a:rPr lang="en-US" dirty="0" smtClean="0"/>
              <a:t> </a:t>
            </a:r>
            <a:r>
              <a:rPr lang="en-US" dirty="0" err="1" smtClean="0"/>
              <a:t>odomaćio</a:t>
            </a:r>
            <a:r>
              <a:rPr lang="en-US" dirty="0" smtClean="0"/>
              <a:t> se </a:t>
            </a:r>
            <a:r>
              <a:rPr lang="en-US" dirty="0" err="1" smtClean="0"/>
              <a:t>termin</a:t>
            </a:r>
            <a:r>
              <a:rPr lang="en-US" dirty="0" smtClean="0"/>
              <a:t> </a:t>
            </a:r>
            <a:r>
              <a:rPr lang="en-US" dirty="0" err="1" smtClean="0">
                <a:solidFill>
                  <a:srgbClr val="FF0000"/>
                </a:solidFill>
              </a:rPr>
              <a:t>sportsko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koleno</a:t>
            </a:r>
            <a:r>
              <a:rPr lang="en-US" dirty="0" smtClean="0"/>
              <a:t>. </a:t>
            </a:r>
            <a:r>
              <a:rPr lang="en-US" dirty="0" err="1" smtClean="0"/>
              <a:t>Sveže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ligamentarnog</a:t>
            </a:r>
            <a:r>
              <a:rPr lang="en-US" dirty="0" smtClean="0"/>
              <a:t> </a:t>
            </a:r>
            <a:r>
              <a:rPr lang="en-US" dirty="0" err="1" smtClean="0"/>
              <a:t>aparata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u </a:t>
            </a:r>
            <a:r>
              <a:rPr lang="en-US" dirty="0" err="1" smtClean="0"/>
              <a:t>suštini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teške</a:t>
            </a:r>
            <a:r>
              <a:rPr lang="en-US" dirty="0" smtClean="0"/>
              <a:t> </a:t>
            </a:r>
            <a:r>
              <a:rPr lang="en-US" dirty="0" err="1" smtClean="0"/>
              <a:t>distorzije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neadekvatno</a:t>
            </a:r>
            <a:r>
              <a:rPr lang="en-US" dirty="0" smtClean="0"/>
              <a:t> </a:t>
            </a:r>
            <a:r>
              <a:rPr lang="en-US" dirty="0" err="1" smtClean="0"/>
              <a:t>leče</a:t>
            </a:r>
            <a:r>
              <a:rPr lang="en-US" dirty="0" smtClean="0"/>
              <a:t> </a:t>
            </a:r>
            <a:r>
              <a:rPr lang="en-US" dirty="0" err="1" smtClean="0"/>
              <a:t>vremenom</a:t>
            </a:r>
            <a:r>
              <a:rPr lang="en-US" dirty="0" smtClean="0"/>
              <a:t> </a:t>
            </a:r>
            <a:r>
              <a:rPr lang="en-US" dirty="0" err="1" smtClean="0"/>
              <a:t>izazivaju</a:t>
            </a:r>
            <a:r>
              <a:rPr lang="en-US" dirty="0" smtClean="0"/>
              <a:t> </a:t>
            </a:r>
            <a:r>
              <a:rPr lang="en-US" dirty="0" err="1" smtClean="0"/>
              <a:t>teška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kinematike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638800" y="1219200"/>
            <a:ext cx="35052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osti donjih ekstremiteta</a:t>
            </a:r>
            <a:endParaRPr lang="en-US" dirty="0"/>
          </a:p>
        </p:txBody>
      </p:sp>
      <p:pic>
        <p:nvPicPr>
          <p:cNvPr id="4" name="Content Placeholder 3" descr="kosti-donjih-ekstremit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136903" cy="492514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Distorzija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Bousqet</a:t>
            </a:r>
            <a:r>
              <a:rPr lang="en-US" dirty="0" smtClean="0"/>
              <a:t>-u pod </a:t>
            </a:r>
            <a:r>
              <a:rPr lang="en-US" dirty="0" err="1" smtClean="0"/>
              <a:t>teškom</a:t>
            </a:r>
            <a:r>
              <a:rPr lang="sr-Latn-RS" dirty="0" smtClean="0"/>
              <a:t> </a:t>
            </a:r>
            <a:r>
              <a:rPr lang="en-US" dirty="0" err="1" smtClean="0"/>
              <a:t>distorzijom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sr-Latn-RS" dirty="0" smtClean="0"/>
              <a:t>lena </a:t>
            </a:r>
            <a:r>
              <a:rPr lang="en-US" dirty="0" err="1" smtClean="0"/>
              <a:t>podrazumeva</a:t>
            </a:r>
            <a:r>
              <a:rPr lang="en-US" dirty="0" smtClean="0"/>
              <a:t> se: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izolovana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LCA;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izolovane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zadnjeg</a:t>
            </a:r>
            <a:r>
              <a:rPr lang="en-US" dirty="0" smtClean="0"/>
              <a:t> </a:t>
            </a:r>
            <a:r>
              <a:rPr lang="en-US" dirty="0" err="1" smtClean="0"/>
              <a:t>unutrašnjeg</a:t>
            </a:r>
            <a:r>
              <a:rPr lang="en-US" dirty="0" smtClean="0"/>
              <a:t> </a:t>
            </a:r>
            <a:r>
              <a:rPr lang="en-US" dirty="0" err="1" smtClean="0"/>
              <a:t>ugla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popliteusa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err="1" smtClean="0"/>
              <a:t>izolovane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zadnjeg</a:t>
            </a:r>
            <a:r>
              <a:rPr lang="en-US" dirty="0" smtClean="0"/>
              <a:t> </a:t>
            </a:r>
            <a:r>
              <a:rPr lang="en-US" dirty="0" err="1" smtClean="0"/>
              <a:t>unutrašnjeg</a:t>
            </a:r>
            <a:r>
              <a:rPr lang="en-US" dirty="0" smtClean="0"/>
              <a:t> </a:t>
            </a:r>
            <a:r>
              <a:rPr lang="en-US" dirty="0" err="1" smtClean="0"/>
              <a:t>ugla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dezinsercijom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err="1" smtClean="0"/>
              <a:t>najmanje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kapsulo</a:t>
            </a:r>
            <a:r>
              <a:rPr lang="sr-Latn-RS" dirty="0" smtClean="0"/>
              <a:t>-</a:t>
            </a:r>
            <a:r>
              <a:rPr lang="en-US" dirty="0" err="1" smtClean="0"/>
              <a:t>ligamentarnog</a:t>
            </a:r>
            <a:r>
              <a:rPr lang="en-US" dirty="0" smtClean="0"/>
              <a:t> </a:t>
            </a:r>
            <a:r>
              <a:rPr lang="en-US" dirty="0" err="1" smtClean="0"/>
              <a:t>aparata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Kako povređujemo koleno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 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javljaju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dođe</a:t>
            </a:r>
            <a:r>
              <a:rPr lang="en-US" dirty="0" smtClean="0"/>
              <a:t> do </a:t>
            </a:r>
            <a:r>
              <a:rPr lang="en-US" dirty="0" err="1" smtClean="0"/>
              <a:t>prekoračenja</a:t>
            </a:r>
            <a:r>
              <a:rPr lang="en-US" dirty="0" smtClean="0"/>
              <a:t> </a:t>
            </a:r>
            <a:r>
              <a:rPr lang="en-US" dirty="0" err="1" smtClean="0"/>
              <a:t>pozicije</a:t>
            </a:r>
            <a:r>
              <a:rPr lang="en-US" dirty="0" smtClean="0"/>
              <a:t> </a:t>
            </a:r>
            <a:r>
              <a:rPr lang="en-US" dirty="0" err="1" smtClean="0"/>
              <a:t>stabilnosti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prekomerne</a:t>
            </a:r>
            <a:r>
              <a:rPr lang="en-US" dirty="0" smtClean="0"/>
              <a:t> </a:t>
            </a:r>
            <a:r>
              <a:rPr lang="en-US" dirty="0" err="1" smtClean="0"/>
              <a:t>nekontroli</a:t>
            </a:r>
            <a:r>
              <a:rPr lang="sr-Latn-RS" dirty="0" smtClean="0"/>
              <a:t>s</a:t>
            </a:r>
            <a:r>
              <a:rPr lang="en-US" dirty="0" err="1" smtClean="0"/>
              <a:t>anosti</a:t>
            </a:r>
            <a:r>
              <a:rPr lang="en-US" dirty="0" smtClean="0"/>
              <a:t> </a:t>
            </a:r>
            <a:r>
              <a:rPr lang="en-US" dirty="0" err="1" smtClean="0"/>
              <a:t>kinematičke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. Ova </a:t>
            </a:r>
            <a:r>
              <a:rPr lang="en-US" dirty="0" err="1" smtClean="0"/>
              <a:t>energija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egzogenog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endogenog</a:t>
            </a:r>
            <a:r>
              <a:rPr lang="en-US" dirty="0" smtClean="0"/>
              <a:t> </a:t>
            </a:r>
            <a:r>
              <a:rPr lang="en-US" dirty="0" err="1" smtClean="0"/>
              <a:t>porekla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562600" y="1447800"/>
            <a:ext cx="2743200" cy="44894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Analizirajući</a:t>
            </a:r>
            <a:r>
              <a:rPr lang="en-US" dirty="0" smtClean="0"/>
              <a:t>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najopasnij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se </a:t>
            </a:r>
            <a:r>
              <a:rPr lang="en-US" dirty="0" err="1" smtClean="0"/>
              <a:t>dešavaju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dođe</a:t>
            </a:r>
            <a:r>
              <a:rPr lang="en-US" dirty="0" smtClean="0"/>
              <a:t> do </a:t>
            </a:r>
            <a:r>
              <a:rPr lang="en-US" dirty="0" err="1" smtClean="0"/>
              <a:t>prekoračenja</a:t>
            </a:r>
            <a:r>
              <a:rPr lang="en-US" dirty="0" smtClean="0"/>
              <a:t> </a:t>
            </a:r>
            <a:r>
              <a:rPr lang="en-US" dirty="0" err="1" smtClean="0"/>
              <a:t>pozicije</a:t>
            </a:r>
            <a:r>
              <a:rPr lang="en-US" dirty="0" smtClean="0"/>
              <a:t> </a:t>
            </a:r>
            <a:r>
              <a:rPr lang="en-US" dirty="0" err="1" smtClean="0"/>
              <a:t>stabilnosti</a:t>
            </a:r>
            <a:r>
              <a:rPr lang="en-US" dirty="0" smtClean="0"/>
              <a:t> 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mogućnosti</a:t>
            </a:r>
            <a:r>
              <a:rPr lang="en-US" dirty="0" smtClean="0"/>
              <a:t> </a:t>
            </a:r>
            <a:r>
              <a:rPr lang="en-US" dirty="0" err="1" smtClean="0"/>
              <a:t>izbegavanja</a:t>
            </a:r>
            <a:r>
              <a:rPr lang="en-US" dirty="0" smtClean="0"/>
              <a:t> </a:t>
            </a:r>
            <a:r>
              <a:rPr lang="en-US" dirty="0" err="1" smtClean="0"/>
              <a:t>ekcesivne</a:t>
            </a:r>
            <a:r>
              <a:rPr lang="en-US" dirty="0" smtClean="0"/>
              <a:t> </a:t>
            </a:r>
            <a:r>
              <a:rPr lang="en-US" dirty="0" err="1" smtClean="0"/>
              <a:t>kinematičke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Tada se </a:t>
            </a:r>
            <a:r>
              <a:rPr lang="en-US" dirty="0" err="1" smtClean="0"/>
              <a:t>kost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 </a:t>
            </a:r>
            <a:r>
              <a:rPr lang="en-US" dirty="0" err="1" smtClean="0"/>
              <a:t>ponašaju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visceroelastični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 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koga</a:t>
            </a:r>
            <a:r>
              <a:rPr lang="en-US" dirty="0" smtClean="0"/>
              <a:t> u </a:t>
            </a:r>
            <a:r>
              <a:rPr lang="en-US" dirty="0" err="1" smtClean="0"/>
              <a:t>zavisnosti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brzine</a:t>
            </a:r>
            <a:r>
              <a:rPr lang="en-US" dirty="0" smtClean="0"/>
              <a:t> </a:t>
            </a:r>
            <a:r>
              <a:rPr lang="en-US" dirty="0" err="1" smtClean="0"/>
              <a:t>elongacijone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interligamentarnih</a:t>
            </a:r>
            <a:r>
              <a:rPr lang="en-US" dirty="0" smtClean="0"/>
              <a:t> </a:t>
            </a:r>
            <a:r>
              <a:rPr lang="en-US" dirty="0" err="1" smtClean="0"/>
              <a:t>ruptura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male </a:t>
            </a:r>
            <a:r>
              <a:rPr lang="en-US" dirty="0" err="1" smtClean="0"/>
              <a:t>brzine</a:t>
            </a:r>
            <a:r>
              <a:rPr lang="en-US" dirty="0" smtClean="0"/>
              <a:t> </a:t>
            </a:r>
            <a:r>
              <a:rPr lang="en-US" dirty="0" err="1" smtClean="0"/>
              <a:t>praćene</a:t>
            </a:r>
            <a:r>
              <a:rPr lang="en-US" dirty="0" smtClean="0"/>
              <a:t> </a:t>
            </a:r>
            <a:r>
              <a:rPr lang="en-US" dirty="0" err="1" smtClean="0"/>
              <a:t>otrgnućima</a:t>
            </a:r>
            <a:r>
              <a:rPr lang="en-US" dirty="0" smtClean="0"/>
              <a:t> </a:t>
            </a:r>
            <a:r>
              <a:rPr lang="en-US" dirty="0" err="1" smtClean="0"/>
              <a:t>koštanih</a:t>
            </a:r>
            <a:r>
              <a:rPr lang="en-US" dirty="0" smtClean="0"/>
              <a:t> </a:t>
            </a:r>
            <a:r>
              <a:rPr lang="en-US" dirty="0" err="1" smtClean="0"/>
              <a:t>ligamentarnih</a:t>
            </a:r>
            <a:r>
              <a:rPr lang="en-US" dirty="0" smtClean="0"/>
              <a:t> </a:t>
            </a:r>
            <a:r>
              <a:rPr lang="en-US" dirty="0" err="1" smtClean="0"/>
              <a:t>pripoja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29200" y="1524000"/>
            <a:ext cx="3276600" cy="3657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Kako povređujemo koleno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Mehanizam dejstva sile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dejstva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oštećenje</a:t>
            </a:r>
            <a:r>
              <a:rPr lang="en-US" dirty="0" smtClean="0"/>
              <a:t> </a:t>
            </a:r>
            <a:r>
              <a:rPr lang="en-US" dirty="0" err="1" smtClean="0"/>
              <a:t>kapsulo</a:t>
            </a:r>
            <a:r>
              <a:rPr lang="en-US" dirty="0" smtClean="0"/>
              <a:t> </a:t>
            </a:r>
            <a:r>
              <a:rPr lang="en-US" dirty="0" err="1" smtClean="0"/>
              <a:t>ligamentarnog</a:t>
            </a:r>
            <a:r>
              <a:rPr lang="en-US" dirty="0" smtClean="0"/>
              <a:t> </a:t>
            </a:r>
            <a:r>
              <a:rPr lang="en-US" dirty="0" err="1" smtClean="0"/>
              <a:t>aparata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dejstvujuće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r>
              <a:rPr lang="en-US" dirty="0" smtClean="0"/>
              <a:t> </a:t>
            </a:r>
            <a:r>
              <a:rPr lang="en-US" dirty="0" err="1" smtClean="0"/>
              <a:t>njegovog</a:t>
            </a:r>
            <a:r>
              <a:rPr lang="en-US" dirty="0" smtClean="0"/>
              <a:t> </a:t>
            </a:r>
            <a:r>
              <a:rPr lang="en-US" dirty="0" err="1" smtClean="0"/>
              <a:t>dejstva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položaja</a:t>
            </a:r>
            <a:r>
              <a:rPr lang="en-US" dirty="0" smtClean="0"/>
              <a:t> u </a:t>
            </a:r>
            <a:r>
              <a:rPr lang="en-US" dirty="0" err="1" smtClean="0"/>
              <a:t>momentu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. Na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iskustva</a:t>
            </a:r>
            <a:r>
              <a:rPr lang="en-US" dirty="0" smtClean="0"/>
              <a:t> </a:t>
            </a:r>
            <a:r>
              <a:rPr lang="en-US" dirty="0" err="1" smtClean="0"/>
              <a:t>direkne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daju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prekomerni</a:t>
            </a:r>
            <a:r>
              <a:rPr lang="en-US" dirty="0" smtClean="0"/>
              <a:t> </a:t>
            </a:r>
            <a:r>
              <a:rPr lang="en-US" dirty="0" err="1" smtClean="0"/>
              <a:t>pokreti</a:t>
            </a:r>
            <a:r>
              <a:rPr lang="en-US" dirty="0" smtClean="0"/>
              <a:t>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images (1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62200"/>
            <a:ext cx="3679769" cy="244871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Mehanizmi povređivanja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Mehanizmi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 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čistog</a:t>
            </a:r>
            <a:r>
              <a:rPr lang="en-US" dirty="0" smtClean="0"/>
              <a:t> </a:t>
            </a:r>
            <a:r>
              <a:rPr lang="en-US" dirty="0" err="1" smtClean="0"/>
              <a:t>valgusa</a:t>
            </a:r>
            <a:r>
              <a:rPr lang="en-US" dirty="0" smtClean="0"/>
              <a:t>,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čistog</a:t>
            </a:r>
            <a:r>
              <a:rPr lang="en-US" dirty="0" smtClean="0"/>
              <a:t> </a:t>
            </a:r>
            <a:r>
              <a:rPr lang="en-US" dirty="0" err="1" smtClean="0"/>
              <a:t>varusa</a:t>
            </a:r>
            <a:r>
              <a:rPr lang="en-US" dirty="0" smtClean="0"/>
              <a:t>,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– </a:t>
            </a:r>
            <a:r>
              <a:rPr lang="en-US" dirty="0" err="1" smtClean="0"/>
              <a:t>spoljašnja</a:t>
            </a:r>
            <a:r>
              <a:rPr lang="en-US" dirty="0" smtClean="0"/>
              <a:t> </a:t>
            </a:r>
            <a:r>
              <a:rPr lang="en-US" dirty="0" err="1" smtClean="0"/>
              <a:t>rotacija</a:t>
            </a:r>
            <a:r>
              <a:rPr lang="en-US" dirty="0" smtClean="0"/>
              <a:t>,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varus</a:t>
            </a:r>
            <a:r>
              <a:rPr lang="en-US" dirty="0" smtClean="0"/>
              <a:t> – </a:t>
            </a:r>
            <a:r>
              <a:rPr lang="en-US" dirty="0" err="1" smtClean="0"/>
              <a:t>unutrašnja</a:t>
            </a:r>
            <a:r>
              <a:rPr lang="en-US" dirty="0" smtClean="0"/>
              <a:t> </a:t>
            </a:r>
            <a:r>
              <a:rPr lang="en-US" dirty="0" err="1" smtClean="0"/>
              <a:t>rotacija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hiperekstenzije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r>
              <a:rPr lang="en-US" dirty="0" smtClean="0"/>
              <a:t> u </a:t>
            </a:r>
            <a:r>
              <a:rPr lang="en-US" dirty="0" err="1" smtClean="0"/>
              <a:t>sagitalnoj</a:t>
            </a:r>
            <a:r>
              <a:rPr lang="en-US" dirty="0" smtClean="0"/>
              <a:t> </a:t>
            </a:r>
            <a:r>
              <a:rPr lang="en-US" dirty="0" err="1" smtClean="0"/>
              <a:t>ravni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Nestabilnost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Nestabilnost</a:t>
            </a:r>
            <a:r>
              <a:rPr lang="sr-Latn-RS" b="1" dirty="0" smtClean="0"/>
              <a:t> </a:t>
            </a:r>
            <a:r>
              <a:rPr lang="en-US" b="1" dirty="0" err="1" smtClean="0"/>
              <a:t>kolena</a:t>
            </a:r>
            <a:r>
              <a:rPr lang="en-US" dirty="0" smtClean="0"/>
              <a:t> je </a:t>
            </a:r>
            <a:r>
              <a:rPr lang="en-US" dirty="0" err="1" smtClean="0"/>
              <a:t>gubljenje</a:t>
            </a:r>
            <a:r>
              <a:rPr lang="sr-Latn-RS" dirty="0" smtClean="0"/>
              <a:t> </a:t>
            </a:r>
            <a:r>
              <a:rPr lang="en-US" dirty="0" err="1" smtClean="0"/>
              <a:t>ravnoteže</a:t>
            </a:r>
            <a:r>
              <a:rPr lang="sr-Latn-R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, </a:t>
            </a:r>
            <a:r>
              <a:rPr lang="en-US" dirty="0" err="1" smtClean="0"/>
              <a:t>bežanja</a:t>
            </a:r>
            <a:r>
              <a:rPr lang="sr-Latn-RS" dirty="0" smtClean="0"/>
              <a:t> </a:t>
            </a:r>
            <a:r>
              <a:rPr lang="en-US" dirty="0" err="1" smtClean="0"/>
              <a:t>centra</a:t>
            </a:r>
            <a:r>
              <a:rPr lang="sr-Latn-RS" dirty="0" smtClean="0"/>
              <a:t> </a:t>
            </a:r>
            <a:r>
              <a:rPr lang="en-US" dirty="0" err="1" smtClean="0"/>
              <a:t>gravitacije</a:t>
            </a:r>
            <a:r>
              <a:rPr lang="sr-Latn-RS" dirty="0" smtClean="0"/>
              <a:t> </a:t>
            </a:r>
            <a:r>
              <a:rPr lang="en-US" dirty="0" err="1" smtClean="0"/>
              <a:t>izvan</a:t>
            </a:r>
            <a:r>
              <a:rPr lang="sr-Latn-RS" dirty="0" smtClean="0"/>
              <a:t> </a:t>
            </a:r>
            <a:r>
              <a:rPr lang="en-US" dirty="0" err="1" smtClean="0"/>
              <a:t>tačke</a:t>
            </a:r>
            <a:r>
              <a:rPr lang="sr-Latn-RS" dirty="0" smtClean="0"/>
              <a:t> </a:t>
            </a:r>
            <a:r>
              <a:rPr lang="en-US" dirty="0" err="1" smtClean="0"/>
              <a:t>oslonca</a:t>
            </a:r>
            <a:r>
              <a:rPr lang="en-US" dirty="0" smtClean="0"/>
              <a:t>. 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Bousqet</a:t>
            </a:r>
            <a:r>
              <a:rPr lang="sr-Latn-RS" dirty="0" smtClean="0"/>
              <a:t> </a:t>
            </a:r>
            <a:r>
              <a:rPr lang="en-US" dirty="0" err="1" smtClean="0"/>
              <a:t>razlikuje</a:t>
            </a:r>
            <a:r>
              <a:rPr lang="sr-Latn-RS" dirty="0" smtClean="0"/>
              <a:t> </a:t>
            </a:r>
            <a:r>
              <a:rPr lang="en-US" dirty="0" err="1" smtClean="0"/>
              <a:t>četiri</a:t>
            </a:r>
            <a:r>
              <a:rPr lang="sr-Latn-RS" dirty="0" smtClean="0"/>
              <a:t> </a:t>
            </a:r>
            <a:r>
              <a:rPr lang="en-US" dirty="0" err="1" smtClean="0"/>
              <a:t>vrste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sr-Latn-R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: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</a:t>
            </a:r>
            <a:r>
              <a:rPr lang="en-US" dirty="0" smtClean="0"/>
              <a:t> a) </a:t>
            </a:r>
            <a:r>
              <a:rPr lang="en-US" dirty="0" err="1" smtClean="0"/>
              <a:t>refleksna</a:t>
            </a:r>
            <a:r>
              <a:rPr lang="sr-Latn-R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,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</a:t>
            </a:r>
            <a:r>
              <a:rPr lang="en-US" dirty="0" smtClean="0"/>
              <a:t> b) </a:t>
            </a:r>
            <a:r>
              <a:rPr lang="en-US" dirty="0" err="1" smtClean="0"/>
              <a:t>mehaničkanestabilnost</a:t>
            </a:r>
            <a:r>
              <a:rPr lang="en-US" dirty="0" smtClean="0"/>
              <a:t>, 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c) </a:t>
            </a:r>
            <a:r>
              <a:rPr lang="en-US" dirty="0" err="1" smtClean="0"/>
              <a:t>funkcionalna</a:t>
            </a:r>
            <a:r>
              <a:rPr lang="sr-Latn-R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,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d) </a:t>
            </a:r>
            <a:r>
              <a:rPr lang="en-US" dirty="0" err="1" smtClean="0"/>
              <a:t>dinamičkenestabilnosti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en-US" dirty="0" err="1" smtClean="0"/>
              <a:t>Rotatorna</a:t>
            </a:r>
            <a:r>
              <a:rPr lang="sr-Latn-RS" dirty="0" smtClean="0"/>
              <a:t> </a:t>
            </a:r>
            <a:r>
              <a:rPr lang="en-US" dirty="0" smtClean="0"/>
              <a:t>ne</a:t>
            </a:r>
            <a:r>
              <a:rPr lang="sr-Latn-RS" dirty="0" smtClean="0"/>
              <a:t>s</a:t>
            </a:r>
            <a:r>
              <a:rPr lang="en-US" dirty="0" err="1" smtClean="0"/>
              <a:t>tabilnost</a:t>
            </a:r>
            <a:r>
              <a:rPr lang="en-US" dirty="0" smtClean="0"/>
              <a:t> 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Nastaje</a:t>
            </a:r>
            <a:r>
              <a:rPr lang="sr-Latn-RS" dirty="0" smtClean="0"/>
              <a:t> </a:t>
            </a:r>
            <a:r>
              <a:rPr lang="en-US" dirty="0" err="1" smtClean="0"/>
              <a:t>usled</a:t>
            </a:r>
            <a:r>
              <a:rPr lang="sr-Latn-RS" dirty="0" smtClean="0"/>
              <a:t> </a:t>
            </a:r>
            <a:r>
              <a:rPr lang="en-US" dirty="0" err="1" smtClean="0"/>
              <a:t>podele</a:t>
            </a:r>
            <a:r>
              <a:rPr lang="sr-Latn-RS" dirty="0" smtClean="0"/>
              <a:t> </a:t>
            </a:r>
            <a:r>
              <a:rPr lang="en-US" dirty="0" err="1" smtClean="0"/>
              <a:t>tibijalnog</a:t>
            </a:r>
            <a:r>
              <a:rPr lang="sr-Latn-RS" dirty="0" smtClean="0"/>
              <a:t> </a:t>
            </a:r>
            <a:r>
              <a:rPr lang="en-US" dirty="0" err="1" smtClean="0"/>
              <a:t>platoa</a:t>
            </a:r>
            <a:r>
              <a:rPr lang="sr-Latn-RS" dirty="0" smtClean="0"/>
              <a:t> </a:t>
            </a:r>
            <a:r>
              <a:rPr lang="en-US" dirty="0" err="1" smtClean="0"/>
              <a:t>na</a:t>
            </a:r>
            <a:r>
              <a:rPr lang="sr-Latn-RS" dirty="0" smtClean="0"/>
              <a:t> </a:t>
            </a:r>
            <a:r>
              <a:rPr lang="en-US" dirty="0" err="1" smtClean="0"/>
              <a:t>četiri</a:t>
            </a:r>
            <a:r>
              <a:rPr lang="sr-Latn-RS" dirty="0" smtClean="0"/>
              <a:t> </a:t>
            </a:r>
            <a:r>
              <a:rPr lang="en-US" dirty="0" err="1" smtClean="0"/>
              <a:t>kvadranta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en-US" dirty="0" err="1" smtClean="0"/>
              <a:t>uslovljava</a:t>
            </a:r>
            <a:r>
              <a:rPr lang="sr-Latn-RS" dirty="0" smtClean="0"/>
              <a:t> </a:t>
            </a:r>
            <a:r>
              <a:rPr lang="en-US" dirty="0" err="1" smtClean="0"/>
              <a:t>podelu</a:t>
            </a:r>
            <a:r>
              <a:rPr lang="sr-Latn-RS" dirty="0" smtClean="0"/>
              <a:t> </a:t>
            </a:r>
            <a:r>
              <a:rPr lang="en-US" dirty="0" err="1" smtClean="0"/>
              <a:t>rotatorne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sr-Latn-R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 </a:t>
            </a:r>
            <a:r>
              <a:rPr lang="en-US" dirty="0" err="1" smtClean="0"/>
              <a:t>četiri</a:t>
            </a:r>
            <a:r>
              <a:rPr lang="sr-Latn-R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: 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a) </a:t>
            </a:r>
            <a:r>
              <a:rPr lang="en-US" dirty="0" err="1" smtClean="0"/>
              <a:t>antero</a:t>
            </a:r>
            <a:r>
              <a:rPr lang="sr-Latn-RS" dirty="0" smtClean="0"/>
              <a:t>-</a:t>
            </a:r>
            <a:r>
              <a:rPr lang="en-US" dirty="0" err="1" smtClean="0"/>
              <a:t>medijalne</a:t>
            </a:r>
            <a:r>
              <a:rPr lang="sr-Latn-RS" dirty="0" smtClean="0"/>
              <a:t> </a:t>
            </a:r>
            <a:r>
              <a:rPr lang="en-US" dirty="0" err="1" smtClean="0"/>
              <a:t>rotatorne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,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b) </a:t>
            </a:r>
            <a:r>
              <a:rPr lang="en-US" dirty="0" err="1" smtClean="0"/>
              <a:t>antero</a:t>
            </a:r>
            <a:r>
              <a:rPr lang="sr-Latn-RS" dirty="0" smtClean="0"/>
              <a:t>-</a:t>
            </a:r>
            <a:r>
              <a:rPr lang="en-US" dirty="0" err="1" smtClean="0"/>
              <a:t>lateralne</a:t>
            </a:r>
            <a:r>
              <a:rPr lang="sr-Latn-RS" dirty="0" smtClean="0"/>
              <a:t> </a:t>
            </a:r>
            <a:r>
              <a:rPr lang="en-US" dirty="0" err="1" smtClean="0"/>
              <a:t>rotatorne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, 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c) </a:t>
            </a:r>
            <a:r>
              <a:rPr lang="en-US" dirty="0" err="1" smtClean="0"/>
              <a:t>postero</a:t>
            </a:r>
            <a:r>
              <a:rPr lang="sr-Latn-RS" dirty="0" smtClean="0"/>
              <a:t>-</a:t>
            </a:r>
            <a:r>
              <a:rPr lang="en-US" dirty="0" err="1" smtClean="0"/>
              <a:t>lateralne</a:t>
            </a:r>
            <a:r>
              <a:rPr lang="sr-Latn-RS" dirty="0" smtClean="0"/>
              <a:t> </a:t>
            </a:r>
            <a:r>
              <a:rPr lang="en-US" dirty="0" err="1" smtClean="0"/>
              <a:t>rotatorne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, 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d) </a:t>
            </a:r>
            <a:r>
              <a:rPr lang="en-US" dirty="0" err="1" smtClean="0"/>
              <a:t>postero</a:t>
            </a:r>
            <a:r>
              <a:rPr lang="sr-Latn-RS" dirty="0" smtClean="0"/>
              <a:t>-</a:t>
            </a:r>
            <a:r>
              <a:rPr lang="en-US" dirty="0" err="1" smtClean="0"/>
              <a:t>medijalne</a:t>
            </a:r>
            <a:r>
              <a:rPr lang="sr-Latn-RS" dirty="0" smtClean="0"/>
              <a:t> </a:t>
            </a:r>
            <a:r>
              <a:rPr lang="en-US" dirty="0" err="1" smtClean="0"/>
              <a:t>rotatorne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Složena nestabilnost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Složena</a:t>
            </a:r>
            <a:r>
              <a:rPr lang="en-US" b="1" dirty="0" smtClean="0"/>
              <a:t> </a:t>
            </a:r>
            <a:r>
              <a:rPr lang="en-US" b="1" dirty="0" err="1" smtClean="0"/>
              <a:t>nestabilnost</a:t>
            </a:r>
            <a:r>
              <a:rPr lang="en-US" dirty="0" smtClean="0"/>
              <a:t> ne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jedinstveni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u </a:t>
            </a:r>
            <a:r>
              <a:rPr lang="en-US" dirty="0" err="1" smtClean="0"/>
              <a:t>nastanku</a:t>
            </a:r>
            <a:r>
              <a:rPr lang="en-US" dirty="0" smtClean="0"/>
              <a:t> </a:t>
            </a:r>
            <a:r>
              <a:rPr lang="en-US" dirty="0" err="1" smtClean="0"/>
              <a:t>složene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I pored toga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oprečna</a:t>
            </a:r>
            <a:r>
              <a:rPr lang="en-US" dirty="0" smtClean="0"/>
              <a:t> </a:t>
            </a:r>
            <a:r>
              <a:rPr lang="en-US" dirty="0" err="1" smtClean="0"/>
              <a:t>shvatanja</a:t>
            </a:r>
            <a:r>
              <a:rPr lang="en-US" dirty="0" smtClean="0"/>
              <a:t> o </a:t>
            </a:r>
            <a:r>
              <a:rPr lang="en-US" dirty="0" err="1" smtClean="0"/>
              <a:t>podeli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je </a:t>
            </a:r>
            <a:r>
              <a:rPr lang="en-US" dirty="0" err="1" smtClean="0"/>
              <a:t>dao</a:t>
            </a:r>
            <a:r>
              <a:rPr lang="en-US" dirty="0" smtClean="0"/>
              <a:t> Kennedy mi </a:t>
            </a:r>
            <a:r>
              <a:rPr lang="en-US" dirty="0" err="1" smtClean="0"/>
              <a:t>ćemo</a:t>
            </a:r>
            <a:r>
              <a:rPr lang="en-US" dirty="0" smtClean="0"/>
              <a:t> je </a:t>
            </a:r>
            <a:r>
              <a:rPr lang="en-US" dirty="0" err="1" smtClean="0"/>
              <a:t>ovde</a:t>
            </a:r>
            <a:r>
              <a:rPr lang="en-US" dirty="0" smtClean="0"/>
              <a:t> </a:t>
            </a:r>
            <a:r>
              <a:rPr lang="en-US" dirty="0" err="1" smtClean="0"/>
              <a:t>prezentirati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Deli se u tri </a:t>
            </a:r>
            <a:r>
              <a:rPr lang="en-US" dirty="0" err="1" smtClean="0"/>
              <a:t>grupe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to: a) </a:t>
            </a:r>
            <a:r>
              <a:rPr lang="en-US" dirty="0" err="1" smtClean="0"/>
              <a:t>složene</a:t>
            </a:r>
            <a:r>
              <a:rPr lang="en-US" dirty="0" smtClean="0"/>
              <a:t> </a:t>
            </a:r>
            <a:r>
              <a:rPr lang="en-US" dirty="0" err="1" smtClean="0"/>
              <a:t>anteromedijalne</a:t>
            </a:r>
            <a:r>
              <a:rPr lang="en-US" dirty="0" smtClean="0"/>
              <a:t> – </a:t>
            </a:r>
            <a:r>
              <a:rPr lang="en-US" dirty="0" err="1" smtClean="0"/>
              <a:t>anterolateralne</a:t>
            </a:r>
            <a:r>
              <a:rPr lang="en-US" dirty="0" smtClean="0"/>
              <a:t> </a:t>
            </a:r>
            <a:r>
              <a:rPr lang="en-US" dirty="0" err="1" smtClean="0"/>
              <a:t>rotatorne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smtClean="0"/>
              <a:t>b) </a:t>
            </a:r>
            <a:r>
              <a:rPr lang="en-US" dirty="0" err="1" smtClean="0"/>
              <a:t>složene</a:t>
            </a:r>
            <a:r>
              <a:rPr lang="en-US" dirty="0" smtClean="0"/>
              <a:t> </a:t>
            </a:r>
            <a:r>
              <a:rPr lang="en-US" dirty="0" err="1" smtClean="0"/>
              <a:t>anterolateralne</a:t>
            </a:r>
            <a:r>
              <a:rPr lang="en-US" dirty="0" smtClean="0"/>
              <a:t> – </a:t>
            </a:r>
            <a:r>
              <a:rPr lang="en-US" dirty="0" err="1" smtClean="0"/>
              <a:t>posterolateralne</a:t>
            </a:r>
            <a:r>
              <a:rPr lang="en-US" dirty="0" smtClean="0"/>
              <a:t> </a:t>
            </a:r>
            <a:r>
              <a:rPr lang="en-US" dirty="0" err="1" smtClean="0"/>
              <a:t>rotatorne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smtClean="0"/>
              <a:t>c) </a:t>
            </a:r>
            <a:r>
              <a:rPr lang="en-US" dirty="0" err="1" smtClean="0"/>
              <a:t>složene</a:t>
            </a:r>
            <a:r>
              <a:rPr lang="en-US" dirty="0" smtClean="0"/>
              <a:t> </a:t>
            </a:r>
            <a:r>
              <a:rPr lang="en-US" dirty="0" err="1" smtClean="0"/>
              <a:t>anteromedijalne</a:t>
            </a:r>
            <a:r>
              <a:rPr lang="en-US" dirty="0" smtClean="0"/>
              <a:t> – </a:t>
            </a:r>
            <a:r>
              <a:rPr lang="en-US" dirty="0" err="1" smtClean="0"/>
              <a:t>posteromedijalne</a:t>
            </a:r>
            <a:r>
              <a:rPr lang="en-US" dirty="0" smtClean="0"/>
              <a:t> </a:t>
            </a:r>
            <a:r>
              <a:rPr lang="en-US" dirty="0" err="1" smtClean="0"/>
              <a:t>rotatorne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Hronične ligamentne povrede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Hronične</a:t>
            </a:r>
            <a:r>
              <a:rPr lang="en-US" b="1" dirty="0" smtClean="0"/>
              <a:t> </a:t>
            </a:r>
            <a:r>
              <a:rPr lang="en-US" b="1" dirty="0" err="1" smtClean="0"/>
              <a:t>ligamentne</a:t>
            </a:r>
            <a:r>
              <a:rPr lang="en-US" b="1" dirty="0" smtClean="0"/>
              <a:t> </a:t>
            </a:r>
            <a:r>
              <a:rPr lang="en-US" b="1" dirty="0" err="1" smtClean="0"/>
              <a:t>povrede</a:t>
            </a:r>
            <a:r>
              <a:rPr lang="en-US" b="1" dirty="0" smtClean="0"/>
              <a:t> </a:t>
            </a:r>
            <a:r>
              <a:rPr lang="en-US" b="1" dirty="0" err="1" smtClean="0"/>
              <a:t>kolena</a:t>
            </a:r>
            <a:r>
              <a:rPr lang="en-US" b="1" dirty="0" smtClean="0"/>
              <a:t> </a:t>
            </a:r>
            <a:r>
              <a:rPr lang="en-US" dirty="0" err="1" smtClean="0"/>
              <a:t>nazivaju</a:t>
            </a:r>
            <a:r>
              <a:rPr lang="en-US" dirty="0" smtClean="0"/>
              <a:t> se </a:t>
            </a:r>
            <a:r>
              <a:rPr lang="en-US" dirty="0" err="1" smtClean="0"/>
              <a:t>hroničnom</a:t>
            </a:r>
            <a:r>
              <a:rPr lang="en-US" dirty="0" smtClean="0"/>
              <a:t> </a:t>
            </a:r>
            <a:r>
              <a:rPr lang="en-US" dirty="0" err="1" smtClean="0"/>
              <a:t>nestabilnošću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  <a:r>
              <a:rPr lang="en-US" dirty="0" err="1" smtClean="0"/>
              <a:t>Witvoet</a:t>
            </a:r>
            <a:r>
              <a:rPr lang="en-US" dirty="0" smtClean="0"/>
              <a:t> je </a:t>
            </a:r>
            <a:r>
              <a:rPr lang="en-US" dirty="0" err="1" smtClean="0"/>
              <a:t>definišući</a:t>
            </a:r>
            <a:r>
              <a:rPr lang="en-U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duhovito</a:t>
            </a:r>
            <a:r>
              <a:rPr lang="en-US" dirty="0" smtClean="0"/>
              <a:t> </a:t>
            </a:r>
            <a:r>
              <a:rPr lang="en-US" dirty="0" err="1" smtClean="0"/>
              <a:t>rekao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pacijent</a:t>
            </a:r>
            <a:r>
              <a:rPr lang="en-US" dirty="0" smtClean="0"/>
              <a:t> </a:t>
            </a:r>
            <a:r>
              <a:rPr lang="en-US" dirty="0" err="1" smtClean="0"/>
              <a:t>subjektivno</a:t>
            </a:r>
            <a:r>
              <a:rPr lang="en-US" dirty="0" smtClean="0"/>
              <a:t> </a:t>
            </a:r>
            <a:r>
              <a:rPr lang="en-US" dirty="0" err="1" smtClean="0"/>
              <a:t>oseća</a:t>
            </a:r>
            <a:r>
              <a:rPr lang="en-US" dirty="0" smtClean="0"/>
              <a:t>, a </a:t>
            </a:r>
            <a:r>
              <a:rPr lang="en-US" dirty="0" err="1" smtClean="0"/>
              <a:t>laksitet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je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ćemo</a:t>
            </a:r>
            <a:r>
              <a:rPr lang="en-US" dirty="0" smtClean="0"/>
              <a:t> mi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pregledom</a:t>
            </a:r>
            <a:r>
              <a:rPr lang="en-US" dirty="0" smtClean="0"/>
              <a:t> </a:t>
            </a:r>
            <a:r>
              <a:rPr lang="en-US" dirty="0" err="1" smtClean="0"/>
              <a:t>objektivno</a:t>
            </a:r>
            <a:r>
              <a:rPr lang="en-US" dirty="0" smtClean="0"/>
              <a:t> </a:t>
            </a:r>
            <a:r>
              <a:rPr lang="en-US" dirty="0" err="1" smtClean="0"/>
              <a:t>ustanovimo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Dijagnostika povrede ligamenta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Dijagnostika</a:t>
            </a:r>
            <a:r>
              <a:rPr lang="en-US" b="1" dirty="0" smtClean="0"/>
              <a:t> </a:t>
            </a:r>
            <a:r>
              <a:rPr lang="en-US" b="1" dirty="0" err="1" smtClean="0"/>
              <a:t>povrede</a:t>
            </a:r>
            <a:r>
              <a:rPr lang="en-US" b="1" dirty="0" smtClean="0"/>
              <a:t> </a:t>
            </a:r>
            <a:r>
              <a:rPr lang="en-US" b="1" dirty="0" err="1" smtClean="0"/>
              <a:t>ligamentarnog</a:t>
            </a:r>
            <a:r>
              <a:rPr lang="en-US" b="1" dirty="0" smtClean="0"/>
              <a:t> </a:t>
            </a:r>
            <a:r>
              <a:rPr lang="en-US" b="1" dirty="0" err="1" smtClean="0"/>
              <a:t>aparata</a:t>
            </a:r>
            <a:r>
              <a:rPr lang="en-US" b="1" dirty="0" smtClean="0"/>
              <a:t> </a:t>
            </a:r>
            <a:r>
              <a:rPr lang="en-US" b="1" dirty="0" err="1" smtClean="0"/>
              <a:t>kolena</a:t>
            </a:r>
            <a:r>
              <a:rPr lang="en-US" dirty="0" smtClean="0"/>
              <a:t> se </a:t>
            </a:r>
            <a:r>
              <a:rPr lang="en-US" dirty="0" err="1" smtClean="0"/>
              <a:t>postavlja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: a) </a:t>
            </a:r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povređenog</a:t>
            </a:r>
            <a:r>
              <a:rPr lang="en-US" dirty="0" smtClean="0"/>
              <a:t> o </a:t>
            </a:r>
            <a:r>
              <a:rPr lang="en-US" dirty="0" err="1" smtClean="0"/>
              <a:t>načinu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, b) </a:t>
            </a:r>
            <a:r>
              <a:rPr lang="en-US" dirty="0" err="1" smtClean="0"/>
              <a:t>fizikalni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, c) </a:t>
            </a:r>
            <a:r>
              <a:rPr lang="en-US" dirty="0" err="1" smtClean="0"/>
              <a:t>pregled</a:t>
            </a:r>
            <a:r>
              <a:rPr lang="en-US" dirty="0" smtClean="0"/>
              <a:t> u </a:t>
            </a:r>
            <a:r>
              <a:rPr lang="en-US" dirty="0" err="1" smtClean="0"/>
              <a:t>opštoj</a:t>
            </a:r>
            <a:r>
              <a:rPr lang="en-US" dirty="0" smtClean="0"/>
              <a:t> </a:t>
            </a:r>
            <a:r>
              <a:rPr lang="en-US" dirty="0" err="1" smtClean="0"/>
              <a:t>anesteziji</a:t>
            </a:r>
            <a:r>
              <a:rPr lang="en-US" dirty="0" smtClean="0"/>
              <a:t>, d) </a:t>
            </a:r>
            <a:r>
              <a:rPr lang="en-US" dirty="0" err="1" smtClean="0"/>
              <a:t>radiografski</a:t>
            </a:r>
            <a:r>
              <a:rPr lang="en-US" dirty="0" smtClean="0"/>
              <a:t> </a:t>
            </a:r>
            <a:r>
              <a:rPr lang="en-US" dirty="0" err="1" smtClean="0"/>
              <a:t>snimak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, e) </a:t>
            </a:r>
            <a:r>
              <a:rPr lang="en-US" dirty="0" err="1" smtClean="0"/>
              <a:t>artroskopski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, f) </a:t>
            </a:r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povređenog</a:t>
            </a:r>
            <a:r>
              <a:rPr lang="en-US" dirty="0" smtClean="0"/>
              <a:t> o </a:t>
            </a:r>
            <a:r>
              <a:rPr lang="en-US" dirty="0" err="1" smtClean="0"/>
              <a:t>načinu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u </a:t>
            </a:r>
            <a:r>
              <a:rPr lang="en-US" dirty="0" err="1" smtClean="0"/>
              <a:t>sportskomedicinskoj</a:t>
            </a:r>
            <a:r>
              <a:rPr lang="en-US" dirty="0" smtClean="0"/>
              <a:t> </a:t>
            </a:r>
            <a:r>
              <a:rPr lang="en-US" dirty="0" err="1" smtClean="0"/>
              <a:t>praksi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učestalosti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prvom</a:t>
            </a:r>
            <a:r>
              <a:rPr lang="en-US" dirty="0" smtClean="0"/>
              <a:t> </a:t>
            </a:r>
            <a:r>
              <a:rPr lang="en-US" dirty="0" err="1" smtClean="0"/>
              <a:t>mestu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kolateralni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, pa </a:t>
            </a:r>
            <a:r>
              <a:rPr lang="en-US" dirty="0" err="1" smtClean="0"/>
              <a:t>slede</a:t>
            </a:r>
            <a:r>
              <a:rPr lang="en-US" dirty="0" smtClean="0"/>
              <a:t> </a:t>
            </a:r>
            <a:r>
              <a:rPr lang="en-US" dirty="0" err="1" smtClean="0"/>
              <a:t>prednji</a:t>
            </a:r>
            <a:r>
              <a:rPr lang="en-US" dirty="0" smtClean="0"/>
              <a:t> </a:t>
            </a:r>
            <a:r>
              <a:rPr lang="en-US" dirty="0" err="1" smtClean="0"/>
              <a:t>ukršteni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zadnji</a:t>
            </a:r>
            <a:r>
              <a:rPr lang="en-US" dirty="0" smtClean="0"/>
              <a:t> </a:t>
            </a:r>
            <a:r>
              <a:rPr lang="en-US" dirty="0" err="1" smtClean="0"/>
              <a:t>ukršteni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kolen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416824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Latn-RS" sz="3600" dirty="0" smtClean="0"/>
              <a:t>Koje ligamente najčešće povređujemo?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RS" b="1" dirty="0" smtClean="0"/>
              <a:t>      </a:t>
            </a:r>
            <a:r>
              <a:rPr lang="en-US" b="1" dirty="0" err="1" smtClean="0"/>
              <a:t>Kolateralni</a:t>
            </a:r>
            <a:r>
              <a:rPr lang="en-US" b="1" dirty="0" smtClean="0"/>
              <a:t> </a:t>
            </a:r>
            <a:r>
              <a:rPr lang="en-US" b="1" dirty="0" err="1" smtClean="0"/>
              <a:t>ligamenti</a:t>
            </a:r>
            <a:r>
              <a:rPr lang="en-US" b="1" dirty="0" smtClean="0"/>
              <a:t> </a:t>
            </a:r>
            <a:r>
              <a:rPr lang="en-US" b="1" dirty="0" err="1" smtClean="0"/>
              <a:t>kolena</a:t>
            </a:r>
            <a:r>
              <a:rPr lang="en-US" dirty="0" smtClean="0"/>
              <a:t> –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suprostavljaju</a:t>
            </a:r>
            <a:r>
              <a:rPr lang="en-US" dirty="0" smtClean="0"/>
              <a:t> </a:t>
            </a:r>
            <a:r>
              <a:rPr lang="en-US" dirty="0" err="1" smtClean="0"/>
              <a:t>silama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jedne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razdvoje</a:t>
            </a:r>
            <a:r>
              <a:rPr lang="en-US" dirty="0" smtClean="0"/>
              <a:t> </a:t>
            </a:r>
            <a:r>
              <a:rPr lang="en-US" dirty="0" err="1" smtClean="0"/>
              <a:t>kondile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tibije</a:t>
            </a:r>
            <a:r>
              <a:rPr lang="en-US" dirty="0" smtClean="0"/>
              <a:t>.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kolateralnog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javljaju</a:t>
            </a:r>
            <a:r>
              <a:rPr lang="en-US" dirty="0" smtClean="0"/>
              <a:t> se u tri </a:t>
            </a:r>
            <a:r>
              <a:rPr lang="en-US" dirty="0" err="1" smtClean="0"/>
              <a:t>stepena</a:t>
            </a:r>
            <a:r>
              <a:rPr lang="en-US" dirty="0" smtClean="0"/>
              <a:t> u </a:t>
            </a:r>
            <a:r>
              <a:rPr lang="en-US" dirty="0" err="1" smtClean="0"/>
              <a:t>zavisnosti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težine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a) 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–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distenzione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(</a:t>
            </a:r>
            <a:r>
              <a:rPr lang="en-US" dirty="0" err="1" smtClean="0"/>
              <a:t>elongacione</a:t>
            </a:r>
            <a:r>
              <a:rPr lang="en-US" dirty="0" smtClean="0"/>
              <a:t> </a:t>
            </a:r>
            <a:r>
              <a:rPr lang="en-US" dirty="0" err="1" smtClean="0"/>
              <a:t>distorzije</a:t>
            </a:r>
            <a:r>
              <a:rPr lang="en-US" dirty="0" smtClean="0"/>
              <a:t>)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fudbalera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skijaša</a:t>
            </a:r>
            <a:r>
              <a:rPr lang="en-US" dirty="0" smtClean="0"/>
              <a:t>. </a:t>
            </a:r>
            <a:r>
              <a:rPr lang="en-US" dirty="0" err="1" smtClean="0"/>
              <a:t>Povreda</a:t>
            </a:r>
            <a:r>
              <a:rPr lang="en-US" dirty="0" smtClean="0"/>
              <a:t> je </a:t>
            </a:r>
            <a:r>
              <a:rPr lang="en-US" dirty="0" err="1" smtClean="0"/>
              <a:t>praćena</a:t>
            </a:r>
            <a:r>
              <a:rPr lang="en-US" dirty="0" smtClean="0"/>
              <a:t> </a:t>
            </a:r>
            <a:r>
              <a:rPr lang="en-US" dirty="0" err="1" smtClean="0"/>
              <a:t>oštrim</a:t>
            </a:r>
            <a:r>
              <a:rPr lang="en-US" dirty="0" smtClean="0"/>
              <a:t> </a:t>
            </a:r>
            <a:r>
              <a:rPr lang="en-US" dirty="0" err="1" smtClean="0"/>
              <a:t>bolom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nastavlja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sportskom</a:t>
            </a:r>
            <a:r>
              <a:rPr lang="en-US" dirty="0" smtClean="0"/>
              <a:t> </a:t>
            </a:r>
            <a:r>
              <a:rPr lang="en-US" dirty="0" err="1" smtClean="0"/>
              <a:t>aktivnošću</a:t>
            </a:r>
            <a:r>
              <a:rPr lang="en-US" dirty="0" smtClean="0"/>
              <a:t>.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ovu</a:t>
            </a:r>
            <a:r>
              <a:rPr lang="en-US" dirty="0" smtClean="0"/>
              <a:t> </a:t>
            </a:r>
            <a:r>
              <a:rPr lang="en-US" dirty="0" err="1" smtClean="0"/>
              <a:t>povredu</a:t>
            </a:r>
            <a:r>
              <a:rPr lang="en-US" dirty="0" smtClean="0"/>
              <a:t> </a:t>
            </a:r>
            <a:r>
              <a:rPr lang="en-US" dirty="0" err="1" smtClean="0"/>
              <a:t>karakteristični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bolovi</a:t>
            </a:r>
            <a:r>
              <a:rPr lang="en-US" dirty="0" smtClean="0"/>
              <a:t>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noći</a:t>
            </a:r>
            <a:r>
              <a:rPr lang="en-US" dirty="0" smtClean="0"/>
              <a:t> 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ne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spava</a:t>
            </a:r>
            <a:r>
              <a:rPr lang="en-US" dirty="0" smtClean="0"/>
              <a:t>, </a:t>
            </a:r>
            <a:r>
              <a:rPr lang="en-US" dirty="0" err="1" smtClean="0"/>
              <a:t>prisutnost</a:t>
            </a:r>
            <a:r>
              <a:rPr lang="en-US" dirty="0" smtClean="0"/>
              <a:t> </a:t>
            </a:r>
            <a:r>
              <a:rPr lang="en-US" dirty="0" err="1" smtClean="0"/>
              <a:t>palpatornog</a:t>
            </a:r>
            <a:r>
              <a:rPr lang="en-US" dirty="0" smtClean="0"/>
              <a:t> bola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kondilijarnim</a:t>
            </a:r>
            <a:r>
              <a:rPr lang="en-US" dirty="0" smtClean="0"/>
              <a:t> </a:t>
            </a:r>
            <a:r>
              <a:rPr lang="en-US" dirty="0" err="1" smtClean="0"/>
              <a:t>pripojima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 (</a:t>
            </a:r>
            <a:r>
              <a:rPr lang="en-US" dirty="0" err="1" smtClean="0"/>
              <a:t>tkz</a:t>
            </a:r>
            <a:r>
              <a:rPr lang="en-US" dirty="0" smtClean="0"/>
              <a:t>. </a:t>
            </a:r>
            <a:r>
              <a:rPr lang="en-US" dirty="0" err="1" smtClean="0"/>
              <a:t>smučarska</a:t>
            </a:r>
            <a:r>
              <a:rPr lang="en-US" dirty="0" smtClean="0"/>
              <a:t> </a:t>
            </a:r>
            <a:r>
              <a:rPr lang="en-US" dirty="0" err="1" smtClean="0"/>
              <a:t>tačka</a:t>
            </a:r>
            <a:r>
              <a:rPr lang="en-US" dirty="0" smtClean="0"/>
              <a:t>) </a:t>
            </a:r>
            <a:r>
              <a:rPr lang="en-US" dirty="0" err="1" smtClean="0"/>
              <a:t>bolna</a:t>
            </a:r>
            <a:r>
              <a:rPr lang="en-US" dirty="0" smtClean="0"/>
              <a:t> </a:t>
            </a:r>
            <a:r>
              <a:rPr lang="en-US" dirty="0" err="1" smtClean="0"/>
              <a:t>osetljivost</a:t>
            </a:r>
            <a:r>
              <a:rPr lang="en-US" dirty="0" smtClean="0"/>
              <a:t> se </a:t>
            </a:r>
            <a:r>
              <a:rPr lang="en-US" dirty="0" err="1" smtClean="0"/>
              <a:t>pojačava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forsirane</a:t>
            </a:r>
            <a:r>
              <a:rPr lang="en-US" dirty="0" smtClean="0"/>
              <a:t> </a:t>
            </a:r>
            <a:r>
              <a:rPr lang="en-US" dirty="0" err="1" smtClean="0"/>
              <a:t>abdukcije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a </a:t>
            </a:r>
            <a:r>
              <a:rPr lang="en-US" dirty="0" err="1" smtClean="0"/>
              <a:t>zglobni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 je </a:t>
            </a:r>
            <a:r>
              <a:rPr lang="en-US" dirty="0" err="1" smtClean="0"/>
              <a:t>neosetljiv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znakova</a:t>
            </a:r>
            <a:r>
              <a:rPr lang="en-US" dirty="0" smtClean="0"/>
              <a:t> </a:t>
            </a:r>
            <a:r>
              <a:rPr lang="en-US" dirty="0" err="1" smtClean="0"/>
              <a:t>ligamentarne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Kolateralni ligamenti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–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</a:t>
            </a:r>
            <a:r>
              <a:rPr lang="en-US" dirty="0" err="1" smtClean="0"/>
              <a:t>odlikuju</a:t>
            </a:r>
            <a:r>
              <a:rPr lang="en-US" dirty="0" smtClean="0"/>
              <a:t> se </a:t>
            </a:r>
            <a:r>
              <a:rPr lang="en-US" dirty="0" err="1" smtClean="0"/>
              <a:t>delimičnim</a:t>
            </a:r>
            <a:r>
              <a:rPr lang="en-US" dirty="0" smtClean="0"/>
              <a:t> </a:t>
            </a:r>
            <a:r>
              <a:rPr lang="en-US" dirty="0" err="1" smtClean="0"/>
              <a:t>rascepom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 (</a:t>
            </a:r>
            <a:r>
              <a:rPr lang="en-US" dirty="0" err="1" smtClean="0"/>
              <a:t>laceraciona</a:t>
            </a:r>
            <a:r>
              <a:rPr lang="en-US" dirty="0" smtClean="0"/>
              <a:t> </a:t>
            </a:r>
            <a:r>
              <a:rPr lang="en-US" dirty="0" err="1" smtClean="0"/>
              <a:t>distorsia</a:t>
            </a:r>
            <a:r>
              <a:rPr lang="en-US" dirty="0" smtClean="0"/>
              <a:t>)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medijalnom</a:t>
            </a:r>
            <a:r>
              <a:rPr lang="en-US" dirty="0" smtClean="0"/>
              <a:t> </a:t>
            </a:r>
            <a:r>
              <a:rPr lang="en-US" dirty="0" err="1" smtClean="0"/>
              <a:t>ligamentu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neposrednom</a:t>
            </a:r>
            <a:r>
              <a:rPr lang="en-US" dirty="0" smtClean="0"/>
              <a:t> </a:t>
            </a:r>
            <a:r>
              <a:rPr lang="en-US" dirty="0" err="1" smtClean="0"/>
              <a:t>pojavom</a:t>
            </a:r>
            <a:r>
              <a:rPr lang="en-US" dirty="0" smtClean="0"/>
              <a:t> </a:t>
            </a:r>
            <a:r>
              <a:rPr lang="en-US" dirty="0" err="1" smtClean="0"/>
              <a:t>otoka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prisutne</a:t>
            </a:r>
            <a:r>
              <a:rPr lang="en-US" dirty="0" smtClean="0"/>
              <a:t> </a:t>
            </a:r>
            <a:r>
              <a:rPr lang="en-US" dirty="0" err="1" smtClean="0"/>
              <a:t>hemoragije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Bolna</a:t>
            </a:r>
            <a:r>
              <a:rPr lang="en-US" dirty="0" smtClean="0"/>
              <a:t> </a:t>
            </a:r>
            <a:r>
              <a:rPr lang="en-US" dirty="0" err="1" smtClean="0"/>
              <a:t>osetljivost</a:t>
            </a:r>
            <a:r>
              <a:rPr lang="en-US" dirty="0" smtClean="0"/>
              <a:t> je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ligamentarnih</a:t>
            </a:r>
            <a:r>
              <a:rPr lang="en-US" dirty="0" smtClean="0"/>
              <a:t> </a:t>
            </a:r>
            <a:r>
              <a:rPr lang="en-US" dirty="0" err="1" smtClean="0"/>
              <a:t>pripoja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pojačava</a:t>
            </a:r>
            <a:r>
              <a:rPr lang="en-US" dirty="0" smtClean="0"/>
              <a:t> </a:t>
            </a:r>
            <a:r>
              <a:rPr lang="en-US" dirty="0" err="1" smtClean="0"/>
              <a:t>laterizacijom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spoljnu</a:t>
            </a:r>
            <a:r>
              <a:rPr lang="en-US" dirty="0" smtClean="0"/>
              <a:t> </a:t>
            </a:r>
            <a:r>
              <a:rPr lang="en-US" dirty="0" err="1" smtClean="0"/>
              <a:t>rotaciju</a:t>
            </a:r>
            <a:r>
              <a:rPr lang="en-US" dirty="0" smtClean="0"/>
              <a:t> u </a:t>
            </a:r>
            <a:r>
              <a:rPr lang="en-US" dirty="0" err="1" smtClean="0"/>
              <a:t>lakoj</a:t>
            </a:r>
            <a:r>
              <a:rPr lang="en-US" dirty="0" smtClean="0"/>
              <a:t> </a:t>
            </a:r>
            <a:r>
              <a:rPr lang="en-US" dirty="0" err="1" smtClean="0"/>
              <a:t>fleksiji</a:t>
            </a:r>
            <a:r>
              <a:rPr lang="en-US" dirty="0" smtClean="0"/>
              <a:t>. </a:t>
            </a:r>
            <a:r>
              <a:rPr lang="en-US" dirty="0" err="1" smtClean="0"/>
              <a:t>Nekad</a:t>
            </a:r>
            <a:r>
              <a:rPr lang="en-US" dirty="0" smtClean="0"/>
              <a:t> je </a:t>
            </a:r>
            <a:r>
              <a:rPr lang="en-US" dirty="0" err="1" smtClean="0"/>
              <a:t>izražena</a:t>
            </a:r>
            <a:r>
              <a:rPr lang="en-US" dirty="0" smtClean="0"/>
              <a:t> </a:t>
            </a:r>
            <a:r>
              <a:rPr lang="en-US" dirty="0" err="1" smtClean="0"/>
              <a:t>lateralna</a:t>
            </a:r>
            <a:r>
              <a:rPr lang="en-U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lakšeg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ne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ekstenzije</a:t>
            </a:r>
            <a:r>
              <a:rPr lang="en-US" dirty="0" smtClean="0"/>
              <a:t>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fleksije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10. </a:t>
            </a:r>
            <a:r>
              <a:rPr lang="en-US" dirty="0" err="1" smtClean="0"/>
              <a:t>stepeni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tada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relaksacije</a:t>
            </a:r>
            <a:r>
              <a:rPr lang="en-US" dirty="0" smtClean="0"/>
              <a:t> </a:t>
            </a:r>
            <a:r>
              <a:rPr lang="en-US" dirty="0" err="1" smtClean="0"/>
              <a:t>prednjeg</a:t>
            </a:r>
            <a:r>
              <a:rPr lang="en-US" dirty="0" smtClean="0"/>
              <a:t> </a:t>
            </a:r>
            <a:r>
              <a:rPr lang="en-US" dirty="0" err="1" smtClean="0"/>
              <a:t>ukrštenog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c) </a:t>
            </a:r>
            <a:r>
              <a:rPr lang="en-US" dirty="0" err="1" smtClean="0"/>
              <a:t>Treći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–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najteže</a:t>
            </a:r>
            <a:r>
              <a:rPr lang="en-US" dirty="0" smtClean="0"/>
              <a:t>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rupturacione</a:t>
            </a:r>
            <a:r>
              <a:rPr lang="en-US" dirty="0" smtClean="0"/>
              <a:t> </a:t>
            </a:r>
            <a:r>
              <a:rPr lang="en-US" dirty="0" err="1" smtClean="0"/>
              <a:t>distorsie</a:t>
            </a:r>
            <a:r>
              <a:rPr lang="en-US" dirty="0" smtClean="0"/>
              <a:t>. U </a:t>
            </a:r>
            <a:r>
              <a:rPr lang="en-US" dirty="0" err="1" smtClean="0"/>
              <a:t>trenutku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oseti</a:t>
            </a:r>
            <a:r>
              <a:rPr lang="en-US" dirty="0" smtClean="0"/>
              <a:t> </a:t>
            </a:r>
            <a:r>
              <a:rPr lang="en-US" dirty="0" err="1" smtClean="0"/>
              <a:t>žestok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utisak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 </a:t>
            </a:r>
            <a:r>
              <a:rPr lang="en-US" b="1" dirty="0" err="1" smtClean="0"/>
              <a:t>išč</a:t>
            </a:r>
            <a:r>
              <a:rPr lang="sr-Latn-RS" b="1" dirty="0" smtClean="0"/>
              <a:t>a</a:t>
            </a:r>
            <a:r>
              <a:rPr lang="en-US" b="1" dirty="0" err="1" smtClean="0"/>
              <a:t>šeno</a:t>
            </a:r>
            <a:r>
              <a:rPr lang="en-US" b="1" dirty="0" smtClean="0"/>
              <a:t> </a:t>
            </a:r>
            <a:r>
              <a:rPr lang="en-US" b="1" dirty="0" err="1" smtClean="0"/>
              <a:t>koleno</a:t>
            </a:r>
            <a:r>
              <a:rPr lang="en-US" dirty="0" smtClean="0"/>
              <a:t>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pokušaju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nastavi</a:t>
            </a:r>
            <a:r>
              <a:rPr lang="en-US" dirty="0" smtClean="0"/>
              <a:t> </a:t>
            </a:r>
            <a:r>
              <a:rPr lang="en-US" dirty="0" err="1" smtClean="0"/>
              <a:t>sportsku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osećaj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mu </a:t>
            </a:r>
            <a:r>
              <a:rPr lang="en-US" dirty="0" err="1" smtClean="0"/>
              <a:t>potkolenica</a:t>
            </a:r>
            <a:r>
              <a:rPr lang="en-US" dirty="0" smtClean="0"/>
              <a:t> </a:t>
            </a:r>
            <a:r>
              <a:rPr lang="en-US" dirty="0" err="1" smtClean="0"/>
              <a:t>skliznuti</a:t>
            </a:r>
            <a:r>
              <a:rPr lang="en-US" dirty="0" smtClean="0"/>
              <a:t> </a:t>
            </a:r>
            <a:r>
              <a:rPr lang="en-US" dirty="0" err="1" smtClean="0"/>
              <a:t>ispod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unutrašnjem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. </a:t>
            </a:r>
            <a:r>
              <a:rPr lang="en-US" dirty="0" err="1" smtClean="0"/>
              <a:t>Pojavljuje</a:t>
            </a:r>
            <a:r>
              <a:rPr lang="en-US" dirty="0" smtClean="0"/>
              <a:t> se </a:t>
            </a:r>
            <a:r>
              <a:rPr lang="en-US" dirty="0" err="1" smtClean="0"/>
              <a:t>otok</a:t>
            </a:r>
            <a:r>
              <a:rPr lang="en-US" dirty="0" smtClean="0"/>
              <a:t> (</a:t>
            </a:r>
            <a:r>
              <a:rPr lang="en-US" dirty="0" err="1" smtClean="0"/>
              <a:t>hematros</a:t>
            </a:r>
            <a:r>
              <a:rPr lang="en-US" dirty="0" smtClean="0"/>
              <a:t>), </a:t>
            </a:r>
            <a:r>
              <a:rPr lang="en-US" dirty="0" err="1" smtClean="0"/>
              <a:t>izražena</a:t>
            </a:r>
            <a:r>
              <a:rPr lang="en-US" dirty="0" smtClean="0"/>
              <a:t> </a:t>
            </a:r>
            <a:r>
              <a:rPr lang="en-US" dirty="0" err="1" smtClean="0"/>
              <a:t>palpatorna</a:t>
            </a:r>
            <a:r>
              <a:rPr lang="en-US" dirty="0" smtClean="0"/>
              <a:t> </a:t>
            </a:r>
            <a:r>
              <a:rPr lang="en-US" dirty="0" err="1" smtClean="0"/>
              <a:t>bolna</a:t>
            </a:r>
            <a:r>
              <a:rPr lang="en-US" dirty="0" smtClean="0"/>
              <a:t> </a:t>
            </a:r>
            <a:r>
              <a:rPr lang="en-US" dirty="0" err="1" smtClean="0"/>
              <a:t>osetljivost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gornjem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donjem</a:t>
            </a:r>
            <a:r>
              <a:rPr lang="en-US" dirty="0" smtClean="0"/>
              <a:t> </a:t>
            </a:r>
            <a:r>
              <a:rPr lang="en-US" dirty="0" err="1" smtClean="0"/>
              <a:t>pripoju</a:t>
            </a:r>
            <a:r>
              <a:rPr lang="en-US" dirty="0" smtClean="0"/>
              <a:t>, a </a:t>
            </a:r>
            <a:r>
              <a:rPr lang="en-US" dirty="0" err="1" smtClean="0"/>
              <a:t>nekad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duž</a:t>
            </a:r>
            <a:r>
              <a:rPr lang="en-US" dirty="0" smtClean="0"/>
              <a:t> </a:t>
            </a:r>
            <a:r>
              <a:rPr lang="en-US" dirty="0" err="1" smtClean="0"/>
              <a:t>celog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potpunog</a:t>
            </a:r>
            <a:r>
              <a:rPr lang="en-US" dirty="0" smtClean="0"/>
              <a:t> </a:t>
            </a:r>
            <a:r>
              <a:rPr lang="en-US" dirty="0" err="1" smtClean="0"/>
              <a:t>prekida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refleksnog</a:t>
            </a:r>
            <a:r>
              <a:rPr lang="en-US" dirty="0" smtClean="0"/>
              <a:t> </a:t>
            </a:r>
            <a:r>
              <a:rPr lang="en-US" dirty="0" err="1" smtClean="0"/>
              <a:t>spazma</a:t>
            </a:r>
            <a:r>
              <a:rPr lang="en-US" dirty="0" smtClean="0"/>
              <a:t>, a </a:t>
            </a:r>
            <a:r>
              <a:rPr lang="en-US" dirty="0" err="1" smtClean="0"/>
              <a:t>bol</a:t>
            </a:r>
            <a:r>
              <a:rPr lang="en-US" dirty="0" smtClean="0"/>
              <a:t> se </a:t>
            </a:r>
            <a:r>
              <a:rPr lang="en-US" dirty="0" err="1" smtClean="0"/>
              <a:t>pojačava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pokušaj</a:t>
            </a:r>
            <a:r>
              <a:rPr lang="en-US" dirty="0" smtClean="0"/>
              <a:t> </a:t>
            </a:r>
            <a:r>
              <a:rPr lang="en-US" dirty="0" err="1" smtClean="0"/>
              <a:t>lateralizacije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Kolateralni ligamenti kolena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nekih</a:t>
            </a:r>
            <a:r>
              <a:rPr lang="en-US" dirty="0" smtClean="0"/>
              <a:t> </a:t>
            </a:r>
            <a:r>
              <a:rPr lang="en-US" dirty="0" err="1" smtClean="0"/>
              <a:t>autora</a:t>
            </a:r>
            <a:r>
              <a:rPr lang="en-US" dirty="0" smtClean="0"/>
              <a:t> </a:t>
            </a:r>
            <a:r>
              <a:rPr lang="en-US" dirty="0" err="1" smtClean="0"/>
              <a:t>srećemo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četvrti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pored </a:t>
            </a:r>
            <a:r>
              <a:rPr lang="en-US" b="1" dirty="0" err="1" smtClean="0"/>
              <a:t>povrede</a:t>
            </a:r>
            <a:r>
              <a:rPr lang="en-US" b="1" dirty="0" smtClean="0"/>
              <a:t> </a:t>
            </a:r>
            <a:r>
              <a:rPr lang="en-US" b="1" dirty="0" err="1" smtClean="0"/>
              <a:t>kolateralnog</a:t>
            </a:r>
            <a:r>
              <a:rPr lang="en-US" b="1" dirty="0" smtClean="0"/>
              <a:t> </a:t>
            </a:r>
            <a:r>
              <a:rPr lang="en-US" b="1" dirty="0" err="1" smtClean="0"/>
              <a:t>ligamenta</a:t>
            </a:r>
            <a:r>
              <a:rPr lang="sr-Latn-RS" b="1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prednjeg</a:t>
            </a:r>
            <a:r>
              <a:rPr lang="en-US" dirty="0" smtClean="0"/>
              <a:t> </a:t>
            </a:r>
            <a:r>
              <a:rPr lang="en-US" dirty="0" err="1" smtClean="0"/>
              <a:t>ukrštenog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otok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krvni</a:t>
            </a:r>
            <a:r>
              <a:rPr lang="en-US" dirty="0" smtClean="0"/>
              <a:t> </a:t>
            </a:r>
            <a:r>
              <a:rPr lang="en-US" dirty="0" err="1" smtClean="0"/>
              <a:t>izliv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znaci</a:t>
            </a:r>
            <a:r>
              <a:rPr lang="en-US" dirty="0" smtClean="0"/>
              <a:t> </a:t>
            </a:r>
            <a:r>
              <a:rPr lang="en-US" dirty="0" err="1" smtClean="0"/>
              <a:t>lateralne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punoj</a:t>
            </a:r>
            <a:r>
              <a:rPr lang="en-US" dirty="0" smtClean="0"/>
              <a:t> </a:t>
            </a:r>
            <a:r>
              <a:rPr lang="en-US" dirty="0" err="1" smtClean="0"/>
              <a:t>ekstenziji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Kolateralni ligamenti kolena</a:t>
            </a:r>
            <a:endParaRPr lang="en-US" dirty="0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572000"/>
            <a:ext cx="239077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Ukršeni ligamenti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Ukršteni</a:t>
            </a:r>
            <a:r>
              <a:rPr lang="sr-Latn-RS" b="1" dirty="0" smtClean="0"/>
              <a:t> </a:t>
            </a:r>
            <a:r>
              <a:rPr lang="en-US" b="1" dirty="0" err="1" smtClean="0"/>
              <a:t>ligamenti</a:t>
            </a:r>
            <a:r>
              <a:rPr lang="sr-Latn-RS" b="1" dirty="0" smtClean="0"/>
              <a:t> </a:t>
            </a:r>
            <a:r>
              <a:rPr lang="en-US" b="1" dirty="0" err="1" smtClean="0"/>
              <a:t>kolena</a:t>
            </a:r>
            <a:r>
              <a:rPr lang="en-US" dirty="0" smtClean="0"/>
              <a:t> – </a:t>
            </a:r>
            <a:r>
              <a:rPr lang="en-US" dirty="0" err="1" smtClean="0"/>
              <a:t>direk</a:t>
            </a:r>
            <a:r>
              <a:rPr lang="sr-Latn-RS" dirty="0" smtClean="0"/>
              <a:t>t</a:t>
            </a:r>
            <a:r>
              <a:rPr lang="en-US" dirty="0" smtClean="0"/>
              <a:t>no se </a:t>
            </a:r>
            <a:r>
              <a:rPr lang="en-US" dirty="0" err="1" smtClean="0"/>
              <a:t>suprostavljaju</a:t>
            </a:r>
            <a:r>
              <a:rPr lang="sr-Latn-RS" dirty="0" smtClean="0"/>
              <a:t> </a:t>
            </a:r>
            <a:r>
              <a:rPr lang="en-US" dirty="0" err="1" smtClean="0"/>
              <a:t>silama</a:t>
            </a:r>
            <a:r>
              <a:rPr lang="sr-Latn-RS" dirty="0" smtClean="0"/>
              <a:t> </a:t>
            </a:r>
            <a:r>
              <a:rPr lang="en-US" dirty="0" err="1" smtClean="0"/>
              <a:t>koje</a:t>
            </a:r>
            <a:r>
              <a:rPr lang="sr-Latn-RS" dirty="0" smtClean="0"/>
              <a:t> </a:t>
            </a:r>
            <a:r>
              <a:rPr lang="en-US" dirty="0" err="1" smtClean="0"/>
              <a:t>nastoje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razdvoje</a:t>
            </a:r>
            <a:r>
              <a:rPr lang="sr-Latn-RS" dirty="0" smtClean="0"/>
              <a:t> </a:t>
            </a:r>
            <a:r>
              <a:rPr lang="en-US" dirty="0" err="1" smtClean="0"/>
              <a:t>zglobne</a:t>
            </a:r>
            <a:r>
              <a:rPr lang="en-US" dirty="0" smtClean="0"/>
              <a:t> </a:t>
            </a:r>
            <a:r>
              <a:rPr lang="en-US" dirty="0" err="1" smtClean="0"/>
              <a:t>površine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sr-Latn-RS" dirty="0" smtClean="0"/>
              <a:t> </a:t>
            </a:r>
            <a:r>
              <a:rPr lang="en-US" dirty="0" err="1" smtClean="0"/>
              <a:t>ili</a:t>
            </a:r>
            <a:r>
              <a:rPr lang="sr-Latn-RS" dirty="0" smtClean="0"/>
              <a:t> </a:t>
            </a:r>
            <a:r>
              <a:rPr lang="en-US" dirty="0" err="1" smtClean="0"/>
              <a:t>pomere</a:t>
            </a:r>
            <a:r>
              <a:rPr lang="sr-Latn-RS" dirty="0" smtClean="0"/>
              <a:t> </a:t>
            </a:r>
            <a:r>
              <a:rPr lang="en-US" dirty="0" err="1" smtClean="0"/>
              <a:t>tibiju</a:t>
            </a:r>
            <a:r>
              <a:rPr lang="sr-Latn-RS" dirty="0" smtClean="0"/>
              <a:t> </a:t>
            </a:r>
            <a:r>
              <a:rPr lang="en-US" dirty="0" err="1" smtClean="0"/>
              <a:t>ispod</a:t>
            </a:r>
            <a:r>
              <a:rPr lang="sr-Latn-RS" dirty="0" smtClean="0"/>
              <a:t> </a:t>
            </a:r>
            <a:r>
              <a:rPr lang="en-US" dirty="0" err="1" smtClean="0"/>
              <a:t>femura</a:t>
            </a:r>
            <a:r>
              <a:rPr lang="sr-Latn-RS" dirty="0" smtClean="0"/>
              <a:t> </a:t>
            </a:r>
            <a:r>
              <a:rPr lang="en-US" dirty="0" err="1" smtClean="0"/>
              <a:t>napred</a:t>
            </a:r>
            <a:r>
              <a:rPr lang="sr-Latn-RS" dirty="0" smtClean="0"/>
              <a:t> </a:t>
            </a:r>
            <a:r>
              <a:rPr lang="en-US" dirty="0" err="1" smtClean="0"/>
              <a:t>ili</a:t>
            </a:r>
            <a:r>
              <a:rPr lang="sr-Latn-RS" dirty="0" smtClean="0"/>
              <a:t> </a:t>
            </a:r>
            <a:r>
              <a:rPr lang="en-US" dirty="0" err="1" smtClean="0"/>
              <a:t>pozadi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b="1" dirty="0" err="1" smtClean="0"/>
              <a:t>Prednji</a:t>
            </a:r>
            <a:r>
              <a:rPr lang="sr-Latn-RS" b="1" dirty="0" smtClean="0"/>
              <a:t> </a:t>
            </a:r>
            <a:r>
              <a:rPr lang="en-US" b="1" dirty="0" err="1" smtClean="0"/>
              <a:t>ukršteni</a:t>
            </a:r>
            <a:r>
              <a:rPr lang="en-US" b="1" dirty="0" smtClean="0"/>
              <a:t> ligament </a:t>
            </a:r>
            <a:r>
              <a:rPr lang="en-US" dirty="0" smtClean="0"/>
              <a:t>– (</a:t>
            </a:r>
            <a:r>
              <a:rPr lang="en-US" dirty="0" err="1" smtClean="0"/>
              <a:t>ligamentum</a:t>
            </a:r>
            <a:r>
              <a:rPr lang="sr-Latn-RS" dirty="0" smtClean="0"/>
              <a:t> </a:t>
            </a:r>
            <a:r>
              <a:rPr lang="en-US" dirty="0" err="1" smtClean="0"/>
              <a:t>cruciatum</a:t>
            </a:r>
            <a:r>
              <a:rPr lang="en-US" dirty="0" smtClean="0"/>
              <a:t> anterior) dug je </a:t>
            </a:r>
            <a:r>
              <a:rPr lang="en-US" dirty="0" err="1" smtClean="0"/>
              <a:t>oko</a:t>
            </a:r>
            <a:r>
              <a:rPr lang="en-US" dirty="0" smtClean="0"/>
              <a:t> 4 cm </a:t>
            </a:r>
            <a:r>
              <a:rPr lang="en-US" dirty="0" err="1" smtClean="0"/>
              <a:t>izategnut</a:t>
            </a:r>
            <a:r>
              <a:rPr lang="en-US" dirty="0" smtClean="0"/>
              <a:t> je u </a:t>
            </a:r>
            <a:r>
              <a:rPr lang="en-US" dirty="0" err="1" smtClean="0"/>
              <a:t>punoj</a:t>
            </a:r>
            <a:r>
              <a:rPr lang="sr-Latn-RS" dirty="0" smtClean="0"/>
              <a:t> </a:t>
            </a:r>
            <a:r>
              <a:rPr lang="en-US" dirty="0" err="1" smtClean="0"/>
              <a:t>ekstenziji</a:t>
            </a:r>
            <a:r>
              <a:rPr lang="sr-Latn-RS" dirty="0" smtClean="0"/>
              <a:t> </a:t>
            </a:r>
            <a:r>
              <a:rPr lang="en-US" dirty="0" err="1" smtClean="0"/>
              <a:t>pri</a:t>
            </a:r>
            <a:r>
              <a:rPr lang="sr-Latn-RS" dirty="0" smtClean="0"/>
              <a:t> </a:t>
            </a:r>
            <a:r>
              <a:rPr lang="en-US" dirty="0" err="1" smtClean="0"/>
              <a:t>fleksiji</a:t>
            </a:r>
            <a:r>
              <a:rPr lang="sr-Latn-R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 20 do 50 </a:t>
            </a:r>
            <a:r>
              <a:rPr lang="en-US" dirty="0" err="1" smtClean="0"/>
              <a:t>stepeni</a:t>
            </a:r>
            <a:r>
              <a:rPr lang="en-US" dirty="0" smtClean="0"/>
              <a:t>. </a:t>
            </a:r>
            <a:r>
              <a:rPr lang="en-US" dirty="0" err="1" smtClean="0"/>
              <a:t>Najčešće</a:t>
            </a:r>
            <a:r>
              <a:rPr lang="en-US" dirty="0" smtClean="0"/>
              <a:t> se</a:t>
            </a:r>
            <a:r>
              <a:rPr lang="sr-Latn-RS" dirty="0" smtClean="0"/>
              <a:t> </a:t>
            </a:r>
            <a:r>
              <a:rPr lang="en-US" dirty="0" err="1" smtClean="0"/>
              <a:t>povređuje</a:t>
            </a:r>
            <a:r>
              <a:rPr lang="sr-Latn-RS" dirty="0" smtClean="0"/>
              <a:t> </a:t>
            </a:r>
            <a:r>
              <a:rPr lang="en-US" dirty="0" err="1" smtClean="0"/>
              <a:t>sa</a:t>
            </a:r>
            <a:r>
              <a:rPr lang="sr-Latn-RS" dirty="0" smtClean="0"/>
              <a:t> </a:t>
            </a:r>
            <a:r>
              <a:rPr lang="en-US" dirty="0" err="1" smtClean="0"/>
              <a:t>medijalnim</a:t>
            </a:r>
            <a:r>
              <a:rPr lang="sr-Latn-RS" dirty="0" smtClean="0"/>
              <a:t> </a:t>
            </a:r>
            <a:r>
              <a:rPr lang="en-US" dirty="0" err="1" smtClean="0"/>
              <a:t>kolateralnim</a:t>
            </a:r>
            <a:r>
              <a:rPr lang="sr-Latn-RS" dirty="0" smtClean="0"/>
              <a:t> </a:t>
            </a:r>
            <a:r>
              <a:rPr lang="en-US" dirty="0" err="1" smtClean="0"/>
              <a:t>ligamentom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najčešće</a:t>
            </a:r>
            <a:r>
              <a:rPr lang="en-US" dirty="0" smtClean="0"/>
              <a:t> u </a:t>
            </a:r>
            <a:r>
              <a:rPr lang="en-US" dirty="0" err="1" smtClean="0"/>
              <a:t>abdukciji</a:t>
            </a:r>
            <a:r>
              <a:rPr lang="en-US" dirty="0" smtClean="0"/>
              <a:t>, </a:t>
            </a:r>
            <a:r>
              <a:rPr lang="en-US" dirty="0" err="1" smtClean="0"/>
              <a:t>hiperekstenziji</a:t>
            </a:r>
            <a:r>
              <a:rPr lang="en-US" dirty="0" smtClean="0"/>
              <a:t>, </a:t>
            </a:r>
            <a:r>
              <a:rPr lang="en-US" dirty="0" err="1" smtClean="0"/>
              <a:t>hiperfleksiji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en-US" dirty="0" err="1" smtClean="0"/>
              <a:t>spoljašnjoj</a:t>
            </a:r>
            <a:r>
              <a:rPr lang="sr-Latn-RS" dirty="0" smtClean="0"/>
              <a:t> </a:t>
            </a:r>
            <a:r>
              <a:rPr lang="en-US" dirty="0" err="1" smtClean="0"/>
              <a:t>rotaciji</a:t>
            </a:r>
            <a:r>
              <a:rPr lang="en-US" dirty="0" smtClean="0"/>
              <a:t>. </a:t>
            </a:r>
            <a:r>
              <a:rPr lang="en-US" dirty="0" err="1" smtClean="0"/>
              <a:t>Prednja</a:t>
            </a:r>
            <a:r>
              <a:rPr lang="sr-Latn-RS" dirty="0" smtClean="0"/>
              <a:t> </a:t>
            </a:r>
            <a:r>
              <a:rPr lang="en-US" dirty="0" err="1" smtClean="0"/>
              <a:t>ukrštena</a:t>
            </a:r>
            <a:r>
              <a:rPr lang="sr-Latn-R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 se </a:t>
            </a:r>
            <a:r>
              <a:rPr lang="en-US" dirty="0" err="1" smtClean="0"/>
              <a:t>često</a:t>
            </a:r>
            <a:r>
              <a:rPr lang="sr-Latn-RS" dirty="0" smtClean="0"/>
              <a:t> </a:t>
            </a:r>
            <a:r>
              <a:rPr lang="en-US" dirty="0" err="1" smtClean="0"/>
              <a:t>prekida</a:t>
            </a:r>
            <a:r>
              <a:rPr lang="sr-Latn-RS" dirty="0" smtClean="0"/>
              <a:t> </a:t>
            </a:r>
            <a:r>
              <a:rPr lang="en-US" dirty="0" err="1" smtClean="0"/>
              <a:t>dejstvom</a:t>
            </a:r>
            <a:r>
              <a:rPr lang="sr-Latn-RS" dirty="0" smtClean="0"/>
              <a:t> </a:t>
            </a:r>
            <a:r>
              <a:rPr lang="en-US" dirty="0" err="1" smtClean="0"/>
              <a:t>posebnog</a:t>
            </a:r>
            <a:r>
              <a:rPr lang="sr-Latn-RS" dirty="0" smtClean="0"/>
              <a:t> </a:t>
            </a:r>
            <a:r>
              <a:rPr lang="en-US" dirty="0" err="1" smtClean="0"/>
              <a:t>mehanizma</a:t>
            </a:r>
            <a:r>
              <a:rPr lang="sr-Latn-RS" dirty="0" smtClean="0"/>
              <a:t> </a:t>
            </a:r>
            <a:r>
              <a:rPr lang="en-US" dirty="0" err="1" smtClean="0"/>
              <a:t>pripovre</a:t>
            </a:r>
            <a:r>
              <a:rPr lang="sr-Latn-RS" dirty="0" smtClean="0"/>
              <a:t>da</a:t>
            </a:r>
            <a:r>
              <a:rPr lang="en-US" dirty="0" smtClean="0"/>
              <a:t>ma</a:t>
            </a:r>
            <a:r>
              <a:rPr lang="sr-Latn-RS" dirty="0" smtClean="0"/>
              <a:t> </a:t>
            </a:r>
            <a:r>
              <a:rPr lang="en-US" dirty="0" err="1" smtClean="0"/>
              <a:t>medijalnog</a:t>
            </a:r>
            <a:r>
              <a:rPr lang="sr-Latn-R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, a u </a:t>
            </a:r>
            <a:r>
              <a:rPr lang="en-US" dirty="0" err="1" smtClean="0"/>
              <a:t>slučaju</a:t>
            </a:r>
            <a:r>
              <a:rPr lang="sr-Latn-RS" dirty="0" smtClean="0"/>
              <a:t> </a:t>
            </a:r>
            <a:r>
              <a:rPr lang="en-US" dirty="0" err="1" smtClean="0"/>
              <a:t>blokade</a:t>
            </a:r>
            <a:r>
              <a:rPr lang="sr-Latn-R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koleno</a:t>
            </a:r>
            <a:r>
              <a:rPr lang="sr-Latn-RS" dirty="0" smtClean="0"/>
              <a:t> </a:t>
            </a:r>
            <a:r>
              <a:rPr lang="en-US" dirty="0" err="1" smtClean="0"/>
              <a:t>forsirano</a:t>
            </a:r>
            <a:r>
              <a:rPr lang="sr-Latn-RS" dirty="0" smtClean="0"/>
              <a:t> </a:t>
            </a:r>
            <a:r>
              <a:rPr lang="en-US" dirty="0" err="1" smtClean="0"/>
              <a:t>ekstenzira</a:t>
            </a:r>
            <a:r>
              <a:rPr lang="sr-Latn-RS" dirty="0" smtClean="0"/>
              <a:t> </a:t>
            </a:r>
            <a:r>
              <a:rPr lang="en-US" dirty="0" err="1" smtClean="0"/>
              <a:t>preko</a:t>
            </a:r>
            <a:r>
              <a:rPr lang="sr-Latn-RS" dirty="0" smtClean="0"/>
              <a:t> </a:t>
            </a:r>
            <a:r>
              <a:rPr lang="en-US" dirty="0" err="1" smtClean="0"/>
              <a:t>interponiranog</a:t>
            </a:r>
            <a:r>
              <a:rPr lang="sr-Latn-R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. </a:t>
            </a:r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Istegnuće prednje ukrštenog ligamenta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Istegnuće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, a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prednje</a:t>
            </a:r>
            <a:r>
              <a:rPr lang="en-US" dirty="0" smtClean="0"/>
              <a:t> </a:t>
            </a:r>
            <a:r>
              <a:rPr lang="en-US" dirty="0" err="1" smtClean="0"/>
              <a:t>ukrštenog</a:t>
            </a:r>
            <a:r>
              <a:rPr lang="en-US" dirty="0" smtClean="0"/>
              <a:t> je </a:t>
            </a:r>
            <a:r>
              <a:rPr lang="en-US" dirty="0" err="1" smtClean="0"/>
              <a:t>česta</a:t>
            </a:r>
            <a:r>
              <a:rPr lang="en-US" dirty="0" smtClean="0"/>
              <a:t> </a:t>
            </a:r>
            <a:r>
              <a:rPr lang="en-US" dirty="0" err="1" smtClean="0"/>
              <a:t>sportska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poveća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. </a:t>
            </a:r>
            <a:r>
              <a:rPr lang="en-US" dirty="0" err="1" smtClean="0"/>
              <a:t>Istegnuće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se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brzo</a:t>
            </a:r>
            <a:r>
              <a:rPr lang="en-US" dirty="0" smtClean="0"/>
              <a:t> </a:t>
            </a:r>
            <a:r>
              <a:rPr lang="en-US" dirty="0" err="1" smtClean="0"/>
              <a:t>rešava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naprsnuća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sobom</a:t>
            </a:r>
            <a:r>
              <a:rPr lang="en-US" dirty="0" smtClean="0"/>
              <a:t> </a:t>
            </a:r>
            <a:r>
              <a:rPr lang="en-US" dirty="0" err="1" smtClean="0"/>
              <a:t>povlače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kidanje</a:t>
            </a:r>
            <a:r>
              <a:rPr lang="en-US" dirty="0" smtClean="0"/>
              <a:t> </a:t>
            </a:r>
            <a:r>
              <a:rPr lang="en-US" dirty="0" err="1" smtClean="0"/>
              <a:t>hrskavice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(</a:t>
            </a:r>
            <a:r>
              <a:rPr lang="en-US" dirty="0" err="1" smtClean="0"/>
              <a:t>meniskusa</a:t>
            </a:r>
            <a:r>
              <a:rPr lang="en-US" dirty="0" smtClean="0"/>
              <a:t>,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).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jakog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silovitog</a:t>
            </a:r>
            <a:r>
              <a:rPr lang="en-US" dirty="0" smtClean="0"/>
              <a:t> </a:t>
            </a:r>
            <a:r>
              <a:rPr lang="en-US" dirty="0" err="1" smtClean="0"/>
              <a:t>udarca</a:t>
            </a:r>
            <a:r>
              <a:rPr lang="en-US" dirty="0" smtClean="0"/>
              <a:t> u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iskretanja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savijeno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hiperekstenziji</a:t>
            </a:r>
            <a:r>
              <a:rPr lang="en-US" dirty="0" smtClean="0"/>
              <a:t> (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ispruženo</a:t>
            </a:r>
            <a:r>
              <a:rPr lang="en-US" dirty="0" smtClean="0"/>
              <a:t>).</a:t>
            </a:r>
            <a:endParaRPr lang="sr-Latn-RS" dirty="0" smtClean="0"/>
          </a:p>
          <a:p>
            <a:r>
              <a:rPr lang="en-US" dirty="0" smtClean="0"/>
              <a:t> Ova </a:t>
            </a:r>
            <a:r>
              <a:rPr lang="en-US" dirty="0" err="1" smtClean="0"/>
              <a:t>povreda</a:t>
            </a:r>
            <a:r>
              <a:rPr lang="en-US" dirty="0" smtClean="0"/>
              <a:t> je </a:t>
            </a:r>
            <a:r>
              <a:rPr lang="en-US" dirty="0" err="1" smtClean="0"/>
              <a:t>česta</a:t>
            </a:r>
            <a:r>
              <a:rPr lang="en-US" dirty="0" smtClean="0"/>
              <a:t> u </a:t>
            </a:r>
            <a:r>
              <a:rPr lang="en-US" dirty="0" err="1" smtClean="0"/>
              <a:t>kontaktnim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, u </a:t>
            </a:r>
            <a:r>
              <a:rPr lang="en-US" dirty="0" err="1" smtClean="0"/>
              <a:t>sportovima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loptom</a:t>
            </a:r>
            <a:r>
              <a:rPr lang="en-US" dirty="0" smtClean="0"/>
              <a:t>, u </a:t>
            </a:r>
            <a:r>
              <a:rPr lang="en-US" dirty="0" err="1" smtClean="0"/>
              <a:t>zimskim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, a ligament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pokidati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nehotičnim</a:t>
            </a:r>
            <a:r>
              <a:rPr lang="en-US" dirty="0" smtClean="0"/>
              <a:t> </a:t>
            </a:r>
            <a:r>
              <a:rPr lang="en-US" dirty="0" err="1" smtClean="0"/>
              <a:t>saplitanjem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gaženjem</a:t>
            </a:r>
            <a:r>
              <a:rPr lang="en-US" dirty="0" smtClean="0"/>
              <a:t> </a:t>
            </a:r>
            <a:r>
              <a:rPr lang="en-US" dirty="0" err="1" smtClean="0"/>
              <a:t>fudbalske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teniske</a:t>
            </a:r>
            <a:r>
              <a:rPr lang="en-US" dirty="0" smtClean="0"/>
              <a:t> </a:t>
            </a:r>
            <a:r>
              <a:rPr lang="en-US" dirty="0" err="1" smtClean="0"/>
              <a:t>lopte</a:t>
            </a:r>
            <a:r>
              <a:rPr lang="en-US" dirty="0" smtClean="0"/>
              <a:t>.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, </a:t>
            </a:r>
            <a:r>
              <a:rPr lang="en-US" dirty="0" err="1" smtClean="0"/>
              <a:t>otok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krv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Kretanje</a:t>
            </a:r>
            <a:r>
              <a:rPr lang="en-US" dirty="0" smtClean="0"/>
              <a:t> je </a:t>
            </a:r>
            <a:r>
              <a:rPr lang="en-US" dirty="0" err="1" smtClean="0"/>
              <a:t>ograničeno</a:t>
            </a:r>
            <a:r>
              <a:rPr lang="en-US" dirty="0" smtClean="0"/>
              <a:t>,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ukočenost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  <a:r>
              <a:rPr lang="en-US" dirty="0" err="1" smtClean="0"/>
              <a:t>Koleno</a:t>
            </a:r>
            <a:r>
              <a:rPr lang="en-US" dirty="0" smtClean="0"/>
              <a:t> je </a:t>
            </a:r>
            <a:r>
              <a:rPr lang="en-US" dirty="0" err="1" smtClean="0"/>
              <a:t>nestabilno</a:t>
            </a:r>
            <a:r>
              <a:rPr lang="en-US" dirty="0" smtClean="0"/>
              <a:t>, a </a:t>
            </a:r>
            <a:r>
              <a:rPr lang="en-US" b="1" dirty="0" err="1" smtClean="0"/>
              <a:t>simptomi</a:t>
            </a:r>
            <a:r>
              <a:rPr lang="en-US" dirty="0" smtClean="0"/>
              <a:t> 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razviti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  </a:t>
            </a:r>
            <a:r>
              <a:rPr lang="en-US" dirty="0" err="1" smtClean="0"/>
              <a:t>nekoliko</a:t>
            </a:r>
            <a:r>
              <a:rPr lang="en-US" dirty="0" smtClean="0"/>
              <a:t> sati.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najteže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ekstremitet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 </a:t>
            </a:r>
            <a:r>
              <a:rPr lang="en-US" dirty="0" err="1" smtClean="0"/>
              <a:t>pojačavaju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žalost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česta</a:t>
            </a:r>
            <a:r>
              <a:rPr lang="en-US" dirty="0" smtClean="0"/>
              <a:t> </a:t>
            </a:r>
            <a:r>
              <a:rPr lang="en-US" dirty="0" err="1" smtClean="0"/>
              <a:t>pojava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operativnim</a:t>
            </a:r>
            <a:r>
              <a:rPr lang="en-US" dirty="0" smtClean="0"/>
              <a:t> </a:t>
            </a:r>
            <a:r>
              <a:rPr lang="en-US" dirty="0" err="1" smtClean="0"/>
              <a:t>zahvatom</a:t>
            </a:r>
            <a:r>
              <a:rPr lang="en-US" dirty="0" smtClean="0"/>
              <a:t> </a:t>
            </a:r>
            <a:r>
              <a:rPr lang="en-US" dirty="0" err="1" smtClean="0"/>
              <a:t>završavaju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5410200"/>
            <a:ext cx="2419350" cy="12643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Zadnji ukršteni ligament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Zadni</a:t>
            </a:r>
            <a:r>
              <a:rPr lang="en-US" b="1" dirty="0" smtClean="0"/>
              <a:t> </a:t>
            </a:r>
            <a:r>
              <a:rPr lang="en-US" b="1" dirty="0" err="1" smtClean="0"/>
              <a:t>ukršteni</a:t>
            </a:r>
            <a:r>
              <a:rPr lang="en-US" b="1" dirty="0" smtClean="0"/>
              <a:t> ligament </a:t>
            </a:r>
            <a:r>
              <a:rPr lang="en-US" dirty="0" smtClean="0"/>
              <a:t> - (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cruciatum</a:t>
            </a:r>
            <a:r>
              <a:rPr lang="en-US" dirty="0" smtClean="0"/>
              <a:t> posterior) je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sastavu</a:t>
            </a:r>
            <a:r>
              <a:rPr lang="en-US" dirty="0" smtClean="0"/>
              <a:t> </a:t>
            </a:r>
            <a:r>
              <a:rPr lang="en-US" dirty="0" err="1" smtClean="0"/>
              <a:t>čvršći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prednjeg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ekstenzije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zateže</a:t>
            </a:r>
            <a:r>
              <a:rPr lang="en-US" dirty="0" smtClean="0"/>
              <a:t> se </a:t>
            </a:r>
            <a:r>
              <a:rPr lang="en-US" dirty="0" err="1" smtClean="0"/>
              <a:t>zadnji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, a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fleksije</a:t>
            </a:r>
            <a:r>
              <a:rPr lang="en-US" dirty="0" smtClean="0"/>
              <a:t> </a:t>
            </a:r>
            <a:r>
              <a:rPr lang="en-US" dirty="0" err="1" smtClean="0"/>
              <a:t>prednji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spoljnoj</a:t>
            </a:r>
            <a:r>
              <a:rPr lang="en-US" dirty="0" smtClean="0"/>
              <a:t> </a:t>
            </a:r>
            <a:r>
              <a:rPr lang="en-US" dirty="0" err="1" smtClean="0"/>
              <a:t>rotaciji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</a:t>
            </a:r>
            <a:r>
              <a:rPr lang="en-US" dirty="0" err="1" smtClean="0"/>
              <a:t>zateže</a:t>
            </a:r>
            <a:r>
              <a:rPr lang="en-US" dirty="0" smtClean="0"/>
              <a:t> se </a:t>
            </a:r>
            <a:r>
              <a:rPr lang="en-US" dirty="0" err="1" smtClean="0"/>
              <a:t>zadnji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, a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unutrašnjoj</a:t>
            </a:r>
            <a:r>
              <a:rPr lang="en-US" dirty="0" smtClean="0"/>
              <a:t> </a:t>
            </a:r>
            <a:r>
              <a:rPr lang="en-US" dirty="0" err="1" smtClean="0"/>
              <a:t>rotaciji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pod </a:t>
            </a:r>
            <a:r>
              <a:rPr lang="en-US" dirty="0" err="1" smtClean="0"/>
              <a:t>tenzijom</a:t>
            </a:r>
            <a:r>
              <a:rPr lang="en-US" dirty="0" smtClean="0"/>
              <a:t> je </a:t>
            </a:r>
            <a:r>
              <a:rPr lang="en-US" dirty="0" err="1" smtClean="0"/>
              <a:t>ceo</a:t>
            </a:r>
            <a:r>
              <a:rPr lang="en-US" dirty="0" smtClean="0"/>
              <a:t> ligament. </a:t>
            </a:r>
            <a:endParaRPr lang="sr-Latn-RS" dirty="0" smtClean="0"/>
          </a:p>
          <a:p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forsiranom</a:t>
            </a:r>
            <a:r>
              <a:rPr lang="en-US" dirty="0" smtClean="0"/>
              <a:t> </a:t>
            </a:r>
            <a:r>
              <a:rPr lang="en-US" dirty="0" err="1" smtClean="0"/>
              <a:t>spoljnom</a:t>
            </a:r>
            <a:r>
              <a:rPr lang="en-US" dirty="0" smtClean="0"/>
              <a:t> </a:t>
            </a:r>
            <a:r>
              <a:rPr lang="en-US" dirty="0" err="1" smtClean="0"/>
              <a:t>rotacijom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en-US" dirty="0" smtClean="0"/>
              <a:t> 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fiksiranim</a:t>
            </a:r>
            <a:r>
              <a:rPr lang="en-US" dirty="0" smtClean="0"/>
              <a:t> </a:t>
            </a:r>
            <a:r>
              <a:rPr lang="en-US" dirty="0" err="1" smtClean="0"/>
              <a:t>stopalom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kolenom</a:t>
            </a:r>
            <a:r>
              <a:rPr lang="en-US" dirty="0" smtClean="0"/>
              <a:t> u </a:t>
            </a:r>
            <a:r>
              <a:rPr lang="en-US" dirty="0" err="1" smtClean="0"/>
              <a:t>fleksiji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adukciji</a:t>
            </a:r>
            <a:r>
              <a:rPr lang="en-US" dirty="0" smtClean="0"/>
              <a:t>.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nastati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forsiranim</a:t>
            </a:r>
            <a:r>
              <a:rPr lang="en-US" dirty="0" smtClean="0"/>
              <a:t> </a:t>
            </a:r>
            <a:r>
              <a:rPr lang="en-US" dirty="0" err="1" smtClean="0"/>
              <a:t>pomeranjem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</a:t>
            </a:r>
            <a:r>
              <a:rPr lang="en-US" dirty="0" err="1" smtClean="0"/>
              <a:t>unapred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flektiranom</a:t>
            </a:r>
            <a:r>
              <a:rPr lang="en-US" dirty="0" smtClean="0"/>
              <a:t> </a:t>
            </a:r>
            <a:r>
              <a:rPr lang="en-US" dirty="0" err="1" smtClean="0"/>
              <a:t>položaju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padu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flektorno</a:t>
            </a:r>
            <a:r>
              <a:rPr lang="en-US" dirty="0" smtClean="0"/>
              <a:t> </a:t>
            </a:r>
            <a:r>
              <a:rPr lang="en-US" dirty="0" err="1" smtClean="0"/>
              <a:t>koleno</a:t>
            </a:r>
            <a:r>
              <a:rPr lang="en-US" dirty="0" smtClean="0"/>
              <a:t>,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deluju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gornji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tibije</a:t>
            </a:r>
            <a:r>
              <a:rPr lang="en-US" dirty="0" smtClean="0"/>
              <a:t>.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ukrštenih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 </a:t>
            </a:r>
            <a:r>
              <a:rPr lang="en-US" dirty="0" err="1" smtClean="0"/>
              <a:t>prvog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drugog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prevideti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simptomatologija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jasna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trećeg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praćene</a:t>
            </a:r>
            <a:r>
              <a:rPr lang="en-US" dirty="0" smtClean="0"/>
              <a:t> </a:t>
            </a:r>
            <a:r>
              <a:rPr lang="en-US" dirty="0" err="1" smtClean="0"/>
              <a:t>jačim</a:t>
            </a:r>
            <a:r>
              <a:rPr lang="en-US" dirty="0" smtClean="0"/>
              <a:t> </a:t>
            </a:r>
            <a:r>
              <a:rPr lang="en-US" dirty="0" err="1" smtClean="0"/>
              <a:t>bolom</a:t>
            </a:r>
            <a:r>
              <a:rPr lang="en-US" dirty="0" smtClean="0"/>
              <a:t>, </a:t>
            </a:r>
            <a:r>
              <a:rPr lang="en-US" dirty="0" err="1" smtClean="0"/>
              <a:t>nesposobnošću</a:t>
            </a:r>
            <a:r>
              <a:rPr lang="en-US" dirty="0" smtClean="0"/>
              <a:t> </a:t>
            </a:r>
            <a:r>
              <a:rPr lang="en-US" dirty="0" err="1" smtClean="0"/>
              <a:t>pokreta</a:t>
            </a:r>
            <a:r>
              <a:rPr lang="en-US" dirty="0" smtClean="0"/>
              <a:t>, </a:t>
            </a:r>
            <a:r>
              <a:rPr lang="en-US" dirty="0" err="1" smtClean="0"/>
              <a:t>otokom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jasno</a:t>
            </a:r>
            <a:r>
              <a:rPr lang="en-US" dirty="0" smtClean="0"/>
              <a:t> </a:t>
            </a:r>
            <a:r>
              <a:rPr lang="en-US" dirty="0" err="1" smtClean="0"/>
              <a:t>izraženom</a:t>
            </a:r>
            <a:r>
              <a:rPr lang="en-US" dirty="0" smtClean="0"/>
              <a:t> </a:t>
            </a:r>
            <a:r>
              <a:rPr lang="en-US" dirty="0" err="1" smtClean="0"/>
              <a:t>nesdtabilnošću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Abdukcioni</a:t>
            </a:r>
            <a:r>
              <a:rPr lang="en-US" dirty="0" smtClean="0"/>
              <a:t> test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otvaranjem</a:t>
            </a:r>
            <a:r>
              <a:rPr lang="en-US" dirty="0" smtClean="0"/>
              <a:t> </a:t>
            </a:r>
            <a:r>
              <a:rPr lang="en-US" dirty="0" err="1" smtClean="0"/>
              <a:t>medijalne</a:t>
            </a:r>
            <a:r>
              <a:rPr lang="en-US" dirty="0" smtClean="0"/>
              <a:t> </a:t>
            </a:r>
            <a:r>
              <a:rPr lang="en-US" dirty="0" err="1" smtClean="0"/>
              <a:t>pukotine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ekstenziji</a:t>
            </a:r>
            <a:r>
              <a:rPr lang="en-US" dirty="0" smtClean="0"/>
              <a:t> </a:t>
            </a:r>
            <a:r>
              <a:rPr lang="en-US" dirty="0" err="1" smtClean="0"/>
              <a:t>govori</a:t>
            </a:r>
            <a:r>
              <a:rPr lang="en-US" dirty="0" smtClean="0"/>
              <a:t> u </a:t>
            </a:r>
            <a:r>
              <a:rPr lang="en-US" dirty="0" err="1" smtClean="0"/>
              <a:t>prilig</a:t>
            </a:r>
            <a:r>
              <a:rPr lang="en-US" dirty="0" smtClean="0"/>
              <a:t> rupture </a:t>
            </a:r>
            <a:r>
              <a:rPr lang="en-US" dirty="0" err="1" smtClean="0"/>
              <a:t>prednje</a:t>
            </a:r>
            <a:r>
              <a:rPr lang="en-US" dirty="0" smtClean="0"/>
              <a:t> </a:t>
            </a:r>
            <a:r>
              <a:rPr lang="en-US" dirty="0" err="1" smtClean="0"/>
              <a:t>ukrštene</a:t>
            </a:r>
            <a:r>
              <a:rPr lang="en-US" dirty="0" smtClean="0"/>
              <a:t> </a:t>
            </a:r>
            <a:r>
              <a:rPr lang="en-US" dirty="0" err="1" smtClean="0"/>
              <a:t>veze</a:t>
            </a:r>
            <a:r>
              <a:rPr lang="en-US" dirty="0" smtClean="0"/>
              <a:t> a </a:t>
            </a:r>
            <a:r>
              <a:rPr lang="en-US" dirty="0" err="1" smtClean="0"/>
              <a:t>dijagnoza</a:t>
            </a:r>
            <a:r>
              <a:rPr lang="en-US" dirty="0" smtClean="0"/>
              <a:t> se </a:t>
            </a:r>
            <a:r>
              <a:rPr lang="en-US" dirty="0" err="1" smtClean="0"/>
              <a:t>postavlja</a:t>
            </a:r>
            <a:r>
              <a:rPr lang="en-US" dirty="0" smtClean="0"/>
              <a:t> </a:t>
            </a:r>
            <a:r>
              <a:rPr lang="en-US" dirty="0" err="1" smtClean="0"/>
              <a:t>artorafskim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artroskopskim</a:t>
            </a:r>
            <a:r>
              <a:rPr lang="en-US" dirty="0" smtClean="0"/>
              <a:t> </a:t>
            </a:r>
            <a:r>
              <a:rPr lang="en-US" dirty="0" err="1" smtClean="0"/>
              <a:t>nalazom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Zadnji ligament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Zadnji</a:t>
            </a:r>
            <a:r>
              <a:rPr lang="en-US" b="1" dirty="0" smtClean="0"/>
              <a:t> ligament</a:t>
            </a:r>
            <a:r>
              <a:rPr lang="en-US" dirty="0" smtClean="0"/>
              <a:t> – (</a:t>
            </a:r>
            <a:r>
              <a:rPr lang="en-US" dirty="0" err="1" smtClean="0"/>
              <a:t>ligamentum</a:t>
            </a:r>
            <a:r>
              <a:rPr lang="en-US" dirty="0" smtClean="0"/>
              <a:t> posterior) </a:t>
            </a:r>
            <a:r>
              <a:rPr lang="en-US" dirty="0" err="1" smtClean="0"/>
              <a:t>pojačava</a:t>
            </a:r>
            <a:r>
              <a:rPr lang="en-US" dirty="0" smtClean="0"/>
              <a:t> </a:t>
            </a:r>
            <a:r>
              <a:rPr lang="en-US" dirty="0" err="1" smtClean="0"/>
              <a:t>zadnju</a:t>
            </a:r>
            <a:r>
              <a:rPr lang="en-US" dirty="0" smtClean="0"/>
              <a:t> </a:t>
            </a:r>
            <a:r>
              <a:rPr lang="en-US" dirty="0" err="1" smtClean="0"/>
              <a:t>zglobnu</a:t>
            </a:r>
            <a:r>
              <a:rPr lang="en-US" dirty="0" smtClean="0"/>
              <a:t> </a:t>
            </a:r>
            <a:r>
              <a:rPr lang="en-US" dirty="0" err="1" smtClean="0"/>
              <a:t>čauru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 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suprostavlja</a:t>
            </a:r>
            <a:r>
              <a:rPr lang="en-US" dirty="0" smtClean="0"/>
              <a:t> se </a:t>
            </a:r>
            <a:r>
              <a:rPr lang="en-US" dirty="0" err="1" smtClean="0"/>
              <a:t>silama</a:t>
            </a:r>
            <a:r>
              <a:rPr lang="en-US" dirty="0" smtClean="0"/>
              <a:t> </a:t>
            </a:r>
            <a:r>
              <a:rPr lang="en-US" dirty="0" err="1" smtClean="0"/>
              <a:t>hiperekstenzije</a:t>
            </a:r>
            <a:r>
              <a:rPr lang="en-US" dirty="0" smtClean="0"/>
              <a:t> (</a:t>
            </a:r>
            <a:r>
              <a:rPr lang="en-US" dirty="0" err="1" smtClean="0"/>
              <a:t>maksimalna</a:t>
            </a:r>
            <a:r>
              <a:rPr lang="en-US" dirty="0" smtClean="0"/>
              <a:t> </a:t>
            </a:r>
            <a:r>
              <a:rPr lang="en-US" dirty="0" err="1" smtClean="0"/>
              <a:t>zategnutost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u  </a:t>
            </a:r>
            <a:r>
              <a:rPr lang="en-US" dirty="0" err="1" smtClean="0"/>
              <a:t>ekstenziji</a:t>
            </a:r>
            <a:r>
              <a:rPr lang="en-US" dirty="0" smtClean="0"/>
              <a:t>) U </a:t>
            </a:r>
            <a:r>
              <a:rPr lang="en-US" dirty="0" err="1" smtClean="0"/>
              <a:t>težim</a:t>
            </a:r>
            <a:r>
              <a:rPr lang="en-US" dirty="0" smtClean="0"/>
              <a:t> </a:t>
            </a:r>
            <a:r>
              <a:rPr lang="en-US" dirty="0" err="1" smtClean="0"/>
              <a:t>slučajevima</a:t>
            </a:r>
            <a:r>
              <a:rPr lang="en-US" dirty="0" smtClean="0"/>
              <a:t> </a:t>
            </a:r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 smtClean="0"/>
              <a:t>mehanizmi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uzrokovati</a:t>
            </a:r>
            <a:r>
              <a:rPr lang="en-US" dirty="0" smtClean="0"/>
              <a:t> </a:t>
            </a:r>
            <a:r>
              <a:rPr lang="en-US" dirty="0" err="1" smtClean="0"/>
              <a:t>avulzione</a:t>
            </a:r>
            <a:r>
              <a:rPr lang="en-US" dirty="0" smtClean="0"/>
              <a:t> </a:t>
            </a:r>
            <a:r>
              <a:rPr lang="en-US" dirty="0" err="1" smtClean="0"/>
              <a:t>prelome</a:t>
            </a:r>
            <a:r>
              <a:rPr lang="en-US" dirty="0" smtClean="0"/>
              <a:t> </a:t>
            </a:r>
            <a:r>
              <a:rPr lang="en-US" dirty="0" err="1" smtClean="0"/>
              <a:t>tibijalnih</a:t>
            </a:r>
            <a:r>
              <a:rPr lang="en-US" dirty="0" smtClean="0"/>
              <a:t> </a:t>
            </a:r>
            <a:r>
              <a:rPr lang="en-US" dirty="0" err="1" smtClean="0"/>
              <a:t>bodlji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avulzione</a:t>
            </a:r>
            <a:r>
              <a:rPr lang="en-US" dirty="0" smtClean="0"/>
              <a:t> rupture </a:t>
            </a:r>
            <a:r>
              <a:rPr lang="en-US" dirty="0" err="1" smtClean="0"/>
              <a:t>ukrštenih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Lečenje ligamentarnih povreda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Lečenje</a:t>
            </a:r>
            <a:r>
              <a:rPr lang="en-US" b="1" dirty="0" smtClean="0"/>
              <a:t> </a:t>
            </a:r>
            <a:r>
              <a:rPr lang="en-US" b="1" dirty="0" err="1" smtClean="0"/>
              <a:t>svežih</a:t>
            </a:r>
            <a:r>
              <a:rPr lang="en-US" b="1" dirty="0" smtClean="0"/>
              <a:t> </a:t>
            </a:r>
            <a:r>
              <a:rPr lang="en-US" b="1" dirty="0" err="1" smtClean="0"/>
              <a:t>ligamentarnih</a:t>
            </a:r>
            <a:r>
              <a:rPr lang="en-US" b="1" dirty="0" smtClean="0"/>
              <a:t> </a:t>
            </a:r>
            <a:r>
              <a:rPr lang="en-US" b="1" dirty="0" err="1" smtClean="0"/>
              <a:t>povreda</a:t>
            </a:r>
            <a:r>
              <a:rPr lang="en-US" dirty="0" smtClean="0"/>
              <a:t> u </a:t>
            </a:r>
            <a:r>
              <a:rPr lang="en-US" dirty="0" err="1" smtClean="0"/>
              <a:t>akutnoj</a:t>
            </a:r>
            <a:r>
              <a:rPr lang="en-US" dirty="0" smtClean="0"/>
              <a:t> </a:t>
            </a:r>
            <a:r>
              <a:rPr lang="en-US" dirty="0" err="1" smtClean="0"/>
              <a:t>fazi</a:t>
            </a:r>
            <a:r>
              <a:rPr lang="en-US" dirty="0" smtClean="0"/>
              <a:t> je </a:t>
            </a:r>
            <a:r>
              <a:rPr lang="en-US" dirty="0" err="1" smtClean="0"/>
              <a:t>operativnim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odmah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funkcionalni</a:t>
            </a:r>
            <a:r>
              <a:rPr lang="en-US" dirty="0" smtClean="0"/>
              <a:t> </a:t>
            </a:r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bolji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operativni</a:t>
            </a:r>
            <a:r>
              <a:rPr lang="en-US" dirty="0" smtClean="0"/>
              <a:t> </a:t>
            </a:r>
            <a:r>
              <a:rPr lang="en-US" dirty="0" err="1" smtClean="0"/>
              <a:t>zahvati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hronične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.   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953000" y="4419600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meniskusa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 err="1" smtClean="0"/>
              <a:t>Povrede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meniskusa</a:t>
            </a:r>
            <a:r>
              <a:rPr lang="en-US" b="1" i="1" dirty="0" smtClean="0"/>
              <a:t> </a:t>
            </a:r>
            <a:r>
              <a:rPr lang="en-US" b="1" i="1" dirty="0" err="1" smtClean="0"/>
              <a:t>kolena</a:t>
            </a:r>
            <a:r>
              <a:rPr lang="en-US" dirty="0" smtClean="0"/>
              <a:t> je </a:t>
            </a:r>
            <a:r>
              <a:rPr lang="en-US" dirty="0" err="1" smtClean="0"/>
              <a:t>najčešća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u </a:t>
            </a:r>
            <a:r>
              <a:rPr lang="en-US" dirty="0" err="1" smtClean="0"/>
              <a:t>sportsko</a:t>
            </a:r>
            <a:r>
              <a:rPr lang="en-US" dirty="0" smtClean="0"/>
              <a:t> - </a:t>
            </a:r>
            <a:r>
              <a:rPr lang="en-US" dirty="0" err="1" smtClean="0"/>
              <a:t>medicinskoj</a:t>
            </a:r>
            <a:r>
              <a:rPr lang="en-US" dirty="0" smtClean="0"/>
              <a:t> </a:t>
            </a:r>
            <a:r>
              <a:rPr lang="en-US" dirty="0" err="1" smtClean="0"/>
              <a:t>praksi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Mehanizam</a:t>
            </a:r>
            <a:r>
              <a:rPr lang="en-US" dirty="0" smtClean="0"/>
              <a:t> </a:t>
            </a:r>
            <a:r>
              <a:rPr lang="en-US" b="1" dirty="0" err="1" smtClean="0"/>
              <a:t>povrede</a:t>
            </a:r>
            <a:r>
              <a:rPr lang="en-US" b="1" dirty="0" smtClean="0"/>
              <a:t> </a:t>
            </a:r>
            <a:r>
              <a:rPr lang="en-US" b="1" dirty="0" err="1" smtClean="0"/>
              <a:t>meniskusa</a:t>
            </a:r>
            <a:r>
              <a:rPr lang="en-US" dirty="0" smtClean="0"/>
              <a:t> je </a:t>
            </a:r>
            <a:r>
              <a:rPr lang="en-US" dirty="0" err="1" smtClean="0"/>
              <a:t>složen</a:t>
            </a:r>
            <a:r>
              <a:rPr lang="en-US" dirty="0" smtClean="0"/>
              <a:t>. </a:t>
            </a:r>
            <a:r>
              <a:rPr lang="en-US" dirty="0" err="1" smtClean="0"/>
              <a:t>Najčešće</a:t>
            </a:r>
            <a:r>
              <a:rPr lang="en-US" dirty="0" smtClean="0"/>
              <a:t> do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rotcije</a:t>
            </a:r>
            <a:r>
              <a:rPr lang="en-US" dirty="0" smtClean="0"/>
              <a:t>, </a:t>
            </a:r>
            <a:r>
              <a:rPr lang="en-US" dirty="0" err="1" smtClean="0"/>
              <a:t>fleksije</a:t>
            </a:r>
            <a:r>
              <a:rPr lang="en-US" dirty="0" smtClean="0"/>
              <a:t>, </a:t>
            </a:r>
            <a:r>
              <a:rPr lang="en-US" dirty="0" err="1" smtClean="0"/>
              <a:t>ekstenzije</a:t>
            </a:r>
            <a:r>
              <a:rPr lang="en-US" dirty="0" smtClean="0"/>
              <a:t>, </a:t>
            </a:r>
            <a:r>
              <a:rPr lang="en-US" dirty="0" err="1" smtClean="0"/>
              <a:t>abdukcije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kompresije</a:t>
            </a:r>
            <a:r>
              <a:rPr lang="en-US" dirty="0" smtClean="0"/>
              <a:t>. U </a:t>
            </a:r>
            <a:r>
              <a:rPr lang="en-US" dirty="0" err="1" smtClean="0"/>
              <a:t>suštini</a:t>
            </a:r>
            <a:r>
              <a:rPr lang="en-US" dirty="0" smtClean="0"/>
              <a:t> </a:t>
            </a:r>
            <a:r>
              <a:rPr lang="en-US" dirty="0" err="1" smtClean="0"/>
              <a:t>radi</a:t>
            </a:r>
            <a:r>
              <a:rPr lang="en-US" dirty="0" smtClean="0"/>
              <a:t> se o </a:t>
            </a:r>
            <a:r>
              <a:rPr lang="en-US" dirty="0" err="1" smtClean="0"/>
              <a:t>oštrim</a:t>
            </a:r>
            <a:r>
              <a:rPr lang="en-US" dirty="0" smtClean="0"/>
              <a:t> </a:t>
            </a:r>
            <a:r>
              <a:rPr lang="en-US" dirty="0" err="1" smtClean="0"/>
              <a:t>snažnim</a:t>
            </a:r>
            <a:r>
              <a:rPr lang="en-US" dirty="0" smtClean="0"/>
              <a:t> </a:t>
            </a:r>
            <a:r>
              <a:rPr lang="en-US" dirty="0" err="1" smtClean="0"/>
              <a:t>iznenadnim</a:t>
            </a:r>
            <a:r>
              <a:rPr lang="en-US" dirty="0" smtClean="0"/>
              <a:t> </a:t>
            </a:r>
            <a:r>
              <a:rPr lang="en-US" dirty="0" err="1" smtClean="0"/>
              <a:t>rotacijama</a:t>
            </a:r>
            <a:r>
              <a:rPr lang="en-US" dirty="0" smtClean="0"/>
              <a:t>, </a:t>
            </a:r>
            <a:r>
              <a:rPr lang="en-US" dirty="0" err="1" smtClean="0"/>
              <a:t>direknim</a:t>
            </a:r>
            <a:r>
              <a:rPr lang="en-US" dirty="0" smtClean="0"/>
              <a:t> </a:t>
            </a:r>
            <a:r>
              <a:rPr lang="en-US" dirty="0" err="1" smtClean="0"/>
              <a:t>udarima</a:t>
            </a:r>
            <a:r>
              <a:rPr lang="en-US" dirty="0" smtClean="0"/>
              <a:t>, </a:t>
            </a:r>
            <a:r>
              <a:rPr lang="en-US" dirty="0" err="1" smtClean="0"/>
              <a:t>obuzdavajućim</a:t>
            </a:r>
            <a:r>
              <a:rPr lang="en-US" dirty="0" smtClean="0"/>
              <a:t> </a:t>
            </a:r>
            <a:r>
              <a:rPr lang="en-US" dirty="0" err="1" smtClean="0"/>
              <a:t>pokretima</a:t>
            </a:r>
            <a:r>
              <a:rPr lang="en-US" dirty="0" smtClean="0"/>
              <a:t> </a:t>
            </a:r>
            <a:r>
              <a:rPr lang="en-US" dirty="0" err="1" smtClean="0"/>
              <a:t>zadnje</a:t>
            </a:r>
            <a:r>
              <a:rPr lang="en-US" dirty="0" smtClean="0"/>
              <a:t> </a:t>
            </a:r>
            <a:r>
              <a:rPr lang="en-US" dirty="0" err="1" smtClean="0"/>
              <a:t>medijalne</a:t>
            </a:r>
            <a:r>
              <a:rPr lang="en-US" dirty="0" smtClean="0"/>
              <a:t> </a:t>
            </a:r>
            <a:r>
              <a:rPr lang="en-US" dirty="0" err="1" smtClean="0"/>
              <a:t>kapsule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zatezanja</a:t>
            </a:r>
            <a:r>
              <a:rPr lang="en-US" dirty="0" smtClean="0"/>
              <a:t> </a:t>
            </a:r>
            <a:r>
              <a:rPr lang="en-US" dirty="0" err="1" smtClean="0"/>
              <a:t>semimembranozusa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prednje</a:t>
            </a:r>
            <a:r>
              <a:rPr lang="en-US" dirty="0" smtClean="0"/>
              <a:t> </a:t>
            </a:r>
            <a:r>
              <a:rPr lang="en-US" dirty="0" err="1" smtClean="0"/>
              <a:t>lateralne</a:t>
            </a:r>
            <a:r>
              <a:rPr lang="en-US" dirty="0" smtClean="0"/>
              <a:t> </a:t>
            </a:r>
            <a:r>
              <a:rPr lang="en-US" dirty="0" err="1" smtClean="0"/>
              <a:t>kapsule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fleksiji</a:t>
            </a:r>
            <a:r>
              <a:rPr lang="en-US" dirty="0" smtClean="0"/>
              <a:t> </a:t>
            </a:r>
            <a:r>
              <a:rPr lang="en-US" dirty="0" err="1" smtClean="0"/>
              <a:t>tibije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kretanju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en-US" dirty="0" smtClean="0"/>
              <a:t> </a:t>
            </a:r>
            <a:r>
              <a:rPr lang="en-US" dirty="0" err="1" smtClean="0"/>
              <a:t>napred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forsiranoj</a:t>
            </a:r>
            <a:r>
              <a:rPr lang="en-US" dirty="0" smtClean="0"/>
              <a:t> </a:t>
            </a:r>
            <a:r>
              <a:rPr lang="en-US" dirty="0" err="1" smtClean="0"/>
              <a:t>fleksiji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 kolena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astoji se iz dva dela:</a:t>
            </a:r>
          </a:p>
          <a:p>
            <a:pPr>
              <a:buNone/>
            </a:pPr>
            <a:r>
              <a:rPr lang="sr-Latn-RS" dirty="0" smtClean="0"/>
              <a:t>1.</a:t>
            </a:r>
            <a:r>
              <a:rPr lang="en-US" dirty="0" smtClean="0"/>
              <a:t>T</a:t>
            </a:r>
            <a:r>
              <a:rPr lang="sr-Latn-RS" dirty="0" smtClean="0"/>
              <a:t>ibiofemoralni zglob (konveksni femoralni kondil i konkavna gornja površina tibije</a:t>
            </a:r>
          </a:p>
          <a:p>
            <a:pPr>
              <a:buNone/>
            </a:pPr>
            <a:r>
              <a:rPr lang="sr-Latn-RS" dirty="0" smtClean="0"/>
              <a:t>2.Patelofemoralni zglob femoralni kondil i trokonkavna površina patele</a:t>
            </a:r>
            <a:endParaRPr lang="en-US" dirty="0"/>
          </a:p>
        </p:txBody>
      </p:sp>
      <p:pic>
        <p:nvPicPr>
          <p:cNvPr id="6" name="Content Placeholder 5" descr="yglob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2"/>
            <a:ext cx="4495800" cy="460851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Meniskalna pukotina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Meniskalna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pukotina</a:t>
            </a:r>
            <a:r>
              <a:rPr lang="en-US" dirty="0" smtClean="0"/>
              <a:t> </a:t>
            </a:r>
            <a:r>
              <a:rPr lang="en-US" dirty="0" err="1" smtClean="0"/>
              <a:t>može</a:t>
            </a:r>
            <a:r>
              <a:rPr lang="sr-Latn-R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longitudinalna</a:t>
            </a:r>
            <a:endParaRPr lang="en-US" dirty="0" smtClean="0"/>
          </a:p>
          <a:p>
            <a:pPr lvl="0"/>
            <a:r>
              <a:rPr lang="en-US" dirty="0" err="1" smtClean="0"/>
              <a:t>horizontalna</a:t>
            </a:r>
            <a:endParaRPr lang="en-US" dirty="0" smtClean="0"/>
          </a:p>
          <a:p>
            <a:pPr lvl="0"/>
            <a:r>
              <a:rPr lang="en-US" dirty="0" err="1" smtClean="0"/>
              <a:t>kosa</a:t>
            </a:r>
            <a:endParaRPr lang="en-US" dirty="0" smtClean="0"/>
          </a:p>
          <a:p>
            <a:pPr lvl="0"/>
            <a:r>
              <a:rPr lang="en-US" dirty="0" err="1" smtClean="0"/>
              <a:t>radijalna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276600"/>
            <a:ext cx="2152650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Meniskalne pukotine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Povrede</a:t>
            </a:r>
            <a:r>
              <a:rPr lang="sr-Latn-RS" b="1" dirty="0" smtClean="0"/>
              <a:t> </a:t>
            </a:r>
            <a:r>
              <a:rPr lang="en-US" b="1" dirty="0" err="1" smtClean="0"/>
              <a:t>mogu</a:t>
            </a:r>
            <a:r>
              <a:rPr lang="sr-Latn-RS" b="1" dirty="0" smtClean="0"/>
              <a:t> </a:t>
            </a:r>
            <a:r>
              <a:rPr lang="en-US" b="1" dirty="0" err="1" smtClean="0"/>
              <a:t>biti</a:t>
            </a:r>
            <a:r>
              <a:rPr lang="sr-Latn-RS" b="1" dirty="0" smtClean="0"/>
              <a:t> </a:t>
            </a:r>
            <a:r>
              <a:rPr lang="en-US" b="1" dirty="0" err="1" smtClean="0"/>
              <a:t>jedna</a:t>
            </a:r>
            <a:r>
              <a:rPr lang="sr-Latn-RS" b="1" dirty="0" smtClean="0"/>
              <a:t> </a:t>
            </a:r>
            <a:r>
              <a:rPr lang="en-US" b="1" dirty="0" err="1" smtClean="0"/>
              <a:t>od</a:t>
            </a:r>
            <a:r>
              <a:rPr lang="sr-Latn-RS" b="1" dirty="0" smtClean="0"/>
              <a:t> </a:t>
            </a:r>
            <a:r>
              <a:rPr lang="en-US" b="1" dirty="0" err="1" smtClean="0"/>
              <a:t>ovih</a:t>
            </a:r>
            <a:r>
              <a:rPr lang="sr-Latn-RS" b="1" dirty="0" smtClean="0"/>
              <a:t> </a:t>
            </a:r>
            <a:r>
              <a:rPr lang="en-US" b="1" dirty="0" err="1" smtClean="0"/>
              <a:t>bazičnih</a:t>
            </a:r>
            <a:r>
              <a:rPr lang="sr-Latn-RS" b="1" dirty="0" smtClean="0"/>
              <a:t> </a:t>
            </a:r>
            <a:r>
              <a:rPr lang="en-US" b="1" dirty="0" err="1" smtClean="0"/>
              <a:t>pukotina</a:t>
            </a:r>
            <a:r>
              <a:rPr lang="sr-Latn-RS" b="1" dirty="0" smtClean="0"/>
              <a:t> </a:t>
            </a:r>
            <a:r>
              <a:rPr lang="en-US" b="1" dirty="0" err="1" smtClean="0"/>
              <a:t>ili</a:t>
            </a:r>
            <a:r>
              <a:rPr lang="sr-Latn-RS" b="1" dirty="0" smtClean="0"/>
              <a:t> </a:t>
            </a:r>
            <a:r>
              <a:rPr lang="en-US" b="1" dirty="0" err="1" smtClean="0"/>
              <a:t>kombinovane</a:t>
            </a:r>
            <a:endParaRPr lang="en-US" dirty="0" smtClean="0"/>
          </a:p>
          <a:p>
            <a:r>
              <a:rPr lang="en-US" b="1" i="1" dirty="0" err="1" smtClean="0"/>
              <a:t>Longitudinalna</a:t>
            </a:r>
            <a:r>
              <a:rPr lang="en-US" b="1" i="1" dirty="0" smtClean="0"/>
              <a:t> </a:t>
            </a:r>
            <a:r>
              <a:rPr lang="en-US" b="1" i="1" dirty="0" err="1" smtClean="0"/>
              <a:t>pukotina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meniskusa</a:t>
            </a:r>
            <a:r>
              <a:rPr lang="en-US" dirty="0" smtClean="0"/>
              <a:t> je </a:t>
            </a:r>
            <a:r>
              <a:rPr lang="en-US" dirty="0" err="1" smtClean="0"/>
              <a:t>karakteristična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vertikalno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površini</a:t>
            </a:r>
            <a:r>
              <a:rPr lang="en-US" dirty="0" smtClean="0"/>
              <a:t> </a:t>
            </a:r>
            <a:r>
              <a:rPr lang="en-US" dirty="0" err="1" smtClean="0"/>
              <a:t>plato</a:t>
            </a:r>
            <a:r>
              <a:rPr lang="en-US" dirty="0" smtClean="0"/>
              <a:t> </a:t>
            </a:r>
            <a:r>
              <a:rPr lang="en-US" dirty="0" err="1" smtClean="0"/>
              <a:t>tibije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mladih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. 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u </a:t>
            </a:r>
            <a:r>
              <a:rPr lang="en-US" dirty="0" err="1" smtClean="0"/>
              <a:t>sportu</a:t>
            </a:r>
            <a:r>
              <a:rPr lang="en-US" dirty="0" smtClean="0"/>
              <a:t>.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kompletna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nekomletna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paralelno</a:t>
            </a:r>
            <a:r>
              <a:rPr lang="en-US" dirty="0" smtClean="0"/>
              <a:t> se </a:t>
            </a:r>
            <a:r>
              <a:rPr lang="en-US" dirty="0" err="1" smtClean="0"/>
              <a:t>pruža</a:t>
            </a:r>
            <a:r>
              <a:rPr lang="en-US" dirty="0" smtClean="0"/>
              <a:t> </a:t>
            </a:r>
            <a:r>
              <a:rPr lang="en-US" dirty="0" err="1" smtClean="0"/>
              <a:t>dugom</a:t>
            </a:r>
            <a:r>
              <a:rPr lang="en-US" dirty="0" smtClean="0"/>
              <a:t> </a:t>
            </a:r>
            <a:r>
              <a:rPr lang="en-US" dirty="0" err="1" smtClean="0"/>
              <a:t>ivicom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razdvaja</a:t>
            </a:r>
            <a:r>
              <a:rPr lang="en-US" dirty="0" smtClean="0"/>
              <a:t> </a:t>
            </a:r>
            <a:r>
              <a:rPr lang="en-US" dirty="0" err="1" smtClean="0"/>
              <a:t>cirkumferencijalna</a:t>
            </a:r>
            <a:r>
              <a:rPr lang="en-US" dirty="0" smtClean="0"/>
              <a:t> </a:t>
            </a:r>
            <a:r>
              <a:rPr lang="en-US" dirty="0" err="1" smtClean="0"/>
              <a:t>vlakna</a:t>
            </a:r>
            <a:r>
              <a:rPr lang="en-US" dirty="0" smtClean="0"/>
              <a:t>. </a:t>
            </a:r>
            <a:r>
              <a:rPr lang="en-US" dirty="0" err="1" smtClean="0"/>
              <a:t>Pukotina</a:t>
            </a:r>
            <a:r>
              <a:rPr lang="en-US" dirty="0" smtClean="0"/>
              <a:t> </a:t>
            </a:r>
            <a:r>
              <a:rPr lang="en-US" dirty="0" err="1" smtClean="0"/>
              <a:t>srećemo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duž</a:t>
            </a:r>
            <a:r>
              <a:rPr lang="en-US" dirty="0" smtClean="0"/>
              <a:t> </a:t>
            </a:r>
            <a:r>
              <a:rPr lang="en-US" dirty="0" err="1" smtClean="0"/>
              <a:t>periferije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usamom</a:t>
            </a:r>
            <a:r>
              <a:rPr lang="en-US" dirty="0" smtClean="0"/>
              <a:t> </a:t>
            </a:r>
            <a:r>
              <a:rPr lang="en-US" dirty="0" err="1" smtClean="0"/>
              <a:t>središnjem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Horizontalna pukotina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Horizontalna</a:t>
            </a:r>
            <a:r>
              <a:rPr lang="en-US" b="1" i="1" dirty="0" smtClean="0"/>
              <a:t> </a:t>
            </a:r>
            <a:r>
              <a:rPr lang="en-US" b="1" i="1" dirty="0" err="1" smtClean="0"/>
              <a:t>pukotina</a:t>
            </a:r>
            <a:r>
              <a:rPr lang="en-US" dirty="0" smtClean="0"/>
              <a:t> </a:t>
            </a:r>
            <a:r>
              <a:rPr lang="en-US" dirty="0" err="1" smtClean="0"/>
              <a:t>karakteristična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starije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degenerativnim</a:t>
            </a:r>
            <a:r>
              <a:rPr lang="en-US" dirty="0" smtClean="0"/>
              <a:t> </a:t>
            </a:r>
            <a:r>
              <a:rPr lang="en-US" dirty="0" err="1" smtClean="0"/>
              <a:t>promenma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meniscusu</a:t>
            </a:r>
            <a:r>
              <a:rPr lang="en-US" dirty="0" smtClean="0"/>
              <a:t>. </a:t>
            </a:r>
            <a:r>
              <a:rPr lang="en-US" dirty="0" err="1" smtClean="0"/>
              <a:t>Položaj</a:t>
            </a:r>
            <a:r>
              <a:rPr lang="en-US" dirty="0" smtClean="0"/>
              <a:t> </a:t>
            </a:r>
            <a:r>
              <a:rPr lang="en-US" dirty="0" err="1" smtClean="0"/>
              <a:t>pukotine</a:t>
            </a:r>
            <a:r>
              <a:rPr lang="en-US" dirty="0" smtClean="0"/>
              <a:t> je </a:t>
            </a:r>
            <a:r>
              <a:rPr lang="en-US" dirty="0" err="1" smtClean="0"/>
              <a:t>paralelno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gornjom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donjom</a:t>
            </a:r>
            <a:r>
              <a:rPr lang="en-US" dirty="0" smtClean="0"/>
              <a:t> </a:t>
            </a:r>
            <a:r>
              <a:rPr lang="en-US" dirty="0" err="1" smtClean="0"/>
              <a:t>površinom</a:t>
            </a:r>
            <a:r>
              <a:rPr lang="en-US" dirty="0" smtClean="0"/>
              <a:t> </a:t>
            </a:r>
            <a:r>
              <a:rPr lang="en-US" dirty="0" err="1" smtClean="0"/>
              <a:t>meniskus</a:t>
            </a:r>
            <a:r>
              <a:rPr lang="en-US" dirty="0" smtClean="0"/>
              <a:t>.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dođe</a:t>
            </a:r>
            <a:r>
              <a:rPr lang="en-US" dirty="0" smtClean="0"/>
              <a:t> do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podele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gornji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donji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Klinička slika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Kliničkom</a:t>
            </a:r>
            <a:r>
              <a:rPr lang="en-US" dirty="0" smtClean="0"/>
              <a:t> </a:t>
            </a:r>
            <a:r>
              <a:rPr lang="en-US" dirty="0" err="1" smtClean="0"/>
              <a:t>slikom</a:t>
            </a:r>
            <a:r>
              <a:rPr lang="en-US" dirty="0" smtClean="0"/>
              <a:t> </a:t>
            </a:r>
            <a:r>
              <a:rPr lang="en-US" dirty="0" err="1" smtClean="0"/>
              <a:t>dominiraju</a:t>
            </a:r>
            <a:r>
              <a:rPr lang="en-US" dirty="0" smtClean="0"/>
              <a:t> </a:t>
            </a:r>
            <a:r>
              <a:rPr lang="en-US" dirty="0" err="1" smtClean="0"/>
              <a:t>različiti</a:t>
            </a:r>
            <a:r>
              <a:rPr lang="en-US" dirty="0" smtClean="0"/>
              <a:t> </a:t>
            </a:r>
            <a:r>
              <a:rPr lang="en-US" dirty="0" err="1" smtClean="0"/>
              <a:t>simptomi</a:t>
            </a:r>
            <a:r>
              <a:rPr lang="en-US" dirty="0" smtClean="0"/>
              <a:t>.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inicijalna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praćena</a:t>
            </a:r>
            <a:r>
              <a:rPr lang="en-US" dirty="0" smtClean="0"/>
              <a:t> je </a:t>
            </a:r>
            <a:r>
              <a:rPr lang="en-US" dirty="0" err="1" smtClean="0"/>
              <a:t>izlivom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ne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primeti</a:t>
            </a:r>
            <a:r>
              <a:rPr lang="en-US" dirty="0" smtClean="0"/>
              <a:t> </a:t>
            </a:r>
            <a:r>
              <a:rPr lang="en-US" dirty="0" err="1" smtClean="0"/>
              <a:t>već</a:t>
            </a:r>
            <a:r>
              <a:rPr lang="en-US" dirty="0" smtClean="0"/>
              <a:t> sutra </a:t>
            </a:r>
            <a:r>
              <a:rPr lang="en-US" dirty="0" err="1" smtClean="0"/>
              <a:t>dan</a:t>
            </a:r>
            <a:r>
              <a:rPr lang="en-US" dirty="0" smtClean="0"/>
              <a:t>. </a:t>
            </a:r>
            <a:r>
              <a:rPr lang="en-US" dirty="0" err="1" smtClean="0"/>
              <a:t>Bol</a:t>
            </a:r>
            <a:r>
              <a:rPr lang="en-US" dirty="0" smtClean="0"/>
              <a:t> je </a:t>
            </a:r>
            <a:r>
              <a:rPr lang="en-US" dirty="0" err="1" smtClean="0"/>
              <a:t>konstantan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prisutan</a:t>
            </a:r>
            <a:r>
              <a:rPr lang="en-US" dirty="0" smtClean="0"/>
              <a:t> je </a:t>
            </a:r>
            <a:r>
              <a:rPr lang="en-US" dirty="0" err="1" smtClean="0"/>
              <a:t>duž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lateralnog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zglobne</a:t>
            </a:r>
            <a:r>
              <a:rPr lang="en-US" dirty="0" smtClean="0"/>
              <a:t> </a:t>
            </a:r>
            <a:r>
              <a:rPr lang="en-US" dirty="0" err="1" smtClean="0"/>
              <a:t>pukotine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7244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Simptomi povrede meniskusa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Četri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osnovna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simptoma</a:t>
            </a:r>
            <a:r>
              <a:rPr lang="en-US" dirty="0" smtClean="0"/>
              <a:t> </a:t>
            </a:r>
            <a:r>
              <a:rPr lang="en-US" dirty="0" err="1" smtClean="0"/>
              <a:t>povrede</a:t>
            </a:r>
            <a:r>
              <a:rPr lang="sr-Latn-RS" dirty="0" smtClean="0"/>
              <a:t> </a:t>
            </a:r>
            <a:r>
              <a:rPr lang="en-US" dirty="0" err="1" smtClean="0"/>
              <a:t>meniskusa</a:t>
            </a:r>
            <a:r>
              <a:rPr lang="sr-Latn-R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bol</a:t>
            </a:r>
            <a:endParaRPr lang="en-US" dirty="0" smtClean="0"/>
          </a:p>
          <a:p>
            <a:pPr lvl="0"/>
            <a:r>
              <a:rPr lang="en-US" dirty="0" err="1" smtClean="0"/>
              <a:t>otok</a:t>
            </a:r>
            <a:endParaRPr lang="en-US" dirty="0" smtClean="0"/>
          </a:p>
          <a:p>
            <a:pPr lvl="0"/>
            <a:r>
              <a:rPr lang="en-US" dirty="0" err="1" smtClean="0"/>
              <a:t>nestabilnost</a:t>
            </a:r>
            <a:endParaRPr lang="en-US" dirty="0" smtClean="0"/>
          </a:p>
          <a:p>
            <a:pPr lvl="0"/>
            <a:r>
              <a:rPr lang="en-US" dirty="0" err="1" smtClean="0"/>
              <a:t>blokada</a:t>
            </a:r>
            <a:endParaRPr lang="en-US" dirty="0" smtClean="0"/>
          </a:p>
        </p:txBody>
      </p:sp>
      <p:pic>
        <p:nvPicPr>
          <p:cNvPr id="4" name="Picture 3" descr="koleno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1813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Nestabilnost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algn="just"/>
            <a:r>
              <a:rPr lang="en-US" b="1" i="1" dirty="0" err="1" smtClean="0"/>
              <a:t>Nestabilnost</a:t>
            </a:r>
            <a:r>
              <a:rPr lang="en-US" dirty="0" smtClean="0"/>
              <a:t> se </a:t>
            </a:r>
            <a:r>
              <a:rPr lang="en-US" dirty="0" err="1" smtClean="0"/>
              <a:t>karakteriše</a:t>
            </a:r>
            <a:r>
              <a:rPr lang="en-US" dirty="0" smtClean="0"/>
              <a:t> </a:t>
            </a:r>
            <a:r>
              <a:rPr lang="en-US" dirty="0" err="1" smtClean="0"/>
              <a:t>intermitentnim</a:t>
            </a:r>
            <a:r>
              <a:rPr lang="en-US" dirty="0" smtClean="0"/>
              <a:t> </a:t>
            </a:r>
            <a:r>
              <a:rPr lang="en-US" dirty="0" err="1" smtClean="0"/>
              <a:t>promenama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meču</a:t>
            </a:r>
            <a:r>
              <a:rPr lang="en-US" dirty="0" smtClean="0"/>
              <a:t> </a:t>
            </a:r>
            <a:r>
              <a:rPr lang="en-US" dirty="0" err="1" smtClean="0"/>
              <a:t>oseti</a:t>
            </a:r>
            <a:r>
              <a:rPr lang="en-U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bi sutra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imao</a:t>
            </a:r>
            <a:r>
              <a:rPr lang="en-US" dirty="0" smtClean="0"/>
              <a:t> </a:t>
            </a:r>
            <a:r>
              <a:rPr lang="en-US" dirty="0" err="1" smtClean="0"/>
              <a:t>utisak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 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uredu</a:t>
            </a:r>
            <a:r>
              <a:rPr lang="en-US" dirty="0" smtClean="0"/>
              <a:t>, </a:t>
            </a:r>
            <a:r>
              <a:rPr lang="en-US" dirty="0" err="1" smtClean="0"/>
              <a:t>lokalizovana</a:t>
            </a:r>
            <a:r>
              <a:rPr lang="en-US" dirty="0" smtClean="0"/>
              <a:t> je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tibije</a:t>
            </a:r>
            <a:r>
              <a:rPr lang="en-US" dirty="0" smtClean="0"/>
              <a:t> (</a:t>
            </a:r>
            <a:r>
              <a:rPr lang="en-US" dirty="0" err="1" smtClean="0"/>
              <a:t>interponira</a:t>
            </a:r>
            <a:r>
              <a:rPr lang="en-US" dirty="0" smtClean="0"/>
              <a:t>). Ova </a:t>
            </a:r>
            <a:r>
              <a:rPr lang="en-US" dirty="0" err="1" smtClean="0"/>
              <a:t>nestabilnost</a:t>
            </a:r>
            <a:r>
              <a:rPr lang="en-US" dirty="0" smtClean="0"/>
              <a:t> se </a:t>
            </a:r>
            <a:r>
              <a:rPr lang="en-US" dirty="0" err="1" smtClean="0"/>
              <a:t>razlikuje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 </a:t>
            </a:r>
            <a:r>
              <a:rPr lang="en-US" dirty="0" err="1" smtClean="0"/>
              <a:t>izazvanom</a:t>
            </a:r>
            <a:r>
              <a:rPr lang="en-US" dirty="0" smtClean="0"/>
              <a:t> </a:t>
            </a:r>
            <a:r>
              <a:rPr lang="en-US" dirty="0" err="1" smtClean="0"/>
              <a:t>ligamentarnim</a:t>
            </a:r>
            <a:r>
              <a:rPr lang="en-US" dirty="0" smtClean="0"/>
              <a:t> </a:t>
            </a:r>
            <a:r>
              <a:rPr lang="en-US" dirty="0" err="1" smtClean="0"/>
              <a:t>lezijama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Blokada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Blokada</a:t>
            </a:r>
            <a:r>
              <a:rPr lang="en-US" dirty="0" smtClean="0"/>
              <a:t> 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izazvane</a:t>
            </a:r>
            <a:r>
              <a:rPr lang="en-US" dirty="0" smtClean="0"/>
              <a:t> </a:t>
            </a:r>
            <a:r>
              <a:rPr lang="en-US" dirty="0" err="1" smtClean="0"/>
              <a:t>lezijom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hronične</a:t>
            </a:r>
            <a:r>
              <a:rPr lang="en-US" dirty="0" smtClean="0"/>
              <a:t> </a:t>
            </a:r>
            <a:r>
              <a:rPr lang="en-US" dirty="0" err="1" smtClean="0"/>
              <a:t>prirode</a:t>
            </a:r>
            <a:r>
              <a:rPr lang="en-US" dirty="0" smtClean="0"/>
              <a:t>, </a:t>
            </a:r>
            <a:r>
              <a:rPr lang="en-US" dirty="0" err="1" smtClean="0"/>
              <a:t>traju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minuta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ne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rasteratiti</a:t>
            </a:r>
            <a:r>
              <a:rPr lang="en-US" dirty="0" smtClean="0"/>
              <a:t> </a:t>
            </a:r>
            <a:r>
              <a:rPr lang="en-US" dirty="0" err="1" smtClean="0"/>
              <a:t>običnim</a:t>
            </a:r>
            <a:r>
              <a:rPr lang="en-US" dirty="0" smtClean="0"/>
              <a:t> </a:t>
            </a:r>
            <a:r>
              <a:rPr lang="en-US" dirty="0" err="1" smtClean="0"/>
              <a:t>pokretom</a:t>
            </a:r>
            <a:r>
              <a:rPr lang="en-US" dirty="0" smtClean="0"/>
              <a:t>. </a:t>
            </a:r>
            <a:r>
              <a:rPr lang="en-US" dirty="0" err="1" smtClean="0"/>
              <a:t>Javljaju</a:t>
            </a:r>
            <a:r>
              <a:rPr lang="en-US" dirty="0" smtClean="0"/>
              <a:t> se </a:t>
            </a:r>
            <a:r>
              <a:rPr lang="en-US" dirty="0" err="1" smtClean="0"/>
              <a:t>usled</a:t>
            </a:r>
            <a:r>
              <a:rPr lang="en-US" dirty="0" smtClean="0"/>
              <a:t> rupture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„</a:t>
            </a:r>
            <a:r>
              <a:rPr lang="en-US" dirty="0" err="1" smtClean="0"/>
              <a:t>drške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korpi</a:t>
            </a:r>
            <a:r>
              <a:rPr lang="en-US" dirty="0" smtClean="0"/>
              <a:t>“.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Kidanje hrskavice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 err="1" smtClean="0"/>
              <a:t>Kidanje</a:t>
            </a:r>
            <a:r>
              <a:rPr lang="en-US" b="1" i="1" dirty="0" smtClean="0"/>
              <a:t> </a:t>
            </a:r>
            <a:r>
              <a:rPr lang="en-US" b="1" i="1" dirty="0" err="1" smtClean="0"/>
              <a:t>hrskavice</a:t>
            </a:r>
            <a:r>
              <a:rPr lang="en-US" dirty="0" smtClean="0"/>
              <a:t> 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je </a:t>
            </a:r>
            <a:r>
              <a:rPr lang="en-US" dirty="0" err="1" smtClean="0"/>
              <a:t>izazvano</a:t>
            </a:r>
            <a:r>
              <a:rPr lang="en-US" dirty="0" smtClean="0"/>
              <a:t> </a:t>
            </a:r>
            <a:r>
              <a:rPr lang="en-US" dirty="0" err="1" smtClean="0"/>
              <a:t>jakim</a:t>
            </a:r>
            <a:r>
              <a:rPr lang="en-US" dirty="0" smtClean="0"/>
              <a:t> </a:t>
            </a:r>
            <a:r>
              <a:rPr lang="en-US" dirty="0" err="1" smtClean="0"/>
              <a:t>iskretanjem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silovitim</a:t>
            </a:r>
            <a:r>
              <a:rPr lang="en-US" dirty="0" smtClean="0"/>
              <a:t> </a:t>
            </a:r>
            <a:r>
              <a:rPr lang="en-US" dirty="0" err="1" smtClean="0"/>
              <a:t>udarc</a:t>
            </a:r>
            <a:r>
              <a:rPr lang="sr-Latn-RS" dirty="0" smtClean="0"/>
              <a:t>e</a:t>
            </a:r>
            <a:r>
              <a:rPr lang="en-US" dirty="0" smtClean="0"/>
              <a:t>m u </a:t>
            </a:r>
            <a:r>
              <a:rPr lang="en-US" dirty="0" err="1" smtClean="0"/>
              <a:t>koleno</a:t>
            </a:r>
            <a:r>
              <a:rPr lang="en-US" dirty="0" smtClean="0"/>
              <a:t>. Do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u </a:t>
            </a:r>
            <a:r>
              <a:rPr lang="en-US" dirty="0" err="1" smtClean="0"/>
              <a:t>hrskavici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, </a:t>
            </a:r>
            <a:r>
              <a:rPr lang="en-US" dirty="0" err="1" smtClean="0"/>
              <a:t>jednoj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polukružne</a:t>
            </a:r>
            <a:r>
              <a:rPr lang="en-US" dirty="0" smtClean="0"/>
              <a:t> </a:t>
            </a:r>
            <a:r>
              <a:rPr lang="en-US" dirty="0" err="1" smtClean="0"/>
              <a:t>trake</a:t>
            </a:r>
            <a:r>
              <a:rPr lang="en-US" dirty="0" smtClean="0"/>
              <a:t> </a:t>
            </a:r>
            <a:r>
              <a:rPr lang="en-US" dirty="0" err="1" smtClean="0"/>
              <a:t>elastičnog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smeštene</a:t>
            </a:r>
            <a:r>
              <a:rPr lang="en-US" dirty="0" smtClean="0"/>
              <a:t> pored </a:t>
            </a:r>
            <a:r>
              <a:rPr lang="en-US" dirty="0" err="1" smtClean="0"/>
              <a:t>tibije</a:t>
            </a:r>
            <a:r>
              <a:rPr lang="en-US" dirty="0" smtClean="0"/>
              <a:t> u </a:t>
            </a:r>
            <a:r>
              <a:rPr lang="en-US" dirty="0" err="1" smtClean="0"/>
              <a:t>zglobu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simptoma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zglobu</a:t>
            </a:r>
            <a:r>
              <a:rPr lang="en-US" dirty="0" smtClean="0"/>
              <a:t>,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uklješti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kleca</a:t>
            </a:r>
            <a:r>
              <a:rPr lang="en-US" dirty="0" smtClean="0"/>
              <a:t>, </a:t>
            </a:r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čuti</a:t>
            </a:r>
            <a:r>
              <a:rPr lang="en-US" dirty="0" smtClean="0"/>
              <a:t> </a:t>
            </a:r>
            <a:r>
              <a:rPr lang="en-US" dirty="0" err="1" smtClean="0"/>
              <a:t>krckanje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javiti</a:t>
            </a:r>
            <a:r>
              <a:rPr lang="en-US" dirty="0" smtClean="0"/>
              <a:t> </a:t>
            </a:r>
            <a:r>
              <a:rPr lang="en-US" dirty="0" err="1" smtClean="0"/>
              <a:t>otok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kidanje</a:t>
            </a:r>
            <a:r>
              <a:rPr lang="en-US" dirty="0" smtClean="0"/>
              <a:t> </a:t>
            </a:r>
            <a:r>
              <a:rPr lang="en-US" dirty="0" err="1" smtClean="0"/>
              <a:t>hrskavice</a:t>
            </a:r>
            <a:r>
              <a:rPr lang="en-US" dirty="0" smtClean="0"/>
              <a:t> (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) </a:t>
            </a:r>
            <a:r>
              <a:rPr lang="en-US" dirty="0" err="1" smtClean="0"/>
              <a:t>često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kidanje</a:t>
            </a:r>
            <a:r>
              <a:rPr lang="en-US" dirty="0" smtClean="0"/>
              <a:t> </a:t>
            </a:r>
            <a:r>
              <a:rPr lang="en-US" dirty="0" err="1" smtClean="0"/>
              <a:t>ligamentarnog</a:t>
            </a:r>
            <a:r>
              <a:rPr lang="en-US" dirty="0" smtClean="0"/>
              <a:t> </a:t>
            </a:r>
            <a:r>
              <a:rPr lang="en-US" dirty="0" err="1" smtClean="0"/>
              <a:t>aparata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javljaju</a:t>
            </a:r>
            <a:r>
              <a:rPr lang="en-US" dirty="0" smtClean="0"/>
              <a:t> se u </a:t>
            </a:r>
            <a:r>
              <a:rPr lang="en-US" dirty="0" err="1" smtClean="0"/>
              <a:t>ragbiju</a:t>
            </a:r>
            <a:r>
              <a:rPr lang="en-US" dirty="0" smtClean="0"/>
              <a:t>, </a:t>
            </a:r>
            <a:r>
              <a:rPr lang="en-US" dirty="0" err="1" smtClean="0"/>
              <a:t>fudbalu</a:t>
            </a:r>
            <a:r>
              <a:rPr lang="en-US" dirty="0" smtClean="0"/>
              <a:t>, </a:t>
            </a:r>
            <a:r>
              <a:rPr lang="en-US" dirty="0" err="1" smtClean="0"/>
              <a:t>skijanju</a:t>
            </a:r>
            <a:r>
              <a:rPr lang="en-US" dirty="0" smtClean="0"/>
              <a:t>, </a:t>
            </a:r>
            <a:r>
              <a:rPr lang="en-US" dirty="0" err="1" smtClean="0"/>
              <a:t>borilačkim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. U </a:t>
            </a:r>
            <a:r>
              <a:rPr lang="en-US" dirty="0" err="1" smtClean="0"/>
              <a:t>novije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pojavom</a:t>
            </a:r>
            <a:r>
              <a:rPr lang="en-US" dirty="0" smtClean="0"/>
              <a:t> </a:t>
            </a:r>
            <a:r>
              <a:rPr lang="en-US" dirty="0" err="1" smtClean="0"/>
              <a:t>artroskopije</a:t>
            </a:r>
            <a:r>
              <a:rPr lang="en-US" dirty="0" smtClean="0"/>
              <a:t>,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hrskavice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brzo</a:t>
            </a:r>
            <a:r>
              <a:rPr lang="en-US" dirty="0" smtClean="0"/>
              <a:t> se </a:t>
            </a:r>
            <a:r>
              <a:rPr lang="en-US" dirty="0" err="1" smtClean="0"/>
              <a:t>rešavaju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sportisti</a:t>
            </a:r>
            <a:r>
              <a:rPr lang="en-US" dirty="0" smtClean="0"/>
              <a:t> se </a:t>
            </a:r>
            <a:r>
              <a:rPr lang="en-US" dirty="0" err="1" smtClean="0"/>
              <a:t>vraćaju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teren</a:t>
            </a:r>
            <a:r>
              <a:rPr lang="en-US" dirty="0" smtClean="0"/>
              <a:t> u </a:t>
            </a:r>
            <a:r>
              <a:rPr lang="en-US" dirty="0" err="1" smtClean="0"/>
              <a:t>najkraćem</a:t>
            </a:r>
            <a:r>
              <a:rPr lang="en-US" dirty="0" smtClean="0"/>
              <a:t> </a:t>
            </a:r>
            <a:r>
              <a:rPr lang="en-US" dirty="0" err="1" smtClean="0"/>
              <a:t>vremenskom</a:t>
            </a:r>
            <a:r>
              <a:rPr lang="en-US" dirty="0" smtClean="0"/>
              <a:t> </a:t>
            </a:r>
            <a:r>
              <a:rPr lang="en-US" dirty="0" err="1" smtClean="0"/>
              <a:t>periodu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b="1" i="1" dirty="0" smtClean="0"/>
              <a:t/>
            </a:r>
            <a:br>
              <a:rPr lang="sr-Latn-RS" b="1" i="1" dirty="0" smtClean="0"/>
            </a:br>
            <a:r>
              <a:rPr lang="en-US" dirty="0" err="1" smtClean="0"/>
              <a:t>Netipični</a:t>
            </a:r>
            <a:r>
              <a:rPr lang="sr-Latn-RS" dirty="0" smtClean="0"/>
              <a:t> </a:t>
            </a:r>
            <a:r>
              <a:rPr lang="en-US" dirty="0" err="1" smtClean="0"/>
              <a:t>znakovi</a:t>
            </a:r>
            <a:r>
              <a:rPr lang="en-US" b="1" i="1" dirty="0" smtClean="0"/>
              <a:t> </a:t>
            </a:r>
            <a:r>
              <a:rPr lang="en-US" dirty="0" err="1" smtClean="0"/>
              <a:t>povrede</a:t>
            </a:r>
            <a:r>
              <a:rPr lang="sr-Latn-RS" dirty="0" smtClean="0"/>
              <a:t> </a:t>
            </a:r>
            <a:r>
              <a:rPr lang="en-US" dirty="0" err="1" smtClean="0"/>
              <a:t>meniskusa</a:t>
            </a:r>
            <a:r>
              <a:rPr lang="sr-Latn-R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i="1" dirty="0" err="1" smtClean="0"/>
              <a:t>Postraumatski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izliv</a:t>
            </a:r>
            <a:r>
              <a:rPr lang="en-US" dirty="0" smtClean="0"/>
              <a:t> </a:t>
            </a:r>
            <a:r>
              <a:rPr lang="en-US" dirty="0" err="1" smtClean="0"/>
              <a:t>koji</a:t>
            </a:r>
            <a:r>
              <a:rPr lang="sr-Latn-R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javi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rupture </a:t>
            </a:r>
            <a:r>
              <a:rPr lang="en-US" dirty="0" err="1" smtClean="0"/>
              <a:t>zglobne</a:t>
            </a:r>
            <a:r>
              <a:rPr lang="sr-Latn-RS" dirty="0" smtClean="0"/>
              <a:t> </a:t>
            </a:r>
            <a:r>
              <a:rPr lang="en-US" dirty="0" err="1" smtClean="0"/>
              <a:t>čaure</a:t>
            </a:r>
            <a:r>
              <a:rPr lang="en-US" dirty="0" smtClean="0"/>
              <a:t>,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oštećene</a:t>
            </a:r>
            <a:r>
              <a:rPr lang="sr-Latn-RS" dirty="0" smtClean="0"/>
              <a:t> </a:t>
            </a:r>
            <a:r>
              <a:rPr lang="en-US" dirty="0" err="1" smtClean="0"/>
              <a:t>veze</a:t>
            </a:r>
            <a:r>
              <a:rPr lang="sr-Latn-RS" dirty="0" smtClean="0"/>
              <a:t> </a:t>
            </a:r>
            <a:r>
              <a:rPr lang="en-US" dirty="0" err="1" smtClean="0"/>
              <a:t>pri</a:t>
            </a:r>
            <a:r>
              <a:rPr lang="sr-Latn-RS" dirty="0" smtClean="0"/>
              <a:t> </a:t>
            </a:r>
            <a:r>
              <a:rPr lang="en-US" dirty="0" err="1" smtClean="0"/>
              <a:t>intraartikularnim</a:t>
            </a:r>
            <a:r>
              <a:rPr lang="sr-Latn-RS" dirty="0" smtClean="0"/>
              <a:t> </a:t>
            </a:r>
            <a:r>
              <a:rPr lang="en-US" dirty="0" err="1" smtClean="0"/>
              <a:t>prelomima</a:t>
            </a:r>
            <a:endParaRPr lang="en-US" dirty="0" smtClean="0"/>
          </a:p>
          <a:p>
            <a:pPr lvl="0"/>
            <a:r>
              <a:rPr lang="en-US" b="1" i="1" dirty="0" err="1" smtClean="0"/>
              <a:t>Recidivirajući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izliv</a:t>
            </a:r>
            <a:r>
              <a:rPr lang="en-US" dirty="0" smtClean="0"/>
              <a:t> </a:t>
            </a:r>
            <a:r>
              <a:rPr lang="en-US" dirty="0" err="1" smtClean="0"/>
              <a:t>nakon</a:t>
            </a:r>
            <a:r>
              <a:rPr lang="sr-Latn-RS" dirty="0" smtClean="0"/>
              <a:t> </a:t>
            </a:r>
            <a:r>
              <a:rPr lang="en-US" dirty="0" err="1" smtClean="0"/>
              <a:t>fizičkog</a:t>
            </a:r>
            <a:r>
              <a:rPr lang="sr-Latn-RS" dirty="0" smtClean="0"/>
              <a:t> </a:t>
            </a:r>
            <a:r>
              <a:rPr lang="en-US" dirty="0" err="1" smtClean="0"/>
              <a:t>opterećenja</a:t>
            </a:r>
            <a:r>
              <a:rPr lang="en-US" dirty="0" smtClean="0"/>
              <a:t>, </a:t>
            </a:r>
            <a:r>
              <a:rPr lang="en-US" dirty="0" err="1" smtClean="0"/>
              <a:t>često</a:t>
            </a:r>
            <a:r>
              <a:rPr lang="sr-Latn-RS" dirty="0" smtClean="0"/>
              <a:t> </a:t>
            </a:r>
            <a:r>
              <a:rPr lang="en-US" dirty="0" err="1" smtClean="0"/>
              <a:t>iste</a:t>
            </a:r>
            <a:r>
              <a:rPr lang="sr-Latn-RS" dirty="0" smtClean="0"/>
              <a:t> </a:t>
            </a:r>
            <a:r>
              <a:rPr lang="en-US" dirty="0" err="1" smtClean="0"/>
              <a:t>simptome</a:t>
            </a:r>
            <a:r>
              <a:rPr lang="sr-Latn-RS" dirty="0" smtClean="0"/>
              <a:t> </a:t>
            </a:r>
            <a:r>
              <a:rPr lang="en-US" dirty="0" err="1" smtClean="0"/>
              <a:t>srećemo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nespecifičnog</a:t>
            </a:r>
            <a:r>
              <a:rPr lang="sr-Latn-RS" dirty="0" smtClean="0"/>
              <a:t> </a:t>
            </a:r>
            <a:r>
              <a:rPr lang="en-US" dirty="0" err="1" smtClean="0"/>
              <a:t>sinovitisa</a:t>
            </a:r>
            <a:r>
              <a:rPr lang="en-US" dirty="0" smtClean="0"/>
              <a:t>, </a:t>
            </a:r>
            <a:r>
              <a:rPr lang="en-US" dirty="0" err="1" smtClean="0"/>
              <a:t>hondropatije</a:t>
            </a:r>
            <a:r>
              <a:rPr lang="en-US" dirty="0" smtClean="0"/>
              <a:t>, </a:t>
            </a:r>
            <a:r>
              <a:rPr lang="en-US" dirty="0" err="1" smtClean="0"/>
              <a:t>reumatske</a:t>
            </a:r>
            <a:r>
              <a:rPr lang="sr-Latn-RS" dirty="0" smtClean="0"/>
              <a:t> </a:t>
            </a:r>
            <a:r>
              <a:rPr lang="en-US" dirty="0" err="1" smtClean="0"/>
              <a:t>bolesti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en-US" dirty="0" err="1" smtClean="0"/>
              <a:t>slično</a:t>
            </a:r>
            <a:endParaRPr lang="en-US" dirty="0" smtClean="0"/>
          </a:p>
          <a:p>
            <a:pPr lvl="0"/>
            <a:r>
              <a:rPr lang="en-US" b="1" i="1" dirty="0" err="1" smtClean="0"/>
              <a:t>Karakterističan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bol</a:t>
            </a:r>
            <a:r>
              <a:rPr lang="en-US" b="1" i="1" dirty="0" smtClean="0"/>
              <a:t> </a:t>
            </a:r>
            <a:r>
              <a:rPr lang="sr-Latn-RS" b="1" i="1" dirty="0" smtClean="0"/>
              <a:t> u </a:t>
            </a:r>
            <a:r>
              <a:rPr lang="en-US" b="1" i="1" dirty="0" err="1" smtClean="0"/>
              <a:t>zglobu</a:t>
            </a:r>
            <a:r>
              <a:rPr lang="en-US" dirty="0" smtClean="0"/>
              <a:t> </a:t>
            </a:r>
            <a:r>
              <a:rPr lang="en-US" dirty="0" err="1" smtClean="0"/>
              <a:t>pri</a:t>
            </a:r>
            <a:r>
              <a:rPr lang="sr-Latn-RS" dirty="0" smtClean="0"/>
              <a:t> </a:t>
            </a:r>
            <a:r>
              <a:rPr lang="en-US" dirty="0" err="1" smtClean="0"/>
              <a:t>dužem</a:t>
            </a:r>
            <a:r>
              <a:rPr lang="sr-Latn-RS" dirty="0" smtClean="0"/>
              <a:t> </a:t>
            </a:r>
            <a:r>
              <a:rPr lang="en-US" dirty="0" err="1" smtClean="0"/>
              <a:t>hodanju</a:t>
            </a:r>
            <a:r>
              <a:rPr lang="sr-Latn-RS" dirty="0" smtClean="0"/>
              <a:t> </a:t>
            </a:r>
            <a:r>
              <a:rPr lang="en-US" dirty="0" err="1" smtClean="0"/>
              <a:t>ili</a:t>
            </a:r>
            <a:r>
              <a:rPr lang="sr-Latn-RS" dirty="0" smtClean="0"/>
              <a:t> </a:t>
            </a:r>
            <a:r>
              <a:rPr lang="en-US" dirty="0" err="1" smtClean="0"/>
              <a:t>prisilan</a:t>
            </a:r>
            <a:r>
              <a:rPr lang="sr-Latn-RS" dirty="0" smtClean="0"/>
              <a:t> </a:t>
            </a:r>
            <a:r>
              <a:rPr lang="en-US" dirty="0" err="1" smtClean="0"/>
              <a:t>položaj</a:t>
            </a:r>
            <a:r>
              <a:rPr lang="sr-Latn-R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u </a:t>
            </a:r>
            <a:r>
              <a:rPr lang="en-US" dirty="0" err="1" smtClean="0"/>
              <a:t>dužem</a:t>
            </a:r>
            <a:r>
              <a:rPr lang="sr-Latn-RS" dirty="0" smtClean="0"/>
              <a:t> </a:t>
            </a:r>
            <a:r>
              <a:rPr lang="en-US" dirty="0" err="1" smtClean="0"/>
              <a:t>vremenskom</a:t>
            </a:r>
            <a:r>
              <a:rPr lang="sr-Latn-RS" dirty="0" smtClean="0"/>
              <a:t> </a:t>
            </a:r>
            <a:r>
              <a:rPr lang="en-US" dirty="0" err="1" smtClean="0"/>
              <a:t>intervalu</a:t>
            </a:r>
            <a:r>
              <a:rPr lang="en-US" dirty="0" smtClean="0"/>
              <a:t> (</a:t>
            </a:r>
            <a:r>
              <a:rPr lang="en-US" dirty="0" err="1" smtClean="0"/>
              <a:t>sedenje</a:t>
            </a:r>
            <a:r>
              <a:rPr lang="en-US" dirty="0" smtClean="0"/>
              <a:t> u </a:t>
            </a:r>
            <a:r>
              <a:rPr lang="en-US" dirty="0" err="1" smtClean="0"/>
              <a:t>kolima</a:t>
            </a:r>
            <a:r>
              <a:rPr lang="en-US" dirty="0" smtClean="0"/>
              <a:t>) ova </a:t>
            </a:r>
            <a:r>
              <a:rPr lang="en-US" dirty="0" err="1" smtClean="0"/>
              <a:t>pojava</a:t>
            </a:r>
            <a:r>
              <a:rPr lang="en-US" dirty="0" smtClean="0"/>
              <a:t> pre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sr-Latn-RS" dirty="0" smtClean="0"/>
              <a:t> </a:t>
            </a:r>
            <a:r>
              <a:rPr lang="en-US" dirty="0" err="1" smtClean="0"/>
              <a:t>liči</a:t>
            </a:r>
            <a:r>
              <a:rPr lang="sr-Latn-RS" dirty="0" smtClean="0"/>
              <a:t> </a:t>
            </a:r>
            <a:r>
              <a:rPr lang="en-US" dirty="0" err="1" smtClean="0"/>
              <a:t>na</a:t>
            </a:r>
            <a:r>
              <a:rPr lang="sr-Latn-RS" dirty="0" smtClean="0"/>
              <a:t> </a:t>
            </a:r>
            <a:r>
              <a:rPr lang="en-US" dirty="0" err="1" smtClean="0"/>
              <a:t>hondropatiju</a:t>
            </a:r>
            <a:endParaRPr lang="en-US" dirty="0" smtClean="0"/>
          </a:p>
          <a:p>
            <a:pPr lvl="0"/>
            <a:r>
              <a:rPr lang="en-US" b="1" i="1" dirty="0" err="1" smtClean="0"/>
              <a:t>atrofija</a:t>
            </a:r>
            <a:r>
              <a:rPr lang="en-US" dirty="0" smtClean="0"/>
              <a:t> </a:t>
            </a:r>
            <a:r>
              <a:rPr lang="en-US" dirty="0" err="1" smtClean="0"/>
              <a:t>prednje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medialne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natkolenice</a:t>
            </a:r>
            <a:endParaRPr lang="en-US" dirty="0" smtClean="0"/>
          </a:p>
          <a:p>
            <a:pPr lvl="0"/>
            <a:r>
              <a:rPr lang="en-US" b="1" i="1" dirty="0" err="1" smtClean="0"/>
              <a:t>radiografski</a:t>
            </a:r>
            <a:r>
              <a:rPr lang="en-US" b="1" i="1" dirty="0" smtClean="0"/>
              <a:t> </a:t>
            </a:r>
            <a:r>
              <a:rPr lang="en-US" b="1" i="1" dirty="0" err="1" smtClean="0"/>
              <a:t>snimak</a:t>
            </a:r>
            <a:r>
              <a:rPr lang="en-US" b="1" i="1" dirty="0" smtClean="0"/>
              <a:t> u </a:t>
            </a:r>
            <a:r>
              <a:rPr lang="en-US" b="1" i="1" dirty="0" err="1" smtClean="0"/>
              <a:t>četiri</a:t>
            </a:r>
            <a:r>
              <a:rPr lang="en-US" b="1" i="1" dirty="0" smtClean="0"/>
              <a:t> </a:t>
            </a:r>
            <a:r>
              <a:rPr lang="en-US" b="1" i="1" dirty="0" err="1" smtClean="0"/>
              <a:t>pravca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nalaz</a:t>
            </a:r>
            <a:r>
              <a:rPr lang="en-US" dirty="0" smtClean="0"/>
              <a:t> </a:t>
            </a:r>
            <a:r>
              <a:rPr lang="en-US" dirty="0" err="1" smtClean="0"/>
              <a:t>retko</a:t>
            </a:r>
            <a:r>
              <a:rPr lang="en-US" dirty="0" smtClean="0"/>
              <a:t> </a:t>
            </a:r>
            <a:r>
              <a:rPr lang="en-US" dirty="0" err="1" smtClean="0"/>
              <a:t>ukazuje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povredu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Dijagnoza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Dijagnoza</a:t>
            </a:r>
            <a:r>
              <a:rPr lang="en-US" dirty="0" smtClean="0"/>
              <a:t> </a:t>
            </a:r>
            <a:r>
              <a:rPr lang="en-US" dirty="0" err="1" smtClean="0"/>
              <a:t>postavljanja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je </a:t>
            </a:r>
            <a:r>
              <a:rPr lang="en-US" dirty="0" err="1" smtClean="0"/>
              <a:t>dosta</a:t>
            </a:r>
            <a:r>
              <a:rPr lang="en-US" dirty="0" smtClean="0"/>
              <a:t> </a:t>
            </a:r>
            <a:r>
              <a:rPr lang="en-US" dirty="0" err="1" smtClean="0"/>
              <a:t>jednostavna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pored </a:t>
            </a:r>
            <a:r>
              <a:rPr lang="en-US" dirty="0" err="1" smtClean="0"/>
              <a:t>dobre</a:t>
            </a:r>
            <a:r>
              <a:rPr lang="en-US" dirty="0" smtClean="0"/>
              <a:t> </a:t>
            </a:r>
            <a:r>
              <a:rPr lang="en-US" dirty="0" err="1" smtClean="0"/>
              <a:t>uzete</a:t>
            </a:r>
            <a:r>
              <a:rPr lang="en-US" dirty="0" smtClean="0"/>
              <a:t> </a:t>
            </a:r>
            <a:r>
              <a:rPr lang="en-US" dirty="0" err="1" smtClean="0"/>
              <a:t>anamneze</a:t>
            </a:r>
            <a:r>
              <a:rPr lang="en-US" dirty="0" smtClean="0"/>
              <a:t> (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najznačajnija</a:t>
            </a:r>
            <a:r>
              <a:rPr lang="en-US" dirty="0" smtClean="0"/>
              <a:t>), </a:t>
            </a:r>
            <a:r>
              <a:rPr lang="en-US" dirty="0" err="1" smtClean="0"/>
              <a:t>fizikalnog</a:t>
            </a:r>
            <a:r>
              <a:rPr lang="en-US" dirty="0" smtClean="0"/>
              <a:t> </a:t>
            </a:r>
            <a:r>
              <a:rPr lang="en-US" dirty="0" err="1" smtClean="0"/>
              <a:t>pregleda</a:t>
            </a:r>
            <a:r>
              <a:rPr lang="en-US" dirty="0" smtClean="0"/>
              <a:t>, </a:t>
            </a:r>
            <a:r>
              <a:rPr lang="en-US" dirty="0" err="1" smtClean="0"/>
              <a:t>artografije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artroskopije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testovi</a:t>
            </a:r>
            <a:r>
              <a:rPr lang="en-US" dirty="0" smtClean="0"/>
              <a:t> Murray test, De Palma test, Stewart test, </a:t>
            </a:r>
            <a:r>
              <a:rPr lang="en-US" dirty="0" err="1" smtClean="0"/>
              <a:t>Appley</a:t>
            </a:r>
            <a:r>
              <a:rPr lang="en-US" dirty="0" smtClean="0"/>
              <a:t> test, </a:t>
            </a:r>
            <a:r>
              <a:rPr lang="en-US" dirty="0" err="1" smtClean="0"/>
              <a:t>Payerov</a:t>
            </a:r>
            <a:r>
              <a:rPr lang="en-US" dirty="0" smtClean="0"/>
              <a:t> </a:t>
            </a:r>
            <a:r>
              <a:rPr lang="en-US" dirty="0" err="1" smtClean="0"/>
              <a:t>znak</a:t>
            </a:r>
            <a:r>
              <a:rPr lang="en-US" dirty="0" smtClean="0"/>
              <a:t>,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pomažu</a:t>
            </a:r>
            <a:r>
              <a:rPr lang="en-US" dirty="0" smtClean="0"/>
              <a:t> u </a:t>
            </a:r>
            <a:r>
              <a:rPr lang="en-US" dirty="0" err="1" smtClean="0"/>
              <a:t>dijagnostičke</a:t>
            </a:r>
            <a:r>
              <a:rPr lang="en-US" dirty="0" smtClean="0"/>
              <a:t> </a:t>
            </a:r>
            <a:r>
              <a:rPr lang="en-US" dirty="0" err="1" smtClean="0"/>
              <a:t>svrhe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581525"/>
            <a:ext cx="20097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Pokreti</a:t>
            </a:r>
            <a:r>
              <a:rPr lang="en-US" dirty="0" smtClean="0"/>
              <a:t> u </a:t>
            </a:r>
            <a:r>
              <a:rPr lang="en-US" dirty="0" err="1" smtClean="0"/>
              <a:t>kolenom</a:t>
            </a:r>
            <a:r>
              <a:rPr lang="en-US" dirty="0" smtClean="0"/>
              <a:t> </a:t>
            </a:r>
            <a:r>
              <a:rPr lang="en-US" dirty="0" err="1" smtClean="0"/>
              <a:t>zglobu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76" y="1785926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Pokreti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</a:t>
            </a:r>
            <a:r>
              <a:rPr lang="en-US" dirty="0" err="1" smtClean="0"/>
              <a:t>izvode</a:t>
            </a:r>
            <a:r>
              <a:rPr lang="en-US" dirty="0" smtClean="0"/>
              <a:t> se u </a:t>
            </a:r>
            <a:r>
              <a:rPr lang="en-US" dirty="0" err="1" smtClean="0"/>
              <a:t>kolenom</a:t>
            </a:r>
            <a:r>
              <a:rPr lang="en-US" dirty="0" smtClean="0"/>
              <a:t> </a:t>
            </a:r>
            <a:r>
              <a:rPr lang="en-US" dirty="0" err="1" smtClean="0"/>
              <a:t>zglobu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spoj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kostima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ownload 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2198" y="1785926"/>
            <a:ext cx="1485893" cy="4294593"/>
          </a:xfrm>
          <a:ln w="38100">
            <a:solidFill>
              <a:schemeClr val="accent1"/>
            </a:solidFill>
          </a:ln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5000636"/>
            <a:ext cx="3038475" cy="15049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/>
              <a:t>Mc Murray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Mc Murray test </a:t>
            </a:r>
            <a:r>
              <a:rPr lang="en-US" dirty="0" smtClean="0"/>
              <a:t>se </a:t>
            </a:r>
            <a:r>
              <a:rPr lang="en-US" dirty="0" err="1" smtClean="0"/>
              <a:t>izvodi</a:t>
            </a:r>
            <a:r>
              <a:rPr lang="sr-Latn-RS" dirty="0" smtClean="0"/>
              <a:t> </a:t>
            </a:r>
            <a:r>
              <a:rPr lang="en-US" dirty="0" err="1" smtClean="0"/>
              <a:t>tako</a:t>
            </a:r>
            <a:r>
              <a:rPr lang="sr-Latn-RS" dirty="0" smtClean="0"/>
              <a:t> </a:t>
            </a:r>
            <a:r>
              <a:rPr lang="en-US" dirty="0" err="1" smtClean="0"/>
              <a:t>što</a:t>
            </a:r>
            <a:r>
              <a:rPr lang="sr-Latn-RS" dirty="0" smtClean="0"/>
              <a:t> </a:t>
            </a:r>
            <a:r>
              <a:rPr lang="en-US" dirty="0" err="1" smtClean="0"/>
              <a:t>pacijent</a:t>
            </a:r>
            <a:r>
              <a:rPr lang="sr-Latn-RS" dirty="0" smtClean="0"/>
              <a:t> </a:t>
            </a:r>
            <a:r>
              <a:rPr lang="en-US" dirty="0" err="1" smtClean="0"/>
              <a:t>leži</a:t>
            </a:r>
            <a:r>
              <a:rPr lang="sr-Latn-RS" dirty="0" smtClean="0"/>
              <a:t> </a:t>
            </a:r>
            <a:r>
              <a:rPr lang="en-US" dirty="0" err="1" smtClean="0"/>
              <a:t>na</a:t>
            </a:r>
            <a:r>
              <a:rPr lang="sr-Latn-RS" dirty="0" smtClean="0"/>
              <a:t> </a:t>
            </a:r>
            <a:r>
              <a:rPr lang="en-US" dirty="0" err="1" smtClean="0"/>
              <a:t>leđima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Ispitana</a:t>
            </a:r>
            <a:r>
              <a:rPr lang="en-US" dirty="0" smtClean="0"/>
              <a:t> </a:t>
            </a:r>
            <a:r>
              <a:rPr lang="en-US" dirty="0" err="1" smtClean="0"/>
              <a:t>noga</a:t>
            </a:r>
            <a:r>
              <a:rPr lang="en-US" dirty="0" smtClean="0"/>
              <a:t> je </a:t>
            </a:r>
            <a:r>
              <a:rPr lang="en-US" dirty="0" err="1" smtClean="0"/>
              <a:t>savijena</a:t>
            </a:r>
            <a:r>
              <a:rPr lang="en-US" dirty="0" smtClean="0"/>
              <a:t> je u kuku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kolenu</a:t>
            </a:r>
            <a:r>
              <a:rPr lang="en-US" dirty="0" smtClean="0"/>
              <a:t> a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dodiruje</a:t>
            </a:r>
            <a:r>
              <a:rPr lang="en-US" dirty="0" smtClean="0"/>
              <a:t> </a:t>
            </a:r>
            <a:r>
              <a:rPr lang="en-US" dirty="0" err="1" smtClean="0"/>
              <a:t>butinu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Ispitivač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rukom</a:t>
            </a:r>
            <a:r>
              <a:rPr lang="en-US" dirty="0" smtClean="0"/>
              <a:t>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stopala</a:t>
            </a:r>
            <a:r>
              <a:rPr lang="en-US" dirty="0" smtClean="0"/>
              <a:t> a </a:t>
            </a:r>
            <a:r>
              <a:rPr lang="en-US" dirty="0" err="1" smtClean="0"/>
              <a:t>drugom</a:t>
            </a:r>
            <a:r>
              <a:rPr lang="en-US" dirty="0" smtClean="0"/>
              <a:t> </a:t>
            </a:r>
            <a:r>
              <a:rPr lang="en-US" dirty="0" err="1" smtClean="0"/>
              <a:t>koleno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Rotira</a:t>
            </a:r>
            <a:r>
              <a:rPr lang="en-US" dirty="0" smtClean="0"/>
              <a:t> </a:t>
            </a:r>
            <a:r>
              <a:rPr lang="en-US" dirty="0" err="1" smtClean="0"/>
              <a:t>stopalo</a:t>
            </a:r>
            <a:r>
              <a:rPr lang="en-US" dirty="0" smtClean="0"/>
              <a:t> u </a:t>
            </a:r>
            <a:r>
              <a:rPr lang="en-US" dirty="0" err="1" smtClean="0"/>
              <a:t>polje</a:t>
            </a:r>
            <a:r>
              <a:rPr lang="en-US" dirty="0" smtClean="0"/>
              <a:t>, </a:t>
            </a:r>
            <a:r>
              <a:rPr lang="en-US" dirty="0" err="1" smtClean="0"/>
              <a:t>potkolenicu</a:t>
            </a:r>
            <a:r>
              <a:rPr lang="en-US" dirty="0" smtClean="0"/>
              <a:t> </a:t>
            </a:r>
            <a:r>
              <a:rPr lang="en-US" dirty="0" err="1" smtClean="0"/>
              <a:t>abdukuje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ekstendira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pod </a:t>
            </a:r>
            <a:r>
              <a:rPr lang="en-US" dirty="0" err="1" smtClean="0"/>
              <a:t>rukom</a:t>
            </a:r>
            <a:r>
              <a:rPr lang="en-US" dirty="0" smtClean="0"/>
              <a:t> </a:t>
            </a:r>
            <a:r>
              <a:rPr lang="en-US" dirty="0" err="1" smtClean="0"/>
              <a:t>oseti</a:t>
            </a:r>
            <a:r>
              <a:rPr lang="en-US" dirty="0" smtClean="0"/>
              <a:t> </a:t>
            </a:r>
            <a:r>
              <a:rPr lang="en-US" dirty="0" err="1" smtClean="0"/>
              <a:t>preskok</a:t>
            </a:r>
            <a:r>
              <a:rPr lang="en-US" dirty="0" smtClean="0"/>
              <a:t> </a:t>
            </a:r>
            <a:r>
              <a:rPr lang="en-US" dirty="0" err="1" smtClean="0"/>
              <a:t>najverovatnije</a:t>
            </a:r>
            <a:r>
              <a:rPr lang="en-US" dirty="0" smtClean="0"/>
              <a:t> se </a:t>
            </a:r>
            <a:r>
              <a:rPr lang="en-US" dirty="0" err="1" smtClean="0"/>
              <a:t>radi</a:t>
            </a:r>
            <a:r>
              <a:rPr lang="en-US" dirty="0" smtClean="0"/>
              <a:t> o </a:t>
            </a:r>
            <a:r>
              <a:rPr lang="en-US" dirty="0" err="1" smtClean="0"/>
              <a:t>rascepu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/>
              <a:t>De Palma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De Palma test (</a:t>
            </a:r>
            <a:r>
              <a:rPr lang="en-US" b="1" i="1" dirty="0" err="1" smtClean="0"/>
              <a:t>kompresivni</a:t>
            </a:r>
            <a:r>
              <a:rPr lang="en-US" b="1" i="1" dirty="0" smtClean="0"/>
              <a:t> test)</a:t>
            </a:r>
            <a:r>
              <a:rPr lang="en-US" dirty="0" smtClean="0"/>
              <a:t> </a:t>
            </a:r>
            <a:r>
              <a:rPr lang="en-US" dirty="0" err="1" smtClean="0"/>
              <a:t>izvodi</a:t>
            </a:r>
            <a:r>
              <a:rPr lang="en-US" dirty="0" smtClean="0"/>
              <a:t> se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kolenom</a:t>
            </a:r>
            <a:r>
              <a:rPr lang="en-US" dirty="0" smtClean="0"/>
              <a:t> u </a:t>
            </a:r>
            <a:r>
              <a:rPr lang="en-US" dirty="0" err="1" smtClean="0"/>
              <a:t>punoj</a:t>
            </a:r>
            <a:r>
              <a:rPr lang="en-US" dirty="0" smtClean="0"/>
              <a:t> </a:t>
            </a:r>
            <a:r>
              <a:rPr lang="en-US" dirty="0" err="1" smtClean="0"/>
              <a:t>ekstenziji</a:t>
            </a:r>
            <a:r>
              <a:rPr lang="en-US" dirty="0" smtClean="0"/>
              <a:t>, </a:t>
            </a:r>
            <a:r>
              <a:rPr lang="en-US" dirty="0" err="1" smtClean="0"/>
              <a:t>potkolenica</a:t>
            </a:r>
            <a:r>
              <a:rPr lang="en-US" dirty="0" smtClean="0"/>
              <a:t> se </a:t>
            </a:r>
            <a:r>
              <a:rPr lang="en-US" dirty="0" err="1" smtClean="0"/>
              <a:t>aducira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 </a:t>
            </a:r>
            <a:r>
              <a:rPr lang="en-US" dirty="0" err="1" smtClean="0"/>
              <a:t>Ekstenzioni</a:t>
            </a:r>
            <a:r>
              <a:rPr lang="en-US" dirty="0" smtClean="0"/>
              <a:t> test se </a:t>
            </a:r>
            <a:r>
              <a:rPr lang="en-US" dirty="0" err="1" smtClean="0"/>
              <a:t>izvodi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koleno</a:t>
            </a:r>
            <a:r>
              <a:rPr lang="en-US" dirty="0" smtClean="0"/>
              <a:t> u </a:t>
            </a:r>
            <a:r>
              <a:rPr lang="en-US" dirty="0" err="1" smtClean="0"/>
              <a:t>ekstenziranom</a:t>
            </a:r>
            <a:r>
              <a:rPr lang="en-US" dirty="0" smtClean="0"/>
              <a:t> </a:t>
            </a:r>
            <a:r>
              <a:rPr lang="en-US" dirty="0" err="1" smtClean="0"/>
              <a:t>polažaju</a:t>
            </a:r>
            <a:r>
              <a:rPr lang="en-US" dirty="0" smtClean="0"/>
              <a:t>, </a:t>
            </a:r>
            <a:r>
              <a:rPr lang="en-US" dirty="0" err="1" smtClean="0"/>
              <a:t>koleno</a:t>
            </a:r>
            <a:r>
              <a:rPr lang="en-US" dirty="0" smtClean="0"/>
              <a:t> se </a:t>
            </a:r>
            <a:r>
              <a:rPr lang="en-US" dirty="0" err="1" smtClean="0"/>
              <a:t>se</a:t>
            </a:r>
            <a:r>
              <a:rPr lang="en-US" dirty="0" smtClean="0"/>
              <a:t> </a:t>
            </a:r>
            <a:r>
              <a:rPr lang="en-US" dirty="0" err="1" smtClean="0"/>
              <a:t>forsirani</a:t>
            </a:r>
            <a:r>
              <a:rPr lang="en-US" dirty="0" smtClean="0"/>
              <a:t> </a:t>
            </a:r>
            <a:r>
              <a:rPr lang="en-US" dirty="0" err="1" smtClean="0"/>
              <a:t>dovodi</a:t>
            </a:r>
            <a:r>
              <a:rPr lang="en-US" dirty="0" smtClean="0"/>
              <a:t> u </a:t>
            </a:r>
            <a:r>
              <a:rPr lang="en-US" dirty="0" err="1" smtClean="0"/>
              <a:t>hiperekstenziju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meniskus</a:t>
            </a:r>
            <a:r>
              <a:rPr lang="en-US" dirty="0" smtClean="0"/>
              <a:t> </a:t>
            </a:r>
            <a:r>
              <a:rPr lang="en-US" dirty="0" err="1" smtClean="0"/>
              <a:t>povređen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zglobnoj</a:t>
            </a:r>
            <a:r>
              <a:rPr lang="en-US" dirty="0" smtClean="0"/>
              <a:t> </a:t>
            </a:r>
            <a:r>
              <a:rPr lang="en-US" dirty="0" err="1" smtClean="0"/>
              <a:t>liniji</a:t>
            </a:r>
            <a:r>
              <a:rPr lang="en-US" dirty="0" smtClean="0"/>
              <a:t> </a:t>
            </a:r>
            <a:r>
              <a:rPr lang="en-US" dirty="0" err="1" smtClean="0"/>
              <a:t>povređene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/>
              <a:t>Stewart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Stewart test </a:t>
            </a:r>
            <a:r>
              <a:rPr lang="en-US" dirty="0" smtClean="0"/>
              <a:t>se </a:t>
            </a:r>
            <a:r>
              <a:rPr lang="en-US" dirty="0" err="1" smtClean="0"/>
              <a:t>izvodi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stoji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stopalima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potkolenicama</a:t>
            </a:r>
            <a:r>
              <a:rPr lang="en-US" dirty="0" smtClean="0"/>
              <a:t> u </a:t>
            </a:r>
            <a:r>
              <a:rPr lang="en-US" dirty="0" err="1" smtClean="0"/>
              <a:t>potpunoj</a:t>
            </a:r>
            <a:r>
              <a:rPr lang="en-US" dirty="0" smtClean="0"/>
              <a:t> </a:t>
            </a:r>
            <a:r>
              <a:rPr lang="en-US" dirty="0" err="1" smtClean="0"/>
              <a:t>unutrašnjoj</a:t>
            </a:r>
            <a:r>
              <a:rPr lang="en-US" dirty="0" smtClean="0"/>
              <a:t> </a:t>
            </a:r>
            <a:r>
              <a:rPr lang="en-US" dirty="0" err="1" smtClean="0"/>
              <a:t>rotaciji</a:t>
            </a:r>
            <a:r>
              <a:rPr lang="en-US" dirty="0" smtClean="0"/>
              <a:t>, a </a:t>
            </a:r>
            <a:r>
              <a:rPr lang="en-US" dirty="0" err="1" smtClean="0"/>
              <a:t>posle</a:t>
            </a:r>
            <a:r>
              <a:rPr lang="en-US" dirty="0" smtClean="0"/>
              <a:t> toga </a:t>
            </a:r>
            <a:r>
              <a:rPr lang="en-US" dirty="0" err="1" smtClean="0"/>
              <a:t>potpuna</a:t>
            </a:r>
            <a:r>
              <a:rPr lang="en-US" dirty="0" smtClean="0"/>
              <a:t> </a:t>
            </a:r>
            <a:r>
              <a:rPr lang="en-US" dirty="0" err="1" smtClean="0"/>
              <a:t>spoljna</a:t>
            </a:r>
            <a:r>
              <a:rPr lang="en-US" dirty="0" smtClean="0"/>
              <a:t> </a:t>
            </a:r>
            <a:r>
              <a:rPr lang="en-US" dirty="0" err="1" smtClean="0"/>
              <a:t>rotacija</a:t>
            </a:r>
            <a:r>
              <a:rPr lang="en-US" dirty="0" smtClean="0"/>
              <a:t>.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pojčava</a:t>
            </a:r>
            <a:r>
              <a:rPr lang="en-US" dirty="0" smtClean="0"/>
              <a:t> u </a:t>
            </a:r>
            <a:r>
              <a:rPr lang="en-US" dirty="0" err="1" smtClean="0"/>
              <a:t>ispitivanom</a:t>
            </a:r>
            <a:r>
              <a:rPr lang="en-US" dirty="0" smtClean="0"/>
              <a:t> </a:t>
            </a:r>
            <a:r>
              <a:rPr lang="en-US" dirty="0" err="1" smtClean="0"/>
              <a:t>kolenu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čučnju</a:t>
            </a:r>
            <a:r>
              <a:rPr lang="en-US" dirty="0" smtClean="0"/>
              <a:t> u </a:t>
            </a:r>
            <a:r>
              <a:rPr lang="en-US" dirty="0" err="1" smtClean="0"/>
              <a:t>unutrašnjoj</a:t>
            </a:r>
            <a:r>
              <a:rPr lang="en-US" dirty="0" smtClean="0"/>
              <a:t> </a:t>
            </a:r>
            <a:r>
              <a:rPr lang="en-US" dirty="0" err="1" smtClean="0"/>
              <a:t>rotaciji</a:t>
            </a:r>
            <a:r>
              <a:rPr lang="en-US" dirty="0" smtClean="0"/>
              <a:t>, </a:t>
            </a:r>
            <a:r>
              <a:rPr lang="en-US" dirty="0" err="1" smtClean="0"/>
              <a:t>ukazuje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unutrašnjeg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 U </a:t>
            </a:r>
            <a:r>
              <a:rPr lang="en-US" dirty="0" err="1" smtClean="0"/>
              <a:t>slučaju</a:t>
            </a:r>
            <a:r>
              <a:rPr lang="en-US" dirty="0" smtClean="0"/>
              <a:t> </a:t>
            </a:r>
            <a:r>
              <a:rPr lang="en-US" dirty="0" err="1" smtClean="0"/>
              <a:t>suprotne</a:t>
            </a:r>
            <a:r>
              <a:rPr lang="en-US" dirty="0" smtClean="0"/>
              <a:t> </a:t>
            </a:r>
            <a:r>
              <a:rPr lang="en-US" dirty="0" err="1" smtClean="0"/>
              <a:t>rotacije</a:t>
            </a:r>
            <a:r>
              <a:rPr lang="en-US" dirty="0" smtClean="0"/>
              <a:t> </a:t>
            </a:r>
            <a:r>
              <a:rPr lang="en-US" dirty="0" err="1" smtClean="0"/>
              <a:t>govorimo</a:t>
            </a:r>
            <a:r>
              <a:rPr lang="en-US" dirty="0" smtClean="0"/>
              <a:t> o </a:t>
            </a:r>
            <a:r>
              <a:rPr lang="en-US" dirty="0" err="1" smtClean="0"/>
              <a:t>najverovatnijoj</a:t>
            </a:r>
            <a:r>
              <a:rPr lang="en-US" dirty="0" smtClean="0"/>
              <a:t> </a:t>
            </a:r>
            <a:r>
              <a:rPr lang="en-US" dirty="0" err="1" smtClean="0"/>
              <a:t>povredi</a:t>
            </a:r>
            <a:r>
              <a:rPr lang="en-US" dirty="0" smtClean="0"/>
              <a:t> </a:t>
            </a:r>
            <a:r>
              <a:rPr lang="en-US" dirty="0" err="1" smtClean="0"/>
              <a:t>lateralnog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err="1" smtClean="0"/>
              <a:t>Apley</a:t>
            </a:r>
            <a:r>
              <a:rPr lang="en-US" b="1" i="1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i="1" dirty="0" err="1" smtClean="0"/>
              <a:t>Apley</a:t>
            </a:r>
            <a:r>
              <a:rPr lang="en-US" sz="2400" b="1" i="1" dirty="0" smtClean="0"/>
              <a:t> test </a:t>
            </a:r>
            <a:r>
              <a:rPr lang="en-US" sz="2400" dirty="0" err="1" smtClean="0"/>
              <a:t>sportista</a:t>
            </a:r>
            <a:r>
              <a:rPr lang="en-US" sz="2400" dirty="0" smtClean="0"/>
              <a:t> </a:t>
            </a:r>
            <a:r>
              <a:rPr lang="en-US" sz="2400" dirty="0" err="1" smtClean="0"/>
              <a:t>leži</a:t>
            </a:r>
            <a:r>
              <a:rPr lang="en-US" sz="2400" dirty="0" smtClean="0"/>
              <a:t> </a:t>
            </a:r>
            <a:r>
              <a:rPr lang="en-US" sz="2400" dirty="0" err="1" smtClean="0"/>
              <a:t>potrbuške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kolenima</a:t>
            </a:r>
            <a:r>
              <a:rPr lang="en-US" sz="2400" dirty="0" smtClean="0"/>
              <a:t> </a:t>
            </a:r>
            <a:r>
              <a:rPr lang="en-US" sz="2400" dirty="0" err="1" smtClean="0"/>
              <a:t>flektiranim</a:t>
            </a:r>
            <a:r>
              <a:rPr lang="en-US" sz="2400" dirty="0" smtClean="0"/>
              <a:t> pod </a:t>
            </a:r>
            <a:r>
              <a:rPr lang="en-US" sz="2400" dirty="0" err="1" smtClean="0"/>
              <a:t>uglom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90. </a:t>
            </a:r>
            <a:r>
              <a:rPr lang="en-US" sz="2400" dirty="0" err="1" smtClean="0"/>
              <a:t>stepeni</a:t>
            </a:r>
            <a:r>
              <a:rPr lang="en-US" sz="2400" dirty="0" smtClean="0"/>
              <a:t> a </a:t>
            </a:r>
            <a:r>
              <a:rPr lang="en-US" sz="2400" dirty="0" err="1" smtClean="0"/>
              <a:t>natkolenicom</a:t>
            </a:r>
            <a:r>
              <a:rPr lang="en-US" sz="2400" dirty="0" smtClean="0"/>
              <a:t> </a:t>
            </a:r>
            <a:r>
              <a:rPr lang="en-US" sz="2400" dirty="0" err="1" smtClean="0"/>
              <a:t>fiksiranom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ležište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Ispitivač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obe</a:t>
            </a:r>
            <a:r>
              <a:rPr lang="en-US" sz="2400" dirty="0" smtClean="0"/>
              <a:t> </a:t>
            </a:r>
            <a:r>
              <a:rPr lang="en-US" sz="2400" dirty="0" err="1" smtClean="0"/>
              <a:t>ruke</a:t>
            </a:r>
            <a:r>
              <a:rPr lang="en-US" sz="2400" dirty="0" smtClean="0"/>
              <a:t> </a:t>
            </a:r>
            <a:r>
              <a:rPr lang="en-US" sz="2400" dirty="0" err="1" smtClean="0"/>
              <a:t>pritisne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potkolenicu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rotira</a:t>
            </a:r>
            <a:r>
              <a:rPr lang="en-US" sz="2400" dirty="0" smtClean="0"/>
              <a:t> </a:t>
            </a:r>
            <a:r>
              <a:rPr lang="en-US" sz="2400" dirty="0" err="1" smtClean="0"/>
              <a:t>stopalo</a:t>
            </a:r>
            <a:r>
              <a:rPr lang="en-US" sz="2400" dirty="0" smtClean="0"/>
              <a:t> </a:t>
            </a:r>
            <a:r>
              <a:rPr lang="en-US" sz="2400" dirty="0" err="1" smtClean="0"/>
              <a:t>naizmenično</a:t>
            </a:r>
            <a:r>
              <a:rPr lang="en-US" sz="2400" dirty="0" smtClean="0"/>
              <a:t> </a:t>
            </a:r>
            <a:r>
              <a:rPr lang="en-US" sz="2400" dirty="0" err="1" smtClean="0"/>
              <a:t>unutra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polje</a:t>
            </a:r>
            <a:r>
              <a:rPr lang="en-US" sz="2400" dirty="0" smtClean="0"/>
              <a:t> </a:t>
            </a:r>
            <a:r>
              <a:rPr lang="en-US" sz="2400" dirty="0" err="1" smtClean="0"/>
              <a:t>menjajući</a:t>
            </a:r>
            <a:r>
              <a:rPr lang="en-US" sz="2400" dirty="0" smtClean="0"/>
              <a:t> </a:t>
            </a:r>
            <a:r>
              <a:rPr lang="en-US" sz="2400" dirty="0" err="1" smtClean="0"/>
              <a:t>stepen</a:t>
            </a:r>
            <a:r>
              <a:rPr lang="en-US" sz="2400" dirty="0" smtClean="0"/>
              <a:t> </a:t>
            </a:r>
            <a:r>
              <a:rPr lang="en-US" sz="2400" dirty="0" err="1" smtClean="0"/>
              <a:t>fleksije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uočimo</a:t>
            </a:r>
            <a:r>
              <a:rPr lang="en-US" sz="2400" dirty="0" smtClean="0"/>
              <a:t> </a:t>
            </a:r>
            <a:r>
              <a:rPr lang="en-US" sz="2400" dirty="0" err="1" smtClean="0"/>
              <a:t>preskok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se </a:t>
            </a:r>
            <a:r>
              <a:rPr lang="en-US" sz="2400" dirty="0" err="1" smtClean="0"/>
              <a:t>sportista</a:t>
            </a:r>
            <a:r>
              <a:rPr lang="en-US" sz="2400" dirty="0" smtClean="0"/>
              <a:t> </a:t>
            </a:r>
            <a:r>
              <a:rPr lang="en-US" sz="2400" dirty="0" err="1" smtClean="0"/>
              <a:t>žali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bol</a:t>
            </a:r>
            <a:r>
              <a:rPr lang="en-US" sz="2400" dirty="0" smtClean="0"/>
              <a:t> </a:t>
            </a:r>
            <a:r>
              <a:rPr lang="en-US" sz="2400" dirty="0" err="1" smtClean="0"/>
              <a:t>radi</a:t>
            </a:r>
            <a:r>
              <a:rPr lang="en-US" sz="2400" dirty="0" smtClean="0"/>
              <a:t> se o </a:t>
            </a:r>
            <a:r>
              <a:rPr lang="en-US" sz="2400" dirty="0" err="1" smtClean="0"/>
              <a:t>leziji</a:t>
            </a:r>
            <a:r>
              <a:rPr lang="en-US" sz="2400" dirty="0" smtClean="0"/>
              <a:t> </a:t>
            </a:r>
            <a:r>
              <a:rPr lang="en-US" sz="2400" dirty="0" err="1" smtClean="0"/>
              <a:t>meniskusa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Drugi</a:t>
            </a:r>
            <a:r>
              <a:rPr lang="en-US" sz="2400" dirty="0" smtClean="0"/>
              <a:t> </a:t>
            </a:r>
            <a:r>
              <a:rPr lang="en-US" sz="2400" dirty="0" err="1" smtClean="0"/>
              <a:t>deo</a:t>
            </a:r>
            <a:r>
              <a:rPr lang="en-US" sz="2400" dirty="0" smtClean="0"/>
              <a:t> </a:t>
            </a:r>
            <a:r>
              <a:rPr lang="en-US" sz="2400" dirty="0" err="1" smtClean="0"/>
              <a:t>testa</a:t>
            </a:r>
            <a:r>
              <a:rPr lang="en-US" sz="2400" dirty="0" smtClean="0"/>
              <a:t> se </a:t>
            </a:r>
            <a:r>
              <a:rPr lang="en-US" sz="2400" dirty="0" err="1" smtClean="0"/>
              <a:t>izvodi</a:t>
            </a:r>
            <a:r>
              <a:rPr lang="en-US" sz="2400" dirty="0" smtClean="0"/>
              <a:t> se u </a:t>
            </a:r>
            <a:r>
              <a:rPr lang="en-US" sz="2400" dirty="0" err="1" smtClean="0"/>
              <a:t>istom</a:t>
            </a:r>
            <a:r>
              <a:rPr lang="en-US" sz="2400" dirty="0" smtClean="0"/>
              <a:t> </a:t>
            </a:r>
            <a:r>
              <a:rPr lang="en-US" sz="2400" dirty="0" err="1" smtClean="0"/>
              <a:t>položaju</a:t>
            </a:r>
            <a:r>
              <a:rPr lang="en-US" sz="2400" dirty="0" smtClean="0"/>
              <a:t>, s </a:t>
            </a:r>
            <a:r>
              <a:rPr lang="en-US" sz="2400" dirty="0" err="1" smtClean="0"/>
              <a:t>tim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ispitivač</a:t>
            </a:r>
            <a:r>
              <a:rPr lang="en-US" sz="2400" dirty="0" smtClean="0"/>
              <a:t> </a:t>
            </a:r>
            <a:r>
              <a:rPr lang="en-US" sz="2400" dirty="0" err="1" smtClean="0"/>
              <a:t>povlači</a:t>
            </a:r>
            <a:r>
              <a:rPr lang="en-US" sz="2400" dirty="0" smtClean="0"/>
              <a:t> </a:t>
            </a:r>
            <a:r>
              <a:rPr lang="en-US" sz="2400" dirty="0" err="1" smtClean="0"/>
              <a:t>potkolenicu</a:t>
            </a:r>
            <a:r>
              <a:rPr lang="en-US" sz="2400" dirty="0" smtClean="0"/>
              <a:t> </a:t>
            </a:r>
            <a:r>
              <a:rPr lang="en-US" sz="2400" dirty="0" err="1" smtClean="0"/>
              <a:t>naviše</a:t>
            </a:r>
            <a:r>
              <a:rPr lang="en-US" sz="2400" dirty="0" smtClean="0"/>
              <a:t>, a </a:t>
            </a:r>
            <a:r>
              <a:rPr lang="en-US" sz="2400" dirty="0" err="1" smtClean="0"/>
              <a:t>butina</a:t>
            </a:r>
            <a:r>
              <a:rPr lang="en-US" sz="2400" dirty="0" smtClean="0"/>
              <a:t> je </a:t>
            </a:r>
            <a:r>
              <a:rPr lang="en-US" sz="2400" dirty="0" err="1" smtClean="0"/>
              <a:t>čvrsto</a:t>
            </a:r>
            <a:r>
              <a:rPr lang="en-US" sz="2400" dirty="0" smtClean="0"/>
              <a:t> </a:t>
            </a:r>
            <a:r>
              <a:rPr lang="en-US" sz="2400" dirty="0" err="1" smtClean="0"/>
              <a:t>pritisnuta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podlogu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Ako</a:t>
            </a:r>
            <a:r>
              <a:rPr lang="en-US" sz="2400" dirty="0" smtClean="0"/>
              <a:t> se </a:t>
            </a:r>
            <a:r>
              <a:rPr lang="en-US" sz="2400" dirty="0" err="1" smtClean="0"/>
              <a:t>pojavi</a:t>
            </a:r>
            <a:r>
              <a:rPr lang="en-US" sz="2400" dirty="0" smtClean="0"/>
              <a:t> </a:t>
            </a:r>
            <a:r>
              <a:rPr lang="en-US" sz="2400" dirty="0" err="1" smtClean="0"/>
              <a:t>bol</a:t>
            </a:r>
            <a:r>
              <a:rPr lang="en-US" sz="2400" dirty="0" smtClean="0"/>
              <a:t> </a:t>
            </a:r>
            <a:r>
              <a:rPr lang="en-US" sz="2400" dirty="0" err="1" smtClean="0"/>
              <a:t>dok</a:t>
            </a:r>
            <a:r>
              <a:rPr lang="en-US" sz="2400" dirty="0" smtClean="0"/>
              <a:t> se </a:t>
            </a:r>
            <a:r>
              <a:rPr lang="en-US" sz="2400" dirty="0" err="1" smtClean="0"/>
              <a:t>stopalo</a:t>
            </a:r>
            <a:r>
              <a:rPr lang="en-US" sz="2400" dirty="0" smtClean="0"/>
              <a:t> </a:t>
            </a:r>
            <a:r>
              <a:rPr lang="en-US" sz="2400" dirty="0" err="1" smtClean="0"/>
              <a:t>rotira</a:t>
            </a:r>
            <a:r>
              <a:rPr lang="en-US" sz="2400" dirty="0" smtClean="0"/>
              <a:t> </a:t>
            </a:r>
            <a:r>
              <a:rPr lang="en-US" sz="2400" dirty="0" err="1" smtClean="0"/>
              <a:t>upolje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unutra</a:t>
            </a:r>
            <a:r>
              <a:rPr lang="en-US" sz="2400" dirty="0" smtClean="0"/>
              <a:t> </a:t>
            </a:r>
            <a:r>
              <a:rPr lang="en-US" sz="2400" dirty="0" err="1" smtClean="0"/>
              <a:t>ukazuje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ligamentarnu</a:t>
            </a:r>
            <a:r>
              <a:rPr lang="en-US" sz="2400" dirty="0" smtClean="0"/>
              <a:t> </a:t>
            </a:r>
            <a:r>
              <a:rPr lang="en-US" sz="2400" dirty="0" err="1" smtClean="0"/>
              <a:t>leziju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err="1" smtClean="0"/>
              <a:t>Payerov</a:t>
            </a:r>
            <a:r>
              <a:rPr lang="en-US" b="1" i="1" dirty="0" smtClean="0"/>
              <a:t> </a:t>
            </a:r>
            <a:r>
              <a:rPr lang="en-US" b="1" i="1" dirty="0" err="1" smtClean="0"/>
              <a:t>znak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Payerov</a:t>
            </a:r>
            <a:r>
              <a:rPr lang="en-US" b="1" i="1" dirty="0" smtClean="0"/>
              <a:t> </a:t>
            </a:r>
            <a:r>
              <a:rPr lang="en-US" b="1" i="1" dirty="0" err="1" smtClean="0"/>
              <a:t>znak</a:t>
            </a:r>
            <a:r>
              <a:rPr lang="en-US" b="1" i="1" dirty="0" smtClean="0"/>
              <a:t> </a:t>
            </a:r>
            <a:r>
              <a:rPr lang="en-US" dirty="0" smtClean="0"/>
              <a:t>– </a:t>
            </a:r>
            <a:r>
              <a:rPr lang="en-US" dirty="0" err="1" smtClean="0"/>
              <a:t>ispitaniku</a:t>
            </a:r>
            <a:r>
              <a:rPr lang="en-US" dirty="0" smtClean="0"/>
              <a:t> </a:t>
            </a:r>
            <a:r>
              <a:rPr lang="en-US" dirty="0" err="1" smtClean="0"/>
              <a:t>izazovemo</a:t>
            </a:r>
            <a:r>
              <a:rPr lang="en-US" dirty="0" smtClean="0"/>
              <a:t> </a:t>
            </a:r>
            <a:r>
              <a:rPr lang="en-US" dirty="0" err="1" smtClean="0"/>
              <a:t>maksimalnu</a:t>
            </a:r>
            <a:r>
              <a:rPr lang="en-US" dirty="0" smtClean="0"/>
              <a:t> </a:t>
            </a:r>
            <a:r>
              <a:rPr lang="en-US" dirty="0" err="1" smtClean="0"/>
              <a:t>fleksiju</a:t>
            </a:r>
            <a:r>
              <a:rPr lang="en-US" dirty="0" smtClean="0"/>
              <a:t>,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zadnjem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medijalno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lateralno</a:t>
            </a:r>
            <a:r>
              <a:rPr lang="en-US" dirty="0" smtClean="0"/>
              <a:t> </a:t>
            </a:r>
            <a:r>
              <a:rPr lang="en-US" dirty="0" err="1" smtClean="0"/>
              <a:t>zavisno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Dijagnostika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Artografija</a:t>
            </a:r>
            <a:r>
              <a:rPr lang="en-US" b="1" dirty="0" smtClean="0"/>
              <a:t> 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značaja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pomoćna</a:t>
            </a:r>
            <a:r>
              <a:rPr lang="en-US" dirty="0" smtClean="0"/>
              <a:t> </a:t>
            </a:r>
            <a:r>
              <a:rPr lang="en-US" dirty="0" err="1" smtClean="0"/>
              <a:t>dijagnostička</a:t>
            </a:r>
            <a:r>
              <a:rPr lang="en-US" dirty="0" smtClean="0"/>
              <a:t> </a:t>
            </a:r>
            <a:r>
              <a:rPr lang="en-US" dirty="0" err="1" smtClean="0"/>
              <a:t>mera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je u </a:t>
            </a:r>
            <a:r>
              <a:rPr lang="en-US" dirty="0" err="1" smtClean="0"/>
              <a:t>pitanju</a:t>
            </a:r>
            <a:r>
              <a:rPr lang="en-US" dirty="0" smtClean="0"/>
              <a:t> </a:t>
            </a:r>
            <a:r>
              <a:rPr lang="en-US" dirty="0" err="1" smtClean="0"/>
              <a:t>lezija</a:t>
            </a:r>
            <a:r>
              <a:rPr lang="en-US" dirty="0" smtClean="0"/>
              <a:t> </a:t>
            </a:r>
            <a:r>
              <a:rPr lang="en-US" dirty="0" err="1" smtClean="0"/>
              <a:t>posteromedijalnog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Artroskopija</a:t>
            </a:r>
            <a:r>
              <a:rPr lang="en-US" dirty="0" smtClean="0"/>
              <a:t> se </a:t>
            </a:r>
            <a:r>
              <a:rPr lang="en-US" dirty="0" err="1" smtClean="0"/>
              <a:t>dugo</a:t>
            </a:r>
            <a:r>
              <a:rPr lang="en-US" dirty="0" smtClean="0"/>
              <a:t> </a:t>
            </a:r>
            <a:r>
              <a:rPr lang="en-US" dirty="0" err="1" smtClean="0"/>
              <a:t>koristila</a:t>
            </a:r>
            <a:r>
              <a:rPr lang="en-US" dirty="0" smtClean="0"/>
              <a:t> u </a:t>
            </a:r>
            <a:r>
              <a:rPr lang="en-US" dirty="0" err="1" smtClean="0"/>
              <a:t>dijagnostičke</a:t>
            </a:r>
            <a:r>
              <a:rPr lang="en-US" dirty="0" smtClean="0"/>
              <a:t> </a:t>
            </a:r>
            <a:r>
              <a:rPr lang="en-US" dirty="0" err="1" smtClean="0"/>
              <a:t>svrhe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lezija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, </a:t>
            </a:r>
            <a:r>
              <a:rPr lang="en-US" dirty="0" err="1" smtClean="0"/>
              <a:t>danas</a:t>
            </a:r>
            <a:r>
              <a:rPr lang="en-US" dirty="0" smtClean="0"/>
              <a:t> se </a:t>
            </a:r>
            <a:r>
              <a:rPr lang="en-US" dirty="0" err="1" smtClean="0"/>
              <a:t>koristi</a:t>
            </a:r>
            <a:r>
              <a:rPr lang="en-US" dirty="0" smtClean="0"/>
              <a:t> u </a:t>
            </a:r>
            <a:r>
              <a:rPr lang="en-US" dirty="0" err="1" smtClean="0"/>
              <a:t>operativne</a:t>
            </a:r>
            <a:r>
              <a:rPr lang="en-US" dirty="0" smtClean="0"/>
              <a:t> </a:t>
            </a:r>
            <a:r>
              <a:rPr lang="en-US" dirty="0" err="1" smtClean="0"/>
              <a:t>svrhe</a:t>
            </a:r>
            <a:r>
              <a:rPr lang="en-US" dirty="0" smtClean="0"/>
              <a:t> u </a:t>
            </a:r>
            <a:r>
              <a:rPr lang="en-US" dirty="0" err="1" smtClean="0"/>
              <a:t>rešavanju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Lečenje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sz="2800" dirty="0" err="1" smtClean="0"/>
              <a:t>Dosadašnja</a:t>
            </a:r>
            <a:r>
              <a:rPr lang="en-US" sz="2800" dirty="0" smtClean="0"/>
              <a:t> </a:t>
            </a:r>
            <a:r>
              <a:rPr lang="en-US" sz="2800" dirty="0" err="1" smtClean="0"/>
              <a:t>iskustva</a:t>
            </a:r>
            <a:r>
              <a:rPr lang="en-US" sz="2800" dirty="0" smtClean="0"/>
              <a:t>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potpune</a:t>
            </a:r>
            <a:r>
              <a:rPr lang="en-US" sz="2800" dirty="0" smtClean="0"/>
              <a:t> </a:t>
            </a:r>
            <a:r>
              <a:rPr lang="en-US" sz="2800" dirty="0" err="1" smtClean="0"/>
              <a:t>ekstrakcije</a:t>
            </a:r>
            <a:r>
              <a:rPr lang="en-US" sz="2800" dirty="0" smtClean="0"/>
              <a:t> </a:t>
            </a:r>
            <a:r>
              <a:rPr lang="en-US" sz="2800" dirty="0" err="1" smtClean="0"/>
              <a:t>meniskusa</a:t>
            </a:r>
            <a:r>
              <a:rPr lang="en-US" sz="2800" dirty="0" smtClean="0"/>
              <a:t>, </a:t>
            </a:r>
            <a:r>
              <a:rPr lang="en-US" sz="2800" dirty="0" err="1" smtClean="0"/>
              <a:t>nisu</a:t>
            </a:r>
            <a:r>
              <a:rPr lang="en-US" sz="2800" dirty="0" smtClean="0"/>
              <a:t> </a:t>
            </a:r>
            <a:r>
              <a:rPr lang="en-US" sz="2800" dirty="0" err="1" smtClean="0"/>
              <a:t>dali</a:t>
            </a:r>
            <a:r>
              <a:rPr lang="en-US" sz="2800" dirty="0" smtClean="0"/>
              <a:t> </a:t>
            </a:r>
            <a:r>
              <a:rPr lang="en-US" sz="2800" dirty="0" err="1" smtClean="0"/>
              <a:t>dobre</a:t>
            </a:r>
            <a:r>
              <a:rPr lang="en-US" sz="2800" dirty="0" smtClean="0"/>
              <a:t> </a:t>
            </a:r>
            <a:r>
              <a:rPr lang="en-US" sz="2800" dirty="0" err="1" smtClean="0"/>
              <a:t>rezultate</a:t>
            </a:r>
            <a:r>
              <a:rPr lang="en-US" sz="2800" dirty="0" smtClean="0"/>
              <a:t>. </a:t>
            </a:r>
            <a:r>
              <a:rPr lang="en-US" sz="2800" dirty="0" err="1" smtClean="0"/>
              <a:t>Istraživanja</a:t>
            </a:r>
            <a:r>
              <a:rPr lang="en-US" sz="2800" dirty="0" smtClean="0"/>
              <a:t> </a:t>
            </a:r>
            <a:r>
              <a:rPr lang="en-US" sz="2800" dirty="0" err="1" smtClean="0"/>
              <a:t>Johansona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saradnika</a:t>
            </a:r>
            <a:r>
              <a:rPr lang="en-US" sz="2800" dirty="0" smtClean="0"/>
              <a:t> </a:t>
            </a:r>
            <a:r>
              <a:rPr lang="en-US" sz="2800" dirty="0" err="1" smtClean="0"/>
              <a:t>ukazuje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oko</a:t>
            </a:r>
            <a:r>
              <a:rPr lang="en-US" sz="2800" dirty="0" smtClean="0"/>
              <a:t> 60% </a:t>
            </a:r>
            <a:r>
              <a:rPr lang="en-US" sz="2800" dirty="0" err="1" smtClean="0"/>
              <a:t>svih</a:t>
            </a:r>
            <a:r>
              <a:rPr lang="en-US" sz="2800" dirty="0" smtClean="0"/>
              <a:t> </a:t>
            </a:r>
            <a:r>
              <a:rPr lang="en-US" sz="2800" dirty="0" err="1" smtClean="0"/>
              <a:t>praćenih</a:t>
            </a:r>
            <a:r>
              <a:rPr lang="en-US" sz="2800" dirty="0" smtClean="0"/>
              <a:t> </a:t>
            </a:r>
            <a:r>
              <a:rPr lang="en-US" sz="2800" dirty="0" err="1" smtClean="0"/>
              <a:t>ekstrakcija</a:t>
            </a:r>
            <a:r>
              <a:rPr lang="en-US" sz="2800" dirty="0" smtClean="0"/>
              <a:t> </a:t>
            </a:r>
            <a:r>
              <a:rPr lang="en-US" sz="2800" dirty="0" err="1" smtClean="0"/>
              <a:t>meniskusa</a:t>
            </a:r>
            <a:r>
              <a:rPr lang="en-US" sz="2800" dirty="0" smtClean="0"/>
              <a:t> </a:t>
            </a:r>
            <a:r>
              <a:rPr lang="en-US" sz="2800" dirty="0" err="1" smtClean="0"/>
              <a:t>nisu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uspešna</a:t>
            </a:r>
            <a:r>
              <a:rPr lang="en-US" sz="2800" dirty="0" smtClean="0"/>
              <a:t>. </a:t>
            </a:r>
            <a:r>
              <a:rPr lang="en-US" sz="2800" dirty="0" err="1" smtClean="0"/>
              <a:t>Iz</a:t>
            </a:r>
            <a:r>
              <a:rPr lang="en-US" sz="2800" dirty="0" smtClean="0"/>
              <a:t> tog </a:t>
            </a:r>
            <a:r>
              <a:rPr lang="en-US" sz="2800" dirty="0" err="1" smtClean="0"/>
              <a:t>razloga</a:t>
            </a:r>
            <a:r>
              <a:rPr lang="en-US" sz="2800" dirty="0" smtClean="0"/>
              <a:t> </a:t>
            </a:r>
            <a:r>
              <a:rPr lang="en-US" sz="2800" dirty="0" err="1" smtClean="0"/>
              <a:t>prešlo</a:t>
            </a:r>
            <a:r>
              <a:rPr lang="en-US" sz="2800" dirty="0" smtClean="0"/>
              <a:t> se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sasvim</a:t>
            </a:r>
            <a:r>
              <a:rPr lang="en-US" sz="2800" dirty="0" smtClean="0"/>
              <a:t> </a:t>
            </a:r>
            <a:r>
              <a:rPr lang="en-US" sz="2800" dirty="0" err="1" smtClean="0"/>
              <a:t>novi</a:t>
            </a:r>
            <a:r>
              <a:rPr lang="en-US" sz="2800" dirty="0" smtClean="0"/>
              <a:t> </a:t>
            </a:r>
            <a:r>
              <a:rPr lang="en-US" sz="2800" dirty="0" err="1" smtClean="0"/>
              <a:t>način</a:t>
            </a:r>
            <a:r>
              <a:rPr lang="en-US" sz="2800" dirty="0" smtClean="0"/>
              <a:t> </a:t>
            </a:r>
            <a:r>
              <a:rPr lang="en-US" sz="2800" dirty="0" err="1" smtClean="0"/>
              <a:t>lečenja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operativnih</a:t>
            </a:r>
            <a:r>
              <a:rPr lang="en-US" sz="2800" dirty="0" smtClean="0"/>
              <a:t> </a:t>
            </a:r>
            <a:r>
              <a:rPr lang="en-US" sz="2800" dirty="0" err="1" smtClean="0"/>
              <a:t>zahvata</a:t>
            </a:r>
            <a:r>
              <a:rPr lang="en-US" sz="2800" dirty="0" smtClean="0"/>
              <a:t> </a:t>
            </a:r>
            <a:r>
              <a:rPr lang="en-US" sz="2800" dirty="0" err="1" smtClean="0"/>
              <a:t>gde</a:t>
            </a:r>
            <a:r>
              <a:rPr lang="en-US" sz="2800" dirty="0" smtClean="0"/>
              <a:t> je </a:t>
            </a:r>
            <a:r>
              <a:rPr lang="en-US" sz="2800" dirty="0" err="1" smtClean="0"/>
              <a:t>artroskopija</a:t>
            </a:r>
            <a:r>
              <a:rPr lang="en-US" sz="2800" dirty="0" smtClean="0"/>
              <a:t> </a:t>
            </a:r>
            <a:r>
              <a:rPr lang="en-US" sz="2800" dirty="0" err="1" smtClean="0"/>
              <a:t>dobila</a:t>
            </a:r>
            <a:r>
              <a:rPr lang="en-US" sz="2800" dirty="0" smtClean="0"/>
              <a:t> </a:t>
            </a:r>
            <a:r>
              <a:rPr lang="en-US" sz="2800" dirty="0" err="1" smtClean="0"/>
              <a:t>vodeće</a:t>
            </a:r>
            <a:r>
              <a:rPr lang="en-US" sz="2800" dirty="0" smtClean="0"/>
              <a:t> </a:t>
            </a:r>
            <a:r>
              <a:rPr lang="en-US" sz="2800" dirty="0" err="1" smtClean="0"/>
              <a:t>mesto</a:t>
            </a:r>
            <a:r>
              <a:rPr lang="en-US" sz="2800" dirty="0" smtClean="0"/>
              <a:t>, a </a:t>
            </a:r>
            <a:r>
              <a:rPr lang="en-US" sz="2800" dirty="0" err="1" smtClean="0"/>
              <a:t>uspešnost</a:t>
            </a:r>
            <a:r>
              <a:rPr lang="en-US" sz="2800" dirty="0" smtClean="0"/>
              <a:t> </a:t>
            </a:r>
            <a:r>
              <a:rPr lang="en-US" sz="2800" dirty="0" err="1" smtClean="0"/>
              <a:t>operacije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povratka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spor</a:t>
            </a:r>
            <a:r>
              <a:rPr lang="sr-Latn-RS" sz="2800" dirty="0" smtClean="0"/>
              <a:t>t</a:t>
            </a:r>
            <a:r>
              <a:rPr lang="en-US" sz="2800" dirty="0" smtClean="0"/>
              <a:t>ski </a:t>
            </a:r>
            <a:r>
              <a:rPr lang="en-US" sz="2800" dirty="0" err="1" smtClean="0"/>
              <a:t>teren</a:t>
            </a:r>
            <a:r>
              <a:rPr lang="en-US" sz="2800" dirty="0" smtClean="0"/>
              <a:t> je </a:t>
            </a:r>
            <a:r>
              <a:rPr lang="en-US" sz="2800" dirty="0" err="1" smtClean="0"/>
              <a:t>preko</a:t>
            </a:r>
            <a:r>
              <a:rPr lang="en-US" sz="2800" dirty="0" smtClean="0"/>
              <a:t> 95%. </a:t>
            </a:r>
            <a:endParaRPr lang="en-US" sz="2800" dirty="0"/>
          </a:p>
        </p:txBody>
      </p:sp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8768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HVALA NA PAŽNJI</a:t>
            </a:r>
            <a:endParaRPr lang="en-US" dirty="0"/>
          </a:p>
        </p:txBody>
      </p:sp>
      <p:pic>
        <p:nvPicPr>
          <p:cNvPr id="6" name="Content Placeholder 5" descr="download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571744"/>
            <a:ext cx="5280492" cy="26154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Obezbeđuje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držanje</a:t>
            </a:r>
            <a:r>
              <a:rPr lang="en-US" dirty="0" smtClean="0"/>
              <a:t> </a:t>
            </a:r>
            <a:r>
              <a:rPr lang="en-US" dirty="0" err="1" smtClean="0"/>
              <a:t>tereta</a:t>
            </a:r>
            <a:r>
              <a:rPr lang="en-US" dirty="0" smtClean="0"/>
              <a:t>;</a:t>
            </a:r>
          </a:p>
          <a:p>
            <a:pPr lvl="0"/>
            <a:r>
              <a:rPr lang="en-US" dirty="0" err="1" smtClean="0"/>
              <a:t>Obezbeđuje</a:t>
            </a:r>
            <a:r>
              <a:rPr lang="en-US" dirty="0" smtClean="0"/>
              <a:t> </a:t>
            </a:r>
            <a:r>
              <a:rPr lang="en-US" dirty="0" err="1" smtClean="0"/>
              <a:t>pokretljivost</a:t>
            </a:r>
            <a:r>
              <a:rPr lang="en-US" dirty="0" smtClean="0"/>
              <a:t> </a:t>
            </a:r>
            <a:r>
              <a:rPr lang="en-US" dirty="0" err="1" smtClean="0"/>
              <a:t>noge</a:t>
            </a:r>
            <a:r>
              <a:rPr lang="en-US" dirty="0" smtClean="0"/>
              <a:t> u </a:t>
            </a:r>
            <a:r>
              <a:rPr lang="en-US" dirty="0" err="1" smtClean="0"/>
              <a:t>prostoru</a:t>
            </a:r>
            <a:r>
              <a:rPr lang="en-US" dirty="0" smtClean="0"/>
              <a:t>;</a:t>
            </a:r>
          </a:p>
          <a:p>
            <a:pPr lvl="0"/>
            <a:r>
              <a:rPr lang="en-US" dirty="0" err="1" smtClean="0"/>
              <a:t>Prenosi</a:t>
            </a:r>
            <a:r>
              <a:rPr lang="en-US" dirty="0" smtClean="0"/>
              <a:t> </a:t>
            </a:r>
            <a:r>
              <a:rPr lang="en-US" dirty="0" err="1" smtClean="0"/>
              <a:t>opterećenje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gornjeg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 do </a:t>
            </a:r>
            <a:r>
              <a:rPr lang="en-US" dirty="0" err="1" smtClean="0"/>
              <a:t>donjih</a:t>
            </a:r>
            <a:r>
              <a:rPr lang="en-US" dirty="0" smtClean="0"/>
              <a:t> </a:t>
            </a:r>
            <a:r>
              <a:rPr lang="en-US" dirty="0" err="1" smtClean="0"/>
              <a:t>delova</a:t>
            </a:r>
            <a:r>
              <a:rPr lang="en-US" dirty="0" smtClean="0"/>
              <a:t> </a:t>
            </a:r>
            <a:r>
              <a:rPr lang="en-US" dirty="0" err="1" smtClean="0"/>
              <a:t>noge</a:t>
            </a:r>
            <a:r>
              <a:rPr lang="en-US" dirty="0" smtClean="0"/>
              <a:t>;</a:t>
            </a:r>
          </a:p>
          <a:p>
            <a:endParaRPr lang="en-US" dirty="0"/>
          </a:p>
        </p:txBody>
      </p:sp>
      <p:pic>
        <p:nvPicPr>
          <p:cNvPr id="5" name="Content Placeholder 4" descr="koleno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7403" y="1600200"/>
            <a:ext cx="352019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eniskusi – vezivno hrskavičave  tvorevine kolenog zgloba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971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</a:t>
            </a:r>
            <a:r>
              <a:rPr lang="sr-Latn-RS" sz="3200" dirty="0" smtClean="0"/>
              <a:t>unkcije meniskusa su: produbljivanje platoa tibije (poboljšanje stabilnosti zgloba.</a:t>
            </a:r>
          </a:p>
          <a:p>
            <a:r>
              <a:rPr lang="en-US" sz="3200" dirty="0" smtClean="0"/>
              <a:t>M</a:t>
            </a:r>
            <a:r>
              <a:rPr lang="sr-Latn-RS" sz="3200" dirty="0" smtClean="0"/>
              <a:t>eniskusi služe za raspoređivanje težine tela i smanjenje opterećenja pri kretanju.</a:t>
            </a:r>
          </a:p>
          <a:p>
            <a:endParaRPr lang="en-US" dirty="0"/>
          </a:p>
        </p:txBody>
      </p:sp>
      <p:pic>
        <p:nvPicPr>
          <p:cNvPr id="7" name="Content Placeholder 6" descr="menisk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495800" cy="49685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eniscus medialis i meniscus lateralis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39952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edijalni meniskus ima oblik slova C (polukrug)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ateralni meniskus ima oblik slova O -tačnije4/5 kruga. 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tvoreni su prema interkondilarnoj oblasti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eblji su periferno, a tanji centralno, formirajući šupljinu</a:t>
            </a:r>
          </a:p>
        </p:txBody>
      </p:sp>
      <p:pic>
        <p:nvPicPr>
          <p:cNvPr id="7" name="Content Placeholder 6" descr="poprecni pres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772816"/>
            <a:ext cx="5004048" cy="44644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Čašica(patella)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Čašica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važan</a:t>
            </a:r>
            <a:r>
              <a:rPr lang="en-US" dirty="0" smtClean="0"/>
              <a:t> </a:t>
            </a:r>
            <a:r>
              <a:rPr lang="en-US" dirty="0" err="1" smtClean="0"/>
              <a:t>koštani</a:t>
            </a:r>
            <a:r>
              <a:rPr lang="en-US" dirty="0" smtClean="0"/>
              <a:t> element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kompleksa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čašica</a:t>
            </a:r>
            <a:r>
              <a:rPr lang="en-US" dirty="0" smtClean="0"/>
              <a:t> je 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sezamoidna</a:t>
            </a:r>
            <a:r>
              <a:rPr lang="en-US" dirty="0" smtClean="0"/>
              <a:t> </a:t>
            </a:r>
            <a:r>
              <a:rPr lang="en-US" dirty="0" err="1" smtClean="0"/>
              <a:t>kost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telu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/>
              <a:t>u </a:t>
            </a:r>
            <a:r>
              <a:rPr lang="en-US" dirty="0" err="1" smtClean="0"/>
              <a:t>ovom</a:t>
            </a:r>
            <a:r>
              <a:rPr lang="en-US" dirty="0" smtClean="0"/>
              <a:t>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deluje</a:t>
            </a:r>
            <a:r>
              <a:rPr lang="en-US" dirty="0" smtClean="0"/>
              <a:t> </a:t>
            </a:r>
            <a:r>
              <a:rPr lang="en-US" dirty="0" err="1" smtClean="0"/>
              <a:t>m.quadriceps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/>
              <a:t>u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čašice</a:t>
            </a:r>
            <a:r>
              <a:rPr lang="en-US" dirty="0" smtClean="0"/>
              <a:t> </a:t>
            </a:r>
            <a:r>
              <a:rPr lang="en-US" dirty="0" err="1" smtClean="0"/>
              <a:t>dejstvuje</a:t>
            </a:r>
            <a:r>
              <a:rPr lang="en-US" dirty="0" smtClean="0"/>
              <a:t> </a:t>
            </a:r>
            <a:r>
              <a:rPr lang="en-US" dirty="0" err="1" smtClean="0"/>
              <a:t>patelarna</a:t>
            </a:r>
            <a:r>
              <a:rPr lang="en-US" dirty="0" smtClean="0"/>
              <a:t> </a:t>
            </a:r>
            <a:r>
              <a:rPr lang="en-US" dirty="0" err="1" smtClean="0"/>
              <a:t>kompresiona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,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povećava</a:t>
            </a:r>
            <a:r>
              <a:rPr lang="en-US" dirty="0" smtClean="0"/>
              <a:t> s </a:t>
            </a:r>
            <a:r>
              <a:rPr lang="en-US" dirty="0" err="1" smtClean="0"/>
              <a:t>fleksijom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 </a:t>
            </a:r>
          </a:p>
          <a:p>
            <a:pPr lvl="0"/>
            <a:r>
              <a:rPr lang="en-US" dirty="0" err="1" smtClean="0"/>
              <a:t>patelarno</a:t>
            </a:r>
            <a:r>
              <a:rPr lang="en-US" dirty="0" smtClean="0"/>
              <a:t> </a:t>
            </a:r>
            <a:r>
              <a:rPr lang="en-US" dirty="0" err="1" smtClean="0"/>
              <a:t>kontaktno</a:t>
            </a:r>
            <a:r>
              <a:rPr lang="en-US" dirty="0" smtClean="0"/>
              <a:t> </a:t>
            </a:r>
            <a:r>
              <a:rPr lang="en-US" dirty="0" err="1" smtClean="0"/>
              <a:t>područje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01015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1180</Words>
  <Application>Microsoft Office PowerPoint</Application>
  <PresentationFormat>On-screen Show (4:3)</PresentationFormat>
  <Paragraphs>221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 </vt:lpstr>
      <vt:lpstr>Kosti donjih ekstremiteta</vt:lpstr>
      <vt:lpstr>Slide 3</vt:lpstr>
      <vt:lpstr>Zglob kolena</vt:lpstr>
      <vt:lpstr>Pokreti u kolenom zglobu</vt:lpstr>
      <vt:lpstr>Funkcije kolenog zgloba</vt:lpstr>
      <vt:lpstr>Meniskusi – vezivno hrskavičave  tvorevine kolenog zgloba</vt:lpstr>
      <vt:lpstr>Meniscus medialis i meniscus lateralis</vt:lpstr>
      <vt:lpstr>Čašica(patella)</vt:lpstr>
      <vt:lpstr>Unutrašnji i spoljašnji kolateralni ligament</vt:lpstr>
      <vt:lpstr>   Prednji i zadnji ukršteni ligament    </vt:lpstr>
      <vt:lpstr>Pokreti u kolenom zglobu</vt:lpstr>
      <vt:lpstr>Artrokinematički pokreti u kolenu</vt:lpstr>
      <vt:lpstr>Mišići fleksori potkolenice</vt:lpstr>
      <vt:lpstr>Mišići hamstrings grupe </vt:lpstr>
      <vt:lpstr>Ekstenzori kolena</vt:lpstr>
      <vt:lpstr>Slide 17</vt:lpstr>
      <vt:lpstr>Ligamenti kolenog zgloba</vt:lpstr>
      <vt:lpstr>Povreda ligamenta kolena</vt:lpstr>
      <vt:lpstr>Distorzija kolena</vt:lpstr>
      <vt:lpstr>Kako povređujemo koleno</vt:lpstr>
      <vt:lpstr>Kako povređujemo koleno</vt:lpstr>
      <vt:lpstr>Mehanizam dejstva sile</vt:lpstr>
      <vt:lpstr>Mehanizmi povređivanja</vt:lpstr>
      <vt:lpstr>Nestabilnost kolena</vt:lpstr>
      <vt:lpstr> Rotatorna nestabilnost  </vt:lpstr>
      <vt:lpstr>Složena nestabilnost</vt:lpstr>
      <vt:lpstr>Hronične ligamentne povrede kolena</vt:lpstr>
      <vt:lpstr>Dijagnostika povrede ligamenta kolena</vt:lpstr>
      <vt:lpstr>Koje ligamente najčešće povređujemo?</vt:lpstr>
      <vt:lpstr>Kolateralni ligamenti kolena</vt:lpstr>
      <vt:lpstr>Kolateralni ligamenti kolena</vt:lpstr>
      <vt:lpstr>Kolateralni ligamenti kolena</vt:lpstr>
      <vt:lpstr>Ukršeni ligamenti kolena</vt:lpstr>
      <vt:lpstr>Istegnuće prednje ukrštenog ligamenta</vt:lpstr>
      <vt:lpstr>Zadnji ukršteni ligament</vt:lpstr>
      <vt:lpstr>Zadnji ligament</vt:lpstr>
      <vt:lpstr>Lečenje ligamentarnih povreda</vt:lpstr>
      <vt:lpstr>Povrede meniskusa kolena</vt:lpstr>
      <vt:lpstr>Meniskalna pukotina</vt:lpstr>
      <vt:lpstr>Meniskalne pukotine</vt:lpstr>
      <vt:lpstr>Horizontalna pukotina</vt:lpstr>
      <vt:lpstr>Klinička slika</vt:lpstr>
      <vt:lpstr>Simptomi povrede meniskusa</vt:lpstr>
      <vt:lpstr>Nestabilnost</vt:lpstr>
      <vt:lpstr>Blokada</vt:lpstr>
      <vt:lpstr>Kidanje hrskavice kolena</vt:lpstr>
      <vt:lpstr> Netipični znakovi povrede meniskusa su:  </vt:lpstr>
      <vt:lpstr>Dijagnoza</vt:lpstr>
      <vt:lpstr>Mc Murray test</vt:lpstr>
      <vt:lpstr>De Palma test</vt:lpstr>
      <vt:lpstr>Stewart test</vt:lpstr>
      <vt:lpstr>Apley test</vt:lpstr>
      <vt:lpstr>Payerov znak</vt:lpstr>
      <vt:lpstr>Dijagnostika</vt:lpstr>
      <vt:lpstr>Lečenje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Danijela Nesic</dc:creator>
  <cp:lastModifiedBy>Danijela Nesic</cp:lastModifiedBy>
  <cp:revision>8</cp:revision>
  <dcterms:created xsi:type="dcterms:W3CDTF">2018-05-01T20:24:51Z</dcterms:created>
  <dcterms:modified xsi:type="dcterms:W3CDTF">2018-05-10T22:44:20Z</dcterms:modified>
</cp:coreProperties>
</file>