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4"/>
  </p:notesMasterIdLst>
  <p:sldIdLst>
    <p:sldId id="426" r:id="rId2"/>
    <p:sldId id="443" r:id="rId3"/>
    <p:sldId id="445" r:id="rId4"/>
    <p:sldId id="446" r:id="rId5"/>
    <p:sldId id="447" r:id="rId6"/>
    <p:sldId id="448" r:id="rId7"/>
    <p:sldId id="449" r:id="rId8"/>
    <p:sldId id="400" r:id="rId9"/>
    <p:sldId id="401" r:id="rId10"/>
    <p:sldId id="427" r:id="rId11"/>
    <p:sldId id="402" r:id="rId12"/>
    <p:sldId id="403" r:id="rId13"/>
    <p:sldId id="404" r:id="rId14"/>
    <p:sldId id="428" r:id="rId15"/>
    <p:sldId id="405" r:id="rId16"/>
    <p:sldId id="429" r:id="rId17"/>
    <p:sldId id="406" r:id="rId18"/>
    <p:sldId id="407" r:id="rId19"/>
    <p:sldId id="411" r:id="rId20"/>
    <p:sldId id="432" r:id="rId21"/>
    <p:sldId id="412" r:id="rId22"/>
    <p:sldId id="433" r:id="rId23"/>
    <p:sldId id="413" r:id="rId24"/>
    <p:sldId id="434" r:id="rId25"/>
    <p:sldId id="431" r:id="rId26"/>
    <p:sldId id="435" r:id="rId27"/>
    <p:sldId id="414" r:id="rId28"/>
    <p:sldId id="415" r:id="rId29"/>
    <p:sldId id="437" r:id="rId30"/>
    <p:sldId id="416" r:id="rId31"/>
    <p:sldId id="438" r:id="rId32"/>
    <p:sldId id="417" r:id="rId33"/>
    <p:sldId id="439" r:id="rId34"/>
    <p:sldId id="440" r:id="rId35"/>
    <p:sldId id="418" r:id="rId36"/>
    <p:sldId id="419" r:id="rId37"/>
    <p:sldId id="420" r:id="rId38"/>
    <p:sldId id="441" r:id="rId39"/>
    <p:sldId id="421" r:id="rId40"/>
    <p:sldId id="423" r:id="rId41"/>
    <p:sldId id="424" r:id="rId42"/>
    <p:sldId id="42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00CC"/>
    <a:srgbClr val="0BF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D80A9-813B-45FD-9106-561B1E4D28B8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9EA6-269E-400F-B9F8-B6B2BE9CBD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Cyrl-CS" smtClean="0"/>
              <a:t>Кликните и уредите стил поднаслова мастера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AAC9-FFB9-4587-BA16-1EB0677B6B5A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BFAF-1784-4D29-960B-EB7F1CBE7FF3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E99B-51D9-41DF-9BF2-12FF6432443A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1776-1932-4145-989C-F1BAD90CB371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38E9-CAD3-47DD-8A0E-BC50C5ACCAFB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0049-01E5-408A-BD35-F17CC9281A84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7CF7-A1C0-4FC8-84E6-FDA2B4C1E3ED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7D11-CB93-4416-A65A-DD880E5BC564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F1F-E31C-4627-9EA3-2C6EFA03603F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4C01-C7D8-4B49-A811-010BD15A236A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6EFE-5880-49F3-AC7F-511223F0A52C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Cyrl-CS" smtClean="0"/>
              <a:t>Кликните на икону да бисте додали слику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  <a:p>
            <a:pPr lvl="1" eaLnBrk="1" latinLnBrk="0" hangingPunct="1"/>
            <a:r>
              <a:rPr kumimoji="0" lang="sr-Cyrl-CS" smtClean="0"/>
              <a:t>Други ниво</a:t>
            </a:r>
          </a:p>
          <a:p>
            <a:pPr lvl="2" eaLnBrk="1" latinLnBrk="0" hangingPunct="1"/>
            <a:r>
              <a:rPr kumimoji="0" lang="sr-Cyrl-CS" smtClean="0"/>
              <a:t>Трећи ниво</a:t>
            </a:r>
          </a:p>
          <a:p>
            <a:pPr lvl="3" eaLnBrk="1" latinLnBrk="0" hangingPunct="1"/>
            <a:r>
              <a:rPr kumimoji="0" lang="sr-Cyrl-CS" smtClean="0"/>
              <a:t>Четврти ниво</a:t>
            </a:r>
          </a:p>
          <a:p>
            <a:pPr lvl="4" eaLnBrk="1" latinLnBrk="0" hangingPunct="1"/>
            <a:r>
              <a:rPr kumimoji="0" lang="sr-Cyrl-CS" smtClean="0"/>
              <a:t>Пети ниво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151B76-26D9-4C5B-9613-E455A4052601}" type="datetime1">
              <a:rPr lang="en-US" smtClean="0"/>
              <a:pPr/>
              <a:t>5/15/2019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0" y="4876800"/>
            <a:ext cx="54864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           Prof.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Jerkan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239000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NASTAVNI PREDMET-</a:t>
            </a:r>
          </a:p>
          <a:p>
            <a:r>
              <a:rPr lang="en-US" sz="4000" dirty="0" smtClean="0"/>
              <a:t>REHABILITACIJA U SPORTU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286250" cy="1028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971800"/>
            <a:ext cx="5791200" cy="181588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r>
              <a:rPr lang="sr-Latn-RS" sz="2800" b="1" smtClean="0"/>
              <a:t>V</a:t>
            </a:r>
            <a:r>
              <a:rPr lang="en-US" sz="2800" b="1" smtClean="0"/>
              <a:t> </a:t>
            </a:r>
            <a:r>
              <a:rPr lang="en-US" sz="2800" b="1" dirty="0" smtClean="0"/>
              <a:t>PREDAVANJE</a:t>
            </a:r>
            <a:r>
              <a:rPr lang="en-US" sz="2800" dirty="0" smtClean="0"/>
              <a:t> </a:t>
            </a:r>
            <a:endParaRPr lang="sr-Latn-RS" sz="2800" dirty="0" smtClean="0"/>
          </a:p>
          <a:p>
            <a:r>
              <a:rPr lang="en-US" sz="2800" dirty="0" err="1" smtClean="0"/>
              <a:t>Povrede</a:t>
            </a:r>
            <a:r>
              <a:rPr lang="en-US" sz="2800" dirty="0" smtClean="0"/>
              <a:t> </a:t>
            </a:r>
            <a:r>
              <a:rPr lang="en-US" sz="2800" dirty="0" err="1" smtClean="0"/>
              <a:t>sko</a:t>
            </a:r>
            <a:r>
              <a:rPr lang="sr-Latn-RS" sz="2800" dirty="0" smtClean="0"/>
              <a:t>čnog zgloba i stopala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sportiste</a:t>
            </a:r>
            <a:r>
              <a:rPr lang="en-US" sz="2800" b="1" dirty="0" smtClean="0"/>
              <a:t> </a:t>
            </a:r>
          </a:p>
          <a:p>
            <a:endParaRPr lang="en-US" sz="2800" b="1" dirty="0" smtClean="0"/>
          </a:p>
        </p:txBody>
      </p:sp>
      <p:pic>
        <p:nvPicPr>
          <p:cNvPr id="14" name="Picture 2" descr="Резултат слика за SPORTSKE POVREDE SKOCNI ZGL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70" y="2895600"/>
            <a:ext cx="3233630" cy="214271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r-Latn-RS" b="1" dirty="0" smtClean="0"/>
              <a:t>3.</a:t>
            </a:r>
            <a:r>
              <a:rPr lang="en-US" b="1" dirty="0" err="1" smtClean="0"/>
              <a:t>trčanje</a:t>
            </a:r>
            <a:r>
              <a:rPr lang="en-US" b="1" dirty="0" smtClean="0"/>
              <a:t>: </a:t>
            </a: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, </a:t>
            </a:r>
            <a:r>
              <a:rPr lang="en-US" dirty="0" err="1" smtClean="0"/>
              <a:t>uganuća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, rupture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peritendiniti</a:t>
            </a:r>
            <a:r>
              <a:rPr lang="en-US" dirty="0" smtClean="0"/>
              <a:t> </a:t>
            </a:r>
            <a:r>
              <a:rPr lang="en-US" dirty="0" err="1" smtClean="0"/>
              <a:t>Ahilove</a:t>
            </a:r>
            <a:r>
              <a:rPr lang="en-US" dirty="0" smtClean="0"/>
              <a:t> </a:t>
            </a:r>
            <a:r>
              <a:rPr lang="en-US" dirty="0" err="1" smtClean="0"/>
              <a:t>tetive</a:t>
            </a:r>
            <a:r>
              <a:rPr lang="en-US" dirty="0" smtClean="0"/>
              <a:t>, fasciitis, bursitis,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peti</a:t>
            </a:r>
            <a:r>
              <a:rPr lang="en-US" dirty="0" smtClean="0"/>
              <a:t>, </a:t>
            </a:r>
            <a:r>
              <a:rPr lang="en-US" dirty="0" err="1" smtClean="0"/>
              <a:t>plikovi</a:t>
            </a:r>
            <a:r>
              <a:rPr lang="en-US" dirty="0" smtClean="0"/>
              <a:t>, </a:t>
            </a:r>
            <a:r>
              <a:rPr lang="en-US" dirty="0" err="1" smtClean="0"/>
              <a:t>medijalni</a:t>
            </a:r>
            <a:r>
              <a:rPr lang="en-US" dirty="0" smtClean="0"/>
              <a:t> </a:t>
            </a:r>
            <a:r>
              <a:rPr lang="en-US" dirty="0" err="1" smtClean="0"/>
              <a:t>tibijalni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, </a:t>
            </a:r>
            <a:r>
              <a:rPr lang="en-US" dirty="0" err="1" smtClean="0"/>
              <a:t>kompartmentalni</a:t>
            </a:r>
            <a:r>
              <a:rPr lang="en-US" dirty="0" smtClean="0"/>
              <a:t> </a:t>
            </a:r>
            <a:r>
              <a:rPr lang="en-US" dirty="0" err="1" smtClean="0"/>
              <a:t>sindromi</a:t>
            </a:r>
            <a:r>
              <a:rPr lang="en-US" dirty="0" smtClean="0"/>
              <a:t>;</a:t>
            </a:r>
          </a:p>
          <a:p>
            <a:pPr marL="0" lvl="0" indent="0" algn="just">
              <a:buNone/>
            </a:pPr>
            <a:r>
              <a:rPr lang="sr-Latn-RS" b="1" dirty="0" smtClean="0"/>
              <a:t>4. </a:t>
            </a:r>
            <a:r>
              <a:rPr lang="en-US" b="1" dirty="0" err="1" smtClean="0"/>
              <a:t>tenis</a:t>
            </a:r>
            <a:r>
              <a:rPr lang="en-US" b="1" dirty="0" smtClean="0"/>
              <a:t>: </a:t>
            </a:r>
            <a:r>
              <a:rPr lang="en-US" dirty="0" err="1" smtClean="0"/>
              <a:t>uganuća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, rupture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peritendiniti</a:t>
            </a:r>
            <a:r>
              <a:rPr lang="en-US" dirty="0" smtClean="0"/>
              <a:t> </a:t>
            </a:r>
            <a:r>
              <a:rPr lang="en-US" dirty="0" err="1" smtClean="0"/>
              <a:t>Ahilove</a:t>
            </a:r>
            <a:r>
              <a:rPr lang="en-US" dirty="0" smtClean="0"/>
              <a:t> </a:t>
            </a:r>
            <a:r>
              <a:rPr lang="en-US" dirty="0" err="1" smtClean="0"/>
              <a:t>tetive</a:t>
            </a:r>
            <a:r>
              <a:rPr lang="en-US" dirty="0" smtClean="0"/>
              <a:t>, rupture </a:t>
            </a:r>
            <a:r>
              <a:rPr lang="en-US" dirty="0" err="1" smtClean="0"/>
              <a:t>medijalne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m.gastrocnemiusa</a:t>
            </a:r>
            <a:r>
              <a:rPr lang="en-US" dirty="0" smtClean="0"/>
              <a:t> (</a:t>
            </a:r>
            <a:r>
              <a:rPr lang="en-US" dirty="0" err="1" smtClean="0"/>
              <a:t>teniska</a:t>
            </a:r>
            <a:r>
              <a:rPr lang="en-US" dirty="0" smtClean="0"/>
              <a:t> </a:t>
            </a:r>
            <a:r>
              <a:rPr lang="en-US" dirty="0" err="1" smtClean="0"/>
              <a:t>potkolenica</a:t>
            </a:r>
            <a:r>
              <a:rPr lang="en-US" dirty="0" smtClean="0"/>
              <a:t>),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peti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plikovi</a:t>
            </a:r>
            <a:r>
              <a:rPr lang="en-US" dirty="0" smtClean="0"/>
              <a:t>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30956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791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b="1" dirty="0" smtClean="0"/>
              <a:t>5. </a:t>
            </a:r>
            <a:r>
              <a:rPr lang="en-US" b="1" dirty="0" err="1" smtClean="0"/>
              <a:t>rvanje</a:t>
            </a:r>
            <a:r>
              <a:rPr lang="en-US" b="1" dirty="0" smtClean="0"/>
              <a:t>: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baze</a:t>
            </a:r>
            <a:r>
              <a:rPr lang="en-US" dirty="0" smtClean="0"/>
              <a:t> V </a:t>
            </a:r>
            <a:r>
              <a:rPr lang="en-US" dirty="0" err="1" smtClean="0"/>
              <a:t>metatarzalne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, </a:t>
            </a:r>
            <a:r>
              <a:rPr lang="en-US" dirty="0" err="1" smtClean="0"/>
              <a:t>uganuća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, </a:t>
            </a:r>
            <a:r>
              <a:rPr lang="en-US" dirty="0" err="1" smtClean="0"/>
              <a:t>peritendinit</a:t>
            </a:r>
            <a:r>
              <a:rPr lang="en-US" dirty="0" smtClean="0"/>
              <a:t> </a:t>
            </a:r>
            <a:r>
              <a:rPr lang="en-US" dirty="0" err="1" smtClean="0"/>
              <a:t>Ahilove</a:t>
            </a:r>
            <a:r>
              <a:rPr lang="en-US" dirty="0" smtClean="0"/>
              <a:t> </a:t>
            </a:r>
            <a:r>
              <a:rPr lang="en-US" dirty="0" err="1" smtClean="0"/>
              <a:t>tetive</a:t>
            </a:r>
            <a:r>
              <a:rPr lang="en-US" dirty="0" smtClean="0"/>
              <a:t> (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rezultat</a:t>
            </a:r>
            <a:r>
              <a:rPr lang="en-US" dirty="0" smtClean="0"/>
              <a:t> </a:t>
            </a:r>
            <a:r>
              <a:rPr lang="en-US" dirty="0" err="1" smtClean="0"/>
              <a:t>treninga</a:t>
            </a:r>
            <a:r>
              <a:rPr lang="en-US" dirty="0" smtClean="0"/>
              <a:t>).</a:t>
            </a:r>
          </a:p>
          <a:p>
            <a:pPr marL="0" lvl="0" indent="0" algn="just">
              <a:buNone/>
            </a:pPr>
            <a:r>
              <a:rPr lang="sr-Latn-RS" b="1" dirty="0" smtClean="0"/>
              <a:t>6. </a:t>
            </a:r>
            <a:r>
              <a:rPr lang="en-US" b="1" dirty="0" err="1" smtClean="0"/>
              <a:t>gimanastika</a:t>
            </a:r>
            <a:r>
              <a:rPr lang="en-US" b="1" dirty="0"/>
              <a:t>: </a:t>
            </a:r>
            <a:r>
              <a:rPr lang="en-US" dirty="0" err="1"/>
              <a:t>prelomi</a:t>
            </a:r>
            <a:r>
              <a:rPr lang="en-US" dirty="0"/>
              <a:t> i </a:t>
            </a:r>
            <a:r>
              <a:rPr lang="en-US" dirty="0" err="1"/>
              <a:t>iščašenja</a:t>
            </a:r>
            <a:r>
              <a:rPr lang="en-US" dirty="0"/>
              <a:t> </a:t>
            </a:r>
            <a:r>
              <a:rPr lang="en-US" dirty="0" err="1"/>
              <a:t>prstiju</a:t>
            </a:r>
            <a:r>
              <a:rPr lang="en-US" dirty="0"/>
              <a:t>, </a:t>
            </a:r>
            <a:r>
              <a:rPr lang="en-US" dirty="0" err="1"/>
              <a:t>prelomi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V </a:t>
            </a:r>
            <a:r>
              <a:rPr lang="en-US" dirty="0" err="1"/>
              <a:t>metatarzalne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, </a:t>
            </a:r>
            <a:r>
              <a:rPr lang="en-US" dirty="0" err="1"/>
              <a:t>uganuća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zgloba</a:t>
            </a:r>
            <a:r>
              <a:rPr lang="en-US" dirty="0"/>
              <a:t>, </a:t>
            </a:r>
            <a:r>
              <a:rPr lang="en-US" dirty="0" err="1"/>
              <a:t>istegnuća</a:t>
            </a:r>
            <a:r>
              <a:rPr lang="en-US" dirty="0"/>
              <a:t> </a:t>
            </a:r>
            <a:r>
              <a:rPr lang="en-US" dirty="0" err="1"/>
              <a:t>prednje</a:t>
            </a:r>
            <a:r>
              <a:rPr lang="en-US" dirty="0"/>
              <a:t> </a:t>
            </a:r>
            <a:r>
              <a:rPr lang="en-US" dirty="0" err="1"/>
              <a:t>kapsule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zgloba</a:t>
            </a:r>
            <a:r>
              <a:rPr lang="en-US" dirty="0"/>
              <a:t> i </a:t>
            </a:r>
            <a:r>
              <a:rPr lang="en-US" dirty="0" err="1"/>
              <a:t>zadnji</a:t>
            </a:r>
            <a:r>
              <a:rPr lang="en-US" dirty="0"/>
              <a:t> </a:t>
            </a:r>
            <a:r>
              <a:rPr lang="en-US" dirty="0" err="1"/>
              <a:t>talotibijalni</a:t>
            </a:r>
            <a:r>
              <a:rPr lang="en-US" dirty="0"/>
              <a:t> </a:t>
            </a:r>
            <a:r>
              <a:rPr lang="en-US" dirty="0" err="1"/>
              <a:t>impidžment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(</a:t>
            </a:r>
            <a:r>
              <a:rPr lang="en-US" dirty="0" err="1"/>
              <a:t>Stiedin</a:t>
            </a:r>
            <a:r>
              <a:rPr lang="en-US" dirty="0"/>
              <a:t> </a:t>
            </a:r>
            <a:r>
              <a:rPr lang="en-US" dirty="0" err="1"/>
              <a:t>nastavak</a:t>
            </a:r>
            <a:r>
              <a:rPr lang="en-US" dirty="0"/>
              <a:t>);</a:t>
            </a:r>
          </a:p>
          <a:p>
            <a:pPr marL="0" lvl="0" indent="0" algn="just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4958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71351" y="8382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navedenog</a:t>
            </a:r>
            <a:r>
              <a:rPr lang="en-US" dirty="0"/>
              <a:t> se </a:t>
            </a:r>
            <a:r>
              <a:rPr lang="en-US" dirty="0" err="1"/>
              <a:t>vidi</a:t>
            </a:r>
            <a:r>
              <a:rPr lang="en-US" dirty="0"/>
              <a:t> da se </a:t>
            </a:r>
            <a:r>
              <a:rPr lang="en-US" dirty="0" err="1"/>
              <a:t>sportske</a:t>
            </a:r>
            <a:r>
              <a:rPr lang="en-US" dirty="0"/>
              <a:t> </a:t>
            </a:r>
            <a:r>
              <a:rPr lang="en-US" dirty="0" err="1"/>
              <a:t>povrede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zgloba</a:t>
            </a:r>
            <a:r>
              <a:rPr lang="en-US" dirty="0"/>
              <a:t> i </a:t>
            </a:r>
            <a:r>
              <a:rPr lang="en-US" dirty="0" err="1"/>
              <a:t>stopala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podeliti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 smtClean="0"/>
              <a:t>:</a:t>
            </a: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prelome</a:t>
            </a:r>
            <a:r>
              <a:rPr lang="en-US" dirty="0"/>
              <a:t>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iščašenja</a:t>
            </a:r>
            <a:r>
              <a:rPr lang="en-US" dirty="0"/>
              <a:t>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/>
              <a:t>uganuća</a:t>
            </a:r>
            <a:r>
              <a:rPr lang="en-US" dirty="0" smtClean="0"/>
              <a:t>,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tetivne</a:t>
            </a:r>
            <a:r>
              <a:rPr lang="en-US" dirty="0" smtClean="0"/>
              <a:t> </a:t>
            </a:r>
            <a:r>
              <a:rPr lang="en-US" dirty="0"/>
              <a:t>problem,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impidžment</a:t>
            </a:r>
            <a:r>
              <a:rPr lang="en-US" dirty="0" smtClean="0"/>
              <a:t> </a:t>
            </a:r>
            <a:r>
              <a:rPr lang="en-US" dirty="0" err="1"/>
              <a:t>sindrome</a:t>
            </a:r>
            <a:r>
              <a:rPr lang="en-US" dirty="0"/>
              <a:t> (</a:t>
            </a:r>
            <a:r>
              <a:rPr lang="en-US" dirty="0" err="1"/>
              <a:t>sindrome</a:t>
            </a:r>
            <a:r>
              <a:rPr lang="en-US" dirty="0"/>
              <a:t> </a:t>
            </a:r>
            <a:r>
              <a:rPr lang="en-US" dirty="0" err="1"/>
              <a:t>sudaranja</a:t>
            </a:r>
            <a:r>
              <a:rPr lang="en-US" dirty="0"/>
              <a:t>),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statičke</a:t>
            </a:r>
            <a:r>
              <a:rPr lang="en-US" dirty="0" smtClean="0"/>
              <a:t> </a:t>
            </a:r>
            <a:r>
              <a:rPr lang="en-US" dirty="0"/>
              <a:t>problem,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burzite</a:t>
            </a:r>
            <a:r>
              <a:rPr lang="en-US" dirty="0"/>
              <a:t>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bolove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potkolenici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osvrtom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specifične</a:t>
            </a:r>
            <a:r>
              <a:rPr lang="en-US" dirty="0"/>
              <a:t> problem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trkača</a:t>
            </a:r>
            <a:r>
              <a:rPr lang="en-US" dirty="0"/>
              <a:t> </a:t>
            </a:r>
            <a:r>
              <a:rPr lang="en-US" dirty="0" err="1"/>
              <a:t>džogera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baletana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objašnjeni</a:t>
            </a:r>
            <a:r>
              <a:rPr lang="en-US" dirty="0"/>
              <a:t> u </a:t>
            </a:r>
            <a:r>
              <a:rPr lang="en-US" dirty="0" err="1"/>
              <a:t>posebnom</a:t>
            </a:r>
            <a:r>
              <a:rPr lang="en-US" dirty="0"/>
              <a:t> </a:t>
            </a:r>
            <a:r>
              <a:rPr lang="en-US" dirty="0" err="1"/>
              <a:t>poglavlju</a:t>
            </a:r>
            <a:r>
              <a:rPr lang="en-US" dirty="0"/>
              <a:t>.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 descr="Резултат слика за prelom skocnog zgl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767007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4000" b="1" dirty="0" smtClean="0"/>
              <a:t>Klinički pregled</a:t>
            </a:r>
            <a:endParaRPr lang="en-US" sz="40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 smtClean="0"/>
              <a:t>Klinički</a:t>
            </a:r>
            <a:r>
              <a:rPr lang="en-US" b="1" dirty="0" smtClean="0"/>
              <a:t> </a:t>
            </a:r>
            <a:r>
              <a:rPr lang="en-US" b="1" dirty="0" err="1"/>
              <a:t>pregled</a:t>
            </a:r>
            <a:r>
              <a:rPr lang="en-US" b="1" dirty="0"/>
              <a:t> </a:t>
            </a:r>
            <a:r>
              <a:rPr lang="en-US" dirty="0" err="1"/>
              <a:t>započinje</a:t>
            </a:r>
            <a:r>
              <a:rPr lang="en-US" dirty="0"/>
              <a:t> </a:t>
            </a:r>
            <a:r>
              <a:rPr lang="en-US" dirty="0" err="1"/>
              <a:t>anamnezom</a:t>
            </a:r>
            <a:r>
              <a:rPr lang="en-US" dirty="0"/>
              <a:t>. </a:t>
            </a:r>
            <a:r>
              <a:rPr lang="en-US" dirty="0" err="1"/>
              <a:t>Lekar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da </a:t>
            </a:r>
            <a:r>
              <a:rPr lang="en-US" dirty="0" err="1"/>
              <a:t>sasluša</a:t>
            </a:r>
            <a:r>
              <a:rPr lang="en-US" dirty="0"/>
              <a:t> </a:t>
            </a:r>
            <a:r>
              <a:rPr lang="en-US" dirty="0" err="1"/>
              <a:t>pacijenta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objasti</a:t>
            </a:r>
            <a:r>
              <a:rPr lang="en-US" dirty="0"/>
              <a:t> </a:t>
            </a:r>
            <a:r>
              <a:rPr lang="en-US" dirty="0" err="1"/>
              <a:t>specijalni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povredi</a:t>
            </a:r>
            <a:r>
              <a:rPr lang="en-US" dirty="0"/>
              <a:t>. </a:t>
            </a:r>
            <a:r>
              <a:rPr lang="en-US" dirty="0" err="1"/>
              <a:t>Nakon</a:t>
            </a:r>
            <a:r>
              <a:rPr lang="en-US" dirty="0"/>
              <a:t> toga </a:t>
            </a:r>
            <a:r>
              <a:rPr lang="en-US" dirty="0" err="1"/>
              <a:t>sledi</a:t>
            </a:r>
            <a:r>
              <a:rPr lang="en-US" dirty="0"/>
              <a:t> </a:t>
            </a:r>
            <a:r>
              <a:rPr lang="en-US" dirty="0" err="1"/>
              <a:t>fizikalni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započinje</a:t>
            </a:r>
            <a:r>
              <a:rPr lang="en-US" dirty="0"/>
              <a:t> </a:t>
            </a:r>
            <a:r>
              <a:rPr lang="en-US" dirty="0" err="1"/>
              <a:t>inspekcijom</a:t>
            </a:r>
            <a:r>
              <a:rPr lang="en-US" dirty="0"/>
              <a:t>. </a:t>
            </a:r>
            <a:r>
              <a:rPr lang="en-US" dirty="0" err="1"/>
              <a:t>Sledeća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pregleda</a:t>
            </a:r>
            <a:r>
              <a:rPr lang="en-US" dirty="0"/>
              <a:t> je </a:t>
            </a:r>
            <a:r>
              <a:rPr lang="en-US" dirty="0" err="1"/>
              <a:t>palpacija</a:t>
            </a:r>
            <a:r>
              <a:rPr lang="en-US" dirty="0"/>
              <a:t>.</a:t>
            </a:r>
          </a:p>
          <a:p>
            <a:pPr algn="just"/>
            <a:r>
              <a:rPr lang="en-US" b="1" dirty="0" err="1" smtClean="0"/>
              <a:t>Auskultacija</a:t>
            </a:r>
            <a:r>
              <a:rPr lang="en-US" dirty="0" smtClean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pomoći</a:t>
            </a:r>
            <a:r>
              <a:rPr lang="en-US" dirty="0"/>
              <a:t> u </a:t>
            </a:r>
            <a:r>
              <a:rPr lang="en-US" dirty="0" err="1"/>
              <a:t>ispitivanju</a:t>
            </a:r>
            <a:r>
              <a:rPr lang="en-US" dirty="0"/>
              <a:t> </a:t>
            </a:r>
            <a:r>
              <a:rPr lang="en-US" dirty="0" err="1"/>
              <a:t>tenosinovita</a:t>
            </a:r>
            <a:r>
              <a:rPr lang="en-US" dirty="0"/>
              <a:t> i </a:t>
            </a:r>
            <a:r>
              <a:rPr lang="en-US" dirty="0" err="1"/>
              <a:t>eventualnom</a:t>
            </a:r>
            <a:r>
              <a:rPr lang="en-US" dirty="0"/>
              <a:t> </a:t>
            </a:r>
            <a:r>
              <a:rPr lang="en-US" dirty="0" err="1"/>
              <a:t>traženju</a:t>
            </a:r>
            <a:r>
              <a:rPr lang="en-US" dirty="0"/>
              <a:t> </a:t>
            </a:r>
            <a:r>
              <a:rPr lang="en-US" dirty="0" err="1"/>
              <a:t>pulsa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953000"/>
            <a:ext cx="272605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4400" dirty="0" smtClean="0"/>
              <a:t>Dijagnoza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/>
              <a:t>Dijagnoza</a:t>
            </a:r>
            <a:r>
              <a:rPr lang="en-US" dirty="0" smtClean="0"/>
              <a:t> se </a:t>
            </a:r>
            <a:r>
              <a:rPr lang="en-US" dirty="0" err="1" smtClean="0"/>
              <a:t>dopunjuje</a:t>
            </a:r>
            <a:r>
              <a:rPr lang="en-US" dirty="0" smtClean="0"/>
              <a:t> </a:t>
            </a:r>
            <a:r>
              <a:rPr lang="en-US" dirty="0" err="1" smtClean="0"/>
              <a:t>radiografijama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razlčite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npr</a:t>
            </a:r>
            <a:r>
              <a:rPr lang="en-US" dirty="0" smtClean="0"/>
              <a:t>: stress </a:t>
            </a:r>
            <a:r>
              <a:rPr lang="en-US" dirty="0" err="1" smtClean="0"/>
              <a:t>filmovi</a:t>
            </a:r>
            <a:r>
              <a:rPr lang="en-US" dirty="0" smtClean="0"/>
              <a:t>, </a:t>
            </a:r>
            <a:r>
              <a:rPr lang="en-US" dirty="0" err="1" smtClean="0"/>
              <a:t>artrogrami</a:t>
            </a:r>
            <a:r>
              <a:rPr lang="en-US" dirty="0" smtClean="0"/>
              <a:t>, </a:t>
            </a:r>
            <a:r>
              <a:rPr lang="en-US" dirty="0" err="1" smtClean="0"/>
              <a:t>tenogrami</a:t>
            </a:r>
            <a:r>
              <a:rPr lang="en-US" dirty="0" smtClean="0"/>
              <a:t> a </a:t>
            </a:r>
            <a:r>
              <a:rPr lang="en-US" dirty="0" err="1" smtClean="0"/>
              <a:t>kod</a:t>
            </a:r>
            <a:r>
              <a:rPr lang="en-US" dirty="0" smtClean="0"/>
              <a:t> stress </a:t>
            </a:r>
            <a:r>
              <a:rPr lang="en-US" dirty="0" err="1" smtClean="0"/>
              <a:t>preloma</a:t>
            </a:r>
            <a:r>
              <a:rPr lang="en-US" dirty="0" smtClean="0"/>
              <a:t> se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tomografije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korišćenje</a:t>
            </a:r>
            <a:r>
              <a:rPr lang="en-US" dirty="0" smtClean="0"/>
              <a:t> A-P, </a:t>
            </a:r>
            <a:r>
              <a:rPr lang="en-US" dirty="0" err="1" smtClean="0"/>
              <a:t>lateralne</a:t>
            </a:r>
            <a:r>
              <a:rPr lang="en-US" dirty="0" smtClean="0"/>
              <a:t>, </a:t>
            </a:r>
            <a:r>
              <a:rPr lang="en-US" dirty="0" err="1" smtClean="0"/>
              <a:t>kose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tangencijalne</a:t>
            </a:r>
            <a:r>
              <a:rPr lang="en-US" dirty="0" smtClean="0"/>
              <a:t> </a:t>
            </a:r>
            <a:r>
              <a:rPr lang="en-US" dirty="0" err="1" smtClean="0"/>
              <a:t>pozicije</a:t>
            </a:r>
            <a:r>
              <a:rPr lang="en-US" dirty="0" smtClean="0"/>
              <a:t>. </a:t>
            </a:r>
            <a:r>
              <a:rPr lang="en-US" dirty="0" err="1" smtClean="0"/>
              <a:t>Ultrazvuk</a:t>
            </a:r>
            <a:r>
              <a:rPr lang="en-US" dirty="0" smtClean="0"/>
              <a:t>, </a:t>
            </a:r>
            <a:r>
              <a:rPr lang="en-US" dirty="0" err="1" smtClean="0"/>
              <a:t>magnetna</a:t>
            </a:r>
            <a:r>
              <a:rPr lang="en-US" dirty="0" smtClean="0"/>
              <a:t> </a:t>
            </a:r>
            <a:r>
              <a:rPr lang="en-US" dirty="0" err="1" smtClean="0"/>
              <a:t>rezonanca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koštani</a:t>
            </a:r>
            <a:r>
              <a:rPr lang="en-US" dirty="0" smtClean="0"/>
              <a:t> </a:t>
            </a:r>
            <a:r>
              <a:rPr lang="en-US" dirty="0" err="1" smtClean="0"/>
              <a:t>skan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pomoći</a:t>
            </a:r>
            <a:r>
              <a:rPr lang="en-US" dirty="0" smtClean="0"/>
              <a:t> u </a:t>
            </a:r>
            <a:r>
              <a:rPr lang="en-US" dirty="0" err="1" smtClean="0"/>
              <a:t>postavljanju</a:t>
            </a:r>
            <a:r>
              <a:rPr lang="en-US" dirty="0" smtClean="0"/>
              <a:t> </a:t>
            </a:r>
            <a:r>
              <a:rPr lang="en-US" dirty="0" err="1" smtClean="0"/>
              <a:t>dijagnoze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mekih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u </a:t>
            </a:r>
            <a:r>
              <a:rPr lang="en-US" dirty="0" err="1" smtClean="0"/>
              <a:t>isključivanju</a:t>
            </a:r>
            <a:r>
              <a:rPr lang="en-US" dirty="0" smtClean="0"/>
              <a:t> </a:t>
            </a:r>
            <a:r>
              <a:rPr lang="en-US" dirty="0" err="1" smtClean="0"/>
              <a:t>diferencijalnih</a:t>
            </a:r>
            <a:r>
              <a:rPr lang="en-US" dirty="0" smtClean="0"/>
              <a:t> </a:t>
            </a:r>
            <a:r>
              <a:rPr lang="en-US" dirty="0" err="1" smtClean="0"/>
              <a:t>oboljenja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876800"/>
            <a:ext cx="2600325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48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Lečenje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U </a:t>
            </a:r>
            <a:r>
              <a:rPr lang="en-US" sz="2400" b="1" dirty="0" err="1"/>
              <a:t>akutnoj</a:t>
            </a:r>
            <a:r>
              <a:rPr lang="en-US" sz="2400" b="1" dirty="0"/>
              <a:t> </a:t>
            </a:r>
            <a:r>
              <a:rPr lang="en-US" sz="2400" b="1" dirty="0" err="1"/>
              <a:t>fazi</a:t>
            </a:r>
            <a:r>
              <a:rPr lang="en-US" sz="2400" b="1" dirty="0"/>
              <a:t> </a:t>
            </a:r>
            <a:r>
              <a:rPr lang="en-US" sz="2400" dirty="0" err="1"/>
              <a:t>primenjuje</a:t>
            </a:r>
            <a:r>
              <a:rPr lang="en-US" sz="2400" dirty="0"/>
              <a:t> se </a:t>
            </a:r>
            <a:r>
              <a:rPr lang="en-US" sz="2400" dirty="0" err="1"/>
              <a:t>krioterapija</a:t>
            </a:r>
            <a:r>
              <a:rPr lang="en-US" sz="2400" dirty="0"/>
              <a:t> u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en-US" sz="2400" dirty="0"/>
              <a:t>. </a:t>
            </a:r>
            <a:r>
              <a:rPr lang="en-US" sz="2400" dirty="0" err="1"/>
              <a:t>Krioterapija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izvedena</a:t>
            </a:r>
            <a:r>
              <a:rPr lang="en-US" sz="2400" dirty="0"/>
              <a:t> i </a:t>
            </a:r>
            <a:r>
              <a:rPr lang="en-US" sz="2400" dirty="0" err="1"/>
              <a:t>uranjanjem</a:t>
            </a:r>
            <a:r>
              <a:rPr lang="en-US" sz="2400" dirty="0"/>
              <a:t> </a:t>
            </a:r>
            <a:r>
              <a:rPr lang="en-US" sz="2400" dirty="0" err="1"/>
              <a:t>ekstremiteta</a:t>
            </a:r>
            <a:r>
              <a:rPr lang="en-US" sz="2400" dirty="0"/>
              <a:t> u </a:t>
            </a:r>
            <a:r>
              <a:rPr lang="en-US" sz="2400" dirty="0" err="1"/>
              <a:t>hladnu</a:t>
            </a:r>
            <a:r>
              <a:rPr lang="en-US" sz="2400" dirty="0"/>
              <a:t> </a:t>
            </a:r>
            <a:r>
              <a:rPr lang="en-US" sz="2400" dirty="0" err="1"/>
              <a:t>tečnost</a:t>
            </a:r>
            <a:r>
              <a:rPr lang="en-US" sz="2400" dirty="0"/>
              <a:t> (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neprijatno</a:t>
            </a:r>
            <a:r>
              <a:rPr lang="en-US" sz="2400" dirty="0"/>
              <a:t>)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masažom</a:t>
            </a:r>
            <a:r>
              <a:rPr lang="en-US" sz="2400" dirty="0"/>
              <a:t>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ledene</a:t>
            </a:r>
            <a:r>
              <a:rPr lang="en-US" sz="2400" dirty="0"/>
              <a:t> tube u </a:t>
            </a:r>
            <a:r>
              <a:rPr lang="en-US" sz="2400" dirty="0" err="1"/>
              <a:t>vremenu</a:t>
            </a:r>
            <a:r>
              <a:rPr lang="en-US" sz="2400" dirty="0"/>
              <a:t> od 20”. </a:t>
            </a:r>
            <a:r>
              <a:rPr lang="en-US" sz="2400" dirty="0" err="1"/>
              <a:t>Kompresija</a:t>
            </a:r>
            <a:r>
              <a:rPr lang="en-US" sz="2400" dirty="0"/>
              <a:t> se </a:t>
            </a:r>
            <a:r>
              <a:rPr lang="en-US" sz="2400" dirty="0" err="1"/>
              <a:t>najbolje</a:t>
            </a:r>
            <a:r>
              <a:rPr lang="en-US" sz="2400" dirty="0"/>
              <a:t> </a:t>
            </a:r>
            <a:r>
              <a:rPr lang="en-US" sz="2400" dirty="0" err="1"/>
              <a:t>postiže</a:t>
            </a:r>
            <a:r>
              <a:rPr lang="en-US" sz="2400" dirty="0"/>
              <a:t> </a:t>
            </a:r>
            <a:r>
              <a:rPr lang="en-US" sz="2400" dirty="0" err="1"/>
              <a:t>aplikacijom</a:t>
            </a:r>
            <a:r>
              <a:rPr lang="en-US" sz="2400" dirty="0"/>
              <a:t> </a:t>
            </a:r>
            <a:r>
              <a:rPr lang="en-US" sz="2400" dirty="0" err="1"/>
              <a:t>elastičnog</a:t>
            </a:r>
            <a:r>
              <a:rPr lang="en-US" sz="2400" dirty="0"/>
              <a:t> </a:t>
            </a:r>
            <a:r>
              <a:rPr lang="en-US" sz="2400" dirty="0" err="1"/>
              <a:t>zavoja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flasterima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plastičnim</a:t>
            </a:r>
            <a:r>
              <a:rPr lang="en-US" sz="2400" dirty="0"/>
              <a:t> </a:t>
            </a:r>
            <a:r>
              <a:rPr lang="en-US" sz="2400" dirty="0" err="1"/>
              <a:t>udlagama</a:t>
            </a:r>
            <a:r>
              <a:rPr lang="en-US" sz="2400" dirty="0"/>
              <a:t>.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takmičenjima</a:t>
            </a:r>
            <a:r>
              <a:rPr lang="en-US" sz="2400" dirty="0"/>
              <a:t> i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treninzima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hroničnih</a:t>
            </a:r>
            <a:r>
              <a:rPr lang="en-US" sz="2400" dirty="0"/>
              <a:t> </a:t>
            </a:r>
            <a:r>
              <a:rPr lang="en-US" sz="2400" dirty="0" err="1"/>
              <a:t>povreda</a:t>
            </a:r>
            <a:r>
              <a:rPr lang="en-US" sz="2400" dirty="0"/>
              <a:t> se </a:t>
            </a:r>
            <a:r>
              <a:rPr lang="en-US" sz="2400" dirty="0" err="1"/>
              <a:t>primenjuju</a:t>
            </a:r>
            <a:r>
              <a:rPr lang="en-US" sz="2400" dirty="0"/>
              <a:t> </a:t>
            </a:r>
            <a:r>
              <a:rPr lang="en-US" sz="2400" dirty="0" err="1"/>
              <a:t>elastične</a:t>
            </a:r>
            <a:r>
              <a:rPr lang="en-US" sz="2400" dirty="0"/>
              <a:t> </a:t>
            </a:r>
            <a:r>
              <a:rPr lang="en-US" sz="2400" dirty="0" err="1"/>
              <a:t>čarape</a:t>
            </a:r>
            <a:r>
              <a:rPr lang="en-US" sz="2400" dirty="0"/>
              <a:t>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čarape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naduvavanjem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čemu</a:t>
            </a:r>
            <a:r>
              <a:rPr lang="en-US" sz="2400" dirty="0"/>
              <a:t> se </a:t>
            </a:r>
            <a:r>
              <a:rPr lang="en-US" sz="2400" dirty="0" err="1"/>
              <a:t>pritisak</a:t>
            </a:r>
            <a:r>
              <a:rPr lang="en-US" sz="2400" dirty="0"/>
              <a:t> </a:t>
            </a:r>
            <a:r>
              <a:rPr lang="en-US" sz="2400" dirty="0" err="1"/>
              <a:t>podiže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15-25 mmHg u </a:t>
            </a:r>
            <a:r>
              <a:rPr lang="en-US" sz="2400" dirty="0" err="1"/>
              <a:t>ciklusuod</a:t>
            </a:r>
            <a:r>
              <a:rPr lang="en-US" sz="2400" dirty="0"/>
              <a:t> 90 do 12 </a:t>
            </a:r>
            <a:r>
              <a:rPr lang="en-US" sz="2400" dirty="0" err="1"/>
              <a:t>sekundi</a:t>
            </a:r>
            <a:r>
              <a:rPr lang="en-US" sz="2400" dirty="0"/>
              <a:t> i </a:t>
            </a:r>
            <a:r>
              <a:rPr lang="en-US" sz="2400" dirty="0" err="1"/>
              <a:t>totalnom</a:t>
            </a:r>
            <a:r>
              <a:rPr lang="en-US" sz="2400" dirty="0"/>
              <a:t> period od 90”. </a:t>
            </a:r>
            <a:r>
              <a:rPr lang="en-US" sz="2400" dirty="0" err="1"/>
              <a:t>Elevacija</a:t>
            </a:r>
            <a:r>
              <a:rPr lang="en-US" sz="2400" dirty="0"/>
              <a:t> </a:t>
            </a:r>
            <a:r>
              <a:rPr lang="en-US" sz="2400" dirty="0" err="1"/>
              <a:t>stopala</a:t>
            </a:r>
            <a:r>
              <a:rPr lang="en-US" sz="2400" dirty="0"/>
              <a:t> </a:t>
            </a:r>
            <a:r>
              <a:rPr lang="en-US" sz="2400" dirty="0" err="1"/>
              <a:t>iznad</a:t>
            </a:r>
            <a:r>
              <a:rPr lang="en-US" sz="2400" dirty="0"/>
              <a:t> </a:t>
            </a:r>
            <a:r>
              <a:rPr lang="en-US" sz="2400" dirty="0" err="1"/>
              <a:t>nivoa</a:t>
            </a:r>
            <a:r>
              <a:rPr lang="en-US" sz="2400" dirty="0"/>
              <a:t> </a:t>
            </a:r>
            <a:r>
              <a:rPr lang="en-US" sz="2400" dirty="0" err="1"/>
              <a:t>srca</a:t>
            </a:r>
            <a:r>
              <a:rPr lang="en-US" sz="2400" dirty="0"/>
              <a:t> </a:t>
            </a:r>
            <a:r>
              <a:rPr lang="en-US" sz="2400" dirty="0" err="1"/>
              <a:t>sprečava</a:t>
            </a:r>
            <a:r>
              <a:rPr lang="en-US" sz="2400" dirty="0"/>
              <a:t> </a:t>
            </a:r>
            <a:r>
              <a:rPr lang="en-US" sz="2400" dirty="0" err="1"/>
              <a:t>nastanak</a:t>
            </a:r>
            <a:r>
              <a:rPr lang="en-US" sz="2400" dirty="0"/>
              <a:t> </a:t>
            </a:r>
            <a:r>
              <a:rPr lang="en-US" sz="2400" dirty="0" err="1"/>
              <a:t>otoka</a:t>
            </a:r>
            <a:r>
              <a:rPr lang="en-US" sz="2400" dirty="0"/>
              <a:t>, </a:t>
            </a:r>
            <a:r>
              <a:rPr lang="en-US" sz="2400" dirty="0" err="1"/>
              <a:t>posebno</a:t>
            </a:r>
            <a:r>
              <a:rPr lang="en-US" sz="2400" dirty="0"/>
              <a:t> u </a:t>
            </a:r>
            <a:r>
              <a:rPr lang="en-US" sz="2400" dirty="0" err="1"/>
              <a:t>prvih</a:t>
            </a:r>
            <a:r>
              <a:rPr lang="en-US" sz="2400" dirty="0"/>
              <a:t> 24-45h </a:t>
            </a:r>
            <a:r>
              <a:rPr lang="en-US" sz="2400" dirty="0" err="1"/>
              <a:t>nakon</a:t>
            </a:r>
            <a:r>
              <a:rPr lang="en-US" sz="2400" dirty="0"/>
              <a:t> </a:t>
            </a:r>
            <a:r>
              <a:rPr lang="en-US" sz="2400" dirty="0" err="1"/>
              <a:t>povrede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368463"/>
            <a:ext cx="2238375" cy="14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077200" cy="1008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Lečenje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/>
              <a:t>U </a:t>
            </a:r>
            <a:r>
              <a:rPr lang="en-US" b="1" dirty="0" err="1" smtClean="0"/>
              <a:t>fazi</a:t>
            </a:r>
            <a:r>
              <a:rPr lang="en-US" b="1" dirty="0" smtClean="0"/>
              <a:t> </a:t>
            </a:r>
            <a:r>
              <a:rPr lang="en-US" b="1" dirty="0" err="1" smtClean="0"/>
              <a:t>oporavka</a:t>
            </a:r>
            <a:r>
              <a:rPr lang="en-US" b="1" dirty="0" smtClean="0"/>
              <a:t> </a:t>
            </a:r>
            <a:r>
              <a:rPr lang="en-US" dirty="0" err="1" smtClean="0"/>
              <a:t>savetuje</a:t>
            </a:r>
            <a:r>
              <a:rPr lang="en-US" dirty="0" smtClean="0"/>
              <a:t> se </a:t>
            </a:r>
            <a:r>
              <a:rPr lang="en-US" dirty="0" err="1" smtClean="0"/>
              <a:t>nastavak</a:t>
            </a:r>
            <a:r>
              <a:rPr lang="en-US" dirty="0" smtClean="0"/>
              <a:t> </a:t>
            </a:r>
            <a:r>
              <a:rPr lang="en-US" dirty="0" err="1" smtClean="0"/>
              <a:t>kompresije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povremenim</a:t>
            </a:r>
            <a:r>
              <a:rPr lang="en-US" dirty="0" smtClean="0"/>
              <a:t> </a:t>
            </a:r>
            <a:r>
              <a:rPr lang="en-US" dirty="0" err="1" smtClean="0"/>
              <a:t>periodima</a:t>
            </a:r>
            <a:r>
              <a:rPr lang="en-US" dirty="0" smtClean="0"/>
              <a:t>, </a:t>
            </a:r>
            <a:r>
              <a:rPr lang="en-US" dirty="0" err="1" smtClean="0"/>
              <a:t>mirovanja</a:t>
            </a:r>
            <a:r>
              <a:rPr lang="en-US" dirty="0" smtClean="0"/>
              <a:t>. </a:t>
            </a:r>
            <a:r>
              <a:rPr lang="en-US" dirty="0" err="1" smtClean="0"/>
              <a:t>Vrtložne</a:t>
            </a:r>
            <a:r>
              <a:rPr lang="en-US" dirty="0" smtClean="0"/>
              <a:t> </a:t>
            </a:r>
            <a:r>
              <a:rPr lang="en-US" dirty="0" err="1" smtClean="0"/>
              <a:t>kupke</a:t>
            </a:r>
            <a:r>
              <a:rPr lang="en-US" dirty="0" smtClean="0"/>
              <a:t> u </a:t>
            </a:r>
            <a:r>
              <a:rPr lang="en-US" dirty="0" err="1" smtClean="0"/>
              <a:t>trajanju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20”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puta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Ona</a:t>
            </a:r>
            <a:r>
              <a:rPr lang="en-US" dirty="0" smtClean="0"/>
              <a:t> se </a:t>
            </a:r>
            <a:r>
              <a:rPr lang="en-US" dirty="0" err="1" smtClean="0"/>
              <a:t>najbolje</a:t>
            </a:r>
            <a:r>
              <a:rPr lang="en-US" dirty="0" smtClean="0"/>
              <a:t> </a:t>
            </a:r>
            <a:r>
              <a:rPr lang="en-US" dirty="0" err="1" smtClean="0"/>
              <a:t>sprovodi</a:t>
            </a:r>
            <a:r>
              <a:rPr lang="en-US" dirty="0" smtClean="0"/>
              <a:t> </a:t>
            </a:r>
            <a:r>
              <a:rPr lang="en-US" dirty="0" err="1" smtClean="0"/>
              <a:t>bandažom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. </a:t>
            </a:r>
            <a:r>
              <a:rPr lang="en-US" dirty="0" err="1" smtClean="0"/>
              <a:t>Komparativna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1000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visokom</a:t>
            </a:r>
            <a:r>
              <a:rPr lang="en-US" dirty="0" smtClean="0"/>
              <a:t> </a:t>
            </a:r>
            <a:r>
              <a:rPr lang="en-US" dirty="0" err="1" smtClean="0"/>
              <a:t>patikom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pokazala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oni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bandažiranim</a:t>
            </a:r>
            <a:r>
              <a:rPr lang="en-US" dirty="0" smtClean="0"/>
              <a:t>  </a:t>
            </a:r>
            <a:r>
              <a:rPr lang="en-US" dirty="0" err="1" smtClean="0"/>
              <a:t>skočnim</a:t>
            </a:r>
            <a:r>
              <a:rPr lang="en-US" dirty="0" smtClean="0"/>
              <a:t> </a:t>
            </a:r>
            <a:r>
              <a:rPr lang="en-US" dirty="0" err="1" smtClean="0"/>
              <a:t>zglobom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uganuće</a:t>
            </a:r>
            <a:r>
              <a:rPr lang="en-US" dirty="0" smtClean="0"/>
              <a:t> u 6,5% </a:t>
            </a:r>
            <a:r>
              <a:rPr lang="en-US" dirty="0" err="1" smtClean="0"/>
              <a:t>dok</a:t>
            </a:r>
            <a:r>
              <a:rPr lang="en-US" dirty="0" smtClean="0"/>
              <a:t> je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postotak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nebandažiranih</a:t>
            </a:r>
            <a:r>
              <a:rPr lang="en-US" dirty="0" smtClean="0"/>
              <a:t> 30,4%.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nošenju</a:t>
            </a:r>
            <a:r>
              <a:rPr lang="en-US" dirty="0" smtClean="0"/>
              <a:t> </a:t>
            </a:r>
            <a:r>
              <a:rPr lang="en-US" dirty="0" err="1" smtClean="0"/>
              <a:t>plitkih</a:t>
            </a:r>
            <a:r>
              <a:rPr lang="en-US" dirty="0" smtClean="0"/>
              <a:t> </a:t>
            </a:r>
            <a:r>
              <a:rPr lang="en-US" dirty="0" err="1" smtClean="0"/>
              <a:t>patika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češće</a:t>
            </a:r>
            <a:r>
              <a:rPr lang="en-US" dirty="0" smtClean="0"/>
              <a:t> – 17,6%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bandažiranih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33,4%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nebandažiranih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8600"/>
            <a:ext cx="25431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POVREDA SKOČNOG ZGLOBA</a:t>
            </a:r>
            <a:br>
              <a:rPr lang="en-US" sz="4400" b="1" dirty="0"/>
            </a:br>
            <a:r>
              <a:rPr lang="en-US" sz="3200" b="1" dirty="0"/>
              <a:t>KLASIFIKACIJA POVREDA SKOČNOG </a:t>
            </a:r>
            <a:r>
              <a:rPr lang="en-US" sz="3200" b="1" dirty="0" smtClean="0"/>
              <a:t>ZGLOBA</a:t>
            </a:r>
            <a:endParaRPr lang="en-US" sz="32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876800"/>
          </a:xfrm>
        </p:spPr>
        <p:txBody>
          <a:bodyPr/>
          <a:lstStyle/>
          <a:p>
            <a:pPr lvl="0" algn="just"/>
            <a:r>
              <a:rPr lang="sr-Latn-RS" b="1" dirty="0" smtClean="0"/>
              <a:t>A </a:t>
            </a:r>
            <a:r>
              <a:rPr lang="en-US" b="1" dirty="0" err="1" smtClean="0"/>
              <a:t>Prvi</a:t>
            </a:r>
            <a:r>
              <a:rPr lang="en-US" b="1" dirty="0" smtClean="0"/>
              <a:t> </a:t>
            </a:r>
            <a:r>
              <a:rPr lang="en-US" b="1" dirty="0" err="1" smtClean="0"/>
              <a:t>stepen</a:t>
            </a:r>
            <a:r>
              <a:rPr lang="en-US" b="1" dirty="0" smtClean="0"/>
              <a:t> </a:t>
            </a:r>
            <a:r>
              <a:rPr lang="en-US" dirty="0" err="1" smtClean="0"/>
              <a:t>bimaleolarnog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 </a:t>
            </a:r>
            <a:r>
              <a:rPr lang="en-US" dirty="0" err="1" smtClean="0"/>
              <a:t>jeste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maleolusa</a:t>
            </a:r>
            <a:r>
              <a:rPr lang="en-US" dirty="0" smtClean="0"/>
              <a:t> u </a:t>
            </a:r>
            <a:r>
              <a:rPr lang="en-US" dirty="0" err="1" smtClean="0"/>
              <a:t>visini</a:t>
            </a:r>
            <a:r>
              <a:rPr lang="en-US" dirty="0" smtClean="0"/>
              <a:t> </a:t>
            </a:r>
            <a:r>
              <a:rPr lang="en-US" dirty="0" err="1" smtClean="0"/>
              <a:t>zglobne</a:t>
            </a:r>
            <a:r>
              <a:rPr lang="en-US" dirty="0" smtClean="0"/>
              <a:t> </a:t>
            </a:r>
            <a:r>
              <a:rPr lang="en-US" dirty="0" err="1" smtClean="0"/>
              <a:t>linije</a:t>
            </a:r>
            <a:r>
              <a:rPr lang="en-US" dirty="0" smtClean="0"/>
              <a:t>.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podrazumevaju</a:t>
            </a:r>
            <a:r>
              <a:rPr lang="en-US" dirty="0" smtClean="0"/>
              <a:t> </a:t>
            </a:r>
            <a:r>
              <a:rPr lang="en-US" dirty="0" err="1" smtClean="0"/>
              <a:t>prekid</a:t>
            </a:r>
            <a:r>
              <a:rPr lang="en-US" dirty="0" smtClean="0"/>
              <a:t> </a:t>
            </a:r>
            <a:r>
              <a:rPr lang="en-US" dirty="0" err="1" smtClean="0"/>
              <a:t>fibularne</a:t>
            </a:r>
            <a:r>
              <a:rPr lang="en-US" dirty="0" smtClean="0"/>
              <a:t> </a:t>
            </a:r>
            <a:r>
              <a:rPr lang="en-US" dirty="0" err="1" smtClean="0"/>
              <a:t>kolateralne</a:t>
            </a:r>
            <a:r>
              <a:rPr lang="en-US" dirty="0" smtClean="0"/>
              <a:t> </a:t>
            </a:r>
            <a:r>
              <a:rPr lang="en-US" dirty="0" err="1" smtClean="0"/>
              <a:t>veze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ligament </a:t>
            </a:r>
            <a:r>
              <a:rPr lang="en-US" dirty="0" err="1" smtClean="0"/>
              <a:t>deltoideuma</a:t>
            </a:r>
            <a:r>
              <a:rPr lang="en-US" dirty="0" smtClean="0"/>
              <a:t>.</a:t>
            </a:r>
          </a:p>
          <a:p>
            <a:pPr lvl="0" algn="just"/>
            <a:r>
              <a:rPr lang="sr-Latn-RS" b="1" dirty="0" smtClean="0"/>
              <a:t>B </a:t>
            </a:r>
            <a:r>
              <a:rPr lang="en-US" b="1" dirty="0" err="1" smtClean="0"/>
              <a:t>Drugi</a:t>
            </a:r>
            <a:r>
              <a:rPr lang="en-US" b="1" dirty="0" smtClean="0"/>
              <a:t> </a:t>
            </a:r>
            <a:r>
              <a:rPr lang="en-US" b="1" dirty="0" err="1" smtClean="0"/>
              <a:t>stepen</a:t>
            </a:r>
            <a:r>
              <a:rPr lang="en-US" b="1" dirty="0" smtClean="0"/>
              <a:t> </a:t>
            </a:r>
            <a:r>
              <a:rPr lang="en-US" dirty="0" err="1" smtClean="0"/>
              <a:t>podrazumeva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 smtClean="0"/>
              <a:t>lateralnog</a:t>
            </a:r>
            <a:r>
              <a:rPr lang="en-US" dirty="0" smtClean="0"/>
              <a:t> </a:t>
            </a:r>
            <a:r>
              <a:rPr lang="en-US" dirty="0" err="1" smtClean="0"/>
              <a:t>maleolusa</a:t>
            </a:r>
            <a:r>
              <a:rPr lang="en-US" dirty="0" smtClean="0"/>
              <a:t> u </a:t>
            </a:r>
            <a:r>
              <a:rPr lang="en-US" dirty="0" err="1" smtClean="0"/>
              <a:t>visini</a:t>
            </a:r>
            <a:r>
              <a:rPr lang="en-US" dirty="0" smtClean="0"/>
              <a:t> </a:t>
            </a:r>
            <a:r>
              <a:rPr lang="en-US" dirty="0" err="1" smtClean="0"/>
              <a:t>sindesmoze</a:t>
            </a:r>
            <a:r>
              <a:rPr lang="en-US" dirty="0" smtClean="0"/>
              <a:t>. </a:t>
            </a:r>
            <a:r>
              <a:rPr lang="en-US" dirty="0" err="1" smtClean="0"/>
              <a:t>Medijalni</a:t>
            </a:r>
            <a:r>
              <a:rPr lang="en-US" dirty="0" smtClean="0"/>
              <a:t> </a:t>
            </a:r>
            <a:r>
              <a:rPr lang="en-US" dirty="0" err="1" smtClean="0"/>
              <a:t>maleolus</a:t>
            </a:r>
            <a:r>
              <a:rPr lang="en-US" dirty="0" smtClean="0"/>
              <a:t> je </a:t>
            </a:r>
            <a:r>
              <a:rPr lang="en-US" dirty="0" err="1" smtClean="0"/>
              <a:t>takođe</a:t>
            </a:r>
            <a:r>
              <a:rPr lang="en-US" dirty="0" smtClean="0"/>
              <a:t> </a:t>
            </a:r>
            <a:r>
              <a:rPr lang="en-US" dirty="0" err="1" smtClean="0"/>
              <a:t>otrgnut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2895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5486400"/>
          </a:xfrm>
        </p:spPr>
        <p:txBody>
          <a:bodyPr>
            <a:normAutofit/>
          </a:bodyPr>
          <a:lstStyle/>
          <a:p>
            <a:pPr lvl="0" algn="just"/>
            <a:r>
              <a:rPr lang="sr-Latn-RS" b="1" dirty="0" smtClean="0"/>
              <a:t>C </a:t>
            </a:r>
            <a:r>
              <a:rPr lang="en-US" b="1" dirty="0" err="1" smtClean="0"/>
              <a:t>Treći</a:t>
            </a:r>
            <a:r>
              <a:rPr lang="en-US" b="1" dirty="0" smtClean="0"/>
              <a:t> </a:t>
            </a:r>
            <a:r>
              <a:rPr lang="en-US" b="1" dirty="0" err="1"/>
              <a:t>stepen</a:t>
            </a:r>
            <a:r>
              <a:rPr lang="en-US" b="1" dirty="0"/>
              <a:t> </a:t>
            </a:r>
            <a:r>
              <a:rPr lang="en-US" dirty="0" err="1"/>
              <a:t>bimaleolarnog</a:t>
            </a:r>
            <a:r>
              <a:rPr lang="en-US" dirty="0"/>
              <a:t> </a:t>
            </a:r>
            <a:r>
              <a:rPr lang="en-US" dirty="0" err="1"/>
              <a:t>prelomaodnosi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prelom</a:t>
            </a:r>
            <a:r>
              <a:rPr lang="en-US" dirty="0"/>
              <a:t> </a:t>
            </a:r>
            <a:r>
              <a:rPr lang="en-US" dirty="0" err="1"/>
              <a:t>fibularnog</a:t>
            </a:r>
            <a:r>
              <a:rPr lang="en-US" dirty="0"/>
              <a:t> </a:t>
            </a:r>
            <a:r>
              <a:rPr lang="en-US" dirty="0" err="1"/>
              <a:t>maleolusa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sindesmoze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do </a:t>
            </a:r>
            <a:r>
              <a:rPr lang="en-US" dirty="0" err="1"/>
              <a:t>glavice</a:t>
            </a:r>
            <a:r>
              <a:rPr lang="en-US" dirty="0"/>
              <a:t> </a:t>
            </a:r>
            <a:r>
              <a:rPr lang="en-US" dirty="0" err="1"/>
              <a:t>fibule</a:t>
            </a:r>
            <a:r>
              <a:rPr lang="en-US" dirty="0"/>
              <a:t>. </a:t>
            </a:r>
            <a:r>
              <a:rPr lang="en-US" dirty="0" err="1"/>
              <a:t>Postoji</a:t>
            </a:r>
            <a:r>
              <a:rPr lang="en-US" dirty="0"/>
              <a:t> i </a:t>
            </a:r>
            <a:r>
              <a:rPr lang="en-US" dirty="0" err="1"/>
              <a:t>poprečno</a:t>
            </a:r>
            <a:r>
              <a:rPr lang="en-US" dirty="0"/>
              <a:t> </a:t>
            </a:r>
            <a:r>
              <a:rPr lang="en-US" dirty="0" err="1"/>
              <a:t>otrgnuće</a:t>
            </a:r>
            <a:r>
              <a:rPr lang="en-US" dirty="0"/>
              <a:t> </a:t>
            </a:r>
            <a:r>
              <a:rPr lang="en-US" dirty="0" err="1"/>
              <a:t>medijalnog</a:t>
            </a:r>
            <a:r>
              <a:rPr lang="en-US" dirty="0"/>
              <a:t> </a:t>
            </a:r>
            <a:r>
              <a:rPr lang="en-US" dirty="0" err="1"/>
              <a:t>maleolusa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prekid</a:t>
            </a:r>
            <a:r>
              <a:rPr lang="en-US" dirty="0"/>
              <a:t> </a:t>
            </a:r>
            <a:r>
              <a:rPr lang="en-US" dirty="0" err="1"/>
              <a:t>ligamenta</a:t>
            </a:r>
            <a:r>
              <a:rPr lang="en-US" dirty="0"/>
              <a:t> </a:t>
            </a:r>
            <a:r>
              <a:rPr lang="en-US" dirty="0" err="1"/>
              <a:t>deltoideuma</a:t>
            </a:r>
            <a:r>
              <a:rPr lang="en-US" dirty="0"/>
              <a:t>. </a:t>
            </a:r>
            <a:r>
              <a:rPr lang="en-US" dirty="0" err="1"/>
              <a:t>Tibofibularna</a:t>
            </a:r>
            <a:r>
              <a:rPr lang="en-US" dirty="0"/>
              <a:t> </a:t>
            </a:r>
            <a:r>
              <a:rPr lang="en-US" dirty="0" err="1"/>
              <a:t>sindesmoza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je </a:t>
            </a:r>
            <a:r>
              <a:rPr lang="en-US" dirty="0" err="1"/>
              <a:t>prekinuta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	</a:t>
            </a:r>
            <a:r>
              <a:rPr lang="en-US" b="1" dirty="0" err="1"/>
              <a:t>Ovakvi</a:t>
            </a:r>
            <a:r>
              <a:rPr lang="en-US" b="1" dirty="0"/>
              <a:t> </a:t>
            </a:r>
            <a:r>
              <a:rPr lang="en-US" b="1" dirty="0" err="1"/>
              <a:t>prelomi</a:t>
            </a:r>
            <a:r>
              <a:rPr lang="en-US" b="1" dirty="0"/>
              <a:t> </a:t>
            </a:r>
            <a:r>
              <a:rPr lang="en-US" b="1" dirty="0" err="1"/>
              <a:t>leče</a:t>
            </a:r>
            <a:r>
              <a:rPr lang="en-US" b="1" dirty="0"/>
              <a:t> se </a:t>
            </a:r>
            <a:r>
              <a:rPr lang="en-US" b="1" dirty="0" err="1"/>
              <a:t>isključivo</a:t>
            </a:r>
            <a:r>
              <a:rPr lang="en-US" b="1" dirty="0"/>
              <a:t> </a:t>
            </a:r>
            <a:r>
              <a:rPr lang="en-US" b="1" dirty="0" err="1"/>
              <a:t>hirurški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Наслов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POVREDA SKOČNOG ZGLOBA</a:t>
            </a:r>
            <a:br>
              <a:rPr lang="en-US" sz="4400" b="1" dirty="0"/>
            </a:br>
            <a:r>
              <a:rPr lang="en-US" sz="3200" b="1" dirty="0"/>
              <a:t>KLASIFIKACIJA POVREDA SKOČNOG </a:t>
            </a:r>
            <a:r>
              <a:rPr lang="en-US" sz="3200" b="1" dirty="0" smtClean="0"/>
              <a:t>ZGLOBA</a:t>
            </a:r>
            <a:endParaRPr lang="en-US" sz="3200" b="1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49580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/>
              <a:t>UGANUĆA – IŠČAŠENJA – PRELOMI SKOČNOG ZGLOBA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1800" b="1" dirty="0" err="1"/>
              <a:t>će</a:t>
            </a:r>
            <a:r>
              <a:rPr lang="en-US" sz="1800" b="1" dirty="0"/>
              <a:t> </a:t>
            </a:r>
            <a:r>
              <a:rPr lang="en-US" sz="1800" b="1" dirty="0" err="1"/>
              <a:t>biti</a:t>
            </a:r>
            <a:r>
              <a:rPr lang="en-US" sz="1800" b="1" dirty="0"/>
              <a:t> </a:t>
            </a:r>
            <a:r>
              <a:rPr lang="en-US" sz="1800" b="1" dirty="0" err="1"/>
              <a:t>podeljene</a:t>
            </a:r>
            <a:r>
              <a:rPr lang="en-US" sz="1800" b="1" dirty="0"/>
              <a:t> </a:t>
            </a:r>
            <a:r>
              <a:rPr lang="en-US" sz="1800" b="1" dirty="0" err="1"/>
              <a:t>prema</a:t>
            </a:r>
            <a:r>
              <a:rPr lang="en-US" sz="1800" b="1" dirty="0"/>
              <a:t> </a:t>
            </a:r>
            <a:r>
              <a:rPr lang="en-US" sz="1800" b="1" dirty="0" err="1"/>
              <a:t>mehanizmu</a:t>
            </a:r>
            <a:r>
              <a:rPr lang="en-US" sz="1800" b="1" dirty="0"/>
              <a:t> </a:t>
            </a:r>
            <a:r>
              <a:rPr lang="en-US" sz="1800" b="1" dirty="0" err="1" smtClean="0"/>
              <a:t>nastanka</a:t>
            </a:r>
            <a:endParaRPr lang="en-US" sz="18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SUPINACIONO-LATERO </a:t>
            </a:r>
            <a:r>
              <a:rPr lang="en-US" b="1" dirty="0"/>
              <a:t>ROTACIONE POVREDE</a:t>
            </a:r>
          </a:p>
          <a:p>
            <a:pPr marL="0" indent="0" algn="just">
              <a:buNone/>
            </a:pP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povreda</a:t>
            </a:r>
            <a:r>
              <a:rPr lang="en-US" dirty="0"/>
              <a:t>  (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nekad</a:t>
            </a:r>
            <a:r>
              <a:rPr lang="en-US" dirty="0"/>
              <a:t> </a:t>
            </a:r>
            <a:r>
              <a:rPr lang="en-US" dirty="0" err="1"/>
              <a:t>nazivane</a:t>
            </a:r>
            <a:r>
              <a:rPr lang="en-US" dirty="0"/>
              <a:t> i </a:t>
            </a:r>
            <a:r>
              <a:rPr lang="en-US" dirty="0" err="1"/>
              <a:t>inverzione</a:t>
            </a:r>
            <a:r>
              <a:rPr lang="en-US" dirty="0"/>
              <a:t> </a:t>
            </a:r>
            <a:r>
              <a:rPr lang="en-US" dirty="0" err="1"/>
              <a:t>povrede</a:t>
            </a:r>
            <a:r>
              <a:rPr lang="en-US" dirty="0"/>
              <a:t>)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supinacije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lateralnom</a:t>
            </a:r>
            <a:r>
              <a:rPr lang="en-US" dirty="0"/>
              <a:t> </a:t>
            </a:r>
            <a:r>
              <a:rPr lang="en-US" dirty="0" err="1"/>
              <a:t>rotacijom</a:t>
            </a:r>
            <a:r>
              <a:rPr lang="en-US" dirty="0"/>
              <a:t> </a:t>
            </a:r>
            <a:r>
              <a:rPr lang="en-US" dirty="0" err="1"/>
              <a:t>talusa</a:t>
            </a:r>
            <a:r>
              <a:rPr lang="en-US" dirty="0"/>
              <a:t>.</a:t>
            </a:r>
          </a:p>
          <a:p>
            <a:pPr algn="just"/>
            <a:r>
              <a:rPr lang="en-US" b="1" dirty="0" smtClean="0"/>
              <a:t>PRONACIONO-ABDUKCIONE </a:t>
            </a:r>
            <a:r>
              <a:rPr lang="en-US" b="1" dirty="0"/>
              <a:t>POVREDE</a:t>
            </a:r>
          </a:p>
          <a:p>
            <a:pPr marL="0" indent="0" algn="just">
              <a:buNone/>
            </a:pP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/>
              <a:t>povrede</a:t>
            </a:r>
            <a:r>
              <a:rPr lang="en-US" dirty="0"/>
              <a:t> se </a:t>
            </a:r>
            <a:r>
              <a:rPr lang="en-US" dirty="0" err="1"/>
              <a:t>nazivaju</a:t>
            </a:r>
            <a:r>
              <a:rPr lang="en-US" dirty="0"/>
              <a:t> i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abdukcionim</a:t>
            </a:r>
            <a:r>
              <a:rPr lang="en-US" dirty="0"/>
              <a:t> </a:t>
            </a:r>
            <a:r>
              <a:rPr lang="en-US" dirty="0" err="1"/>
              <a:t>povredama</a:t>
            </a:r>
            <a:r>
              <a:rPr lang="en-US" dirty="0"/>
              <a:t> i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everzijom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talus </a:t>
            </a:r>
            <a:r>
              <a:rPr lang="en-US" dirty="0" err="1"/>
              <a:t>odlazi</a:t>
            </a:r>
            <a:r>
              <a:rPr lang="en-US" dirty="0"/>
              <a:t> u </a:t>
            </a:r>
            <a:r>
              <a:rPr lang="en-US" dirty="0" err="1"/>
              <a:t>abdukciju</a:t>
            </a:r>
            <a:r>
              <a:rPr lang="en-US" dirty="0"/>
              <a:t>. </a:t>
            </a:r>
            <a:r>
              <a:rPr lang="en-US" dirty="0" err="1"/>
              <a:t>Mehanizam</a:t>
            </a:r>
            <a:r>
              <a:rPr lang="en-US" dirty="0"/>
              <a:t> </a:t>
            </a:r>
            <a:r>
              <a:rPr lang="en-US" dirty="0" err="1"/>
              <a:t>povrede</a:t>
            </a:r>
            <a:r>
              <a:rPr lang="en-US" dirty="0"/>
              <a:t> i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objašnjenje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slikama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kočni kompleks – iz tri 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1.</a:t>
            </a:r>
            <a:r>
              <a:rPr lang="en-US" dirty="0" smtClean="0"/>
              <a:t>S</a:t>
            </a:r>
            <a:r>
              <a:rPr lang="sr-Latn-RS" dirty="0" smtClean="0"/>
              <a:t>kočni zglob (art.talocruralis)  </a:t>
            </a:r>
          </a:p>
          <a:p>
            <a:pPr>
              <a:buNone/>
            </a:pPr>
            <a:r>
              <a:rPr lang="sr-Latn-RS" dirty="0" smtClean="0"/>
              <a:t>2.</a:t>
            </a:r>
            <a:r>
              <a:rPr lang="en-US" dirty="0" smtClean="0"/>
              <a:t>D</a:t>
            </a:r>
            <a:r>
              <a:rPr lang="sr-Latn-RS" dirty="0" smtClean="0"/>
              <a:t>onji tibiofibularni zglob</a:t>
            </a:r>
          </a:p>
          <a:p>
            <a:pPr>
              <a:buNone/>
            </a:pPr>
            <a:r>
              <a:rPr lang="sr-Latn-RS" dirty="0" smtClean="0"/>
              <a:t>3.</a:t>
            </a:r>
            <a:r>
              <a:rPr lang="en-US" dirty="0" smtClean="0"/>
              <a:t>D</a:t>
            </a:r>
            <a:r>
              <a:rPr lang="sr-Latn-RS" dirty="0" smtClean="0"/>
              <a:t>onji subtalarni zglob</a:t>
            </a:r>
            <a:endParaRPr lang="en-US" dirty="0"/>
          </a:p>
        </p:txBody>
      </p:sp>
      <p:pic>
        <p:nvPicPr>
          <p:cNvPr id="5" name="Content Placeholder 4" descr="skocni 2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4199756" cy="489654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PRONACIONO-LATEROROTACIONE POVREDE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pronaciono-laterorotacionih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talus je </a:t>
            </a:r>
            <a:r>
              <a:rPr lang="en-US" dirty="0" err="1" smtClean="0"/>
              <a:t>rotiran</a:t>
            </a:r>
            <a:r>
              <a:rPr lang="en-US" dirty="0" smtClean="0"/>
              <a:t> </a:t>
            </a:r>
            <a:r>
              <a:rPr lang="en-US" dirty="0" err="1" smtClean="0"/>
              <a:t>upolje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stopalom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je u </a:t>
            </a:r>
            <a:r>
              <a:rPr lang="en-US" dirty="0" err="1" smtClean="0"/>
              <a:t>everziji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neutralnoj</a:t>
            </a:r>
            <a:r>
              <a:rPr lang="en-US" dirty="0" smtClean="0"/>
              <a:t> </a:t>
            </a:r>
            <a:r>
              <a:rPr lang="en-US" dirty="0" err="1" smtClean="0"/>
              <a:t>poziciji</a:t>
            </a:r>
            <a:r>
              <a:rPr lang="en-US" dirty="0" smtClean="0"/>
              <a:t> (to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skijanju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vrh</a:t>
            </a:r>
            <a:r>
              <a:rPr lang="en-US" dirty="0" smtClean="0"/>
              <a:t> </a:t>
            </a:r>
            <a:r>
              <a:rPr lang="en-US" dirty="0" err="1" smtClean="0"/>
              <a:t>skije</a:t>
            </a:r>
            <a:r>
              <a:rPr lang="en-US" dirty="0" smtClean="0"/>
              <a:t> </a:t>
            </a:r>
            <a:r>
              <a:rPr lang="en-US" dirty="0" err="1" smtClean="0"/>
              <a:t>zapne</a:t>
            </a:r>
            <a:r>
              <a:rPr lang="en-US" dirty="0" smtClean="0"/>
              <a:t> o </a:t>
            </a:r>
            <a:r>
              <a:rPr lang="en-US" dirty="0" err="1" smtClean="0"/>
              <a:t>neravninu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snegu</a:t>
            </a:r>
            <a:r>
              <a:rPr lang="en-US" dirty="0" smtClean="0"/>
              <a:t>). Talus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rotira</a:t>
            </a:r>
            <a:r>
              <a:rPr lang="en-US" dirty="0" smtClean="0"/>
              <a:t> u </a:t>
            </a:r>
            <a:r>
              <a:rPr lang="en-US" dirty="0" err="1" smtClean="0"/>
              <a:t>prvom</a:t>
            </a:r>
            <a:r>
              <a:rPr lang="en-US" dirty="0" smtClean="0"/>
              <a:t> </a:t>
            </a:r>
            <a:r>
              <a:rPr lang="en-US" dirty="0" err="1" smtClean="0"/>
              <a:t>stadijumu</a:t>
            </a:r>
            <a:r>
              <a:rPr lang="en-US" dirty="0" smtClean="0"/>
              <a:t> </a:t>
            </a:r>
            <a:r>
              <a:rPr lang="en-US" dirty="0" err="1" smtClean="0"/>
              <a:t>prouzrokuje</a:t>
            </a:r>
            <a:r>
              <a:rPr lang="en-US" dirty="0" smtClean="0"/>
              <a:t> </a:t>
            </a:r>
            <a:r>
              <a:rPr lang="en-US" dirty="0" err="1" smtClean="0"/>
              <a:t>kosi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maleola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rupture </a:t>
            </a:r>
            <a:r>
              <a:rPr lang="en-US" dirty="0" err="1" smtClean="0"/>
              <a:t>deltoidnog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876800"/>
            <a:ext cx="2796752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990600"/>
            <a:ext cx="593585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SUPINACIONO-ADUKCIONE POVREDE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6096000" cy="4389120"/>
          </a:xfrm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stopalo</a:t>
            </a:r>
            <a:r>
              <a:rPr lang="en-US" dirty="0" smtClean="0"/>
              <a:t> se </a:t>
            </a:r>
            <a:r>
              <a:rPr lang="en-US" dirty="0" err="1" smtClean="0"/>
              <a:t>invertira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adukcijom</a:t>
            </a:r>
            <a:r>
              <a:rPr lang="en-US" dirty="0" smtClean="0"/>
              <a:t> </a:t>
            </a:r>
            <a:r>
              <a:rPr lang="en-US" dirty="0" err="1" smtClean="0"/>
              <a:t>talusa</a:t>
            </a:r>
            <a:r>
              <a:rPr lang="en-US" dirty="0" smtClean="0"/>
              <a:t> u </a:t>
            </a:r>
            <a:r>
              <a:rPr lang="en-US" dirty="0" err="1" smtClean="0"/>
              <a:t>zglobnoj</a:t>
            </a:r>
            <a:r>
              <a:rPr lang="en-US" dirty="0" smtClean="0"/>
              <a:t> </a:t>
            </a:r>
            <a:r>
              <a:rPr lang="en-US" dirty="0" err="1" smtClean="0"/>
              <a:t>viljušci</a:t>
            </a:r>
            <a:r>
              <a:rPr lang="en-US" dirty="0" smtClean="0"/>
              <a:t>. </a:t>
            </a:r>
            <a:r>
              <a:rPr lang="en-US" dirty="0" err="1" smtClean="0"/>
              <a:t>Ukoliko</a:t>
            </a:r>
            <a:r>
              <a:rPr lang="en-US" dirty="0" smtClean="0"/>
              <a:t> je </a:t>
            </a:r>
            <a:r>
              <a:rPr lang="en-US" dirty="0" err="1" smtClean="0"/>
              <a:t>efekat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dejstvuje</a:t>
            </a:r>
            <a:r>
              <a:rPr lang="en-US" dirty="0" smtClean="0"/>
              <a:t> slab, </a:t>
            </a:r>
            <a:r>
              <a:rPr lang="en-US" dirty="0" err="1" smtClean="0"/>
              <a:t>dolazi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do </a:t>
            </a:r>
            <a:r>
              <a:rPr lang="en-US" dirty="0" err="1" smtClean="0"/>
              <a:t>delimične</a:t>
            </a:r>
            <a:r>
              <a:rPr lang="en-US" dirty="0" smtClean="0"/>
              <a:t> rupture </a:t>
            </a:r>
            <a:r>
              <a:rPr lang="en-US" dirty="0" err="1" smtClean="0"/>
              <a:t>kolateralnog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(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pravilu</a:t>
            </a:r>
            <a:r>
              <a:rPr lang="en-US" dirty="0" smtClean="0"/>
              <a:t> to je rupture </a:t>
            </a:r>
            <a:r>
              <a:rPr lang="en-US" dirty="0" err="1" smtClean="0"/>
              <a:t>prednjeg</a:t>
            </a:r>
            <a:r>
              <a:rPr lang="en-US" dirty="0" smtClean="0"/>
              <a:t> </a:t>
            </a:r>
            <a:r>
              <a:rPr lang="en-US" dirty="0" err="1" smtClean="0"/>
              <a:t>talofibularnog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). Sa </a:t>
            </a:r>
            <a:r>
              <a:rPr lang="en-US" dirty="0" err="1" smtClean="0"/>
              <a:t>većim</a:t>
            </a:r>
            <a:r>
              <a:rPr lang="en-US" dirty="0" smtClean="0"/>
              <a:t> </a:t>
            </a:r>
            <a:r>
              <a:rPr lang="en-US" dirty="0" err="1" smtClean="0"/>
              <a:t>dejstvom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kompletne</a:t>
            </a:r>
            <a:r>
              <a:rPr lang="en-US" dirty="0" smtClean="0"/>
              <a:t> rupture </a:t>
            </a:r>
            <a:r>
              <a:rPr lang="en-US" dirty="0" err="1" smtClean="0"/>
              <a:t>kolateralnog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do </a:t>
            </a:r>
            <a:r>
              <a:rPr lang="en-US" dirty="0" err="1" smtClean="0"/>
              <a:t>avulzionog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 </a:t>
            </a:r>
            <a:r>
              <a:rPr lang="en-US" dirty="0" err="1" smtClean="0"/>
              <a:t>lateralnog</a:t>
            </a:r>
            <a:r>
              <a:rPr lang="en-US" dirty="0" smtClean="0"/>
              <a:t> </a:t>
            </a:r>
            <a:r>
              <a:rPr lang="en-US" dirty="0" err="1" smtClean="0"/>
              <a:t>maleola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linijom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postavljena</a:t>
            </a:r>
            <a:r>
              <a:rPr lang="en-US" dirty="0" smtClean="0"/>
              <a:t> </a:t>
            </a:r>
            <a:r>
              <a:rPr lang="en-US" dirty="0" err="1" smtClean="0"/>
              <a:t>horizontalno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90800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stopalo</a:t>
            </a:r>
            <a:r>
              <a:rPr lang="en-US" dirty="0" smtClean="0"/>
              <a:t> je </a:t>
            </a:r>
            <a:r>
              <a:rPr lang="en-US" dirty="0" err="1" smtClean="0"/>
              <a:t>dorzifleksiji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kompresionog</a:t>
            </a:r>
            <a:r>
              <a:rPr lang="en-US" dirty="0" smtClean="0"/>
              <a:t> </a:t>
            </a:r>
            <a:r>
              <a:rPr lang="en-US" dirty="0" err="1" smtClean="0"/>
              <a:t>dejstva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naviše</a:t>
            </a:r>
            <a:r>
              <a:rPr lang="en-US" dirty="0" smtClean="0"/>
              <a:t>. To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padu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visine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saobraćajnim</a:t>
            </a:r>
            <a:r>
              <a:rPr lang="en-US" dirty="0" smtClean="0"/>
              <a:t> </a:t>
            </a:r>
            <a:r>
              <a:rPr lang="en-US" dirty="0" err="1" smtClean="0"/>
              <a:t>udesima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stopalo</a:t>
            </a:r>
            <a:r>
              <a:rPr lang="en-US" dirty="0" smtClean="0"/>
              <a:t> </a:t>
            </a:r>
            <a:r>
              <a:rPr lang="en-US" dirty="0" err="1" smtClean="0"/>
              <a:t>napred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u </a:t>
            </a:r>
            <a:r>
              <a:rPr lang="en-US" dirty="0" err="1" smtClean="0"/>
              <a:t>poziciji</a:t>
            </a:r>
            <a:r>
              <a:rPr lang="en-US" dirty="0" smtClean="0"/>
              <a:t> </a:t>
            </a:r>
            <a:r>
              <a:rPr lang="en-US" dirty="0" err="1" smtClean="0"/>
              <a:t>dorzifleksije</a:t>
            </a:r>
            <a:r>
              <a:rPr lang="en-US" dirty="0" smtClean="0"/>
              <a:t>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dorzifleksiji</a:t>
            </a:r>
            <a:r>
              <a:rPr lang="en-US" dirty="0" smtClean="0"/>
              <a:t> </a:t>
            </a:r>
            <a:r>
              <a:rPr lang="en-US" dirty="0" err="1" smtClean="0"/>
              <a:t>talusa</a:t>
            </a:r>
            <a:r>
              <a:rPr lang="en-US" dirty="0" smtClean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prednji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širi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o </a:t>
            </a:r>
            <a:r>
              <a:rPr lang="en-US" dirty="0" err="1" smtClean="0"/>
              <a:t>medijalni</a:t>
            </a:r>
            <a:r>
              <a:rPr lang="en-US" dirty="0" smtClean="0"/>
              <a:t> </a:t>
            </a:r>
            <a:r>
              <a:rPr lang="en-US" dirty="0" err="1" smtClean="0"/>
              <a:t>maleolus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762000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PRONACIONO-DORZIFLEKSIONE POVREDE</a:t>
            </a:r>
          </a:p>
          <a:p>
            <a:endParaRPr lang="en-US" dirty="0"/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5720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RS" sz="3600" b="1" dirty="0" smtClean="0"/>
              <a:t>Uganuća lakog stepena</a:t>
            </a:r>
            <a:endParaRPr lang="en-US" sz="36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/>
              <a:t>Uganuća</a:t>
            </a:r>
            <a:r>
              <a:rPr lang="en-US" b="1" dirty="0"/>
              <a:t> </a:t>
            </a:r>
            <a:r>
              <a:rPr lang="en-US" b="1" dirty="0" err="1"/>
              <a:t>lakog</a:t>
            </a:r>
            <a:r>
              <a:rPr lang="en-US" b="1" dirty="0"/>
              <a:t> </a:t>
            </a:r>
            <a:r>
              <a:rPr lang="en-US" b="1" dirty="0" err="1"/>
              <a:t>stepena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došlo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do </a:t>
            </a:r>
            <a:r>
              <a:rPr lang="en-US" dirty="0" err="1"/>
              <a:t>distenzije</a:t>
            </a:r>
            <a:r>
              <a:rPr lang="en-US" dirty="0"/>
              <a:t> </a:t>
            </a:r>
            <a:r>
              <a:rPr lang="en-US" dirty="0" err="1"/>
              <a:t>ligamenata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do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parcijalne</a:t>
            </a:r>
            <a:r>
              <a:rPr lang="en-US" dirty="0"/>
              <a:t> rupture. </a:t>
            </a:r>
            <a:r>
              <a:rPr lang="en-US" dirty="0" err="1"/>
              <a:t>Klinički</a:t>
            </a:r>
            <a:r>
              <a:rPr lang="en-US" dirty="0"/>
              <a:t> se </a:t>
            </a:r>
            <a:r>
              <a:rPr lang="en-US" dirty="0" err="1"/>
              <a:t>odlikuju</a:t>
            </a:r>
            <a:r>
              <a:rPr lang="en-US" dirty="0"/>
              <a:t> </a:t>
            </a:r>
            <a:r>
              <a:rPr lang="en-US" dirty="0" err="1"/>
              <a:t>minimalnim</a:t>
            </a:r>
            <a:r>
              <a:rPr lang="en-US" dirty="0"/>
              <a:t> </a:t>
            </a:r>
            <a:r>
              <a:rPr lang="en-US" dirty="0" err="1"/>
              <a:t>simptomima</a:t>
            </a:r>
            <a:r>
              <a:rPr lang="en-US" dirty="0"/>
              <a:t>: </a:t>
            </a:r>
            <a:r>
              <a:rPr lang="en-US" dirty="0" err="1"/>
              <a:t>lokalna</a:t>
            </a:r>
            <a:r>
              <a:rPr lang="en-US" dirty="0"/>
              <a:t> </a:t>
            </a:r>
            <a:r>
              <a:rPr lang="en-US" dirty="0" err="1"/>
              <a:t>bolna</a:t>
            </a:r>
            <a:r>
              <a:rPr lang="en-US" dirty="0"/>
              <a:t> </a:t>
            </a:r>
            <a:r>
              <a:rPr lang="en-US" dirty="0" err="1"/>
              <a:t>osetljivost</a:t>
            </a:r>
            <a:r>
              <a:rPr lang="en-US" dirty="0"/>
              <a:t>, </a:t>
            </a:r>
            <a:r>
              <a:rPr lang="en-US" dirty="0" err="1"/>
              <a:t>lokalan</a:t>
            </a:r>
            <a:r>
              <a:rPr lang="en-US" dirty="0"/>
              <a:t> </a:t>
            </a:r>
            <a:r>
              <a:rPr lang="en-US" dirty="0" err="1"/>
              <a:t>otok</a:t>
            </a:r>
            <a:r>
              <a:rPr lang="en-US" dirty="0"/>
              <a:t> i </a:t>
            </a:r>
            <a:r>
              <a:rPr lang="en-US" dirty="0" err="1"/>
              <a:t>laka</a:t>
            </a:r>
            <a:r>
              <a:rPr lang="en-US" dirty="0"/>
              <a:t> </a:t>
            </a:r>
            <a:r>
              <a:rPr lang="en-US" dirty="0" err="1"/>
              <a:t>nesposobnost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takvog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/>
              <a:t>, da 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povređenih</a:t>
            </a:r>
            <a:r>
              <a:rPr lang="en-US" dirty="0"/>
              <a:t> i ne </a:t>
            </a:r>
            <a:r>
              <a:rPr lang="en-US" dirty="0" err="1"/>
              <a:t>traži</a:t>
            </a:r>
            <a:r>
              <a:rPr lang="en-US" dirty="0"/>
              <a:t> </a:t>
            </a:r>
            <a:r>
              <a:rPr lang="en-US" dirty="0" err="1"/>
              <a:t>lekarskupomoć</a:t>
            </a:r>
            <a:r>
              <a:rPr lang="en-US" dirty="0"/>
              <a:t>. </a:t>
            </a:r>
            <a:r>
              <a:rPr lang="en-US" dirty="0" err="1"/>
              <a:t>Pokreti</a:t>
            </a:r>
            <a:r>
              <a:rPr lang="en-US" dirty="0"/>
              <a:t>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zvode</a:t>
            </a:r>
            <a:r>
              <a:rPr lang="en-US" dirty="0"/>
              <a:t>,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bolni</a:t>
            </a:r>
            <a:r>
              <a:rPr lang="en-US" dirty="0"/>
              <a:t>, a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opterećenje</a:t>
            </a:r>
            <a:r>
              <a:rPr lang="en-US" dirty="0"/>
              <a:t> </a:t>
            </a:r>
            <a:r>
              <a:rPr lang="en-US" dirty="0" err="1"/>
              <a:t>ligamenta</a:t>
            </a:r>
            <a:r>
              <a:rPr lang="en-US" dirty="0"/>
              <a:t> ne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latero-lateralnu</a:t>
            </a:r>
            <a:r>
              <a:rPr lang="en-US" dirty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.</a:t>
            </a:r>
            <a:r>
              <a:rPr lang="sr-Latn-R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mirovanja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ledenim</a:t>
            </a:r>
            <a:r>
              <a:rPr lang="en-US" dirty="0"/>
              <a:t> </a:t>
            </a:r>
            <a:r>
              <a:rPr lang="en-US" dirty="0" err="1"/>
              <a:t>oblozima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sledi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12h </a:t>
            </a:r>
            <a:r>
              <a:rPr lang="en-US" dirty="0" err="1"/>
              <a:t>zagrevanje</a:t>
            </a:r>
            <a:r>
              <a:rPr lang="en-US" dirty="0"/>
              <a:t>. 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Uganuća</a:t>
            </a:r>
            <a:r>
              <a:rPr lang="en-US" b="1" dirty="0" smtClean="0"/>
              <a:t> </a:t>
            </a:r>
            <a:r>
              <a:rPr lang="en-US" b="1" dirty="0" err="1" smtClean="0"/>
              <a:t>srednjeg</a:t>
            </a:r>
            <a:r>
              <a:rPr lang="en-US" b="1" dirty="0" smtClean="0"/>
              <a:t> </a:t>
            </a:r>
            <a:r>
              <a:rPr lang="en-US" b="1" dirty="0" err="1" smtClean="0"/>
              <a:t>stepena</a:t>
            </a:r>
            <a:r>
              <a:rPr lang="en-US" b="1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parcijalnu</a:t>
            </a:r>
            <a:r>
              <a:rPr lang="en-US" dirty="0" smtClean="0"/>
              <a:t> rupture </a:t>
            </a:r>
            <a:r>
              <a:rPr lang="en-US" dirty="0" err="1" smtClean="0"/>
              <a:t>koja</a:t>
            </a:r>
            <a:r>
              <a:rPr lang="en-US" dirty="0" smtClean="0"/>
              <a:t> je u </a:t>
            </a:r>
            <a:r>
              <a:rPr lang="en-US" dirty="0" err="1" smtClean="0"/>
              <a:t>velikoj</a:t>
            </a:r>
            <a:r>
              <a:rPr lang="en-US" dirty="0" smtClean="0"/>
              <a:t> </a:t>
            </a:r>
            <a:r>
              <a:rPr lang="en-US" dirty="0" err="1" smtClean="0"/>
              <a:t>meri</a:t>
            </a:r>
            <a:r>
              <a:rPr lang="en-US" dirty="0" smtClean="0"/>
              <a:t> </a:t>
            </a:r>
            <a:r>
              <a:rPr lang="en-US" dirty="0" err="1" smtClean="0"/>
              <a:t>zahvatila</a:t>
            </a:r>
            <a:r>
              <a:rPr lang="en-US" dirty="0" smtClean="0"/>
              <a:t> ligament,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pritom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došlo</a:t>
            </a:r>
            <a:r>
              <a:rPr lang="en-US" dirty="0" smtClean="0"/>
              <a:t> do </a:t>
            </a:r>
            <a:r>
              <a:rPr lang="en-US" dirty="0" err="1" smtClean="0"/>
              <a:t>njegove</a:t>
            </a:r>
            <a:r>
              <a:rPr lang="en-US" dirty="0" smtClean="0"/>
              <a:t> </a:t>
            </a:r>
            <a:r>
              <a:rPr lang="en-US" dirty="0" err="1" smtClean="0"/>
              <a:t>kompletne</a:t>
            </a:r>
            <a:r>
              <a:rPr lang="en-US" dirty="0" smtClean="0"/>
              <a:t> rupture. </a:t>
            </a:r>
            <a:r>
              <a:rPr lang="en-US" dirty="0" err="1" smtClean="0"/>
              <a:t>Anamnestički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nagla</a:t>
            </a:r>
            <a:r>
              <a:rPr lang="en-US" dirty="0" smtClean="0"/>
              <a:t> </a:t>
            </a:r>
            <a:r>
              <a:rPr lang="en-US" dirty="0" err="1" smtClean="0"/>
              <a:t>inverzija</a:t>
            </a:r>
            <a:r>
              <a:rPr lang="en-US" dirty="0" smtClean="0"/>
              <a:t> </a:t>
            </a:r>
            <a:r>
              <a:rPr lang="en-US" dirty="0" err="1" smtClean="0"/>
              <a:t>stopala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sledi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Наслов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924800" cy="856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RS" sz="3600" b="1" dirty="0" smtClean="0"/>
              <a:t>Uganuća srednjeg stepena</a:t>
            </a:r>
            <a:endParaRPr lang="en-US" sz="3600" b="1" dirty="0"/>
          </a:p>
        </p:txBody>
      </p:sp>
      <p:pic>
        <p:nvPicPr>
          <p:cNvPr id="6" name="Picture 5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343400"/>
            <a:ext cx="2752725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932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Uganu</a:t>
            </a:r>
            <a:r>
              <a:rPr lang="sr-Latn-RS" sz="3600" dirty="0" smtClean="0"/>
              <a:t>ća teškog stepena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err="1" smtClean="0"/>
              <a:t>Uganuća</a:t>
            </a:r>
            <a:r>
              <a:rPr lang="en-US" b="1" dirty="0" smtClean="0"/>
              <a:t> </a:t>
            </a:r>
            <a:r>
              <a:rPr lang="en-US" b="1" dirty="0" err="1" smtClean="0"/>
              <a:t>teškog</a:t>
            </a:r>
            <a:r>
              <a:rPr lang="en-US" b="1" dirty="0" smtClean="0"/>
              <a:t> </a:t>
            </a:r>
            <a:r>
              <a:rPr lang="en-US" b="1" dirty="0" err="1" smtClean="0"/>
              <a:t>stepena</a:t>
            </a:r>
            <a:r>
              <a:rPr lang="en-US" b="1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one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je </a:t>
            </a:r>
            <a:r>
              <a:rPr lang="en-US" dirty="0" err="1" smtClean="0"/>
              <a:t>najmanje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ligament u </a:t>
            </a:r>
            <a:r>
              <a:rPr lang="en-US" dirty="0" err="1" smtClean="0"/>
              <a:t>celini</a:t>
            </a:r>
            <a:r>
              <a:rPr lang="en-US" dirty="0" smtClean="0"/>
              <a:t> </a:t>
            </a:r>
            <a:r>
              <a:rPr lang="en-US" dirty="0" err="1" smtClean="0"/>
              <a:t>rupturiran</a:t>
            </a:r>
            <a:r>
              <a:rPr lang="en-US" dirty="0" smtClean="0"/>
              <a:t>. </a:t>
            </a:r>
            <a:r>
              <a:rPr lang="en-US" dirty="0" err="1" smtClean="0"/>
              <a:t>Anamneza</a:t>
            </a:r>
            <a:r>
              <a:rPr lang="en-US" dirty="0" smtClean="0"/>
              <a:t> je </a:t>
            </a:r>
            <a:r>
              <a:rPr lang="en-US" dirty="0" err="1" smtClean="0"/>
              <a:t>slična</a:t>
            </a:r>
            <a:r>
              <a:rPr lang="en-US" dirty="0" smtClean="0"/>
              <a:t> </a:t>
            </a:r>
            <a:r>
              <a:rPr lang="en-US" dirty="0" err="1" smtClean="0"/>
              <a:t>onoj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uganuća</a:t>
            </a:r>
            <a:r>
              <a:rPr lang="en-US" dirty="0" smtClean="0"/>
              <a:t> </a:t>
            </a:r>
            <a:r>
              <a:rPr lang="en-US" dirty="0" err="1" smtClean="0"/>
              <a:t>umerenog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simptomatologija</a:t>
            </a:r>
            <a:r>
              <a:rPr lang="en-US" dirty="0" smtClean="0"/>
              <a:t> </a:t>
            </a:r>
            <a:r>
              <a:rPr lang="en-US" dirty="0" err="1" smtClean="0"/>
              <a:t>naglašenija</a:t>
            </a:r>
            <a:r>
              <a:rPr lang="en-US" dirty="0" smtClean="0"/>
              <a:t>. </a:t>
            </a:r>
            <a:r>
              <a:rPr lang="en-US" dirty="0" err="1" smtClean="0"/>
              <a:t>Lečenje</a:t>
            </a:r>
            <a:r>
              <a:rPr lang="en-US" dirty="0" smtClean="0"/>
              <a:t> </a:t>
            </a:r>
            <a:r>
              <a:rPr lang="en-US" dirty="0" err="1" smtClean="0"/>
              <a:t>traje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8-10 </a:t>
            </a:r>
            <a:r>
              <a:rPr lang="en-US" dirty="0" err="1" smtClean="0"/>
              <a:t>nedelja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čega</a:t>
            </a:r>
            <a:r>
              <a:rPr lang="en-US" dirty="0" smtClean="0"/>
              <a:t> je </a:t>
            </a:r>
            <a:r>
              <a:rPr lang="en-US" dirty="0" err="1" smtClean="0"/>
              <a:t>neophodna</a:t>
            </a:r>
            <a:r>
              <a:rPr lang="en-US" dirty="0" smtClean="0"/>
              <a:t> </a:t>
            </a:r>
            <a:r>
              <a:rPr lang="en-US" dirty="0" err="1" smtClean="0"/>
              <a:t>rehabilitacija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4958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err="1" smtClean="0"/>
              <a:t>Hronična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ligamentarna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nestablnost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Najčešći</a:t>
            </a:r>
            <a:r>
              <a:rPr lang="en-US" dirty="0" smtClean="0"/>
              <a:t> </a:t>
            </a:r>
            <a:r>
              <a:rPr lang="en-US" dirty="0" err="1" smtClean="0"/>
              <a:t>rezidualni</a:t>
            </a:r>
            <a:r>
              <a:rPr lang="en-US" dirty="0" smtClean="0"/>
              <a:t> symptom </a:t>
            </a:r>
            <a:r>
              <a:rPr lang="en-US" dirty="0" err="1" smtClean="0"/>
              <a:t>nakon</a:t>
            </a:r>
            <a:r>
              <a:rPr lang="en-US" dirty="0" smtClean="0"/>
              <a:t> rupture </a:t>
            </a:r>
            <a:r>
              <a:rPr lang="en-US" dirty="0" err="1" smtClean="0"/>
              <a:t>lateralnog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je </a:t>
            </a:r>
            <a:r>
              <a:rPr lang="en-US" dirty="0" err="1" smtClean="0"/>
              <a:t>funkcionalna</a:t>
            </a:r>
            <a:r>
              <a:rPr lang="en-U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osećanjem</a:t>
            </a:r>
            <a:r>
              <a:rPr lang="en-US" dirty="0" smtClean="0"/>
              <a:t> “</a:t>
            </a:r>
            <a:r>
              <a:rPr lang="en-US" dirty="0" err="1" smtClean="0"/>
              <a:t>proklizavanja</a:t>
            </a:r>
            <a:r>
              <a:rPr lang="en-US" dirty="0" smtClean="0"/>
              <a:t>”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(“giving away sensation”), bola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otoka</a:t>
            </a:r>
            <a:r>
              <a:rPr lang="en-US" dirty="0" smtClean="0"/>
              <a:t>.</a:t>
            </a:r>
            <a:r>
              <a:rPr lang="sr-Latn-RS" dirty="0" smtClean="0"/>
              <a:t> </a:t>
            </a:r>
            <a:r>
              <a:rPr lang="en-US" dirty="0" err="1" smtClean="0"/>
              <a:t>Hronična</a:t>
            </a:r>
            <a:r>
              <a:rPr lang="en-U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veliki</a:t>
            </a:r>
            <a:r>
              <a:rPr lang="en-US" dirty="0" smtClean="0"/>
              <a:t> problem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aktivne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rekreativne</a:t>
            </a:r>
            <a:r>
              <a:rPr lang="en-US" dirty="0" smtClean="0"/>
              <a:t> </a:t>
            </a:r>
            <a:r>
              <a:rPr lang="en-US" dirty="0" err="1" smtClean="0"/>
              <a:t>sportiste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se </a:t>
            </a:r>
            <a:r>
              <a:rPr lang="en-US" dirty="0" err="1" smtClean="0"/>
              <a:t>savetuje</a:t>
            </a:r>
            <a:r>
              <a:rPr lang="en-US" dirty="0" smtClean="0"/>
              <a:t>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upućivanje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fizikalni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uključuje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jačanja</a:t>
            </a:r>
            <a:r>
              <a:rPr lang="en-US" dirty="0" smtClean="0"/>
              <a:t> </a:t>
            </a:r>
            <a:r>
              <a:rPr lang="en-US" dirty="0" err="1" smtClean="0"/>
              <a:t>peronealne</a:t>
            </a:r>
            <a:r>
              <a:rPr lang="en-US" dirty="0" smtClean="0"/>
              <a:t> musculature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koordinacione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korišćenja</a:t>
            </a:r>
            <a:r>
              <a:rPr lang="en-US" dirty="0" smtClean="0"/>
              <a:t> </a:t>
            </a:r>
            <a:r>
              <a:rPr lang="en-US" dirty="0" err="1" smtClean="0"/>
              <a:t>kose</a:t>
            </a:r>
            <a:r>
              <a:rPr lang="en-US" dirty="0" smtClean="0"/>
              <a:t> </a:t>
            </a:r>
            <a:r>
              <a:rPr lang="en-US" dirty="0" err="1" smtClean="0"/>
              <a:t>ravni</a:t>
            </a:r>
            <a:r>
              <a:rPr lang="en-US" dirty="0" smtClean="0"/>
              <a:t>. </a:t>
            </a:r>
            <a:r>
              <a:rPr lang="en-US" dirty="0" err="1" smtClean="0"/>
              <a:t>Ukoliko</a:t>
            </a:r>
            <a:r>
              <a:rPr lang="en-US" dirty="0" smtClean="0"/>
              <a:t> je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nezadovoljavajuće</a:t>
            </a:r>
            <a:r>
              <a:rPr lang="en-US" dirty="0" smtClean="0"/>
              <a:t> </a:t>
            </a:r>
            <a:r>
              <a:rPr lang="en-US" dirty="0" err="1" smtClean="0"/>
              <a:t>savetuje</a:t>
            </a:r>
            <a:r>
              <a:rPr lang="en-US" dirty="0" smtClean="0"/>
              <a:t> se </a:t>
            </a:r>
            <a:r>
              <a:rPr lang="en-US" dirty="0" err="1" smtClean="0"/>
              <a:t>operativno</a:t>
            </a:r>
            <a:r>
              <a:rPr lang="en-U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48600" cy="51253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79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Lečenje</a:t>
            </a:r>
            <a:r>
              <a:rPr lang="en-US" b="1" dirty="0"/>
              <a:t> </a:t>
            </a:r>
            <a:r>
              <a:rPr lang="en-US" b="1" dirty="0" err="1"/>
              <a:t>preloma</a:t>
            </a:r>
            <a:r>
              <a:rPr lang="en-US" b="1" dirty="0"/>
              <a:t> </a:t>
            </a:r>
            <a:r>
              <a:rPr lang="en-US" b="1" dirty="0" err="1"/>
              <a:t>može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 </a:t>
            </a:r>
            <a:r>
              <a:rPr lang="en-US" b="1" dirty="0" err="1"/>
              <a:t>neoperativno</a:t>
            </a:r>
            <a:r>
              <a:rPr lang="en-US" b="1" dirty="0"/>
              <a:t> i </a:t>
            </a:r>
            <a:r>
              <a:rPr lang="en-US" b="1" dirty="0" err="1"/>
              <a:t>operativno</a:t>
            </a:r>
            <a:r>
              <a:rPr lang="en-US" b="1" dirty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/>
              <a:t>sportista</a:t>
            </a:r>
            <a:r>
              <a:rPr lang="en-US" dirty="0"/>
              <a:t> se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dešavaju</a:t>
            </a:r>
            <a:r>
              <a:rPr lang="en-US" dirty="0"/>
              <a:t> </a:t>
            </a:r>
            <a:r>
              <a:rPr lang="en-US" dirty="0" err="1"/>
              <a:t>prleomi</a:t>
            </a:r>
            <a:r>
              <a:rPr lang="en-US" dirty="0"/>
              <a:t> </a:t>
            </a:r>
            <a:r>
              <a:rPr lang="en-US" dirty="0" err="1"/>
              <a:t>spoljašnjeg</a:t>
            </a:r>
            <a:r>
              <a:rPr lang="en-US" dirty="0"/>
              <a:t> </a:t>
            </a:r>
            <a:r>
              <a:rPr lang="en-US" dirty="0" err="1"/>
              <a:t>maleolusa</a:t>
            </a:r>
            <a:r>
              <a:rPr lang="en-US" dirty="0"/>
              <a:t>, a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znatno</a:t>
            </a:r>
            <a:r>
              <a:rPr lang="en-US" dirty="0"/>
              <a:t> </a:t>
            </a:r>
            <a:r>
              <a:rPr lang="en-US" dirty="0" err="1"/>
              <a:t>ređe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sr-Latn-RS" dirty="0"/>
              <a:t>A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prelomi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dislokacije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stabilno</a:t>
            </a:r>
            <a:r>
              <a:rPr lang="en-US" dirty="0"/>
              <a:t> </a:t>
            </a:r>
            <a:r>
              <a:rPr lang="en-US" dirty="0" err="1"/>
              <a:t>reponirani</a:t>
            </a:r>
            <a:r>
              <a:rPr lang="en-US" dirty="0"/>
              <a:t> </a:t>
            </a:r>
            <a:r>
              <a:rPr lang="en-US" dirty="0" err="1"/>
              <a:t>leče</a:t>
            </a:r>
            <a:r>
              <a:rPr lang="en-US" dirty="0"/>
              <a:t> </a:t>
            </a:r>
            <a:r>
              <a:rPr lang="en-US" dirty="0" err="1"/>
              <a:t>neoperativno</a:t>
            </a:r>
            <a:r>
              <a:rPr lang="en-US" dirty="0"/>
              <a:t> i </a:t>
            </a:r>
            <a:r>
              <a:rPr lang="en-US" dirty="0" err="1"/>
              <a:t>imobilišu</a:t>
            </a:r>
            <a:r>
              <a:rPr lang="en-US" dirty="0"/>
              <a:t> se </a:t>
            </a:r>
            <a:r>
              <a:rPr lang="en-US" dirty="0" err="1"/>
              <a:t>zadnjom</a:t>
            </a:r>
            <a:r>
              <a:rPr lang="en-US" dirty="0"/>
              <a:t> </a:t>
            </a:r>
            <a:r>
              <a:rPr lang="en-US" dirty="0" err="1"/>
              <a:t>gipsanom</a:t>
            </a:r>
            <a:r>
              <a:rPr lang="en-US" dirty="0"/>
              <a:t> </a:t>
            </a:r>
            <a:r>
              <a:rPr lang="en-US" dirty="0" err="1"/>
              <a:t>šinom</a:t>
            </a:r>
            <a:r>
              <a:rPr lang="en-US" dirty="0"/>
              <a:t> </a:t>
            </a:r>
            <a:r>
              <a:rPr lang="en-US" dirty="0" err="1"/>
              <a:t>onda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imobilizacije</a:t>
            </a:r>
            <a:r>
              <a:rPr lang="en-US" dirty="0"/>
              <a:t> (4-6 </a:t>
            </a:r>
            <a:r>
              <a:rPr lang="en-US" dirty="0" err="1"/>
              <a:t>nedelja</a:t>
            </a:r>
            <a:r>
              <a:rPr lang="en-US" dirty="0"/>
              <a:t>) </a:t>
            </a:r>
            <a:r>
              <a:rPr lang="en-US" dirty="0" err="1"/>
              <a:t>primenjuje</a:t>
            </a:r>
            <a:r>
              <a:rPr lang="en-US" dirty="0"/>
              <a:t> </a:t>
            </a: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fizikalnog</a:t>
            </a:r>
            <a:r>
              <a:rPr lang="en-US" dirty="0"/>
              <a:t> </a:t>
            </a:r>
            <a:r>
              <a:rPr lang="en-US" dirty="0" err="1"/>
              <a:t>lečenja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imobilisanih</a:t>
            </a:r>
            <a:r>
              <a:rPr lang="en-US" dirty="0"/>
              <a:t> </a:t>
            </a:r>
            <a:r>
              <a:rPr lang="en-US" dirty="0" err="1"/>
              <a:t>distorzija</a:t>
            </a:r>
            <a:r>
              <a:rPr lang="en-US" dirty="0"/>
              <a:t>: </a:t>
            </a:r>
            <a:r>
              <a:rPr lang="en-US" dirty="0" err="1"/>
              <a:t>izometrične</a:t>
            </a:r>
            <a:r>
              <a:rPr lang="en-US" dirty="0"/>
              <a:t>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mobilisane</a:t>
            </a:r>
            <a:r>
              <a:rPr lang="en-US" dirty="0"/>
              <a:t> musculature, </a:t>
            </a:r>
            <a:r>
              <a:rPr lang="en-US" dirty="0" err="1"/>
              <a:t>aktivne</a:t>
            </a:r>
            <a:r>
              <a:rPr lang="en-US" dirty="0"/>
              <a:t>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prstiju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i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opšte</a:t>
            </a:r>
            <a:r>
              <a:rPr lang="en-US" dirty="0"/>
              <a:t> </a:t>
            </a:r>
            <a:r>
              <a:rPr lang="en-US" dirty="0" err="1"/>
              <a:t>kondicije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slobodnih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naglaskom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kolena</a:t>
            </a:r>
            <a:r>
              <a:rPr lang="en-US" dirty="0"/>
              <a:t> i </a:t>
            </a:r>
            <a:r>
              <a:rPr lang="en-US" dirty="0" err="1"/>
              <a:t>kuka</a:t>
            </a:r>
            <a:r>
              <a:rPr lang="en-US" dirty="0"/>
              <a:t>. 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43891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Hod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štakama</a:t>
            </a:r>
            <a:r>
              <a:rPr lang="en-US" dirty="0" smtClean="0"/>
              <a:t> </a:t>
            </a:r>
            <a:r>
              <a:rPr lang="en-US" dirty="0" err="1" smtClean="0"/>
              <a:t>počinje</a:t>
            </a:r>
            <a:r>
              <a:rPr lang="en-US" dirty="0" smtClean="0"/>
              <a:t>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oslonca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povređenu</a:t>
            </a:r>
            <a:r>
              <a:rPr lang="en-US" dirty="0" smtClean="0"/>
              <a:t> </a:t>
            </a:r>
            <a:r>
              <a:rPr lang="en-US" dirty="0" err="1" smtClean="0"/>
              <a:t>nogu</a:t>
            </a:r>
            <a:r>
              <a:rPr lang="en-US" dirty="0" smtClean="0"/>
              <a:t>.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gips</a:t>
            </a:r>
            <a:r>
              <a:rPr lang="en-US" dirty="0" smtClean="0"/>
              <a:t> </a:t>
            </a:r>
            <a:r>
              <a:rPr lang="en-US" dirty="0" err="1" smtClean="0"/>
              <a:t>skine</a:t>
            </a:r>
            <a:r>
              <a:rPr lang="en-US" dirty="0" smtClean="0"/>
              <a:t> (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nedelje</a:t>
            </a:r>
            <a:r>
              <a:rPr lang="en-US" dirty="0" smtClean="0"/>
              <a:t>) </a:t>
            </a:r>
            <a:r>
              <a:rPr lang="en-US" dirty="0" err="1" smtClean="0"/>
              <a:t>preostaje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savlada</a:t>
            </a:r>
            <a:r>
              <a:rPr lang="en-US" dirty="0" smtClean="0"/>
              <a:t> </a:t>
            </a:r>
            <a:r>
              <a:rPr lang="en-US" dirty="0" err="1" smtClean="0"/>
              <a:t>imobilizaciona</a:t>
            </a:r>
            <a:r>
              <a:rPr lang="en-US" dirty="0" smtClean="0"/>
              <a:t> </a:t>
            </a:r>
            <a:r>
              <a:rPr lang="en-US" dirty="0" err="1" smtClean="0"/>
              <a:t>kontrakura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zglobova</a:t>
            </a:r>
            <a:r>
              <a:rPr lang="en-US" dirty="0" smtClean="0"/>
              <a:t> </a:t>
            </a:r>
            <a:r>
              <a:rPr lang="en-US" dirty="0" err="1" smtClean="0"/>
              <a:t>stopala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povrate</a:t>
            </a:r>
            <a:r>
              <a:rPr lang="en-US" dirty="0" smtClean="0"/>
              <a:t>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funkcionalni</a:t>
            </a:r>
            <a:r>
              <a:rPr lang="en-US" dirty="0" smtClean="0"/>
              <a:t> </a:t>
            </a:r>
            <a:r>
              <a:rPr lang="en-US" dirty="0" err="1" smtClean="0"/>
              <a:t>kvaliteti</a:t>
            </a:r>
            <a:r>
              <a:rPr lang="en-US" dirty="0" smtClean="0"/>
              <a:t>.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počinje</a:t>
            </a:r>
            <a:r>
              <a:rPr lang="en-US" dirty="0" smtClean="0"/>
              <a:t> </a:t>
            </a:r>
            <a:r>
              <a:rPr lang="en-US" dirty="0" err="1" smtClean="0"/>
              <a:t>hod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delimičnim</a:t>
            </a:r>
            <a:r>
              <a:rPr lang="en-US" dirty="0" smtClean="0"/>
              <a:t>, a </a:t>
            </a:r>
            <a:r>
              <a:rPr lang="en-US" dirty="0" err="1" smtClean="0"/>
              <a:t>ubrzo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punim</a:t>
            </a:r>
            <a:r>
              <a:rPr lang="en-US" dirty="0" smtClean="0"/>
              <a:t> </a:t>
            </a:r>
            <a:r>
              <a:rPr lang="en-US" dirty="0" err="1" smtClean="0"/>
              <a:t>osloncem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progresivno</a:t>
            </a:r>
            <a:r>
              <a:rPr lang="en-US" dirty="0" smtClean="0"/>
              <a:t>, </a:t>
            </a:r>
            <a:r>
              <a:rPr lang="en-US" dirty="0" err="1" smtClean="0"/>
              <a:t>najbolje</a:t>
            </a:r>
            <a:r>
              <a:rPr lang="en-US" dirty="0" smtClean="0"/>
              <a:t> u </a:t>
            </a:r>
            <a:r>
              <a:rPr lang="en-US" dirty="0" err="1" smtClean="0"/>
              <a:t>bazenu</a:t>
            </a:r>
            <a:r>
              <a:rPr lang="en-US" dirty="0" smtClean="0"/>
              <a:t>. </a:t>
            </a:r>
            <a:r>
              <a:rPr lang="en-US" dirty="0" err="1" smtClean="0"/>
              <a:t>Hidro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termoterapija</a:t>
            </a:r>
            <a:r>
              <a:rPr lang="en-US" dirty="0" smtClean="0"/>
              <a:t> (</a:t>
            </a:r>
            <a:r>
              <a:rPr lang="en-US" dirty="0" err="1" smtClean="0"/>
              <a:t>naizmenične</a:t>
            </a:r>
            <a:r>
              <a:rPr lang="en-US" dirty="0" smtClean="0"/>
              <a:t>, </a:t>
            </a:r>
            <a:r>
              <a:rPr lang="en-US" dirty="0" err="1" smtClean="0"/>
              <a:t>vrtložne</a:t>
            </a:r>
            <a:r>
              <a:rPr lang="en-US" dirty="0" smtClean="0"/>
              <a:t> </a:t>
            </a:r>
            <a:r>
              <a:rPr lang="en-US" dirty="0" err="1" smtClean="0"/>
              <a:t>kupke</a:t>
            </a:r>
            <a:r>
              <a:rPr lang="en-US" dirty="0" smtClean="0"/>
              <a:t>, paraffin) </a:t>
            </a:r>
            <a:r>
              <a:rPr lang="en-US" dirty="0" err="1" smtClean="0"/>
              <a:t>su</a:t>
            </a:r>
            <a:r>
              <a:rPr lang="en-US" dirty="0" smtClean="0"/>
              <a:t> n </a:t>
            </a:r>
            <a:r>
              <a:rPr lang="en-US" dirty="0" err="1" smtClean="0"/>
              <a:t>ajprikladnija</a:t>
            </a:r>
            <a:r>
              <a:rPr lang="en-US" dirty="0" smtClean="0"/>
              <a:t> </a:t>
            </a:r>
            <a:r>
              <a:rPr lang="en-US" dirty="0" err="1" smtClean="0"/>
              <a:t>priprema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primenjivati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brojne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magnetno</a:t>
            </a:r>
            <a:r>
              <a:rPr lang="en-US" dirty="0" smtClean="0"/>
              <a:t> </a:t>
            </a:r>
            <a:r>
              <a:rPr lang="en-US" dirty="0" err="1" smtClean="0"/>
              <a:t>polje</a:t>
            </a:r>
            <a:r>
              <a:rPr lang="en-US" dirty="0" smtClean="0"/>
              <a:t>, </a:t>
            </a:r>
            <a:r>
              <a:rPr lang="en-US" dirty="0" err="1" smtClean="0"/>
              <a:t>dijatermija</a:t>
            </a:r>
            <a:r>
              <a:rPr lang="en-US" dirty="0" smtClean="0"/>
              <a:t>, </a:t>
            </a:r>
            <a:r>
              <a:rPr lang="en-US" dirty="0" err="1" smtClean="0"/>
              <a:t>ultrazvuk</a:t>
            </a:r>
            <a:r>
              <a:rPr lang="en-US" dirty="0" smtClean="0"/>
              <a:t>, </a:t>
            </a:r>
            <a:r>
              <a:rPr lang="en-US" dirty="0" err="1" smtClean="0"/>
              <a:t>elektroterapija</a:t>
            </a:r>
            <a:r>
              <a:rPr lang="en-US" dirty="0" smtClean="0"/>
              <a:t> (DD </a:t>
            </a:r>
            <a:r>
              <a:rPr lang="en-US" dirty="0" err="1" smtClean="0"/>
              <a:t>i</a:t>
            </a:r>
            <a:r>
              <a:rPr lang="en-US" dirty="0" smtClean="0"/>
              <a:t> IF </a:t>
            </a:r>
            <a:r>
              <a:rPr lang="en-US" dirty="0" err="1" smtClean="0"/>
              <a:t>struje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219200"/>
            <a:ext cx="25336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/>
              <a:t>P</a:t>
            </a:r>
            <a:r>
              <a:rPr lang="sr-Latn-RS" sz="4000" dirty="0" smtClean="0"/>
              <a:t>okreti u skočnom zglobu art.talocruralis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Z</a:t>
            </a:r>
            <a:r>
              <a:rPr lang="sr-Latn-RS" dirty="0" smtClean="0"/>
              <a:t>glob čine tri kosti: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ibija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ibula</a:t>
            </a:r>
          </a:p>
          <a:p>
            <a:r>
              <a:rPr lang="sr-Latn-RS" dirty="0" smtClean="0"/>
              <a:t>Talus</a:t>
            </a:r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P</a:t>
            </a:r>
            <a:r>
              <a:rPr lang="sr-Latn-RS" dirty="0" smtClean="0"/>
              <a:t>okreti </a:t>
            </a:r>
          </a:p>
          <a:p>
            <a:pPr>
              <a:buNone/>
            </a:pPr>
            <a:r>
              <a:rPr lang="sr-Latn-RS" dirty="0" smtClean="0"/>
              <a:t>-dorzalna fleksija</a:t>
            </a:r>
          </a:p>
          <a:p>
            <a:pPr>
              <a:buNone/>
            </a:pPr>
            <a:r>
              <a:rPr lang="sr-Latn-RS" dirty="0" smtClean="0"/>
              <a:t>-plantarna fleksija</a:t>
            </a:r>
          </a:p>
          <a:p>
            <a:pPr>
              <a:buNone/>
            </a:pPr>
            <a:endParaRPr lang="sr-Latn-RS" dirty="0" smtClean="0"/>
          </a:p>
          <a:p>
            <a:endParaRPr lang="en-US" dirty="0"/>
          </a:p>
        </p:txBody>
      </p:sp>
      <p:pic>
        <p:nvPicPr>
          <p:cNvPr id="9" name="Content Placeholder 8" descr="ankle_arthoscopy_anatomy_bon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3960440" cy="489654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dirty="0"/>
              <a:t>FIZIKALNO LEČENJE I OSPOSOBLJAVANJE POSLE POVREDA LIGAMENTA SKOČNOG ZGLOBA</a:t>
            </a: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Možemo</a:t>
            </a:r>
            <a:r>
              <a:rPr lang="en-US" sz="2400" dirty="0"/>
              <a:t> se </a:t>
            </a:r>
            <a:r>
              <a:rPr lang="en-US" sz="2400" dirty="0" err="1"/>
              <a:t>složiti</a:t>
            </a:r>
            <a:r>
              <a:rPr lang="en-US" sz="2400" dirty="0"/>
              <a:t> da </a:t>
            </a:r>
            <a:r>
              <a:rPr lang="en-US" sz="2400" dirty="0" err="1"/>
              <a:t>najlakše</a:t>
            </a:r>
            <a:r>
              <a:rPr lang="en-US" sz="2400" dirty="0"/>
              <a:t> </a:t>
            </a:r>
            <a:r>
              <a:rPr lang="en-US" sz="2400" dirty="0" err="1"/>
              <a:t>elongacione</a:t>
            </a:r>
            <a:r>
              <a:rPr lang="en-US" sz="2400" dirty="0"/>
              <a:t> </a:t>
            </a:r>
            <a:r>
              <a:rPr lang="en-US" sz="2400" dirty="0" err="1"/>
              <a:t>distorzije</a:t>
            </a:r>
            <a:r>
              <a:rPr lang="en-US" sz="2400" dirty="0"/>
              <a:t> </a:t>
            </a:r>
            <a:r>
              <a:rPr lang="en-US" sz="2400" dirty="0" err="1"/>
              <a:t>stopala</a:t>
            </a:r>
            <a:r>
              <a:rPr lang="en-US" sz="2400" dirty="0"/>
              <a:t> ne </a:t>
            </a:r>
            <a:r>
              <a:rPr lang="en-US" sz="2400" dirty="0" err="1"/>
              <a:t>zahtevaju</a:t>
            </a:r>
            <a:r>
              <a:rPr lang="en-US" sz="2400" dirty="0"/>
              <a:t> </a:t>
            </a:r>
            <a:r>
              <a:rPr lang="en-US" sz="2400" dirty="0" err="1"/>
              <a:t>veće</a:t>
            </a:r>
            <a:r>
              <a:rPr lang="en-US" sz="2400" dirty="0"/>
              <a:t> </a:t>
            </a:r>
            <a:r>
              <a:rPr lang="en-US" sz="2400" dirty="0" err="1"/>
              <a:t>terapijske</a:t>
            </a:r>
            <a:r>
              <a:rPr lang="en-US" sz="2400" dirty="0"/>
              <a:t> procedure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/>
              <a:t>proći</a:t>
            </a:r>
            <a:r>
              <a:rPr lang="en-US" sz="2400" dirty="0"/>
              <a:t> </a:t>
            </a:r>
            <a:r>
              <a:rPr lang="en-US" sz="2400" dirty="0" err="1"/>
              <a:t>bez</a:t>
            </a:r>
            <a:r>
              <a:rPr lang="en-US" sz="2400" dirty="0"/>
              <a:t> </a:t>
            </a:r>
            <a:r>
              <a:rPr lang="en-US" sz="2400" dirty="0" err="1"/>
              <a:t>lečenja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u </a:t>
            </a:r>
            <a:r>
              <a:rPr lang="en-US" sz="2400" dirty="0" err="1"/>
              <a:t>pitanju</a:t>
            </a:r>
            <a:r>
              <a:rPr lang="en-US" sz="2400" dirty="0"/>
              <a:t> </a:t>
            </a:r>
            <a:r>
              <a:rPr lang="en-US" sz="2400" dirty="0" err="1"/>
              <a:t>osobe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se ne </a:t>
            </a:r>
            <a:r>
              <a:rPr lang="en-US" sz="2400" dirty="0" err="1"/>
              <a:t>bave</a:t>
            </a:r>
            <a:r>
              <a:rPr lang="en-US" sz="2400" dirty="0"/>
              <a:t> </a:t>
            </a:r>
            <a:r>
              <a:rPr lang="en-US" sz="2400" dirty="0" err="1"/>
              <a:t>sportom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/>
              <a:t>sportista</a:t>
            </a:r>
            <a:r>
              <a:rPr lang="en-US" sz="2400" dirty="0"/>
              <a:t> i </a:t>
            </a:r>
            <a:r>
              <a:rPr lang="en-US" sz="2400" dirty="0" err="1"/>
              <a:t>najmanja</a:t>
            </a:r>
            <a:r>
              <a:rPr lang="en-US" sz="2400" dirty="0"/>
              <a:t> </a:t>
            </a:r>
            <a:r>
              <a:rPr lang="en-US" sz="2400" dirty="0" err="1"/>
              <a:t>distorzija</a:t>
            </a:r>
            <a:r>
              <a:rPr lang="en-US" sz="2400" dirty="0"/>
              <a:t> </a:t>
            </a:r>
            <a:r>
              <a:rPr lang="en-US" sz="2400" dirty="0" err="1"/>
              <a:t>zaslužuje</a:t>
            </a:r>
            <a:r>
              <a:rPr lang="en-US" sz="2400" dirty="0"/>
              <a:t> </a:t>
            </a:r>
            <a:r>
              <a:rPr lang="en-US" sz="2400" dirty="0" err="1"/>
              <a:t>odgovarajuću</a:t>
            </a:r>
            <a:r>
              <a:rPr lang="en-US" sz="2400" dirty="0"/>
              <a:t> </a:t>
            </a:r>
            <a:r>
              <a:rPr lang="en-US" sz="2400" dirty="0" err="1"/>
              <a:t>pažnju</a:t>
            </a:r>
            <a:r>
              <a:rPr lang="en-US" sz="2400" dirty="0"/>
              <a:t> i </a:t>
            </a:r>
            <a:r>
              <a:rPr lang="en-US" sz="2400" dirty="0" err="1"/>
              <a:t>postupak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 smtClean="0"/>
              <a:t> </a:t>
            </a:r>
            <a:r>
              <a:rPr lang="en-US" sz="2400" dirty="0" err="1"/>
              <a:t>Stoga</a:t>
            </a:r>
            <a:r>
              <a:rPr lang="en-US" sz="2400" dirty="0"/>
              <a:t> i </a:t>
            </a:r>
            <a:r>
              <a:rPr lang="en-US" sz="2400" dirty="0" err="1"/>
              <a:t>najlakše</a:t>
            </a:r>
            <a:r>
              <a:rPr lang="en-US" sz="2400" dirty="0"/>
              <a:t> </a:t>
            </a:r>
            <a:r>
              <a:rPr lang="en-US" sz="2400" dirty="0" err="1"/>
              <a:t>distorzije</a:t>
            </a:r>
            <a:r>
              <a:rPr lang="en-US" sz="2400" dirty="0"/>
              <a:t> </a:t>
            </a:r>
            <a:r>
              <a:rPr lang="en-US" sz="2400" dirty="0" err="1"/>
              <a:t>sportista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odmah</a:t>
            </a:r>
            <a:r>
              <a:rPr lang="en-US" sz="2400" dirty="0"/>
              <a:t> </a:t>
            </a:r>
            <a:r>
              <a:rPr lang="en-US" sz="2400" dirty="0" err="1"/>
              <a:t>bandažirati</a:t>
            </a:r>
            <a:r>
              <a:rPr lang="en-US" sz="2400" dirty="0"/>
              <a:t>, </a:t>
            </a:r>
            <a:r>
              <a:rPr lang="en-US" sz="2400" dirty="0" err="1"/>
              <a:t>aplikovati</a:t>
            </a:r>
            <a:r>
              <a:rPr lang="en-US" sz="2400" dirty="0"/>
              <a:t> led i </a:t>
            </a:r>
            <a:r>
              <a:rPr lang="en-US" sz="2400" dirty="0" err="1"/>
              <a:t>povređenog</a:t>
            </a:r>
            <a:r>
              <a:rPr lang="en-US" sz="2400" dirty="0"/>
              <a:t> </a:t>
            </a:r>
            <a:r>
              <a:rPr lang="en-US" sz="2400" dirty="0" err="1"/>
              <a:t>poštedeti</a:t>
            </a:r>
            <a:r>
              <a:rPr lang="en-US" sz="2400" dirty="0"/>
              <a:t> </a:t>
            </a:r>
            <a:r>
              <a:rPr lang="en-US" sz="2400" dirty="0" err="1"/>
              <a:t>svakog</a:t>
            </a:r>
            <a:r>
              <a:rPr lang="en-US" sz="2400" dirty="0"/>
              <a:t> </a:t>
            </a:r>
            <a:r>
              <a:rPr lang="en-US" sz="2400" dirty="0" err="1"/>
              <a:t>fizičkog</a:t>
            </a:r>
            <a:r>
              <a:rPr lang="en-US" sz="2400" dirty="0"/>
              <a:t> </a:t>
            </a:r>
            <a:r>
              <a:rPr lang="en-US" sz="2400" dirty="0" err="1"/>
              <a:t>napora</a:t>
            </a:r>
            <a:r>
              <a:rPr lang="en-US" sz="2400" dirty="0"/>
              <a:t> 7-10 </a:t>
            </a:r>
            <a:r>
              <a:rPr lang="en-US" sz="2400" dirty="0" err="1"/>
              <a:t>dana</a:t>
            </a:r>
            <a:r>
              <a:rPr lang="en-US" sz="2400" dirty="0"/>
              <a:t>. </a:t>
            </a:r>
            <a:r>
              <a:rPr lang="en-US" sz="2400" dirty="0" err="1"/>
              <a:t>Za</a:t>
            </a:r>
            <a:r>
              <a:rPr lang="en-US" sz="2400" dirty="0"/>
              <a:t> to </a:t>
            </a:r>
            <a:r>
              <a:rPr lang="en-US" sz="2400" dirty="0" err="1"/>
              <a:t>vreme</a:t>
            </a:r>
            <a:r>
              <a:rPr lang="en-US" sz="2400" dirty="0"/>
              <a:t> </a:t>
            </a:r>
            <a:r>
              <a:rPr lang="en-US" sz="2400" dirty="0" err="1"/>
              <a:t>izvode</a:t>
            </a:r>
            <a:r>
              <a:rPr lang="en-US" sz="2400" dirty="0"/>
              <a:t> se </a:t>
            </a:r>
            <a:r>
              <a:rPr lang="en-US" sz="2400" dirty="0" err="1"/>
              <a:t>izometrične</a:t>
            </a:r>
            <a:r>
              <a:rPr lang="en-US" sz="2400" dirty="0"/>
              <a:t> </a:t>
            </a:r>
            <a:r>
              <a:rPr lang="en-US" sz="2400" dirty="0" err="1"/>
              <a:t>kontrakcije</a:t>
            </a:r>
            <a:r>
              <a:rPr lang="en-US" sz="2400" dirty="0"/>
              <a:t> </a:t>
            </a:r>
            <a:r>
              <a:rPr lang="en-US" sz="2400" dirty="0" err="1"/>
              <a:t>svih</a:t>
            </a:r>
            <a:r>
              <a:rPr lang="en-US" sz="2400" dirty="0"/>
              <a:t> </a:t>
            </a:r>
            <a:r>
              <a:rPr lang="en-US" sz="2400" dirty="0" err="1"/>
              <a:t>mišića</a:t>
            </a:r>
            <a:r>
              <a:rPr lang="en-US" sz="2400" dirty="0"/>
              <a:t> </a:t>
            </a:r>
            <a:r>
              <a:rPr lang="en-US" sz="2400" dirty="0" err="1"/>
              <a:t>pokretača</a:t>
            </a:r>
            <a:r>
              <a:rPr lang="en-US" sz="2400" dirty="0"/>
              <a:t> </a:t>
            </a:r>
            <a:r>
              <a:rPr lang="en-US" sz="2400" dirty="0" err="1"/>
              <a:t>zgloba</a:t>
            </a:r>
            <a:r>
              <a:rPr lang="en-US" sz="2400" dirty="0"/>
              <a:t> i </a:t>
            </a:r>
            <a:r>
              <a:rPr lang="en-US" sz="2400" dirty="0" err="1"/>
              <a:t>vežbe</a:t>
            </a:r>
            <a:r>
              <a:rPr lang="en-US" sz="2400" dirty="0"/>
              <a:t> </a:t>
            </a:r>
            <a:r>
              <a:rPr lang="en-US" sz="2400" dirty="0" err="1"/>
              <a:t>opšte</a:t>
            </a:r>
            <a:r>
              <a:rPr lang="en-US" sz="2400" dirty="0"/>
              <a:t> </a:t>
            </a:r>
            <a:r>
              <a:rPr lang="en-US" sz="2400" dirty="0" err="1"/>
              <a:t>kondicije</a:t>
            </a:r>
            <a:r>
              <a:rPr lang="en-US" sz="2400" dirty="0"/>
              <a:t> </a:t>
            </a:r>
            <a:r>
              <a:rPr lang="en-US" sz="2400" dirty="0" err="1"/>
              <a:t>slobodnih</a:t>
            </a:r>
            <a:r>
              <a:rPr lang="en-US" sz="2400" dirty="0"/>
              <a:t> </a:t>
            </a:r>
            <a:r>
              <a:rPr lang="en-US" sz="2400" dirty="0" err="1"/>
              <a:t>segmenata</a:t>
            </a:r>
            <a:r>
              <a:rPr lang="en-US" sz="2400" dirty="0"/>
              <a:t> i </a:t>
            </a:r>
            <a:r>
              <a:rPr lang="en-US" sz="2400" dirty="0" err="1"/>
              <a:t>trupa</a:t>
            </a:r>
            <a:r>
              <a:rPr lang="en-US" sz="2400" dirty="0"/>
              <a:t>.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207001"/>
            <a:ext cx="1981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89120"/>
          </a:xfrm>
        </p:spPr>
        <p:txBody>
          <a:bodyPr/>
          <a:lstStyle/>
          <a:p>
            <a:r>
              <a:rPr lang="en-US" dirty="0" err="1" smtClean="0"/>
              <a:t>Posle</a:t>
            </a:r>
            <a:r>
              <a:rPr lang="en-US" dirty="0" smtClean="0"/>
              <a:t> 48 sati </a:t>
            </a:r>
            <a:r>
              <a:rPr lang="en-US" dirty="0" err="1" smtClean="0"/>
              <a:t>bandaža</a:t>
            </a:r>
            <a:r>
              <a:rPr lang="en-US" dirty="0" smtClean="0"/>
              <a:t> se </a:t>
            </a:r>
            <a:r>
              <a:rPr lang="en-US" dirty="0" err="1" smtClean="0"/>
              <a:t>povremeno</a:t>
            </a:r>
            <a:r>
              <a:rPr lang="en-US" dirty="0" smtClean="0"/>
              <a:t> </a:t>
            </a:r>
            <a:r>
              <a:rPr lang="en-US" dirty="0" err="1" smtClean="0"/>
              <a:t>skida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umesto</a:t>
            </a:r>
            <a:r>
              <a:rPr lang="en-US" dirty="0" smtClean="0"/>
              <a:t> </a:t>
            </a:r>
            <a:r>
              <a:rPr lang="en-US" dirty="0" err="1" smtClean="0"/>
              <a:t>kriooterapije</a:t>
            </a:r>
            <a:r>
              <a:rPr lang="en-US" dirty="0" smtClean="0"/>
              <a:t> </a:t>
            </a:r>
            <a:r>
              <a:rPr lang="en-US" dirty="0" err="1" smtClean="0"/>
              <a:t>aplikovale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fizikalne</a:t>
            </a:r>
            <a:r>
              <a:rPr lang="en-US" dirty="0" smtClean="0"/>
              <a:t> procedure, </a:t>
            </a:r>
            <a:r>
              <a:rPr lang="en-US" dirty="0" err="1" smtClean="0"/>
              <a:t>najbolje</a:t>
            </a:r>
            <a:r>
              <a:rPr lang="en-US" dirty="0" smtClean="0"/>
              <a:t>, </a:t>
            </a:r>
            <a:r>
              <a:rPr lang="en-US" dirty="0" err="1" smtClean="0"/>
              <a:t>naizmenične</a:t>
            </a:r>
            <a:r>
              <a:rPr lang="en-US" dirty="0" smtClean="0"/>
              <a:t> </a:t>
            </a:r>
            <a:r>
              <a:rPr lang="en-US" dirty="0" err="1" smtClean="0"/>
              <a:t>kupke</a:t>
            </a:r>
            <a:r>
              <a:rPr lang="en-US" dirty="0" smtClean="0"/>
              <a:t>, </a:t>
            </a:r>
            <a:r>
              <a:rPr lang="en-US" dirty="0" err="1" smtClean="0"/>
              <a:t>parafinsko</a:t>
            </a:r>
            <a:r>
              <a:rPr lang="en-US" dirty="0" smtClean="0"/>
              <a:t> </a:t>
            </a:r>
            <a:r>
              <a:rPr lang="en-US" dirty="0" err="1" smtClean="0"/>
              <a:t>pakovanje</a:t>
            </a:r>
            <a:r>
              <a:rPr lang="en-US" dirty="0" smtClean="0"/>
              <a:t>, </a:t>
            </a:r>
            <a:r>
              <a:rPr lang="en-US" dirty="0" err="1" smtClean="0"/>
              <a:t>elektroforeza</a:t>
            </a:r>
            <a:r>
              <a:rPr lang="en-US" dirty="0" smtClean="0"/>
              <a:t> </a:t>
            </a:r>
            <a:r>
              <a:rPr lang="en-US" dirty="0" err="1" smtClean="0"/>
              <a:t>lokalnih</a:t>
            </a:r>
            <a:r>
              <a:rPr lang="en-US" dirty="0" smtClean="0"/>
              <a:t> </a:t>
            </a:r>
            <a:r>
              <a:rPr lang="en-US" dirty="0" err="1" smtClean="0"/>
              <a:t>anestetika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dilatatora</a:t>
            </a:r>
            <a:r>
              <a:rPr lang="en-US" dirty="0" smtClean="0"/>
              <a:t>, </a:t>
            </a:r>
            <a:r>
              <a:rPr lang="en-US" dirty="0" err="1" smtClean="0"/>
              <a:t>magnetno</a:t>
            </a:r>
            <a:r>
              <a:rPr lang="en-US" dirty="0" smtClean="0"/>
              <a:t> </a:t>
            </a:r>
            <a:r>
              <a:rPr lang="en-US" dirty="0" err="1" smtClean="0"/>
              <a:t>polje</a:t>
            </a:r>
            <a:r>
              <a:rPr lang="en-US" dirty="0" smtClean="0"/>
              <a:t>, </a:t>
            </a:r>
            <a:r>
              <a:rPr lang="en-US" dirty="0" err="1" smtClean="0"/>
              <a:t>dijadinamične</a:t>
            </a:r>
            <a:r>
              <a:rPr lang="en-US" dirty="0" smtClean="0"/>
              <a:t>, </a:t>
            </a:r>
            <a:r>
              <a:rPr lang="en-US" dirty="0" err="1" smtClean="0"/>
              <a:t>interferentne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, Laser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ultrazvuk</a:t>
            </a:r>
            <a:r>
              <a:rPr lang="en-US" dirty="0" smtClean="0"/>
              <a:t> (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raspoloživoj</a:t>
            </a:r>
            <a:r>
              <a:rPr lang="en-US" dirty="0" smtClean="0"/>
              <a:t> </a:t>
            </a:r>
            <a:r>
              <a:rPr lang="en-US" dirty="0" err="1" smtClean="0"/>
              <a:t>aparaturi</a:t>
            </a:r>
            <a:r>
              <a:rPr lang="en-US" dirty="0" smtClean="0"/>
              <a:t>). </a:t>
            </a:r>
            <a:r>
              <a:rPr lang="en-US" dirty="0" err="1" smtClean="0"/>
              <a:t>Slede</a:t>
            </a:r>
            <a:r>
              <a:rPr lang="en-US" dirty="0" smtClean="0"/>
              <a:t> </a:t>
            </a:r>
            <a:r>
              <a:rPr lang="en-US" dirty="0" err="1" smtClean="0"/>
              <a:t>aktivne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istezanja</a:t>
            </a:r>
            <a:r>
              <a:rPr lang="en-US" dirty="0" smtClean="0"/>
              <a:t> </a:t>
            </a:r>
            <a:r>
              <a:rPr lang="en-US" dirty="0" err="1" smtClean="0"/>
              <a:t>dorzalnih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plantarnih</a:t>
            </a:r>
            <a:r>
              <a:rPr lang="en-US" dirty="0" smtClean="0"/>
              <a:t> </a:t>
            </a:r>
            <a:r>
              <a:rPr lang="en-US" dirty="0" err="1" smtClean="0"/>
              <a:t>fleksora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(</a:t>
            </a:r>
            <a:r>
              <a:rPr lang="en-US" dirty="0" err="1" smtClean="0"/>
              <a:t>posle</a:t>
            </a:r>
            <a:r>
              <a:rPr lang="en-US" dirty="0" smtClean="0"/>
              <a:t> pet do </a:t>
            </a:r>
            <a:r>
              <a:rPr lang="en-US" dirty="0" err="1" smtClean="0"/>
              <a:t>sedam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aktivne</a:t>
            </a:r>
            <a:r>
              <a:rPr lang="en-US" dirty="0" smtClean="0"/>
              <a:t> </a:t>
            </a:r>
            <a:r>
              <a:rPr lang="en-US" dirty="0" err="1" smtClean="0"/>
              <a:t>prosupinacije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ograničenom</a:t>
            </a:r>
            <a:r>
              <a:rPr lang="en-US" dirty="0" smtClean="0"/>
              <a:t> </a:t>
            </a:r>
            <a:r>
              <a:rPr lang="en-US" dirty="0" err="1" smtClean="0"/>
              <a:t>amplitudom</a:t>
            </a:r>
            <a:r>
              <a:rPr lang="en-US" dirty="0" smtClean="0"/>
              <a:t> (50%).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4958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Vežba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mišića</a:t>
            </a:r>
            <a:r>
              <a:rPr lang="en-US" dirty="0"/>
              <a:t> </a:t>
            </a:r>
            <a:r>
              <a:rPr lang="en-US" dirty="0" err="1"/>
              <a:t>pokretača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zloba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početi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7-10 </a:t>
            </a:r>
            <a:r>
              <a:rPr lang="en-US" dirty="0" err="1"/>
              <a:t>dana</a:t>
            </a:r>
            <a:r>
              <a:rPr lang="en-US" dirty="0"/>
              <a:t>,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manuelnim</a:t>
            </a:r>
            <a:r>
              <a:rPr lang="en-US" dirty="0"/>
              <a:t> </a:t>
            </a:r>
            <a:r>
              <a:rPr lang="en-US" dirty="0" err="1"/>
              <a:t>otporom</a:t>
            </a:r>
            <a:r>
              <a:rPr lang="en-US" dirty="0"/>
              <a:t> u </a:t>
            </a:r>
            <a:r>
              <a:rPr lang="en-US" dirty="0" err="1"/>
              <a:t>polovini</a:t>
            </a:r>
            <a:r>
              <a:rPr lang="en-US" dirty="0"/>
              <a:t> </a:t>
            </a:r>
            <a:r>
              <a:rPr lang="en-US" dirty="0" err="1"/>
              <a:t>fiziološke</a:t>
            </a:r>
            <a:r>
              <a:rPr lang="en-US" dirty="0"/>
              <a:t> amplitude. </a:t>
            </a:r>
            <a:r>
              <a:rPr lang="en-US" dirty="0" err="1"/>
              <a:t>Posle</a:t>
            </a:r>
            <a:r>
              <a:rPr lang="en-US" dirty="0"/>
              <a:t> 14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vežbama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ograničiti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amplitude </a:t>
            </a:r>
            <a:r>
              <a:rPr lang="en-US" dirty="0" err="1"/>
              <a:t>pokreta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isteže</a:t>
            </a:r>
            <a:r>
              <a:rPr lang="en-US" dirty="0"/>
              <a:t> </a:t>
            </a:r>
            <a:r>
              <a:rPr lang="en-US" dirty="0" err="1"/>
              <a:t>povređeni</a:t>
            </a:r>
            <a:r>
              <a:rPr lang="en-US" dirty="0"/>
              <a:t> ligament. U </a:t>
            </a:r>
            <a:r>
              <a:rPr lang="en-US" dirty="0" err="1"/>
              <a:t>trećoj</a:t>
            </a:r>
            <a:r>
              <a:rPr lang="en-US" dirty="0"/>
              <a:t> </a:t>
            </a:r>
            <a:r>
              <a:rPr lang="en-US" dirty="0" err="1"/>
              <a:t>nedelji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se </a:t>
            </a:r>
            <a:r>
              <a:rPr lang="en-US" dirty="0" err="1"/>
              <a:t>doziranje</a:t>
            </a:r>
            <a:r>
              <a:rPr lang="en-US" dirty="0"/>
              <a:t> </a:t>
            </a:r>
            <a:r>
              <a:rPr lang="en-US" dirty="0" err="1"/>
              <a:t>vežbi</a:t>
            </a:r>
            <a:r>
              <a:rPr lang="en-US" dirty="0"/>
              <a:t>, a </a:t>
            </a:r>
            <a:r>
              <a:rPr lang="en-US" dirty="0" err="1"/>
              <a:t>uvode</a:t>
            </a:r>
            <a:r>
              <a:rPr lang="en-US" dirty="0"/>
              <a:t> se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izdržljivosti</a:t>
            </a:r>
            <a:r>
              <a:rPr lang="en-US" dirty="0"/>
              <a:t> i </a:t>
            </a:r>
            <a:r>
              <a:rPr lang="en-US" dirty="0" err="1"/>
              <a:t>koordinacije</a:t>
            </a:r>
            <a:r>
              <a:rPr lang="en-US" dirty="0"/>
              <a:t> (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sportskog</a:t>
            </a:r>
            <a:r>
              <a:rPr lang="en-US" dirty="0"/>
              <a:t> </a:t>
            </a:r>
            <a:r>
              <a:rPr lang="en-US" dirty="0" err="1"/>
              <a:t>treninga</a:t>
            </a:r>
            <a:r>
              <a:rPr lang="en-US" dirty="0"/>
              <a:t>), da bi se u </a:t>
            </a:r>
            <a:r>
              <a:rPr lang="en-US" dirty="0" err="1"/>
              <a:t>četvrtoj</a:t>
            </a:r>
            <a:r>
              <a:rPr lang="en-US" dirty="0"/>
              <a:t> </a:t>
            </a:r>
            <a:r>
              <a:rPr lang="en-US" dirty="0" err="1"/>
              <a:t>dozvolio</a:t>
            </a:r>
            <a:r>
              <a:rPr lang="en-US" dirty="0"/>
              <a:t> </a:t>
            </a:r>
            <a:r>
              <a:rPr lang="en-US" dirty="0" err="1"/>
              <a:t>sportski</a:t>
            </a:r>
            <a:r>
              <a:rPr lang="en-US" dirty="0"/>
              <a:t> </a:t>
            </a:r>
            <a:r>
              <a:rPr lang="en-US" dirty="0" err="1"/>
              <a:t>trening</a:t>
            </a:r>
            <a:r>
              <a:rPr lang="en-US" dirty="0"/>
              <a:t>, a u </a:t>
            </a:r>
            <a:r>
              <a:rPr lang="en-US" dirty="0" err="1"/>
              <a:t>petoj</a:t>
            </a:r>
            <a:r>
              <a:rPr lang="en-US" dirty="0"/>
              <a:t> i </a:t>
            </a:r>
            <a:r>
              <a:rPr lang="en-US" dirty="0" err="1"/>
              <a:t>takmičenje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sr-Latn-RS" dirty="0" smtClean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resizedimage234206-vezb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572000"/>
            <a:ext cx="22288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Distorzije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drugog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(</a:t>
            </a:r>
            <a:r>
              <a:rPr lang="en-US" dirty="0" err="1" smtClean="0"/>
              <a:t>laceracione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trećeg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(rupture) </a:t>
            </a:r>
            <a:r>
              <a:rPr lang="en-US" dirty="0" err="1" smtClean="0"/>
              <a:t>leče</a:t>
            </a:r>
            <a:r>
              <a:rPr lang="en-US" dirty="0" smtClean="0"/>
              <a:t> se, </a:t>
            </a:r>
            <a:r>
              <a:rPr lang="en-US" dirty="0" err="1" smtClean="0"/>
              <a:t>uglavnom</a:t>
            </a:r>
            <a:r>
              <a:rPr lang="en-US" dirty="0" smtClean="0"/>
              <a:t>, </a:t>
            </a:r>
            <a:r>
              <a:rPr lang="en-US" dirty="0" err="1" smtClean="0"/>
              <a:t>neoperativno</a:t>
            </a:r>
            <a:r>
              <a:rPr lang="en-US" dirty="0" smtClean="0"/>
              <a:t>: </a:t>
            </a:r>
            <a:r>
              <a:rPr lang="en-US" dirty="0" err="1" smtClean="0"/>
              <a:t>imobilizacijom</a:t>
            </a:r>
            <a:r>
              <a:rPr lang="en-US" dirty="0" smtClean="0"/>
              <a:t> u </a:t>
            </a:r>
            <a:r>
              <a:rPr lang="en-US" dirty="0" err="1" smtClean="0"/>
              <a:t>gips</a:t>
            </a:r>
            <a:r>
              <a:rPr lang="en-US" dirty="0" smtClean="0"/>
              <a:t> </a:t>
            </a:r>
            <a:r>
              <a:rPr lang="en-US" dirty="0" err="1" smtClean="0"/>
              <a:t>čizmi</a:t>
            </a:r>
            <a:r>
              <a:rPr lang="en-US" dirty="0" smtClean="0"/>
              <a:t> (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hodanje</a:t>
            </a:r>
            <a:r>
              <a:rPr lang="en-US" dirty="0" smtClean="0"/>
              <a:t>)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prstiju</a:t>
            </a:r>
            <a:r>
              <a:rPr lang="en-US" dirty="0" smtClean="0"/>
              <a:t> do </a:t>
            </a:r>
            <a:r>
              <a:rPr lang="en-US" dirty="0" err="1" smtClean="0"/>
              <a:t>ispod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, u </a:t>
            </a:r>
            <a:r>
              <a:rPr lang="en-US" dirty="0" err="1" smtClean="0"/>
              <a:t>trajanju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tri do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nedelje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skidanja</a:t>
            </a:r>
            <a:r>
              <a:rPr lang="en-US" dirty="0" smtClean="0"/>
              <a:t> </a:t>
            </a:r>
            <a:r>
              <a:rPr lang="en-US" dirty="0" err="1" smtClean="0"/>
              <a:t>imobilizacije</a:t>
            </a:r>
            <a:r>
              <a:rPr lang="en-US" dirty="0" smtClean="0"/>
              <a:t> </a:t>
            </a:r>
            <a:r>
              <a:rPr lang="en-US" dirty="0" err="1" smtClean="0"/>
              <a:t>osnovnu</a:t>
            </a:r>
            <a:r>
              <a:rPr lang="en-US" dirty="0" smtClean="0"/>
              <a:t> </a:t>
            </a:r>
            <a:r>
              <a:rPr lang="en-US" dirty="0" err="1" smtClean="0"/>
              <a:t>metodu</a:t>
            </a:r>
            <a:r>
              <a:rPr lang="en-US" dirty="0" smtClean="0"/>
              <a:t> </a:t>
            </a:r>
            <a:r>
              <a:rPr lang="en-US" dirty="0" err="1" smtClean="0"/>
              <a:t>lečenja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osposobljavanja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i="1" dirty="0" err="1" smtClean="0"/>
              <a:t>kineziterapija</a:t>
            </a:r>
            <a:r>
              <a:rPr lang="en-US" i="1" dirty="0" smtClean="0"/>
              <a:t>. </a:t>
            </a:r>
            <a:r>
              <a:rPr lang="en-US" dirty="0" err="1" smtClean="0"/>
              <a:t>Cilj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pokretača</a:t>
            </a:r>
            <a:r>
              <a:rPr lang="en-US" dirty="0" smtClean="0"/>
              <a:t> </a:t>
            </a:r>
            <a:r>
              <a:rPr lang="en-US" dirty="0" err="1" smtClean="0"/>
              <a:t>restauriraju</a:t>
            </a:r>
            <a:r>
              <a:rPr lang="en-US" dirty="0" smtClean="0"/>
              <a:t>, u </a:t>
            </a:r>
            <a:r>
              <a:rPr lang="en-US" dirty="0" err="1" smtClean="0"/>
              <a:t>najvećem</a:t>
            </a:r>
            <a:r>
              <a:rPr lang="en-US" dirty="0" smtClean="0"/>
              <a:t> </a:t>
            </a:r>
            <a:r>
              <a:rPr lang="en-US" dirty="0" err="1" smtClean="0"/>
              <a:t>mogućem</a:t>
            </a:r>
            <a:r>
              <a:rPr lang="en-US" dirty="0" smtClean="0"/>
              <a:t> </a:t>
            </a:r>
            <a:r>
              <a:rPr lang="en-US" dirty="0" err="1" smtClean="0"/>
              <a:t>zglobu</a:t>
            </a:r>
            <a:r>
              <a:rPr lang="en-US" dirty="0" smtClean="0"/>
              <a:t>.	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izvode</a:t>
            </a:r>
            <a:r>
              <a:rPr lang="en-US" dirty="0" smtClean="0"/>
              <a:t> se </a:t>
            </a:r>
            <a:r>
              <a:rPr lang="en-US" dirty="0" err="1" smtClean="0"/>
              <a:t>paralelno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vežbama</a:t>
            </a:r>
            <a:r>
              <a:rPr lang="en-US" dirty="0" smtClean="0"/>
              <a:t> </a:t>
            </a:r>
            <a:r>
              <a:rPr lang="en-US" dirty="0" err="1" smtClean="0"/>
              <a:t>istezanja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komplementarne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se </a:t>
            </a:r>
            <a:r>
              <a:rPr lang="en-US" dirty="0" err="1" smtClean="0"/>
              <a:t>bolje</a:t>
            </a:r>
            <a:r>
              <a:rPr lang="en-US" dirty="0" smtClean="0"/>
              <a:t> </a:t>
            </a:r>
            <a:r>
              <a:rPr lang="en-US" dirty="0" err="1" smtClean="0"/>
              <a:t>ishranjena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lakše</a:t>
            </a:r>
            <a:r>
              <a:rPr lang="en-US" dirty="0" smtClean="0"/>
              <a:t> </a:t>
            </a:r>
            <a:r>
              <a:rPr lang="en-US" dirty="0" err="1" smtClean="0"/>
              <a:t>istežu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8768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skidanju</a:t>
            </a:r>
            <a:r>
              <a:rPr lang="en-US" dirty="0" smtClean="0"/>
              <a:t> </a:t>
            </a:r>
            <a:r>
              <a:rPr lang="en-US" dirty="0" err="1" smtClean="0"/>
              <a:t>imobilizacije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istezanja</a:t>
            </a:r>
            <a:r>
              <a:rPr lang="en-US" dirty="0" smtClean="0"/>
              <a:t> </a:t>
            </a:r>
            <a:r>
              <a:rPr lang="en-US" dirty="0" err="1" smtClean="0"/>
              <a:t>izotoničnim</a:t>
            </a:r>
            <a:r>
              <a:rPr lang="en-US" dirty="0" smtClean="0"/>
              <a:t> </a:t>
            </a:r>
            <a:r>
              <a:rPr lang="en-US" dirty="0" err="1" smtClean="0"/>
              <a:t>kontrakcijama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mogućoj</a:t>
            </a:r>
            <a:r>
              <a:rPr lang="en-US" dirty="0" smtClean="0"/>
              <a:t> amplitude (</a:t>
            </a:r>
            <a:r>
              <a:rPr lang="en-US" dirty="0" err="1" smtClean="0"/>
              <a:t>punoj</a:t>
            </a:r>
            <a:r>
              <a:rPr lang="en-US" dirty="0" smtClean="0"/>
              <a:t>) </a:t>
            </a:r>
            <a:r>
              <a:rPr lang="en-US" dirty="0" err="1" smtClean="0"/>
              <a:t>dozvoljene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dorzalne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plantarne</a:t>
            </a:r>
            <a:r>
              <a:rPr lang="en-US" dirty="0" smtClean="0"/>
              <a:t> </a:t>
            </a:r>
            <a:r>
              <a:rPr lang="en-US" dirty="0" err="1" smtClean="0"/>
              <a:t>fleksore</a:t>
            </a:r>
            <a:r>
              <a:rPr lang="en-US" dirty="0" smtClean="0"/>
              <a:t>. </a:t>
            </a:r>
            <a:r>
              <a:rPr lang="en-US" dirty="0" err="1" smtClean="0"/>
              <a:t>Supinatori</a:t>
            </a:r>
            <a:r>
              <a:rPr lang="en-US" dirty="0" smtClean="0"/>
              <a:t>, </a:t>
            </a:r>
            <a:r>
              <a:rPr lang="en-US" dirty="0" err="1" smtClean="0"/>
              <a:t>adduktori</a:t>
            </a:r>
            <a:r>
              <a:rPr lang="en-US" dirty="0" smtClean="0"/>
              <a:t>, </a:t>
            </a:r>
            <a:r>
              <a:rPr lang="en-US" dirty="0" err="1" smtClean="0"/>
              <a:t>pronatori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adduktori</a:t>
            </a:r>
            <a:r>
              <a:rPr lang="en-US" dirty="0" smtClean="0"/>
              <a:t> </a:t>
            </a:r>
            <a:r>
              <a:rPr lang="en-US" dirty="0" err="1" smtClean="0"/>
              <a:t>vežbaju</a:t>
            </a:r>
            <a:r>
              <a:rPr lang="en-US" dirty="0" smtClean="0"/>
              <a:t> se </a:t>
            </a:r>
            <a:r>
              <a:rPr lang="en-US" dirty="0" err="1" smtClean="0"/>
              <a:t>izometričnim</a:t>
            </a:r>
            <a:r>
              <a:rPr lang="en-US" dirty="0" smtClean="0"/>
              <a:t> </a:t>
            </a:r>
            <a:r>
              <a:rPr lang="en-US" dirty="0" err="1" smtClean="0"/>
              <a:t>kontrakcijama</a:t>
            </a:r>
            <a:r>
              <a:rPr lang="en-US" dirty="0" smtClean="0"/>
              <a:t> </a:t>
            </a:r>
            <a:r>
              <a:rPr lang="en-US" dirty="0" err="1" smtClean="0"/>
              <a:t>protiv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r>
              <a:rPr lang="en-US" dirty="0" smtClean="0"/>
              <a:t> (</a:t>
            </a:r>
            <a:r>
              <a:rPr lang="en-US" dirty="0" err="1" smtClean="0"/>
              <a:t>manuelnog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tereta</a:t>
            </a:r>
            <a:r>
              <a:rPr lang="en-US" dirty="0" smtClean="0"/>
              <a:t>), </a:t>
            </a:r>
            <a:r>
              <a:rPr lang="en-US" dirty="0" err="1" smtClean="0"/>
              <a:t>ali</a:t>
            </a:r>
            <a:r>
              <a:rPr lang="en-US" dirty="0" smtClean="0"/>
              <a:t> u </a:t>
            </a:r>
            <a:r>
              <a:rPr lang="en-US" dirty="0" err="1" smtClean="0"/>
              <a:t>skraćenoj</a:t>
            </a:r>
            <a:r>
              <a:rPr lang="en-US" dirty="0" smtClean="0"/>
              <a:t> amplitude </a:t>
            </a:r>
            <a:r>
              <a:rPr lang="en-US" dirty="0" err="1" smtClean="0"/>
              <a:t>kojom</a:t>
            </a:r>
            <a:r>
              <a:rPr lang="en-US" dirty="0" smtClean="0"/>
              <a:t> se ne </a:t>
            </a:r>
            <a:r>
              <a:rPr lang="en-US" dirty="0" err="1" smtClean="0"/>
              <a:t>istežu</a:t>
            </a:r>
            <a:r>
              <a:rPr lang="en-US" dirty="0" smtClean="0"/>
              <a:t> </a:t>
            </a:r>
            <a:r>
              <a:rPr lang="en-US" dirty="0" err="1" smtClean="0"/>
              <a:t>povređeni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 err="1" smtClean="0"/>
              <a:t>Isti</a:t>
            </a:r>
            <a:r>
              <a:rPr lang="en-US" dirty="0" smtClean="0"/>
              <a:t> </a:t>
            </a:r>
            <a:r>
              <a:rPr lang="en-US" dirty="0" err="1" smtClean="0"/>
              <a:t>efekti</a:t>
            </a:r>
            <a:r>
              <a:rPr lang="en-US" dirty="0" smtClean="0"/>
              <a:t> se </a:t>
            </a:r>
            <a:r>
              <a:rPr lang="en-US" dirty="0" err="1" smtClean="0"/>
              <a:t>postižu</a:t>
            </a:r>
            <a:r>
              <a:rPr lang="en-US" dirty="0" smtClean="0"/>
              <a:t> </a:t>
            </a:r>
            <a:r>
              <a:rPr lang="en-US" dirty="0" err="1" smtClean="0"/>
              <a:t>vožnjom</a:t>
            </a:r>
            <a:r>
              <a:rPr lang="en-US" dirty="0" smtClean="0"/>
              <a:t> </a:t>
            </a:r>
            <a:r>
              <a:rPr lang="en-US" dirty="0" err="1" smtClean="0"/>
              <a:t>bicikla</a:t>
            </a:r>
            <a:r>
              <a:rPr lang="en-US" dirty="0" smtClean="0"/>
              <a:t>, </a:t>
            </a:r>
            <a:r>
              <a:rPr lang="en-US" dirty="0" err="1" smtClean="0"/>
              <a:t>penjanjem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silaženjem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stepenicama</a:t>
            </a:r>
            <a:r>
              <a:rPr lang="en-US" dirty="0" smtClean="0"/>
              <a:t>, </a:t>
            </a:r>
            <a:r>
              <a:rPr lang="en-US" dirty="0" err="1" smtClean="0"/>
              <a:t>poskocima</a:t>
            </a:r>
            <a:r>
              <a:rPr lang="en-US" dirty="0" smtClean="0"/>
              <a:t>, </a:t>
            </a:r>
            <a:r>
              <a:rPr lang="en-US" dirty="0" err="1" smtClean="0"/>
              <a:t>džogingom</a:t>
            </a:r>
            <a:r>
              <a:rPr lang="en-US" dirty="0" smtClean="0"/>
              <a:t> u </a:t>
            </a:r>
            <a:r>
              <a:rPr lang="en-US" dirty="0" err="1" smtClean="0"/>
              <a:t>mestu</a:t>
            </a:r>
            <a:r>
              <a:rPr lang="en-US" dirty="0" smtClean="0"/>
              <a:t>, </a:t>
            </a:r>
            <a:r>
              <a:rPr lang="en-US" dirty="0" err="1" smtClean="0"/>
              <a:t>preskakanjem</a:t>
            </a:r>
            <a:r>
              <a:rPr lang="en-US" dirty="0" smtClean="0"/>
              <a:t> </a:t>
            </a:r>
            <a:r>
              <a:rPr lang="en-US" dirty="0" err="1" smtClean="0"/>
              <a:t>konopca</a:t>
            </a:r>
            <a:r>
              <a:rPr lang="en-US" dirty="0" smtClean="0"/>
              <a:t>.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mogućnostima</a:t>
            </a:r>
            <a:r>
              <a:rPr lang="en-US" dirty="0" smtClean="0"/>
              <a:t>, program se </a:t>
            </a:r>
            <a:r>
              <a:rPr lang="en-US" dirty="0" err="1" smtClean="0"/>
              <a:t>dopunjava</a:t>
            </a:r>
            <a:r>
              <a:rPr lang="en-US" dirty="0" smtClean="0"/>
              <a:t> </a:t>
            </a:r>
            <a:r>
              <a:rPr lang="en-US" dirty="0" err="1" smtClean="0"/>
              <a:t>plivanjem</a:t>
            </a:r>
            <a:r>
              <a:rPr lang="en-US" dirty="0" smtClean="0"/>
              <a:t>, </a:t>
            </a:r>
            <a:r>
              <a:rPr lang="en-US" dirty="0" err="1" smtClean="0"/>
              <a:t>hodanjem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trčanjem</a:t>
            </a:r>
            <a:r>
              <a:rPr lang="en-US" dirty="0" smtClean="0"/>
              <a:t> u </a:t>
            </a:r>
            <a:r>
              <a:rPr lang="en-US" dirty="0" err="1" smtClean="0"/>
              <a:t>bazenu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b="1" dirty="0" err="1" smtClean="0"/>
              <a:t>Veće</a:t>
            </a:r>
            <a:r>
              <a:rPr lang="en-US" b="1" dirty="0" smtClean="0"/>
              <a:t> </a:t>
            </a:r>
            <a:r>
              <a:rPr lang="en-US" b="1" dirty="0" err="1" smtClean="0"/>
              <a:t>opterećenje</a:t>
            </a:r>
            <a:r>
              <a:rPr lang="en-US" b="1" dirty="0" smtClean="0"/>
              <a:t> </a:t>
            </a:r>
            <a:r>
              <a:rPr lang="en-US" b="1" dirty="0" err="1" smtClean="0"/>
              <a:t>skočnog</a:t>
            </a:r>
            <a:r>
              <a:rPr lang="en-US" b="1" dirty="0" smtClean="0"/>
              <a:t> </a:t>
            </a:r>
            <a:r>
              <a:rPr lang="en-US" b="1" dirty="0" err="1" smtClean="0"/>
              <a:t>zgloba</a:t>
            </a:r>
            <a:r>
              <a:rPr lang="en-US" b="1" dirty="0" smtClean="0"/>
              <a:t> je </a:t>
            </a:r>
            <a:r>
              <a:rPr lang="en-US" b="1" dirty="0" err="1" smtClean="0"/>
              <a:t>moguće</a:t>
            </a:r>
            <a:r>
              <a:rPr lang="en-US" b="1" dirty="0" smtClean="0"/>
              <a:t> </a:t>
            </a:r>
            <a:r>
              <a:rPr lang="en-US" b="1" dirty="0" err="1" smtClean="0"/>
              <a:t>posle</a:t>
            </a:r>
            <a:r>
              <a:rPr lang="en-US" b="1" dirty="0" smtClean="0"/>
              <a:t> </a:t>
            </a:r>
            <a:r>
              <a:rPr lang="en-US" b="1" dirty="0" err="1" smtClean="0"/>
              <a:t>dva</a:t>
            </a:r>
            <a:r>
              <a:rPr lang="en-US" b="1" dirty="0" smtClean="0"/>
              <a:t> do tri </a:t>
            </a:r>
            <a:r>
              <a:rPr lang="en-US" b="1" dirty="0" err="1" smtClean="0"/>
              <a:t>meseca</a:t>
            </a:r>
            <a:r>
              <a:rPr lang="en-US" b="1" dirty="0" smtClean="0"/>
              <a:t>, </a:t>
            </a:r>
            <a:r>
              <a:rPr lang="en-US" b="1" dirty="0" err="1" smtClean="0"/>
              <a:t>trčanjem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travi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delimično</a:t>
            </a:r>
            <a:r>
              <a:rPr lang="en-US" b="1" dirty="0" smtClean="0"/>
              <a:t> </a:t>
            </a:r>
            <a:r>
              <a:rPr lang="en-US" b="1" dirty="0" err="1" smtClean="0"/>
              <a:t>neravnom</a:t>
            </a:r>
            <a:r>
              <a:rPr lang="en-US" b="1" dirty="0" smtClean="0"/>
              <a:t> </a:t>
            </a:r>
            <a:r>
              <a:rPr lang="en-US" b="1" dirty="0" err="1" smtClean="0"/>
              <a:t>terenu</a:t>
            </a:r>
            <a:r>
              <a:rPr lang="en-US" b="1" dirty="0" smtClean="0"/>
              <a:t>, </a:t>
            </a:r>
            <a:r>
              <a:rPr lang="en-US" b="1" dirty="0" err="1" smtClean="0"/>
              <a:t>trčanjem</a:t>
            </a:r>
            <a:r>
              <a:rPr lang="en-US" b="1" dirty="0" smtClean="0"/>
              <a:t> </a:t>
            </a:r>
            <a:r>
              <a:rPr lang="en-US" b="1" dirty="0" err="1" smtClean="0"/>
              <a:t>unazad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stepenicama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346180"/>
            <a:ext cx="1790700" cy="15118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RS" sz="3600" b="1" dirty="0" smtClean="0"/>
              <a:t>POVREDE TETIVA</a:t>
            </a:r>
            <a:endParaRPr lang="en-US" sz="36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 err="1"/>
              <a:t>Promene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tetivama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 u </a:t>
            </a:r>
            <a:r>
              <a:rPr lang="en-US" b="1" dirty="0" err="1"/>
              <a:t>obliku</a:t>
            </a:r>
            <a:r>
              <a:rPr lang="en-US" b="1" dirty="0"/>
              <a:t> </a:t>
            </a:r>
            <a:r>
              <a:rPr lang="en-US" b="1" dirty="0" err="1"/>
              <a:t>traumatskog</a:t>
            </a:r>
            <a:r>
              <a:rPr lang="en-US" b="1" dirty="0"/>
              <a:t> </a:t>
            </a:r>
            <a:r>
              <a:rPr lang="en-US" b="1" dirty="0" err="1"/>
              <a:t>tenosinovitisa</a:t>
            </a:r>
            <a:r>
              <a:rPr lang="en-US" b="1" dirty="0"/>
              <a:t>, </a:t>
            </a:r>
            <a:r>
              <a:rPr lang="en-US" b="1" dirty="0" err="1"/>
              <a:t>peritendinitisa</a:t>
            </a:r>
            <a:r>
              <a:rPr lang="en-US" b="1" dirty="0"/>
              <a:t>, </a:t>
            </a:r>
            <a:r>
              <a:rPr lang="en-US" b="1" dirty="0" err="1"/>
              <a:t>tendinoze</a:t>
            </a:r>
            <a:r>
              <a:rPr lang="en-US" b="1" dirty="0"/>
              <a:t> i rupture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Pod </a:t>
            </a:r>
            <a:r>
              <a:rPr lang="en-US" dirty="0" err="1"/>
              <a:t>terminom</a:t>
            </a:r>
            <a:r>
              <a:rPr lang="en-US" dirty="0"/>
              <a:t> </a:t>
            </a:r>
            <a:r>
              <a:rPr lang="en-US" i="1" dirty="0" err="1"/>
              <a:t>tenosinovitis</a:t>
            </a:r>
            <a:r>
              <a:rPr lang="en-US" i="1" dirty="0"/>
              <a:t> </a:t>
            </a:r>
            <a:r>
              <a:rPr lang="en-US" dirty="0"/>
              <a:t>se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inflamacija</a:t>
            </a:r>
            <a:r>
              <a:rPr lang="en-US" dirty="0"/>
              <a:t> </a:t>
            </a:r>
            <a:r>
              <a:rPr lang="en-US" dirty="0" err="1"/>
              <a:t>tetivne</a:t>
            </a:r>
            <a:r>
              <a:rPr lang="en-US" dirty="0"/>
              <a:t> </a:t>
            </a:r>
            <a:r>
              <a:rPr lang="en-US" dirty="0" err="1"/>
              <a:t>ovojnice</a:t>
            </a:r>
            <a:r>
              <a:rPr lang="en-US" dirty="0"/>
              <a:t>, </a:t>
            </a:r>
            <a:r>
              <a:rPr lang="en-US" dirty="0" err="1"/>
              <a:t>peritendinitis</a:t>
            </a:r>
            <a:r>
              <a:rPr lang="en-US" dirty="0"/>
              <a:t> je </a:t>
            </a:r>
            <a:r>
              <a:rPr lang="en-US" dirty="0" err="1"/>
              <a:t>inflamacija</a:t>
            </a:r>
            <a:r>
              <a:rPr lang="en-US" dirty="0"/>
              <a:t> </a:t>
            </a:r>
            <a:r>
              <a:rPr lang="en-US" dirty="0" err="1"/>
              <a:t>okoline</a:t>
            </a:r>
            <a:r>
              <a:rPr lang="en-US" dirty="0"/>
              <a:t> </a:t>
            </a:r>
            <a:r>
              <a:rPr lang="en-US" dirty="0" err="1"/>
              <a:t>tetive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ne </a:t>
            </a:r>
            <a:r>
              <a:rPr lang="en-US" dirty="0" err="1"/>
              <a:t>poseduje</a:t>
            </a:r>
            <a:r>
              <a:rPr lang="en-US" dirty="0"/>
              <a:t> </a:t>
            </a:r>
            <a:r>
              <a:rPr lang="en-US" dirty="0" err="1"/>
              <a:t>tetivnu</a:t>
            </a:r>
            <a:r>
              <a:rPr lang="en-US" dirty="0"/>
              <a:t> </a:t>
            </a:r>
            <a:r>
              <a:rPr lang="en-US" dirty="0" err="1"/>
              <a:t>ovojnicu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tendinozna</a:t>
            </a:r>
            <a:r>
              <a:rPr lang="en-US" dirty="0"/>
              <a:t> </a:t>
            </a:r>
            <a:r>
              <a:rPr lang="en-US" dirty="0" err="1"/>
              <a:t>inflamacija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tetivne</a:t>
            </a:r>
            <a:r>
              <a:rPr lang="en-US" dirty="0"/>
              <a:t> </a:t>
            </a:r>
            <a:r>
              <a:rPr lang="en-US" dirty="0" err="1"/>
              <a:t>upstance</a:t>
            </a:r>
            <a:r>
              <a:rPr lang="en-US" dirty="0"/>
              <a:t> </a:t>
            </a:r>
            <a:r>
              <a:rPr lang="en-US" dirty="0" err="1"/>
              <a:t>uključujući</a:t>
            </a:r>
            <a:r>
              <a:rPr lang="en-US" dirty="0"/>
              <a:t> i </a:t>
            </a:r>
            <a:r>
              <a:rPr lang="en-US" dirty="0" err="1"/>
              <a:t>njenu</a:t>
            </a:r>
            <a:r>
              <a:rPr lang="en-US" dirty="0"/>
              <a:t> </a:t>
            </a:r>
            <a:r>
              <a:rPr lang="en-US" dirty="0" err="1"/>
              <a:t>masnu</a:t>
            </a:r>
            <a:r>
              <a:rPr lang="en-US" dirty="0"/>
              <a:t>, </a:t>
            </a:r>
            <a:r>
              <a:rPr lang="en-US" dirty="0" err="1"/>
              <a:t>mukoidnu</a:t>
            </a:r>
            <a:r>
              <a:rPr lang="en-US" dirty="0"/>
              <a:t>, </a:t>
            </a:r>
            <a:r>
              <a:rPr lang="en-US" dirty="0" err="1"/>
              <a:t>fibrinoidnu</a:t>
            </a:r>
            <a:r>
              <a:rPr lang="en-US" dirty="0"/>
              <a:t> </a:t>
            </a:r>
            <a:r>
              <a:rPr lang="en-US" dirty="0" err="1"/>
              <a:t>degeneraciju</a:t>
            </a:r>
            <a:r>
              <a:rPr lang="en-US" dirty="0"/>
              <a:t> a </a:t>
            </a:r>
            <a:r>
              <a:rPr lang="en-US" dirty="0" err="1"/>
              <a:t>ređe</a:t>
            </a:r>
            <a:r>
              <a:rPr lang="en-US" dirty="0"/>
              <a:t> i </a:t>
            </a:r>
            <a:r>
              <a:rPr lang="en-US" dirty="0" err="1"/>
              <a:t>kalcifikaciju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koštanom</a:t>
            </a:r>
            <a:r>
              <a:rPr lang="en-US" dirty="0"/>
              <a:t> </a:t>
            </a:r>
            <a:r>
              <a:rPr lang="en-US" dirty="0" err="1"/>
              <a:t>metaplazijom</a:t>
            </a:r>
            <a:r>
              <a:rPr lang="en-US" dirty="0"/>
              <a:t>. Mora se  </a:t>
            </a:r>
            <a:r>
              <a:rPr lang="en-US" dirty="0" err="1"/>
              <a:t>napomenuti</a:t>
            </a:r>
            <a:r>
              <a:rPr lang="en-US" dirty="0"/>
              <a:t> da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tetive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i </a:t>
            </a:r>
            <a:r>
              <a:rPr lang="en-US" dirty="0" err="1"/>
              <a:t>skočnog</a:t>
            </a:r>
            <a:r>
              <a:rPr lang="en-US" dirty="0"/>
              <a:t>  </a:t>
            </a:r>
            <a:r>
              <a:rPr lang="en-US" dirty="0" err="1"/>
              <a:t>zgloba</a:t>
            </a:r>
            <a:r>
              <a:rPr lang="en-US" dirty="0"/>
              <a:t>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Ahilove</a:t>
            </a:r>
            <a:r>
              <a:rPr lang="en-US" dirty="0"/>
              <a:t> </a:t>
            </a:r>
            <a:r>
              <a:rPr lang="en-US" dirty="0" err="1"/>
              <a:t>tetive</a:t>
            </a:r>
            <a:r>
              <a:rPr lang="en-US" dirty="0"/>
              <a:t>,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ovojnicu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b="1" dirty="0" err="1" smtClean="0"/>
              <a:t>Lečenje</a:t>
            </a:r>
            <a:r>
              <a:rPr lang="en-US" b="1" dirty="0" smtClean="0"/>
              <a:t> </a:t>
            </a:r>
            <a:r>
              <a:rPr lang="en-US" b="1" dirty="0" err="1"/>
              <a:t>može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 </a:t>
            </a:r>
            <a:r>
              <a:rPr lang="en-US" b="1" dirty="0" err="1"/>
              <a:t>neoperativno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nošenjem</a:t>
            </a:r>
            <a:r>
              <a:rPr lang="en-US" dirty="0"/>
              <a:t> </a:t>
            </a:r>
            <a:r>
              <a:rPr lang="en-US" dirty="0" err="1"/>
              <a:t>uložaka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povoljan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i </a:t>
            </a:r>
            <a:r>
              <a:rPr lang="en-US" dirty="0" err="1"/>
              <a:t>operativno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rekonstrukciju</a:t>
            </a:r>
            <a:r>
              <a:rPr lang="en-US" dirty="0"/>
              <a:t> </a:t>
            </a:r>
            <a:r>
              <a:rPr lang="en-US" dirty="0" err="1"/>
              <a:t>tetivekoristi</a:t>
            </a:r>
            <a:r>
              <a:rPr lang="en-US" dirty="0"/>
              <a:t> </a:t>
            </a:r>
            <a:r>
              <a:rPr lang="en-US" dirty="0" err="1"/>
              <a:t>tetiva</a:t>
            </a:r>
            <a:r>
              <a:rPr lang="en-US" dirty="0"/>
              <a:t> </a:t>
            </a:r>
            <a:r>
              <a:rPr lang="en-US" dirty="0" err="1"/>
              <a:t>m.flexor</a:t>
            </a:r>
            <a:r>
              <a:rPr lang="en-US" dirty="0"/>
              <a:t>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longusa</a:t>
            </a:r>
            <a:r>
              <a:rPr lang="en-US" dirty="0"/>
              <a:t>. </a:t>
            </a:r>
            <a:r>
              <a:rPr lang="en-US" dirty="0" err="1"/>
              <a:t>Postoperativno</a:t>
            </a:r>
            <a:r>
              <a:rPr lang="en-US" dirty="0"/>
              <a:t> je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imobilizacija</a:t>
            </a:r>
            <a:r>
              <a:rPr lang="en-US" dirty="0"/>
              <a:t> </a:t>
            </a:r>
            <a:r>
              <a:rPr lang="en-US" dirty="0" err="1"/>
              <a:t>dokolenim</a:t>
            </a:r>
            <a:r>
              <a:rPr lang="en-US" dirty="0"/>
              <a:t> </a:t>
            </a:r>
            <a:r>
              <a:rPr lang="en-US" dirty="0" err="1"/>
              <a:t>cirkularnim</a:t>
            </a:r>
            <a:r>
              <a:rPr lang="en-US" dirty="0"/>
              <a:t> </a:t>
            </a:r>
            <a:r>
              <a:rPr lang="en-US" dirty="0" err="1"/>
              <a:t>gipsom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stopalom</a:t>
            </a:r>
            <a:r>
              <a:rPr lang="en-US" dirty="0"/>
              <a:t> u </a:t>
            </a:r>
            <a:r>
              <a:rPr lang="en-US" dirty="0" err="1"/>
              <a:t>valgusu</a:t>
            </a:r>
            <a:r>
              <a:rPr lang="en-US" dirty="0"/>
              <a:t> u </a:t>
            </a:r>
            <a:r>
              <a:rPr lang="en-US" dirty="0" err="1"/>
              <a:t>vremenu</a:t>
            </a:r>
            <a:r>
              <a:rPr lang="en-US" dirty="0"/>
              <a:t> od 4 </a:t>
            </a:r>
            <a:r>
              <a:rPr lang="en-US" dirty="0" err="1"/>
              <a:t>nedelje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se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gips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hod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4 </a:t>
            </a:r>
            <a:r>
              <a:rPr lang="en-US" dirty="0" err="1"/>
              <a:t>nedelje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0"/>
            <a:ext cx="2333625" cy="18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/>
              <a:t>UGANUĆA </a:t>
            </a:r>
            <a:r>
              <a:rPr lang="en-US" sz="4400" b="1" dirty="0" smtClean="0"/>
              <a:t>STOPALA</a:t>
            </a:r>
            <a:endParaRPr lang="en-US" sz="44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80"/>
            <a:ext cx="5257800" cy="43891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err="1" smtClean="0"/>
              <a:t>Najčešća</a:t>
            </a:r>
            <a:r>
              <a:rPr lang="en-US" dirty="0" smtClean="0"/>
              <a:t> </a:t>
            </a:r>
            <a:r>
              <a:rPr lang="en-US" dirty="0" err="1"/>
              <a:t>uganuća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stopalu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uganuća</a:t>
            </a:r>
            <a:r>
              <a:rPr lang="en-US" dirty="0"/>
              <a:t> </a:t>
            </a:r>
            <a:r>
              <a:rPr lang="en-US" dirty="0" err="1"/>
              <a:t>metatarzofalanfealnih</a:t>
            </a:r>
            <a:r>
              <a:rPr lang="en-US" dirty="0"/>
              <a:t> </a:t>
            </a:r>
            <a:r>
              <a:rPr lang="en-US" dirty="0" err="1"/>
              <a:t>zglobova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tretiraju</a:t>
            </a:r>
            <a:r>
              <a:rPr lang="en-US" dirty="0"/>
              <a:t> </a:t>
            </a:r>
            <a:r>
              <a:rPr lang="en-US" dirty="0" err="1"/>
              <a:t>simptomatski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b="1" dirty="0" err="1" smtClean="0"/>
              <a:t>Lečenje</a:t>
            </a:r>
            <a:r>
              <a:rPr lang="en-US" b="1" dirty="0" smtClean="0"/>
              <a:t> </a:t>
            </a:r>
            <a:r>
              <a:rPr lang="en-US" b="1" dirty="0" err="1"/>
              <a:t>ove</a:t>
            </a:r>
            <a:r>
              <a:rPr lang="en-US" b="1" dirty="0"/>
              <a:t> </a:t>
            </a:r>
            <a:r>
              <a:rPr lang="en-US" b="1" dirty="0" err="1"/>
              <a:t>povrede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važno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njena</a:t>
            </a:r>
            <a:r>
              <a:rPr lang="en-US" dirty="0"/>
              <a:t> </a:t>
            </a:r>
            <a:r>
              <a:rPr lang="en-US" dirty="0" err="1"/>
              <a:t>dijagnostika</a:t>
            </a:r>
            <a:r>
              <a:rPr lang="en-US" dirty="0"/>
              <a:t>) i </a:t>
            </a:r>
            <a:r>
              <a:rPr lang="en-US" dirty="0" err="1"/>
              <a:t>sasoji</a:t>
            </a:r>
            <a:r>
              <a:rPr lang="en-US" dirty="0"/>
              <a:t> se od </a:t>
            </a:r>
            <a:r>
              <a:rPr lang="en-US" dirty="0" err="1"/>
              <a:t>elevacije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, </a:t>
            </a:r>
            <a:r>
              <a:rPr lang="en-US" dirty="0" err="1"/>
              <a:t>kompresije</a:t>
            </a:r>
            <a:r>
              <a:rPr lang="en-US" dirty="0"/>
              <a:t> i </a:t>
            </a:r>
            <a:r>
              <a:rPr lang="en-US" dirty="0" err="1"/>
              <a:t>hlađenja</a:t>
            </a:r>
            <a:r>
              <a:rPr lang="en-US" dirty="0"/>
              <a:t> do </a:t>
            </a:r>
            <a:r>
              <a:rPr lang="en-US" dirty="0" err="1"/>
              <a:t>povlačenja</a:t>
            </a:r>
            <a:r>
              <a:rPr lang="en-US" dirty="0"/>
              <a:t> </a:t>
            </a:r>
            <a:r>
              <a:rPr lang="en-US" dirty="0" err="1"/>
              <a:t>otoka</a:t>
            </a:r>
            <a:r>
              <a:rPr lang="en-US" dirty="0"/>
              <a:t> (2-3 </a:t>
            </a:r>
            <a:r>
              <a:rPr lang="en-US" dirty="0" err="1"/>
              <a:t>dana</a:t>
            </a:r>
            <a:r>
              <a:rPr lang="en-US" dirty="0"/>
              <a:t>), a </a:t>
            </a:r>
            <a:r>
              <a:rPr lang="en-US" dirty="0" err="1"/>
              <a:t>potom</a:t>
            </a:r>
            <a:r>
              <a:rPr lang="en-US" dirty="0"/>
              <a:t> se </a:t>
            </a:r>
            <a:r>
              <a:rPr lang="en-US" dirty="0" err="1"/>
              <a:t>aplikuje</a:t>
            </a:r>
            <a:r>
              <a:rPr lang="en-US" dirty="0"/>
              <a:t> </a:t>
            </a:r>
            <a:r>
              <a:rPr lang="en-US" dirty="0" err="1"/>
              <a:t>gips</a:t>
            </a:r>
            <a:r>
              <a:rPr lang="en-US" dirty="0"/>
              <a:t> </a:t>
            </a:r>
            <a:r>
              <a:rPr lang="en-US" dirty="0" err="1"/>
              <a:t>šina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čizma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hod</a:t>
            </a:r>
            <a:r>
              <a:rPr lang="en-US" dirty="0"/>
              <a:t> u </a:t>
            </a:r>
            <a:r>
              <a:rPr lang="en-US" dirty="0" err="1"/>
              <a:t>vremenu</a:t>
            </a:r>
            <a:r>
              <a:rPr lang="en-US" dirty="0"/>
              <a:t> 10-14 </a:t>
            </a:r>
            <a:r>
              <a:rPr lang="en-US" dirty="0" err="1"/>
              <a:t>dana</a:t>
            </a:r>
            <a:r>
              <a:rPr lang="en-US" dirty="0"/>
              <a:t>, 6-8 </a:t>
            </a:r>
            <a:r>
              <a:rPr lang="en-US" dirty="0" err="1"/>
              <a:t>nedelja</a:t>
            </a:r>
            <a:r>
              <a:rPr lang="en-US" dirty="0"/>
              <a:t> do </a:t>
            </a:r>
            <a:r>
              <a:rPr lang="en-US" dirty="0" err="1"/>
              <a:t>gubitka</a:t>
            </a:r>
            <a:r>
              <a:rPr lang="en-US" dirty="0"/>
              <a:t> </a:t>
            </a:r>
            <a:r>
              <a:rPr lang="en-US" dirty="0" err="1"/>
              <a:t>simptoma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074" name="Picture 2" descr="http://bodybalance.hr/wp-content/uploads/2016/06/uganuce-glezanja-480x3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943600" y="1981200"/>
            <a:ext cx="2717074" cy="4267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17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PRELOMI METATARZALNIH </a:t>
            </a:r>
            <a:r>
              <a:rPr lang="en-US" sz="1800" b="1" dirty="0" smtClean="0"/>
              <a:t>KOSTIJU</a:t>
            </a:r>
            <a:endParaRPr lang="sr-Latn-RS" sz="1800" b="1" dirty="0" smtClean="0"/>
          </a:p>
          <a:p>
            <a:pPr marL="0" indent="0" algn="just">
              <a:buNone/>
            </a:pPr>
            <a:r>
              <a:rPr lang="en-US" sz="1800" i="1" dirty="0" err="1"/>
              <a:t>Stres</a:t>
            </a:r>
            <a:r>
              <a:rPr lang="en-US" sz="1800" i="1" dirty="0"/>
              <a:t> </a:t>
            </a:r>
            <a:r>
              <a:rPr lang="en-US" sz="1800" i="1" dirty="0" err="1"/>
              <a:t>prelomi</a:t>
            </a:r>
            <a:r>
              <a:rPr lang="en-US" sz="1800" i="1" dirty="0"/>
              <a:t> </a:t>
            </a:r>
            <a:r>
              <a:rPr lang="en-US" sz="1800" i="1" dirty="0" err="1"/>
              <a:t>metatarzalnih</a:t>
            </a:r>
            <a:r>
              <a:rPr lang="en-US" sz="1800" i="1" dirty="0"/>
              <a:t> </a:t>
            </a:r>
            <a:r>
              <a:rPr lang="en-US" sz="1800" i="1" dirty="0" err="1"/>
              <a:t>kostiju</a:t>
            </a:r>
            <a:r>
              <a:rPr lang="en-US" sz="1800" i="1" dirty="0"/>
              <a:t> </a:t>
            </a:r>
            <a:r>
              <a:rPr lang="en-US" sz="1800" dirty="0" err="1"/>
              <a:t>nastaju</a:t>
            </a:r>
            <a:r>
              <a:rPr lang="en-US" sz="1800" dirty="0"/>
              <a:t> </a:t>
            </a:r>
            <a:r>
              <a:rPr lang="en-US" sz="1800" dirty="0" err="1"/>
              <a:t>kod</a:t>
            </a:r>
            <a:r>
              <a:rPr lang="en-US" sz="1800" dirty="0"/>
              <a:t> </a:t>
            </a:r>
            <a:r>
              <a:rPr lang="en-US" sz="1800" dirty="0" err="1"/>
              <a:t>naglog</a:t>
            </a:r>
            <a:r>
              <a:rPr lang="en-US" sz="1800" dirty="0"/>
              <a:t> </a:t>
            </a:r>
            <a:r>
              <a:rPr lang="en-US" sz="1800" dirty="0" err="1"/>
              <a:t>povećanja</a:t>
            </a:r>
            <a:r>
              <a:rPr lang="en-US" sz="1800" dirty="0"/>
              <a:t> distance od </a:t>
            </a:r>
            <a:r>
              <a:rPr lang="en-US" sz="1800" dirty="0" err="1"/>
              <a:t>trkača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hodača</a:t>
            </a:r>
            <a:r>
              <a:rPr lang="en-US" sz="1800" dirty="0"/>
              <a:t> i </a:t>
            </a:r>
            <a:r>
              <a:rPr lang="en-US" sz="1800" dirty="0" err="1"/>
              <a:t>nisu</a:t>
            </a:r>
            <a:r>
              <a:rPr lang="en-US" sz="1800" dirty="0"/>
              <a:t> </a:t>
            </a:r>
            <a:r>
              <a:rPr lang="en-US" sz="1800" dirty="0" err="1"/>
              <a:t>vezani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uzrast</a:t>
            </a:r>
            <a:r>
              <a:rPr lang="en-US" sz="1800" dirty="0"/>
              <a:t>, </a:t>
            </a:r>
            <a:r>
              <a:rPr lang="en-US" sz="1800" dirty="0" err="1"/>
              <a:t>visnu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težinu</a:t>
            </a:r>
            <a:r>
              <a:rPr lang="en-US" sz="1800" dirty="0"/>
              <a:t>. </a:t>
            </a:r>
            <a:r>
              <a:rPr lang="en-US" sz="1800" dirty="0" err="1"/>
              <a:t>Klinički</a:t>
            </a:r>
            <a:r>
              <a:rPr lang="en-US" sz="1800" dirty="0"/>
              <a:t> se </a:t>
            </a:r>
            <a:r>
              <a:rPr lang="en-US" sz="1800" dirty="0" err="1"/>
              <a:t>manifestuju</a:t>
            </a:r>
            <a:r>
              <a:rPr lang="en-US" sz="1800" dirty="0"/>
              <a:t> </a:t>
            </a:r>
            <a:r>
              <a:rPr lang="en-US" sz="1800" dirty="0" err="1"/>
              <a:t>lokalizovanom</a:t>
            </a:r>
            <a:r>
              <a:rPr lang="en-US" sz="1800" dirty="0"/>
              <a:t>, </a:t>
            </a:r>
            <a:r>
              <a:rPr lang="en-US" sz="1800" dirty="0" err="1"/>
              <a:t>vrlo</a:t>
            </a:r>
            <a:r>
              <a:rPr lang="en-US" sz="1800" dirty="0"/>
              <a:t> </a:t>
            </a:r>
            <a:r>
              <a:rPr lang="en-US" sz="1800" dirty="0" err="1"/>
              <a:t>specifičnom</a:t>
            </a:r>
            <a:r>
              <a:rPr lang="en-US" sz="1800" dirty="0"/>
              <a:t> </a:t>
            </a:r>
            <a:r>
              <a:rPr lang="en-US" sz="1800" dirty="0" err="1"/>
              <a:t>bolnom</a:t>
            </a:r>
            <a:r>
              <a:rPr lang="en-US" sz="1800" dirty="0"/>
              <a:t> </a:t>
            </a:r>
            <a:r>
              <a:rPr lang="en-US" sz="1800" dirty="0" err="1"/>
              <a:t>osetljivošću</a:t>
            </a:r>
            <a:r>
              <a:rPr lang="en-US" sz="1800" dirty="0"/>
              <a:t> </a:t>
            </a:r>
            <a:r>
              <a:rPr lang="en-US" sz="1800" dirty="0" err="1"/>
              <a:t>preko</a:t>
            </a:r>
            <a:r>
              <a:rPr lang="en-US" sz="1800" dirty="0"/>
              <a:t> same </a:t>
            </a:r>
            <a:r>
              <a:rPr lang="en-US" sz="1800" dirty="0" err="1"/>
              <a:t>kosti</a:t>
            </a:r>
            <a:r>
              <a:rPr lang="en-US" sz="1800" dirty="0"/>
              <a:t> a ne i u  </a:t>
            </a:r>
            <a:r>
              <a:rPr lang="en-US" sz="1800" dirty="0" err="1"/>
              <a:t>intermetatarzalnom</a:t>
            </a:r>
            <a:r>
              <a:rPr lang="en-US" sz="1800" dirty="0"/>
              <a:t> </a:t>
            </a:r>
            <a:r>
              <a:rPr lang="en-US" sz="1800" dirty="0" err="1"/>
              <a:t>prostoru</a:t>
            </a:r>
            <a:r>
              <a:rPr lang="en-US" sz="1800" dirty="0" smtClean="0"/>
              <a:t>.</a:t>
            </a:r>
            <a:endParaRPr lang="sr-Latn-R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PRELOMI PRSTIJU STOPALA</a:t>
            </a:r>
          </a:p>
          <a:p>
            <a:pPr marL="0" indent="0" algn="just">
              <a:buNone/>
            </a:pPr>
            <a:r>
              <a:rPr lang="en-US" sz="1800" dirty="0" err="1" smtClean="0"/>
              <a:t>Mnoge</a:t>
            </a:r>
            <a:r>
              <a:rPr lang="en-US" sz="1800" dirty="0" smtClean="0"/>
              <a:t> </a:t>
            </a:r>
            <a:r>
              <a:rPr lang="en-US" sz="1800" dirty="0" err="1"/>
              <a:t>povrede</a:t>
            </a:r>
            <a:r>
              <a:rPr lang="en-US" sz="1800" dirty="0"/>
              <a:t> </a:t>
            </a:r>
            <a:r>
              <a:rPr lang="en-US" sz="1800" dirty="0" err="1"/>
              <a:t>prstiju</a:t>
            </a:r>
            <a:r>
              <a:rPr lang="en-US" sz="1800" dirty="0"/>
              <a:t> </a:t>
            </a:r>
            <a:r>
              <a:rPr lang="en-US" sz="1800" dirty="0" err="1"/>
              <a:t>nastaje</a:t>
            </a:r>
            <a:r>
              <a:rPr lang="en-US" sz="1800" dirty="0"/>
              <a:t> van </a:t>
            </a:r>
            <a:r>
              <a:rPr lang="en-US" sz="1800" dirty="0" err="1"/>
              <a:t>sportskih</a:t>
            </a:r>
            <a:r>
              <a:rPr lang="en-US" sz="1800" dirty="0"/>
              <a:t> </a:t>
            </a:r>
            <a:r>
              <a:rPr lang="en-US" sz="1800" dirty="0" err="1"/>
              <a:t>terena</a:t>
            </a:r>
            <a:r>
              <a:rPr lang="en-US" sz="1800" dirty="0"/>
              <a:t>, u </a:t>
            </a:r>
            <a:r>
              <a:rPr lang="en-US" sz="1800" dirty="0" err="1"/>
              <a:t>svlačionicama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“</a:t>
            </a:r>
            <a:r>
              <a:rPr lang="en-US" sz="1800" dirty="0" err="1"/>
              <a:t>noćnim</a:t>
            </a:r>
            <a:r>
              <a:rPr lang="en-US" sz="1800" dirty="0"/>
              <a:t> </a:t>
            </a:r>
            <a:r>
              <a:rPr lang="en-US" sz="1800" dirty="0" err="1"/>
              <a:t>pomeranjem</a:t>
            </a:r>
            <a:r>
              <a:rPr lang="en-US" sz="1800" dirty="0"/>
              <a:t> </a:t>
            </a:r>
            <a:r>
              <a:rPr lang="en-US" sz="1800" dirty="0" err="1"/>
              <a:t>nameštaja</a:t>
            </a:r>
            <a:r>
              <a:rPr lang="en-US" sz="1800" dirty="0"/>
              <a:t>” i to </a:t>
            </a:r>
            <a:r>
              <a:rPr lang="en-US" sz="1800" dirty="0" err="1"/>
              <a:t>udarom</a:t>
            </a:r>
            <a:r>
              <a:rPr lang="en-US" sz="1800" dirty="0"/>
              <a:t> u </a:t>
            </a:r>
            <a:r>
              <a:rPr lang="en-US" sz="1800" dirty="0" err="1"/>
              <a:t>nameštaj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padom</a:t>
            </a:r>
            <a:r>
              <a:rPr lang="en-US" sz="1800" dirty="0"/>
              <a:t> </a:t>
            </a:r>
            <a:r>
              <a:rPr lang="en-US" sz="1800" dirty="0" err="1"/>
              <a:t>tereta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prste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r>
              <a:rPr lang="en-US" sz="1800" dirty="0" err="1" smtClean="0"/>
              <a:t>Osnova</a:t>
            </a:r>
            <a:r>
              <a:rPr lang="en-US" sz="1800" dirty="0" smtClean="0"/>
              <a:t> </a:t>
            </a:r>
            <a:r>
              <a:rPr lang="en-US" sz="1800" dirty="0" err="1"/>
              <a:t>lečenja</a:t>
            </a:r>
            <a:r>
              <a:rPr lang="en-US" sz="1800" dirty="0"/>
              <a:t> je I-C-E </a:t>
            </a:r>
            <a:r>
              <a:rPr lang="en-US" sz="1800" dirty="0" err="1"/>
              <a:t>uz</a:t>
            </a:r>
            <a:r>
              <a:rPr lang="en-US" sz="1800" dirty="0"/>
              <a:t> </a:t>
            </a:r>
            <a:r>
              <a:rPr lang="en-US" sz="1800" dirty="0" err="1"/>
              <a:t>napomenu</a:t>
            </a:r>
            <a:r>
              <a:rPr lang="en-US" sz="1800" dirty="0"/>
              <a:t> da </a:t>
            </a:r>
            <a:r>
              <a:rPr lang="en-US" sz="1800" dirty="0" err="1"/>
              <a:t>lokalne</a:t>
            </a:r>
            <a:r>
              <a:rPr lang="en-US" sz="1800" dirty="0"/>
              <a:t> </a:t>
            </a:r>
            <a:r>
              <a:rPr lang="en-US" sz="1800" dirty="0" err="1"/>
              <a:t>infiltrcije</a:t>
            </a:r>
            <a:r>
              <a:rPr lang="en-US" sz="1800" dirty="0"/>
              <a:t> </a:t>
            </a:r>
            <a:r>
              <a:rPr lang="en-US" sz="1800" dirty="0" err="1"/>
              <a:t>hidrokortizonom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smao</a:t>
            </a:r>
            <a:r>
              <a:rPr lang="en-US" sz="1800" dirty="0"/>
              <a:t> </a:t>
            </a:r>
            <a:r>
              <a:rPr lang="en-US" sz="1800" dirty="0" err="1"/>
              <a:t>analgeticima</a:t>
            </a:r>
            <a:r>
              <a:rPr lang="en-US" sz="1800" dirty="0"/>
              <a:t>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štetne</a:t>
            </a:r>
            <a:r>
              <a:rPr lang="en-US" sz="1800" dirty="0"/>
              <a:t>. </a:t>
            </a:r>
            <a:r>
              <a:rPr lang="en-US" sz="1800" dirty="0" err="1"/>
              <a:t>Ukoliko</a:t>
            </a:r>
            <a:r>
              <a:rPr lang="en-US" sz="1800" dirty="0"/>
              <a:t> </a:t>
            </a:r>
            <a:r>
              <a:rPr lang="en-US" sz="1800" dirty="0" err="1"/>
              <a:t>nakon</a:t>
            </a:r>
            <a:r>
              <a:rPr lang="en-US" sz="1800" dirty="0"/>
              <a:t> tri </a:t>
            </a:r>
            <a:r>
              <a:rPr lang="en-US" sz="1800" dirty="0" err="1"/>
              <a:t>nedelje</a:t>
            </a:r>
            <a:r>
              <a:rPr lang="en-US" sz="1800" dirty="0"/>
              <a:t> </a:t>
            </a:r>
            <a:r>
              <a:rPr lang="en-US" sz="1800" dirty="0" err="1"/>
              <a:t>adekvatnog</a:t>
            </a:r>
            <a:r>
              <a:rPr lang="en-US" sz="1800" dirty="0"/>
              <a:t> </a:t>
            </a:r>
            <a:r>
              <a:rPr lang="en-US" sz="1800" dirty="0" err="1"/>
              <a:t>lečenja</a:t>
            </a:r>
            <a:r>
              <a:rPr lang="en-US" sz="1800" dirty="0"/>
              <a:t> ne </a:t>
            </a:r>
            <a:r>
              <a:rPr lang="en-US" sz="1800" dirty="0" err="1"/>
              <a:t>dođe</a:t>
            </a:r>
            <a:r>
              <a:rPr lang="en-US" sz="1800" dirty="0"/>
              <a:t> do </a:t>
            </a:r>
            <a:r>
              <a:rPr lang="en-US" sz="1800" dirty="0" err="1"/>
              <a:t>poboljšanja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pvratak</a:t>
            </a:r>
            <a:r>
              <a:rPr lang="en-US" sz="1800" dirty="0"/>
              <a:t> </a:t>
            </a:r>
            <a:r>
              <a:rPr lang="en-US" sz="1800" dirty="0" err="1"/>
              <a:t>sportskoj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 </a:t>
            </a:r>
            <a:r>
              <a:rPr lang="en-US" sz="1800" dirty="0" err="1"/>
              <a:t>savetuje</a:t>
            </a:r>
            <a:r>
              <a:rPr lang="en-US" sz="1800" dirty="0"/>
              <a:t> se </a:t>
            </a:r>
            <a:r>
              <a:rPr lang="en-US" sz="1800" dirty="0" err="1"/>
              <a:t>operativno</a:t>
            </a:r>
            <a:r>
              <a:rPr lang="en-US" sz="1800" dirty="0"/>
              <a:t> </a:t>
            </a:r>
            <a:r>
              <a:rPr lang="en-US" sz="1800" dirty="0" err="1"/>
              <a:t>lečenje</a:t>
            </a:r>
            <a:r>
              <a:rPr lang="en-US" sz="1800" dirty="0"/>
              <a:t> u </a:t>
            </a:r>
            <a:r>
              <a:rPr lang="en-US" sz="1800" dirty="0" err="1"/>
              <a:t>smislu</a:t>
            </a:r>
            <a:r>
              <a:rPr lang="en-US" sz="1800" dirty="0"/>
              <a:t> </a:t>
            </a:r>
            <a:r>
              <a:rPr lang="en-US" sz="1800" dirty="0" err="1"/>
              <a:t>ekskizicije</a:t>
            </a:r>
            <a:r>
              <a:rPr lang="en-US" sz="1800" dirty="0"/>
              <a:t> </a:t>
            </a:r>
            <a:r>
              <a:rPr lang="en-US" sz="1800" dirty="0" err="1"/>
              <a:t>koštanih</a:t>
            </a:r>
            <a:r>
              <a:rPr lang="en-US" sz="1800" dirty="0"/>
              <a:t> </a:t>
            </a:r>
            <a:r>
              <a:rPr lang="en-US" sz="1800" dirty="0" err="1"/>
              <a:t>fragmenata</a:t>
            </a:r>
            <a:r>
              <a:rPr lang="en-US" sz="1800" dirty="0" smtClean="0"/>
              <a:t>.</a:t>
            </a:r>
            <a:endParaRPr lang="sr-Latn-RS" sz="1800" dirty="0" smtClean="0"/>
          </a:p>
          <a:p>
            <a:pPr marL="0" indent="0" algn="just">
              <a:buNone/>
            </a:pPr>
            <a:endParaRPr lang="sr-Latn-RS" sz="1800" dirty="0" smtClean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 descr="download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5105400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PRELOMI SEZAMOIDNIH KOSTIJU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Prelomi</a:t>
            </a:r>
            <a:r>
              <a:rPr lang="en-US" sz="2800" dirty="0" smtClean="0"/>
              <a:t> </a:t>
            </a:r>
            <a:r>
              <a:rPr lang="en-US" sz="2800" dirty="0" err="1" smtClean="0"/>
              <a:t>sezamoidnih</a:t>
            </a:r>
            <a:r>
              <a:rPr lang="en-US" sz="2800" dirty="0" smtClean="0"/>
              <a:t> </a:t>
            </a:r>
            <a:r>
              <a:rPr lang="en-US" sz="2800" dirty="0" err="1" smtClean="0"/>
              <a:t>kostiju</a:t>
            </a:r>
            <a:r>
              <a:rPr lang="en-US" sz="2800" dirty="0" smtClean="0"/>
              <a:t> </a:t>
            </a:r>
            <a:r>
              <a:rPr lang="en-US" sz="2800" dirty="0" err="1" smtClean="0"/>
              <a:t>po</a:t>
            </a:r>
            <a:r>
              <a:rPr lang="en-US" sz="2800" dirty="0" smtClean="0"/>
              <a:t> </a:t>
            </a:r>
            <a:r>
              <a:rPr lang="en-US" sz="2800" dirty="0" err="1" smtClean="0"/>
              <a:t>pravilu</a:t>
            </a:r>
            <a:r>
              <a:rPr lang="en-US" sz="2800" dirty="0" smtClean="0"/>
              <a:t> </a:t>
            </a:r>
            <a:r>
              <a:rPr lang="en-US" sz="2800" dirty="0" err="1" smtClean="0"/>
              <a:t>nastaju</a:t>
            </a:r>
            <a:r>
              <a:rPr lang="en-US" sz="2800" dirty="0" smtClean="0"/>
              <a:t> </a:t>
            </a:r>
            <a:r>
              <a:rPr lang="en-US" sz="2800" dirty="0" err="1" smtClean="0"/>
              <a:t>padom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visine</a:t>
            </a:r>
            <a:r>
              <a:rPr lang="en-US" sz="2800" dirty="0" smtClean="0"/>
              <a:t> </a:t>
            </a:r>
            <a:r>
              <a:rPr lang="en-US" sz="2800" dirty="0" err="1" smtClean="0"/>
              <a:t>pri</a:t>
            </a:r>
            <a:r>
              <a:rPr lang="en-US" sz="2800" dirty="0" smtClean="0"/>
              <a:t> </a:t>
            </a:r>
            <a:r>
              <a:rPr lang="en-US" sz="2800" dirty="0" err="1" smtClean="0"/>
              <a:t>čemu</a:t>
            </a:r>
            <a:r>
              <a:rPr lang="en-US" sz="2800" dirty="0" smtClean="0"/>
              <a:t> </a:t>
            </a:r>
            <a:r>
              <a:rPr lang="en-US" sz="2800" dirty="0" err="1" smtClean="0"/>
              <a:t>dolazi</a:t>
            </a:r>
            <a:r>
              <a:rPr lang="en-US" sz="2800" dirty="0" smtClean="0"/>
              <a:t> do </a:t>
            </a:r>
            <a:r>
              <a:rPr lang="en-US" sz="2800" dirty="0" err="1" smtClean="0"/>
              <a:t>prenošenja</a:t>
            </a:r>
            <a:r>
              <a:rPr lang="en-US" sz="2800" dirty="0" smtClean="0"/>
              <a:t> </a:t>
            </a:r>
            <a:r>
              <a:rPr lang="en-US" sz="2800" dirty="0" err="1" smtClean="0"/>
              <a:t>težine</a:t>
            </a:r>
            <a:r>
              <a:rPr lang="en-US" sz="2800" dirty="0" smtClean="0"/>
              <a:t> </a:t>
            </a:r>
            <a:r>
              <a:rPr lang="en-US" sz="2800" dirty="0" err="1" smtClean="0"/>
              <a:t>tela</a:t>
            </a:r>
            <a:r>
              <a:rPr lang="en-US" sz="2800" dirty="0" smtClean="0"/>
              <a:t> </a:t>
            </a:r>
            <a:r>
              <a:rPr lang="en-US" sz="2800" dirty="0" err="1" smtClean="0"/>
              <a:t>preko</a:t>
            </a:r>
            <a:r>
              <a:rPr lang="en-US" sz="2800" dirty="0" smtClean="0"/>
              <a:t> </a:t>
            </a:r>
            <a:r>
              <a:rPr lang="en-US" sz="2800" dirty="0" err="1" smtClean="0"/>
              <a:t>sezamoida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tlo</a:t>
            </a:r>
            <a:r>
              <a:rPr lang="en-US" sz="2800" dirty="0" smtClean="0"/>
              <a:t> (</a:t>
            </a:r>
            <a:r>
              <a:rPr lang="en-US" sz="2800" dirty="0" err="1" smtClean="0"/>
              <a:t>česta</a:t>
            </a:r>
            <a:r>
              <a:rPr lang="en-US" sz="2800" dirty="0" smtClean="0"/>
              <a:t> </a:t>
            </a:r>
            <a:r>
              <a:rPr lang="en-US" sz="2800" dirty="0" err="1" smtClean="0"/>
              <a:t>povreda</a:t>
            </a:r>
            <a:r>
              <a:rPr lang="en-US" sz="2800" dirty="0" smtClean="0"/>
              <a:t>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igrača</a:t>
            </a:r>
            <a:r>
              <a:rPr lang="en-US" sz="2800" dirty="0" smtClean="0"/>
              <a:t> </a:t>
            </a:r>
            <a:r>
              <a:rPr lang="en-US" sz="2800" dirty="0" err="1" smtClean="0"/>
              <a:t>baleta</a:t>
            </a:r>
            <a:r>
              <a:rPr lang="en-US" sz="2800" dirty="0" smtClean="0"/>
              <a:t>).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250px-Gray3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28800"/>
            <a:ext cx="3174603" cy="412698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70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STOPALO </a:t>
            </a:r>
            <a:r>
              <a:rPr lang="en-US" b="1" dirty="0"/>
              <a:t>KOD TRKAČA</a:t>
            </a:r>
          </a:p>
          <a:p>
            <a:pPr marL="0" indent="0">
              <a:buNone/>
            </a:pPr>
            <a:r>
              <a:rPr lang="en-US" b="1" dirty="0" err="1" smtClean="0"/>
              <a:t>Anamneza</a:t>
            </a:r>
            <a:endParaRPr lang="en-US" b="1" dirty="0"/>
          </a:p>
          <a:p>
            <a:pPr lvl="0"/>
            <a:r>
              <a:rPr lang="en-US" i="1" dirty="0" err="1"/>
              <a:t>Glavne</a:t>
            </a:r>
            <a:r>
              <a:rPr lang="en-US" i="1" dirty="0"/>
              <a:t> </a:t>
            </a:r>
            <a:r>
              <a:rPr lang="en-US" i="1" dirty="0" err="1"/>
              <a:t>tegobe</a:t>
            </a:r>
            <a:r>
              <a:rPr lang="en-US" i="1" dirty="0"/>
              <a:t>. </a:t>
            </a:r>
            <a:r>
              <a:rPr lang="en-US" i="1" dirty="0" err="1"/>
              <a:t>Potrebno</a:t>
            </a:r>
            <a:r>
              <a:rPr lang="en-US" i="1" dirty="0"/>
              <a:t> je </a:t>
            </a:r>
            <a:r>
              <a:rPr lang="en-US" i="1" dirty="0" err="1"/>
              <a:t>navesti</a:t>
            </a:r>
            <a:r>
              <a:rPr lang="en-US" i="1" dirty="0"/>
              <a:t> </a:t>
            </a:r>
            <a:r>
              <a:rPr lang="en-US" i="1" dirty="0" err="1"/>
              <a:t>glavne</a:t>
            </a:r>
            <a:r>
              <a:rPr lang="en-US" i="1" dirty="0"/>
              <a:t> </a:t>
            </a:r>
            <a:r>
              <a:rPr lang="en-US" i="1" dirty="0" err="1"/>
              <a:t>tegobe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družinom</a:t>
            </a:r>
            <a:r>
              <a:rPr lang="en-US" i="1" dirty="0"/>
              <a:t> </a:t>
            </a:r>
            <a:r>
              <a:rPr lang="en-US" i="1" dirty="0" err="1"/>
              <a:t>trajanja</a:t>
            </a:r>
            <a:r>
              <a:rPr lang="en-US" i="1" dirty="0"/>
              <a:t>, </a:t>
            </a:r>
            <a:r>
              <a:rPr lang="en-US" i="1" dirty="0" err="1"/>
              <a:t>prirodom</a:t>
            </a:r>
            <a:r>
              <a:rPr lang="en-US" i="1" dirty="0"/>
              <a:t> </a:t>
            </a:r>
            <a:r>
              <a:rPr lang="en-US" i="1" dirty="0" err="1"/>
              <a:t>tegoba</a:t>
            </a:r>
            <a:r>
              <a:rPr lang="en-US" i="1" dirty="0"/>
              <a:t> i </a:t>
            </a:r>
            <a:r>
              <a:rPr lang="en-US" i="1" dirty="0" err="1"/>
              <a:t>načinom</a:t>
            </a:r>
            <a:r>
              <a:rPr lang="en-US" i="1" dirty="0"/>
              <a:t> </a:t>
            </a:r>
            <a:r>
              <a:rPr lang="en-US" i="1" dirty="0" err="1"/>
              <a:t>nastanka</a:t>
            </a:r>
            <a:endParaRPr lang="en-US" i="1" dirty="0"/>
          </a:p>
          <a:p>
            <a:pPr lvl="0"/>
            <a:r>
              <a:rPr lang="en-US" i="1" dirty="0" err="1"/>
              <a:t>Nastanak</a:t>
            </a:r>
            <a:r>
              <a:rPr lang="en-US" i="1" dirty="0"/>
              <a:t> bola </a:t>
            </a:r>
            <a:r>
              <a:rPr lang="en-US" i="1" dirty="0" err="1"/>
              <a:t>za</a:t>
            </a:r>
            <a:r>
              <a:rPr lang="en-US" i="1" dirty="0"/>
              <a:t>  </a:t>
            </a:r>
            <a:r>
              <a:rPr lang="en-US" i="1" dirty="0" err="1"/>
              <a:t>vreme</a:t>
            </a:r>
            <a:r>
              <a:rPr lang="en-US" i="1" dirty="0"/>
              <a:t> </a:t>
            </a:r>
            <a:r>
              <a:rPr lang="en-US" i="1" dirty="0" err="1"/>
              <a:t>odnosno</a:t>
            </a:r>
            <a:r>
              <a:rPr lang="en-US" i="1" dirty="0"/>
              <a:t> </a:t>
            </a:r>
            <a:r>
              <a:rPr lang="en-US" i="1" dirty="0" err="1"/>
              <a:t>nakon</a:t>
            </a:r>
            <a:r>
              <a:rPr lang="en-US" i="1" dirty="0"/>
              <a:t> </a:t>
            </a:r>
            <a:r>
              <a:rPr lang="en-US" i="1" dirty="0" err="1"/>
              <a:t>trčanja</a:t>
            </a:r>
            <a:endParaRPr lang="en-US" i="1" dirty="0"/>
          </a:p>
          <a:p>
            <a:pPr lvl="0"/>
            <a:r>
              <a:rPr lang="en-US" i="1" dirty="0" err="1"/>
              <a:t>Lečenje</a:t>
            </a:r>
            <a:r>
              <a:rPr lang="en-US" i="1" dirty="0"/>
              <a:t> </a:t>
            </a:r>
            <a:r>
              <a:rPr lang="en-US" i="1" dirty="0" err="1"/>
              <a:t>koje</a:t>
            </a:r>
            <a:r>
              <a:rPr lang="en-US" i="1" dirty="0"/>
              <a:t> je </a:t>
            </a:r>
            <a:r>
              <a:rPr lang="en-US" i="1" dirty="0" err="1"/>
              <a:t>bilo</a:t>
            </a:r>
            <a:r>
              <a:rPr lang="en-US" i="1" dirty="0"/>
              <a:t> </a:t>
            </a:r>
            <a:r>
              <a:rPr lang="en-US" i="1" dirty="0" err="1"/>
              <a:t>ranije</a:t>
            </a:r>
            <a:r>
              <a:rPr lang="en-US" i="1" dirty="0"/>
              <a:t> </a:t>
            </a:r>
            <a:r>
              <a:rPr lang="en-US" i="1" dirty="0" err="1"/>
              <a:t>primenjeno</a:t>
            </a:r>
            <a:endParaRPr lang="en-US" i="1" dirty="0"/>
          </a:p>
          <a:p>
            <a:pPr lvl="0"/>
            <a:r>
              <a:rPr lang="en-US" i="1" dirty="0" err="1"/>
              <a:t>Vrsta</a:t>
            </a:r>
            <a:r>
              <a:rPr lang="en-US" i="1" dirty="0"/>
              <a:t> </a:t>
            </a:r>
            <a:r>
              <a:rPr lang="en-US" i="1" dirty="0" err="1"/>
              <a:t>treninga</a:t>
            </a:r>
            <a:r>
              <a:rPr lang="en-US" i="1" dirty="0"/>
              <a:t>. Da li je </a:t>
            </a:r>
            <a:r>
              <a:rPr lang="en-US" i="1" dirty="0" err="1"/>
              <a:t>trkač</a:t>
            </a:r>
            <a:r>
              <a:rPr lang="en-US" i="1" dirty="0"/>
              <a:t> </a:t>
            </a:r>
            <a:r>
              <a:rPr lang="en-US" i="1" dirty="0" err="1"/>
              <a:t>početnik</a:t>
            </a:r>
            <a:r>
              <a:rPr lang="en-US" i="1" dirty="0"/>
              <a:t>, </a:t>
            </a:r>
            <a:r>
              <a:rPr lang="en-US" i="1" dirty="0" err="1"/>
              <a:t>rekreativac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takmičar</a:t>
            </a:r>
            <a:r>
              <a:rPr lang="en-US" i="1" dirty="0"/>
              <a:t>? Da li je u </a:t>
            </a:r>
            <a:r>
              <a:rPr lang="en-US" i="1" dirty="0" err="1"/>
              <a:t>poslednje</a:t>
            </a:r>
            <a:r>
              <a:rPr lang="en-US" i="1" dirty="0"/>
              <a:t> </a:t>
            </a:r>
            <a:r>
              <a:rPr lang="en-US" i="1" dirty="0" err="1"/>
              <a:t>vreme</a:t>
            </a:r>
            <a:r>
              <a:rPr lang="en-US" i="1" dirty="0"/>
              <a:t> </a:t>
            </a:r>
            <a:r>
              <a:rPr lang="en-US" i="1" dirty="0" err="1"/>
              <a:t>povećao</a:t>
            </a:r>
            <a:r>
              <a:rPr lang="en-US" i="1" dirty="0"/>
              <a:t> </a:t>
            </a:r>
            <a:r>
              <a:rPr lang="en-US" i="1" dirty="0" err="1"/>
              <a:t>kilometražu</a:t>
            </a:r>
            <a:r>
              <a:rPr lang="en-US" i="1" dirty="0"/>
              <a:t>?</a:t>
            </a:r>
          </a:p>
          <a:p>
            <a:pPr lvl="0"/>
            <a:r>
              <a:rPr lang="en-US" i="1" dirty="0" err="1"/>
              <a:t>Skorašnja</a:t>
            </a:r>
            <a:r>
              <a:rPr lang="en-US" i="1" dirty="0"/>
              <a:t> </a:t>
            </a:r>
            <a:r>
              <a:rPr lang="en-US" i="1" dirty="0" err="1"/>
              <a:t>promena</a:t>
            </a:r>
            <a:r>
              <a:rPr lang="en-US" i="1" dirty="0"/>
              <a:t> </a:t>
            </a:r>
            <a:r>
              <a:rPr lang="en-US" i="1" dirty="0" err="1"/>
              <a:t>obuće</a:t>
            </a:r>
            <a:r>
              <a:rPr lang="en-US" i="1" dirty="0"/>
              <a:t>. Da li je </a:t>
            </a:r>
            <a:r>
              <a:rPr lang="en-US" i="1" dirty="0" err="1"/>
              <a:t>pokušano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drugom</a:t>
            </a:r>
            <a:r>
              <a:rPr lang="en-US" i="1" dirty="0"/>
              <a:t> </a:t>
            </a:r>
            <a:r>
              <a:rPr lang="en-US" i="1" dirty="0" err="1"/>
              <a:t>obućom</a:t>
            </a:r>
            <a:r>
              <a:rPr lang="en-US" i="1" dirty="0"/>
              <a:t>? Dali je </a:t>
            </a:r>
            <a:r>
              <a:rPr lang="en-US" i="1" dirty="0" err="1"/>
              <a:t>primećeno</a:t>
            </a:r>
            <a:r>
              <a:rPr lang="en-US" i="1" dirty="0"/>
              <a:t> </a:t>
            </a:r>
            <a:r>
              <a:rPr lang="en-US" i="1" dirty="0" err="1"/>
              <a:t>neobično</a:t>
            </a:r>
            <a:r>
              <a:rPr lang="en-US" i="1" dirty="0"/>
              <a:t> </a:t>
            </a:r>
            <a:r>
              <a:rPr lang="en-US" i="1" dirty="0" err="1"/>
              <a:t>trošenje</a:t>
            </a:r>
            <a:r>
              <a:rPr lang="en-US" i="1" dirty="0"/>
              <a:t> </a:t>
            </a:r>
            <a:r>
              <a:rPr lang="en-US" i="1" dirty="0" err="1"/>
              <a:t>obuće</a:t>
            </a:r>
            <a:r>
              <a:rPr lang="en-US" i="1" dirty="0"/>
              <a:t>?</a:t>
            </a:r>
          </a:p>
          <a:p>
            <a:pPr lvl="0"/>
            <a:r>
              <a:rPr lang="en-US" i="1" dirty="0" err="1"/>
              <a:t>Primena</a:t>
            </a:r>
            <a:r>
              <a:rPr lang="en-US" i="1" dirty="0"/>
              <a:t> </a:t>
            </a:r>
            <a:r>
              <a:rPr lang="en-US" i="1" dirty="0" err="1"/>
              <a:t>ortotskih</a:t>
            </a:r>
            <a:r>
              <a:rPr lang="en-US" i="1" dirty="0"/>
              <a:t> </a:t>
            </a:r>
            <a:r>
              <a:rPr lang="en-US" i="1" dirty="0" err="1"/>
              <a:t>sredstava</a:t>
            </a:r>
            <a:r>
              <a:rPr lang="en-US" i="1" dirty="0"/>
              <a:t>. </a:t>
            </a:r>
            <a:r>
              <a:rPr lang="en-US" i="1" dirty="0" err="1"/>
              <a:t>Ako</a:t>
            </a:r>
            <a:r>
              <a:rPr lang="en-US" i="1" dirty="0"/>
              <a:t> se </a:t>
            </a:r>
            <a:r>
              <a:rPr lang="en-US" i="1" dirty="0" err="1"/>
              <a:t>primenjuju</a:t>
            </a:r>
            <a:r>
              <a:rPr lang="en-US" i="1" dirty="0"/>
              <a:t> da li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rigidna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fleksibilna</a:t>
            </a:r>
            <a:r>
              <a:rPr lang="en-US" i="1" dirty="0"/>
              <a:t>?</a:t>
            </a:r>
          </a:p>
          <a:p>
            <a:pPr lvl="0"/>
            <a:r>
              <a:rPr lang="en-US" i="1" dirty="0" err="1"/>
              <a:t>Vrsta</a:t>
            </a:r>
            <a:r>
              <a:rPr lang="en-US" i="1" dirty="0"/>
              <a:t> </a:t>
            </a:r>
            <a:r>
              <a:rPr lang="en-US" i="1" dirty="0" err="1"/>
              <a:t>staze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kojoj</a:t>
            </a:r>
            <a:r>
              <a:rPr lang="en-US" i="1" dirty="0"/>
              <a:t> se </a:t>
            </a:r>
            <a:r>
              <a:rPr lang="en-US" i="1" dirty="0" err="1"/>
              <a:t>trči</a:t>
            </a:r>
            <a:r>
              <a:rPr lang="en-US" i="1" dirty="0"/>
              <a:t> – da li je </a:t>
            </a:r>
            <a:r>
              <a:rPr lang="en-US" i="1" dirty="0" err="1"/>
              <a:t>mekana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tvrda</a:t>
            </a:r>
            <a:r>
              <a:rPr lang="en-US" i="1" dirty="0"/>
              <a:t>, </a:t>
            </a:r>
            <a:r>
              <a:rPr lang="en-US" i="1" dirty="0" err="1"/>
              <a:t>kružna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ravna</a:t>
            </a:r>
            <a:r>
              <a:rPr lang="en-US" i="1" dirty="0"/>
              <a:t>?</a:t>
            </a:r>
          </a:p>
          <a:p>
            <a:pPr lvl="0"/>
            <a:r>
              <a:rPr lang="en-US" i="1" dirty="0"/>
              <a:t>Da li se </a:t>
            </a:r>
            <a:r>
              <a:rPr lang="en-US" i="1" dirty="0" err="1"/>
              <a:t>primenjuje</a:t>
            </a:r>
            <a:r>
              <a:rPr lang="en-US" i="1" dirty="0"/>
              <a:t> </a:t>
            </a:r>
            <a:r>
              <a:rPr lang="en-US" i="1" dirty="0" err="1"/>
              <a:t>redovno</a:t>
            </a:r>
            <a:r>
              <a:rPr lang="en-US" i="1" dirty="0"/>
              <a:t> program </a:t>
            </a:r>
            <a:r>
              <a:rPr lang="en-US" i="1" dirty="0" err="1"/>
              <a:t>zagrevanja</a:t>
            </a:r>
            <a:r>
              <a:rPr lang="en-US" i="1" dirty="0"/>
              <a:t> i </a:t>
            </a:r>
            <a:r>
              <a:rPr lang="en-US" i="1" dirty="0" err="1"/>
              <a:t>istezanja</a:t>
            </a:r>
            <a:r>
              <a:rPr lang="en-US" i="1" dirty="0"/>
              <a:t> </a:t>
            </a:r>
            <a:r>
              <a:rPr lang="en-US" i="1" dirty="0" err="1"/>
              <a:t>mišića</a:t>
            </a:r>
            <a:r>
              <a:rPr lang="en-US" i="1" dirty="0"/>
              <a:t>?</a:t>
            </a:r>
          </a:p>
          <a:p>
            <a:pPr lvl="0"/>
            <a:r>
              <a:rPr lang="en-US" i="1" dirty="0"/>
              <a:t>Da li se </a:t>
            </a:r>
            <a:r>
              <a:rPr lang="en-US" i="1" dirty="0" err="1"/>
              <a:t>vežba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tegovima</a:t>
            </a:r>
            <a:r>
              <a:rPr lang="en-US" i="1" dirty="0"/>
              <a:t>?</a:t>
            </a:r>
          </a:p>
          <a:p>
            <a:pPr lvl="0"/>
            <a:r>
              <a:rPr lang="en-US" i="1" dirty="0" err="1"/>
              <a:t>Nutricioni</a:t>
            </a:r>
            <a:r>
              <a:rPr lang="en-US" i="1" dirty="0"/>
              <a:t> </a:t>
            </a:r>
            <a:r>
              <a:rPr lang="en-US" i="1" dirty="0" err="1"/>
              <a:t>aspekti</a:t>
            </a:r>
            <a:r>
              <a:rPr lang="en-US" i="1" dirty="0"/>
              <a:t> – da li se </a:t>
            </a:r>
            <a:r>
              <a:rPr lang="en-US" i="1" dirty="0" err="1"/>
              <a:t>uzimaju</a:t>
            </a:r>
            <a:r>
              <a:rPr lang="en-US" i="1" dirty="0"/>
              <a:t> </a:t>
            </a:r>
            <a:r>
              <a:rPr lang="en-US" i="1" dirty="0" err="1"/>
              <a:t>dodatnekličine</a:t>
            </a:r>
            <a:r>
              <a:rPr lang="en-US" i="1" dirty="0"/>
              <a:t> </a:t>
            </a:r>
            <a:r>
              <a:rPr lang="en-US" i="1" dirty="0" err="1"/>
              <a:t>vitamina</a:t>
            </a:r>
            <a:r>
              <a:rPr lang="en-US" i="1" dirty="0"/>
              <a:t> </a:t>
            </a:r>
            <a:r>
              <a:rPr lang="en-US" i="1" dirty="0" err="1"/>
              <a:t>iminerala</a:t>
            </a:r>
            <a:r>
              <a:rPr lang="en-US" i="1" dirty="0"/>
              <a:t>? Da li se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vreme</a:t>
            </a:r>
            <a:r>
              <a:rPr lang="en-US" i="1" dirty="0"/>
              <a:t> </a:t>
            </a:r>
            <a:r>
              <a:rPr lang="en-US" i="1" dirty="0" err="1"/>
              <a:t>trčanja</a:t>
            </a:r>
            <a:r>
              <a:rPr lang="en-US" i="1" dirty="0"/>
              <a:t> </a:t>
            </a:r>
            <a:r>
              <a:rPr lang="en-US" i="1" dirty="0" err="1"/>
              <a:t>dodatno</a:t>
            </a:r>
            <a:r>
              <a:rPr lang="en-US" i="1" dirty="0"/>
              <a:t> </a:t>
            </a:r>
            <a:r>
              <a:rPr lang="en-US" i="1" dirty="0" err="1"/>
              <a:t>uzima</a:t>
            </a:r>
            <a:r>
              <a:rPr lang="en-US" i="1" dirty="0"/>
              <a:t> </a:t>
            </a:r>
            <a:r>
              <a:rPr lang="en-US" i="1" dirty="0" err="1"/>
              <a:t>voda</a:t>
            </a:r>
            <a:r>
              <a:rPr lang="en-US" i="1" dirty="0"/>
              <a:t>, </a:t>
            </a:r>
            <a:r>
              <a:rPr lang="en-US" i="1" dirty="0" err="1"/>
              <a:t>odnosno</a:t>
            </a:r>
            <a:r>
              <a:rPr lang="en-US" i="1" dirty="0"/>
              <a:t> </a:t>
            </a:r>
            <a:r>
              <a:rPr lang="en-US" i="1" dirty="0" err="1"/>
              <a:t>tečnost</a:t>
            </a:r>
            <a:r>
              <a:rPr lang="en-US" i="1" dirty="0"/>
              <a:t> i </a:t>
            </a:r>
            <a:r>
              <a:rPr lang="en-US" i="1" dirty="0" err="1"/>
              <a:t>koja</a:t>
            </a:r>
            <a:r>
              <a:rPr lang="en-US" i="1" dirty="0"/>
              <a:t> je to </a:t>
            </a:r>
            <a:r>
              <a:rPr lang="en-US" i="1" dirty="0" err="1"/>
              <a:t>tečnost</a:t>
            </a:r>
            <a:r>
              <a:rPr lang="en-US" i="1" dirty="0"/>
              <a:t>?</a:t>
            </a:r>
          </a:p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24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ombinovani pokreti stopala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</a:t>
            </a:r>
            <a:r>
              <a:rPr lang="sr-Latn-RS" b="1" dirty="0" smtClean="0"/>
              <a:t>nverzija</a:t>
            </a:r>
            <a:r>
              <a:rPr lang="sr-Latn-RS" dirty="0" smtClean="0"/>
              <a:t>: supinacija sa adukcijom i dorzalnom fleksijom.</a:t>
            </a:r>
          </a:p>
          <a:p>
            <a:r>
              <a:rPr lang="en-US" b="1" dirty="0" smtClean="0"/>
              <a:t>E</a:t>
            </a:r>
            <a:r>
              <a:rPr lang="sr-Latn-RS" b="1" dirty="0" smtClean="0"/>
              <a:t>verzija</a:t>
            </a:r>
            <a:r>
              <a:rPr lang="sr-Latn-RS" dirty="0" smtClean="0"/>
              <a:t>: pronacija sa abdukcijom i plantarnom fleksijom.</a:t>
            </a:r>
          </a:p>
        </p:txBody>
      </p:sp>
      <p:pic>
        <p:nvPicPr>
          <p:cNvPr id="4" name="Picture 3" descr="индек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733800"/>
            <a:ext cx="3657600" cy="2321668"/>
          </a:xfrm>
          <a:prstGeom prst="rect">
            <a:avLst/>
          </a:prstGeom>
        </p:spPr>
      </p:pic>
      <p:pic>
        <p:nvPicPr>
          <p:cNvPr id="7" name="Picture 6" descr="download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733800"/>
            <a:ext cx="2961542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r>
              <a:rPr lang="en-US" b="1" dirty="0"/>
              <a:t>METATARZALGIJA</a:t>
            </a:r>
          </a:p>
          <a:p>
            <a:pPr marL="0" indent="0">
              <a:buNone/>
            </a:pPr>
            <a:r>
              <a:rPr lang="en-US" dirty="0" err="1"/>
              <a:t>Subluksacija</a:t>
            </a:r>
            <a:r>
              <a:rPr lang="en-US" dirty="0"/>
              <a:t> </a:t>
            </a:r>
            <a:r>
              <a:rPr lang="en-US" dirty="0" err="1"/>
              <a:t>prsta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Avaskularna</a:t>
            </a:r>
            <a:r>
              <a:rPr lang="en-US" dirty="0"/>
              <a:t> </a:t>
            </a:r>
            <a:r>
              <a:rPr lang="en-US" dirty="0" err="1"/>
              <a:t>nekroza</a:t>
            </a:r>
            <a:r>
              <a:rPr lang="en-US" dirty="0"/>
              <a:t> </a:t>
            </a:r>
            <a:r>
              <a:rPr lang="en-US" dirty="0" err="1"/>
              <a:t>metatarzalne</a:t>
            </a:r>
            <a:r>
              <a:rPr lang="en-US" dirty="0"/>
              <a:t> </a:t>
            </a:r>
            <a:r>
              <a:rPr lang="en-US" dirty="0" err="1"/>
              <a:t>glavice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Sezamoiditis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Interdigitalni</a:t>
            </a:r>
            <a:r>
              <a:rPr lang="en-US" dirty="0"/>
              <a:t> </a:t>
            </a:r>
            <a:r>
              <a:rPr lang="en-US" dirty="0" err="1"/>
              <a:t>neurinom</a:t>
            </a:r>
            <a:endParaRPr lang="en-US" dirty="0"/>
          </a:p>
          <a:p>
            <a:r>
              <a:rPr lang="en-US" b="1" dirty="0"/>
              <a:t>STRES PRELOMI</a:t>
            </a:r>
          </a:p>
          <a:p>
            <a:pPr marL="0" indent="0">
              <a:buNone/>
            </a:pPr>
            <a:r>
              <a:rPr lang="en-US" dirty="0"/>
              <a:t>Tendinitis </a:t>
            </a:r>
            <a:r>
              <a:rPr lang="en-US" dirty="0" err="1"/>
              <a:t>imiozitis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prednjeg</a:t>
            </a:r>
            <a:r>
              <a:rPr lang="en-US" dirty="0"/>
              <a:t> </a:t>
            </a:r>
            <a:r>
              <a:rPr lang="en-US" dirty="0" err="1"/>
              <a:t>sudaranja</a:t>
            </a:r>
            <a:r>
              <a:rPr lang="en-US" dirty="0"/>
              <a:t> (anterior ankle impingement)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438400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/>
              <a:t>Prelomi</a:t>
            </a:r>
            <a:endParaRPr lang="en-US" b="1" dirty="0"/>
          </a:p>
          <a:p>
            <a:pPr marL="0" indent="0" algn="just">
              <a:buNone/>
            </a:pPr>
            <a:r>
              <a:rPr lang="en-US" dirty="0" err="1" smtClean="0"/>
              <a:t>Najčešći</a:t>
            </a:r>
            <a:r>
              <a:rPr lang="en-US" dirty="0" smtClean="0"/>
              <a:t> </a:t>
            </a:r>
            <a:r>
              <a:rPr lang="en-US" dirty="0" err="1"/>
              <a:t>prelom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igrača</a:t>
            </a:r>
            <a:r>
              <a:rPr lang="en-US" dirty="0"/>
              <a:t> je </a:t>
            </a:r>
            <a:r>
              <a:rPr lang="en-US" dirty="0" err="1"/>
              <a:t>prelom</a:t>
            </a:r>
            <a:r>
              <a:rPr lang="en-US" dirty="0"/>
              <a:t> </a:t>
            </a:r>
            <a:r>
              <a:rPr lang="en-US" dirty="0" err="1"/>
              <a:t>vrata</a:t>
            </a:r>
            <a:r>
              <a:rPr lang="en-US" dirty="0"/>
              <a:t> V </a:t>
            </a:r>
            <a:r>
              <a:rPr lang="en-US" dirty="0" err="1"/>
              <a:t>metatarzalnekosti</a:t>
            </a:r>
            <a:r>
              <a:rPr lang="en-US" dirty="0"/>
              <a:t>. </a:t>
            </a:r>
            <a:r>
              <a:rPr lang="en-US" dirty="0" err="1"/>
              <a:t>Lečenje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preloma</a:t>
            </a:r>
            <a:r>
              <a:rPr lang="en-US" dirty="0"/>
              <a:t> je </a:t>
            </a:r>
            <a:r>
              <a:rPr lang="en-US" dirty="0" err="1"/>
              <a:t>perativno</a:t>
            </a:r>
            <a:r>
              <a:rPr lang="en-US" dirty="0"/>
              <a:t> (</a:t>
            </a:r>
            <a:r>
              <a:rPr lang="en-US" dirty="0" err="1"/>
              <a:t>repozicija</a:t>
            </a:r>
            <a:r>
              <a:rPr lang="en-US" dirty="0"/>
              <a:t> i </a:t>
            </a:r>
            <a:r>
              <a:rPr lang="en-US" dirty="0" err="1"/>
              <a:t>fiksacija</a:t>
            </a:r>
            <a:r>
              <a:rPr lang="en-US" dirty="0"/>
              <a:t> </a:t>
            </a:r>
            <a:r>
              <a:rPr lang="en-US" dirty="0" err="1"/>
              <a:t>preloma</a:t>
            </a:r>
            <a:r>
              <a:rPr lang="en-US" dirty="0"/>
              <a:t> </a:t>
            </a:r>
            <a:r>
              <a:rPr lang="en-US" dirty="0" err="1"/>
              <a:t>intramedularnim</a:t>
            </a:r>
            <a:r>
              <a:rPr lang="en-US" dirty="0"/>
              <a:t> </a:t>
            </a:r>
            <a:r>
              <a:rPr lang="en-US" dirty="0" err="1"/>
              <a:t>zavrtnjem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Kiršnerovim</a:t>
            </a:r>
            <a:r>
              <a:rPr lang="en-US" dirty="0"/>
              <a:t> </a:t>
            </a:r>
            <a:r>
              <a:rPr lang="en-US" dirty="0" err="1"/>
              <a:t>igrama</a:t>
            </a:r>
            <a:r>
              <a:rPr lang="en-US" dirty="0"/>
              <a:t>) a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zarastanje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6 </a:t>
            </a:r>
            <a:r>
              <a:rPr lang="en-US" dirty="0" err="1"/>
              <a:t>nedelja</a:t>
            </a:r>
            <a:r>
              <a:rPr lang="en-US" dirty="0"/>
              <a:t> do 6 </a:t>
            </a:r>
            <a:r>
              <a:rPr lang="en-US" dirty="0" err="1"/>
              <a:t>meseci</a:t>
            </a:r>
            <a:r>
              <a:rPr lang="en-US" dirty="0" smtClean="0"/>
              <a:t>.</a:t>
            </a:r>
            <a:endParaRPr lang="sr-Latn-R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 err="1"/>
              <a:t>Iščašenja</a:t>
            </a:r>
            <a:endParaRPr lang="en-US" b="1" dirty="0"/>
          </a:p>
          <a:p>
            <a:pPr marL="0" indent="0" algn="just">
              <a:buNone/>
            </a:pPr>
            <a:r>
              <a:rPr lang="en-US" dirty="0" err="1" smtClean="0"/>
              <a:t>Iščašenja</a:t>
            </a:r>
            <a:r>
              <a:rPr lang="en-US" dirty="0" smtClean="0"/>
              <a:t> </a:t>
            </a:r>
            <a:r>
              <a:rPr lang="en-US" dirty="0" err="1"/>
              <a:t>prstiju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retka</a:t>
            </a:r>
            <a:r>
              <a:rPr lang="en-US" dirty="0"/>
              <a:t> u </a:t>
            </a:r>
            <a:r>
              <a:rPr lang="en-US" dirty="0" err="1"/>
              <a:t>igrača</a:t>
            </a:r>
            <a:r>
              <a:rPr lang="en-US" dirty="0"/>
              <a:t> i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udarom</a:t>
            </a:r>
            <a:r>
              <a:rPr lang="en-US" dirty="0"/>
              <a:t> </a:t>
            </a:r>
            <a:r>
              <a:rPr lang="en-US" dirty="0" err="1"/>
              <a:t>prsta</a:t>
            </a:r>
            <a:r>
              <a:rPr lang="en-US" dirty="0"/>
              <a:t> u </a:t>
            </a:r>
            <a:r>
              <a:rPr lang="en-US" dirty="0" err="1"/>
              <a:t>težak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 (</a:t>
            </a:r>
            <a:r>
              <a:rPr lang="en-US" dirty="0" err="1"/>
              <a:t>npr.udar</a:t>
            </a:r>
            <a:r>
              <a:rPr lang="en-US" dirty="0"/>
              <a:t> o </a:t>
            </a:r>
            <a:r>
              <a:rPr lang="en-US" dirty="0" err="1"/>
              <a:t>predmete</a:t>
            </a:r>
            <a:r>
              <a:rPr lang="en-US" dirty="0"/>
              <a:t> </a:t>
            </a:r>
            <a:r>
              <a:rPr lang="en-US" dirty="0" err="1"/>
              <a:t>scenografije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bini</a:t>
            </a:r>
            <a:r>
              <a:rPr lang="en-US" dirty="0"/>
              <a:t>). </a:t>
            </a:r>
            <a:r>
              <a:rPr lang="en-US" dirty="0" err="1"/>
              <a:t>Savetuje</a:t>
            </a:r>
            <a:r>
              <a:rPr lang="en-US" dirty="0"/>
              <a:t> se </a:t>
            </a:r>
            <a:r>
              <a:rPr lang="en-US" dirty="0" err="1"/>
              <a:t>zatvorena</a:t>
            </a:r>
            <a:r>
              <a:rPr lang="en-US" dirty="0"/>
              <a:t> </a:t>
            </a:r>
            <a:r>
              <a:rPr lang="en-US" dirty="0" err="1"/>
              <a:t>repozicija</a:t>
            </a:r>
            <a:r>
              <a:rPr lang="en-US" dirty="0"/>
              <a:t> i </a:t>
            </a:r>
            <a:r>
              <a:rPr lang="en-US" dirty="0" err="1"/>
              <a:t>imobilizacija</a:t>
            </a:r>
            <a:r>
              <a:rPr lang="en-US" dirty="0"/>
              <a:t> </a:t>
            </a:r>
            <a:r>
              <a:rPr lang="en-US" dirty="0" err="1"/>
              <a:t>šinom</a:t>
            </a:r>
            <a:r>
              <a:rPr lang="en-US" dirty="0"/>
              <a:t> u </a:t>
            </a:r>
            <a:r>
              <a:rPr lang="en-US" dirty="0" err="1"/>
              <a:t>vremenu</a:t>
            </a:r>
            <a:r>
              <a:rPr lang="en-US" dirty="0"/>
              <a:t> od 3 </a:t>
            </a:r>
            <a:r>
              <a:rPr lang="en-US" dirty="0" err="1" smtClean="0"/>
              <a:t>nedelje</a:t>
            </a:r>
            <a:endParaRPr lang="sr-Latn-R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 err="1"/>
              <a:t>Koža</a:t>
            </a:r>
            <a:r>
              <a:rPr lang="en-US" b="1" dirty="0"/>
              <a:t> i </a:t>
            </a:r>
            <a:r>
              <a:rPr lang="en-US" b="1" dirty="0" err="1"/>
              <a:t>nokti</a:t>
            </a:r>
            <a:endParaRPr lang="en-US" b="1" dirty="0"/>
          </a:p>
          <a:p>
            <a:pPr marL="0" indent="0" algn="just">
              <a:buNone/>
            </a:pPr>
            <a:r>
              <a:rPr lang="en-US" i="1" dirty="0" err="1"/>
              <a:t>Onyxholysis</a:t>
            </a:r>
            <a:endParaRPr lang="en-US" i="1" dirty="0"/>
          </a:p>
          <a:p>
            <a:pPr marL="0" indent="0" algn="just">
              <a:buNone/>
            </a:pPr>
            <a:r>
              <a:rPr lang="en-US" dirty="0" err="1" smtClean="0"/>
              <a:t>Oniholiza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česta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igrača</a:t>
            </a:r>
            <a:r>
              <a:rPr lang="en-US" dirty="0"/>
              <a:t> </a:t>
            </a:r>
            <a:r>
              <a:rPr lang="en-US" dirty="0" err="1"/>
              <a:t>baleta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većinom</a:t>
            </a:r>
            <a:r>
              <a:rPr lang="en-US" dirty="0"/>
              <a:t> nose </a:t>
            </a:r>
            <a:r>
              <a:rPr lang="en-US" dirty="0" err="1"/>
              <a:t>težinu</a:t>
            </a:r>
            <a:r>
              <a:rPr lang="en-US" dirty="0"/>
              <a:t> </a:t>
            </a:r>
            <a:r>
              <a:rPr lang="en-US" dirty="0" err="1"/>
              <a:t>tela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vrhovima</a:t>
            </a:r>
            <a:r>
              <a:rPr lang="en-US" dirty="0"/>
              <a:t> </a:t>
            </a:r>
            <a:r>
              <a:rPr lang="en-US" dirty="0" err="1"/>
              <a:t>prstiju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delaminacije</a:t>
            </a:r>
            <a:r>
              <a:rPr lang="en-US" dirty="0"/>
              <a:t> </a:t>
            </a:r>
            <a:r>
              <a:rPr lang="en-US" dirty="0" err="1"/>
              <a:t>noktiju</a:t>
            </a:r>
            <a:r>
              <a:rPr lang="en-US" dirty="0"/>
              <a:t>. </a:t>
            </a:r>
            <a:r>
              <a:rPr lang="en-US" dirty="0" err="1"/>
              <a:t>Lečenje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asimptomatično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i="1" dirty="0" err="1"/>
              <a:t>Urastli</a:t>
            </a:r>
            <a:r>
              <a:rPr lang="en-US" i="1" dirty="0"/>
              <a:t> </a:t>
            </a:r>
            <a:r>
              <a:rPr lang="en-US" i="1" dirty="0" err="1"/>
              <a:t>nokti</a:t>
            </a:r>
            <a:endParaRPr lang="en-US" i="1" dirty="0"/>
          </a:p>
          <a:p>
            <a:pPr marL="0" indent="0" algn="just">
              <a:buNone/>
            </a:pPr>
            <a:r>
              <a:rPr lang="en-US" i="1" dirty="0" err="1"/>
              <a:t>Onychomycos</a:t>
            </a:r>
            <a:r>
              <a:rPr lang="en-US" dirty="0" err="1"/>
              <a:t>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362989"/>
            <a:ext cx="1809750" cy="14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37160" y="1585913"/>
            <a:ext cx="89916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HVALA NA </a:t>
            </a:r>
            <a:r>
              <a:rPr lang="sr-Latn-R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PAŽNJI!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2" descr="Резултат слика за happy sport vision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971800"/>
            <a:ext cx="2324100" cy="1962150"/>
          </a:xfrm>
          <a:prstGeom prst="rect">
            <a:avLst/>
          </a:prstGeom>
        </p:spPr>
      </p:pic>
      <p:pic>
        <p:nvPicPr>
          <p:cNvPr id="7" name="Picture 6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133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3657600" cy="851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K</a:t>
            </a:r>
            <a:r>
              <a:rPr lang="sr-Latn-RS" sz="3600" dirty="0" smtClean="0"/>
              <a:t>osti stopala</a:t>
            </a:r>
            <a:endParaRPr lang="en-US" sz="3600" dirty="0"/>
          </a:p>
        </p:txBody>
      </p:sp>
      <p:pic>
        <p:nvPicPr>
          <p:cNvPr id="7" name="Content Placeholder 6" descr="k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268760"/>
            <a:ext cx="5508104" cy="532859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z="2800" dirty="0" smtClean="0"/>
              <a:t>os talus - skočna kost </a:t>
            </a:r>
          </a:p>
          <a:p>
            <a:r>
              <a:rPr lang="sr-Latn-RS" sz="2800" dirty="0" smtClean="0"/>
              <a:t>os calcaneus  - petna kost  </a:t>
            </a:r>
          </a:p>
          <a:p>
            <a:r>
              <a:rPr lang="sr-Latn-RS" sz="2800" dirty="0" smtClean="0"/>
              <a:t>os cuboideum (kockasta)</a:t>
            </a:r>
          </a:p>
          <a:p>
            <a:r>
              <a:rPr lang="sr-Latn-RS" sz="2800" dirty="0" smtClean="0"/>
              <a:t>os naviculare (čunasta)</a:t>
            </a:r>
          </a:p>
          <a:p>
            <a:r>
              <a:rPr lang="sr-Latn-RS" sz="2800" dirty="0" smtClean="0"/>
              <a:t>ossa cuneiformia (tri klinaste kosti)</a:t>
            </a:r>
          </a:p>
          <a:p>
            <a:r>
              <a:rPr lang="sr-Latn-RS" sz="2800" dirty="0" smtClean="0"/>
              <a:t>falange 5 prstiju stopala - članci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unkcija stopala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slonac držanju tela pri stajanju i hodu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mogućuje prilagođavanje različitim terenima</a:t>
            </a:r>
            <a:endParaRPr lang="en-US" dirty="0"/>
          </a:p>
        </p:txBody>
      </p:sp>
      <p:pic>
        <p:nvPicPr>
          <p:cNvPr id="4" name="Picture 3" descr="download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9624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001000" cy="932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globovi stopala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ubtalarni zglob između kostiju talusa i calcaneusa (pronacija i supinacija stopala)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rednji talarni zglob obuhvata talokruralni i kalkaneokuboidni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etatarzofalangealni zglob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roksimalni interfalangealni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istalni interfalangealni </a:t>
            </a:r>
            <a:endParaRPr lang="en-US" dirty="0"/>
          </a:p>
        </p:txBody>
      </p:sp>
      <p:pic>
        <p:nvPicPr>
          <p:cNvPr id="4" name="Picture 3" descr="919_Ankle_Feet_Joints-904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276600"/>
            <a:ext cx="316170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RS" sz="3600" b="1" dirty="0" smtClean="0"/>
              <a:t>Povrede skočnog zgloba i stopala karakteristične za sportove</a:t>
            </a:r>
            <a:endParaRPr lang="en-US" sz="36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Svaki</a:t>
            </a:r>
            <a:r>
              <a:rPr lang="en-US" sz="2400" dirty="0"/>
              <a:t> sport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specifičnosti</a:t>
            </a:r>
            <a:r>
              <a:rPr lang="en-US" sz="2400" dirty="0"/>
              <a:t>, </a:t>
            </a:r>
            <a:r>
              <a:rPr lang="en-US" sz="2400" dirty="0" err="1"/>
              <a:t>tako</a:t>
            </a:r>
            <a:r>
              <a:rPr lang="en-US" sz="2400" dirty="0"/>
              <a:t> </a:t>
            </a:r>
            <a:r>
              <a:rPr lang="en-US" sz="2400" dirty="0" err="1"/>
              <a:t>jedni</a:t>
            </a:r>
            <a:r>
              <a:rPr lang="en-US" sz="2400" dirty="0"/>
              <a:t> </a:t>
            </a:r>
            <a:r>
              <a:rPr lang="en-US" sz="2400" dirty="0" err="1"/>
              <a:t>zahtevaju</a:t>
            </a:r>
            <a:r>
              <a:rPr lang="en-US" sz="2400" dirty="0"/>
              <a:t> </a:t>
            </a:r>
            <a:r>
              <a:rPr lang="en-US" sz="2400" dirty="0" err="1"/>
              <a:t>veliku</a:t>
            </a:r>
            <a:r>
              <a:rPr lang="en-US" sz="2400" dirty="0"/>
              <a:t> </a:t>
            </a:r>
            <a:r>
              <a:rPr lang="en-US" sz="2400" dirty="0" err="1"/>
              <a:t>pokretljivost</a:t>
            </a:r>
            <a:r>
              <a:rPr lang="en-US" sz="2400" dirty="0"/>
              <a:t> i </a:t>
            </a:r>
            <a:r>
              <a:rPr lang="en-US" sz="2400" dirty="0" err="1"/>
              <a:t>manevarsko</a:t>
            </a:r>
            <a:r>
              <a:rPr lang="en-US" sz="2400" dirty="0"/>
              <a:t> </a:t>
            </a:r>
            <a:r>
              <a:rPr lang="en-US" sz="2400" dirty="0" err="1"/>
              <a:t>kretanje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dovodi</a:t>
            </a:r>
            <a:r>
              <a:rPr lang="en-US" sz="2400" dirty="0"/>
              <a:t> do </a:t>
            </a:r>
            <a:r>
              <a:rPr lang="en-US" sz="2400" dirty="0" err="1"/>
              <a:t>istegnuća</a:t>
            </a:r>
            <a:r>
              <a:rPr lang="en-US" sz="2400" dirty="0"/>
              <a:t> i rupture </a:t>
            </a:r>
            <a:r>
              <a:rPr lang="en-US" sz="2400" dirty="0" err="1"/>
              <a:t>ligamenata</a:t>
            </a:r>
            <a:r>
              <a:rPr lang="en-US" sz="2400" dirty="0"/>
              <a:t>, </a:t>
            </a:r>
            <a:r>
              <a:rPr lang="en-US" sz="2400" dirty="0" err="1"/>
              <a:t>avulzionih</a:t>
            </a:r>
            <a:r>
              <a:rPr lang="en-US" sz="2400" dirty="0"/>
              <a:t> </a:t>
            </a:r>
            <a:r>
              <a:rPr lang="en-US" sz="2400" dirty="0" err="1"/>
              <a:t>preloma</a:t>
            </a:r>
            <a:r>
              <a:rPr lang="en-US" sz="2400" dirty="0"/>
              <a:t> i </a:t>
            </a:r>
            <a:r>
              <a:rPr lang="en-US" sz="2400" dirty="0" err="1"/>
              <a:t>nastanka</a:t>
            </a:r>
            <a:r>
              <a:rPr lang="en-US" sz="2400" dirty="0"/>
              <a:t> </a:t>
            </a:r>
            <a:r>
              <a:rPr lang="en-US" sz="2400" dirty="0" err="1"/>
              <a:t>žuljeva</a:t>
            </a:r>
            <a:r>
              <a:rPr lang="en-US" sz="2400" dirty="0"/>
              <a:t>. </a:t>
            </a:r>
            <a:endParaRPr lang="sr-Latn-R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Drugi</a:t>
            </a:r>
            <a:r>
              <a:rPr lang="en-US" sz="2400" dirty="0" smtClean="0"/>
              <a:t> </a:t>
            </a:r>
            <a:r>
              <a:rPr lang="en-US" sz="2400" dirty="0" err="1"/>
              <a:t>sportovi</a:t>
            </a:r>
            <a:r>
              <a:rPr lang="en-US" sz="2400" dirty="0"/>
              <a:t> se </a:t>
            </a:r>
            <a:r>
              <a:rPr lang="en-US" sz="2400" dirty="0" err="1"/>
              <a:t>baziraju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izdržljivosti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najčešće</a:t>
            </a:r>
            <a:r>
              <a:rPr lang="en-US" sz="2400" dirty="0"/>
              <a:t> </a:t>
            </a:r>
            <a:r>
              <a:rPr lang="en-US" sz="2400" dirty="0" err="1"/>
              <a:t>prouzrokuju</a:t>
            </a:r>
            <a:r>
              <a:rPr lang="en-US" sz="2400" dirty="0"/>
              <a:t> </a:t>
            </a:r>
            <a:r>
              <a:rPr lang="en-US" sz="2400" dirty="0" err="1"/>
              <a:t>tenosinovite</a:t>
            </a:r>
            <a:r>
              <a:rPr lang="en-US" sz="2400" dirty="0"/>
              <a:t>, </a:t>
            </a:r>
            <a:r>
              <a:rPr lang="en-US" sz="2400" dirty="0" err="1"/>
              <a:t>medijalni</a:t>
            </a:r>
            <a:r>
              <a:rPr lang="en-US" sz="2400" dirty="0"/>
              <a:t> </a:t>
            </a:r>
            <a:r>
              <a:rPr lang="en-US" sz="2400" dirty="0" err="1"/>
              <a:t>tibijalni</a:t>
            </a:r>
            <a:r>
              <a:rPr lang="en-US" sz="2400" dirty="0"/>
              <a:t> </a:t>
            </a:r>
            <a:r>
              <a:rPr lang="en-US" sz="2400" dirty="0" err="1"/>
              <a:t>sindrom</a:t>
            </a:r>
            <a:r>
              <a:rPr lang="en-US" sz="2400" dirty="0"/>
              <a:t>, fasciitis i </a:t>
            </a:r>
            <a:r>
              <a:rPr lang="en-US" sz="2400" dirty="0" err="1"/>
              <a:t>stres</a:t>
            </a:r>
            <a:r>
              <a:rPr lang="en-US" sz="2400" dirty="0"/>
              <a:t> </a:t>
            </a:r>
            <a:r>
              <a:rPr lang="en-US" sz="2400" dirty="0" err="1"/>
              <a:t>preloma</a:t>
            </a:r>
            <a:r>
              <a:rPr lang="en-US" sz="2400" dirty="0"/>
              <a:t>. </a:t>
            </a:r>
            <a:endParaRPr lang="sr-Latn-R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Treća</a:t>
            </a:r>
            <a:r>
              <a:rPr lang="en-US" sz="2400" dirty="0" smtClean="0"/>
              <a:t> </a:t>
            </a:r>
            <a:r>
              <a:rPr lang="en-US" sz="2400" dirty="0" err="1"/>
              <a:t>grupa</a:t>
            </a:r>
            <a:r>
              <a:rPr lang="en-US" sz="2400" dirty="0"/>
              <a:t> se </a:t>
            </a:r>
            <a:r>
              <a:rPr lang="en-US" sz="2400" dirty="0" err="1"/>
              <a:t>bazira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sudarima</a:t>
            </a:r>
            <a:r>
              <a:rPr lang="en-US" sz="2400" dirty="0"/>
              <a:t> </a:t>
            </a:r>
            <a:r>
              <a:rPr lang="en-US" sz="2400" dirty="0" err="1"/>
              <a:t>protivničkih</a:t>
            </a:r>
            <a:r>
              <a:rPr lang="en-US" sz="2400" dirty="0"/>
              <a:t> </a:t>
            </a:r>
            <a:r>
              <a:rPr lang="en-US" sz="2400" dirty="0" err="1"/>
              <a:t>igrača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prirodno</a:t>
            </a:r>
            <a:r>
              <a:rPr lang="en-US" sz="2400" dirty="0"/>
              <a:t> u </a:t>
            </a:r>
            <a:r>
              <a:rPr lang="en-US" sz="2400" dirty="0" err="1"/>
              <a:t>najvećem</a:t>
            </a:r>
            <a:r>
              <a:rPr lang="en-US" sz="2400" dirty="0"/>
              <a:t> </a:t>
            </a:r>
            <a:r>
              <a:rPr lang="en-US" sz="2400" dirty="0" err="1"/>
              <a:t>broju</a:t>
            </a:r>
            <a:r>
              <a:rPr lang="en-US" sz="2400" dirty="0"/>
              <a:t> </a:t>
            </a:r>
            <a:r>
              <a:rPr lang="en-US" sz="2400" dirty="0" err="1"/>
              <a:t>slučajeva</a:t>
            </a:r>
            <a:r>
              <a:rPr lang="en-US" sz="2400" dirty="0"/>
              <a:t> </a:t>
            </a:r>
            <a:r>
              <a:rPr lang="en-US" sz="2400" dirty="0" err="1"/>
              <a:t>dovodi</a:t>
            </a:r>
            <a:r>
              <a:rPr lang="en-US" sz="2400" dirty="0"/>
              <a:t> do </a:t>
            </a:r>
            <a:r>
              <a:rPr lang="en-US" sz="2400" dirty="0" err="1"/>
              <a:t>kontuzija</a:t>
            </a:r>
            <a:r>
              <a:rPr lang="en-US" sz="2400" dirty="0"/>
              <a:t> i </a:t>
            </a:r>
            <a:r>
              <a:rPr lang="en-US" sz="2400" dirty="0" err="1"/>
              <a:t>preloma</a:t>
            </a:r>
            <a:r>
              <a:rPr lang="en-US" sz="2400" dirty="0"/>
              <a:t>. </a:t>
            </a:r>
            <a:endParaRPr lang="en-US" sz="2400" b="1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410200"/>
            <a:ext cx="2543175" cy="1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r-Latn-RS" b="1" dirty="0" smtClean="0"/>
              <a:t>Sportske </a:t>
            </a:r>
            <a:r>
              <a:rPr lang="en-US" b="1" dirty="0" err="1" smtClean="0"/>
              <a:t>povrede</a:t>
            </a:r>
            <a:r>
              <a:rPr lang="sr-Latn-RS" b="1" dirty="0" smtClean="0"/>
              <a:t>skočnog zgloba i stopala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u </a:t>
            </a:r>
            <a:r>
              <a:rPr lang="en-US" b="1" dirty="0" err="1" smtClean="0"/>
              <a:t>zavisnosti</a:t>
            </a:r>
            <a:r>
              <a:rPr lang="en-US" b="1" dirty="0" smtClean="0"/>
              <a:t> </a:t>
            </a:r>
            <a:r>
              <a:rPr lang="en-US" b="1" dirty="0" err="1" smtClean="0"/>
              <a:t>od</a:t>
            </a:r>
            <a:r>
              <a:rPr lang="en-US" b="1" dirty="0" smtClean="0"/>
              <a:t> </a:t>
            </a:r>
            <a:r>
              <a:rPr lang="en-US" b="1" dirty="0" err="1" smtClean="0"/>
              <a:t>sportske</a:t>
            </a:r>
            <a:r>
              <a:rPr lang="en-US" b="1" dirty="0" smtClean="0"/>
              <a:t> </a:t>
            </a:r>
            <a:r>
              <a:rPr lang="en-US" b="1" dirty="0" err="1" smtClean="0"/>
              <a:t>aktivnosti</a:t>
            </a:r>
            <a:r>
              <a:rPr lang="en-US" b="1" dirty="0" smtClean="0"/>
              <a:t>: </a:t>
            </a:r>
            <a:endParaRPr lang="sr-Latn-RS" b="1" dirty="0" smtClean="0"/>
          </a:p>
          <a:p>
            <a:pPr marL="0" lvl="0" indent="0" algn="just">
              <a:buNone/>
            </a:pPr>
            <a:endParaRPr lang="sr-Latn-RS" b="1" dirty="0" smtClean="0"/>
          </a:p>
          <a:p>
            <a:pPr marL="0" lvl="0" indent="0" algn="just">
              <a:buNone/>
            </a:pPr>
            <a:r>
              <a:rPr lang="sr-Latn-RS" b="1" dirty="0" smtClean="0"/>
              <a:t>1. </a:t>
            </a:r>
            <a:r>
              <a:rPr lang="en-US" b="1" dirty="0" err="1" smtClean="0"/>
              <a:t>skijanje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uganuća</a:t>
            </a:r>
            <a:r>
              <a:rPr lang="en-US" dirty="0"/>
              <a:t> i </a:t>
            </a:r>
            <a:r>
              <a:rPr lang="en-US" dirty="0" err="1"/>
              <a:t>prleomi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zgloba</a:t>
            </a:r>
            <a:r>
              <a:rPr lang="en-US" dirty="0"/>
              <a:t>, </a:t>
            </a:r>
            <a:r>
              <a:rPr lang="en-US" dirty="0" err="1"/>
              <a:t>avulzioni</a:t>
            </a:r>
            <a:r>
              <a:rPr lang="en-US" dirty="0"/>
              <a:t> </a:t>
            </a:r>
            <a:r>
              <a:rPr lang="en-US" dirty="0" err="1"/>
              <a:t>prelomi</a:t>
            </a:r>
            <a:r>
              <a:rPr lang="en-US" dirty="0"/>
              <a:t> </a:t>
            </a:r>
            <a:r>
              <a:rPr lang="en-US" dirty="0" err="1"/>
              <a:t>kalkaneusa</a:t>
            </a:r>
            <a:r>
              <a:rPr lang="en-US" dirty="0"/>
              <a:t>, </a:t>
            </a:r>
            <a:r>
              <a:rPr lang="en-US" dirty="0" err="1"/>
              <a:t>suptalarna</a:t>
            </a:r>
            <a:r>
              <a:rPr lang="en-US" dirty="0"/>
              <a:t> </a:t>
            </a:r>
            <a:r>
              <a:rPr lang="en-US" dirty="0" err="1"/>
              <a:t>iščašenja</a:t>
            </a:r>
            <a:r>
              <a:rPr lang="en-US" dirty="0"/>
              <a:t>, </a:t>
            </a:r>
            <a:r>
              <a:rPr lang="en-US" dirty="0" err="1"/>
              <a:t>dislokacije</a:t>
            </a:r>
            <a:r>
              <a:rPr lang="en-US" dirty="0"/>
              <a:t> </a:t>
            </a:r>
            <a:r>
              <a:rPr lang="en-US" dirty="0" err="1"/>
              <a:t>peronealnih</a:t>
            </a:r>
            <a:r>
              <a:rPr lang="en-US" dirty="0"/>
              <a:t> </a:t>
            </a:r>
            <a:r>
              <a:rPr lang="en-US" dirty="0" err="1"/>
              <a:t>tetiva</a:t>
            </a:r>
            <a:r>
              <a:rPr lang="en-US" dirty="0"/>
              <a:t>;</a:t>
            </a:r>
          </a:p>
          <a:p>
            <a:pPr marL="0" lvl="0" indent="0" algn="just">
              <a:buNone/>
            </a:pPr>
            <a:r>
              <a:rPr lang="sr-Latn-RS" b="1" dirty="0" smtClean="0"/>
              <a:t>2. </a:t>
            </a:r>
            <a:r>
              <a:rPr lang="en-US" b="1" dirty="0" err="1" smtClean="0"/>
              <a:t>ragbi</a:t>
            </a:r>
            <a:r>
              <a:rPr lang="en-US" b="1" dirty="0"/>
              <a:t>: </a:t>
            </a:r>
            <a:r>
              <a:rPr lang="en-US" dirty="0" err="1"/>
              <a:t>prelomi</a:t>
            </a:r>
            <a:r>
              <a:rPr lang="en-US" dirty="0"/>
              <a:t> </a:t>
            </a:r>
            <a:r>
              <a:rPr lang="en-US" dirty="0" err="1"/>
              <a:t>prednjeg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, stress </a:t>
            </a:r>
            <a:r>
              <a:rPr lang="en-US" dirty="0" err="1"/>
              <a:t>prelomi</a:t>
            </a:r>
            <a:r>
              <a:rPr lang="en-US" dirty="0"/>
              <a:t> V </a:t>
            </a:r>
            <a:r>
              <a:rPr lang="en-US" dirty="0" err="1"/>
              <a:t>metatarzalne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, </a:t>
            </a:r>
            <a:r>
              <a:rPr lang="en-US" dirty="0" err="1"/>
              <a:t>uganuća</a:t>
            </a:r>
            <a:r>
              <a:rPr lang="en-US" dirty="0"/>
              <a:t> i </a:t>
            </a:r>
            <a:r>
              <a:rPr lang="en-US" dirty="0" err="1"/>
              <a:t>prelomi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zgloba</a:t>
            </a:r>
            <a:r>
              <a:rPr lang="en-US" dirty="0"/>
              <a:t>, rupture i </a:t>
            </a:r>
            <a:r>
              <a:rPr lang="en-US" dirty="0" err="1"/>
              <a:t>peritendiniti</a:t>
            </a:r>
            <a:r>
              <a:rPr lang="en-US" dirty="0"/>
              <a:t> </a:t>
            </a:r>
            <a:r>
              <a:rPr lang="en-US" dirty="0" err="1"/>
              <a:t>Ahilove</a:t>
            </a:r>
            <a:r>
              <a:rPr lang="en-US" dirty="0"/>
              <a:t> </a:t>
            </a:r>
            <a:r>
              <a:rPr lang="en-US" dirty="0" err="1"/>
              <a:t>tetive</a:t>
            </a:r>
            <a:r>
              <a:rPr lang="en-US" dirty="0"/>
              <a:t>, </a:t>
            </a:r>
            <a:r>
              <a:rPr lang="en-US" dirty="0" err="1"/>
              <a:t>medijalni</a:t>
            </a:r>
            <a:r>
              <a:rPr lang="en-US" dirty="0"/>
              <a:t> </a:t>
            </a:r>
            <a:r>
              <a:rPr lang="en-US" dirty="0" err="1"/>
              <a:t>tibijalni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i </a:t>
            </a:r>
            <a:r>
              <a:rPr lang="en-US" dirty="0" err="1"/>
              <a:t>kompartmentalni</a:t>
            </a:r>
            <a:r>
              <a:rPr lang="en-US" dirty="0"/>
              <a:t> </a:t>
            </a:r>
            <a:r>
              <a:rPr lang="en-US" dirty="0" err="1"/>
              <a:t>sindromi</a:t>
            </a:r>
            <a:r>
              <a:rPr lang="en-US" dirty="0"/>
              <a:t>;</a:t>
            </a:r>
          </a:p>
          <a:p>
            <a:pPr marL="0" lvl="0" indent="0" algn="just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520065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к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883</TotalTime>
  <Words>2604</Words>
  <Application>Microsoft Office PowerPoint</Application>
  <PresentationFormat>On-screen Show (4:3)</PresentationFormat>
  <Paragraphs>201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Constantia</vt:lpstr>
      <vt:lpstr>Wingdings 2</vt:lpstr>
      <vt:lpstr>Ток</vt:lpstr>
      <vt:lpstr> </vt:lpstr>
      <vt:lpstr>Skočni kompleks – iz tri zgloba</vt:lpstr>
      <vt:lpstr>Pokreti u skočnom zglobu art.talocruralis</vt:lpstr>
      <vt:lpstr>Kombinovani pokreti stopala</vt:lpstr>
      <vt:lpstr>Kosti stopala</vt:lpstr>
      <vt:lpstr>Funkcija stopala</vt:lpstr>
      <vt:lpstr>Zglobovi stopala</vt:lpstr>
      <vt:lpstr>Povrede skočnog zgloba i stopala karakteristične za sportove</vt:lpstr>
      <vt:lpstr>PowerPoint Presentation</vt:lpstr>
      <vt:lpstr>PowerPoint Presentation</vt:lpstr>
      <vt:lpstr>PowerPoint Presentation</vt:lpstr>
      <vt:lpstr>PowerPoint Presentation</vt:lpstr>
      <vt:lpstr>Klinički pregled</vt:lpstr>
      <vt:lpstr>Dijagnoza</vt:lpstr>
      <vt:lpstr>Lečenje</vt:lpstr>
      <vt:lpstr>Lečenje</vt:lpstr>
      <vt:lpstr>POVREDA SKOČNOG ZGLOBA KLASIFIKACIJA POVREDA SKOČNOG ZGLOBA</vt:lpstr>
      <vt:lpstr>POVREDA SKOČNOG ZGLOBA KLASIFIKACIJA POVREDA SKOČNOG ZGLOBA</vt:lpstr>
      <vt:lpstr>UGANUĆA – IŠČAŠENJA – PRELOMI SKOČNOG ZGLOBA će biti podeljene prema mehanizmu nastanka</vt:lpstr>
      <vt:lpstr>PRONACIONO-LATEROROTACIONE POVREDE </vt:lpstr>
      <vt:lpstr>PowerPoint Presentation</vt:lpstr>
      <vt:lpstr>PowerPoint Presentation</vt:lpstr>
      <vt:lpstr>Uganuća lakog stepena</vt:lpstr>
      <vt:lpstr>Uganuća srednjeg stepena</vt:lpstr>
      <vt:lpstr>Uganuća teškog stepena</vt:lpstr>
      <vt:lpstr>Hronična ligamentarna nestablnost</vt:lpstr>
      <vt:lpstr>PowerPoint Presentation</vt:lpstr>
      <vt:lpstr>PowerPoint Presentation</vt:lpstr>
      <vt:lpstr>PowerPoint Presentation</vt:lpstr>
      <vt:lpstr>FIZIKALNO LEČENJE I OSPOSOBLJAVANJE POSLE POVREDA LIGAMENTA SKOČNOG ZGLOBA</vt:lpstr>
      <vt:lpstr>PowerPoint Presentation</vt:lpstr>
      <vt:lpstr>PowerPoint Presentation</vt:lpstr>
      <vt:lpstr>PowerPoint Presentation</vt:lpstr>
      <vt:lpstr>PowerPoint Presentation</vt:lpstr>
      <vt:lpstr>POVREDE TETIVA</vt:lpstr>
      <vt:lpstr>UGANUĆA STOPALA</vt:lpstr>
      <vt:lpstr>PowerPoint Presentation</vt:lpstr>
      <vt:lpstr>PRELOMI SEZAMOIDNIH KOSTIJU 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SPORTKE POVREDE</dc:title>
  <dc:creator>Natasa</dc:creator>
  <cp:lastModifiedBy>korisnik</cp:lastModifiedBy>
  <cp:revision>72</cp:revision>
  <dcterms:created xsi:type="dcterms:W3CDTF">2017-12-14T17:24:24Z</dcterms:created>
  <dcterms:modified xsi:type="dcterms:W3CDTF">2019-05-15T09:16:05Z</dcterms:modified>
</cp:coreProperties>
</file>