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82" r:id="rId3"/>
    <p:sldId id="311" r:id="rId4"/>
    <p:sldId id="283" r:id="rId5"/>
    <p:sldId id="312" r:id="rId6"/>
    <p:sldId id="313" r:id="rId7"/>
    <p:sldId id="284" r:id="rId8"/>
    <p:sldId id="286" r:id="rId9"/>
    <p:sldId id="287" r:id="rId10"/>
    <p:sldId id="288" r:id="rId11"/>
    <p:sldId id="289" r:id="rId12"/>
    <p:sldId id="290" r:id="rId13"/>
    <p:sldId id="291" r:id="rId14"/>
    <p:sldId id="293" r:id="rId15"/>
    <p:sldId id="310" r:id="rId16"/>
    <p:sldId id="294" r:id="rId17"/>
    <p:sldId id="295" r:id="rId18"/>
    <p:sldId id="296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31ADA-73DE-4D91-845B-E812CC112F06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9A10F-3705-40C0-A34C-A8C740320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87F44-0083-4CD0-B742-CFA13A4FB3A2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53125-6C69-4388-AC0F-F35F28105D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69EF6-14E4-4364-AA6D-4863E2D452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7EE9E-8B3E-4FBC-A330-5BCC622A35EC}" type="datetimeFigureOut">
              <a:rPr lang="en-US" smtClean="0"/>
              <a:pPr/>
              <a:t>09.05.2018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369C1-5D00-40D0-A84D-D523E488CE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thumb/3/3f/HBO_Chamber2008.JPG/400px-HBO_Chamber2008.JPG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8229600" cy="14700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276600" y="48006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          </a:t>
            </a:r>
            <a:r>
              <a:rPr lang="en-US" b="1" dirty="0" smtClean="0">
                <a:solidFill>
                  <a:schemeClr val="tx1"/>
                </a:solidFill>
              </a:rPr>
              <a:t>Prof </a:t>
            </a:r>
            <a:r>
              <a:rPr lang="en-US" b="1" dirty="0" err="1" smtClean="0">
                <a:solidFill>
                  <a:schemeClr val="tx1"/>
                </a:solidFill>
              </a:rPr>
              <a:t>dr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Milorad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Jerkan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219200"/>
            <a:ext cx="7315200" cy="1323439"/>
          </a:xfrm>
          <a:prstGeom prst="rect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NASTAVNI PREDMET-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REHABILITACIJA U SPORTU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3340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direktor\Desktop\vms cuprija 1 - Copy\1.Kineziologija 2 moja predavanja\sko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0"/>
            <a:ext cx="4286250" cy="10287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572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2667001"/>
            <a:ext cx="7772400" cy="240065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b="1" dirty="0" smtClean="0"/>
              <a:t>V </a:t>
            </a:r>
            <a:r>
              <a:rPr lang="en-US" sz="2400" b="1" dirty="0" smtClean="0"/>
              <a:t>PREDAVANJE</a:t>
            </a:r>
          </a:p>
          <a:p>
            <a:r>
              <a:rPr lang="en-US" sz="2400" b="1" dirty="0" smtClean="0"/>
              <a:t>PRIMENA FIZIKALNIH AGENASA KOD SPORTSKIH POVREDA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</p:txBody>
      </p:sp>
      <p:pic>
        <p:nvPicPr>
          <p:cNvPr id="12" name="Picture 11" descr="download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5172075"/>
            <a:ext cx="2705100" cy="1685925"/>
          </a:xfrm>
          <a:prstGeom prst="ellipse">
            <a:avLst/>
          </a:prstGeom>
          <a:ln w="1905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Termoterapija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sr-Latn-CS" b="1" dirty="0" smtClean="0"/>
              <a:t>Termoterapija </a:t>
            </a:r>
            <a:r>
              <a:rPr lang="sr-Latn-CS" dirty="0" smtClean="0"/>
              <a:t>– fizikalni tretman gde se kod lečenje sportiste primenju  toplota, i to dovođenjem toplote (zagrevanja) i ili odvođenjem toplote (hlađenje). Prenos toplotne energije na čovekovo telo vrši se na tri načina. Kondukcija (provođenje toplote), radijacija (zračenje), konveksija (prenos toplote putem toplotnog strujanja). </a:t>
            </a:r>
          </a:p>
          <a:p>
            <a:r>
              <a:rPr lang="sr-Latn-CS" dirty="0" smtClean="0"/>
              <a:t>Termoterapija se deli na lokalnu i opštu, odnosno na suve procedure (zagrejani predmet – termofor, električno jastuče, topli pesak, parafin, parafangoterapija) vlažne procedure (procedura hidroterapije, peloid, vodena para i slično.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parafino terapija 41 st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479242"/>
            <a:ext cx="2057400" cy="1378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Hidroterapija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CS" dirty="0" smtClean="0"/>
              <a:t>    </a:t>
            </a:r>
            <a:r>
              <a:rPr lang="sr-Latn-CS" b="1" dirty="0" smtClean="0"/>
              <a:t>Hidroterapija</a:t>
            </a:r>
            <a:r>
              <a:rPr lang="sr-Latn-CS" dirty="0" smtClean="0"/>
              <a:t> - </a:t>
            </a:r>
            <a:r>
              <a:rPr lang="hr-HR" dirty="0" smtClean="0"/>
              <a:t>je spoljnja primena vode različite temperature, a u cilju lečenja bolesti različitih etiologija. Fizičke osobine vode su: </a:t>
            </a:r>
            <a:endParaRPr lang="en-US" dirty="0" smtClean="0"/>
          </a:p>
          <a:p>
            <a:pPr lvl="0"/>
            <a:r>
              <a:rPr lang="hr-HR" dirty="0" smtClean="0"/>
              <a:t>termičko delovanje vode i</a:t>
            </a:r>
            <a:endParaRPr lang="en-US" dirty="0" smtClean="0"/>
          </a:p>
          <a:p>
            <a:pPr lvl="0"/>
            <a:r>
              <a:rPr lang="hr-HR" dirty="0" smtClean="0"/>
              <a:t>delovanje hidrostatskog pritiska </a:t>
            </a:r>
            <a:endParaRPr lang="en-US" dirty="0" smtClean="0"/>
          </a:p>
          <a:p>
            <a:pPr>
              <a:buNone/>
            </a:pPr>
            <a:r>
              <a:rPr lang="hr-HR" dirty="0" smtClean="0"/>
              <a:t>    Voda ima 25 puta veću toplotnu provodljivost od vazduha. Indiferentna temperatura vode iznosi 34</a:t>
            </a:r>
            <a:r>
              <a:rPr lang="hr-HR" baseline="30000" dirty="0" smtClean="0"/>
              <a:t> 0</a:t>
            </a:r>
            <a:r>
              <a:rPr lang="hr-HR" dirty="0" smtClean="0"/>
              <a:t>C. Prema Kordesu, voda se koristi u šest hidrotermalnih skala tople i hladne diferentne zone.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talasoterapi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5615940"/>
            <a:ext cx="3028950" cy="1211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Balneoterapija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sr-Latn-CS" sz="2400" b="1" dirty="0" smtClean="0"/>
              <a:t>Balneoterapija</a:t>
            </a:r>
            <a:r>
              <a:rPr lang="sr-Latn-CS" sz="2400" dirty="0" smtClean="0"/>
              <a:t> – primena prirodnih lekovitih činiocia u profilaktičke svrhe. Kvent je dao klasifikaciju mineralnih voda i to: vode koje sadrže više od 1. gr/l vode suve supstance. Na osnovu: a) mineralnih sastojaka ove vode delimo na hidrokarbonatne koje mogu biti alkalne koje sadrže natrijum hlorida, i kalijum hlorid, i zemnoalkalne koje sadrže kalcijum i magnezijum.Sulfatne vode sadrže natrijum sulfat i magnezijum sulfat i hloridne vode ili slane vode, b) vode se malo mineralnogsastojka ali su biološki aktivne. </a:t>
            </a:r>
          </a:p>
          <a:p>
            <a:r>
              <a:rPr lang="sr-Latn-CS" sz="2400" dirty="0" smtClean="0"/>
              <a:t>Mineralne vode se upotrebljavaju: pijenjem, kupanjem, inhaliranjem i vaginalnim ispiranjem.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 descr="download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5469878"/>
            <a:ext cx="2085975" cy="1388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Talasoterapija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dirty="0" err="1" smtClean="0"/>
              <a:t>Talasoterapija</a:t>
            </a:r>
            <a:r>
              <a:rPr lang="en-US" dirty="0" smtClean="0"/>
              <a:t> je </a:t>
            </a:r>
            <a:r>
              <a:rPr lang="en-US" dirty="0" err="1" smtClean="0"/>
              <a:t>zajedničko</a:t>
            </a:r>
            <a:r>
              <a:rPr lang="en-US" dirty="0" smtClean="0"/>
              <a:t> </a:t>
            </a:r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terapije</a:t>
            </a:r>
            <a:r>
              <a:rPr lang="en-US" dirty="0" smtClean="0"/>
              <a:t> u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blagodati</a:t>
            </a:r>
            <a:r>
              <a:rPr lang="en-US" dirty="0" smtClean="0"/>
              <a:t> </a:t>
            </a:r>
            <a:r>
              <a:rPr lang="en-US" dirty="0" err="1" smtClean="0"/>
              <a:t>mora</a:t>
            </a:r>
            <a:r>
              <a:rPr lang="en-US" dirty="0" smtClean="0"/>
              <a:t>.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 descr="C:\Users\Danijela Nesic\Desktop\direktor prezentacije\New folder\download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124200"/>
            <a:ext cx="4267200" cy="253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Elektroterapija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772400" cy="3505200"/>
          </a:xfrm>
          <a:ln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sr-Latn-CS" b="1" dirty="0" smtClean="0"/>
              <a:t>Elektroterapija</a:t>
            </a:r>
            <a:r>
              <a:rPr lang="sr-Latn-CS" dirty="0" smtClean="0"/>
              <a:t> – elektroterapija je primena električne energije u cilju lečenja. Elektroterapija zavisi od vrste i frekvence električne struje. Deli se na: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sr-Latn-CS" dirty="0" smtClean="0"/>
              <a:t>a) jednosmerne struje a one se dele na jednosmerne galvanske struje (stabilna galvanizacija), kao i specijalni oblici primene galvanske struje (negativna elektroliza, jonoforeza, hidrogalvanske kupke, elektroforeza lekova), </a:t>
            </a:r>
          </a:p>
        </p:txBody>
      </p:sp>
      <p:pic>
        <p:nvPicPr>
          <p:cNvPr id="4098" name="Picture 2" descr="elektroterapi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5181600"/>
            <a:ext cx="2197100" cy="147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01000" cy="3657600"/>
          </a:xfrm>
          <a:ln>
            <a:solidFill>
              <a:srgbClr val="FFFF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sr-Latn-CS" dirty="0" smtClean="0"/>
              <a:t>b) jednosmerne impulsne struje (frekvencija do1000. Hz) a dele se na: Leduc-ova struja, Bernard-ove (DDS) struje, eksponencijalne struje (Kowarschik) i modulisane struje, </a:t>
            </a:r>
          </a:p>
          <a:p>
            <a:r>
              <a:rPr lang="sr-Latn-CS" dirty="0" smtClean="0"/>
              <a:t>c) statički elektricitet (franklinizacija), </a:t>
            </a:r>
          </a:p>
          <a:p>
            <a:r>
              <a:rPr lang="sr-Latn-CS" dirty="0" smtClean="0"/>
              <a:t>d) naizmenične struje a one se dele na: struje niske frekfence (frekfenca do 1000. Hz), faradska struja, transkutana električna neuralna stimulacija (TENS), struje srednje frekvence (frekvence preko 1000. Hz) a one se dele na struje srednje frekvencije-interverentne Nemec struje i sinusoidne modulisane struje (Ruska stimulacija), visokofrekventne struje preko 100.000.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Elektroterapija</a:t>
            </a:r>
            <a:endParaRPr lang="en-US" dirty="0"/>
          </a:p>
        </p:txBody>
      </p:sp>
      <p:pic>
        <p:nvPicPr>
          <p:cNvPr id="5" name="Picture 4" descr="te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4724400"/>
            <a:ext cx="1914525" cy="1914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Mehanoterapija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sr-Latn-CS" b="1" dirty="0" smtClean="0"/>
              <a:t>Mehanoterapija </a:t>
            </a:r>
            <a:r>
              <a:rPr lang="sr-Latn-CS" dirty="0" smtClean="0"/>
              <a:t>– najstariji oblik fizikalne terapije u cilju oslobađanja bola ili održavanja ili poboljšanja funkcija lokomotornog aparata. Vrste mehanoterapije koje primenjujemo su: 1) ručna (manuelna masaža), 2) specijalni oblici masaže, 3.) masaža aparatima, 4.) procedure uz upotrebu hiperbaričnih tretmana, 5.) ručne terapijske tehnike, 6.) trakcije, 7.) sonoterapija (infra i ultrazvuk). U sportskoj medicini veliku primenu imaju sledeći mehanoterapeutski postupci:</a:t>
            </a:r>
            <a:endParaRPr lang="en-US" dirty="0" smtClean="0"/>
          </a:p>
          <a:p>
            <a:r>
              <a:rPr lang="sr-Latn-CS" dirty="0" smtClean="0"/>
              <a:t>Masaža je najstariji i najjednostavniji način lečenja. Može se definisati kao sistemski oblik dodira kojim se postiže prijatnost ili dobro zdravlje.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masaza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394325"/>
            <a:ext cx="21971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Hiperbari</a:t>
            </a:r>
            <a:r>
              <a:rPr lang="sr-Latn-RS" dirty="0" smtClean="0"/>
              <a:t>čna oksigenacija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sr-Latn-CS" sz="3300" b="1" dirty="0" smtClean="0"/>
              <a:t>Hiperbarična medicina</a:t>
            </a:r>
            <a:r>
              <a:rPr lang="sr-Latn-CS" sz="3300" dirty="0" smtClean="0"/>
              <a:t> je specifična medicinska disciplina koja proučava i u praksi primenjuje povoljne terapijske efekte kiseonika pod povišenim pritiskom i atmosfere povišenog pritiska uopšte.</a:t>
            </a: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sr-Latn-CS" sz="3300" dirty="0" smtClean="0"/>
              <a:t>Hiperbarična medicina se zasniva na prirodnom leku: čistom (100%) medicinskom kiseoniku koji se primenjuje pod uvećanim pritiskom, (većem od atmosferskog koji na površini mora iznosi 1 bar) u tzv. </a:t>
            </a:r>
            <a:r>
              <a:rPr lang="sr-Latn-RS" sz="3300" b="1" dirty="0" smtClean="0"/>
              <a:t>hiperbaričnim komorama</a:t>
            </a:r>
            <a:r>
              <a:rPr lang="en-US" sz="3300" b="1" dirty="0" smtClean="0"/>
              <a:t>.</a:t>
            </a:r>
          </a:p>
          <a:p>
            <a:r>
              <a:rPr lang="sr-Latn-CS" sz="3300" dirty="0" smtClean="0"/>
              <a:t/>
            </a:r>
            <a:br>
              <a:rPr lang="sr-Latn-CS" sz="3300" dirty="0" smtClean="0"/>
            </a:br>
            <a:endParaRPr lang="en-US" sz="3300" dirty="0"/>
          </a:p>
        </p:txBody>
      </p:sp>
      <p:pic>
        <p:nvPicPr>
          <p:cNvPr id="6146" name="Picture 2" descr="http://upload.wikimedia.org/wikipedia/commons/thumb/3/3f/HBO_Chamber2008.JPG/400px-HBO_Chamber2008.JPG"/>
          <p:cNvPicPr>
            <a:picLocks noChangeAspect="1" noChangeArrowheads="1"/>
          </p:cNvPicPr>
          <p:nvPr/>
        </p:nvPicPr>
        <p:blipFill>
          <a:blip r:embed="rId2" r:link="rId3"/>
          <a:srcRect t="5782" b="11208"/>
          <a:stretch>
            <a:fillRect/>
          </a:stretch>
        </p:blipFill>
        <p:spPr bwMode="auto">
          <a:xfrm>
            <a:off x="5638800" y="4800600"/>
            <a:ext cx="2974975" cy="184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sr-Latn-RS" dirty="0" smtClean="0"/>
              <a:t>Kineziterapija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sr-Latn-CS" sz="2800" b="1" dirty="0" smtClean="0"/>
              <a:t>Kineziterapija</a:t>
            </a:r>
            <a:r>
              <a:rPr lang="sr-Latn-CS" sz="2800" dirty="0" smtClean="0"/>
              <a:t> je primena pokreta u terapeutske svrhe. Osnovni cilj je uspostavljanje optimalnog stanja funkcije lokomotornog aparata prema funkcionalnom i anatomskom oštećenju. Tissot, 1981. godine primećuje: „Pokret po svom delovanju zamenjuje svako terapeutsko sredstvo, dok ostala medikamentozna sredstva ne mogu zameniti pokret.“ </a:t>
            </a:r>
            <a:endParaRPr lang="en-US" sz="2800" dirty="0"/>
          </a:p>
        </p:txBody>
      </p:sp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4724400"/>
            <a:ext cx="2514600" cy="181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sr-Latn-RS" b="1" dirty="0" smtClean="0"/>
              <a:t>HVALA NA PAŽNJI</a:t>
            </a:r>
            <a:endParaRPr lang="en-US" b="1" dirty="0"/>
          </a:p>
        </p:txBody>
      </p:sp>
      <p:pic>
        <p:nvPicPr>
          <p:cNvPr id="4" name="Content Placeholder 3" descr="download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905000"/>
            <a:ext cx="4876800" cy="3541707"/>
          </a:xfrm>
          <a:ln w="28575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92D050"/>
          </a:solidFill>
        </p:spPr>
        <p:txBody>
          <a:bodyPr/>
          <a:lstStyle/>
          <a:p>
            <a:r>
              <a:rPr lang="sr-Latn-RS" b="1" dirty="0" smtClean="0"/>
              <a:t>Fizikalna terapija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sr-Latn-CS" b="1" dirty="0"/>
              <a:t>Fizikalna terapija – </a:t>
            </a:r>
            <a:r>
              <a:rPr lang="sr-Latn-CS" dirty="0"/>
              <a:t>zasniva se na primeni</a:t>
            </a:r>
            <a:r>
              <a:rPr lang="sr-Latn-CS" b="1" dirty="0"/>
              <a:t> </a:t>
            </a:r>
            <a:r>
              <a:rPr lang="sr-Latn-CS" dirty="0"/>
              <a:t>fizičkih agenasa u ciljem lečenja i osposobljavanja povređenih sportista</a:t>
            </a:r>
            <a:r>
              <a:rPr lang="sr-Latn-CS" dirty="0" smtClean="0"/>
              <a:t>.</a:t>
            </a:r>
            <a:endParaRPr lang="en-US" dirty="0" smtClean="0"/>
          </a:p>
          <a:p>
            <a:r>
              <a:rPr lang="sr-Latn-CS" dirty="0" smtClean="0"/>
              <a:t> </a:t>
            </a:r>
            <a:r>
              <a:rPr lang="sr-Latn-CS" b="1" dirty="0"/>
              <a:t>Fizikalna terapija ima sledeće zadatke</a:t>
            </a:r>
            <a:r>
              <a:rPr lang="sr-Latn-CS" dirty="0"/>
              <a:t>: </a:t>
            </a:r>
            <a:endParaRPr lang="en-US" dirty="0" smtClean="0"/>
          </a:p>
          <a:p>
            <a:r>
              <a:rPr lang="sr-Latn-CS" dirty="0" smtClean="0"/>
              <a:t>a</a:t>
            </a:r>
            <a:r>
              <a:rPr lang="sr-Latn-CS" dirty="0"/>
              <a:t>) lečenje oštećenih funkcija ili njihova kompenzacija</a:t>
            </a:r>
            <a:r>
              <a:rPr lang="sr-Latn-CS" dirty="0" smtClean="0"/>
              <a:t>,</a:t>
            </a:r>
            <a:endParaRPr lang="en-US" dirty="0" smtClean="0"/>
          </a:p>
          <a:p>
            <a:r>
              <a:rPr lang="sr-Latn-CS" dirty="0" smtClean="0"/>
              <a:t> </a:t>
            </a:r>
            <a:r>
              <a:rPr lang="sr-Latn-CS" dirty="0"/>
              <a:t>b) ubrzanje narušene autoregulacije, </a:t>
            </a:r>
            <a:endParaRPr lang="en-US" dirty="0" smtClean="0"/>
          </a:p>
          <a:p>
            <a:r>
              <a:rPr lang="sr-Latn-CS" dirty="0" smtClean="0"/>
              <a:t>c</a:t>
            </a:r>
            <a:r>
              <a:rPr lang="sr-Latn-CS" dirty="0"/>
              <a:t>) smanjenje ili izlečenje </a:t>
            </a:r>
            <a:r>
              <a:rPr lang="sr-Latn-CS" dirty="0" smtClean="0"/>
              <a:t>fi</a:t>
            </a:r>
            <a:r>
              <a:rPr lang="en-US" dirty="0" smtClean="0"/>
              <a:t>z</a:t>
            </a:r>
            <a:r>
              <a:rPr lang="sr-Latn-CS" dirty="0" smtClean="0"/>
              <a:t>ičke </a:t>
            </a:r>
            <a:r>
              <a:rPr lang="sr-Latn-CS" dirty="0"/>
              <a:t>nesposobnosti posle povređivanja.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lika 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334000"/>
            <a:ext cx="3419475" cy="13335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Fizikalna terapija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3429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 </a:t>
            </a:r>
            <a:r>
              <a:rPr lang="sr-Latn-CS" dirty="0" smtClean="0"/>
              <a:t>Ova tri postulata ostvarujemo kada ispunimo sledeće ciljeve: remisija bola, poboljšanje lokalne cirkulacije, stabilazacija lokalnog i opšteg metabolizma, pravilno lečenje edema, veća elastičnost tkiva, lečenje i saniranje kontraktura, pravilno tretiranje ožiljka nakon povrede, održavanje simpatikusa u fiziološkim granicama, progresivno delovanje u pravcu zarastanja kostiju, poboljšanje kardiorespiratornih funkcija.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sr-Latn-RS" b="1" dirty="0" smtClean="0"/>
              <a:t>Fizikalna terapija</a:t>
            </a:r>
            <a:endParaRPr lang="en-US" b="1" dirty="0"/>
          </a:p>
        </p:txBody>
      </p:sp>
      <p:pic>
        <p:nvPicPr>
          <p:cNvPr id="5" name="Picture 4" descr="slik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4953000"/>
            <a:ext cx="2838450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sr-Latn-RS" b="1" dirty="0" smtClean="0"/>
              <a:t>Fizikalna terapija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01000" cy="33528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sr-Latn-CS" dirty="0"/>
              <a:t>Fizikalna terapija deluje na organizam tak što njeni agensi deluju na brojne receptore stimulativno ili inhibitorno. </a:t>
            </a:r>
            <a:endParaRPr lang="en-US" dirty="0" smtClean="0"/>
          </a:p>
          <a:p>
            <a:r>
              <a:rPr lang="sr-Latn-CS" dirty="0" smtClean="0"/>
              <a:t>Receptori </a:t>
            </a:r>
            <a:r>
              <a:rPr lang="sr-Latn-CS" dirty="0"/>
              <a:t>se dele na: mehanoreceptori, termoreceptori, nociceptori, receptori na istezanje , slobodni nervni završeci itd</a:t>
            </a:r>
            <a:r>
              <a:rPr lang="sr-Latn-CS" dirty="0" smtClean="0"/>
              <a:t>.</a:t>
            </a:r>
            <a:endParaRPr lang="en-US" dirty="0"/>
          </a:p>
        </p:txBody>
      </p:sp>
      <p:pic>
        <p:nvPicPr>
          <p:cNvPr id="4" name="Picture 3" descr="masaz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953000"/>
            <a:ext cx="276225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3581400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just"/>
            <a:r>
              <a:rPr lang="sr-Latn-CS" sz="2800" dirty="0" smtClean="0"/>
              <a:t>Biološke reakcije organizma grupišu se: reakcije vazomotornog tipa, spoljne i unutrašnje promene koncentracije jona, reakcija ćeliske pumpe, proces biosinteze i formiranje akcionog potencijala nerava i mišića. Fizioterapeutskim efektom postižemo smanjenje bola, poboljšanje metabolizma, izmenu tonusa mišića i poboljšanje imunološke sposobnosti organizma.</a:t>
            </a:r>
            <a:endParaRPr lang="en-US" sz="2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sr-Latn-RS" b="1" dirty="0" smtClean="0"/>
              <a:t>Fizikalna terapija</a:t>
            </a:r>
            <a:endParaRPr lang="en-US" b="1" dirty="0"/>
          </a:p>
        </p:txBody>
      </p:sp>
      <p:pic>
        <p:nvPicPr>
          <p:cNvPr id="5" name="Picture 4" descr="slika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5257800"/>
            <a:ext cx="3419475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3124200"/>
          </a:xfrm>
          <a:ln>
            <a:solidFill>
              <a:srgbClr val="FFFF00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sr-Latn-CS" dirty="0" smtClean="0"/>
              <a:t>Neka istraživanja pokazuju da proces regeneracije povređenog mišićnog vlakna  počinje nakon tri dana ( najnovija saznanja ukazuju da sa fizikalnim tretmanom treba početi odmah) i tada je najidealniji period za fizikalnu proceduru u cilju stimulacije, regeneracije i sprečavanja ožiljnog tkiva. Oporavak traje 2 do 4 nedelje, ponekad i duže.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sr-Latn-RS" b="1" dirty="0" smtClean="0"/>
              <a:t>Fizikalna terapija</a:t>
            </a:r>
            <a:endParaRPr lang="en-US" b="1" dirty="0"/>
          </a:p>
        </p:txBody>
      </p:sp>
      <p:pic>
        <p:nvPicPr>
          <p:cNvPr id="5" name="Picture 4" descr="slika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4800600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sr-Latn-CS" sz="3100" dirty="0" smtClean="0"/>
              <a:t/>
            </a:r>
            <a:br>
              <a:rPr lang="sr-Latn-CS" sz="3100" dirty="0" smtClean="0"/>
            </a:br>
            <a:r>
              <a:rPr lang="sr-Latn-CS" sz="3100" dirty="0"/>
              <a:t/>
            </a:r>
            <a:br>
              <a:rPr lang="sr-Latn-CS" sz="3100" dirty="0"/>
            </a:br>
            <a:r>
              <a:rPr lang="sr-Latn-CS" sz="3100" b="1" dirty="0" smtClean="0"/>
              <a:t>Podela fizikalne terapije prema vrsti aktivne energije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94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Latn-RS" sz="20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GB" sz="2000" dirty="0" smtClean="0">
                          <a:solidFill>
                            <a:schemeClr val="bg1"/>
                          </a:solidFill>
                        </a:rPr>
                        <a:t>OBLAST</a:t>
                      </a:r>
                      <a:endParaRPr lang="en-US" sz="2000" dirty="0">
                        <a:solidFill>
                          <a:schemeClr val="bg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Latn-RS" sz="2000" dirty="0" smtClean="0">
                          <a:solidFill>
                            <a:schemeClr val="bg1"/>
                          </a:solidFill>
                        </a:rPr>
                        <a:t>                   </a:t>
                      </a:r>
                      <a:r>
                        <a:rPr lang="en-GB" sz="2000" dirty="0" smtClean="0">
                          <a:solidFill>
                            <a:schemeClr val="bg1"/>
                          </a:solidFill>
                        </a:rPr>
                        <a:t>VID </a:t>
                      </a:r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ENERGIJE</a:t>
                      </a:r>
                      <a:endParaRPr lang="en-US" sz="2000" dirty="0">
                        <a:solidFill>
                          <a:schemeClr val="bg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fototerapija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</a:rPr>
                        <a:t>svetlosna energija</a:t>
                      </a:r>
                      <a:endParaRPr lang="en-US" sz="2000" b="1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magnetoterapija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</a:rPr>
                        <a:t>energija elektromagnetnog polja</a:t>
                      </a:r>
                      <a:endParaRPr lang="en-US" sz="2000" b="1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termoterapija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toplotna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energija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hidroterapija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mehanička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toplotna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energija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balneoterapija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sr-Latn-RS" sz="20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</a:rPr>
                        <a:t>hanička,toplotna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r-Latn-RS" sz="2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sr-Latn-RS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</a:rPr>
                        <a:t>hemijska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r-Latn-RS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</a:rPr>
                        <a:t>energija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Latn-RS" sz="20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</a:rPr>
                        <a:t>alasoterapija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mehanička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toplotna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svetlosna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sr-Latn-R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</a:rPr>
                        <a:t>energija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</a:rPr>
                        <a:t>elektroterapija</a:t>
                      </a:r>
                      <a:endParaRPr lang="en-US" sz="2000" b="1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električna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energija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</a:rPr>
                        <a:t>mehanoterapija</a:t>
                      </a:r>
                      <a:endParaRPr lang="en-US" sz="2000" b="1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mehanička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energija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</a:rPr>
                        <a:t>hiperbarična oksigenacija</a:t>
                      </a:r>
                      <a:endParaRPr lang="en-US" sz="2000" b="1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hemijska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energija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chemeClr val="tx1"/>
                          </a:solidFill>
                        </a:rPr>
                        <a:t>kineziterapija</a:t>
                      </a:r>
                      <a:endParaRPr lang="en-US" sz="2000" b="1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360045"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kinetička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</a:rPr>
                        <a:t>energija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tantia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Fototerapija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724399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sr-Latn-CS" dirty="0" smtClean="0"/>
              <a:t>Fototerapija – je lečenje organizma putem svetlosne energije. Fototerapija se deli na: helioterapiju (terapija sunčevom energijom), hromoterapiju,terapiju ultravioletnim zracima, infracrvenim zracima i laseroterapiju.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foto-terapija-slika-37095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572000"/>
            <a:ext cx="2514600" cy="1696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6e714b4be28384d65d121128f968e4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343400"/>
            <a:ext cx="2846565" cy="204810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28" name="Picture 4" descr="las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343400"/>
            <a:ext cx="1317625" cy="19732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Magnetoterapija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153400" cy="54102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sr-Latn-CS" sz="2600" b="1" dirty="0" smtClean="0"/>
              <a:t>Magnet</a:t>
            </a:r>
            <a:r>
              <a:rPr lang="sr-Latn-CS" sz="2600" dirty="0" smtClean="0"/>
              <a:t> – u medicinsku praksu uveden je paralelno sa ispitivanjem štetnog delovanja elektromagnetnog polja.</a:t>
            </a:r>
          </a:p>
          <a:p>
            <a:r>
              <a:rPr lang="sr-Latn-CS" sz="2600" dirty="0" smtClean="0"/>
              <a:t> Deluje na nivou: organizma, tkiva i ćelije. </a:t>
            </a:r>
          </a:p>
          <a:p>
            <a:r>
              <a:rPr lang="sr-Latn-CS" sz="2600" dirty="0" smtClean="0"/>
              <a:t>Elektromagnetno polje se deli na jonizujuće (vrlo visoke učestalosti) i nejonizujuće niske učestalosti ali dovoljnog intenziteta da prouzrukuje učestalost dovoljnog intenziteta da prouzrokuje efekte koje nije moguće negirati. Karakteriše se učestalošću, intenzitetom, talasnim oblikom i dužinom dejstva</a:t>
            </a:r>
            <a:r>
              <a:rPr lang="sr-Latn-CS" dirty="0" smtClean="0"/>
              <a:t>. </a:t>
            </a:r>
            <a:endParaRPr lang="en-US" dirty="0"/>
          </a:p>
        </p:txBody>
      </p:sp>
      <p:pic>
        <p:nvPicPr>
          <p:cNvPr id="2050" name="Picture 2" descr="32823"/>
          <p:cNvPicPr>
            <a:picLocks noChangeAspect="1" noChangeArrowheads="1"/>
          </p:cNvPicPr>
          <p:nvPr/>
        </p:nvPicPr>
        <p:blipFill>
          <a:blip r:embed="rId2" cstate="print"/>
          <a:srcRect b="9589"/>
          <a:stretch>
            <a:fillRect/>
          </a:stretch>
        </p:blipFill>
        <p:spPr bwMode="auto">
          <a:xfrm>
            <a:off x="5791200" y="5029200"/>
            <a:ext cx="1724025" cy="145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1001</Words>
  <Application>Microsoft Office PowerPoint</Application>
  <PresentationFormat>On-screen Show (4:3)</PresentationFormat>
  <Paragraphs>90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</vt:lpstr>
      <vt:lpstr>Fizikalna terapija</vt:lpstr>
      <vt:lpstr>Fizikalna terapija</vt:lpstr>
      <vt:lpstr>Fizikalna terapija</vt:lpstr>
      <vt:lpstr>Fizikalna terapija</vt:lpstr>
      <vt:lpstr>Fizikalna terapija</vt:lpstr>
      <vt:lpstr>  Podela fizikalne terapije prema vrsti aktivne energije  </vt:lpstr>
      <vt:lpstr>Fototerapija</vt:lpstr>
      <vt:lpstr>Magnetoterapija</vt:lpstr>
      <vt:lpstr>Termoterapija</vt:lpstr>
      <vt:lpstr>Hidroterapija</vt:lpstr>
      <vt:lpstr>Balneoterapija</vt:lpstr>
      <vt:lpstr>Talasoterapija</vt:lpstr>
      <vt:lpstr>Elektroterapija</vt:lpstr>
      <vt:lpstr>Elektroterapija</vt:lpstr>
      <vt:lpstr>Mehanoterapija</vt:lpstr>
      <vt:lpstr>Hiperbarična oksigenacija</vt:lpstr>
      <vt:lpstr>Kineziterapija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Danijela Nesic</dc:creator>
  <cp:lastModifiedBy>Prof dr Milorad Jerkan</cp:lastModifiedBy>
  <cp:revision>43</cp:revision>
  <dcterms:created xsi:type="dcterms:W3CDTF">2018-03-07T21:11:16Z</dcterms:created>
  <dcterms:modified xsi:type="dcterms:W3CDTF">2018-05-09T08:30:53Z</dcterms:modified>
</cp:coreProperties>
</file>