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3" r:id="rId2"/>
    <p:sldId id="258" r:id="rId3"/>
    <p:sldId id="259" r:id="rId4"/>
    <p:sldId id="257" r:id="rId5"/>
    <p:sldId id="260" r:id="rId6"/>
    <p:sldId id="261" r:id="rId7"/>
    <p:sldId id="262" r:id="rId8"/>
    <p:sldId id="275" r:id="rId9"/>
    <p:sldId id="276" r:id="rId10"/>
    <p:sldId id="263" r:id="rId11"/>
    <p:sldId id="264" r:id="rId12"/>
    <p:sldId id="265" r:id="rId13"/>
    <p:sldId id="266" r:id="rId14"/>
    <p:sldId id="277" r:id="rId15"/>
    <p:sldId id="267" r:id="rId16"/>
    <p:sldId id="268" r:id="rId17"/>
    <p:sldId id="269" r:id="rId18"/>
    <p:sldId id="270" r:id="rId19"/>
    <p:sldId id="271" r:id="rId20"/>
    <p:sldId id="279" r:id="rId21"/>
    <p:sldId id="280" r:id="rId22"/>
    <p:sldId id="281" r:id="rId23"/>
    <p:sldId id="282" r:id="rId24"/>
    <p:sldId id="283" r:id="rId25"/>
    <p:sldId id="289" r:id="rId26"/>
    <p:sldId id="290" r:id="rId27"/>
    <p:sldId id="291" r:id="rId28"/>
    <p:sldId id="284" r:id="rId29"/>
    <p:sldId id="285" r:id="rId30"/>
    <p:sldId id="292" r:id="rId31"/>
    <p:sldId id="286" r:id="rId32"/>
    <p:sldId id="352" r:id="rId33"/>
    <p:sldId id="287" r:id="rId34"/>
    <p:sldId id="27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E6BE4-290A-4D0F-A2F8-CE1E822721DB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9437E-5461-4F50-BB79-F03AB77E8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9EF6-14E4-4364-AA6D-4863E2D452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sr.wikipedia.org/wiki/%D0%9B%D0%B0%D1%82%D0%B8%D0%BD%D1%81%D0%BA%D0%B8_%D1%98%D0%B5%D0%B7%D0%B8%D0%BA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8229600" cy="14700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800600" y="5562600"/>
            <a:ext cx="4114800" cy="9906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500" b="1" dirty="0" smtClean="0"/>
              <a:t>          </a:t>
            </a:r>
            <a:r>
              <a:rPr lang="en-US" sz="4500" b="1" dirty="0" smtClean="0">
                <a:solidFill>
                  <a:schemeClr val="tx1"/>
                </a:solidFill>
              </a:rPr>
              <a:t>Prof </a:t>
            </a:r>
            <a:r>
              <a:rPr lang="en-US" sz="4500" b="1" dirty="0" err="1" smtClean="0">
                <a:solidFill>
                  <a:schemeClr val="tx1"/>
                </a:solidFill>
              </a:rPr>
              <a:t>dr</a:t>
            </a:r>
            <a:r>
              <a:rPr lang="en-US" sz="4500" b="1" dirty="0" smtClean="0">
                <a:solidFill>
                  <a:schemeClr val="tx1"/>
                </a:solidFill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</a:rPr>
              <a:t>Milorad</a:t>
            </a:r>
            <a:r>
              <a:rPr lang="en-US" sz="4500" b="1" dirty="0" smtClean="0">
                <a:solidFill>
                  <a:schemeClr val="tx1"/>
                </a:solidFill>
              </a:rPr>
              <a:t> </a:t>
            </a:r>
            <a:r>
              <a:rPr lang="en-US" sz="4500" b="1" dirty="0" err="1" smtClean="0">
                <a:solidFill>
                  <a:schemeClr val="tx1"/>
                </a:solidFill>
              </a:rPr>
              <a:t>Jerkan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219200"/>
            <a:ext cx="6738383" cy="1323439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NASTAVNI PREDMET-</a:t>
            </a:r>
          </a:p>
          <a:p>
            <a:r>
              <a:rPr lang="en-US" sz="4000" dirty="0" smtClean="0"/>
              <a:t>REHABILITACIJA U SPORTU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direktor\Desktop\vms cuprija 1 - Copy\1.Kineziologija 2 moja predavanja\s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0"/>
            <a:ext cx="4286250" cy="10287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5934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672239"/>
            <a:ext cx="4419600" cy="357020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400" b="1" dirty="0" smtClean="0"/>
          </a:p>
          <a:p>
            <a:r>
              <a:rPr lang="en-US" sz="2000" b="1" dirty="0" smtClean="0"/>
              <a:t>VI PREDAVANJE</a:t>
            </a:r>
          </a:p>
          <a:p>
            <a:r>
              <a:rPr lang="en-US" sz="2000" b="1" dirty="0" err="1" smtClean="0"/>
              <a:t>Rehabilitacija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preloma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posttraumatskih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komplikacija</a:t>
            </a:r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  <p:pic>
        <p:nvPicPr>
          <p:cNvPr id="13" name="Picture 12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2743200"/>
            <a:ext cx="1905000" cy="1896533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Faza inflamacije traje  oko 10%</a:t>
            </a:r>
          </a:p>
          <a:p>
            <a:r>
              <a:rPr lang="sr-Latn-RS" dirty="0" smtClean="0"/>
              <a:t>Faza reparacije traje oko 40%</a:t>
            </a:r>
          </a:p>
          <a:p>
            <a:r>
              <a:rPr lang="sr-Latn-RS" dirty="0" smtClean="0"/>
              <a:t>Faza remodeliranja traje oko 70% vremena od potpune konsolidacije vremena </a:t>
            </a:r>
          </a:p>
          <a:p>
            <a:endParaRPr lang="sr-Latn-RS" dirty="0" smtClean="0"/>
          </a:p>
          <a:p>
            <a:r>
              <a:rPr lang="sr-Latn-RS" dirty="0" smtClean="0"/>
              <a:t>Faze se nisu odvojene i preklapaju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sr-Latn-RS" dirty="0" smtClean="0"/>
              <a:t> 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Zarastanje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preloma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495800"/>
            <a:ext cx="2066925" cy="220980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stvaranja hematoma</a:t>
            </a:r>
          </a:p>
          <a:p>
            <a:r>
              <a:rPr lang="sr-Latn-RS" dirty="0" smtClean="0"/>
              <a:t>izumiranja osteocita</a:t>
            </a:r>
          </a:p>
          <a:p>
            <a:r>
              <a:rPr lang="sr-Latn-RS" dirty="0" smtClean="0"/>
              <a:t>vazodilatacije</a:t>
            </a:r>
          </a:p>
          <a:p>
            <a:r>
              <a:rPr lang="sr-Latn-RS" dirty="0" smtClean="0"/>
              <a:t>povećana propustljivost krvnih sudova</a:t>
            </a:r>
          </a:p>
          <a:p>
            <a:r>
              <a:rPr lang="sr-Latn-RS" dirty="0" smtClean="0"/>
              <a:t>migracije inflamatornih ćelija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Faza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inflamacije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572000"/>
            <a:ext cx="2143125" cy="2143125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vaskularnom dilatacijom</a:t>
            </a:r>
          </a:p>
          <a:p>
            <a:r>
              <a:rPr lang="sr-Latn-RS" dirty="0" smtClean="0"/>
              <a:t>proliferacija krvnih sudova</a:t>
            </a:r>
          </a:p>
          <a:p>
            <a:r>
              <a:rPr lang="sr-Latn-RS" dirty="0" smtClean="0"/>
              <a:t>stvaranje granulacionog tkiva</a:t>
            </a:r>
          </a:p>
          <a:p>
            <a:r>
              <a:rPr lang="sr-Latn-RS" dirty="0" smtClean="0"/>
              <a:t>proliferacija mezenhimnih ćelija</a:t>
            </a:r>
          </a:p>
          <a:p>
            <a:r>
              <a:rPr lang="sr-Latn-RS" dirty="0" smtClean="0"/>
              <a:t>promena Ph vrednosti od kisele ka alkalnoj</a:t>
            </a:r>
          </a:p>
          <a:p>
            <a:r>
              <a:rPr lang="sr-Latn-RS" dirty="0" smtClean="0"/>
              <a:t>produkcija kolagenih vlakana</a:t>
            </a:r>
          </a:p>
          <a:p>
            <a:r>
              <a:rPr lang="sr-Latn-RS" dirty="0" smtClean="0"/>
              <a:t>osteoblasti stvaraju vezivni, a kasnije koštanni spoj ili kalus, između fragmenata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Faza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reparacije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/>
              <a:t>FAZA REMODELACIJE</a:t>
            </a:r>
          </a:p>
          <a:p>
            <a:r>
              <a:rPr lang="sr-Latn-RS" dirty="0" smtClean="0"/>
              <a:t>karakteriše je osteoblasna resorpcija i novo koštano tkivo</a:t>
            </a:r>
          </a:p>
          <a:p>
            <a:r>
              <a:rPr lang="sr-Latn-RS" dirty="0" smtClean="0"/>
              <a:t>u ovoj fazi koštane osteogeneze prominentna je endostealna i periostealna kalusna formacija</a:t>
            </a:r>
          </a:p>
          <a:p>
            <a:r>
              <a:rPr lang="sr-Latn-RS" dirty="0" smtClean="0"/>
              <a:t>vaskularizacija kosti</a:t>
            </a:r>
          </a:p>
          <a:p>
            <a:endParaRPr lang="sr-Latn-RS" dirty="0" smtClean="0"/>
          </a:p>
          <a:p>
            <a:r>
              <a:rPr lang="sr-Latn-RS" dirty="0" smtClean="0"/>
              <a:t>FAZE STVARANJA KALUSA</a:t>
            </a:r>
          </a:p>
          <a:p>
            <a:r>
              <a:rPr lang="sr-Latn-RS" dirty="0" smtClean="0"/>
              <a:t>stvaranje hematoma</a:t>
            </a:r>
          </a:p>
          <a:p>
            <a:r>
              <a:rPr lang="sr-Latn-RS" dirty="0" smtClean="0"/>
              <a:t>organizacija hematoma</a:t>
            </a:r>
          </a:p>
          <a:p>
            <a:r>
              <a:rPr lang="sr-Latn-RS" dirty="0" smtClean="0"/>
              <a:t>stvaranje kalusa</a:t>
            </a:r>
          </a:p>
          <a:p>
            <a:r>
              <a:rPr lang="sr-Latn-RS" dirty="0" smtClean="0"/>
              <a:t>remodelovanje kalusa</a:t>
            </a:r>
            <a:endParaRPr lang="en-US" dirty="0"/>
          </a:p>
        </p:txBody>
      </p:sp>
      <p:pic>
        <p:nvPicPr>
          <p:cNvPr id="4" name="Picture 3" descr="cijeljenje-kostanog-tkiva-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2" y="3886200"/>
            <a:ext cx="3156857" cy="220980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Rehabilitacija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Razlikujemo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faze u </a:t>
            </a:r>
            <a:r>
              <a:rPr lang="en-US" dirty="0" err="1" smtClean="0"/>
              <a:t>rehabilitaciji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Prva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imobilizacije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post </a:t>
            </a:r>
            <a:r>
              <a:rPr lang="en-US" dirty="0" err="1" smtClean="0"/>
              <a:t>imobilizaciona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Lečenje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neoperativno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operativno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komplikovanih</a:t>
            </a:r>
            <a:r>
              <a:rPr lang="en-US" dirty="0" smtClean="0"/>
              <a:t> </a:t>
            </a:r>
            <a:r>
              <a:rPr lang="en-US" dirty="0" err="1" smtClean="0"/>
              <a:t>preloma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komplikacija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  <a:r>
              <a:rPr lang="en-US" dirty="0" err="1" smtClean="0"/>
              <a:t>preloma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FAZA IMOBILIZACIJE</a:t>
            </a:r>
          </a:p>
          <a:p>
            <a:endParaRPr lang="sr-Latn-RS" dirty="0" smtClean="0"/>
          </a:p>
          <a:p>
            <a:r>
              <a:rPr lang="sr-Latn-RS" dirty="0" smtClean="0"/>
              <a:t>Repozicija - manuelna,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sr-Latn-RS" dirty="0" smtClean="0"/>
              <a:t>ekstenzijom ili operativna</a:t>
            </a:r>
          </a:p>
          <a:p>
            <a:r>
              <a:rPr lang="sr-Latn-RS" dirty="0" smtClean="0"/>
              <a:t>Imobilizacija reponiranog preloma </a:t>
            </a:r>
          </a:p>
          <a:p>
            <a:r>
              <a:rPr lang="sr-Latn-RS" dirty="0" smtClean="0"/>
              <a:t>- gipsana </a:t>
            </a:r>
          </a:p>
          <a:p>
            <a:r>
              <a:rPr lang="sr-Latn-RS" dirty="0" smtClean="0"/>
              <a:t>- operativna (osteosinteza, spoljašnji fiksator, artroplastika, artrodeza, osteotomija, resekcija kostiju, amputacija)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en-US" dirty="0" err="1" smtClean="0">
                <a:solidFill>
                  <a:schemeClr val="tx1"/>
                </a:solidFill>
              </a:rPr>
              <a:t>Osnovni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principi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tretmana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frakture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981200"/>
            <a:ext cx="2952750" cy="1543050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sr-Latn-RS" dirty="0" smtClean="0"/>
              <a:t>Za vreme imobilizacije</a:t>
            </a:r>
          </a:p>
          <a:p>
            <a:r>
              <a:rPr lang="sr-Latn-RS" dirty="0" smtClean="0"/>
              <a:t>- stimulacija osteogeneze</a:t>
            </a:r>
          </a:p>
          <a:p>
            <a:r>
              <a:rPr lang="sr-Latn-RS" dirty="0" smtClean="0"/>
              <a:t>- prevencija komplikacija</a:t>
            </a:r>
          </a:p>
          <a:p>
            <a:endParaRPr lang="sr-Latn-R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sr-Latn-RS" dirty="0" smtClean="0"/>
              <a:t>Nakon skidanja imoblizacije</a:t>
            </a:r>
          </a:p>
          <a:p>
            <a:r>
              <a:rPr lang="sr-Latn-RS" dirty="0" smtClean="0"/>
              <a:t>- povećanje obima pokreta</a:t>
            </a:r>
          </a:p>
          <a:p>
            <a:r>
              <a:rPr lang="sr-Latn-RS" dirty="0" smtClean="0"/>
              <a:t>- povećanje mišićne snage</a:t>
            </a:r>
          </a:p>
          <a:p>
            <a:r>
              <a:rPr lang="sr-Latn-RS" dirty="0" smtClean="0"/>
              <a:t>- povećanje koordinacije pokreta</a:t>
            </a:r>
          </a:p>
          <a:p>
            <a:r>
              <a:rPr lang="sr-Latn-RS" dirty="0" smtClean="0"/>
              <a:t>- povećanje brzine pokreta</a:t>
            </a:r>
          </a:p>
          <a:p>
            <a:r>
              <a:rPr lang="sr-Latn-RS" dirty="0" smtClean="0"/>
              <a:t>- povećanje lokalne i opšte izdrživosti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086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Rana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rehabilitacija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statičke kontrakcije</a:t>
            </a:r>
          </a:p>
          <a:p>
            <a:r>
              <a:rPr lang="sr-Latn-RS" dirty="0" smtClean="0"/>
              <a:t>touch oslonac - piezoelektrični efekat</a:t>
            </a:r>
          </a:p>
          <a:p>
            <a:r>
              <a:rPr lang="sr-Latn-RS" dirty="0" smtClean="0"/>
              <a:t>kontrakcija mišića i mobilizacija susednih zglobova</a:t>
            </a:r>
          </a:p>
          <a:p>
            <a:r>
              <a:rPr lang="sr-Latn-RS" dirty="0" smtClean="0"/>
              <a:t>IFS - 90-100Hz ili 100Hz 30mA 1-2X</a:t>
            </a:r>
          </a:p>
          <a:p>
            <a:r>
              <a:rPr lang="sr-Latn-RS" dirty="0" smtClean="0"/>
              <a:t>IMP</a:t>
            </a:r>
          </a:p>
          <a:p>
            <a:r>
              <a:rPr lang="sr-Latn-RS" dirty="0" smtClean="0"/>
              <a:t>UV</a:t>
            </a:r>
          </a:p>
          <a:p>
            <a:r>
              <a:rPr lang="sr-Latn-RS" dirty="0" smtClean="0"/>
              <a:t>Laseroterapija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Stimulacija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osteogeneze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Termoterapija</a:t>
            </a:r>
          </a:p>
          <a:p>
            <a:r>
              <a:rPr lang="sr-Latn-RS" dirty="0" smtClean="0"/>
              <a:t>- kriomasaža</a:t>
            </a:r>
          </a:p>
          <a:p>
            <a:r>
              <a:rPr lang="sr-Latn-RS" dirty="0" smtClean="0"/>
              <a:t>- tople diferentne zone (parafin, IR zraci, KTD ili mikrotalasi)</a:t>
            </a:r>
          </a:p>
          <a:p>
            <a:endParaRPr lang="sr-Latn-RS" dirty="0" smtClean="0"/>
          </a:p>
          <a:p>
            <a:r>
              <a:rPr lang="sr-Latn-RS" dirty="0" smtClean="0"/>
              <a:t>Elektroterapija (SG, EF, DDS, Ledukove struje, ES Sp oblik, IFS, TENS)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1"/>
                </a:solidFill>
              </a:rPr>
              <a:t>R</a:t>
            </a:r>
            <a:r>
              <a:rPr lang="en-US" dirty="0" err="1" smtClean="0">
                <a:solidFill>
                  <a:schemeClr val="tx1"/>
                </a:solidFill>
              </a:rPr>
              <a:t>ehabilitacija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nakon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skidanja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imobilizacije</a:t>
            </a:r>
            <a:endParaRPr lang="sr-Latn-R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828800"/>
            <a:ext cx="3238500" cy="140970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Magnetoterapija </a:t>
            </a:r>
          </a:p>
          <a:p>
            <a:r>
              <a:rPr lang="sr-Latn-RS" dirty="0" smtClean="0"/>
              <a:t>Laseroterapija</a:t>
            </a:r>
          </a:p>
          <a:p>
            <a:r>
              <a:rPr lang="sr-Latn-RS" dirty="0" smtClean="0"/>
              <a:t>UZ</a:t>
            </a:r>
          </a:p>
          <a:p>
            <a:r>
              <a:rPr lang="sr-Latn-RS" dirty="0" smtClean="0"/>
              <a:t>UV</a:t>
            </a:r>
          </a:p>
          <a:p>
            <a:r>
              <a:rPr lang="sr-Latn-RS" dirty="0" smtClean="0"/>
              <a:t>KTH</a:t>
            </a:r>
          </a:p>
          <a:p>
            <a:r>
              <a:rPr lang="sr-Latn-RS" dirty="0" smtClean="0"/>
              <a:t>Hidroterapija</a:t>
            </a:r>
          </a:p>
          <a:p>
            <a:r>
              <a:rPr lang="sr-Latn-RS" dirty="0" smtClean="0"/>
              <a:t>Masaža</a:t>
            </a:r>
          </a:p>
          <a:p>
            <a:r>
              <a:rPr lang="sr-Latn-RS" dirty="0" smtClean="0"/>
              <a:t>Vakusak - hipobarična terapija</a:t>
            </a:r>
          </a:p>
          <a:p>
            <a:endParaRPr lang="sr-Latn-RS" dirty="0" smtClean="0"/>
          </a:p>
          <a:p>
            <a:r>
              <a:rPr lang="sr-Latn-RS" dirty="0" smtClean="0"/>
              <a:t>Terapija radom</a:t>
            </a:r>
            <a:endParaRPr lang="en-US" dirty="0"/>
          </a:p>
        </p:txBody>
      </p:sp>
      <p:pic>
        <p:nvPicPr>
          <p:cNvPr id="4" name="Picture 3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09800"/>
            <a:ext cx="3076575" cy="148590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77500" lnSpcReduction="20000"/>
          </a:bodyPr>
          <a:lstStyle/>
          <a:p>
            <a:r>
              <a:rPr lang="sr-Latn-RS" dirty="0" smtClean="0"/>
              <a:t> </a:t>
            </a:r>
            <a:r>
              <a:rPr lang="en-US" dirty="0" err="1" smtClean="0"/>
              <a:t>Prelom</a:t>
            </a:r>
            <a:r>
              <a:rPr lang="en-US" dirty="0" smtClean="0"/>
              <a:t> je </a:t>
            </a:r>
            <a:r>
              <a:rPr lang="en-US" dirty="0" err="1" smtClean="0"/>
              <a:t>potpuni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nepotpuni</a:t>
            </a:r>
            <a:r>
              <a:rPr lang="en-US" dirty="0" smtClean="0"/>
              <a:t> </a:t>
            </a:r>
            <a:r>
              <a:rPr lang="en-US" dirty="0" err="1" smtClean="0"/>
              <a:t>prekid</a:t>
            </a:r>
            <a:r>
              <a:rPr lang="en-US" dirty="0" smtClean="0"/>
              <a:t> </a:t>
            </a:r>
            <a:r>
              <a:rPr lang="en-US" dirty="0" err="1" smtClean="0"/>
              <a:t>kontinuiteta</a:t>
            </a:r>
            <a:r>
              <a:rPr lang="en-US" dirty="0" smtClean="0"/>
              <a:t> </a:t>
            </a:r>
            <a:r>
              <a:rPr lang="en-US" dirty="0" err="1" smtClean="0"/>
              <a:t>koštanog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 </a:t>
            </a:r>
            <a:r>
              <a:rPr lang="en-US" dirty="0" err="1" smtClean="0"/>
              <a:t>prouzrokovan</a:t>
            </a:r>
            <a:r>
              <a:rPr lang="en-US" dirty="0" smtClean="0"/>
              <a:t> </a:t>
            </a:r>
            <a:r>
              <a:rPr lang="en-US" dirty="0" err="1" smtClean="0"/>
              <a:t>silom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prevazilazi</a:t>
            </a:r>
            <a:r>
              <a:rPr lang="en-US" dirty="0" smtClean="0"/>
              <a:t> </a:t>
            </a:r>
            <a:r>
              <a:rPr lang="en-US" dirty="0" err="1" smtClean="0"/>
              <a:t>granicu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prirodne</a:t>
            </a:r>
            <a:r>
              <a:rPr lang="en-US" dirty="0" smtClean="0"/>
              <a:t> </a:t>
            </a:r>
            <a:r>
              <a:rPr lang="en-US" dirty="0" err="1" smtClean="0"/>
              <a:t>elastičnosti</a:t>
            </a:r>
            <a:endParaRPr lang="en-US" dirty="0" smtClean="0"/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Traumatski prelomi - nastaju dejstvom mehaničke sile čiji inteztitet prevazilazi otpornost kostiju</a:t>
            </a:r>
          </a:p>
          <a:p>
            <a:endParaRPr lang="sr-Latn-RS" dirty="0" smtClean="0"/>
          </a:p>
          <a:p>
            <a:r>
              <a:rPr lang="sr-Latn-RS" dirty="0" smtClean="0"/>
              <a:t>Patološki prelomi - nastaju na patološki izmenjenoj kosti tako da i minimalna trauma može  dovesti do preloma</a:t>
            </a:r>
          </a:p>
          <a:p>
            <a:endParaRPr lang="sr-Latn-RS" dirty="0" smtClean="0"/>
          </a:p>
          <a:p>
            <a:r>
              <a:rPr lang="sr-Latn-RS" dirty="0" smtClean="0"/>
              <a:t>Stres prelomi - ili prelomi zamora su mala naprsnuća kostiju, u početku neodređen bol koji se povlači nakon 3 do 6 nedelja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6200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Frakture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prelomi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616" y="0"/>
            <a:ext cx="1609384" cy="1602231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Rehabilitacija preloma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Rehabilitacija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postigne</a:t>
            </a:r>
            <a:r>
              <a:rPr lang="en-US" dirty="0" smtClean="0"/>
              <a:t> </a:t>
            </a:r>
            <a:r>
              <a:rPr lang="en-US" dirty="0" err="1" smtClean="0"/>
              <a:t>pokretljivost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rehabilitacije</a:t>
            </a:r>
            <a:r>
              <a:rPr lang="en-US" dirty="0" smtClean="0"/>
              <a:t> je </a:t>
            </a:r>
            <a:r>
              <a:rPr lang="en-US" dirty="0" err="1" smtClean="0"/>
              <a:t>osposobljavanje</a:t>
            </a:r>
            <a:r>
              <a:rPr lang="en-US" dirty="0" smtClean="0"/>
              <a:t> </a:t>
            </a:r>
            <a:r>
              <a:rPr lang="en-US" dirty="0" err="1" smtClean="0"/>
              <a:t>pacijenta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njegovo</a:t>
            </a:r>
            <a:r>
              <a:rPr lang="en-US" dirty="0" smtClean="0"/>
              <a:t> </a:t>
            </a:r>
            <a:r>
              <a:rPr lang="en-US" dirty="0" err="1" smtClean="0"/>
              <a:t>vraćanje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Značajno</a:t>
            </a:r>
            <a:r>
              <a:rPr lang="en-US" dirty="0" smtClean="0"/>
              <a:t> je </a:t>
            </a:r>
            <a:r>
              <a:rPr lang="en-US" dirty="0" err="1" smtClean="0"/>
              <a:t>istaći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rehabilitacije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izlečenje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Rehabilitacija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preloma</a:t>
            </a:r>
            <a:r>
              <a:rPr lang="en-US" dirty="0" smtClean="0"/>
              <a:t> </a:t>
            </a:r>
            <a:r>
              <a:rPr lang="en-US" dirty="0" err="1" smtClean="0"/>
              <a:t>kostiju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veliku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oporavka</a:t>
            </a:r>
            <a:r>
              <a:rPr lang="en-US" dirty="0" smtClean="0"/>
              <a:t> </a:t>
            </a:r>
            <a:r>
              <a:rPr lang="en-US" dirty="0" err="1" smtClean="0"/>
              <a:t>pacijenta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vraćanje</a:t>
            </a:r>
            <a:r>
              <a:rPr lang="en-US" dirty="0" smtClean="0"/>
              <a:t> </a:t>
            </a:r>
            <a:r>
              <a:rPr lang="en-US" dirty="0" err="1" smtClean="0"/>
              <a:t>svakodnevnim</a:t>
            </a:r>
            <a:r>
              <a:rPr lang="en-US" dirty="0" smtClean="0"/>
              <a:t> </a:t>
            </a:r>
            <a:r>
              <a:rPr lang="en-US" dirty="0" err="1" smtClean="0"/>
              <a:t>aktivnostima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Zato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istaći</a:t>
            </a:r>
            <a:r>
              <a:rPr lang="en-U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fizikalne</a:t>
            </a:r>
            <a:r>
              <a:rPr lang="en-US" dirty="0" smtClean="0"/>
              <a:t> </a:t>
            </a:r>
            <a:r>
              <a:rPr lang="en-US" dirty="0" err="1" smtClean="0"/>
              <a:t>terapije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operativnog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neoperativnog</a:t>
            </a:r>
            <a:r>
              <a:rPr lang="en-US" dirty="0" smtClean="0"/>
              <a:t> </a:t>
            </a:r>
            <a:r>
              <a:rPr lang="en-US" dirty="0" err="1" smtClean="0"/>
              <a:t>lečenja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. </a:t>
            </a:r>
            <a:r>
              <a:rPr lang="en-US" dirty="0" err="1" smtClean="0"/>
              <a:t>Jasno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fizikalna</a:t>
            </a:r>
            <a:r>
              <a:rPr lang="en-US" dirty="0" smtClean="0"/>
              <a:t> </a:t>
            </a:r>
            <a:r>
              <a:rPr lang="en-US" dirty="0" err="1" smtClean="0"/>
              <a:t>terapija</a:t>
            </a:r>
            <a:r>
              <a:rPr lang="en-US" dirty="0" smtClean="0"/>
              <a:t>,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mehaničke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, ne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omogući</a:t>
            </a:r>
            <a:r>
              <a:rPr lang="en-US" dirty="0" smtClean="0"/>
              <a:t> </a:t>
            </a:r>
            <a:r>
              <a:rPr lang="en-US" dirty="0" err="1" smtClean="0"/>
              <a:t>stabilnu</a:t>
            </a:r>
            <a:r>
              <a:rPr lang="en-US" dirty="0" smtClean="0"/>
              <a:t> </a:t>
            </a:r>
            <a:r>
              <a:rPr lang="en-US" dirty="0" err="1" smtClean="0"/>
              <a:t>restituciju</a:t>
            </a:r>
            <a:r>
              <a:rPr lang="en-US" dirty="0" smtClean="0"/>
              <a:t> </a:t>
            </a:r>
            <a:r>
              <a:rPr lang="en-US" dirty="0" err="1" smtClean="0"/>
              <a:t>segmenta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pogotovu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oštećen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kinematički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Rehabilitacija preloma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Ciljevi rehabilitacije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Postizanje</a:t>
            </a:r>
            <a:r>
              <a:rPr lang="en-US" dirty="0" smtClean="0"/>
              <a:t> </a:t>
            </a:r>
            <a:r>
              <a:rPr lang="en-US" dirty="0" err="1" smtClean="0"/>
              <a:t>normalne</a:t>
            </a:r>
            <a:r>
              <a:rPr lang="en-US" dirty="0" smtClean="0"/>
              <a:t> </a:t>
            </a:r>
            <a:r>
              <a:rPr lang="en-US" dirty="0" err="1" smtClean="0"/>
              <a:t>aktivne</a:t>
            </a:r>
            <a:r>
              <a:rPr lang="en-US" dirty="0" smtClean="0"/>
              <a:t> </a:t>
            </a:r>
            <a:r>
              <a:rPr lang="en-US" dirty="0" err="1" smtClean="0"/>
              <a:t>stabilnosti</a:t>
            </a:r>
            <a:r>
              <a:rPr lang="en-US" dirty="0" smtClean="0"/>
              <a:t> s </a:t>
            </a:r>
            <a:r>
              <a:rPr lang="en-US" dirty="0" err="1" smtClean="0"/>
              <a:t>normalnom</a:t>
            </a:r>
            <a:r>
              <a:rPr lang="en-US" dirty="0" smtClean="0"/>
              <a:t> </a:t>
            </a:r>
            <a:r>
              <a:rPr lang="en-US" dirty="0" err="1" smtClean="0"/>
              <a:t>snagom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(</a:t>
            </a:r>
            <a:r>
              <a:rPr lang="en-US" dirty="0" err="1" smtClean="0"/>
              <a:t>ekstenzora</a:t>
            </a:r>
            <a:r>
              <a:rPr lang="en-US" dirty="0" smtClean="0"/>
              <a:t>, </a:t>
            </a:r>
            <a:r>
              <a:rPr lang="en-US" dirty="0" err="1" smtClean="0"/>
              <a:t>fleksora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rotatora</a:t>
            </a:r>
            <a:r>
              <a:rPr lang="en-US" dirty="0" smtClean="0"/>
              <a:t>);</a:t>
            </a:r>
          </a:p>
          <a:p>
            <a:pPr lvl="0"/>
            <a:r>
              <a:rPr lang="en-US" dirty="0" err="1" smtClean="0"/>
              <a:t>Postizanje</a:t>
            </a:r>
            <a:r>
              <a:rPr lang="en-US" dirty="0" smtClean="0"/>
              <a:t> </a:t>
            </a:r>
            <a:r>
              <a:rPr lang="en-US" dirty="0" err="1" smtClean="0"/>
              <a:t>normalne</a:t>
            </a:r>
            <a:r>
              <a:rPr lang="en-US" dirty="0" smtClean="0"/>
              <a:t> </a:t>
            </a:r>
            <a:r>
              <a:rPr lang="en-US" dirty="0" err="1" smtClean="0"/>
              <a:t>pasivne</a:t>
            </a:r>
            <a:r>
              <a:rPr lang="en-US" dirty="0" smtClean="0"/>
              <a:t> </a:t>
            </a:r>
            <a:r>
              <a:rPr lang="en-US" dirty="0" err="1" smtClean="0"/>
              <a:t>stabilnosti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Postizanje</a:t>
            </a:r>
            <a:r>
              <a:rPr lang="en-US" dirty="0" smtClean="0"/>
              <a:t> </a:t>
            </a:r>
            <a:r>
              <a:rPr lang="en-US" dirty="0" err="1" smtClean="0"/>
              <a:t>bezbolnosti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osećaj</a:t>
            </a:r>
            <a:r>
              <a:rPr lang="en-US" dirty="0" smtClean="0"/>
              <a:t> </a:t>
            </a:r>
            <a:r>
              <a:rPr lang="en-US" dirty="0" err="1" smtClean="0"/>
              <a:t>sigurnosti</a:t>
            </a:r>
            <a:r>
              <a:rPr lang="en-US" dirty="0" smtClean="0"/>
              <a:t> </a:t>
            </a:r>
            <a:r>
              <a:rPr lang="en-US" dirty="0" err="1" smtClean="0"/>
              <a:t>pacijentu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800600"/>
            <a:ext cx="3171825" cy="14382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kineziterapije</a:t>
            </a:r>
            <a:r>
              <a:rPr lang="en-US" dirty="0" smtClean="0"/>
              <a:t>, </a:t>
            </a:r>
            <a:r>
              <a:rPr lang="en-US" dirty="0" err="1" smtClean="0"/>
              <a:t>aktivan</a:t>
            </a:r>
            <a:r>
              <a:rPr lang="en-US" dirty="0" smtClean="0"/>
              <a:t> </a:t>
            </a:r>
            <a:r>
              <a:rPr lang="en-US" dirty="0" err="1" smtClean="0"/>
              <a:t>pokret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izvodi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pacijent</a:t>
            </a:r>
            <a:r>
              <a:rPr lang="en-US" dirty="0" smtClean="0"/>
              <a:t>, </a:t>
            </a:r>
            <a:r>
              <a:rPr lang="en-US" dirty="0" err="1" smtClean="0"/>
              <a:t>aktivno</a:t>
            </a:r>
            <a:r>
              <a:rPr lang="en-US" dirty="0" smtClean="0"/>
              <a:t> </a:t>
            </a:r>
            <a:r>
              <a:rPr lang="en-US" dirty="0" err="1" smtClean="0"/>
              <a:t>potpomognut</a:t>
            </a:r>
            <a:r>
              <a:rPr lang="en-US" dirty="0" smtClean="0"/>
              <a:t> </a:t>
            </a:r>
            <a:r>
              <a:rPr lang="en-US" dirty="0" err="1" smtClean="0"/>
              <a:t>pokret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pomoć</a:t>
            </a:r>
            <a:r>
              <a:rPr lang="en-US" dirty="0" smtClean="0"/>
              <a:t> </a:t>
            </a:r>
            <a:r>
              <a:rPr lang="en-US" dirty="0" err="1" smtClean="0"/>
              <a:t>fizioterapeuta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pasivan</a:t>
            </a:r>
            <a:r>
              <a:rPr lang="en-US" dirty="0" smtClean="0"/>
              <a:t> </a:t>
            </a:r>
            <a:r>
              <a:rPr lang="en-US" dirty="0" err="1" smtClean="0"/>
              <a:t>pokret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izvodi</a:t>
            </a:r>
            <a:r>
              <a:rPr lang="en-US" dirty="0" smtClean="0"/>
              <a:t> </a:t>
            </a:r>
            <a:r>
              <a:rPr lang="en-US" dirty="0" err="1" smtClean="0"/>
              <a:t>fizioterapeut</a:t>
            </a:r>
            <a:r>
              <a:rPr lang="en-US" dirty="0" smtClean="0"/>
              <a:t>. </a:t>
            </a:r>
            <a:r>
              <a:rPr lang="en-US" dirty="0" err="1" smtClean="0"/>
              <a:t>Kineziterapija</a:t>
            </a:r>
            <a:r>
              <a:rPr lang="en-US" dirty="0" smtClean="0"/>
              <a:t> </a:t>
            </a:r>
            <a:r>
              <a:rPr lang="en-US" dirty="0" err="1" smtClean="0"/>
              <a:t>doprinosi</a:t>
            </a:r>
            <a:r>
              <a:rPr lang="en-US" dirty="0" smtClean="0"/>
              <a:t> </a:t>
            </a:r>
            <a:r>
              <a:rPr lang="en-US" dirty="0" err="1" smtClean="0"/>
              <a:t>pove</a:t>
            </a:r>
            <a:r>
              <a:rPr lang="sr-Latn-RS" dirty="0" smtClean="0"/>
              <a:t>ć</a:t>
            </a:r>
            <a:r>
              <a:rPr lang="en-US" dirty="0" err="1" smtClean="0"/>
              <a:t>anju</a:t>
            </a:r>
            <a:r>
              <a:rPr lang="en-US" dirty="0" smtClean="0"/>
              <a:t> </a:t>
            </a:r>
            <a:r>
              <a:rPr lang="en-US" dirty="0" err="1" smtClean="0"/>
              <a:t>obima</a:t>
            </a:r>
            <a:r>
              <a:rPr lang="en-US" dirty="0" smtClean="0"/>
              <a:t> </a:t>
            </a:r>
            <a:r>
              <a:rPr lang="en-US" dirty="0" err="1" smtClean="0"/>
              <a:t>pokreta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jačanju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. </a:t>
            </a:r>
            <a:r>
              <a:rPr lang="en-US" dirty="0" err="1" smtClean="0"/>
              <a:t>Funkcionalni</a:t>
            </a:r>
            <a:r>
              <a:rPr lang="en-US" dirty="0" smtClean="0"/>
              <a:t> status </a:t>
            </a:r>
            <a:r>
              <a:rPr lang="en-US" dirty="0" err="1" smtClean="0"/>
              <a:t>pacijenta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merenje</a:t>
            </a:r>
            <a:r>
              <a:rPr lang="en-US" dirty="0" smtClean="0"/>
              <a:t> </a:t>
            </a:r>
            <a:r>
              <a:rPr lang="en-US" dirty="0" err="1" smtClean="0"/>
              <a:t>obima</a:t>
            </a:r>
            <a:r>
              <a:rPr lang="en-US" dirty="0" smtClean="0"/>
              <a:t> </a:t>
            </a:r>
            <a:r>
              <a:rPr lang="en-US" dirty="0" err="1" smtClean="0"/>
              <a:t>pokreta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manuelni</a:t>
            </a:r>
            <a:r>
              <a:rPr lang="en-US" dirty="0" smtClean="0"/>
              <a:t> </a:t>
            </a:r>
            <a:r>
              <a:rPr lang="en-US" dirty="0" err="1" smtClean="0"/>
              <a:t>mišićni</a:t>
            </a:r>
            <a:r>
              <a:rPr lang="en-US" dirty="0" smtClean="0"/>
              <a:t> test (</a:t>
            </a:r>
            <a:r>
              <a:rPr lang="en-US" dirty="0" err="1" smtClean="0"/>
              <a:t>ocene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0-5).</a:t>
            </a:r>
            <a:endParaRPr lang="sr-Latn-RS" dirty="0" smtClean="0"/>
          </a:p>
          <a:p>
            <a:endParaRPr lang="en-US" dirty="0" smtClean="0"/>
          </a:p>
          <a:p>
            <a:r>
              <a:rPr lang="en-US" dirty="0" err="1" smtClean="0"/>
              <a:t>Zadatak</a:t>
            </a:r>
            <a:r>
              <a:rPr lang="en-US" dirty="0" smtClean="0"/>
              <a:t> je: </a:t>
            </a:r>
            <a:r>
              <a:rPr lang="en-US" dirty="0" err="1" smtClean="0"/>
              <a:t>Postići</a:t>
            </a:r>
            <a:r>
              <a:rPr lang="en-US" dirty="0" smtClean="0"/>
              <a:t> </a:t>
            </a:r>
            <a:r>
              <a:rPr lang="en-US" dirty="0" err="1" smtClean="0"/>
              <a:t>potpunu</a:t>
            </a:r>
            <a:r>
              <a:rPr lang="en-US" dirty="0" smtClean="0"/>
              <a:t> </a:t>
            </a:r>
            <a:r>
              <a:rPr lang="en-US" dirty="0" err="1" smtClean="0"/>
              <a:t>rehabilitaciju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preloma</a:t>
            </a:r>
            <a:r>
              <a:rPr lang="en-US" dirty="0" smtClean="0"/>
              <a:t> </a:t>
            </a:r>
            <a:r>
              <a:rPr lang="en-US" dirty="0" err="1" smtClean="0"/>
              <a:t>teže</a:t>
            </a:r>
            <a:r>
              <a:rPr lang="en-US" dirty="0" smtClean="0"/>
              <a:t> je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ostecena</a:t>
            </a:r>
            <a:r>
              <a:rPr lang="en-US" dirty="0" smtClean="0"/>
              <a:t> </a:t>
            </a:r>
            <a:r>
              <a:rPr lang="en-US" dirty="0" err="1" smtClean="0"/>
              <a:t>okolna</a:t>
            </a:r>
            <a:r>
              <a:rPr lang="en-US" dirty="0" smtClean="0"/>
              <a:t> </a:t>
            </a:r>
            <a:r>
              <a:rPr lang="en-US" dirty="0" err="1" smtClean="0"/>
              <a:t>meka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kostiju</a:t>
            </a:r>
            <a:r>
              <a:rPr lang="en-US" dirty="0" smtClean="0"/>
              <a:t>. </a:t>
            </a:r>
            <a:r>
              <a:rPr lang="en-US" dirty="0" err="1" smtClean="0"/>
              <a:t>Bol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oštećenih</a:t>
            </a:r>
            <a:r>
              <a:rPr lang="en-US" dirty="0" smtClean="0"/>
              <a:t> </a:t>
            </a:r>
            <a:r>
              <a:rPr lang="en-US" dirty="0" err="1" smtClean="0"/>
              <a:t>mekih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 </a:t>
            </a:r>
            <a:r>
              <a:rPr lang="en-US" dirty="0" err="1" smtClean="0"/>
              <a:t>refleksnom</a:t>
            </a:r>
            <a:r>
              <a:rPr lang="en-US" dirty="0" smtClean="0"/>
              <a:t> </a:t>
            </a:r>
            <a:r>
              <a:rPr lang="en-US" dirty="0" err="1" smtClean="0"/>
              <a:t>mišićnom</a:t>
            </a:r>
            <a:r>
              <a:rPr lang="en-US" dirty="0" smtClean="0"/>
              <a:t> </a:t>
            </a:r>
            <a:r>
              <a:rPr lang="en-US" dirty="0" err="1" smtClean="0"/>
              <a:t>inhibicijom</a:t>
            </a:r>
            <a:r>
              <a:rPr lang="en-US" dirty="0" smtClean="0"/>
              <a:t>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/>
              <a:t>umanjuje</a:t>
            </a:r>
            <a:r>
              <a:rPr lang="en-US" dirty="0" smtClean="0"/>
              <a:t> </a:t>
            </a:r>
            <a:r>
              <a:rPr lang="en-US" dirty="0" err="1" smtClean="0"/>
              <a:t>radnu</a:t>
            </a:r>
            <a:r>
              <a:rPr lang="en-US" dirty="0" smtClean="0"/>
              <a:t> </a:t>
            </a:r>
            <a:r>
              <a:rPr lang="en-US" dirty="0" err="1" smtClean="0"/>
              <a:t>sposobnost</a:t>
            </a:r>
            <a:r>
              <a:rPr lang="en-US" dirty="0" smtClean="0"/>
              <a:t>. Na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rehabilitacije</a:t>
            </a:r>
            <a:r>
              <a:rPr lang="en-US" dirty="0" smtClean="0"/>
              <a:t> </a:t>
            </a:r>
            <a:r>
              <a:rPr lang="en-US" dirty="0" err="1" smtClean="0"/>
              <a:t>poseban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atrofija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hr-HR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Komplikacije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Atrofija</a:t>
            </a:r>
            <a:r>
              <a:rPr lang="en-US" b="1" dirty="0" smtClean="0"/>
              <a:t> </a:t>
            </a:r>
            <a:r>
              <a:rPr lang="en-US" b="1" dirty="0" err="1" smtClean="0"/>
              <a:t>mišića</a:t>
            </a:r>
            <a:r>
              <a:rPr lang="en-US" b="1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se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preloma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neaktivnosti</a:t>
            </a:r>
            <a:r>
              <a:rPr lang="en-US" dirty="0" smtClean="0"/>
              <a:t> pa </a:t>
            </a:r>
            <a:r>
              <a:rPr lang="en-US" dirty="0" err="1" smtClean="0"/>
              <a:t>su</a:t>
            </a:r>
            <a:r>
              <a:rPr lang="en-US" dirty="0" smtClean="0"/>
              <a:t> stat</a:t>
            </a:r>
            <a:r>
              <a:rPr lang="sr-Latn-RS" dirty="0" smtClean="0"/>
              <a:t>i</a:t>
            </a:r>
            <a:r>
              <a:rPr lang="en-US" dirty="0" err="1" smtClean="0"/>
              <a:t>čke</a:t>
            </a:r>
            <a:r>
              <a:rPr lang="en-US" dirty="0" smtClean="0"/>
              <a:t> </a:t>
            </a:r>
            <a:r>
              <a:rPr lang="en-US" dirty="0" err="1" smtClean="0"/>
              <a:t>kontrakcije</a:t>
            </a:r>
            <a:r>
              <a:rPr lang="en-US" dirty="0" smtClean="0"/>
              <a:t> </a:t>
            </a:r>
            <a:r>
              <a:rPr lang="en-US" dirty="0" err="1" smtClean="0"/>
              <a:t>bitne</a:t>
            </a:r>
            <a:r>
              <a:rPr lang="en-US" dirty="0" smtClean="0"/>
              <a:t> u </a:t>
            </a:r>
            <a:r>
              <a:rPr lang="en-US" dirty="0" err="1" smtClean="0"/>
              <a:t>ranoj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rehabilitacije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b="1" dirty="0" err="1" smtClean="0"/>
              <a:t>Otok</a:t>
            </a:r>
            <a:r>
              <a:rPr lang="en-US" b="1" dirty="0" smtClean="0"/>
              <a:t> </a:t>
            </a:r>
            <a:r>
              <a:rPr lang="sr-Latn-RS" dirty="0" smtClean="0"/>
              <a:t>j</a:t>
            </a:r>
            <a:r>
              <a:rPr lang="en-US" dirty="0" smtClean="0"/>
              <a:t>e </a:t>
            </a:r>
            <a:r>
              <a:rPr lang="en-US" dirty="0" err="1" smtClean="0"/>
              <a:t>bitan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hrskavice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ranog</a:t>
            </a:r>
            <a:r>
              <a:rPr lang="en-US" dirty="0" smtClean="0"/>
              <a:t> </a:t>
            </a:r>
            <a:r>
              <a:rPr lang="en-US" dirty="0" err="1" smtClean="0"/>
              <a:t>odstranjivanja</a:t>
            </a:r>
            <a:r>
              <a:rPr lang="en-US" dirty="0" smtClean="0"/>
              <a:t> </a:t>
            </a:r>
            <a:r>
              <a:rPr lang="en-US" dirty="0" err="1" smtClean="0"/>
              <a:t>izliva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brzog</a:t>
            </a:r>
            <a:r>
              <a:rPr lang="en-US" dirty="0" smtClean="0"/>
              <a:t> </a:t>
            </a:r>
            <a:r>
              <a:rPr lang="en-US" dirty="0" err="1" smtClean="0"/>
              <a:t>uspostavljanja</a:t>
            </a:r>
            <a:r>
              <a:rPr lang="en-US" dirty="0" smtClean="0"/>
              <a:t> </a:t>
            </a:r>
            <a:r>
              <a:rPr lang="en-US" dirty="0" err="1" smtClean="0"/>
              <a:t>normalnog</a:t>
            </a:r>
            <a:r>
              <a:rPr lang="en-US" dirty="0" smtClean="0"/>
              <a:t> </a:t>
            </a:r>
            <a:r>
              <a:rPr lang="en-US" dirty="0" err="1" smtClean="0"/>
              <a:t>intraartikularnog</a:t>
            </a:r>
            <a:r>
              <a:rPr lang="en-US" dirty="0" smtClean="0"/>
              <a:t> </a:t>
            </a:r>
            <a:r>
              <a:rPr lang="en-US" dirty="0" err="1" smtClean="0"/>
              <a:t>sastava</a:t>
            </a:r>
            <a:r>
              <a:rPr lang="en-US" dirty="0" smtClean="0"/>
              <a:t> </a:t>
            </a:r>
            <a:r>
              <a:rPr lang="en-US" dirty="0" err="1" smtClean="0"/>
              <a:t>sinovijalne</a:t>
            </a:r>
            <a:r>
              <a:rPr lang="en-US" dirty="0" smtClean="0"/>
              <a:t> </a:t>
            </a:r>
            <a:r>
              <a:rPr lang="en-US" dirty="0" err="1" smtClean="0"/>
              <a:t>tečnosti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duže</a:t>
            </a:r>
            <a:r>
              <a:rPr lang="en-US" dirty="0" smtClean="0"/>
              <a:t> </a:t>
            </a:r>
            <a:r>
              <a:rPr lang="en-US" dirty="0" err="1" smtClean="0"/>
              <a:t>hrskavica</a:t>
            </a:r>
            <a:r>
              <a:rPr lang="en-US" dirty="0" smtClean="0"/>
              <a:t> </a:t>
            </a:r>
            <a:r>
              <a:rPr lang="en-US" dirty="0" err="1" smtClean="0"/>
              <a:t>izložena</a:t>
            </a:r>
            <a:r>
              <a:rPr lang="en-US" dirty="0" smtClean="0"/>
              <a:t> </a:t>
            </a:r>
            <a:r>
              <a:rPr lang="en-US" dirty="0" err="1" smtClean="0"/>
              <a:t>izmenjenoj</a:t>
            </a:r>
            <a:r>
              <a:rPr lang="en-US" dirty="0" smtClean="0"/>
              <a:t> </a:t>
            </a:r>
            <a:r>
              <a:rPr lang="en-US" dirty="0" err="1" smtClean="0"/>
              <a:t>sinovijalnoj</a:t>
            </a:r>
            <a:r>
              <a:rPr lang="en-US" dirty="0" smtClean="0"/>
              <a:t> </a:t>
            </a:r>
            <a:r>
              <a:rPr lang="en-US" dirty="0" err="1" smtClean="0"/>
              <a:t>tečnosti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oštećenja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sporiji</a:t>
            </a:r>
            <a:r>
              <a:rPr lang="en-US" dirty="0" smtClean="0"/>
              <a:t> je </a:t>
            </a:r>
            <a:r>
              <a:rPr lang="en-US" dirty="0" err="1" smtClean="0"/>
              <a:t>oporavak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Komplikacije preloma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2400" b="1" dirty="0" smtClean="0"/>
              <a:t>ŠOK </a:t>
            </a:r>
            <a:r>
              <a:rPr lang="sr-Latn-RS" sz="2400" dirty="0" smtClean="0"/>
              <a:t>je</a:t>
            </a:r>
            <a:r>
              <a:rPr lang="vi-VN" sz="2400" dirty="0" smtClean="0"/>
              <a:t> jedna od komplikacija koja se razvija kod preloma butnjače, ali i kod ostalih preloma, u zavisnosti od različitih faktora. Šok se može manifestovati kratko vreme posle traume ili nekoliko časova </a:t>
            </a:r>
            <a:r>
              <a:rPr lang="sr-Latn-RS" sz="2400" dirty="0" smtClean="0"/>
              <a:t>kasnije </a:t>
            </a:r>
            <a:r>
              <a:rPr lang="vi-VN" sz="2400" dirty="0" smtClean="0"/>
              <a:t>i dovesti do smrtnog ishoda.</a:t>
            </a:r>
          </a:p>
          <a:p>
            <a:r>
              <a:rPr lang="vi-VN" sz="2400" b="1" i="1" dirty="0" smtClean="0"/>
              <a:t>Oštećenjem okolnog tkiva</a:t>
            </a:r>
            <a:r>
              <a:rPr lang="vi-VN" sz="2400" i="1" dirty="0" smtClean="0"/>
              <a:t>, posebno krvnih sudova i živaca,</a:t>
            </a:r>
            <a:r>
              <a:rPr lang="vi-VN" sz="2400" dirty="0" smtClean="0"/>
              <a:t> hematom, otvorene rane, pareza ili paraliza mišića zbog oštećenja živaca, ruptura muskulature, itd. Oštri šiljati krajevi prelomljenih krajeva kostiju mogu da prouzrokuju rascep krvnih sudova, čija je posledica u zavisnosti od veličine krvnog suda, čak i smrtonosno iskrvaren</a:t>
            </a:r>
            <a:r>
              <a:rPr lang="sr-Latn-RS" sz="2400" dirty="0" smtClean="0"/>
              <a:t>je.</a:t>
            </a:r>
            <a:endParaRPr lang="vi-VN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Komplikacije preloma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vi-VN" sz="2000" i="1" dirty="0" smtClean="0"/>
              <a:t>Oštećenje unutrašnjih organa</a:t>
            </a:r>
            <a:endParaRPr lang="vi-VN" sz="2000" dirty="0" smtClean="0"/>
          </a:p>
          <a:p>
            <a:r>
              <a:rPr lang="vi-VN" sz="2000" b="1" i="1" dirty="0" smtClean="0"/>
              <a:t>Tromboza.</a:t>
            </a:r>
            <a:r>
              <a:rPr lang="vi-VN" sz="2000" dirty="0" smtClean="0"/>
              <a:t> Povrede krvnih sudova mogu biti praćene tromboflebitisom ili zapaljenjem i stvaranjem tromba u krvnom sudu (</a:t>
            </a:r>
            <a:r>
              <a:rPr lang="sr-Latn-RS" sz="2000" dirty="0" smtClean="0"/>
              <a:t>lat</a:t>
            </a:r>
            <a:r>
              <a:rPr lang="vi-VN" sz="2000" dirty="0" smtClean="0">
                <a:hlinkClick r:id="rId2" tooltip="Латински језик"/>
              </a:rPr>
              <a:t>.</a:t>
            </a:r>
            <a:r>
              <a:rPr lang="vi-VN" sz="2000" dirty="0" smtClean="0"/>
              <a:t> </a:t>
            </a:r>
            <a:r>
              <a:rPr lang="vi-VN" sz="2000" i="1" dirty="0" smtClean="0"/>
              <a:t>thrombophlebitis</a:t>
            </a:r>
            <a:r>
              <a:rPr lang="vi-VN" sz="2000" dirty="0" smtClean="0"/>
              <a:t>), ili flebotrombozom stvaranje tromba bez zapaljenja (</a:t>
            </a:r>
            <a:r>
              <a:rPr lang="sr-Latn-RS" sz="2000" dirty="0" smtClean="0"/>
              <a:t>lat</a:t>
            </a:r>
            <a:r>
              <a:rPr lang="vi-VN" sz="2000" dirty="0" smtClean="0">
                <a:hlinkClick r:id="rId2" tooltip="Латински језик"/>
              </a:rPr>
              <a:t>.</a:t>
            </a:r>
            <a:r>
              <a:rPr lang="vi-VN" sz="2000" dirty="0" smtClean="0"/>
              <a:t> </a:t>
            </a:r>
            <a:r>
              <a:rPr lang="vi-VN" sz="2000" i="1" dirty="0" smtClean="0"/>
              <a:t>phlebothrombosis</a:t>
            </a:r>
            <a:r>
              <a:rPr lang="vi-VN" sz="2000" dirty="0" smtClean="0"/>
              <a:t>).</a:t>
            </a:r>
          </a:p>
          <a:p>
            <a:r>
              <a:rPr lang="vi-VN" sz="2000" b="1" i="1" dirty="0" smtClean="0"/>
              <a:t>Embolija</a:t>
            </a:r>
            <a:r>
              <a:rPr lang="vi-VN" sz="2000" dirty="0" smtClean="0"/>
              <a:t> nastaje nakon preloma dugih kostiju u obliku masne embolije plućnih arterija ili mozga (prosečno 1 do 5 dana nakon preloma) ili kao posledica odvajanja tromba ili njegovog dela iz prelomom oštećenih krvnih sudova.</a:t>
            </a:r>
          </a:p>
          <a:p>
            <a:r>
              <a:rPr lang="vi-VN" sz="2000" b="1" i="1" dirty="0" smtClean="0"/>
              <a:t>Infekcija</a:t>
            </a:r>
            <a:r>
              <a:rPr lang="vi-VN" sz="2000" dirty="0" smtClean="0"/>
              <a:t>, kod otvorenih preloma, a posebno kod ustrelina, patogene bakterije bivaju direktno unesene na mesto preloma, što inače zbog povoljnih uslova za rast bakterija predstvalja kritično meseto i za sekundarnu hematogenu infekciju (septički šok). </a:t>
            </a:r>
          </a:p>
          <a:p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Komplikacije preloma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Komplikacije preloma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i="1" dirty="0" smtClean="0"/>
              <a:t>Pogoršanje hroničnog oboljenja</a:t>
            </a:r>
            <a:r>
              <a:rPr lang="vi-VN" dirty="0" smtClean="0"/>
              <a:t> u vidu egzacerbacije sa </a:t>
            </a:r>
            <a:r>
              <a:rPr lang="sr-Latn-RS" dirty="0" smtClean="0"/>
              <a:t>smrtnim</a:t>
            </a:r>
            <a:r>
              <a:rPr lang="vi-VN" dirty="0" smtClean="0"/>
              <a:t> ishodom prelom kostiju može izazvati kod koronarne insuficijencije, srčane dekompenzacije, oboljenja moždanih arterija, </a:t>
            </a:r>
            <a:r>
              <a:rPr lang="sr-Latn-RS" dirty="0" smtClean="0"/>
              <a:t>tuberkuloze</a:t>
            </a:r>
            <a:r>
              <a:rPr lang="vi-VN" dirty="0" smtClean="0"/>
              <a:t> itd. U ovim slučajevima se može dogoditi da se se uzrok </a:t>
            </a:r>
            <a:r>
              <a:rPr lang="sr-Latn-RS" dirty="0" smtClean="0"/>
              <a:t>smrti</a:t>
            </a:r>
            <a:r>
              <a:rPr lang="vi-VN" dirty="0" smtClean="0"/>
              <a:t> pripisuje traumi, a ne već postojećem oboljenju.</a:t>
            </a:r>
          </a:p>
          <a:p>
            <a:r>
              <a:rPr lang="vi-VN" i="1" dirty="0" smtClean="0"/>
              <a:t>Avaskularna nekr</a:t>
            </a:r>
            <a:r>
              <a:rPr lang="sr-Latn-RS" i="1" dirty="0" smtClean="0"/>
              <a:t>oza</a:t>
            </a:r>
            <a:r>
              <a:rPr lang="vi-VN" i="1" dirty="0" smtClean="0"/>
              <a:t>,</a:t>
            </a:r>
            <a:r>
              <a:rPr lang="vi-VN" dirty="0" smtClean="0"/>
              <a:t> ( lat. </a:t>
            </a:r>
            <a:r>
              <a:rPr lang="vi-VN" i="1" dirty="0" smtClean="0"/>
              <a:t>necrosis aseptica ossium</a:t>
            </a:r>
            <a:r>
              <a:rPr lang="vi-VN" dirty="0" smtClean="0"/>
              <a:t> ), je bolest kost</a:t>
            </a:r>
            <a:r>
              <a:rPr lang="sr-Latn-RS" dirty="0" smtClean="0"/>
              <a:t>i</a:t>
            </a:r>
            <a:r>
              <a:rPr lang="vi-VN" dirty="0" smtClean="0"/>
              <a:t> nastala zbog privremenog ili trajnog poremećaja u snabdevanju krvlju područja kostiju nakon preloma. Bez krvi, koštano tkivo umire a kosti propadaju.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Lečenje preloma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Razlikujemo</a:t>
            </a:r>
            <a:r>
              <a:rPr lang="en-US" dirty="0" smtClean="0"/>
              <a:t> </a:t>
            </a:r>
            <a:r>
              <a:rPr lang="en-US" dirty="0" err="1" smtClean="0"/>
              <a:t>operativno</a:t>
            </a:r>
            <a:r>
              <a:rPr lang="en-US" dirty="0" smtClean="0"/>
              <a:t> </a:t>
            </a:r>
            <a:r>
              <a:rPr lang="en-US" dirty="0" err="1" smtClean="0"/>
              <a:t>lečenje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neoperativno</a:t>
            </a:r>
            <a:r>
              <a:rPr lang="en-US" dirty="0" smtClean="0"/>
              <a:t> </a:t>
            </a:r>
            <a:r>
              <a:rPr lang="en-US" dirty="0" err="1" smtClean="0"/>
              <a:t>lečenje</a:t>
            </a:r>
            <a:r>
              <a:rPr lang="en-US" dirty="0" smtClean="0"/>
              <a:t>.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prisustvo</a:t>
            </a:r>
            <a:r>
              <a:rPr lang="en-US" dirty="0" smtClean="0"/>
              <a:t> </a:t>
            </a:r>
            <a:r>
              <a:rPr lang="en-US" dirty="0" err="1" smtClean="0"/>
              <a:t>metala</a:t>
            </a:r>
            <a:r>
              <a:rPr lang="en-US" dirty="0" smtClean="0"/>
              <a:t>, </a:t>
            </a:r>
            <a:r>
              <a:rPr lang="en-US" dirty="0" err="1" smtClean="0"/>
              <a:t>elektroterapija</a:t>
            </a:r>
            <a:r>
              <a:rPr lang="en-US" dirty="0" smtClean="0"/>
              <a:t> je </a:t>
            </a:r>
            <a:r>
              <a:rPr lang="en-US" dirty="0" err="1" smtClean="0"/>
              <a:t>ograničena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primenu</a:t>
            </a:r>
            <a:r>
              <a:rPr lang="en-US" dirty="0" smtClean="0"/>
              <a:t> </a:t>
            </a:r>
            <a:r>
              <a:rPr lang="en-US" dirty="0" err="1" smtClean="0"/>
              <a:t>interferentnih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magnetoterapije.Ukoliko</a:t>
            </a:r>
            <a:r>
              <a:rPr lang="en-US" dirty="0" smtClean="0"/>
              <a:t> se </a:t>
            </a:r>
            <a:r>
              <a:rPr lang="en-US" dirty="0" err="1" smtClean="0"/>
              <a:t>pojavi</a:t>
            </a:r>
            <a:r>
              <a:rPr lang="en-US" dirty="0" smtClean="0"/>
              <a:t> </a:t>
            </a:r>
            <a:r>
              <a:rPr lang="en-US" dirty="0" err="1" smtClean="0"/>
              <a:t>pseudoartroza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lažni</a:t>
            </a:r>
            <a:r>
              <a:rPr lang="en-US" dirty="0" smtClean="0"/>
              <a:t> </a:t>
            </a:r>
            <a:r>
              <a:rPr lang="en-US" dirty="0" err="1" smtClean="0"/>
              <a:t>zglob</a:t>
            </a:r>
            <a:r>
              <a:rPr lang="en-US" dirty="0" smtClean="0"/>
              <a:t> </a:t>
            </a:r>
            <a:r>
              <a:rPr lang="en-US" dirty="0" err="1" smtClean="0"/>
              <a:t>neophodna</a:t>
            </a:r>
            <a:r>
              <a:rPr lang="en-US" dirty="0" smtClean="0"/>
              <a:t> je </a:t>
            </a:r>
            <a:r>
              <a:rPr lang="en-US" dirty="0" err="1" smtClean="0"/>
              <a:t>operacija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ortopeda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rehabilitacije</a:t>
            </a:r>
            <a:r>
              <a:rPr lang="en-US" dirty="0" smtClean="0"/>
              <a:t> </a:t>
            </a:r>
            <a:r>
              <a:rPr lang="en-US" dirty="0" err="1" smtClean="0"/>
              <a:t>bitne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sledeće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rehabilitacionog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: </a:t>
            </a:r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 err="1" smtClean="0"/>
              <a:t>ekstremiteta</a:t>
            </a:r>
            <a:r>
              <a:rPr lang="en-US" dirty="0" smtClean="0"/>
              <a:t>, </a:t>
            </a:r>
            <a:r>
              <a:rPr lang="en-US" dirty="0" err="1" smtClean="0"/>
              <a:t>imobilizacija</a:t>
            </a:r>
            <a:r>
              <a:rPr lang="en-US" dirty="0" smtClean="0"/>
              <a:t>, </a:t>
            </a:r>
            <a:r>
              <a:rPr lang="en-US" dirty="0" err="1" smtClean="0"/>
              <a:t>aktivni</a:t>
            </a:r>
            <a:r>
              <a:rPr lang="en-US" dirty="0" smtClean="0"/>
              <a:t> </a:t>
            </a:r>
            <a:r>
              <a:rPr lang="en-US" dirty="0" err="1" smtClean="0"/>
              <a:t>pokreti</a:t>
            </a:r>
            <a:r>
              <a:rPr lang="en-US" dirty="0" smtClean="0"/>
              <a:t>, </a:t>
            </a:r>
            <a:r>
              <a:rPr lang="en-US" dirty="0" err="1" smtClean="0"/>
              <a:t>fizikalna</a:t>
            </a:r>
            <a:r>
              <a:rPr lang="en-US" dirty="0" smtClean="0"/>
              <a:t> </a:t>
            </a:r>
            <a:r>
              <a:rPr lang="en-US" dirty="0" err="1" smtClean="0"/>
              <a:t>terapija</a:t>
            </a:r>
            <a:r>
              <a:rPr lang="en-US" dirty="0" smtClean="0"/>
              <a:t>, </a:t>
            </a:r>
            <a:r>
              <a:rPr lang="en-US" dirty="0" err="1" smtClean="0"/>
              <a:t>farmakoterapija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oslonac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Položaj</a:t>
            </a:r>
            <a:r>
              <a:rPr lang="en-US" dirty="0" smtClean="0"/>
              <a:t> </a:t>
            </a:r>
            <a:r>
              <a:rPr lang="en-US" dirty="0" err="1" smtClean="0"/>
              <a:t>ekstremiteta</a:t>
            </a:r>
            <a:r>
              <a:rPr lang="en-US" dirty="0" smtClean="0"/>
              <a:t> </a:t>
            </a:r>
            <a:r>
              <a:rPr lang="en-US" dirty="0" err="1" smtClean="0"/>
              <a:t>bitan</a:t>
            </a:r>
            <a:r>
              <a:rPr lang="en-US" dirty="0" smtClean="0"/>
              <a:t> je </a:t>
            </a:r>
            <a:r>
              <a:rPr lang="en-US" dirty="0" err="1" smtClean="0"/>
              <a:t>elemenat</a:t>
            </a:r>
            <a:r>
              <a:rPr lang="en-US" dirty="0" smtClean="0"/>
              <a:t> </a:t>
            </a:r>
            <a:r>
              <a:rPr lang="en-US" dirty="0" err="1" smtClean="0"/>
              <a:t>rehabilitacije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: </a:t>
            </a:r>
            <a:r>
              <a:rPr lang="en-US" dirty="0" err="1" smtClean="0"/>
              <a:t>repoziciju</a:t>
            </a:r>
            <a:r>
              <a:rPr lang="en-US" dirty="0" smtClean="0"/>
              <a:t> </a:t>
            </a:r>
            <a:r>
              <a:rPr lang="en-US" dirty="0" err="1" smtClean="0"/>
              <a:t>segmenta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potrebna</a:t>
            </a:r>
            <a:r>
              <a:rPr lang="en-US" dirty="0" smtClean="0"/>
              <a:t>, </a:t>
            </a:r>
            <a:r>
              <a:rPr lang="en-US" dirty="0" err="1" smtClean="0"/>
              <a:t>postavaljanje</a:t>
            </a:r>
            <a:r>
              <a:rPr lang="en-US" dirty="0" smtClean="0"/>
              <a:t> </a:t>
            </a:r>
            <a:r>
              <a:rPr lang="en-US" dirty="0" err="1" smtClean="0"/>
              <a:t>segmenta</a:t>
            </a:r>
            <a:r>
              <a:rPr lang="en-US" dirty="0" smtClean="0"/>
              <a:t> u </a:t>
            </a:r>
            <a:r>
              <a:rPr lang="en-US" dirty="0" err="1" smtClean="0"/>
              <a:t>imobilizaciju</a:t>
            </a:r>
            <a:r>
              <a:rPr lang="en-US" dirty="0" smtClean="0"/>
              <a:t>,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kalusa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Lečenje preloma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Imobilizacija</a:t>
            </a:r>
            <a:r>
              <a:rPr lang="sr-Latn-RS" dirty="0" smtClean="0"/>
              <a:t> se</a:t>
            </a:r>
            <a:r>
              <a:rPr lang="en-US" dirty="0" smtClean="0"/>
              <a:t> </a:t>
            </a:r>
            <a:r>
              <a:rPr lang="en-US" dirty="0" err="1" smtClean="0"/>
              <a:t>primenjuje</a:t>
            </a:r>
            <a:r>
              <a:rPr lang="en-US" dirty="0" smtClean="0"/>
              <a:t> u </a:t>
            </a:r>
            <a:r>
              <a:rPr lang="en-US" dirty="0" err="1" smtClean="0"/>
              <a:t>odredenom</a:t>
            </a:r>
            <a:r>
              <a:rPr lang="en-US" dirty="0" smtClean="0"/>
              <a:t> </a:t>
            </a:r>
            <a:r>
              <a:rPr lang="en-US" dirty="0" err="1" smtClean="0"/>
              <a:t>vremenskom</a:t>
            </a:r>
            <a:r>
              <a:rPr lang="en-US" dirty="0" smtClean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bržeg</a:t>
            </a:r>
            <a:r>
              <a:rPr lang="en-US" dirty="0" smtClean="0"/>
              <a:t> </a:t>
            </a:r>
            <a:r>
              <a:rPr lang="en-US" dirty="0" err="1" smtClean="0"/>
              <a:t>formiranja</a:t>
            </a:r>
            <a:r>
              <a:rPr lang="en-US" dirty="0" smtClean="0"/>
              <a:t> </a:t>
            </a:r>
            <a:r>
              <a:rPr lang="en-US" dirty="0" err="1" smtClean="0"/>
              <a:t>kalusa</a:t>
            </a:r>
            <a:r>
              <a:rPr lang="en-US" dirty="0" smtClean="0"/>
              <a:t>, </a:t>
            </a:r>
            <a:r>
              <a:rPr lang="en-US" dirty="0" err="1" smtClean="0"/>
              <a:t>smanjenja</a:t>
            </a:r>
            <a:r>
              <a:rPr lang="en-US" dirty="0" smtClean="0"/>
              <a:t> bola, </a:t>
            </a:r>
            <a:r>
              <a:rPr lang="en-US" dirty="0" err="1" smtClean="0"/>
              <a:t>postizanja</a:t>
            </a:r>
            <a:r>
              <a:rPr lang="en-US" dirty="0" smtClean="0"/>
              <a:t> </a:t>
            </a:r>
            <a:r>
              <a:rPr lang="en-US" dirty="0" err="1" smtClean="0"/>
              <a:t>manjeg</a:t>
            </a:r>
            <a:r>
              <a:rPr lang="en-US" dirty="0" smtClean="0"/>
              <a:t> </a:t>
            </a:r>
            <a:r>
              <a:rPr lang="en-US" dirty="0" err="1" smtClean="0"/>
              <a:t>procenta</a:t>
            </a:r>
            <a:r>
              <a:rPr lang="en-US" dirty="0" smtClean="0"/>
              <a:t> </a:t>
            </a:r>
            <a:r>
              <a:rPr lang="en-US" dirty="0" err="1" smtClean="0"/>
              <a:t>algodistroftčnih</a:t>
            </a:r>
            <a:r>
              <a:rPr lang="en-US" dirty="0" smtClean="0"/>
              <a:t> </a:t>
            </a:r>
            <a:r>
              <a:rPr lang="en-US" dirty="0" err="1" smtClean="0"/>
              <a:t>komplikacija</a:t>
            </a:r>
            <a:r>
              <a:rPr lang="en-US" dirty="0" smtClean="0"/>
              <a:t>. </a:t>
            </a:r>
            <a:r>
              <a:rPr lang="en-US" dirty="0" err="1" smtClean="0"/>
              <a:t>Ponovljene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viđaju</a:t>
            </a:r>
            <a:r>
              <a:rPr lang="en-US" dirty="0" smtClean="0"/>
              <a:t> se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pacijenata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postignu</a:t>
            </a:r>
            <a:r>
              <a:rPr lang="en-U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obim</a:t>
            </a:r>
            <a:r>
              <a:rPr lang="en-US" dirty="0" smtClean="0"/>
              <a:t> </a:t>
            </a:r>
            <a:r>
              <a:rPr lang="en-US" dirty="0" err="1" smtClean="0"/>
              <a:t>pokreta</a:t>
            </a:r>
            <a:r>
              <a:rPr lang="en-US" dirty="0" smtClean="0"/>
              <a:t> u </a:t>
            </a:r>
            <a:r>
              <a:rPr lang="en-US" dirty="0" err="1" smtClean="0"/>
              <a:t>kratkom</a:t>
            </a:r>
            <a:r>
              <a:rPr lang="en-US" dirty="0" smtClean="0"/>
              <a:t> </a:t>
            </a:r>
            <a:r>
              <a:rPr lang="en-US" dirty="0" err="1" smtClean="0"/>
              <a:t>vremenu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skidanja</a:t>
            </a:r>
            <a:r>
              <a:rPr lang="en-US" dirty="0" smtClean="0"/>
              <a:t> </a:t>
            </a:r>
            <a:r>
              <a:rPr lang="en-US" dirty="0" err="1" smtClean="0"/>
              <a:t>gipsa</a:t>
            </a:r>
            <a:r>
              <a:rPr lang="en-US" dirty="0" smtClean="0"/>
              <a:t>, a pre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stoje</a:t>
            </a:r>
            <a:r>
              <a:rPr lang="en-US" dirty="0" smtClean="0"/>
              <a:t> </a:t>
            </a:r>
            <a:r>
              <a:rPr lang="en-US" dirty="0" err="1" smtClean="0"/>
              <a:t>došlo</a:t>
            </a:r>
            <a:r>
              <a:rPr lang="en-US" dirty="0" smtClean="0"/>
              <a:t> do </a:t>
            </a:r>
            <a:r>
              <a:rPr lang="en-US" dirty="0" err="1" smtClean="0"/>
              <a:t>adekvatnog</a:t>
            </a:r>
            <a:r>
              <a:rPr lang="en-US" dirty="0" smtClean="0"/>
              <a:t> </a:t>
            </a:r>
            <a:r>
              <a:rPr lang="en-US" dirty="0" err="1" smtClean="0"/>
              <a:t>oporavka</a:t>
            </a:r>
            <a:r>
              <a:rPr lang="en-US" dirty="0" smtClean="0"/>
              <a:t> </a:t>
            </a:r>
            <a:r>
              <a:rPr lang="en-US" dirty="0" err="1" smtClean="0"/>
              <a:t>mišićne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Latn-RS" dirty="0" smtClean="0"/>
              <a:t>Tipovi i vrste preloma</a:t>
            </a:r>
          </a:p>
          <a:p>
            <a:r>
              <a:rPr lang="sr-Latn-RS" dirty="0" smtClean="0"/>
              <a:t>fisura ili nasprsnuće</a:t>
            </a:r>
          </a:p>
          <a:p>
            <a:r>
              <a:rPr lang="sr-Latn-RS" dirty="0" smtClean="0"/>
              <a:t>subperiostalni prelomi</a:t>
            </a:r>
          </a:p>
          <a:p>
            <a:r>
              <a:rPr lang="sr-Latn-RS" dirty="0" smtClean="0"/>
              <a:t>kominutivni prrlomi</a:t>
            </a:r>
          </a:p>
          <a:p>
            <a:r>
              <a:rPr lang="sr-Latn-RS" dirty="0" smtClean="0"/>
              <a:t>multifragmentalni prelomi</a:t>
            </a:r>
          </a:p>
          <a:p>
            <a:r>
              <a:rPr lang="sr-Latn-RS" dirty="0" smtClean="0"/>
              <a:t>višestruki prelomi</a:t>
            </a:r>
          </a:p>
          <a:p>
            <a:r>
              <a:rPr lang="sr-Latn-RS" dirty="0" smtClean="0"/>
              <a:t>intraaertikularni prelomi</a:t>
            </a:r>
          </a:p>
          <a:p>
            <a:r>
              <a:rPr lang="sr-Latn-RS" dirty="0" smtClean="0"/>
              <a:t>luksacini prelomi</a:t>
            </a:r>
          </a:p>
          <a:p>
            <a:r>
              <a:rPr lang="sr-Latn-RS" dirty="0" smtClean="0"/>
              <a:t>zelena grančica</a:t>
            </a:r>
          </a:p>
          <a:p>
            <a:r>
              <a:rPr lang="sr-Latn-RS" dirty="0" smtClean="0"/>
              <a:t>avulzovni prelomi</a:t>
            </a:r>
          </a:p>
          <a:p>
            <a:r>
              <a:rPr lang="sr-Latn-RS" dirty="0" smtClean="0"/>
              <a:t>epifizioliza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Frakture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prelomi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362200"/>
            <a:ext cx="3865775" cy="2895600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pacijente</a:t>
            </a:r>
            <a:r>
              <a:rPr lang="en-US" dirty="0" smtClean="0"/>
              <a:t> </a:t>
            </a:r>
            <a:r>
              <a:rPr lang="en-US" dirty="0" err="1" smtClean="0"/>
              <a:t>tipično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izliv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odraz</a:t>
            </a:r>
            <a:r>
              <a:rPr lang="en-US" dirty="0" smtClean="0"/>
              <a:t> </a:t>
            </a:r>
            <a:r>
              <a:rPr lang="en-US" dirty="0" err="1" smtClean="0"/>
              <a:t>disproporcije</a:t>
            </a:r>
            <a:r>
              <a:rPr lang="en-US" dirty="0" smtClean="0"/>
              <a:t> </a:t>
            </a:r>
            <a:r>
              <a:rPr lang="en-US" dirty="0" err="1" smtClean="0"/>
              <a:t>izmedju</a:t>
            </a:r>
            <a:r>
              <a:rPr lang="en-US" dirty="0" smtClean="0"/>
              <a:t> </a:t>
            </a:r>
            <a:r>
              <a:rPr lang="en-US" dirty="0" err="1" smtClean="0"/>
              <a:t>opterećenja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mišićnog</a:t>
            </a:r>
            <a:r>
              <a:rPr lang="en-US" dirty="0" smtClean="0"/>
              <a:t> </a:t>
            </a:r>
            <a:r>
              <a:rPr lang="en-US" dirty="0" err="1" smtClean="0"/>
              <a:t>otpora</a:t>
            </a:r>
            <a:r>
              <a:rPr lang="en-US" dirty="0" smtClean="0"/>
              <a:t>. </a:t>
            </a:r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kontradiktorne</a:t>
            </a:r>
            <a:r>
              <a:rPr lang="en-US" dirty="0" smtClean="0"/>
              <a:t> </a:t>
            </a:r>
            <a:r>
              <a:rPr lang="en-US" dirty="0" err="1" smtClean="0"/>
              <a:t>zahteve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imobilizacijom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ranim</a:t>
            </a:r>
            <a:r>
              <a:rPr lang="en-US" dirty="0" smtClean="0"/>
              <a:t> </a:t>
            </a:r>
            <a:r>
              <a:rPr lang="en-US" dirty="0" err="1" smtClean="0"/>
              <a:t>pokretima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rešavati</a:t>
            </a:r>
            <a:r>
              <a:rPr lang="en-US" dirty="0" smtClean="0"/>
              <a:t> </a:t>
            </a:r>
            <a:r>
              <a:rPr lang="en-US" dirty="0" err="1" smtClean="0"/>
              <a:t>individualno</a:t>
            </a:r>
            <a:r>
              <a:rPr lang="en-US" dirty="0" smtClean="0"/>
              <a:t>, </a:t>
            </a:r>
            <a:r>
              <a:rPr lang="en-US" dirty="0" err="1" smtClean="0"/>
              <a:t>primenom</a:t>
            </a:r>
            <a:r>
              <a:rPr lang="en-US" dirty="0" smtClean="0"/>
              <a:t> </a:t>
            </a:r>
            <a:r>
              <a:rPr lang="en-US" dirty="0" err="1" smtClean="0"/>
              <a:t>adekvatne</a:t>
            </a:r>
            <a:r>
              <a:rPr lang="en-US" dirty="0" smtClean="0"/>
              <a:t> </a:t>
            </a:r>
            <a:r>
              <a:rPr lang="en-US" dirty="0" err="1" smtClean="0"/>
              <a:t>terapije</a:t>
            </a:r>
            <a:r>
              <a:rPr lang="en-US" dirty="0" smtClean="0"/>
              <a:t> u </a:t>
            </a:r>
            <a:r>
              <a:rPr lang="en-US" dirty="0" err="1" smtClean="0"/>
              <a:t>odredjenom</a:t>
            </a:r>
            <a:r>
              <a:rPr lang="en-US" dirty="0" smtClean="0"/>
              <a:t> </a:t>
            </a:r>
            <a:r>
              <a:rPr lang="en-US" dirty="0" err="1" smtClean="0"/>
              <a:t>periodu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vežbe</a:t>
            </a:r>
            <a:r>
              <a:rPr lang="en-US" dirty="0" smtClean="0"/>
              <a:t> </a:t>
            </a:r>
            <a:r>
              <a:rPr lang="en-US" dirty="0" err="1" smtClean="0"/>
              <a:t>jačanja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imobilizacije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eventualnog</a:t>
            </a:r>
            <a:r>
              <a:rPr lang="en-US" dirty="0" smtClean="0"/>
              <a:t> </a:t>
            </a:r>
            <a:r>
              <a:rPr lang="en-US" dirty="0" err="1" smtClean="0"/>
              <a:t>operativnog</a:t>
            </a:r>
            <a:r>
              <a:rPr lang="en-US" dirty="0" smtClean="0"/>
              <a:t> </a:t>
            </a:r>
            <a:r>
              <a:rPr lang="en-US" dirty="0" err="1" smtClean="0"/>
              <a:t>zahvata</a:t>
            </a:r>
            <a:r>
              <a:rPr lang="en-US" dirty="0" smtClean="0"/>
              <a:t>.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maksimalno</a:t>
            </a:r>
            <a:r>
              <a:rPr lang="en-US" dirty="0" smtClean="0"/>
              <a:t> </a:t>
            </a:r>
            <a:r>
              <a:rPr lang="en-US" dirty="0" err="1" smtClean="0"/>
              <a:t>vrate</a:t>
            </a:r>
            <a:r>
              <a:rPr lang="en-US" dirty="0" smtClean="0"/>
              <a:t> </a:t>
            </a:r>
            <a:r>
              <a:rPr lang="en-US" dirty="0" err="1" smtClean="0"/>
              <a:t>pokreti</a:t>
            </a:r>
            <a:r>
              <a:rPr lang="en-US" dirty="0" smtClean="0"/>
              <a:t> </a:t>
            </a:r>
            <a:r>
              <a:rPr lang="en-US" dirty="0" err="1" smtClean="0"/>
              <a:t>jačaju</a:t>
            </a:r>
            <a:r>
              <a:rPr lang="en-US" dirty="0" smtClean="0"/>
              <a:t> se </a:t>
            </a:r>
            <a:r>
              <a:rPr lang="en-US" dirty="0" err="1" smtClean="0"/>
              <a:t>mišići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mišićne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. </a:t>
            </a:r>
            <a:r>
              <a:rPr lang="en-US" dirty="0" err="1" smtClean="0"/>
              <a:t>Spori</a:t>
            </a:r>
            <a:r>
              <a:rPr lang="en-US" dirty="0" smtClean="0"/>
              <a:t> </a:t>
            </a:r>
            <a:r>
              <a:rPr lang="en-US" dirty="0" err="1" smtClean="0"/>
              <a:t>pokreti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pokreti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otporom</a:t>
            </a:r>
            <a:r>
              <a:rPr lang="en-US" dirty="0" smtClean="0"/>
              <a:t> </a:t>
            </a:r>
            <a:r>
              <a:rPr lang="en-US" dirty="0" err="1" smtClean="0"/>
              <a:t>povećavaju</a:t>
            </a:r>
            <a:r>
              <a:rPr lang="en-US" dirty="0" smtClean="0"/>
              <a:t> </a:t>
            </a:r>
            <a:r>
              <a:rPr lang="en-US" dirty="0" err="1" smtClean="0"/>
              <a:t>čvrstinu</a:t>
            </a:r>
            <a:r>
              <a:rPr lang="en-US" dirty="0" smtClean="0"/>
              <a:t>, a </a:t>
            </a:r>
            <a:r>
              <a:rPr lang="en-US" dirty="0" err="1" smtClean="0"/>
              <a:t>brzi</a:t>
            </a:r>
            <a:r>
              <a:rPr lang="en-US" dirty="0" smtClean="0"/>
              <a:t> </a:t>
            </a:r>
            <a:r>
              <a:rPr lang="en-US" dirty="0" err="1" smtClean="0"/>
              <a:t>pokreti</a:t>
            </a:r>
            <a:r>
              <a:rPr lang="en-US" dirty="0" smtClean="0"/>
              <a:t> </a:t>
            </a:r>
            <a:r>
              <a:rPr lang="en-US" dirty="0" err="1" smtClean="0"/>
              <a:t>povećavaju</a:t>
            </a:r>
            <a:r>
              <a:rPr lang="en-US" dirty="0" smtClean="0"/>
              <a:t> </a:t>
            </a:r>
            <a:r>
              <a:rPr lang="en-US" dirty="0" err="1" smtClean="0"/>
              <a:t>izdržljivost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Lečenje preloma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450" y="5482167"/>
            <a:ext cx="1733550" cy="1375833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5 pricipa u rehabilitaciji preloma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bolesniku</a:t>
            </a:r>
            <a:r>
              <a:rPr lang="en-US" dirty="0" smtClean="0"/>
              <a:t> s </a:t>
            </a:r>
            <a:r>
              <a:rPr lang="en-US" dirty="0" err="1" smtClean="0"/>
              <a:t>ozledom</a:t>
            </a:r>
            <a:r>
              <a:rPr lang="en-US" dirty="0" smtClean="0"/>
              <a:t> u </a:t>
            </a:r>
            <a:r>
              <a:rPr lang="en-US" dirty="0" err="1" smtClean="0"/>
              <a:t>rehabilitacionom</a:t>
            </a:r>
            <a:r>
              <a:rPr lang="en-US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individualan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prilagođen</a:t>
            </a:r>
            <a:r>
              <a:rPr lang="en-US" dirty="0" smtClean="0"/>
              <a:t> </a:t>
            </a:r>
            <a:r>
              <a:rPr lang="en-US" dirty="0" err="1" smtClean="0"/>
              <a:t>pojedincu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vrsti</a:t>
            </a:r>
            <a:r>
              <a:rPr lang="en-US" dirty="0" smtClean="0"/>
              <a:t> </a:t>
            </a:r>
            <a:r>
              <a:rPr lang="en-US" dirty="0" err="1" smtClean="0"/>
              <a:t>ozlede</a:t>
            </a:r>
            <a:r>
              <a:rPr lang="en-US" dirty="0" smtClean="0"/>
              <a:t>. </a:t>
            </a:r>
            <a:r>
              <a:rPr lang="en-US" dirty="0" err="1" smtClean="0"/>
              <a:t>Pri</a:t>
            </a:r>
            <a:r>
              <a:rPr lang="en-US" dirty="0" smtClean="0"/>
              <a:t> tome u </a:t>
            </a:r>
            <a:r>
              <a:rPr lang="en-US" dirty="0" err="1" smtClean="0"/>
              <a:t>rehabilitaciji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lomova</a:t>
            </a:r>
            <a:r>
              <a:rPr lang="en-US" dirty="0" smtClean="0"/>
              <a:t> </a:t>
            </a:r>
            <a:r>
              <a:rPr lang="en-US" dirty="0" err="1" smtClean="0"/>
              <a:t>poštujemo</a:t>
            </a:r>
            <a:r>
              <a:rPr lang="en-US" dirty="0" smtClean="0"/>
              <a:t> pet </a:t>
            </a:r>
            <a:r>
              <a:rPr lang="en-US" dirty="0" err="1" smtClean="0"/>
              <a:t>osnovnih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zglobovi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ne </a:t>
            </a:r>
            <a:r>
              <a:rPr lang="en-US" dirty="0" err="1" smtClean="0"/>
              <a:t>zahtevaju</a:t>
            </a:r>
            <a:r>
              <a:rPr lang="en-US" dirty="0" smtClean="0"/>
              <a:t> </a:t>
            </a:r>
            <a:r>
              <a:rPr lang="en-US" dirty="0" err="1" smtClean="0"/>
              <a:t>imobilizaciju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odmah</a:t>
            </a:r>
            <a:r>
              <a:rPr lang="en-US" dirty="0" smtClean="0"/>
              <a:t> </a:t>
            </a:r>
            <a:r>
              <a:rPr lang="en-US" dirty="0" err="1" smtClean="0"/>
              <a:t>imobilizirani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bismo</a:t>
            </a:r>
            <a:r>
              <a:rPr lang="en-US" dirty="0" smtClean="0"/>
              <a:t> </a:t>
            </a:r>
            <a:r>
              <a:rPr lang="en-US" dirty="0" err="1" smtClean="0"/>
              <a:t>sprečili</a:t>
            </a:r>
            <a:r>
              <a:rPr lang="en-US" dirty="0" smtClean="0"/>
              <a:t> </a:t>
            </a:r>
            <a:r>
              <a:rPr lang="en-US" dirty="0" err="1" smtClean="0"/>
              <a:t>nastanak</a:t>
            </a:r>
            <a:r>
              <a:rPr lang="en-US" dirty="0" smtClean="0"/>
              <a:t> </a:t>
            </a:r>
            <a:r>
              <a:rPr lang="en-US" dirty="0" err="1" smtClean="0"/>
              <a:t>kontraktura</a:t>
            </a:r>
            <a:r>
              <a:rPr lang="en-US" dirty="0" smtClean="0"/>
              <a:t>.</a:t>
            </a:r>
            <a:endParaRPr lang="sr-Latn-R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ozleda</a:t>
            </a:r>
            <a:r>
              <a:rPr lang="en-US" dirty="0" smtClean="0"/>
              <a:t> </a:t>
            </a:r>
            <a:r>
              <a:rPr lang="en-US" dirty="0" err="1" smtClean="0"/>
              <a:t>donjih</a:t>
            </a:r>
            <a:r>
              <a:rPr lang="en-US" dirty="0" smtClean="0"/>
              <a:t> </a:t>
            </a:r>
            <a:r>
              <a:rPr lang="en-US" dirty="0" err="1" smtClean="0"/>
              <a:t>udova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kičmenog</a:t>
            </a:r>
            <a:r>
              <a:rPr lang="en-US" dirty="0" smtClean="0"/>
              <a:t> </a:t>
            </a:r>
            <a:r>
              <a:rPr lang="en-US" dirty="0" err="1" smtClean="0"/>
              <a:t>stuba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ranije</a:t>
            </a:r>
            <a:r>
              <a:rPr lang="en-US" dirty="0" smtClean="0"/>
              <a:t> </a:t>
            </a:r>
            <a:r>
              <a:rPr lang="en-US" dirty="0" err="1" smtClean="0"/>
              <a:t>uključiti</a:t>
            </a:r>
            <a:r>
              <a:rPr lang="en-US" dirty="0" smtClean="0"/>
              <a:t> </a:t>
            </a:r>
            <a:r>
              <a:rPr lang="en-US" dirty="0" err="1" smtClean="0"/>
              <a:t>trening</a:t>
            </a:r>
            <a:r>
              <a:rPr lang="en-US" dirty="0" smtClean="0"/>
              <a:t> </a:t>
            </a:r>
            <a:r>
              <a:rPr lang="en-US" dirty="0" err="1" smtClean="0"/>
              <a:t>hoda</a:t>
            </a:r>
            <a:r>
              <a:rPr lang="en-US" dirty="0" smtClean="0"/>
              <a:t>.</a:t>
            </a:r>
            <a:endParaRPr lang="sr-Latn-RS" dirty="0" smtClean="0"/>
          </a:p>
        </p:txBody>
      </p:sp>
      <p:pic>
        <p:nvPicPr>
          <p:cNvPr id="4" name="Picture 3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475874"/>
            <a:ext cx="3048000" cy="1382126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None/>
            </a:pPr>
            <a:r>
              <a:rPr lang="sr-Latn-RS" dirty="0" smtClean="0"/>
              <a:t>3.  </a:t>
            </a:r>
            <a:r>
              <a:rPr lang="en-US" dirty="0" err="1" smtClean="0"/>
              <a:t>Mobilizacija</a:t>
            </a:r>
            <a:r>
              <a:rPr lang="en-US" dirty="0" smtClean="0"/>
              <a:t> </a:t>
            </a:r>
            <a:r>
              <a:rPr lang="en-US" dirty="0" err="1" smtClean="0"/>
              <a:t>ozleđenog</a:t>
            </a:r>
            <a:r>
              <a:rPr lang="en-US" dirty="0" smtClean="0"/>
              <a:t> </a:t>
            </a:r>
            <a:r>
              <a:rPr lang="en-US" dirty="0" err="1" smtClean="0"/>
              <a:t>područja</a:t>
            </a:r>
            <a:r>
              <a:rPr lang="en-US" dirty="0" smtClean="0"/>
              <a:t> </a:t>
            </a:r>
            <a:r>
              <a:rPr lang="en-US" dirty="0" err="1" smtClean="0"/>
              <a:t>započinje</a:t>
            </a:r>
            <a:r>
              <a:rPr lang="en-US" dirty="0" smtClean="0"/>
              <a:t> se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adekvatna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r>
              <a:rPr lang="en-US" dirty="0" smtClean="0"/>
              <a:t> </a:t>
            </a:r>
            <a:r>
              <a:rPr lang="en-US" dirty="0" err="1" smtClean="0"/>
              <a:t>loma</a:t>
            </a:r>
            <a:r>
              <a:rPr lang="en-US" dirty="0" smtClean="0"/>
              <a:t>. </a:t>
            </a:r>
            <a:r>
              <a:rPr lang="en-US" dirty="0" err="1" smtClean="0"/>
              <a:t>Sprovodimo</a:t>
            </a:r>
            <a:r>
              <a:rPr lang="en-US" dirty="0" smtClean="0"/>
              <a:t> je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atraumatskim</a:t>
            </a:r>
            <a:r>
              <a:rPr lang="en-US" dirty="0" smtClean="0"/>
              <a:t> </a:t>
            </a:r>
            <a:r>
              <a:rPr lang="en-US" dirty="0" err="1" smtClean="0"/>
              <a:t>principima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bismo</a:t>
            </a:r>
            <a:r>
              <a:rPr lang="en-US" dirty="0" smtClean="0"/>
              <a:t> </a:t>
            </a:r>
            <a:r>
              <a:rPr lang="en-US" dirty="0" err="1" smtClean="0"/>
              <a:t>izbegli</a:t>
            </a:r>
            <a:r>
              <a:rPr lang="en-US" dirty="0" smtClean="0"/>
              <a:t> </a:t>
            </a:r>
            <a:r>
              <a:rPr lang="en-US" dirty="0" err="1" smtClean="0"/>
              <a:t>dodatno</a:t>
            </a:r>
            <a:r>
              <a:rPr lang="en-US" dirty="0" smtClean="0"/>
              <a:t> </a:t>
            </a:r>
            <a:r>
              <a:rPr lang="en-US" dirty="0" err="1" smtClean="0"/>
              <a:t>oštećenje</a:t>
            </a:r>
            <a:r>
              <a:rPr lang="en-US" dirty="0" smtClean="0"/>
              <a:t> </a:t>
            </a:r>
            <a:r>
              <a:rPr lang="en-US" dirty="0" err="1" smtClean="0"/>
              <a:t>mekih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.</a:t>
            </a:r>
            <a:endParaRPr lang="sr-Latn-RS" dirty="0" smtClean="0"/>
          </a:p>
          <a:p>
            <a:pPr marL="514350" lvl="0" indent="-514350">
              <a:buNone/>
            </a:pPr>
            <a:r>
              <a:rPr lang="sr-Latn-RS" dirty="0" smtClean="0"/>
              <a:t>4.  </a:t>
            </a:r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primenjujemo</a:t>
            </a:r>
            <a:r>
              <a:rPr lang="en-US" dirty="0" smtClean="0"/>
              <a:t> </a:t>
            </a:r>
            <a:r>
              <a:rPr lang="en-US" dirty="0" err="1" smtClean="0"/>
              <a:t>lokalno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fizikalno</a:t>
            </a:r>
            <a:r>
              <a:rPr lang="en-US" dirty="0" smtClean="0"/>
              <a:t> </a:t>
            </a:r>
            <a:r>
              <a:rPr lang="en-US" dirty="0" err="1" smtClean="0"/>
              <a:t>terapijske</a:t>
            </a:r>
            <a:r>
              <a:rPr lang="en-US" dirty="0" smtClean="0"/>
              <a:t> </a:t>
            </a:r>
            <a:r>
              <a:rPr lang="en-US" dirty="0" err="1" smtClean="0"/>
              <a:t>modalitete</a:t>
            </a:r>
            <a:r>
              <a:rPr lang="en-US" dirty="0" smtClean="0"/>
              <a:t>.</a:t>
            </a:r>
            <a:endParaRPr lang="sr-Latn-RS" dirty="0" smtClean="0"/>
          </a:p>
          <a:p>
            <a:pPr marL="514350" lvl="0" indent="-514350">
              <a:buNone/>
            </a:pPr>
            <a:r>
              <a:rPr lang="sr-Latn-RS" dirty="0" smtClean="0"/>
              <a:t>5.   </a:t>
            </a:r>
            <a:r>
              <a:rPr lang="en-US" dirty="0" err="1" smtClean="0"/>
              <a:t>Jačanje</a:t>
            </a:r>
            <a:r>
              <a:rPr lang="en-US" dirty="0" smtClean="0"/>
              <a:t> </a:t>
            </a:r>
            <a:r>
              <a:rPr lang="en-US" dirty="0" err="1" smtClean="0"/>
              <a:t>muskulature</a:t>
            </a:r>
            <a:r>
              <a:rPr lang="en-US" dirty="0" smtClean="0"/>
              <a:t> </a:t>
            </a:r>
            <a:r>
              <a:rPr lang="en-US" dirty="0" err="1" smtClean="0"/>
              <a:t>ozleđenog</a:t>
            </a:r>
            <a:r>
              <a:rPr lang="en-US" dirty="0" smtClean="0"/>
              <a:t> </a:t>
            </a:r>
            <a:r>
              <a:rPr lang="en-US" dirty="0" err="1" smtClean="0"/>
              <a:t>područja</a:t>
            </a:r>
            <a:r>
              <a:rPr lang="en-US" dirty="0" smtClean="0"/>
              <a:t> </a:t>
            </a:r>
            <a:r>
              <a:rPr lang="en-US" dirty="0" err="1" smtClean="0"/>
              <a:t>uvodimo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r>
              <a:rPr lang="en-US" dirty="0" smtClean="0"/>
              <a:t> </a:t>
            </a:r>
            <a:r>
              <a:rPr lang="en-US" dirty="0" err="1" smtClean="0"/>
              <a:t>loma</a:t>
            </a:r>
            <a:r>
              <a:rPr lang="en-US" dirty="0" smtClean="0"/>
              <a:t> to </a:t>
            </a:r>
            <a:r>
              <a:rPr lang="en-US" dirty="0" err="1" smtClean="0"/>
              <a:t>dozvoljava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/>
              <a:t>5 pricipa u rehabilitaciji preloma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Latn-RS" dirty="0" smtClean="0"/>
              <a:t>Kljuć uspešnosti rehabilitacije preloma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Ključ</a:t>
            </a:r>
            <a:r>
              <a:rPr lang="en-US" dirty="0" smtClean="0"/>
              <a:t> </a:t>
            </a:r>
            <a:r>
              <a:rPr lang="en-US" dirty="0" err="1" smtClean="0"/>
              <a:t>uspešnosti</a:t>
            </a:r>
            <a:r>
              <a:rPr lang="en-US" dirty="0" smtClean="0"/>
              <a:t> </a:t>
            </a:r>
            <a:r>
              <a:rPr lang="en-US" dirty="0" err="1" smtClean="0"/>
              <a:t>rehabilitacije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R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rani</a:t>
            </a:r>
            <a:r>
              <a:rPr lang="en-US" dirty="0" smtClean="0"/>
              <a:t> </a:t>
            </a:r>
            <a:r>
              <a:rPr lang="en-US" dirty="0" err="1" smtClean="0"/>
              <a:t>početak</a:t>
            </a:r>
            <a:r>
              <a:rPr lang="en-US" dirty="0" smtClean="0"/>
              <a:t> </a:t>
            </a:r>
            <a:r>
              <a:rPr lang="en-US" dirty="0" err="1" smtClean="0"/>
              <a:t>tretmana</a:t>
            </a:r>
            <a:r>
              <a:rPr lang="en-US" dirty="0" smtClean="0"/>
              <a:t>, </a:t>
            </a:r>
            <a:endParaRPr lang="sr-Latn-RS" dirty="0" smtClean="0"/>
          </a:p>
          <a:p>
            <a:r>
              <a:rPr lang="en-US" dirty="0" err="1" smtClean="0"/>
              <a:t>motivisanost</a:t>
            </a:r>
            <a:r>
              <a:rPr lang="en-US" dirty="0" smtClean="0"/>
              <a:t> </a:t>
            </a:r>
            <a:r>
              <a:rPr lang="en-US" dirty="0" err="1" smtClean="0"/>
              <a:t>bolesnika</a:t>
            </a:r>
            <a:r>
              <a:rPr lang="en-US" dirty="0" smtClean="0"/>
              <a:t>,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kontinuiranost</a:t>
            </a:r>
            <a:r>
              <a:rPr lang="en-US" dirty="0" smtClean="0"/>
              <a:t> </a:t>
            </a:r>
            <a:r>
              <a:rPr lang="en-US" dirty="0" err="1" smtClean="0"/>
              <a:t>tretmana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oporavka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err="1" smtClean="0"/>
              <a:t>rana</a:t>
            </a:r>
            <a:r>
              <a:rPr lang="en-US" dirty="0" smtClean="0"/>
              <a:t> </a:t>
            </a:r>
            <a:r>
              <a:rPr lang="en-US" dirty="0" err="1" smtClean="0"/>
              <a:t>prevencija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lečenje</a:t>
            </a:r>
            <a:r>
              <a:rPr lang="en-US" dirty="0" smtClean="0"/>
              <a:t> </a:t>
            </a:r>
            <a:r>
              <a:rPr lang="en-US" dirty="0" err="1" smtClean="0"/>
              <a:t>nastalih</a:t>
            </a:r>
            <a:r>
              <a:rPr lang="en-US" dirty="0" smtClean="0"/>
              <a:t> </a:t>
            </a:r>
            <a:r>
              <a:rPr lang="en-US" dirty="0" err="1" smtClean="0"/>
              <a:t>komplikacija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adekvatan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kineziterapijskih</a:t>
            </a:r>
            <a:r>
              <a:rPr lang="en-US" dirty="0" smtClean="0"/>
              <a:t> </a:t>
            </a:r>
            <a:r>
              <a:rPr lang="en-US" dirty="0" err="1" smtClean="0"/>
              <a:t>postupaka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fizikalno-terapijskih</a:t>
            </a:r>
            <a:r>
              <a:rPr lang="en-US" dirty="0" smtClean="0"/>
              <a:t> </a:t>
            </a:r>
            <a:r>
              <a:rPr lang="en-US" dirty="0" err="1" smtClean="0"/>
              <a:t>procedura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5392975"/>
            <a:ext cx="1981200" cy="146502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HVALA NA PA</a:t>
            </a:r>
            <a:r>
              <a:rPr lang="sr-Latn-RS" dirty="0" smtClean="0">
                <a:solidFill>
                  <a:schemeClr val="bg1"/>
                </a:solidFill>
              </a:rPr>
              <a:t>ŽNJI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7" y="2796381"/>
            <a:ext cx="2143125" cy="2133600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Poprečni prelom</a:t>
            </a:r>
          </a:p>
          <a:p>
            <a:r>
              <a:rPr lang="sr-Latn-RS" dirty="0" smtClean="0"/>
              <a:t>Kosi prelom</a:t>
            </a:r>
          </a:p>
          <a:p>
            <a:r>
              <a:rPr lang="sr-Latn-RS" dirty="0" smtClean="0"/>
              <a:t>Spiralni prelom</a:t>
            </a:r>
          </a:p>
          <a:p>
            <a:r>
              <a:rPr lang="sr-Latn-RS" dirty="0" smtClean="0"/>
              <a:t>Uzdužni prelom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Oblik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preloma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l309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370" y="1905000"/>
            <a:ext cx="5244630" cy="4248150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Ad latus - pomeranje u stranu</a:t>
            </a:r>
          </a:p>
          <a:p>
            <a:r>
              <a:rPr lang="sr-Latn-RS" dirty="0" smtClean="0"/>
              <a:t>Ad aksim - pomeranje osovine</a:t>
            </a:r>
          </a:p>
          <a:p>
            <a:r>
              <a:rPr lang="sr-Latn-RS" dirty="0" smtClean="0"/>
              <a:t>Ad longitudinem - pomeranje po dužini</a:t>
            </a:r>
          </a:p>
          <a:p>
            <a:r>
              <a:rPr lang="sr-Latn-RS" dirty="0" smtClean="0"/>
              <a:t>Ad periferiam - pomeranje po obodu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>
                <a:solidFill>
                  <a:schemeClr val="tx1"/>
                </a:solidFill>
              </a:rPr>
              <a:t>P</a:t>
            </a:r>
            <a:r>
              <a:rPr lang="en-US" dirty="0" err="1" smtClean="0">
                <a:solidFill>
                  <a:schemeClr val="tx1"/>
                </a:solidFill>
              </a:rPr>
              <a:t>rema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dislokaciji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fragmenata</a:t>
            </a:r>
            <a:r>
              <a:rPr lang="sr-Latn-RS" dirty="0" smtClean="0">
                <a:solidFill>
                  <a:schemeClr val="tx1"/>
                </a:solidFill>
              </a:rPr>
              <a:t> </a:t>
            </a:r>
            <a:br>
              <a:rPr lang="sr-Latn-R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4572000"/>
            <a:ext cx="4419600" cy="19482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sr-Latn-RS" dirty="0" smtClean="0"/>
              <a:t>Otvoreni prelomi imaju prekid kontinuiteta kože i kost prominira spolja, postoji opasnost infekcije</a:t>
            </a:r>
          </a:p>
          <a:p>
            <a:r>
              <a:rPr lang="sr-Latn-RS" dirty="0" smtClean="0"/>
              <a:t>Zatvoreni prelomi nema prekida integriteta kože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Podela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preloma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prekidu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kontinuiteta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kože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4061253"/>
            <a:ext cx="3733800" cy="279674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Bol i palpatorna osetljivost</a:t>
            </a:r>
          </a:p>
          <a:p>
            <a:r>
              <a:rPr lang="sr-Latn-RS" dirty="0" smtClean="0"/>
              <a:t>Mogućnost deformiteta</a:t>
            </a:r>
          </a:p>
          <a:p>
            <a:r>
              <a:rPr lang="sr-Latn-RS" dirty="0" smtClean="0"/>
              <a:t>Patološka pokretljivost</a:t>
            </a:r>
          </a:p>
          <a:p>
            <a:r>
              <a:rPr lang="sr-Latn-RS" dirty="0" smtClean="0"/>
              <a:t>Krepitacija</a:t>
            </a:r>
          </a:p>
          <a:p>
            <a:r>
              <a:rPr lang="sr-Latn-RS" dirty="0" smtClean="0"/>
              <a:t>Gubitak funkcije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Simptomatologija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preloma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4114800"/>
            <a:ext cx="2762250" cy="16573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Klini</a:t>
            </a:r>
            <a:r>
              <a:rPr lang="sr-Latn-RS" dirty="0" smtClean="0">
                <a:solidFill>
                  <a:schemeClr val="tx1"/>
                </a:solidFill>
              </a:rPr>
              <a:t>čka slika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Najvažnije</a:t>
            </a:r>
            <a:r>
              <a:rPr lang="en-US" dirty="0" smtClean="0"/>
              <a:t> je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uzeti</a:t>
            </a:r>
            <a:r>
              <a:rPr lang="en-US" dirty="0" smtClean="0"/>
              <a:t> </a:t>
            </a:r>
            <a:r>
              <a:rPr lang="en-US" dirty="0" err="1" smtClean="0"/>
              <a:t>anamnezu</a:t>
            </a:r>
            <a:r>
              <a:rPr lang="en-US" dirty="0" smtClean="0"/>
              <a:t> </a:t>
            </a:r>
            <a:r>
              <a:rPr lang="en-US" dirty="0" err="1" smtClean="0"/>
              <a:t>nastanka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,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 smtClean="0"/>
              <a:t>trenutno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povređenog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odrediti</a:t>
            </a:r>
            <a:r>
              <a:rPr lang="en-US" dirty="0" smtClean="0"/>
              <a:t> </a:t>
            </a:r>
            <a:r>
              <a:rPr lang="en-US" dirty="0" err="1" smtClean="0"/>
              <a:t>prioritet</a:t>
            </a:r>
            <a:r>
              <a:rPr lang="en-US" dirty="0" smtClean="0"/>
              <a:t> </a:t>
            </a:r>
            <a:r>
              <a:rPr lang="en-US" dirty="0" err="1" smtClean="0"/>
              <a:t>zbrinjavanja</a:t>
            </a:r>
            <a:r>
              <a:rPr lang="en-US" dirty="0" smtClean="0"/>
              <a:t>, </a:t>
            </a:r>
            <a:r>
              <a:rPr lang="en-US" dirty="0" err="1" smtClean="0"/>
              <a:t>pregledati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ostale</a:t>
            </a:r>
            <a:r>
              <a:rPr lang="en-US" dirty="0" smtClean="0"/>
              <a:t> </a:t>
            </a:r>
            <a:r>
              <a:rPr lang="en-US" dirty="0" err="1" smtClean="0"/>
              <a:t>ekstremitete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uzeti</a:t>
            </a:r>
            <a:r>
              <a:rPr lang="en-US" dirty="0" smtClean="0"/>
              <a:t> </a:t>
            </a:r>
            <a:r>
              <a:rPr lang="en-US" dirty="0" err="1" smtClean="0"/>
              <a:t>labaratorijske</a:t>
            </a:r>
            <a:r>
              <a:rPr lang="en-US" dirty="0" smtClean="0"/>
              <a:t> </a:t>
            </a:r>
            <a:r>
              <a:rPr lang="en-US" dirty="0" err="1" smtClean="0"/>
              <a:t>analize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Prelom</a:t>
            </a:r>
            <a:r>
              <a:rPr lang="en-US" dirty="0" smtClean="0"/>
              <a:t> se </a:t>
            </a:r>
            <a:r>
              <a:rPr lang="en-US" dirty="0" err="1" smtClean="0"/>
              <a:t>karakteriše</a:t>
            </a:r>
            <a:r>
              <a:rPr lang="en-US" dirty="0" smtClean="0"/>
              <a:t>: </a:t>
            </a:r>
            <a:r>
              <a:rPr lang="en-US" dirty="0" err="1" smtClean="0"/>
              <a:t>bol</a:t>
            </a:r>
            <a:r>
              <a:rPr lang="en-US" dirty="0" smtClean="0"/>
              <a:t>, </a:t>
            </a:r>
            <a:r>
              <a:rPr lang="en-US" dirty="0" err="1" smtClean="0"/>
              <a:t>deformacija</a:t>
            </a:r>
            <a:r>
              <a:rPr lang="en-US" dirty="0" smtClean="0"/>
              <a:t>, </a:t>
            </a:r>
            <a:r>
              <a:rPr lang="en-US" dirty="0" err="1" smtClean="0"/>
              <a:t>patološka</a:t>
            </a:r>
            <a:r>
              <a:rPr lang="en-US" dirty="0" smtClean="0"/>
              <a:t> </a:t>
            </a:r>
            <a:r>
              <a:rPr lang="en-US" dirty="0" err="1" smtClean="0"/>
              <a:t>pokretljivost</a:t>
            </a:r>
            <a:r>
              <a:rPr lang="en-US" dirty="0" smtClean="0"/>
              <a:t>, </a:t>
            </a:r>
            <a:r>
              <a:rPr lang="en-US" dirty="0" err="1" smtClean="0"/>
              <a:t>krckanje</a:t>
            </a:r>
            <a:r>
              <a:rPr lang="en-US" dirty="0" smtClean="0"/>
              <a:t>, </a:t>
            </a:r>
            <a:r>
              <a:rPr lang="en-US" dirty="0" err="1" smtClean="0"/>
              <a:t>gubitak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svake</a:t>
            </a:r>
            <a:r>
              <a:rPr lang="en-US" dirty="0" smtClean="0"/>
              <a:t> </a:t>
            </a:r>
            <a:r>
              <a:rPr lang="en-US" dirty="0" err="1" smtClean="0"/>
              <a:t>sumnje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vrstu</a:t>
            </a:r>
            <a:r>
              <a:rPr lang="en-US" dirty="0" smtClean="0"/>
              <a:t> </a:t>
            </a:r>
            <a:r>
              <a:rPr lang="en-US" dirty="0" err="1" smtClean="0"/>
              <a:t>teže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sportiste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uraditi</a:t>
            </a:r>
            <a:r>
              <a:rPr lang="en-US" dirty="0" smtClean="0"/>
              <a:t>: transport u </a:t>
            </a:r>
            <a:r>
              <a:rPr lang="en-US" dirty="0" err="1" smtClean="0"/>
              <a:t>medicinsku</a:t>
            </a:r>
            <a:r>
              <a:rPr lang="en-US" dirty="0" smtClean="0"/>
              <a:t> </a:t>
            </a:r>
            <a:r>
              <a:rPr lang="en-US" dirty="0" err="1" smtClean="0"/>
              <a:t>ustanovu</a:t>
            </a:r>
            <a:r>
              <a:rPr lang="en-US" dirty="0" smtClean="0"/>
              <a:t>, </a:t>
            </a:r>
            <a:r>
              <a:rPr lang="en-US" dirty="0" err="1" smtClean="0"/>
              <a:t>radiografski</a:t>
            </a:r>
            <a:r>
              <a:rPr lang="en-US" dirty="0" smtClean="0"/>
              <a:t> </a:t>
            </a:r>
            <a:r>
              <a:rPr lang="en-US" dirty="0" err="1" smtClean="0"/>
              <a:t>nalaz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dirty="0" smtClean="0">
                <a:solidFill>
                  <a:schemeClr val="tx1"/>
                </a:solidFill>
              </a:rPr>
              <a:t>Klinička slika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Najbolju</a:t>
            </a:r>
            <a:r>
              <a:rPr lang="en-US" dirty="0" smtClean="0"/>
              <a:t> </a:t>
            </a:r>
            <a:r>
              <a:rPr lang="en-US" dirty="0" err="1" smtClean="0"/>
              <a:t>informaciju</a:t>
            </a:r>
            <a:r>
              <a:rPr lang="en-US" dirty="0" smtClean="0"/>
              <a:t> o </a:t>
            </a:r>
            <a:r>
              <a:rPr lang="en-US" dirty="0" err="1" smtClean="0"/>
              <a:t>koštanom</a:t>
            </a:r>
            <a:r>
              <a:rPr lang="en-US" dirty="0" smtClean="0"/>
              <a:t> </a:t>
            </a:r>
            <a:r>
              <a:rPr lang="en-US" dirty="0" err="1" smtClean="0"/>
              <a:t>prelomu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radiografska</a:t>
            </a:r>
            <a:r>
              <a:rPr lang="en-US" dirty="0" smtClean="0"/>
              <a:t> </a:t>
            </a:r>
            <a:r>
              <a:rPr lang="en-US" dirty="0" err="1" smtClean="0"/>
              <a:t>dijagnostika</a:t>
            </a:r>
            <a:r>
              <a:rPr lang="en-US" dirty="0" smtClean="0"/>
              <a:t>. </a:t>
            </a:r>
            <a:r>
              <a:rPr lang="en-US" dirty="0" err="1" smtClean="0"/>
              <a:t>Prelom</a:t>
            </a:r>
            <a:r>
              <a:rPr lang="en-US" dirty="0" smtClean="0"/>
              <a:t> se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snima</a:t>
            </a:r>
            <a:r>
              <a:rPr lang="en-US" dirty="0" smtClean="0"/>
              <a:t> u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pravca</a:t>
            </a:r>
            <a:r>
              <a:rPr lang="en-US" dirty="0" smtClean="0"/>
              <a:t> (</a:t>
            </a:r>
            <a:r>
              <a:rPr lang="en-US" dirty="0" err="1" smtClean="0"/>
              <a:t>anteroposteriorno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profila</a:t>
            </a:r>
            <a:r>
              <a:rPr lang="en-US" dirty="0" smtClean="0"/>
              <a:t>) a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dopunskim</a:t>
            </a:r>
            <a:r>
              <a:rPr lang="en-US" dirty="0" smtClean="0"/>
              <a:t> </a:t>
            </a:r>
            <a:r>
              <a:rPr lang="en-US" dirty="0" err="1" smtClean="0"/>
              <a:t>pravcima</a:t>
            </a:r>
            <a:r>
              <a:rPr lang="en-US" dirty="0" smtClean="0"/>
              <a:t> (</a:t>
            </a:r>
            <a:r>
              <a:rPr lang="en-US" dirty="0" err="1" smtClean="0"/>
              <a:t>kosi</a:t>
            </a:r>
            <a:r>
              <a:rPr lang="en-US" dirty="0" smtClean="0"/>
              <a:t> </a:t>
            </a:r>
            <a:r>
              <a:rPr lang="en-US" dirty="0" err="1" smtClean="0"/>
              <a:t>snimak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Ciljevi</a:t>
            </a:r>
            <a:r>
              <a:rPr lang="en-US" dirty="0" smtClean="0"/>
              <a:t> </a:t>
            </a:r>
            <a:r>
              <a:rPr lang="en-US" dirty="0" err="1" smtClean="0"/>
              <a:t>rehabilitacije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sprečiti</a:t>
            </a:r>
            <a:r>
              <a:rPr lang="en-US" dirty="0" smtClean="0"/>
              <a:t> </a:t>
            </a:r>
            <a:r>
              <a:rPr lang="en-US" dirty="0" err="1" smtClean="0"/>
              <a:t>edeme</a:t>
            </a:r>
            <a:r>
              <a:rPr lang="en-US" dirty="0" smtClean="0"/>
              <a:t>, </a:t>
            </a:r>
            <a:r>
              <a:rPr lang="en-US" dirty="0" err="1" smtClean="0"/>
              <a:t>prevencija</a:t>
            </a:r>
            <a:r>
              <a:rPr lang="en-US" dirty="0" smtClean="0"/>
              <a:t> </a:t>
            </a:r>
            <a:r>
              <a:rPr lang="en-US" dirty="0" err="1" smtClean="0"/>
              <a:t>komplikacija</a:t>
            </a:r>
            <a:r>
              <a:rPr lang="en-US" dirty="0" smtClean="0"/>
              <a:t>, </a:t>
            </a:r>
            <a:r>
              <a:rPr lang="en-US" dirty="0" err="1" smtClean="0"/>
              <a:t>stimulacija</a:t>
            </a:r>
            <a:r>
              <a:rPr lang="en-US" dirty="0" smtClean="0"/>
              <a:t> </a:t>
            </a:r>
            <a:r>
              <a:rPr lang="en-US" dirty="0" err="1" smtClean="0"/>
              <a:t>stvaranja</a:t>
            </a:r>
            <a:r>
              <a:rPr lang="en-US" dirty="0" smtClean="0"/>
              <a:t> </a:t>
            </a:r>
            <a:r>
              <a:rPr lang="en-US" dirty="0" err="1" smtClean="0"/>
              <a:t>kalusa</a:t>
            </a:r>
            <a:r>
              <a:rPr lang="en-US" dirty="0" smtClean="0"/>
              <a:t>, </a:t>
            </a:r>
            <a:r>
              <a:rPr lang="en-US" dirty="0" err="1" smtClean="0"/>
              <a:t>uspostavljanje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.</a:t>
            </a:r>
          </a:p>
          <a:p>
            <a:r>
              <a:rPr lang="hr-HR" dirty="0" smtClean="0"/>
              <a:t>Principi su sa mobilizacijom i opterećenjem početi što pre,opterećenje postepeno,ne pasivne vežbe misliti na komplikacije,i na trajanje tretmana.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1376</Words>
  <Application>Microsoft Office PowerPoint</Application>
  <PresentationFormat>On-screen Show (4:3)</PresentationFormat>
  <Paragraphs>206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 </vt:lpstr>
      <vt:lpstr>Frakture ili prelomi</vt:lpstr>
      <vt:lpstr>Frakture ili prelomi</vt:lpstr>
      <vt:lpstr>Oblik preloma</vt:lpstr>
      <vt:lpstr> Prema dislokaciji fragmenata  </vt:lpstr>
      <vt:lpstr>Podela preloma prema prekidu kontinuiteta kože</vt:lpstr>
      <vt:lpstr>Simptomatologija preloma</vt:lpstr>
      <vt:lpstr>Klinička slika</vt:lpstr>
      <vt:lpstr>Klinička slika</vt:lpstr>
      <vt:lpstr>Zarastanje preloma</vt:lpstr>
      <vt:lpstr>Faza inflamacije</vt:lpstr>
      <vt:lpstr>Faza reparacije</vt:lpstr>
      <vt:lpstr>Slide 13</vt:lpstr>
      <vt:lpstr>Rehabilitacija</vt:lpstr>
      <vt:lpstr>Osnovni principi tretmana frakture</vt:lpstr>
      <vt:lpstr>Rana rehabilitacija</vt:lpstr>
      <vt:lpstr>Stimulacija osteogeneze</vt:lpstr>
      <vt:lpstr>Rehabilitacija nakon skidanja imobilizacije</vt:lpstr>
      <vt:lpstr>Slide 19</vt:lpstr>
      <vt:lpstr>Rehabilitacija preloma</vt:lpstr>
      <vt:lpstr>Rehabilitacija preloma</vt:lpstr>
      <vt:lpstr>Ciljevi rehabilitacije</vt:lpstr>
      <vt:lpstr>Slide 23</vt:lpstr>
      <vt:lpstr>Komplikacije</vt:lpstr>
      <vt:lpstr>Komplikacije preloma</vt:lpstr>
      <vt:lpstr>Komplikacije preloma</vt:lpstr>
      <vt:lpstr>Komplikacije preloma</vt:lpstr>
      <vt:lpstr>Lečenje preloma</vt:lpstr>
      <vt:lpstr>Lečenje preloma</vt:lpstr>
      <vt:lpstr>Lečenje preloma</vt:lpstr>
      <vt:lpstr>5 pricipa u rehabilitaciji preloma</vt:lpstr>
      <vt:lpstr>5 pricipa u rehabilitaciji preloma</vt:lpstr>
      <vt:lpstr>Kljuć uspešnosti rehabilitacije preloma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Rehabilitacija preloma i posttraumatskih komplikacija</dc:title>
  <dc:creator>Prof dr Milorad Jerkan</dc:creator>
  <cp:lastModifiedBy>Prof dr Milorad Jerkan</cp:lastModifiedBy>
  <cp:revision>46</cp:revision>
  <dcterms:created xsi:type="dcterms:W3CDTF">2006-08-16T00:00:00Z</dcterms:created>
  <dcterms:modified xsi:type="dcterms:W3CDTF">2018-05-09T07:47:53Z</dcterms:modified>
</cp:coreProperties>
</file>