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93" r:id="rId2"/>
    <p:sldId id="295" r:id="rId3"/>
    <p:sldId id="296" r:id="rId4"/>
    <p:sldId id="294" r:id="rId5"/>
    <p:sldId id="297" r:id="rId6"/>
    <p:sldId id="299" r:id="rId7"/>
    <p:sldId id="300" r:id="rId8"/>
    <p:sldId id="301" r:id="rId9"/>
    <p:sldId id="302" r:id="rId10"/>
    <p:sldId id="332" r:id="rId11"/>
    <p:sldId id="303" r:id="rId12"/>
    <p:sldId id="304" r:id="rId13"/>
    <p:sldId id="333" r:id="rId14"/>
    <p:sldId id="305" r:id="rId15"/>
    <p:sldId id="334" r:id="rId16"/>
    <p:sldId id="306" r:id="rId17"/>
    <p:sldId id="307" r:id="rId18"/>
    <p:sldId id="311" r:id="rId19"/>
    <p:sldId id="312" r:id="rId20"/>
    <p:sldId id="313" r:id="rId21"/>
    <p:sldId id="308" r:id="rId22"/>
    <p:sldId id="309" r:id="rId23"/>
    <p:sldId id="310" r:id="rId24"/>
    <p:sldId id="315" r:id="rId25"/>
    <p:sldId id="314" r:id="rId26"/>
    <p:sldId id="347" r:id="rId27"/>
    <p:sldId id="298" r:id="rId28"/>
    <p:sldId id="348" r:id="rId29"/>
    <p:sldId id="349" r:id="rId30"/>
    <p:sldId id="350" r:id="rId31"/>
    <p:sldId id="351" r:id="rId32"/>
    <p:sldId id="317" r:id="rId33"/>
    <p:sldId id="318" r:id="rId34"/>
    <p:sldId id="319" r:id="rId35"/>
    <p:sldId id="335" r:id="rId36"/>
    <p:sldId id="320" r:id="rId37"/>
    <p:sldId id="316" r:id="rId38"/>
    <p:sldId id="321" r:id="rId39"/>
    <p:sldId id="336" r:id="rId40"/>
    <p:sldId id="346" r:id="rId41"/>
    <p:sldId id="322" r:id="rId42"/>
    <p:sldId id="337" r:id="rId43"/>
    <p:sldId id="338" r:id="rId44"/>
    <p:sldId id="323" r:id="rId45"/>
    <p:sldId id="339" r:id="rId46"/>
    <p:sldId id="324" r:id="rId47"/>
    <p:sldId id="325" r:id="rId48"/>
    <p:sldId id="340" r:id="rId49"/>
    <p:sldId id="341" r:id="rId50"/>
    <p:sldId id="326" r:id="rId51"/>
    <p:sldId id="327" r:id="rId52"/>
    <p:sldId id="342" r:id="rId53"/>
    <p:sldId id="328" r:id="rId54"/>
    <p:sldId id="343" r:id="rId55"/>
    <p:sldId id="329" r:id="rId56"/>
    <p:sldId id="331" r:id="rId57"/>
    <p:sldId id="353" r:id="rId58"/>
    <p:sldId id="344" r:id="rId59"/>
    <p:sldId id="345" r:id="rId60"/>
    <p:sldId id="27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6BE4-290A-4D0F-A2F8-CE1E822721DB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437E-5461-4F50-BB79-F03AB77E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114800" cy="9906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500" b="1" dirty="0" smtClean="0"/>
              <a:t>          </a:t>
            </a:r>
            <a:r>
              <a:rPr lang="en-US" sz="4500" b="1" dirty="0" smtClean="0">
                <a:solidFill>
                  <a:schemeClr val="tx1"/>
                </a:solidFill>
              </a:rPr>
              <a:t>Prof </a:t>
            </a:r>
            <a:r>
              <a:rPr lang="en-US" sz="4500" b="1" dirty="0" err="1" smtClean="0">
                <a:solidFill>
                  <a:schemeClr val="tx1"/>
                </a:solidFill>
              </a:rPr>
              <a:t>dr</a:t>
            </a:r>
            <a:r>
              <a:rPr lang="en-US" sz="4500" b="1" dirty="0" smtClean="0">
                <a:solidFill>
                  <a:schemeClr val="tx1"/>
                </a:solidFill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</a:rPr>
              <a:t>Milorad</a:t>
            </a:r>
            <a:r>
              <a:rPr lang="en-US" sz="4500" b="1" dirty="0" smtClean="0">
                <a:solidFill>
                  <a:schemeClr val="tx1"/>
                </a:solidFill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</a:rPr>
              <a:t>Jerkan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6738383" cy="13234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610683"/>
            <a:ext cx="5105400" cy="38164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000" b="1" dirty="0" smtClean="0"/>
          </a:p>
          <a:p>
            <a:r>
              <a:rPr lang="en-US" sz="3200" b="1" dirty="0" smtClean="0"/>
              <a:t>VII PREDAVANJE</a:t>
            </a:r>
          </a:p>
          <a:p>
            <a:r>
              <a:rPr lang="en-US" sz="3200" b="1" dirty="0" err="1" smtClean="0"/>
              <a:t>Povrede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glave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vrata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sportista</a:t>
            </a:r>
            <a:endParaRPr lang="en-US" sz="3200" b="1" dirty="0" smtClean="0"/>
          </a:p>
          <a:p>
            <a:endParaRPr lang="en-US" sz="24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pic>
        <p:nvPicPr>
          <p:cNvPr id="12" name="Picture 11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766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Glasgov koma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r>
              <a:rPr lang="en-US" dirty="0" err="1" smtClean="0"/>
              <a:t>Sigurnija</a:t>
            </a:r>
            <a:r>
              <a:rPr lang="en-US" dirty="0" smtClean="0"/>
              <a:t>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se </a:t>
            </a:r>
            <a:r>
              <a:rPr lang="en-US" dirty="0" err="1" smtClean="0"/>
              <a:t>postiže</a:t>
            </a:r>
            <a:r>
              <a:rPr lang="en-US" dirty="0" smtClean="0"/>
              <a:t> </a:t>
            </a:r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i="1" dirty="0" err="1" smtClean="0"/>
              <a:t>Glasgov</a:t>
            </a:r>
            <a:r>
              <a:rPr lang="en-US" i="1" dirty="0" smtClean="0"/>
              <a:t> </a:t>
            </a:r>
            <a:r>
              <a:rPr lang="en-US" i="1" dirty="0" err="1" smtClean="0"/>
              <a:t>koma</a:t>
            </a:r>
            <a:r>
              <a:rPr lang="en-US" i="1" dirty="0" smtClean="0"/>
              <a:t> </a:t>
            </a:r>
            <a:r>
              <a:rPr lang="en-US" i="1" dirty="0" err="1" smtClean="0"/>
              <a:t>skale</a:t>
            </a:r>
            <a:r>
              <a:rPr lang="en-US" i="1" dirty="0" smtClean="0"/>
              <a:t>. </a:t>
            </a:r>
            <a:r>
              <a:rPr lang="en-US" i="1" dirty="0" err="1" smtClean="0"/>
              <a:t>Glasgov</a:t>
            </a:r>
            <a:r>
              <a:rPr lang="en-US" i="1" dirty="0" smtClean="0"/>
              <a:t> </a:t>
            </a:r>
            <a:r>
              <a:rPr lang="en-US" i="1" dirty="0" err="1" smtClean="0"/>
              <a:t>koma</a:t>
            </a:r>
            <a:r>
              <a:rPr lang="en-US" i="1" dirty="0" smtClean="0"/>
              <a:t> </a:t>
            </a:r>
            <a:r>
              <a:rPr lang="en-US" i="1" dirty="0" err="1" smtClean="0"/>
              <a:t>skala</a:t>
            </a:r>
            <a:r>
              <a:rPr lang="en-US" i="1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idealna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primenjiva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neurološki</a:t>
            </a:r>
            <a:r>
              <a:rPr lang="en-US" dirty="0" smtClean="0"/>
              <a:t> </a:t>
            </a:r>
            <a:r>
              <a:rPr lang="en-US" dirty="0" err="1" smtClean="0"/>
              <a:t>needukovanih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stoga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pristupačna</a:t>
            </a:r>
            <a:r>
              <a:rPr lang="en-US" dirty="0" smtClean="0"/>
              <a:t>. </a:t>
            </a:r>
            <a:r>
              <a:rPr lang="en-US" dirty="0" err="1" smtClean="0"/>
              <a:t>Ona</a:t>
            </a:r>
            <a:r>
              <a:rPr lang="en-US" dirty="0" smtClean="0"/>
              <a:t> se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sr-Latn-RS" dirty="0" smtClean="0"/>
              <a:t> </a:t>
            </a:r>
            <a:r>
              <a:rPr lang="en-US" dirty="0" err="1" smtClean="0"/>
              <a:t>izvršava</a:t>
            </a:r>
            <a:r>
              <a:rPr lang="en-US" dirty="0" smtClean="0"/>
              <a:t> </a:t>
            </a:r>
            <a:r>
              <a:rPr lang="en-US" dirty="0" err="1" smtClean="0"/>
              <a:t>naloge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govori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otvara</a:t>
            </a:r>
            <a:r>
              <a:rPr lang="en-US" dirty="0" smtClean="0"/>
              <a:t> </a:t>
            </a:r>
            <a:r>
              <a:rPr lang="en-US" dirty="0" err="1" smtClean="0"/>
              <a:t>oči</a:t>
            </a:r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oštećene</a:t>
            </a:r>
            <a:r>
              <a:rPr lang="en-US" dirty="0" smtClean="0"/>
              <a:t> </a:t>
            </a:r>
            <a:r>
              <a:rPr lang="en-US" dirty="0" err="1" smtClean="0"/>
              <a:t>lokalnim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,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hematomom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Klasifikacija teških povreda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dirty="0" smtClean="0"/>
              <a:t>Teške povrede glave su:</a:t>
            </a:r>
            <a:r>
              <a:rPr lang="en-US" dirty="0" smtClean="0"/>
              <a:t>	</a:t>
            </a:r>
            <a:endParaRPr lang="sr-Latn-RS" dirty="0" smtClean="0"/>
          </a:p>
          <a:p>
            <a:r>
              <a:rPr lang="en-US" dirty="0" err="1" smtClean="0"/>
              <a:t>Teška</a:t>
            </a:r>
            <a:r>
              <a:rPr lang="en-US" dirty="0" smtClean="0"/>
              <a:t> </a:t>
            </a:r>
            <a:r>
              <a:rPr lang="en-US" dirty="0" err="1" smtClean="0"/>
              <a:t>zatvorena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(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lobanje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Kontuzija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endParaRPr lang="en-US" dirty="0" smtClean="0"/>
          </a:p>
          <a:p>
            <a:r>
              <a:rPr lang="en-US" dirty="0" err="1" smtClean="0"/>
              <a:t>Intracerebralna</a:t>
            </a:r>
            <a:r>
              <a:rPr lang="en-US" dirty="0" smtClean="0"/>
              <a:t> </a:t>
            </a:r>
            <a:r>
              <a:rPr lang="en-US" dirty="0" err="1" smtClean="0"/>
              <a:t>hemor</a:t>
            </a:r>
            <a:r>
              <a:rPr lang="sr-Latn-RS" dirty="0" smtClean="0"/>
              <a:t>a</a:t>
            </a:r>
            <a:r>
              <a:rPr lang="en-US" dirty="0" err="1" smtClean="0"/>
              <a:t>gija</a:t>
            </a:r>
            <a:r>
              <a:rPr lang="en-US" dirty="0" smtClean="0"/>
              <a:t> (</a:t>
            </a:r>
            <a:r>
              <a:rPr lang="en-US" dirty="0" err="1" smtClean="0"/>
              <a:t>uključujući</a:t>
            </a:r>
            <a:r>
              <a:rPr lang="en-US" dirty="0" smtClean="0"/>
              <a:t> </a:t>
            </a:r>
            <a:r>
              <a:rPr lang="en-US" dirty="0" err="1" smtClean="0"/>
              <a:t>subarahnoidalnu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Subduralna</a:t>
            </a:r>
            <a:r>
              <a:rPr lang="en-US" dirty="0" smtClean="0"/>
              <a:t> </a:t>
            </a:r>
            <a:r>
              <a:rPr lang="en-US" dirty="0" err="1" smtClean="0"/>
              <a:t>hemoragija</a:t>
            </a:r>
            <a:endParaRPr lang="en-US" dirty="0" smtClean="0"/>
          </a:p>
          <a:p>
            <a:r>
              <a:rPr lang="en-US" dirty="0" err="1" smtClean="0"/>
              <a:t>Ekstraduralna</a:t>
            </a:r>
            <a:r>
              <a:rPr lang="en-US" dirty="0" smtClean="0"/>
              <a:t> </a:t>
            </a:r>
            <a:r>
              <a:rPr lang="en-US" dirty="0" err="1" smtClean="0"/>
              <a:t>hemoragija</a:t>
            </a:r>
            <a:endParaRPr lang="en-US" dirty="0" smtClean="0"/>
          </a:p>
          <a:p>
            <a:r>
              <a:rPr lang="en-US" dirty="0" err="1" smtClean="0"/>
              <a:t>Otvorena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endParaRPr lang="en-US" dirty="0" smtClean="0"/>
          </a:p>
          <a:p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depresivnim</a:t>
            </a:r>
            <a:r>
              <a:rPr lang="en-US" dirty="0" smtClean="0"/>
              <a:t> </a:t>
            </a:r>
            <a:r>
              <a:rPr lang="en-US" dirty="0" err="1" smtClean="0"/>
              <a:t>prelomom</a:t>
            </a:r>
            <a:r>
              <a:rPr lang="en-US" dirty="0" smtClean="0"/>
              <a:t> </a:t>
            </a:r>
            <a:r>
              <a:rPr lang="en-US" dirty="0" err="1" smtClean="0"/>
              <a:t>lobanje</a:t>
            </a:r>
            <a:endParaRPr lang="en-US" dirty="0" smtClean="0"/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navedenih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,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 </a:t>
            </a:r>
            <a:r>
              <a:rPr lang="en-US" dirty="0" err="1" smtClean="0"/>
              <a:t>zatvorene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kontuzija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predstavljati</a:t>
            </a:r>
            <a:r>
              <a:rPr lang="en-US" dirty="0" smtClean="0"/>
              <a:t> </a:t>
            </a:r>
            <a:r>
              <a:rPr lang="en-US" dirty="0" err="1" smtClean="0"/>
              <a:t>posledicu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retko</a:t>
            </a:r>
            <a:r>
              <a:rPr lang="en-US" dirty="0" smtClean="0"/>
              <a:t>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105400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Sindrom teške zatvorene 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Sindrom</a:t>
            </a:r>
            <a:r>
              <a:rPr lang="en-US" i="1" dirty="0" smtClean="0"/>
              <a:t> </a:t>
            </a:r>
            <a:r>
              <a:rPr lang="en-US" i="1" dirty="0" err="1" smtClean="0"/>
              <a:t>teške</a:t>
            </a:r>
            <a:r>
              <a:rPr lang="en-US" i="1" dirty="0" smtClean="0"/>
              <a:t> </a:t>
            </a:r>
            <a:r>
              <a:rPr lang="en-US" i="1" dirty="0" err="1" smtClean="0"/>
              <a:t>zatvorene</a:t>
            </a:r>
            <a:r>
              <a:rPr lang="en-US" i="1" dirty="0" smtClean="0"/>
              <a:t> </a:t>
            </a:r>
            <a:r>
              <a:rPr lang="en-US" i="1" dirty="0" err="1" smtClean="0"/>
              <a:t>povrede</a:t>
            </a:r>
            <a:r>
              <a:rPr lang="en-US" i="1" dirty="0" smtClean="0"/>
              <a:t> </a:t>
            </a:r>
            <a:r>
              <a:rPr lang="en-US" i="1" dirty="0" err="1" smtClean="0"/>
              <a:t>glave</a:t>
            </a:r>
            <a:r>
              <a:rPr lang="en-US" i="1" dirty="0" smtClean="0"/>
              <a:t>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ne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intraduralnog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 </a:t>
            </a:r>
            <a:r>
              <a:rPr lang="en-US" dirty="0" err="1" smtClean="0"/>
              <a:t>lobanje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spoljašnjeg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, a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gubitak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</a:t>
            </a:r>
            <a:r>
              <a:rPr lang="en-US" dirty="0" err="1" smtClean="0"/>
              <a:t>trajao</a:t>
            </a:r>
            <a:r>
              <a:rPr lang="en-US" dirty="0" smtClean="0"/>
              <a:t> </a:t>
            </a:r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sata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vrednostima</a:t>
            </a:r>
            <a:r>
              <a:rPr lang="en-US" dirty="0" smtClean="0"/>
              <a:t> </a:t>
            </a:r>
            <a:r>
              <a:rPr lang="en-US" dirty="0" err="1" smtClean="0"/>
              <a:t>skora</a:t>
            </a:r>
            <a:r>
              <a:rPr lang="en-US" dirty="0" smtClean="0"/>
              <a:t> </a:t>
            </a:r>
            <a:r>
              <a:rPr lang="en-US" i="1" dirty="0" err="1" smtClean="0"/>
              <a:t>Glasgov</a:t>
            </a:r>
            <a:r>
              <a:rPr lang="en-US" i="1" dirty="0" smtClean="0"/>
              <a:t> </a:t>
            </a:r>
            <a:r>
              <a:rPr lang="en-US" i="1" dirty="0" err="1" smtClean="0"/>
              <a:t>koma</a:t>
            </a:r>
            <a:r>
              <a:rPr lang="en-US" i="1" dirty="0" smtClean="0"/>
              <a:t> </a:t>
            </a:r>
            <a:r>
              <a:rPr lang="en-US" i="1" dirty="0" err="1" smtClean="0"/>
              <a:t>skale</a:t>
            </a:r>
            <a:r>
              <a:rPr lang="en-US" i="1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8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posttraumatskom</a:t>
            </a:r>
            <a:r>
              <a:rPr lang="en-US" dirty="0" smtClean="0"/>
              <a:t> </a:t>
            </a:r>
            <a:r>
              <a:rPr lang="en-US" dirty="0" err="1" smtClean="0"/>
              <a:t>amnezijom</a:t>
            </a:r>
            <a:r>
              <a:rPr lang="en-US" dirty="0" smtClean="0"/>
              <a:t> </a:t>
            </a:r>
            <a:r>
              <a:rPr lang="en-US" dirty="0" err="1" smtClean="0"/>
              <a:t>dužeg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24 </a:t>
            </a:r>
            <a:r>
              <a:rPr lang="en-US" dirty="0" err="1" smtClean="0"/>
              <a:t>sata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Sindrom teške zatvorene 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u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bolesnika</a:t>
            </a:r>
            <a:r>
              <a:rPr lang="en-US" dirty="0" smtClean="0"/>
              <a:t> </a:t>
            </a:r>
            <a:r>
              <a:rPr lang="en-US" dirty="0" err="1" smtClean="0"/>
              <a:t>neminovno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do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moždanog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neophodan</a:t>
            </a:r>
            <a:r>
              <a:rPr lang="en-US" dirty="0" smtClean="0"/>
              <a:t> je </a:t>
            </a:r>
            <a:r>
              <a:rPr lang="en-US" dirty="0" err="1" smtClean="0"/>
              <a:t>hitan</a:t>
            </a:r>
            <a:r>
              <a:rPr lang="en-US" dirty="0" smtClean="0"/>
              <a:t> </a:t>
            </a:r>
            <a:r>
              <a:rPr lang="en-US" dirty="0" err="1" smtClean="0"/>
              <a:t>prijem</a:t>
            </a:r>
            <a:r>
              <a:rPr lang="en-US" dirty="0" smtClean="0"/>
              <a:t> u </a:t>
            </a:r>
            <a:r>
              <a:rPr lang="en-US" dirty="0" err="1" smtClean="0"/>
              <a:t>jedinice</a:t>
            </a:r>
            <a:r>
              <a:rPr lang="en-US" dirty="0" smtClean="0"/>
              <a:t> </a:t>
            </a:r>
            <a:r>
              <a:rPr lang="en-US" dirty="0" err="1" smtClean="0"/>
              <a:t>intenzivne</a:t>
            </a:r>
            <a:r>
              <a:rPr lang="en-US" dirty="0" smtClean="0"/>
              <a:t> </a:t>
            </a:r>
            <a:r>
              <a:rPr lang="en-US" dirty="0" err="1" smtClean="0"/>
              <a:t>nege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sprovođenjem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principa</a:t>
            </a:r>
            <a:r>
              <a:rPr lang="en-US" dirty="0" smtClean="0"/>
              <a:t> </a:t>
            </a:r>
            <a:r>
              <a:rPr lang="en-US" dirty="0" err="1" smtClean="0"/>
              <a:t>kliničkog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teškim</a:t>
            </a:r>
            <a:r>
              <a:rPr lang="en-US" dirty="0" smtClean="0"/>
              <a:t> </a:t>
            </a:r>
            <a:r>
              <a:rPr lang="en-US" dirty="0" err="1" smtClean="0"/>
              <a:t>povredama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.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dijagnostički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hitno</a:t>
            </a:r>
            <a:r>
              <a:rPr lang="en-US" dirty="0" smtClean="0"/>
              <a:t> </a:t>
            </a:r>
            <a:r>
              <a:rPr lang="en-US" dirty="0" err="1" smtClean="0"/>
              <a:t>izvođenje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r>
              <a:rPr lang="sr-Latn-RS" dirty="0" smtClean="0"/>
              <a:t>p</a:t>
            </a:r>
            <a:r>
              <a:rPr lang="en-US" dirty="0" err="1" smtClean="0"/>
              <a:t>juterske</a:t>
            </a:r>
            <a:r>
              <a:rPr lang="en-US" dirty="0" smtClean="0"/>
              <a:t> </a:t>
            </a:r>
            <a:r>
              <a:rPr lang="en-US" dirty="0" err="1" smtClean="0"/>
              <a:t>tomografije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,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u </a:t>
            </a:r>
            <a:r>
              <a:rPr lang="en-US" dirty="0" err="1" smtClean="0"/>
              <a:t>povređenih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karakteristikama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očekivati</a:t>
            </a:r>
            <a:r>
              <a:rPr lang="en-US" dirty="0" smtClean="0"/>
              <a:t> </a:t>
            </a:r>
            <a:r>
              <a:rPr lang="en-US" dirty="0" err="1" smtClean="0"/>
              <a:t>kontuzija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komplikacija</a:t>
            </a:r>
            <a:r>
              <a:rPr lang="en-US" dirty="0" smtClean="0"/>
              <a:t> u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intrakranijalne</a:t>
            </a:r>
            <a:r>
              <a:rPr lang="en-US" dirty="0" smtClean="0"/>
              <a:t> </a:t>
            </a:r>
            <a:r>
              <a:rPr lang="en-US" dirty="0" err="1" smtClean="0"/>
              <a:t>hemoragije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Kontuzija mozga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Kontuzija</a:t>
            </a:r>
            <a:r>
              <a:rPr lang="en-US" i="1" dirty="0" smtClean="0"/>
              <a:t> </a:t>
            </a:r>
            <a:r>
              <a:rPr lang="en-US" i="1" dirty="0" err="1" smtClean="0"/>
              <a:t>mozga</a:t>
            </a:r>
            <a:r>
              <a:rPr lang="en-US" i="1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teškoj</a:t>
            </a:r>
            <a:r>
              <a:rPr lang="en-US" dirty="0" smtClean="0"/>
              <a:t> </a:t>
            </a:r>
            <a:r>
              <a:rPr lang="en-US" dirty="0" err="1" smtClean="0"/>
              <a:t>povredi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je </a:t>
            </a:r>
            <a:r>
              <a:rPr lang="en-US" dirty="0" err="1" smtClean="0"/>
              <a:t>traumatski</a:t>
            </a:r>
            <a:r>
              <a:rPr lang="en-US" dirty="0" smtClean="0"/>
              <a:t> </a:t>
            </a:r>
            <a:r>
              <a:rPr lang="en-US" dirty="0" err="1" smtClean="0"/>
              <a:t>uslovljen</a:t>
            </a:r>
            <a:r>
              <a:rPr lang="en-US" dirty="0" smtClean="0"/>
              <a:t> </a:t>
            </a:r>
            <a:r>
              <a:rPr lang="en-US" dirty="0" err="1" smtClean="0"/>
              <a:t>poremećaj</a:t>
            </a:r>
            <a:r>
              <a:rPr lang="en-US" dirty="0" smtClean="0"/>
              <a:t> </a:t>
            </a:r>
            <a:r>
              <a:rPr lang="en-US" dirty="0" err="1" smtClean="0"/>
              <a:t>moždane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teškog</a:t>
            </a:r>
            <a:r>
              <a:rPr lang="en-US" dirty="0" smtClean="0"/>
              <a:t> </a:t>
            </a:r>
            <a:r>
              <a:rPr lang="en-US" dirty="0" err="1" smtClean="0"/>
              <a:t>strukturnog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moždanog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. </a:t>
            </a:r>
            <a:r>
              <a:rPr lang="en-US" dirty="0" err="1" smtClean="0"/>
              <a:t>Patološke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en-US" dirty="0" smtClean="0"/>
              <a:t> </a:t>
            </a:r>
            <a:r>
              <a:rPr lang="en-US" dirty="0" err="1" smtClean="0"/>
              <a:t>odgovaraju</a:t>
            </a:r>
            <a:r>
              <a:rPr lang="en-US" dirty="0" smtClean="0"/>
              <a:t> </a:t>
            </a:r>
            <a:r>
              <a:rPr lang="en-US" dirty="0" err="1" smtClean="0"/>
              <a:t>mešavini</a:t>
            </a:r>
            <a:r>
              <a:rPr lang="en-US" dirty="0" smtClean="0"/>
              <a:t> </a:t>
            </a:r>
            <a:r>
              <a:rPr lang="en-US" dirty="0" err="1" smtClean="0"/>
              <a:t>nekrotičnih</a:t>
            </a:r>
            <a:r>
              <a:rPr lang="en-US" dirty="0" smtClean="0"/>
              <a:t> </a:t>
            </a:r>
            <a:r>
              <a:rPr lang="en-US" dirty="0" err="1" smtClean="0"/>
              <a:t>promena</a:t>
            </a:r>
            <a:r>
              <a:rPr lang="en-US" dirty="0" smtClean="0"/>
              <a:t>, </a:t>
            </a:r>
            <a:r>
              <a:rPr lang="en-US" dirty="0" err="1" smtClean="0"/>
              <a:t>nfarkta</a:t>
            </a:r>
            <a:r>
              <a:rPr lang="en-US" dirty="0" smtClean="0"/>
              <a:t>, hematoma </a:t>
            </a:r>
            <a:r>
              <a:rPr lang="en-US" dirty="0" err="1" smtClean="0"/>
              <a:t>i</a:t>
            </a:r>
            <a:r>
              <a:rPr lang="en-US" dirty="0" smtClean="0"/>
              <a:t> edema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dirty="0" err="1" smtClean="0"/>
              <a:t>lokalizovanih</a:t>
            </a:r>
            <a:r>
              <a:rPr lang="en-US" dirty="0" smtClean="0"/>
              <a:t> u </a:t>
            </a:r>
            <a:r>
              <a:rPr lang="en-US" dirty="0" err="1" smtClean="0"/>
              <a:t>moždanim</a:t>
            </a:r>
            <a:r>
              <a:rPr lang="en-US" dirty="0" smtClean="0"/>
              <a:t> </a:t>
            </a:r>
            <a:r>
              <a:rPr lang="en-US" dirty="0" err="1" smtClean="0"/>
              <a:t>girusima</a:t>
            </a:r>
            <a:r>
              <a:rPr lang="en-US" dirty="0" smtClean="0"/>
              <a:t>. U </a:t>
            </a:r>
            <a:r>
              <a:rPr lang="en-US" dirty="0" err="1" smtClean="0"/>
              <a:t>kontuzija</a:t>
            </a:r>
            <a:r>
              <a:rPr lang="en-US" dirty="0" smtClean="0"/>
              <a:t> se,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hematoma, </a:t>
            </a:r>
            <a:r>
              <a:rPr lang="en-US" dirty="0" err="1" smtClean="0"/>
              <a:t>hemoragijske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ređe</a:t>
            </a:r>
            <a:r>
              <a:rPr lang="en-US" dirty="0" smtClean="0"/>
              <a:t> </a:t>
            </a:r>
            <a:r>
              <a:rPr lang="en-US" dirty="0" err="1" smtClean="0"/>
              <a:t>otkrivaju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029200"/>
            <a:ext cx="153352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Kontuzija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ispitanih</a:t>
            </a:r>
            <a:r>
              <a:rPr lang="en-US" dirty="0" smtClean="0"/>
              <a:t> </a:t>
            </a:r>
            <a:r>
              <a:rPr lang="en-US" dirty="0" err="1" smtClean="0"/>
              <a:t>metodom</a:t>
            </a:r>
            <a:r>
              <a:rPr lang="en-US" dirty="0" smtClean="0"/>
              <a:t> </a:t>
            </a:r>
            <a:r>
              <a:rPr lang="en-US" dirty="0" err="1" smtClean="0"/>
              <a:t>kompjuterske</a:t>
            </a:r>
            <a:r>
              <a:rPr lang="en-US" dirty="0" smtClean="0"/>
              <a:t> </a:t>
            </a:r>
            <a:r>
              <a:rPr lang="en-US" dirty="0" err="1" smtClean="0"/>
              <a:t>tomografije</a:t>
            </a:r>
            <a:r>
              <a:rPr lang="en-US" dirty="0" smtClean="0"/>
              <a:t>, </a:t>
            </a:r>
            <a:r>
              <a:rPr lang="en-US" dirty="0" err="1" smtClean="0"/>
              <a:t>kontuzija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je </a:t>
            </a:r>
            <a:r>
              <a:rPr lang="en-US" dirty="0" err="1" smtClean="0"/>
              <a:t>verifikovana</a:t>
            </a:r>
            <a:r>
              <a:rPr lang="en-US" dirty="0" smtClean="0"/>
              <a:t> u </a:t>
            </a:r>
            <a:r>
              <a:rPr lang="en-US" dirty="0" err="1" smtClean="0"/>
              <a:t>učestalosti</a:t>
            </a:r>
            <a:r>
              <a:rPr lang="en-US" dirty="0" smtClean="0"/>
              <a:t> 20-40%. Mesta </a:t>
            </a:r>
            <a:r>
              <a:rPr lang="en-US" dirty="0" err="1" smtClean="0"/>
              <a:t>kontuzije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se </a:t>
            </a:r>
            <a:r>
              <a:rPr lang="en-US" dirty="0" err="1" smtClean="0"/>
              <a:t>otkrivaju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tačke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(coup)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direktne</a:t>
            </a:r>
            <a:r>
              <a:rPr lang="en-US" dirty="0" smtClean="0"/>
              <a:t> </a:t>
            </a:r>
            <a:r>
              <a:rPr lang="en-US" dirty="0" err="1" smtClean="0"/>
              <a:t>povrede,ili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udaljenom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indirektne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(</a:t>
            </a:r>
            <a:r>
              <a:rPr lang="en-US" dirty="0" err="1" smtClean="0"/>
              <a:t>contre</a:t>
            </a:r>
            <a:r>
              <a:rPr lang="en-US" dirty="0" smtClean="0"/>
              <a:t> coup).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direktne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kontuzija</a:t>
            </a:r>
            <a:r>
              <a:rPr lang="en-US" dirty="0" smtClean="0"/>
              <a:t> je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sr-Latn-RS" dirty="0" smtClean="0"/>
              <a:t> </a:t>
            </a:r>
            <a:r>
              <a:rPr lang="en-US" dirty="0" err="1" smtClean="0"/>
              <a:t>lobanje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moždano</a:t>
            </a:r>
            <a:r>
              <a:rPr lang="en-US" dirty="0" smtClean="0"/>
              <a:t> </a:t>
            </a:r>
            <a:r>
              <a:rPr lang="en-US" dirty="0" err="1" smtClean="0"/>
              <a:t>tkivo</a:t>
            </a:r>
            <a:r>
              <a:rPr lang="en-US" dirty="0" smtClean="0"/>
              <a:t>. U 60%-80%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lobanje</a:t>
            </a:r>
            <a:r>
              <a:rPr lang="en-US" dirty="0" smtClean="0"/>
              <a:t> je </a:t>
            </a:r>
            <a:r>
              <a:rPr lang="en-US" dirty="0" err="1" smtClean="0"/>
              <a:t>udružen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kontuzijom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. </a:t>
            </a:r>
            <a:r>
              <a:rPr lang="en-US" dirty="0" err="1" smtClean="0"/>
              <a:t>Polovi</a:t>
            </a:r>
            <a:r>
              <a:rPr lang="en-US" dirty="0" smtClean="0"/>
              <a:t> </a:t>
            </a:r>
            <a:r>
              <a:rPr lang="en-US" dirty="0" err="1" smtClean="0"/>
              <a:t>čeonih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tetripolarnih</a:t>
            </a:r>
            <a:r>
              <a:rPr lang="en-US" dirty="0" smtClean="0"/>
              <a:t> </a:t>
            </a:r>
            <a:r>
              <a:rPr lang="en-US" dirty="0" err="1" smtClean="0"/>
              <a:t>režnjeva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</a:t>
            </a:r>
            <a:r>
              <a:rPr lang="en-US" dirty="0" err="1" smtClean="0"/>
              <a:t>kontuzije</a:t>
            </a:r>
            <a:r>
              <a:rPr lang="sr-Latn-R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indirektnih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Kontuzija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bolesnika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kontuzijom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do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specifičnih</a:t>
            </a:r>
            <a:r>
              <a:rPr lang="en-US" dirty="0" smtClean="0"/>
              <a:t> </a:t>
            </a:r>
            <a:r>
              <a:rPr lang="en-US" dirty="0" err="1" smtClean="0"/>
              <a:t>ranih</a:t>
            </a:r>
            <a:r>
              <a:rPr lang="en-US" dirty="0" smtClean="0"/>
              <a:t> </a:t>
            </a:r>
            <a:r>
              <a:rPr lang="en-US" dirty="0" err="1" smtClean="0"/>
              <a:t>komplikacija</a:t>
            </a:r>
            <a:r>
              <a:rPr lang="en-US" dirty="0" smtClean="0"/>
              <a:t>. U </a:t>
            </a:r>
            <a:r>
              <a:rPr lang="en-US" dirty="0" err="1" smtClean="0"/>
              <a:t>prvoj</a:t>
            </a:r>
            <a:r>
              <a:rPr lang="en-US" dirty="0" smtClean="0"/>
              <a:t> </a:t>
            </a:r>
            <a:r>
              <a:rPr lang="en-US" dirty="0" err="1" smtClean="0"/>
              <a:t>nedelji</a:t>
            </a:r>
            <a:r>
              <a:rPr lang="en-US" dirty="0" smtClean="0"/>
              <a:t> 5%  </a:t>
            </a:r>
            <a:r>
              <a:rPr lang="en-US" dirty="0" err="1" smtClean="0"/>
              <a:t>povređenih</a:t>
            </a:r>
            <a:r>
              <a:rPr lang="en-US" dirty="0" smtClean="0"/>
              <a:t> </a:t>
            </a:r>
            <a:r>
              <a:rPr lang="en-US" dirty="0" err="1" smtClean="0"/>
              <a:t>manifestuje</a:t>
            </a:r>
            <a:r>
              <a:rPr lang="en-US" dirty="0" smtClean="0"/>
              <a:t> </a:t>
            </a:r>
            <a:r>
              <a:rPr lang="sr-Latn-RS" dirty="0" err="1" smtClean="0"/>
              <a:t>g</a:t>
            </a:r>
            <a:r>
              <a:rPr lang="en-US" dirty="0" err="1" smtClean="0"/>
              <a:t>eneralizovani</a:t>
            </a:r>
            <a:r>
              <a:rPr lang="en-US" dirty="0" smtClean="0"/>
              <a:t> </a:t>
            </a:r>
            <a:r>
              <a:rPr lang="en-US" dirty="0" err="1" smtClean="0"/>
              <a:t>epileptički</a:t>
            </a:r>
            <a:r>
              <a:rPr lang="en-US" dirty="0" smtClean="0"/>
              <a:t> </a:t>
            </a:r>
            <a:r>
              <a:rPr lang="en-US" dirty="0" err="1" smtClean="0"/>
              <a:t>napad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tih</a:t>
            </a:r>
            <a:r>
              <a:rPr lang="en-US" dirty="0" smtClean="0"/>
              <a:t> </a:t>
            </a:r>
            <a:r>
              <a:rPr lang="en-US" dirty="0" err="1" smtClean="0"/>
              <a:t>bolesnika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sklonost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kasne</a:t>
            </a:r>
            <a:r>
              <a:rPr lang="en-US" dirty="0" smtClean="0"/>
              <a:t> </a:t>
            </a:r>
            <a:r>
              <a:rPr lang="en-US" dirty="0" err="1" smtClean="0"/>
              <a:t>posttraumatske</a:t>
            </a:r>
            <a:r>
              <a:rPr lang="en-US" dirty="0" smtClean="0"/>
              <a:t> </a:t>
            </a:r>
            <a:r>
              <a:rPr lang="en-US" dirty="0" err="1" smtClean="0"/>
              <a:t>epilepsije</a:t>
            </a:r>
            <a:r>
              <a:rPr lang="en-US" dirty="0" smtClean="0"/>
              <a:t>. </a:t>
            </a:r>
            <a:r>
              <a:rPr lang="en-US" dirty="0" err="1" smtClean="0"/>
              <a:t>Ekstraduralni</a:t>
            </a:r>
            <a:r>
              <a:rPr lang="en-US" dirty="0" smtClean="0"/>
              <a:t> </a:t>
            </a:r>
            <a:r>
              <a:rPr lang="en-US" dirty="0" err="1" smtClean="0"/>
              <a:t>hematom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komplikacija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lobanje</a:t>
            </a:r>
            <a:r>
              <a:rPr lang="en-US" dirty="0" smtClean="0"/>
              <a:t> u region 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 smtClean="0"/>
              <a:t>meningealne</a:t>
            </a:r>
            <a:r>
              <a:rPr lang="en-US" dirty="0" smtClean="0"/>
              <a:t> </a:t>
            </a:r>
            <a:r>
              <a:rPr lang="en-US" dirty="0" err="1" smtClean="0"/>
              <a:t>arterije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karakteristično</a:t>
            </a:r>
            <a:r>
              <a:rPr lang="en-US" dirty="0" smtClean="0"/>
              <a:t> </a:t>
            </a:r>
            <a:r>
              <a:rPr lang="en-US" dirty="0" err="1" smtClean="0"/>
              <a:t>pogoršanje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u </a:t>
            </a:r>
            <a:r>
              <a:rPr lang="en-US" dirty="0" err="1" smtClean="0"/>
              <a:t>jednostranu</a:t>
            </a:r>
            <a:r>
              <a:rPr lang="en-US" dirty="0" smtClean="0"/>
              <a:t> </a:t>
            </a:r>
            <a:r>
              <a:rPr lang="en-US" dirty="0" err="1" smtClean="0"/>
              <a:t>dilataciju</a:t>
            </a:r>
            <a:r>
              <a:rPr lang="en-US" dirty="0" smtClean="0"/>
              <a:t> </a:t>
            </a:r>
            <a:r>
              <a:rPr lang="en-US" dirty="0" err="1" smtClean="0"/>
              <a:t>zenice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ugašenim</a:t>
            </a:r>
            <a:r>
              <a:rPr lang="en-US" dirty="0" smtClean="0"/>
              <a:t> </a:t>
            </a:r>
            <a:r>
              <a:rPr lang="en-US" dirty="0" err="1" smtClean="0"/>
              <a:t>reakcijama</a:t>
            </a:r>
            <a:r>
              <a:rPr lang="en-US" dirty="0" smtClean="0"/>
              <a:t>. U 25%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teškom</a:t>
            </a:r>
            <a:r>
              <a:rPr lang="en-US" dirty="0" smtClean="0"/>
              <a:t> </a:t>
            </a:r>
            <a:r>
              <a:rPr lang="en-US" dirty="0" err="1" smtClean="0"/>
              <a:t>povredom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akutnog</a:t>
            </a:r>
            <a:r>
              <a:rPr lang="en-US" dirty="0" smtClean="0"/>
              <a:t> </a:t>
            </a:r>
            <a:r>
              <a:rPr lang="en-US" dirty="0" err="1" smtClean="0"/>
              <a:t>subduralnog</a:t>
            </a:r>
            <a:r>
              <a:rPr lang="en-US" dirty="0" smtClean="0"/>
              <a:t> hematoma,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otkriva</a:t>
            </a:r>
            <a:r>
              <a:rPr lang="en-US" dirty="0" smtClean="0"/>
              <a:t> </a:t>
            </a:r>
            <a:r>
              <a:rPr lang="en-US" dirty="0" err="1" smtClean="0"/>
              <a:t>kompjuterskom</a:t>
            </a:r>
            <a:r>
              <a:rPr lang="en-US" dirty="0" smtClean="0"/>
              <a:t> </a:t>
            </a:r>
            <a:r>
              <a:rPr lang="en-US" dirty="0" err="1" smtClean="0"/>
              <a:t>tomografijom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prežive</a:t>
            </a:r>
            <a:r>
              <a:rPr lang="en-US" dirty="0" smtClean="0"/>
              <a:t> </a:t>
            </a:r>
            <a:r>
              <a:rPr lang="en-US" dirty="0" err="1" smtClean="0"/>
              <a:t>tešku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, </a:t>
            </a:r>
            <a:r>
              <a:rPr lang="en-US" dirty="0" err="1" smtClean="0"/>
              <a:t>neophodno</a:t>
            </a:r>
            <a:r>
              <a:rPr lang="en-US" dirty="0" smtClean="0"/>
              <a:t> je </a:t>
            </a:r>
            <a:r>
              <a:rPr lang="en-US" dirty="0" err="1" smtClean="0"/>
              <a:t>zabraniti</a:t>
            </a:r>
            <a:r>
              <a:rPr lang="en-US" dirty="0" smtClean="0"/>
              <a:t> </a:t>
            </a:r>
            <a:r>
              <a:rPr lang="en-US" dirty="0" err="1" smtClean="0"/>
              <a:t>takmičenje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u </a:t>
            </a:r>
            <a:r>
              <a:rPr lang="en-US" dirty="0" err="1" smtClean="0"/>
              <a:t>protivnom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kakva</a:t>
            </a:r>
            <a:r>
              <a:rPr lang="en-US" dirty="0" smtClean="0"/>
              <a:t> </a:t>
            </a:r>
            <a:r>
              <a:rPr lang="en-US" dirty="0" err="1" smtClean="0"/>
              <a:t>sledeća</a:t>
            </a:r>
            <a:r>
              <a:rPr lang="en-US" dirty="0" smtClean="0"/>
              <a:t> trauma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uzrokovati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poznih</a:t>
            </a:r>
            <a:r>
              <a:rPr lang="en-US" dirty="0" smtClean="0"/>
              <a:t>, </a:t>
            </a:r>
            <a:r>
              <a:rPr lang="en-US" dirty="0" err="1" smtClean="0"/>
              <a:t>teških</a:t>
            </a:r>
            <a:r>
              <a:rPr lang="en-US" dirty="0" smtClean="0"/>
              <a:t> </a:t>
            </a:r>
            <a:r>
              <a:rPr lang="en-US" dirty="0" err="1" smtClean="0"/>
              <a:t>sekvela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Kontuzija glave</a:t>
            </a:r>
            <a:endParaRPr lang="en-US" dirty="0"/>
          </a:p>
        </p:txBody>
      </p:sp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91000"/>
            <a:ext cx="2619375" cy="1743075"/>
          </a:xfrm>
          <a:prstGeom prst="rect">
            <a:avLst/>
          </a:prstGeom>
        </p:spPr>
      </p:pic>
      <p:pic>
        <p:nvPicPr>
          <p:cNvPr id="7" name="Picture 6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91000"/>
            <a:ext cx="2276475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Pozne sekvele povreda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Vegetantno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razlikoati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cerebralne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r>
              <a:rPr lang="en-US" dirty="0" smtClean="0"/>
              <a:t>, </a:t>
            </a:r>
            <a:r>
              <a:rPr lang="en-US" dirty="0" err="1" smtClean="0"/>
              <a:t>iako</a:t>
            </a:r>
            <a:r>
              <a:rPr lang="en-US" dirty="0" smtClean="0"/>
              <a:t> se u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slučaja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teškom</a:t>
            </a:r>
            <a:r>
              <a:rPr lang="en-US" dirty="0" smtClean="0"/>
              <a:t> </a:t>
            </a:r>
            <a:r>
              <a:rPr lang="en-US" dirty="0" err="1" smtClean="0"/>
              <a:t>ireverzibilnom</a:t>
            </a:r>
            <a:r>
              <a:rPr lang="en-US" dirty="0" smtClean="0"/>
              <a:t> </a:t>
            </a:r>
            <a:r>
              <a:rPr lang="en-US" dirty="0" err="1" smtClean="0"/>
              <a:t>oštećenju</a:t>
            </a:r>
            <a:r>
              <a:rPr lang="en-US" dirty="0" smtClean="0"/>
              <a:t> </a:t>
            </a:r>
            <a:r>
              <a:rPr lang="en-US" dirty="0" err="1" smtClean="0"/>
              <a:t>moždanog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. U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r>
              <a:rPr lang="en-US" dirty="0" smtClean="0"/>
              <a:t> ne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kortikalne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, </a:t>
            </a:r>
            <a:r>
              <a:rPr lang="en-US" dirty="0" err="1" smtClean="0"/>
              <a:t>spontane</a:t>
            </a:r>
            <a:r>
              <a:rPr lang="en-US" dirty="0" smtClean="0"/>
              <a:t> </a:t>
            </a:r>
            <a:r>
              <a:rPr lang="en-US" dirty="0" err="1" smtClean="0"/>
              <a:t>respiracije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očuvane</a:t>
            </a:r>
            <a:r>
              <a:rPr lang="en-US" dirty="0" smtClean="0"/>
              <a:t>, 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izvesni</a:t>
            </a:r>
            <a:r>
              <a:rPr lang="en-US" dirty="0" smtClean="0"/>
              <a:t> </a:t>
            </a:r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moždanog</a:t>
            </a:r>
            <a:r>
              <a:rPr lang="en-US" dirty="0" smtClean="0"/>
              <a:t> stable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postojati</a:t>
            </a:r>
            <a:r>
              <a:rPr lang="en-US" dirty="0" smtClean="0"/>
              <a:t>. Ne </a:t>
            </a:r>
            <a:r>
              <a:rPr lang="en-US" dirty="0" err="1" smtClean="0"/>
              <a:t>registruju</a:t>
            </a:r>
            <a:r>
              <a:rPr lang="en-US" dirty="0" smtClean="0"/>
              <a:t> se </a:t>
            </a:r>
            <a:r>
              <a:rPr lang="en-US" dirty="0" err="1" smtClean="0"/>
              <a:t>psihološki</a:t>
            </a:r>
            <a:r>
              <a:rPr lang="en-US" dirty="0" smtClean="0"/>
              <a:t> </a:t>
            </a:r>
            <a:r>
              <a:rPr lang="en-US" dirty="0" err="1" smtClean="0"/>
              <a:t>odgovori</a:t>
            </a:r>
            <a:r>
              <a:rPr lang="en-US" dirty="0" smtClean="0"/>
              <a:t>,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izvesna</a:t>
            </a:r>
            <a:r>
              <a:rPr lang="en-US" dirty="0" smtClean="0"/>
              <a:t> forma </a:t>
            </a:r>
            <a:r>
              <a:rPr lang="en-US" dirty="0" err="1" smtClean="0"/>
              <a:t>spavanja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budnog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motorika</a:t>
            </a:r>
            <a:r>
              <a:rPr lang="en-US" dirty="0" smtClean="0"/>
              <a:t> u </a:t>
            </a:r>
            <a:r>
              <a:rPr lang="en-US" dirty="0" err="1" smtClean="0"/>
              <a:t>potpunosti</a:t>
            </a:r>
            <a:r>
              <a:rPr lang="en-US" dirty="0" smtClean="0"/>
              <a:t> </a:t>
            </a:r>
            <a:r>
              <a:rPr lang="en-US" dirty="0" err="1" smtClean="0"/>
              <a:t>oštećena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 smtClean="0"/>
              <a:t>povređene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zahtevaju</a:t>
            </a:r>
            <a:r>
              <a:rPr lang="en-US" dirty="0" smtClean="0"/>
              <a:t> </a:t>
            </a:r>
            <a:r>
              <a:rPr lang="en-US" dirty="0" err="1" smtClean="0"/>
              <a:t>potpunu</a:t>
            </a:r>
            <a:r>
              <a:rPr lang="en-US" dirty="0" smtClean="0"/>
              <a:t> </a:t>
            </a:r>
            <a:r>
              <a:rPr lang="en-US" dirty="0" err="1" smtClean="0"/>
              <a:t>negu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</a:t>
            </a:r>
            <a:r>
              <a:rPr lang="en-US" dirty="0" err="1" smtClean="0"/>
              <a:t>duže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3 </a:t>
            </a:r>
            <a:r>
              <a:rPr lang="en-US" dirty="0" err="1" smtClean="0"/>
              <a:t>meseca</a:t>
            </a:r>
            <a:r>
              <a:rPr lang="en-US" dirty="0" smtClean="0"/>
              <a:t>, do </a:t>
            </a:r>
            <a:r>
              <a:rPr lang="en-US" dirty="0" err="1" smtClean="0"/>
              <a:t>oporavka</a:t>
            </a:r>
            <a:r>
              <a:rPr lang="en-US" dirty="0" smtClean="0"/>
              <a:t> </a:t>
            </a:r>
            <a:r>
              <a:rPr lang="en-US" dirty="0" err="1" smtClean="0"/>
              <a:t>neće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, a u </a:t>
            </a:r>
            <a:r>
              <a:rPr lang="en-US" dirty="0" err="1" smtClean="0"/>
              <a:t>životu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ostati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Izmene ličnosti nakon povreda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Izmene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teških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oštećenjem</a:t>
            </a:r>
            <a:r>
              <a:rPr lang="en-US" dirty="0" smtClean="0"/>
              <a:t> </a:t>
            </a:r>
            <a:r>
              <a:rPr lang="en-US" dirty="0" err="1" smtClean="0"/>
              <a:t>inteligencije</a:t>
            </a:r>
            <a:r>
              <a:rPr lang="en-US" dirty="0" smtClean="0"/>
              <a:t>. </a:t>
            </a:r>
            <a:r>
              <a:rPr lang="en-US" dirty="0" err="1" smtClean="0"/>
              <a:t>Emocionalna</a:t>
            </a:r>
            <a:r>
              <a:rPr lang="en-US" dirty="0" smtClean="0"/>
              <a:t> </a:t>
            </a:r>
            <a:r>
              <a:rPr lang="en-US" dirty="0" err="1" smtClean="0"/>
              <a:t>labilnost</a:t>
            </a:r>
            <a:r>
              <a:rPr lang="en-US" dirty="0" smtClean="0"/>
              <a:t>, </a:t>
            </a:r>
            <a:r>
              <a:rPr lang="en-US" dirty="0" err="1" smtClean="0"/>
              <a:t>afektivna</a:t>
            </a:r>
            <a:r>
              <a:rPr lang="en-US" dirty="0" smtClean="0"/>
              <a:t> </a:t>
            </a:r>
            <a:r>
              <a:rPr lang="en-US" dirty="0" err="1" smtClean="0"/>
              <a:t>inkontinencija</a:t>
            </a:r>
            <a:r>
              <a:rPr lang="en-US" dirty="0" smtClean="0"/>
              <a:t>, </a:t>
            </a:r>
            <a:r>
              <a:rPr lang="en-US" dirty="0" err="1" smtClean="0"/>
              <a:t>dezinhibisano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 </a:t>
            </a:r>
            <a:r>
              <a:rPr lang="en-US" dirty="0" err="1" smtClean="0"/>
              <a:t>seksualne</a:t>
            </a:r>
            <a:r>
              <a:rPr lang="en-US" dirty="0" smtClean="0"/>
              <a:t> </a:t>
            </a:r>
            <a:r>
              <a:rPr lang="en-US" dirty="0" err="1" smtClean="0"/>
              <a:t>devijacije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hiposeksualnost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agresivno</a:t>
            </a:r>
            <a:r>
              <a:rPr lang="en-US" dirty="0" smtClean="0"/>
              <a:t> </a:t>
            </a:r>
            <a:r>
              <a:rPr lang="en-US" dirty="0" err="1" smtClean="0"/>
              <a:t>nekontrolisano</a:t>
            </a:r>
            <a:r>
              <a:rPr lang="en-US" dirty="0" smtClean="0"/>
              <a:t> </a:t>
            </a:r>
            <a:r>
              <a:rPr lang="en-US" dirty="0" err="1" smtClean="0"/>
              <a:t>reagovanje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crte</a:t>
            </a:r>
            <a:r>
              <a:rPr lang="en-US" dirty="0" smtClean="0"/>
              <a:t> </a:t>
            </a:r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 smtClean="0"/>
              <a:t>izmenjenih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,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obzira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neposredna</a:t>
            </a:r>
            <a:r>
              <a:rPr lang="en-US" dirty="0" smtClean="0"/>
              <a:t> </a:t>
            </a:r>
            <a:r>
              <a:rPr lang="en-US" dirty="0" err="1" smtClean="0"/>
              <a:t>ispoljavanja</a:t>
            </a:r>
            <a:r>
              <a:rPr lang="en-US" dirty="0" smtClean="0"/>
              <a:t>,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zahtevaju</a:t>
            </a:r>
            <a:r>
              <a:rPr lang="en-US" dirty="0" smtClean="0"/>
              <a:t> </a:t>
            </a:r>
            <a:r>
              <a:rPr lang="en-US" dirty="0" err="1" smtClean="0"/>
              <a:t>posebnu</a:t>
            </a:r>
            <a:r>
              <a:rPr lang="en-US" dirty="0" smtClean="0"/>
              <a:t> </a:t>
            </a:r>
            <a:r>
              <a:rPr lang="en-US" dirty="0" err="1" smtClean="0"/>
              <a:t>pažnju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opreznost</a:t>
            </a:r>
            <a:r>
              <a:rPr lang="en-US" dirty="0" smtClean="0"/>
              <a:t> u </a:t>
            </a:r>
            <a:r>
              <a:rPr lang="en-US" dirty="0" err="1" smtClean="0"/>
              <a:t>proceni</a:t>
            </a:r>
            <a:r>
              <a:rPr lang="en-US" dirty="0" smtClean="0"/>
              <a:t> </a:t>
            </a:r>
            <a:r>
              <a:rPr lang="en-US" dirty="0" err="1" smtClean="0"/>
              <a:t>težine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Najveća</a:t>
            </a:r>
            <a:r>
              <a:rPr lang="en-US" dirty="0" smtClean="0"/>
              <a:t> je </a:t>
            </a:r>
            <a:r>
              <a:rPr lang="en-US" dirty="0" err="1" smtClean="0"/>
              <a:t>učestalost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u </a:t>
            </a:r>
            <a:r>
              <a:rPr lang="en-US" dirty="0" err="1" smtClean="0"/>
              <a:t>saobraćajnim</a:t>
            </a:r>
            <a:r>
              <a:rPr lang="en-US" dirty="0" smtClean="0"/>
              <a:t> </a:t>
            </a:r>
            <a:r>
              <a:rPr lang="en-US" dirty="0" err="1" smtClean="0"/>
              <a:t>nesrećama</a:t>
            </a:r>
            <a:r>
              <a:rPr lang="en-US" dirty="0" smtClean="0"/>
              <a:t> (5%),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sportskim</a:t>
            </a:r>
            <a:r>
              <a:rPr lang="en-US" dirty="0" smtClean="0"/>
              <a:t> </a:t>
            </a:r>
            <a:r>
              <a:rPr lang="en-US" dirty="0" err="1" smtClean="0"/>
              <a:t>aktivnostima</a:t>
            </a:r>
            <a:r>
              <a:rPr lang="en-US" dirty="0" smtClean="0"/>
              <a:t> </a:t>
            </a:r>
            <a:r>
              <a:rPr lang="en-US" dirty="0" err="1" smtClean="0"/>
              <a:t>uzrokovane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čine</a:t>
            </a:r>
            <a:r>
              <a:rPr lang="en-US" dirty="0" smtClean="0"/>
              <a:t> 3%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sporta</a:t>
            </a:r>
            <a:r>
              <a:rPr lang="en-US" dirty="0" smtClean="0"/>
              <a:t> u </a:t>
            </a:r>
            <a:r>
              <a:rPr lang="en-US" dirty="0" err="1" smtClean="0"/>
              <a:t>kojem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do </a:t>
            </a:r>
            <a:r>
              <a:rPr lang="en-US" dirty="0" err="1" smtClean="0"/>
              <a:t>lakšeg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težeg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488894"/>
            <a:ext cx="2057400" cy="13691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Posledice 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Kao </a:t>
            </a:r>
            <a:r>
              <a:rPr lang="en-US" dirty="0" err="1" smtClean="0"/>
              <a:t>pozna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zaostati</a:t>
            </a:r>
            <a:r>
              <a:rPr lang="en-US" dirty="0" smtClean="0"/>
              <a:t> </a:t>
            </a:r>
            <a:r>
              <a:rPr lang="en-US" dirty="0" err="1" smtClean="0"/>
              <a:t>paral</a:t>
            </a:r>
            <a:r>
              <a:rPr lang="sr-Latn-RS" dirty="0" smtClean="0"/>
              <a:t>i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kranijalnih</a:t>
            </a:r>
            <a:r>
              <a:rPr lang="en-US" dirty="0" smtClean="0"/>
              <a:t> </a:t>
            </a:r>
            <a:r>
              <a:rPr lang="en-US" dirty="0" err="1" smtClean="0"/>
              <a:t>živaca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učestalosti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stradaju</a:t>
            </a:r>
            <a:r>
              <a:rPr lang="en-US" dirty="0" smtClean="0"/>
              <a:t> </a:t>
            </a:r>
            <a:r>
              <a:rPr lang="en-US" dirty="0" err="1" smtClean="0"/>
              <a:t>optički</a:t>
            </a:r>
            <a:r>
              <a:rPr lang="en-US" dirty="0" smtClean="0"/>
              <a:t> </a:t>
            </a:r>
            <a:r>
              <a:rPr lang="en-US" dirty="0" err="1" smtClean="0"/>
              <a:t>živac</a:t>
            </a:r>
            <a:r>
              <a:rPr lang="en-US" dirty="0" smtClean="0"/>
              <a:t>, </a:t>
            </a:r>
            <a:r>
              <a:rPr lang="en-US" i="1" dirty="0" err="1" smtClean="0"/>
              <a:t>alphadorius</a:t>
            </a:r>
            <a:r>
              <a:rPr lang="en-US" dirty="0" smtClean="0"/>
              <a:t>, </a:t>
            </a:r>
            <a:r>
              <a:rPr lang="en-US" i="1" dirty="0" err="1" smtClean="0"/>
              <a:t>abducens</a:t>
            </a:r>
            <a:r>
              <a:rPr lang="en-US" dirty="0" smtClean="0"/>
              <a:t>, </a:t>
            </a:r>
            <a:r>
              <a:rPr lang="en-US" i="1" dirty="0" err="1" smtClean="0"/>
              <a:t>oculomotorius</a:t>
            </a:r>
            <a:r>
              <a:rPr lang="en-US" i="1" dirty="0" smtClean="0"/>
              <a:t>, </a:t>
            </a:r>
            <a:r>
              <a:rPr lang="en-US" i="1" dirty="0" err="1" smtClean="0"/>
              <a:t>trochleais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i="1" dirty="0" err="1" smtClean="0"/>
              <a:t>facialis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Disfazija</a:t>
            </a:r>
            <a:r>
              <a:rPr lang="en-US" dirty="0" smtClean="0"/>
              <a:t>, </a:t>
            </a:r>
            <a:r>
              <a:rPr lang="en-US" dirty="0" err="1" smtClean="0"/>
              <a:t>dizartrija</a:t>
            </a:r>
            <a:r>
              <a:rPr lang="en-US" dirty="0" smtClean="0"/>
              <a:t>, </a:t>
            </a:r>
            <a:r>
              <a:rPr lang="en-US" dirty="0" err="1" smtClean="0"/>
              <a:t>spastičnost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atakcija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takođe</a:t>
            </a:r>
            <a:r>
              <a:rPr lang="en-US" dirty="0" smtClean="0"/>
              <a:t> </a:t>
            </a:r>
            <a:r>
              <a:rPr lang="en-US" dirty="0" err="1" smtClean="0"/>
              <a:t>česte</a:t>
            </a:r>
            <a:r>
              <a:rPr lang="en-US" dirty="0" smtClean="0"/>
              <a:t> </a:t>
            </a:r>
            <a:r>
              <a:rPr lang="en-US" dirty="0" err="1" smtClean="0"/>
              <a:t>rezidualne</a:t>
            </a:r>
            <a:r>
              <a:rPr lang="en-US" dirty="0" smtClean="0"/>
              <a:t> </a:t>
            </a:r>
            <a:r>
              <a:rPr lang="en-US" dirty="0" err="1" smtClean="0"/>
              <a:t>manifestacije</a:t>
            </a:r>
            <a:r>
              <a:rPr lang="en-US" dirty="0" smtClean="0"/>
              <a:t> </a:t>
            </a:r>
            <a:r>
              <a:rPr lang="en-US" dirty="0" err="1" smtClean="0"/>
              <a:t>prethodnih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Svedoci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pozne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r>
              <a:rPr lang="en-US" dirty="0" smtClean="0"/>
              <a:t> </a:t>
            </a:r>
            <a:r>
              <a:rPr lang="en-US" dirty="0" err="1" smtClean="0"/>
              <a:t>ponavljanih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u </a:t>
            </a:r>
            <a:r>
              <a:rPr lang="en-US" dirty="0" err="1" smtClean="0"/>
              <a:t>boksera</a:t>
            </a:r>
            <a:r>
              <a:rPr lang="en-US" dirty="0" smtClean="0"/>
              <a:t> </a:t>
            </a:r>
            <a:r>
              <a:rPr lang="en-US" dirty="0" err="1" smtClean="0"/>
              <a:t>razvija</a:t>
            </a:r>
            <a:r>
              <a:rPr lang="en-US" dirty="0" smtClean="0"/>
              <a:t> </a:t>
            </a:r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parkinsonizma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izrazitom</a:t>
            </a:r>
            <a:r>
              <a:rPr lang="en-US" dirty="0" smtClean="0"/>
              <a:t> </a:t>
            </a:r>
            <a:r>
              <a:rPr lang="en-US" dirty="0" err="1" smtClean="0"/>
              <a:t>hipokinezijom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rigorom</a:t>
            </a:r>
            <a:r>
              <a:rPr lang="en-US" dirty="0" smtClean="0"/>
              <a:t>,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definitivnog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bazalnih</a:t>
            </a:r>
            <a:r>
              <a:rPr lang="en-US" dirty="0" smtClean="0"/>
              <a:t> </a:t>
            </a:r>
            <a:r>
              <a:rPr lang="en-US" dirty="0" err="1" smtClean="0"/>
              <a:t>ganglija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Teške 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teških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produženo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gubitka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mogućim</a:t>
            </a:r>
            <a:r>
              <a:rPr lang="en-US" dirty="0" smtClean="0"/>
              <a:t> </a:t>
            </a:r>
            <a:r>
              <a:rPr lang="en-US" dirty="0" err="1" smtClean="0"/>
              <a:t>opasnim</a:t>
            </a:r>
            <a:r>
              <a:rPr lang="en-US" dirty="0" smtClean="0"/>
              <a:t> </a:t>
            </a:r>
            <a:r>
              <a:rPr lang="en-US" dirty="0" err="1" smtClean="0"/>
              <a:t>komplikacijama</a:t>
            </a:r>
            <a:r>
              <a:rPr lang="en-US" dirty="0" smtClean="0"/>
              <a:t> </a:t>
            </a:r>
            <a:r>
              <a:rPr lang="en-US" dirty="0" err="1" smtClean="0"/>
              <a:t>vitalnih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. </a:t>
            </a:r>
            <a:r>
              <a:rPr lang="en-US" dirty="0" err="1" smtClean="0"/>
              <a:t>Mortalitet</a:t>
            </a:r>
            <a:r>
              <a:rPr lang="en-US" dirty="0" smtClean="0"/>
              <a:t> </a:t>
            </a:r>
            <a:r>
              <a:rPr lang="en-US" dirty="0" err="1" smtClean="0"/>
              <a:t>teških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, </a:t>
            </a:r>
            <a:r>
              <a:rPr lang="en-US" dirty="0" err="1" smtClean="0"/>
              <a:t>isključujući</a:t>
            </a:r>
            <a:r>
              <a:rPr lang="en-US" dirty="0" smtClean="0"/>
              <a:t> </a:t>
            </a:r>
            <a:r>
              <a:rPr lang="en-US" dirty="0" err="1" smtClean="0"/>
              <a:t>akutni</a:t>
            </a:r>
            <a:r>
              <a:rPr lang="en-US" dirty="0" smtClean="0"/>
              <a:t> </a:t>
            </a:r>
            <a:r>
              <a:rPr lang="en-US" dirty="0" err="1" smtClean="0"/>
              <a:t>subduralni</a:t>
            </a:r>
            <a:r>
              <a:rPr lang="en-US" dirty="0" smtClean="0"/>
              <a:t> </a:t>
            </a:r>
            <a:r>
              <a:rPr lang="en-US" dirty="0" err="1" smtClean="0"/>
              <a:t>hematom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sr-Latn-RS" dirty="0" smtClean="0"/>
              <a:t> </a:t>
            </a:r>
            <a:r>
              <a:rPr lang="en-US" dirty="0" smtClean="0"/>
              <a:t>30%.</a:t>
            </a:r>
          </a:p>
          <a:p>
            <a:r>
              <a:rPr lang="en-US" dirty="0" err="1" smtClean="0"/>
              <a:t>Fatalni</a:t>
            </a:r>
            <a:r>
              <a:rPr lang="en-US" dirty="0" smtClean="0"/>
              <a:t> </a:t>
            </a:r>
            <a:r>
              <a:rPr lang="en-US" dirty="0" err="1" smtClean="0"/>
              <a:t>ishodi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zabeleženi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takmičara</a:t>
            </a:r>
            <a:r>
              <a:rPr lang="en-US" dirty="0" smtClean="0"/>
              <a:t> u </a:t>
            </a:r>
            <a:r>
              <a:rPr lang="en-US" dirty="0" err="1" smtClean="0"/>
              <a:t>kojih</a:t>
            </a:r>
            <a:r>
              <a:rPr lang="en-US" dirty="0" smtClean="0"/>
              <a:t> je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postojao</a:t>
            </a:r>
            <a:r>
              <a:rPr lang="en-US" dirty="0" smtClean="0"/>
              <a:t> </a:t>
            </a:r>
            <a:r>
              <a:rPr lang="en-US" dirty="0" err="1" smtClean="0"/>
              <a:t>podatak</a:t>
            </a:r>
            <a:r>
              <a:rPr lang="en-US" dirty="0" smtClean="0"/>
              <a:t> o </a:t>
            </a:r>
            <a:r>
              <a:rPr lang="en-US" dirty="0" err="1" smtClean="0"/>
              <a:t>skoroj</a:t>
            </a:r>
            <a:r>
              <a:rPr lang="en-US" dirty="0" smtClean="0"/>
              <a:t>, </a:t>
            </a:r>
            <a:r>
              <a:rPr lang="en-US" dirty="0" err="1" smtClean="0"/>
              <a:t>fokalnoj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cerebralnoj</a:t>
            </a:r>
            <a:r>
              <a:rPr lang="en-US" dirty="0" smtClean="0"/>
              <a:t> </a:t>
            </a:r>
            <a:r>
              <a:rPr lang="en-US" dirty="0" err="1" smtClean="0"/>
              <a:t>komociji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Postupci posle registrovanja povrede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registrovanju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sportistu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zbrinuti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principima</a:t>
            </a:r>
            <a:r>
              <a:rPr lang="en-US" dirty="0" smtClean="0"/>
              <a:t>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.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izvršiti</a:t>
            </a:r>
            <a:r>
              <a:rPr lang="en-US" dirty="0" smtClean="0"/>
              <a:t> </a:t>
            </a:r>
            <a:r>
              <a:rPr lang="en-US" dirty="0" err="1" smtClean="0"/>
              <a:t>detaljan</a:t>
            </a:r>
            <a:r>
              <a:rPr lang="en-US" dirty="0" smtClean="0"/>
              <a:t> </a:t>
            </a:r>
            <a:r>
              <a:rPr lang="en-US" dirty="0" err="1" smtClean="0"/>
              <a:t>neurološki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, </a:t>
            </a:r>
            <a:r>
              <a:rPr lang="sr-Latn-RS" dirty="0" smtClean="0"/>
              <a:t>pregled </a:t>
            </a:r>
            <a:r>
              <a:rPr lang="en-US" dirty="0" err="1" smtClean="0"/>
              <a:t>očnog</a:t>
            </a:r>
            <a:r>
              <a:rPr lang="en-US" dirty="0" smtClean="0"/>
              <a:t> </a:t>
            </a:r>
            <a:r>
              <a:rPr lang="en-US" dirty="0" err="1" smtClean="0"/>
              <a:t>dna</a:t>
            </a:r>
            <a:r>
              <a:rPr lang="en-US" dirty="0" smtClean="0"/>
              <a:t>, </a:t>
            </a:r>
            <a:r>
              <a:rPr lang="en-US" dirty="0" err="1" smtClean="0"/>
              <a:t>radiografski</a:t>
            </a:r>
            <a:r>
              <a:rPr lang="en-US" dirty="0" smtClean="0"/>
              <a:t>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kostiju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lobanje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vratne</a:t>
            </a:r>
            <a:r>
              <a:rPr lang="sr-Latn-R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, </a:t>
            </a:r>
            <a:r>
              <a:rPr lang="en-US" dirty="0" err="1" smtClean="0"/>
              <a:t>elektroencegfalografiju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kompjutersku</a:t>
            </a:r>
            <a:r>
              <a:rPr lang="en-US" dirty="0" smtClean="0"/>
              <a:t> </a:t>
            </a:r>
            <a:r>
              <a:rPr lang="en-US" dirty="0" err="1" smtClean="0"/>
              <a:t>tomografiju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Postraumatski sindrom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Uprkos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preduzetim</a:t>
            </a:r>
            <a:r>
              <a:rPr lang="en-US" dirty="0" smtClean="0"/>
              <a:t> </a:t>
            </a:r>
            <a:r>
              <a:rPr lang="en-US" dirty="0" err="1" smtClean="0"/>
              <a:t>merama</a:t>
            </a:r>
            <a:r>
              <a:rPr lang="en-US" dirty="0" smtClean="0"/>
              <a:t>, u </a:t>
            </a:r>
            <a:r>
              <a:rPr lang="en-US" dirty="0" err="1" smtClean="0"/>
              <a:t>manjeg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a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češće</a:t>
            </a:r>
            <a:r>
              <a:rPr lang="en-US" dirty="0" smtClean="0"/>
              <a:t> u </a:t>
            </a:r>
            <a:r>
              <a:rPr lang="en-US" dirty="0" err="1" smtClean="0"/>
              <a:t>povređeni</a:t>
            </a:r>
            <a:r>
              <a:rPr lang="en-US" dirty="0" smtClean="0"/>
              <a:t> u </a:t>
            </a:r>
            <a:r>
              <a:rPr lang="en-US" dirty="0" err="1" smtClean="0"/>
              <a:t>saobraćajnim</a:t>
            </a:r>
            <a:r>
              <a:rPr lang="en-US" dirty="0" smtClean="0"/>
              <a:t> </a:t>
            </a:r>
            <a:r>
              <a:rPr lang="en-US" dirty="0" err="1" smtClean="0"/>
              <a:t>udesima</a:t>
            </a:r>
            <a:r>
              <a:rPr lang="en-US" dirty="0" smtClean="0"/>
              <a:t>,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lakih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se </a:t>
            </a:r>
            <a:r>
              <a:rPr lang="en-US" dirty="0" err="1" smtClean="0"/>
              <a:t>razvija</a:t>
            </a:r>
            <a:r>
              <a:rPr lang="en-US" dirty="0" smtClean="0"/>
              <a:t> </a:t>
            </a: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tegoba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označavamo</a:t>
            </a:r>
            <a:r>
              <a:rPr lang="en-US" dirty="0" smtClean="0"/>
              <a:t> </a:t>
            </a:r>
            <a:r>
              <a:rPr lang="en-US" dirty="0" err="1" smtClean="0"/>
              <a:t>terminom</a:t>
            </a:r>
            <a:r>
              <a:rPr lang="en-US" dirty="0" smtClean="0"/>
              <a:t> </a:t>
            </a:r>
            <a:r>
              <a:rPr lang="en-US" i="1" dirty="0" smtClean="0"/>
              <a:t>post-</a:t>
            </a:r>
            <a:r>
              <a:rPr lang="en-US" i="1" dirty="0" err="1" smtClean="0"/>
              <a:t>komocioni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i="1" dirty="0" err="1" smtClean="0"/>
              <a:t>postraumatski</a:t>
            </a:r>
            <a:r>
              <a:rPr lang="en-US" i="1" dirty="0" smtClean="0"/>
              <a:t> </a:t>
            </a:r>
            <a:r>
              <a:rPr lang="en-US" i="1" dirty="0" err="1" smtClean="0"/>
              <a:t>sindrom</a:t>
            </a:r>
            <a:r>
              <a:rPr lang="en-US" i="1" dirty="0" smtClean="0"/>
              <a:t>.</a:t>
            </a:r>
            <a:endParaRPr lang="sr-Latn-RS" i="1" dirty="0" smtClean="0"/>
          </a:p>
          <a:p>
            <a:r>
              <a:rPr lang="en-US" i="1" dirty="0" smtClean="0"/>
              <a:t> </a:t>
            </a:r>
            <a:r>
              <a:rPr lang="en-US" dirty="0" err="1" smtClean="0"/>
              <a:t>Tegobe</a:t>
            </a:r>
            <a:r>
              <a:rPr lang="en-US" dirty="0" smtClean="0"/>
              <a:t> se </a:t>
            </a:r>
            <a:r>
              <a:rPr lang="en-US" dirty="0" err="1" smtClean="0"/>
              <a:t>sastoje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nespecifične</a:t>
            </a:r>
            <a:r>
              <a:rPr lang="en-US" dirty="0" smtClean="0"/>
              <a:t> </a:t>
            </a:r>
            <a:r>
              <a:rPr lang="en-US" dirty="0" err="1" smtClean="0"/>
              <a:t>glavobolje</a:t>
            </a:r>
            <a:r>
              <a:rPr lang="en-US" dirty="0" smtClean="0"/>
              <a:t>, </a:t>
            </a:r>
            <a:r>
              <a:rPr lang="en-US" dirty="0" err="1" smtClean="0"/>
              <a:t>vrtoglavice</a:t>
            </a:r>
            <a:r>
              <a:rPr lang="en-US" dirty="0" smtClean="0"/>
              <a:t>, </a:t>
            </a:r>
            <a:r>
              <a:rPr lang="en-US" dirty="0" err="1" smtClean="0"/>
              <a:t>slabosti</a:t>
            </a:r>
            <a:r>
              <a:rPr lang="en-US" dirty="0" smtClean="0"/>
              <a:t> </a:t>
            </a:r>
            <a:r>
              <a:rPr lang="en-US" dirty="0" err="1" smtClean="0"/>
              <a:t>koncentracije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upamćivanaj</a:t>
            </a:r>
            <a:r>
              <a:rPr lang="en-US" dirty="0" smtClean="0"/>
              <a:t>, </a:t>
            </a:r>
            <a:r>
              <a:rPr lang="en-US" dirty="0" err="1" smtClean="0"/>
              <a:t>gubitka</a:t>
            </a:r>
            <a:r>
              <a:rPr lang="en-US" dirty="0" smtClean="0"/>
              <a:t> </a:t>
            </a:r>
            <a:r>
              <a:rPr lang="en-US" dirty="0" err="1" smtClean="0"/>
              <a:t>samopouzdanja</a:t>
            </a:r>
            <a:r>
              <a:rPr lang="en-US" dirty="0" smtClean="0"/>
              <a:t>, </a:t>
            </a:r>
            <a:r>
              <a:rPr lang="en-US" dirty="0" err="1" smtClean="0"/>
              <a:t>nesanice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poremećaja</a:t>
            </a:r>
            <a:r>
              <a:rPr lang="en-US" dirty="0" smtClean="0"/>
              <a:t> </a:t>
            </a:r>
            <a:r>
              <a:rPr lang="en-US" dirty="0" err="1" smtClean="0"/>
              <a:t>seksualnih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vrata</a:t>
            </a:r>
            <a:endParaRPr lang="en-US" dirty="0"/>
          </a:p>
        </p:txBody>
      </p:sp>
      <p:pic>
        <p:nvPicPr>
          <p:cNvPr id="4" name="Content Placeholder 3" descr="3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676400"/>
            <a:ext cx="4267199" cy="4324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Vrat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Vrat</a:t>
            </a:r>
            <a:r>
              <a:rPr lang="en-US" dirty="0" smtClean="0"/>
              <a:t> je u </a:t>
            </a:r>
            <a:r>
              <a:rPr lang="en-US" dirty="0" err="1" smtClean="0"/>
              <a:t>anatomskom</a:t>
            </a:r>
            <a:r>
              <a:rPr lang="en-US" dirty="0" smtClean="0"/>
              <a:t> </a:t>
            </a:r>
            <a:r>
              <a:rPr lang="en-US" dirty="0" err="1" smtClean="0"/>
              <a:t>smislu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povezuje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pokretnu</a:t>
            </a:r>
            <a:r>
              <a:rPr lang="en-US" dirty="0" smtClean="0"/>
              <a:t> </a:t>
            </a:r>
            <a:r>
              <a:rPr lang="en-US" dirty="0" err="1" smtClean="0"/>
              <a:t>glavu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fiksiranim</a:t>
            </a:r>
            <a:r>
              <a:rPr lang="en-US" dirty="0" smtClean="0"/>
              <a:t> </a:t>
            </a:r>
            <a:r>
              <a:rPr lang="en-US" dirty="0" err="1" smtClean="0"/>
              <a:t>grudnim</a:t>
            </a:r>
            <a:r>
              <a:rPr lang="en-US" dirty="0" smtClean="0"/>
              <a:t> </a:t>
            </a:r>
            <a:r>
              <a:rPr lang="en-US" dirty="0" err="1" smtClean="0"/>
              <a:t>košem</a:t>
            </a:r>
            <a:r>
              <a:rPr lang="en-US" dirty="0" smtClean="0"/>
              <a:t>. </a:t>
            </a:r>
            <a:r>
              <a:rPr lang="en-US" dirty="0" err="1" smtClean="0"/>
              <a:t>Njega</a:t>
            </a:r>
            <a:r>
              <a:rPr lang="en-US" dirty="0" smtClean="0"/>
              <a:t> </a:t>
            </a:r>
            <a:r>
              <a:rPr lang="en-US" dirty="0" err="1" smtClean="0"/>
              <a:t>sačinjavaju</a:t>
            </a:r>
            <a:r>
              <a:rPr lang="en-US" dirty="0" smtClean="0"/>
              <a:t> </a:t>
            </a:r>
            <a:r>
              <a:rPr lang="en-US" dirty="0" err="1" smtClean="0"/>
              <a:t>mišićni</a:t>
            </a:r>
            <a:r>
              <a:rPr lang="en-US" dirty="0" smtClean="0"/>
              <a:t> </a:t>
            </a:r>
            <a:r>
              <a:rPr lang="en-US" dirty="0" err="1" smtClean="0"/>
              <a:t>oklop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okružuje</a:t>
            </a:r>
            <a:r>
              <a:rPr lang="en-US" dirty="0" smtClean="0"/>
              <a:t> </a:t>
            </a:r>
            <a:r>
              <a:rPr lang="en-US" dirty="0" err="1" smtClean="0"/>
              <a:t>organe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vratni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kičmenog</a:t>
            </a:r>
            <a:r>
              <a:rPr lang="en-US" dirty="0" smtClean="0"/>
              <a:t> </a:t>
            </a:r>
            <a:r>
              <a:rPr lang="en-US" dirty="0" err="1" smtClean="0"/>
              <a:t>stuba</a:t>
            </a:r>
            <a:r>
              <a:rPr lang="en-US" dirty="0" smtClean="0"/>
              <a:t>.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 </a:t>
            </a:r>
            <a:r>
              <a:rPr lang="en-US" dirty="0" err="1" smtClean="0"/>
              <a:t>prolaze</a:t>
            </a:r>
            <a:r>
              <a:rPr lang="en-US" dirty="0" smtClean="0"/>
              <a:t> </a:t>
            </a:r>
            <a:r>
              <a:rPr lang="en-US" dirty="0" err="1" smtClean="0"/>
              <a:t>životno</a:t>
            </a:r>
            <a:r>
              <a:rPr lang="en-US" dirty="0" smtClean="0"/>
              <a:t> </a:t>
            </a:r>
            <a:r>
              <a:rPr lang="en-US" dirty="0" err="1" smtClean="0"/>
              <a:t>važni</a:t>
            </a:r>
            <a:r>
              <a:rPr lang="en-US" dirty="0" smtClean="0"/>
              <a:t> </a:t>
            </a:r>
            <a:r>
              <a:rPr lang="en-US" dirty="0" err="1" smtClean="0"/>
              <a:t>organi</a:t>
            </a:r>
            <a:r>
              <a:rPr lang="en-US" dirty="0" smtClean="0"/>
              <a:t> </a:t>
            </a:r>
            <a:r>
              <a:rPr lang="en-US" dirty="0" err="1" smtClean="0"/>
              <a:t>jednjak</a:t>
            </a:r>
            <a:r>
              <a:rPr lang="en-US" dirty="0" smtClean="0"/>
              <a:t>, </a:t>
            </a:r>
            <a:r>
              <a:rPr lang="en-US" dirty="0" err="1" smtClean="0"/>
              <a:t>dušnik</a:t>
            </a:r>
            <a:r>
              <a:rPr lang="en-US" dirty="0" smtClean="0"/>
              <a:t>, </a:t>
            </a:r>
            <a:r>
              <a:rPr lang="en-US" dirty="0" err="1" smtClean="0"/>
              <a:t>grkljan</a:t>
            </a:r>
            <a:r>
              <a:rPr lang="en-US" dirty="0" smtClean="0"/>
              <a:t>,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krvni</a:t>
            </a:r>
            <a:r>
              <a:rPr lang="en-US" dirty="0" smtClean="0"/>
              <a:t> </a:t>
            </a:r>
            <a:r>
              <a:rPr lang="en-US" dirty="0" err="1" smtClean="0"/>
              <a:t>sudovi</a:t>
            </a:r>
            <a:r>
              <a:rPr lang="en-US" dirty="0" smtClean="0"/>
              <a:t>, </a:t>
            </a:r>
            <a:r>
              <a:rPr lang="en-US" dirty="0" err="1" smtClean="0"/>
              <a:t>živci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njihovi</a:t>
            </a:r>
            <a:r>
              <a:rPr lang="en-US" dirty="0" smtClean="0"/>
              <a:t> </a:t>
            </a:r>
            <a:r>
              <a:rPr lang="en-US" dirty="0" err="1" smtClean="0"/>
              <a:t>spletovi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181600"/>
            <a:ext cx="32385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Šta čini vrat?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Osovinu</a:t>
            </a:r>
            <a:r>
              <a:rPr lang="en-US" sz="2800" dirty="0" smtClean="0"/>
              <a:t> </a:t>
            </a:r>
            <a:r>
              <a:rPr lang="en-US" sz="2800" dirty="0" err="1" smtClean="0"/>
              <a:t>vrata</a:t>
            </a:r>
            <a:r>
              <a:rPr lang="en-US" sz="2800" dirty="0" smtClean="0"/>
              <a:t> </a:t>
            </a:r>
            <a:r>
              <a:rPr lang="en-US" sz="2800" dirty="0" err="1" smtClean="0"/>
              <a:t>čini</a:t>
            </a:r>
            <a:r>
              <a:rPr lang="en-US" sz="2800" dirty="0" smtClean="0"/>
              <a:t> </a:t>
            </a:r>
            <a:r>
              <a:rPr lang="en-US" sz="2800" dirty="0" err="1" smtClean="0"/>
              <a:t>vratni</a:t>
            </a:r>
            <a:r>
              <a:rPr lang="en-US" sz="2800" dirty="0" smtClean="0"/>
              <a:t> </a:t>
            </a:r>
            <a:r>
              <a:rPr lang="en-US" sz="2800" dirty="0" err="1" smtClean="0"/>
              <a:t>deo</a:t>
            </a:r>
            <a:r>
              <a:rPr lang="en-US" sz="2800" dirty="0" smtClean="0"/>
              <a:t> </a:t>
            </a:r>
            <a:r>
              <a:rPr lang="en-US" sz="2800" dirty="0" err="1" smtClean="0"/>
              <a:t>kičmenog</a:t>
            </a:r>
            <a:r>
              <a:rPr lang="en-US" sz="2800" dirty="0" smtClean="0"/>
              <a:t> </a:t>
            </a:r>
            <a:r>
              <a:rPr lang="en-US" sz="2800" dirty="0" err="1" smtClean="0"/>
              <a:t>stuba</a:t>
            </a:r>
            <a:r>
              <a:rPr lang="en-US" sz="2800" dirty="0" smtClean="0"/>
              <a:t> a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njegov</a:t>
            </a:r>
            <a:r>
              <a:rPr lang="en-US" sz="2800" dirty="0" smtClean="0"/>
              <a:t> </a:t>
            </a:r>
            <a:r>
              <a:rPr lang="en-US" sz="2800" dirty="0" err="1" smtClean="0"/>
              <a:t>koštano</a:t>
            </a:r>
            <a:r>
              <a:rPr lang="en-US" sz="2800" dirty="0" smtClean="0"/>
              <a:t> </a:t>
            </a:r>
            <a:r>
              <a:rPr lang="en-US" sz="2800" dirty="0" err="1" smtClean="0"/>
              <a:t>ligamentarni</a:t>
            </a:r>
            <a:r>
              <a:rPr lang="en-US" sz="2800" dirty="0" smtClean="0"/>
              <a:t> </a:t>
            </a:r>
            <a:r>
              <a:rPr lang="en-US" sz="2800" dirty="0" err="1" smtClean="0"/>
              <a:t>kanal</a:t>
            </a:r>
            <a:r>
              <a:rPr lang="en-US" sz="2800" dirty="0" smtClean="0"/>
              <a:t> </a:t>
            </a:r>
            <a:r>
              <a:rPr lang="en-US" sz="2800" dirty="0" err="1" smtClean="0"/>
              <a:t>prolazi</a:t>
            </a:r>
            <a:r>
              <a:rPr lang="en-US" sz="2800" dirty="0" smtClean="0"/>
              <a:t> </a:t>
            </a:r>
            <a:r>
              <a:rPr lang="en-US" sz="2800" dirty="0" err="1" smtClean="0"/>
              <a:t>kičmena</a:t>
            </a:r>
            <a:r>
              <a:rPr lang="en-US" sz="2800" dirty="0" smtClean="0"/>
              <a:t> </a:t>
            </a:r>
            <a:r>
              <a:rPr lang="en-US" sz="2800" dirty="0" err="1" smtClean="0"/>
              <a:t>moždina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se u </a:t>
            </a:r>
            <a:r>
              <a:rPr lang="en-US" sz="2800" dirty="0" err="1" smtClean="0"/>
              <a:t>proksimalnom</a:t>
            </a:r>
            <a:r>
              <a:rPr lang="en-US" sz="2800" dirty="0" smtClean="0"/>
              <a:t> </a:t>
            </a:r>
            <a:r>
              <a:rPr lang="en-US" sz="2800" dirty="0" err="1" smtClean="0"/>
              <a:t>delu</a:t>
            </a:r>
            <a:r>
              <a:rPr lang="en-US" sz="2800" dirty="0" smtClean="0"/>
              <a:t> </a:t>
            </a:r>
            <a:r>
              <a:rPr lang="en-US" sz="2800" dirty="0" err="1" smtClean="0"/>
              <a:t>nastavlja</a:t>
            </a:r>
            <a:r>
              <a:rPr lang="en-US" sz="2800" dirty="0" smtClean="0"/>
              <a:t> u </a:t>
            </a:r>
            <a:r>
              <a:rPr lang="en-US" sz="2800" dirty="0" err="1" smtClean="0"/>
              <a:t>prožnu</a:t>
            </a:r>
            <a:r>
              <a:rPr lang="en-US" sz="2800" dirty="0" smtClean="0"/>
              <a:t> </a:t>
            </a:r>
            <a:r>
              <a:rPr lang="en-US" sz="2800" dirty="0" err="1" smtClean="0"/>
              <a:t>kičmenu</a:t>
            </a:r>
            <a:r>
              <a:rPr lang="en-US" sz="2800" dirty="0" smtClean="0"/>
              <a:t> </a:t>
            </a:r>
            <a:r>
              <a:rPr lang="en-US" sz="2800" dirty="0" err="1" smtClean="0"/>
              <a:t>moždinu</a:t>
            </a:r>
            <a:r>
              <a:rPr lang="en-US" sz="2800" dirty="0" smtClean="0"/>
              <a:t> u </a:t>
            </a:r>
            <a:r>
              <a:rPr lang="en-US" sz="2800" dirty="0" err="1" smtClean="0"/>
              <a:t>kojoj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smešteni</a:t>
            </a:r>
            <a:r>
              <a:rPr lang="en-US" sz="2800" dirty="0" smtClean="0"/>
              <a:t> </a:t>
            </a:r>
            <a:r>
              <a:rPr lang="en-US" sz="2800" dirty="0" err="1" smtClean="0"/>
              <a:t>centar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disanje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rad</a:t>
            </a:r>
            <a:r>
              <a:rPr lang="en-US" sz="2800" dirty="0" smtClean="0"/>
              <a:t> </a:t>
            </a:r>
            <a:r>
              <a:rPr lang="en-US" sz="2800" dirty="0" err="1" smtClean="0"/>
              <a:t>srca</a:t>
            </a:r>
            <a:r>
              <a:rPr lang="en-US" sz="2800" dirty="0" smtClean="0"/>
              <a:t>. </a:t>
            </a:r>
            <a:endParaRPr lang="sr-Latn-RS" sz="2800" dirty="0" smtClean="0"/>
          </a:p>
          <a:p>
            <a:r>
              <a:rPr lang="en-US" sz="2800" dirty="0" err="1" smtClean="0"/>
              <a:t>Vrat</a:t>
            </a:r>
            <a:r>
              <a:rPr lang="en-US" sz="2800" dirty="0" smtClean="0"/>
              <a:t> je </a:t>
            </a:r>
            <a:r>
              <a:rPr lang="en-US" sz="2800" dirty="0" err="1" smtClean="0"/>
              <a:t>sigurno</a:t>
            </a:r>
            <a:r>
              <a:rPr lang="en-US" sz="2800" dirty="0" smtClean="0"/>
              <a:t> </a:t>
            </a:r>
            <a:r>
              <a:rPr lang="en-US" sz="2800" dirty="0" err="1" smtClean="0"/>
              <a:t>najdelikatniji</a:t>
            </a:r>
            <a:r>
              <a:rPr lang="en-US" sz="2800" dirty="0" smtClean="0"/>
              <a:t> </a:t>
            </a:r>
            <a:r>
              <a:rPr lang="en-US" sz="2800" dirty="0" err="1" smtClean="0"/>
              <a:t>anatomski</a:t>
            </a:r>
            <a:r>
              <a:rPr lang="en-US" sz="2800" dirty="0" smtClean="0"/>
              <a:t> segment, </a:t>
            </a:r>
            <a:r>
              <a:rPr lang="en-US" sz="2800" dirty="0" err="1" smtClean="0"/>
              <a:t>pošto</a:t>
            </a:r>
            <a:r>
              <a:rPr lang="en-US" sz="2800" dirty="0" smtClean="0"/>
              <a:t> </a:t>
            </a:r>
            <a:r>
              <a:rPr lang="en-US" sz="2800" dirty="0" err="1" smtClean="0"/>
              <a:t>ujednom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relativnom</a:t>
            </a:r>
            <a:r>
              <a:rPr lang="en-US" sz="2800" dirty="0" smtClean="0"/>
              <a:t> </a:t>
            </a:r>
            <a:r>
              <a:rPr lang="en-US" sz="2800" dirty="0" err="1" smtClean="0"/>
              <a:t>malom</a:t>
            </a:r>
            <a:r>
              <a:rPr lang="en-US" sz="2800" dirty="0" smtClean="0"/>
              <a:t> </a:t>
            </a:r>
            <a:r>
              <a:rPr lang="en-US" sz="2800" dirty="0" err="1" smtClean="0"/>
              <a:t>valjkastom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prostoru</a:t>
            </a:r>
            <a:r>
              <a:rPr lang="en-US" sz="2800" dirty="0" smtClean="0"/>
              <a:t>, </a:t>
            </a:r>
            <a:r>
              <a:rPr lang="en-US" sz="2800" dirty="0" err="1" smtClean="0"/>
              <a:t>prolazi</a:t>
            </a:r>
            <a:r>
              <a:rPr lang="en-US" sz="2800" dirty="0" smtClean="0"/>
              <a:t> </a:t>
            </a:r>
            <a:r>
              <a:rPr lang="en-US" sz="2800" dirty="0" err="1" smtClean="0"/>
              <a:t>toliko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život</a:t>
            </a:r>
            <a:r>
              <a:rPr lang="en-US" sz="2800" dirty="0" smtClean="0"/>
              <a:t> </a:t>
            </a:r>
            <a:r>
              <a:rPr lang="en-US" sz="2800" dirty="0" err="1" smtClean="0"/>
              <a:t>važnih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struktura</a:t>
            </a:r>
            <a:r>
              <a:rPr lang="en-US" sz="2800" dirty="0" smtClean="0"/>
              <a:t>. </a:t>
            </a:r>
            <a:r>
              <a:rPr lang="en-US" sz="2800" dirty="0" err="1" smtClean="0"/>
              <a:t>Zahvaljujući</a:t>
            </a:r>
            <a:r>
              <a:rPr lang="en-US" sz="2800" dirty="0" smtClean="0"/>
              <a:t> </a:t>
            </a:r>
            <a:r>
              <a:rPr lang="en-US" sz="2800" dirty="0" err="1" smtClean="0"/>
              <a:t>anatomskoj</a:t>
            </a:r>
            <a:r>
              <a:rPr lang="en-US" sz="2800" dirty="0" smtClean="0"/>
              <a:t> </a:t>
            </a:r>
            <a:r>
              <a:rPr lang="en-US" sz="2800" dirty="0" err="1" smtClean="0"/>
              <a:t>specifičnosti</a:t>
            </a:r>
            <a:r>
              <a:rPr lang="en-US" sz="2800" dirty="0" smtClean="0"/>
              <a:t>, </a:t>
            </a:r>
            <a:r>
              <a:rPr lang="en-US" sz="2800" dirty="0" err="1" smtClean="0"/>
              <a:t>vrat</a:t>
            </a:r>
            <a:r>
              <a:rPr lang="en-US" sz="2800" dirty="0" smtClean="0"/>
              <a:t> se </a:t>
            </a:r>
            <a:r>
              <a:rPr lang="en-US" sz="2800" dirty="0" err="1" smtClean="0"/>
              <a:t>odlikuje</a:t>
            </a:r>
            <a:r>
              <a:rPr lang="en-US" sz="2800" dirty="0" smtClean="0"/>
              <a:t> </a:t>
            </a:r>
            <a:r>
              <a:rPr lang="en-US" sz="2800" dirty="0" err="1" smtClean="0"/>
              <a:t>pokretljivošću</a:t>
            </a:r>
            <a:r>
              <a:rPr lang="en-US" sz="2800" dirty="0" smtClean="0"/>
              <a:t>, </a:t>
            </a:r>
            <a:r>
              <a:rPr lang="en-US" sz="2800" dirty="0" err="1" smtClean="0"/>
              <a:t>mada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amplitude </a:t>
            </a:r>
            <a:r>
              <a:rPr lang="en-US" sz="2800" dirty="0" err="1" smtClean="0"/>
              <a:t>pokretljivosti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različite</a:t>
            </a:r>
            <a:r>
              <a:rPr lang="en-US" sz="2800" dirty="0" smtClean="0"/>
              <a:t> u </a:t>
            </a:r>
            <a:r>
              <a:rPr lang="en-US" sz="2800" dirty="0" err="1" smtClean="0"/>
              <a:t>pojedinim</a:t>
            </a:r>
            <a:r>
              <a:rPr lang="en-US" sz="2800" dirty="0" smtClean="0"/>
              <a:t> </a:t>
            </a:r>
            <a:r>
              <a:rPr lang="en-US" sz="2800" dirty="0" err="1" smtClean="0"/>
              <a:t>segmentima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744817"/>
            <a:ext cx="1981200" cy="11131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Zglobovi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glave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vrata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488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/>
              <a:t>Glava je u kontaktu sa vratnim delom kičmenog stuba i najveći broj pokreta izvodi sa vratom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/>
              <a:t> </a:t>
            </a:r>
            <a:r>
              <a:rPr lang="sr-Latn-RS" b="1" dirty="0" smtClean="0"/>
              <a:t>Atlanto okcipitalni zglob </a:t>
            </a:r>
            <a:r>
              <a:rPr lang="sr-Latn-RS" dirty="0" smtClean="0"/>
              <a:t>- kontakt između glave i vrata 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/>
              <a:t> </a:t>
            </a:r>
            <a:r>
              <a:rPr lang="en-US" dirty="0" smtClean="0"/>
              <a:t>Z</a:t>
            </a:r>
            <a:r>
              <a:rPr lang="sr-Latn-RS" dirty="0" smtClean="0"/>
              <a:t>globne površine lobanje su </a:t>
            </a:r>
            <a:r>
              <a:rPr lang="sr-Latn-RS" i="1" dirty="0" smtClean="0"/>
              <a:t>condylus occipitalis</a:t>
            </a:r>
            <a:r>
              <a:rPr lang="sr-Latn-RS" dirty="0" smtClean="0"/>
              <a:t> a atlasa </a:t>
            </a:r>
            <a:r>
              <a:rPr lang="sr-Latn-RS" i="1" dirty="0" smtClean="0"/>
              <a:t>fovea articularis cranialis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</a:t>
            </a:r>
            <a:r>
              <a:rPr lang="sr-Latn-RS" dirty="0" smtClean="0"/>
              <a:t>aziva se </a:t>
            </a:r>
            <a:r>
              <a:rPr lang="sr-Latn-RS" u="sng" dirty="0" smtClean="0"/>
              <a:t>gornji zglob glave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</a:t>
            </a:r>
            <a:r>
              <a:rPr lang="sr-Latn-RS" dirty="0" smtClean="0"/>
              <a:t>okreti  su fleksija, ekstenzija, lateralna fleksija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</a:t>
            </a:r>
            <a:r>
              <a:rPr lang="sr-Latn-RS" dirty="0" smtClean="0"/>
              <a:t>rtrokinematički: prednje klizanje sa ekstenzijom i zadnje klizanje sa fleksijom</a:t>
            </a:r>
            <a:endParaRPr lang="en-US" dirty="0"/>
          </a:p>
        </p:txBody>
      </p:sp>
      <p:pic>
        <p:nvPicPr>
          <p:cNvPr id="20484" name="Content Placeholder 4" descr="asl18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4121150"/>
            <a:ext cx="2627313" cy="273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2. </a:t>
            </a:r>
            <a:r>
              <a:rPr lang="en-US" dirty="0" err="1" smtClean="0">
                <a:solidFill>
                  <a:schemeClr val="bg1"/>
                </a:solidFill>
              </a:rPr>
              <a:t>vratni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pršljen</a:t>
            </a:r>
            <a:r>
              <a:rPr lang="en-US" dirty="0" smtClean="0">
                <a:solidFill>
                  <a:schemeClr val="bg1"/>
                </a:solidFill>
              </a:rPr>
              <a:t> atlas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axsis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507" name="Content Placeholder 5" descr="kosti-trupa-i-grudnog-koa-12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4038600" cy="4752975"/>
          </a:xfrm>
        </p:spPr>
      </p:pic>
      <p:pic>
        <p:nvPicPr>
          <p:cNvPr id="21508" name="Content Placeholder 4" descr="kosti-trupa-i-grudnog-koa-13-6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57338"/>
            <a:ext cx="4495800" cy="4967287"/>
          </a:xfrm>
        </p:spPr>
      </p:pic>
      <p:pic>
        <p:nvPicPr>
          <p:cNvPr id="21509" name="Content Placeholder 5" descr="kosti-trupa-i-grudnog-koa-12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781175"/>
            <a:ext cx="403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Content Placeholder 5" descr="kosti-trupa-i-grudnog-koa-12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4038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7651" name="Content Placeholder 4" descr="ora-026-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2989263"/>
            <a:ext cx="3200400" cy="17462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19700" y="1916113"/>
            <a:ext cx="3924300" cy="46085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m.sternocleidomastoideus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m.longus capitis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m.longus colli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m.scalenus anterior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m.scalenus medius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m.scalenus posterior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m.rectus capitis anterior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mm.suprahyoidei et infrahyoidei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7653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5435600" y="188913"/>
            <a:ext cx="3708400" cy="9366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Mišići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pregibači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fleksori</a:t>
            </a:r>
            <a:r>
              <a:rPr lang="en-US" dirty="0" smtClean="0">
                <a:solidFill>
                  <a:schemeClr val="bg1"/>
                </a:solidFill>
              </a:rPr>
              <a:t>)  </a:t>
            </a:r>
            <a:r>
              <a:rPr lang="en-US" dirty="0" err="1" smtClean="0">
                <a:solidFill>
                  <a:schemeClr val="bg1"/>
                </a:solidFill>
              </a:rPr>
              <a:t>glave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vrata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4" name="Content Placeholder 11" descr="longus_colli__capitis1335021597193.pn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4813"/>
            <a:ext cx="5076825" cy="597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Sportovi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</a:t>
            </a:r>
            <a:r>
              <a:rPr lang="sr-Latn-RS" dirty="0" smtClean="0"/>
              <a:t>češće 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Kao primer se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ističe</a:t>
            </a:r>
            <a:r>
              <a:rPr lang="en-US" dirty="0" smtClean="0"/>
              <a:t> </a:t>
            </a:r>
            <a:r>
              <a:rPr lang="en-US" dirty="0" err="1" smtClean="0"/>
              <a:t>boks</a:t>
            </a:r>
            <a:r>
              <a:rPr lang="en-US" dirty="0" smtClean="0"/>
              <a:t>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u </a:t>
            </a:r>
            <a:r>
              <a:rPr lang="en-US" dirty="0" err="1" smtClean="0"/>
              <a:t>njemu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protivniku</a:t>
            </a:r>
            <a:r>
              <a:rPr lang="en-US" dirty="0" smtClean="0"/>
              <a:t> </a:t>
            </a:r>
            <a:r>
              <a:rPr lang="en-US" dirty="0" err="1" smtClean="0"/>
              <a:t>zada</a:t>
            </a:r>
            <a:r>
              <a:rPr lang="en-US" dirty="0" smtClean="0"/>
              <a:t> </a:t>
            </a:r>
            <a:r>
              <a:rPr lang="en-US" dirty="0" err="1" smtClean="0"/>
              <a:t>udarac</a:t>
            </a:r>
            <a:r>
              <a:rPr lang="en-US" dirty="0" smtClean="0"/>
              <a:t> u </a:t>
            </a:r>
            <a:r>
              <a:rPr lang="en-US" dirty="0" err="1" smtClean="0"/>
              <a:t>glavu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postigne</a:t>
            </a:r>
            <a:r>
              <a:rPr lang="en-US" dirty="0" smtClean="0"/>
              <a:t> “k</a:t>
            </a:r>
            <a:r>
              <a:rPr lang="sr-Latn-RS" dirty="0" smtClean="0"/>
              <a:t>o</a:t>
            </a:r>
            <a:r>
              <a:rPr lang="en-US" dirty="0" err="1" smtClean="0"/>
              <a:t>nck</a:t>
            </a:r>
            <a:r>
              <a:rPr lang="en-US" dirty="0" smtClean="0"/>
              <a:t>-out”. </a:t>
            </a:r>
            <a:r>
              <a:rPr lang="en-US" dirty="0" err="1" smtClean="0"/>
              <a:t>Ragbi</a:t>
            </a:r>
            <a:r>
              <a:rPr lang="en-US" dirty="0" smtClean="0"/>
              <a:t>, </a:t>
            </a:r>
            <a:r>
              <a:rPr lang="en-US" dirty="0" err="1" smtClean="0"/>
              <a:t>nogomet</a:t>
            </a:r>
            <a:r>
              <a:rPr lang="en-US" dirty="0" smtClean="0"/>
              <a:t>, </a:t>
            </a:r>
            <a:r>
              <a:rPr lang="en-US" dirty="0" err="1" smtClean="0"/>
              <a:t>rukomet</a:t>
            </a:r>
            <a:r>
              <a:rPr lang="en-US" dirty="0" smtClean="0"/>
              <a:t>, </a:t>
            </a:r>
            <a:r>
              <a:rPr lang="en-US" dirty="0" err="1" smtClean="0"/>
              <a:t>automobilizam</a:t>
            </a:r>
            <a:r>
              <a:rPr lang="en-US" dirty="0" smtClean="0"/>
              <a:t>, </a:t>
            </a:r>
            <a:r>
              <a:rPr lang="en-US" dirty="0" err="1" smtClean="0"/>
              <a:t>biciklizam</a:t>
            </a:r>
            <a:r>
              <a:rPr lang="en-US" dirty="0" smtClean="0"/>
              <a:t>, </a:t>
            </a:r>
            <a:r>
              <a:rPr lang="en-US" dirty="0" err="1" smtClean="0"/>
              <a:t>zimski</a:t>
            </a:r>
            <a:r>
              <a:rPr lang="en-US" dirty="0" smtClean="0"/>
              <a:t> </a:t>
            </a:r>
            <a:r>
              <a:rPr lang="en-US" dirty="0" err="1" smtClean="0"/>
              <a:t>sportovi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obiluju</a:t>
            </a:r>
            <a:r>
              <a:rPr lang="en-US" dirty="0" smtClean="0"/>
              <a:t> </a:t>
            </a:r>
            <a:r>
              <a:rPr lang="en-US" dirty="0" err="1" smtClean="0"/>
              <a:t>situacijama</a:t>
            </a:r>
            <a:r>
              <a:rPr lang="en-US" dirty="0" smtClean="0"/>
              <a:t>  </a:t>
            </a:r>
            <a:r>
              <a:rPr lang="en-US" dirty="0" err="1" smtClean="0"/>
              <a:t>nesrećnim</a:t>
            </a:r>
            <a:r>
              <a:rPr lang="en-US" dirty="0" smtClean="0"/>
              <a:t> </a:t>
            </a:r>
            <a:r>
              <a:rPr lang="en-US" dirty="0" err="1" smtClean="0"/>
              <a:t>okolnostima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žalost</a:t>
            </a:r>
            <a:r>
              <a:rPr lang="en-US" dirty="0" smtClean="0"/>
              <a:t>,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lakših</a:t>
            </a:r>
            <a:r>
              <a:rPr lang="en-US" dirty="0" smtClean="0"/>
              <a:t> </a:t>
            </a:r>
            <a:r>
              <a:rPr lang="en-US" dirty="0" err="1" smtClean="0"/>
              <a:t>iili</a:t>
            </a:r>
            <a:r>
              <a:rPr lang="en-US" dirty="0" smtClean="0"/>
              <a:t> </a:t>
            </a:r>
            <a:r>
              <a:rPr lang="en-US" dirty="0" err="1" smtClean="0"/>
              <a:t>težih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chemeClr val="bg1"/>
                </a:solidFill>
              </a:rPr>
              <a:t>m.sternocleidomastoideus (SCM)</a:t>
            </a:r>
            <a:br>
              <a:rPr lang="sr-Latn-R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                   </a:t>
            </a:r>
            <a:r>
              <a:rPr lang="en-US" sz="4000" dirty="0" smtClean="0"/>
              <a:t>P</a:t>
            </a:r>
            <a:r>
              <a:rPr lang="sr-Latn-RS" sz="4000" dirty="0" smtClean="0"/>
              <a:t>ripoji: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i="1" dirty="0" smtClean="0"/>
              <a:t>manubrium </a:t>
            </a:r>
            <a:r>
              <a:rPr lang="sr-Latn-RS" sz="4000" b="1" i="1" dirty="0" smtClean="0"/>
              <a:t>sterni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/>
              <a:t>medijalni deo </a:t>
            </a:r>
            <a:r>
              <a:rPr lang="sr-Latn-RS" sz="4000" b="1" dirty="0" smtClean="0"/>
              <a:t>klavikule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/>
              <a:t>spoljna strana </a:t>
            </a:r>
            <a:r>
              <a:rPr lang="sr-Latn-RS" sz="4000" b="1" dirty="0" smtClean="0"/>
              <a:t>mastoidnog</a:t>
            </a:r>
            <a:r>
              <a:rPr lang="sr-Latn-RS" sz="4000" dirty="0" smtClean="0"/>
              <a:t> nastavka (temporalna kost) i na okcipitalnoj kosti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4000" dirty="0" smtClean="0"/>
              <a:t>                </a:t>
            </a:r>
            <a:r>
              <a:rPr lang="en-US" sz="4000" dirty="0" smtClean="0"/>
              <a:t>I</a:t>
            </a:r>
            <a:r>
              <a:rPr lang="sr-Latn-RS" sz="4000" dirty="0" smtClean="0"/>
              <a:t>nervacija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/>
              <a:t>nervi cervicales (C2,3)  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/>
              <a:t>nervus accessorius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4000" dirty="0" smtClean="0"/>
              <a:t>                </a:t>
            </a:r>
            <a:r>
              <a:rPr lang="en-US" sz="4000" dirty="0" smtClean="0"/>
              <a:t>F</a:t>
            </a:r>
            <a:r>
              <a:rPr lang="sr-Latn-RS" sz="4000" dirty="0" smtClean="0"/>
              <a:t>unkcija: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u="sng" dirty="0" smtClean="0"/>
              <a:t>fleksija</a:t>
            </a:r>
            <a:r>
              <a:rPr lang="sr-Latn-RS" sz="4000" dirty="0" smtClean="0"/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/>
              <a:t>bočna fleksija 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dirty="0" smtClean="0"/>
              <a:t>kontralateralna rotacija vrata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dirty="0" smtClean="0"/>
              <a:t>  </a:t>
            </a:r>
          </a:p>
        </p:txBody>
      </p:sp>
      <p:pic>
        <p:nvPicPr>
          <p:cNvPr id="28676" name="Content Placeholder 4" descr="ora-026-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2636838"/>
            <a:ext cx="40322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m.sternocleidomastoideus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138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</a:t>
            </a:r>
            <a:r>
              <a:rPr lang="sr-Latn-RS" dirty="0" smtClean="0"/>
              <a:t>vaj mišić je fleksor glave i vrata samo ako je glava fiksirana prema gornjim vratnim pršljenovima (ako glava ne bi bila fiksirana, kontrakcija bi izazvala ekstenziju gornjih i fleksiju donjih vratnih pršljenova.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</a:t>
            </a:r>
            <a:r>
              <a:rPr lang="sr-Latn-RS" dirty="0" smtClean="0"/>
              <a:t>n je fleksor u zglobovima kičme a ekstenzor u atlantookcipitalnom zglobu</a:t>
            </a:r>
            <a:endParaRPr lang="en-US" dirty="0"/>
          </a:p>
        </p:txBody>
      </p:sp>
      <p:pic>
        <p:nvPicPr>
          <p:cNvPr id="29700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628775"/>
            <a:ext cx="403225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Pokreti u vratnoj kičmi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Pokreti</a:t>
            </a:r>
            <a:r>
              <a:rPr lang="en-US" dirty="0" smtClean="0"/>
              <a:t> u </a:t>
            </a:r>
            <a:r>
              <a:rPr lang="en-US" dirty="0" err="1" smtClean="0"/>
              <a:t>vratnoj</a:t>
            </a:r>
            <a:r>
              <a:rPr lang="en-US" dirty="0" smtClean="0"/>
              <a:t> </a:t>
            </a:r>
            <a:r>
              <a:rPr lang="en-US" dirty="0" err="1" smtClean="0"/>
              <a:t>kičmi</a:t>
            </a:r>
            <a:r>
              <a:rPr lang="en-US" dirty="0" smtClean="0"/>
              <a:t> </a:t>
            </a:r>
            <a:r>
              <a:rPr lang="en-US" dirty="0" err="1" smtClean="0"/>
              <a:t>zavise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</a:t>
            </a:r>
            <a:r>
              <a:rPr lang="en-US" dirty="0" err="1" smtClean="0"/>
              <a:t>diskusa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pravca</a:t>
            </a:r>
            <a:r>
              <a:rPr lang="en-US" dirty="0" smtClean="0"/>
              <a:t> </a:t>
            </a:r>
            <a:r>
              <a:rPr lang="en-US" dirty="0" err="1" smtClean="0"/>
              <a:t>zglobnih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 u </a:t>
            </a:r>
            <a:r>
              <a:rPr lang="en-US" dirty="0" err="1" smtClean="0"/>
              <a:t>kome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one </a:t>
            </a:r>
            <a:r>
              <a:rPr lang="en-US" dirty="0" err="1" smtClean="0"/>
              <a:t>postavljene</a:t>
            </a:r>
            <a:r>
              <a:rPr lang="en-US" dirty="0" smtClean="0"/>
              <a:t>.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ravnoteža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uslovljenje</a:t>
            </a:r>
            <a:r>
              <a:rPr lang="en-US" dirty="0" smtClean="0"/>
              <a:t> </a:t>
            </a:r>
            <a:r>
              <a:rPr lang="en-US" dirty="0" err="1" smtClean="0"/>
              <a:t>njegovom</a:t>
            </a:r>
            <a:r>
              <a:rPr lang="en-US" dirty="0" smtClean="0"/>
              <a:t> </a:t>
            </a:r>
            <a:r>
              <a:rPr lang="en-US" dirty="0" err="1" smtClean="0"/>
              <a:t>snažnom</a:t>
            </a:r>
            <a:r>
              <a:rPr lang="en-US" dirty="0" smtClean="0"/>
              <a:t> </a:t>
            </a:r>
            <a:r>
              <a:rPr lang="en-US" dirty="0" err="1" smtClean="0"/>
              <a:t>muskulaturom</a:t>
            </a:r>
            <a:r>
              <a:rPr lang="en-US" dirty="0" smtClean="0"/>
              <a:t>. </a:t>
            </a:r>
            <a:r>
              <a:rPr lang="en-US" dirty="0" err="1" smtClean="0"/>
              <a:t>Savitljivost</a:t>
            </a:r>
            <a:r>
              <a:rPr lang="en-US" dirty="0" smtClean="0"/>
              <a:t>, </a:t>
            </a:r>
            <a:r>
              <a:rPr lang="en-US" dirty="0" err="1" smtClean="0"/>
              <a:t>elastičnost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ispravno</a:t>
            </a:r>
            <a:r>
              <a:rPr lang="en-US" dirty="0" smtClean="0"/>
              <a:t> </a:t>
            </a:r>
            <a:r>
              <a:rPr lang="en-US" dirty="0" err="1" smtClean="0"/>
              <a:t>držanje</a:t>
            </a:r>
            <a:r>
              <a:rPr lang="en-US" dirty="0" smtClean="0"/>
              <a:t> </a:t>
            </a:r>
            <a:r>
              <a:rPr lang="en-US" dirty="0" err="1" smtClean="0"/>
              <a:t>kičmenog</a:t>
            </a:r>
            <a:r>
              <a:rPr lang="en-US" dirty="0" smtClean="0"/>
              <a:t> </a:t>
            </a:r>
            <a:r>
              <a:rPr lang="en-US" dirty="0" err="1" smtClean="0"/>
              <a:t>stuba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dirty="0" err="1" smtClean="0"/>
              <a:t>zavise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okolne</a:t>
            </a:r>
            <a:r>
              <a:rPr lang="en-US" dirty="0" smtClean="0"/>
              <a:t> </a:t>
            </a:r>
            <a:r>
              <a:rPr lang="en-US" dirty="0" err="1" smtClean="0"/>
              <a:t>muskula</a:t>
            </a:r>
            <a:r>
              <a:rPr lang="sr-Latn-RS" dirty="0" smtClean="0"/>
              <a:t>t</a:t>
            </a:r>
            <a:r>
              <a:rPr lang="en-US" dirty="0" err="1" smtClean="0"/>
              <a:t>ure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572000"/>
            <a:ext cx="1533525" cy="20738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Anatomski izgled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Pored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, </a:t>
            </a:r>
            <a:r>
              <a:rPr lang="en-US" dirty="0" err="1" smtClean="0"/>
              <a:t>vrat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karakteristiku</a:t>
            </a:r>
            <a:r>
              <a:rPr lang="en-US" dirty="0" smtClean="0"/>
              <a:t> </a:t>
            </a:r>
            <a:r>
              <a:rPr lang="en-US" dirty="0" err="1" smtClean="0"/>
              <a:t>ljudskog</a:t>
            </a:r>
            <a:r>
              <a:rPr lang="en-US" dirty="0" smtClean="0"/>
              <a:t> </a:t>
            </a:r>
            <a:r>
              <a:rPr lang="en-US" dirty="0" err="1" smtClean="0"/>
              <a:t>lika</a:t>
            </a:r>
            <a:r>
              <a:rPr lang="en-US" dirty="0" smtClean="0"/>
              <a:t>,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anatomskoj</a:t>
            </a:r>
            <a:r>
              <a:rPr lang="en-US" dirty="0" smtClean="0"/>
              <a:t> </a:t>
            </a:r>
            <a:r>
              <a:rPr lang="en-US" dirty="0" err="1" smtClean="0"/>
              <a:t>konfiguraciji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individualnom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držanja</a:t>
            </a:r>
            <a:r>
              <a:rPr lang="en-US" dirty="0" smtClean="0"/>
              <a:t>. On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1/10 </a:t>
            </a:r>
            <a:r>
              <a:rPr lang="en-US" dirty="0" err="1" smtClean="0"/>
              <a:t>visine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. </a:t>
            </a:r>
            <a:r>
              <a:rPr lang="en-US" dirty="0" err="1" smtClean="0"/>
              <a:t>Međutim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sr-Latn-R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morfologije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a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discipline </a:t>
            </a:r>
            <a:r>
              <a:rPr lang="en-US" dirty="0" err="1" smtClean="0"/>
              <a:t>kojom</a:t>
            </a:r>
            <a:r>
              <a:rPr lang="en-US" dirty="0" smtClean="0"/>
              <a:t> se </a:t>
            </a:r>
            <a:r>
              <a:rPr lang="en-US" dirty="0" err="1" smtClean="0"/>
              <a:t>bave</a:t>
            </a:r>
            <a:r>
              <a:rPr lang="en-US" dirty="0" smtClean="0"/>
              <a:t>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,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onih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opredeljeni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borilačke</a:t>
            </a:r>
            <a:r>
              <a:rPr lang="en-US" dirty="0" smtClean="0"/>
              <a:t> </a:t>
            </a:r>
            <a:r>
              <a:rPr lang="en-US" dirty="0" err="1" smtClean="0"/>
              <a:t>sportove</a:t>
            </a:r>
            <a:r>
              <a:rPr lang="en-US" dirty="0" smtClean="0"/>
              <a:t>, </a:t>
            </a:r>
            <a:r>
              <a:rPr lang="en-US" dirty="0" err="1" smtClean="0"/>
              <a:t>vrat</a:t>
            </a:r>
            <a:r>
              <a:rPr lang="en-US" dirty="0" smtClean="0"/>
              <a:t> je </a:t>
            </a:r>
            <a:r>
              <a:rPr lang="en-US" dirty="0" err="1" smtClean="0"/>
              <a:t>kratak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jakim</a:t>
            </a:r>
            <a:r>
              <a:rPr lang="en-US" dirty="0" smtClean="0"/>
              <a:t> </a:t>
            </a:r>
            <a:r>
              <a:rPr lang="en-US" dirty="0" err="1" smtClean="0"/>
              <a:t>hipetrofičnim</a:t>
            </a:r>
            <a:r>
              <a:rPr lang="en-US" dirty="0" smtClean="0"/>
              <a:t> </a:t>
            </a:r>
            <a:r>
              <a:rPr lang="en-US" dirty="0" err="1" smtClean="0"/>
              <a:t>mišićima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dugotrajnih</a:t>
            </a:r>
            <a:r>
              <a:rPr lang="en-US" dirty="0" smtClean="0"/>
              <a:t> </a:t>
            </a:r>
            <a:r>
              <a:rPr lang="en-US" dirty="0" err="1" smtClean="0"/>
              <a:t>vežbanja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. </a:t>
            </a:r>
            <a:r>
              <a:rPr lang="en-US" dirty="0" err="1" smtClean="0"/>
              <a:t>Redovnim</a:t>
            </a:r>
            <a:r>
              <a:rPr lang="en-US" dirty="0" smtClean="0"/>
              <a:t> </a:t>
            </a:r>
            <a:r>
              <a:rPr lang="en-US" dirty="0" err="1" smtClean="0"/>
              <a:t>vežbanjem</a:t>
            </a:r>
            <a:r>
              <a:rPr lang="en-US" dirty="0" smtClean="0"/>
              <a:t> </a:t>
            </a:r>
            <a:r>
              <a:rPr lang="en-US" dirty="0" err="1" smtClean="0"/>
              <a:t>vrat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snažniji</a:t>
            </a:r>
            <a:r>
              <a:rPr lang="en-US" dirty="0" smtClean="0"/>
              <a:t>, </a:t>
            </a:r>
            <a:r>
              <a:rPr lang="en-US" dirty="0" err="1" smtClean="0"/>
              <a:t>gipkiji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pokretljiviji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10200"/>
            <a:ext cx="1559719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 smtClean="0"/>
              <a:t>Povrede</a:t>
            </a:r>
            <a:r>
              <a:rPr lang="en-US" i="1" dirty="0" smtClean="0"/>
              <a:t> </a:t>
            </a:r>
            <a:r>
              <a:rPr lang="en-US" i="1" dirty="0" err="1" smtClean="0"/>
              <a:t>vrata</a:t>
            </a:r>
            <a:r>
              <a:rPr lang="en-US" i="1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sreću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takmičenja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ragbista</a:t>
            </a:r>
            <a:r>
              <a:rPr lang="en-US" dirty="0" smtClean="0"/>
              <a:t>, </a:t>
            </a:r>
            <a:r>
              <a:rPr lang="en-US" dirty="0" err="1" smtClean="0"/>
              <a:t>džudista</a:t>
            </a:r>
            <a:r>
              <a:rPr lang="en-US" dirty="0" smtClean="0"/>
              <a:t>, </a:t>
            </a:r>
            <a:r>
              <a:rPr lang="en-US" dirty="0" err="1" smtClean="0"/>
              <a:t>rvača</a:t>
            </a:r>
            <a:r>
              <a:rPr lang="en-US" dirty="0" smtClean="0"/>
              <a:t>, </a:t>
            </a:r>
            <a:r>
              <a:rPr lang="en-US" dirty="0" err="1" smtClean="0"/>
              <a:t>skijaša</a:t>
            </a:r>
            <a:r>
              <a:rPr lang="en-US" dirty="0" smtClean="0"/>
              <a:t>, </a:t>
            </a:r>
            <a:r>
              <a:rPr lang="en-US" dirty="0" err="1" smtClean="0"/>
              <a:t>motociklista</a:t>
            </a:r>
            <a:r>
              <a:rPr lang="en-US" dirty="0" smtClean="0"/>
              <a:t>, </a:t>
            </a:r>
            <a:r>
              <a:rPr lang="en-US" dirty="0" err="1" smtClean="0"/>
              <a:t>automobilista</a:t>
            </a:r>
            <a:r>
              <a:rPr lang="en-US" dirty="0" smtClean="0"/>
              <a:t>, </a:t>
            </a:r>
            <a:r>
              <a:rPr lang="en-US" dirty="0" err="1" smtClean="0"/>
              <a:t>jahača</a:t>
            </a:r>
            <a:r>
              <a:rPr lang="en-US" dirty="0" smtClean="0"/>
              <a:t>, </a:t>
            </a:r>
            <a:r>
              <a:rPr lang="en-US" dirty="0" err="1" smtClean="0"/>
              <a:t>gnjuraca</a:t>
            </a:r>
            <a:r>
              <a:rPr lang="en-US" dirty="0" smtClean="0"/>
              <a:t>, </a:t>
            </a:r>
            <a:r>
              <a:rPr lang="en-US" dirty="0" err="1" smtClean="0"/>
              <a:t>skakača</a:t>
            </a:r>
            <a:r>
              <a:rPr lang="en-US" dirty="0" smtClean="0"/>
              <a:t> u </a:t>
            </a:r>
            <a:r>
              <a:rPr lang="en-US" dirty="0" err="1" smtClean="0"/>
              <a:t>vodu</a:t>
            </a:r>
            <a:r>
              <a:rPr lang="en-US" dirty="0" smtClean="0"/>
              <a:t>. </a:t>
            </a:r>
            <a:r>
              <a:rPr lang="en-US" dirty="0" err="1" smtClean="0"/>
              <a:t>Ponekad</a:t>
            </a:r>
            <a:r>
              <a:rPr lang="en-US" dirty="0" smtClean="0"/>
              <a:t> </a:t>
            </a:r>
            <a:r>
              <a:rPr lang="en-US" dirty="0" err="1" smtClean="0"/>
              <a:t>nagle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jačine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pravca</a:t>
            </a:r>
            <a:r>
              <a:rPr lang="en-US" dirty="0" smtClean="0"/>
              <a:t> </a:t>
            </a:r>
            <a:r>
              <a:rPr lang="en-US" dirty="0" err="1" smtClean="0"/>
              <a:t>vetra,na</a:t>
            </a:r>
            <a:r>
              <a:rPr lang="en-US" dirty="0" smtClean="0"/>
              <a:t> </a:t>
            </a:r>
            <a:r>
              <a:rPr lang="en-US" dirty="0" err="1" smtClean="0"/>
              <a:t>moru</a:t>
            </a:r>
            <a:r>
              <a:rPr lang="en-US" dirty="0" smtClean="0"/>
              <a:t>, </a:t>
            </a:r>
            <a:r>
              <a:rPr lang="en-US" dirty="0" err="1" smtClean="0"/>
              <a:t>jezeru</a:t>
            </a:r>
            <a:r>
              <a:rPr lang="en-US" dirty="0" smtClean="0"/>
              <a:t>, </a:t>
            </a:r>
            <a:r>
              <a:rPr lang="en-US" dirty="0" err="1" smtClean="0"/>
              <a:t>reci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bazenu</a:t>
            </a:r>
            <a:r>
              <a:rPr lang="en-US" dirty="0" smtClean="0"/>
              <a:t> </a:t>
            </a:r>
            <a:r>
              <a:rPr lang="en-US" dirty="0" err="1" smtClean="0"/>
              <a:t>izazivaju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talase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iznenadnu</a:t>
            </a:r>
            <a:r>
              <a:rPr lang="en-US" dirty="0" smtClean="0"/>
              <a:t> </a:t>
            </a:r>
            <a:r>
              <a:rPr lang="en-US" dirty="0" err="1" smtClean="0"/>
              <a:t>promenu</a:t>
            </a:r>
            <a:r>
              <a:rPr lang="en-US" dirty="0" smtClean="0"/>
              <a:t> </a:t>
            </a:r>
            <a:r>
              <a:rPr lang="en-US" dirty="0" err="1" smtClean="0"/>
              <a:t>dubine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uzrok</a:t>
            </a:r>
            <a:r>
              <a:rPr lang="en-US" dirty="0" smtClean="0"/>
              <a:t> </a:t>
            </a:r>
            <a:r>
              <a:rPr lang="en-US" dirty="0" err="1" smtClean="0"/>
              <a:t>teških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skakača</a:t>
            </a:r>
            <a:r>
              <a:rPr lang="en-US" dirty="0" smtClean="0"/>
              <a:t> u </a:t>
            </a:r>
            <a:r>
              <a:rPr lang="en-US" dirty="0" err="1" smtClean="0"/>
              <a:t>vodu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4000"/>
            <a:ext cx="2057400" cy="12501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Ukazivanje prve pomoći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težini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različitu</a:t>
            </a:r>
            <a:r>
              <a:rPr lang="en-US" dirty="0" smtClean="0"/>
              <a:t> </a:t>
            </a:r>
            <a:r>
              <a:rPr lang="en-US" dirty="0" err="1" smtClean="0"/>
              <a:t>simptomatologiju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stvara</a:t>
            </a:r>
            <a:r>
              <a:rPr lang="en-US" dirty="0" smtClean="0"/>
              <a:t> </a:t>
            </a:r>
            <a:r>
              <a:rPr lang="en-US" dirty="0" err="1" smtClean="0"/>
              <a:t>posebne</a:t>
            </a:r>
            <a:r>
              <a:rPr lang="en-US" dirty="0" smtClean="0"/>
              <a:t> </a:t>
            </a:r>
            <a:r>
              <a:rPr lang="en-US" dirty="0" err="1" smtClean="0"/>
              <a:t>poteškoće</a:t>
            </a:r>
            <a:r>
              <a:rPr lang="en-US" dirty="0" smtClean="0"/>
              <a:t> </a:t>
            </a:r>
            <a:r>
              <a:rPr lang="en-US" dirty="0" err="1" smtClean="0"/>
              <a:t>lekaru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prepozna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ukaže</a:t>
            </a:r>
            <a:r>
              <a:rPr lang="en-US" dirty="0" smtClean="0"/>
              <a:t> </a:t>
            </a:r>
            <a:r>
              <a:rPr lang="en-US" dirty="0" err="1" smtClean="0"/>
              <a:t>prvu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 </a:t>
            </a:r>
            <a:r>
              <a:rPr lang="en-US" dirty="0" err="1" smtClean="0"/>
              <a:t>namestu</a:t>
            </a:r>
            <a:r>
              <a:rPr lang="en-US" dirty="0" smtClean="0"/>
              <a:t> </a:t>
            </a:r>
            <a:r>
              <a:rPr lang="en-US" dirty="0" err="1" smtClean="0"/>
              <a:t>akcidenta</a:t>
            </a:r>
            <a:r>
              <a:rPr lang="en-US" dirty="0" smtClean="0"/>
              <a:t>. </a:t>
            </a:r>
            <a:r>
              <a:rPr lang="en-US" dirty="0" err="1" smtClean="0"/>
              <a:t>Važnu</a:t>
            </a:r>
            <a:r>
              <a:rPr lang="en-US" dirty="0" smtClean="0"/>
              <a:t> </a:t>
            </a:r>
            <a:r>
              <a:rPr lang="en-US" dirty="0" err="1" smtClean="0"/>
              <a:t>praktičnu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njegovu</a:t>
            </a:r>
            <a:r>
              <a:rPr lang="en-US" dirty="0" smtClean="0"/>
              <a:t> </a:t>
            </a:r>
            <a:r>
              <a:rPr lang="en-US" dirty="0" err="1" smtClean="0"/>
              <a:t>dalju</a:t>
            </a:r>
            <a:r>
              <a:rPr lang="en-US" dirty="0" smtClean="0"/>
              <a:t> </a:t>
            </a:r>
            <a:r>
              <a:rPr lang="en-US" dirty="0" err="1" smtClean="0"/>
              <a:t>sudbinu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adekvatno</a:t>
            </a:r>
            <a:r>
              <a:rPr lang="en-US" dirty="0" smtClean="0"/>
              <a:t> </a:t>
            </a:r>
            <a:r>
              <a:rPr lang="en-US" dirty="0" err="1" smtClean="0"/>
              <a:t>ukazivanje</a:t>
            </a:r>
            <a:r>
              <a:rPr lang="en-US" dirty="0" smtClean="0"/>
              <a:t>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transporta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do </a:t>
            </a:r>
            <a:r>
              <a:rPr lang="en-US" dirty="0" err="1" smtClean="0"/>
              <a:t>specijalizovane</a:t>
            </a:r>
            <a:r>
              <a:rPr lang="en-US" dirty="0" smtClean="0"/>
              <a:t> </a:t>
            </a:r>
            <a:r>
              <a:rPr lang="en-US" dirty="0" err="1" smtClean="0"/>
              <a:t>ustanove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ovakvih</a:t>
            </a:r>
            <a:r>
              <a:rPr lang="en-US" dirty="0" smtClean="0"/>
              <a:t> </a:t>
            </a:r>
            <a:r>
              <a:rPr lang="en-US" dirty="0" err="1" smtClean="0"/>
              <a:t>poveda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0"/>
            <a:ext cx="2109787" cy="118543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Transport </a:t>
            </a:r>
            <a:r>
              <a:rPr lang="en-US" dirty="0" err="1" smtClean="0"/>
              <a:t>povre</a:t>
            </a:r>
            <a:r>
              <a:rPr lang="sr-Latn-RS" dirty="0" smtClean="0"/>
              <a:t>đenih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vratne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</a:t>
            </a:r>
            <a:r>
              <a:rPr lang="en-US" dirty="0" err="1" smtClean="0"/>
              <a:t>događaju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najrazličitijim</a:t>
            </a:r>
            <a:r>
              <a:rPr lang="en-US" dirty="0" smtClean="0"/>
              <a:t> </a:t>
            </a:r>
            <a:r>
              <a:rPr lang="en-US" dirty="0" err="1" smtClean="0"/>
              <a:t>mestima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situacijama</a:t>
            </a:r>
            <a:r>
              <a:rPr lang="en-US" dirty="0" smtClean="0"/>
              <a:t>. U </a:t>
            </a:r>
            <a:r>
              <a:rPr lang="en-US" dirty="0" err="1" smtClean="0"/>
              <a:t>većini</a:t>
            </a:r>
            <a:r>
              <a:rPr lang="en-US" dirty="0" smtClean="0"/>
              <a:t>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prvu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transport </a:t>
            </a:r>
            <a:r>
              <a:rPr lang="en-US" dirty="0" err="1" smtClean="0"/>
              <a:t>obavljaju</a:t>
            </a:r>
            <a:r>
              <a:rPr lang="en-US" dirty="0" smtClean="0"/>
              <a:t> </a:t>
            </a:r>
            <a:r>
              <a:rPr lang="en-US" dirty="0" err="1" smtClean="0"/>
              <a:t>nestručna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, </a:t>
            </a:r>
            <a:r>
              <a:rPr lang="en-US" dirty="0" err="1" smtClean="0"/>
              <a:t>saputnici</a:t>
            </a:r>
            <a:r>
              <a:rPr lang="en-US" dirty="0" smtClean="0"/>
              <a:t>, </a:t>
            </a:r>
            <a:r>
              <a:rPr lang="en-US" dirty="0" err="1" smtClean="0"/>
              <a:t>suvozač</a:t>
            </a:r>
            <a:r>
              <a:rPr lang="en-US" dirty="0" smtClean="0"/>
              <a:t>, </a:t>
            </a:r>
            <a:r>
              <a:rPr lang="en-US" dirty="0" err="1" smtClean="0"/>
              <a:t>obezbeđenje</a:t>
            </a:r>
            <a:r>
              <a:rPr lang="en-US" dirty="0" smtClean="0"/>
              <a:t>, </a:t>
            </a:r>
            <a:r>
              <a:rPr lang="en-US" dirty="0" err="1" smtClean="0"/>
              <a:t>milicionari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vatrogasci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nestručna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 </a:t>
            </a:r>
            <a:r>
              <a:rPr lang="en-US" dirty="0" err="1" smtClean="0"/>
              <a:t>komplikacije.paraliza</a:t>
            </a:r>
            <a:r>
              <a:rPr lang="en-US" dirty="0" smtClean="0"/>
              <a:t>, </a:t>
            </a:r>
            <a:r>
              <a:rPr lang="en-US" dirty="0" err="1" smtClean="0"/>
              <a:t>kojih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u </a:t>
            </a:r>
            <a:r>
              <a:rPr lang="en-US" dirty="0" err="1" smtClean="0"/>
              <a:t>momentu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smrt</a:t>
            </a:r>
            <a:r>
              <a:rPr lang="en-US" dirty="0" smtClean="0"/>
              <a:t>. </a:t>
            </a:r>
            <a:r>
              <a:rPr lang="en-US" dirty="0" err="1" smtClean="0"/>
              <a:t>Nestabilna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vratne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 je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opasno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.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</a:p>
          <a:p>
            <a:r>
              <a:rPr lang="sr-Latn-RS" dirty="0" err="1" smtClean="0"/>
              <a:t>P</a:t>
            </a:r>
            <a:r>
              <a:rPr lang="en-US" dirty="0" err="1" smtClean="0"/>
              <a:t>ogrešan</a:t>
            </a:r>
            <a:r>
              <a:rPr lang="en-US" dirty="0" smtClean="0"/>
              <a:t> </a:t>
            </a:r>
            <a:r>
              <a:rPr lang="en-US" dirty="0" err="1" smtClean="0"/>
              <a:t>pokret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nepovratno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ošteti</a:t>
            </a:r>
            <a:r>
              <a:rPr lang="en-US" dirty="0" smtClean="0"/>
              <a:t> </a:t>
            </a:r>
            <a:r>
              <a:rPr lang="en-US" dirty="0" err="1" smtClean="0"/>
              <a:t>kičmenu</a:t>
            </a:r>
            <a:r>
              <a:rPr lang="en-US" dirty="0" smtClean="0"/>
              <a:t> </a:t>
            </a:r>
            <a:r>
              <a:rPr lang="en-US" dirty="0" err="1" smtClean="0"/>
              <a:t>moždinu</a:t>
            </a:r>
            <a:r>
              <a:rPr lang="en-US" dirty="0" smtClean="0"/>
              <a:t>. </a:t>
            </a:r>
            <a:r>
              <a:rPr lang="en-US" dirty="0" err="1" smtClean="0"/>
              <a:t>Zato</a:t>
            </a:r>
            <a:r>
              <a:rPr lang="en-US" dirty="0" smtClean="0"/>
              <a:t> je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naglasi</a:t>
            </a:r>
            <a:r>
              <a:rPr lang="en-US" dirty="0" smtClean="0"/>
              <a:t> </a:t>
            </a:r>
            <a:r>
              <a:rPr lang="en-US" dirty="0" err="1" smtClean="0"/>
              <a:t>važnost</a:t>
            </a:r>
            <a:r>
              <a:rPr lang="en-US" dirty="0" smtClean="0"/>
              <a:t> </a:t>
            </a:r>
            <a:r>
              <a:rPr lang="en-US" dirty="0" err="1" smtClean="0"/>
              <a:t>pravilnog</a:t>
            </a:r>
            <a:r>
              <a:rPr lang="en-US" dirty="0" smtClean="0"/>
              <a:t> </a:t>
            </a:r>
            <a:r>
              <a:rPr lang="en-US" dirty="0" err="1" smtClean="0"/>
              <a:t>ukazivanja</a:t>
            </a:r>
            <a:r>
              <a:rPr lang="en-US" dirty="0" smtClean="0"/>
              <a:t>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… </a:t>
            </a:r>
            <a:r>
              <a:rPr lang="en-US" dirty="0" err="1" smtClean="0"/>
              <a:t>transporta</a:t>
            </a:r>
            <a:r>
              <a:rPr lang="en-US" dirty="0" smtClean="0"/>
              <a:t> do </a:t>
            </a:r>
            <a:r>
              <a:rPr lang="en-US" dirty="0" err="1" smtClean="0"/>
              <a:t>bolnice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62600"/>
            <a:ext cx="1946639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Podela povreda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sportsko</a:t>
            </a:r>
            <a:r>
              <a:rPr lang="en-US" dirty="0" smtClean="0"/>
              <a:t> </a:t>
            </a:r>
            <a:r>
              <a:rPr lang="en-US" dirty="0" err="1" smtClean="0"/>
              <a:t>medicinskoj</a:t>
            </a:r>
            <a:r>
              <a:rPr lang="en-US" dirty="0" smtClean="0"/>
              <a:t> </a:t>
            </a:r>
            <a:r>
              <a:rPr lang="en-US" dirty="0" err="1" smtClean="0"/>
              <a:t>praksi</a:t>
            </a:r>
            <a:r>
              <a:rPr lang="en-US" dirty="0" smtClean="0"/>
              <a:t> u </a:t>
            </a:r>
            <a:r>
              <a:rPr lang="en-US" dirty="0" err="1" smtClean="0"/>
              <a:t>anatomskom</a:t>
            </a:r>
            <a:r>
              <a:rPr lang="en-US" dirty="0" smtClean="0"/>
              <a:t> </a:t>
            </a:r>
            <a:r>
              <a:rPr lang="en-US" dirty="0" err="1" smtClean="0"/>
              <a:t>pogledu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svrstavamo</a:t>
            </a:r>
            <a:r>
              <a:rPr lang="en-US" dirty="0" smtClean="0"/>
              <a:t> 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intenziteta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organa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ligamentno-kapsularnog</a:t>
            </a:r>
            <a:r>
              <a:rPr lang="en-US" dirty="0" smtClean="0"/>
              <a:t> </a:t>
            </a:r>
            <a:r>
              <a:rPr lang="en-US" dirty="0" err="1" smtClean="0"/>
              <a:t>aparata</a:t>
            </a:r>
            <a:r>
              <a:rPr lang="en-US" dirty="0" smtClean="0"/>
              <a:t> </a:t>
            </a:r>
            <a:r>
              <a:rPr lang="en-US" dirty="0" err="1" smtClean="0"/>
              <a:t>kičmenog</a:t>
            </a:r>
            <a:r>
              <a:rPr lang="en-US" dirty="0" smtClean="0"/>
              <a:t> </a:t>
            </a:r>
            <a:r>
              <a:rPr lang="en-US" dirty="0" err="1" smtClean="0"/>
              <a:t>stuba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povrede</a:t>
            </a:r>
            <a:r>
              <a:rPr lang="en-US" dirty="0" smtClean="0"/>
              <a:t> </a:t>
            </a:r>
            <a:r>
              <a:rPr lang="en-US" dirty="0" err="1" smtClean="0"/>
              <a:t>kičmene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nervnih</a:t>
            </a:r>
            <a:r>
              <a:rPr lang="en-US" dirty="0" smtClean="0"/>
              <a:t> </a:t>
            </a:r>
            <a:r>
              <a:rPr lang="en-US" dirty="0" err="1" smtClean="0"/>
              <a:t>korena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418" y="2514600"/>
            <a:ext cx="2712357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mišića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/>
              <a:t>Povrede mišića vrata – najčešće srećemo u sledećim sportovima: boksu, karateu, rvanju, džudou, veslanju, dizanju tegova. Povrede nastaju usled direknih udaraca i javljaju se kontuzione povrede, jaka kontrakcija mišića vrata protiv otpora izaziva distenzione povrede, snažno dejstvo mišićne kontrakcije izaziva rascep mišića ilipotpuni prekid (rupturu) i to u delu pripoja ili polazišta. Najčešće oštećeni mišići su: m. trapeesius, i m. longissimus capitis</a:t>
            </a:r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mišića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/>
              <a:t>Kliničkom slikom dominira bol različite jačine (u zavisnosti od povrede), otok, krvni podliv, i otežano držanje glave sa ograničenim pokretima palpatorno mesto je bolno na dodir a sportista drži glavu i vrat u jednu stranu (torticolis) usled povrede mišića vrata i pleksusa cervikalisa et brahialisa i ovaj fenomen kod sportista je poznat kao „ušinuće vrata“. Ovo stanje ispravnim doziranim treningom smiruje se za nekoliko dana, </a:t>
            </a:r>
            <a:r>
              <a:rPr lang="sr-Latn-RS" dirty="0" smtClean="0"/>
              <a:t>a </a:t>
            </a:r>
            <a:r>
              <a:rPr lang="vi-VN" dirty="0" smtClean="0"/>
              <a:t>ako se stanje pogoršava radi se o težoj povredi i sumnjamo na povrede koštano zglobnih delova vrata.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Mozak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visokodiferencirano</a:t>
            </a:r>
            <a:r>
              <a:rPr lang="en-US" dirty="0" smtClean="0"/>
              <a:t> </a:t>
            </a:r>
            <a:r>
              <a:rPr lang="en-US" dirty="0" err="1" smtClean="0"/>
              <a:t>tkivo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kompleksan</a:t>
            </a:r>
            <a:r>
              <a:rPr lang="en-US" dirty="0" smtClean="0"/>
              <a:t> </a:t>
            </a:r>
            <a:r>
              <a:rPr lang="en-US" dirty="0" err="1" smtClean="0"/>
              <a:t>integrativni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funkcionalnog</a:t>
            </a:r>
            <a:r>
              <a:rPr lang="en-US" dirty="0" smtClean="0"/>
              <a:t> </a:t>
            </a:r>
            <a:r>
              <a:rPr lang="en-US" dirty="0" err="1" smtClean="0"/>
              <a:t>oporavka</a:t>
            </a:r>
            <a:r>
              <a:rPr lang="en-US" dirty="0" smtClean="0"/>
              <a:t>. </a:t>
            </a:r>
            <a:r>
              <a:rPr lang="en-US" dirty="0" err="1" smtClean="0"/>
              <a:t>Ujedno</a:t>
            </a:r>
            <a:r>
              <a:rPr lang="en-US" dirty="0" smtClean="0"/>
              <a:t> je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kompenzovanja</a:t>
            </a:r>
            <a:r>
              <a:rPr lang="en-US" dirty="0" smtClean="0"/>
              <a:t> </a:t>
            </a:r>
            <a:r>
              <a:rPr lang="en-US" dirty="0" err="1" smtClean="0"/>
              <a:t>strukturnog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, </a:t>
            </a:r>
            <a:r>
              <a:rPr lang="en-US" dirty="0" err="1" smtClean="0"/>
              <a:t>plastičnost</a:t>
            </a:r>
            <a:r>
              <a:rPr lang="en-US" dirty="0" smtClean="0"/>
              <a:t>,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ograničena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odmicanjem</a:t>
            </a:r>
            <a:r>
              <a:rPr lang="en-US" dirty="0" smtClean="0"/>
              <a:t> </a:t>
            </a:r>
            <a:r>
              <a:rPr lang="en-US" dirty="0" err="1" smtClean="0"/>
              <a:t>životnog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00127"/>
            <a:ext cx="2209800" cy="166078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/>
              <a:t>Terapiju koju predlažemo je u prvih 12 sati stavljati hladne obloge na svaki sat vremena po 2.do 3. minuta, a nakon toga kombinacija hladno, toplo (mlake obloge) u narednih 48. sata uz primenu analgetika stanje se smiruje i sportista se vraća na teren. </a:t>
            </a:r>
            <a:endParaRPr lang="sr-Latn-RS" sz="2800" dirty="0" smtClean="0"/>
          </a:p>
          <a:p>
            <a:r>
              <a:rPr lang="vi-VN" sz="2800" dirty="0" smtClean="0"/>
              <a:t>Ukoliko je povreda teže prirode stavlja se imobilizacija i povređeni sportista se transportuje do prve specijalističke ustanove</a:t>
            </a:r>
            <a:r>
              <a:rPr lang="vi-VN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mišića vrata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151120"/>
            <a:ext cx="2133600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organa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Javljaju se kod kontaknih sportova usled iznenadnog i snažnog udarca ili zahvata oko vrata može doći do povređivanja grkljana i dušnika. </a:t>
            </a:r>
            <a:endParaRPr lang="sr-Latn-RS" dirty="0" smtClean="0"/>
          </a:p>
          <a:p>
            <a:r>
              <a:rPr lang="vi-VN" dirty="0" smtClean="0"/>
              <a:t>Ove povrede su najčešće komocionog ili kontuzionog tipa.</a:t>
            </a:r>
            <a:endParaRPr lang="sr-Latn-RS" dirty="0" smtClean="0"/>
          </a:p>
          <a:p>
            <a:r>
              <a:rPr lang="vi-VN" dirty="0" smtClean="0"/>
              <a:t> Opasnost ovakvih povreda može da izazove prekid disanja, pa je svaki doktor koji dežura na sportskim takmičenjima dužan da ima tubus (sa njim da zna da radi) i da ga upotrebi sa ciljem uspostavljanje normalnog disanja.  </a:t>
            </a:r>
            <a:endParaRPr lang="vi-VN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organa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Povrede u predelu vrata usled</a:t>
            </a:r>
            <a:r>
              <a:rPr lang="sr-Latn-RS" dirty="0" smtClean="0"/>
              <a:t> </a:t>
            </a:r>
            <a:r>
              <a:rPr lang="vi-VN" dirty="0" smtClean="0"/>
              <a:t>udarca</a:t>
            </a:r>
            <a:r>
              <a:rPr lang="sr-Latn-RS" dirty="0" smtClean="0"/>
              <a:t> </a:t>
            </a:r>
            <a:r>
              <a:rPr lang="vi-VN" dirty="0" smtClean="0"/>
              <a:t> ili rvačkog zahvata može da izazove povredu sinusa carotisa usled jake spoljne sile, koja prolazi kroz tri faze. </a:t>
            </a:r>
            <a:endParaRPr lang="sr-Latn-RS" dirty="0" smtClean="0"/>
          </a:p>
          <a:p>
            <a:r>
              <a:rPr lang="vi-VN" dirty="0" smtClean="0"/>
              <a:t>Prva faza je vagalna i karakteriše se usporenjem srčanog rada, </a:t>
            </a:r>
            <a:endParaRPr lang="sr-Latn-RS" dirty="0" smtClean="0"/>
          </a:p>
          <a:p>
            <a:r>
              <a:rPr lang="sr-Latn-RS" dirty="0" smtClean="0"/>
              <a:t>D</a:t>
            </a:r>
            <a:r>
              <a:rPr lang="vi-VN" dirty="0" smtClean="0"/>
              <a:t>ruga faza ilidepresorna nastaje usled dilatacije krvnih sudova u regiji splanhnikusa i nastaje kolapsno stanje i hipotenzija</a:t>
            </a:r>
            <a:r>
              <a:rPr lang="sr-Latn-RS" dirty="0" smtClean="0"/>
              <a:t>.</a:t>
            </a:r>
          </a:p>
          <a:p>
            <a:r>
              <a:rPr lang="vi-VN" dirty="0" smtClean="0"/>
              <a:t> </a:t>
            </a:r>
            <a:r>
              <a:rPr lang="sr-Latn-RS" dirty="0" smtClean="0"/>
              <a:t>T</a:t>
            </a:r>
            <a:r>
              <a:rPr lang="vi-VN" dirty="0" smtClean="0"/>
              <a:t>reća faza ili faza cerebralna proističe iz druge sa komplikacijama koje su: vrtoglavicom, posrtanjem, prolaznom zaslepenošću i slabošću muskulature.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organa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800" dirty="0" smtClean="0"/>
              <a:t>Prevencija je u podizanju noge iznad nivoa srca posle čega se sportista vrlo brzo oporavlja. Teže komplikacije su duže gubljenje svesti. Tada treba biti obazriv da ne dođe do zapadanja jezika i smetnje u disanju (pacijent treba da leži u tkz. „koma položaju“) treba osloboditi disajne puteve ponekad je neophodno uraditi i hitnu traheotomiju.</a:t>
            </a:r>
          </a:p>
          <a:p>
            <a:endParaRPr lang="en-US" dirty="0"/>
          </a:p>
        </p:txBody>
      </p:sp>
      <p:pic>
        <p:nvPicPr>
          <p:cNvPr id="4" name="Content Placeholder 4" descr="slide_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4495800"/>
            <a:ext cx="1676400" cy="204653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Degenerativne promene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Degenerativne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u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 –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rvača</a:t>
            </a:r>
            <a:r>
              <a:rPr lang="en-US" dirty="0" smtClean="0"/>
              <a:t>, </a:t>
            </a:r>
            <a:r>
              <a:rPr lang="en-US" dirty="0" err="1" smtClean="0"/>
              <a:t>često</a:t>
            </a:r>
            <a:r>
              <a:rPr lang="en-US" dirty="0" smtClean="0"/>
              <a:t>,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zahvata</a:t>
            </a:r>
            <a:r>
              <a:rPr lang="en-US" dirty="0" smtClean="0"/>
              <a:t> </a:t>
            </a:r>
            <a:r>
              <a:rPr lang="en-US" dirty="0" err="1" smtClean="0"/>
              <a:t>poznatog</a:t>
            </a:r>
            <a:r>
              <a:rPr lang="en-US" dirty="0" smtClean="0"/>
              <a:t> u </a:t>
            </a:r>
            <a:r>
              <a:rPr lang="en-US" dirty="0" err="1" smtClean="0"/>
              <a:t>narodu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„</a:t>
            </a:r>
            <a:r>
              <a:rPr lang="en-US" dirty="0" err="1" smtClean="0"/>
              <a:t>španska</a:t>
            </a:r>
            <a:r>
              <a:rPr lang="en-US" dirty="0" smtClean="0"/>
              <a:t> </a:t>
            </a:r>
            <a:r>
              <a:rPr lang="en-US" dirty="0" err="1" smtClean="0"/>
              <a:t>kragna</a:t>
            </a:r>
            <a:r>
              <a:rPr lang="en-US" dirty="0" smtClean="0"/>
              <a:t>“,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do </a:t>
            </a:r>
            <a:r>
              <a:rPr lang="en-US" dirty="0" err="1" smtClean="0"/>
              <a:t>težkih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, a </a:t>
            </a:r>
            <a:r>
              <a:rPr lang="en-US" dirty="0" err="1" smtClean="0"/>
              <a:t>najkarekterističnija</a:t>
            </a:r>
            <a:r>
              <a:rPr lang="en-US" dirty="0" smtClean="0"/>
              <a:t> je „</a:t>
            </a:r>
            <a:r>
              <a:rPr lang="en-US" dirty="0" err="1" smtClean="0"/>
              <a:t>sindrom</a:t>
            </a:r>
            <a:r>
              <a:rPr lang="en-US" dirty="0" smtClean="0"/>
              <a:t> sinus </a:t>
            </a:r>
            <a:r>
              <a:rPr lang="en-US" dirty="0" err="1" smtClean="0"/>
              <a:t>carotisa</a:t>
            </a:r>
            <a:r>
              <a:rPr lang="en-US" dirty="0" smtClean="0"/>
              <a:t>“. Pored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luksacija</a:t>
            </a:r>
            <a:r>
              <a:rPr lang="en-US" dirty="0" smtClean="0"/>
              <a:t> </a:t>
            </a:r>
            <a:r>
              <a:rPr lang="en-US" dirty="0" err="1" smtClean="0"/>
              <a:t>fraktura</a:t>
            </a:r>
            <a:r>
              <a:rPr lang="en-US" dirty="0" smtClean="0"/>
              <a:t> </a:t>
            </a:r>
            <a:r>
              <a:rPr lang="en-US" dirty="0" err="1" smtClean="0"/>
              <a:t>vratnih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,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jave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nervne</a:t>
            </a:r>
            <a:r>
              <a:rPr lang="en-US" dirty="0" smtClean="0"/>
              <a:t> </a:t>
            </a:r>
            <a:r>
              <a:rPr lang="en-US" dirty="0" err="1" smtClean="0"/>
              <a:t>lezije</a:t>
            </a:r>
            <a:r>
              <a:rPr lang="en-US" dirty="0" smtClean="0"/>
              <a:t>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rvača</a:t>
            </a:r>
            <a:r>
              <a:rPr lang="en-US" dirty="0" smtClean="0"/>
              <a:t> je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hronična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Beastrupov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(</a:t>
            </a:r>
            <a:r>
              <a:rPr lang="en-US" dirty="0" err="1" smtClean="0"/>
              <a:t>interspinozna</a:t>
            </a:r>
            <a:r>
              <a:rPr lang="en-US" dirty="0" smtClean="0"/>
              <a:t> </a:t>
            </a:r>
            <a:r>
              <a:rPr lang="en-US" dirty="0" err="1" smtClean="0"/>
              <a:t>artroza</a:t>
            </a:r>
            <a:r>
              <a:rPr lang="en-US" dirty="0" smtClean="0"/>
              <a:t>),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prestanku</a:t>
            </a:r>
            <a:r>
              <a:rPr lang="en-US" dirty="0" smtClean="0"/>
              <a:t> </a:t>
            </a:r>
            <a:r>
              <a:rPr lang="en-US" dirty="0" err="1" smtClean="0"/>
              <a:t>karijere</a:t>
            </a:r>
            <a:r>
              <a:rPr lang="en-US" dirty="0" smtClean="0"/>
              <a:t> </a:t>
            </a:r>
            <a:r>
              <a:rPr lang="en-US" dirty="0" err="1" smtClean="0"/>
              <a:t>rvačima</a:t>
            </a:r>
            <a:r>
              <a:rPr lang="en-US" dirty="0" smtClean="0"/>
              <a:t> ne </a:t>
            </a:r>
            <a:r>
              <a:rPr lang="en-US" dirty="0" err="1" smtClean="0"/>
              <a:t>zadaje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pored </a:t>
            </a:r>
            <a:r>
              <a:rPr lang="en-US" dirty="0" err="1" smtClean="0"/>
              <a:t>bogatog</a:t>
            </a:r>
            <a:r>
              <a:rPr lang="en-US" dirty="0" smtClean="0"/>
              <a:t> </a:t>
            </a:r>
            <a:r>
              <a:rPr lang="en-US" dirty="0" err="1" smtClean="0"/>
              <a:t>radiološkog</a:t>
            </a:r>
            <a:r>
              <a:rPr lang="en-US" dirty="0" smtClean="0"/>
              <a:t> </a:t>
            </a:r>
            <a:r>
              <a:rPr lang="en-US" dirty="0" err="1" smtClean="0"/>
              <a:t>nalaza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Degenerativne promene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Džudisti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stalnog</a:t>
            </a:r>
            <a:r>
              <a:rPr lang="en-US" dirty="0" smtClean="0"/>
              <a:t> </a:t>
            </a:r>
            <a:r>
              <a:rPr lang="en-US" dirty="0" err="1" smtClean="0"/>
              <a:t>kontakta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protivnikom</a:t>
            </a:r>
            <a:r>
              <a:rPr lang="en-US" dirty="0" smtClean="0"/>
              <a:t> </a:t>
            </a:r>
            <a:r>
              <a:rPr lang="en-US" dirty="0" err="1" smtClean="0"/>
              <a:t>vremenom</a:t>
            </a:r>
            <a:r>
              <a:rPr lang="en-US" dirty="0" smtClean="0"/>
              <a:t> </a:t>
            </a:r>
            <a:r>
              <a:rPr lang="en-US" dirty="0" err="1" smtClean="0"/>
              <a:t>stiču</a:t>
            </a:r>
            <a:r>
              <a:rPr lang="en-US" dirty="0" smtClean="0"/>
              <a:t> </a:t>
            </a:r>
            <a:r>
              <a:rPr lang="en-US" dirty="0" err="1" smtClean="0"/>
              <a:t>hronične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  </a:t>
            </a:r>
            <a:r>
              <a:rPr lang="en-US" dirty="0" err="1" smtClean="0"/>
              <a:t>usled</a:t>
            </a:r>
            <a:r>
              <a:rPr lang="en-US" dirty="0" smtClean="0"/>
              <a:t> </a:t>
            </a:r>
            <a:r>
              <a:rPr lang="en-US" dirty="0" err="1" smtClean="0"/>
              <a:t>mikrotrauma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ponavljaju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. 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čestih</a:t>
            </a:r>
            <a:r>
              <a:rPr lang="en-US" dirty="0" smtClean="0"/>
              <a:t> </a:t>
            </a:r>
            <a:r>
              <a:rPr lang="en-US" dirty="0" err="1" smtClean="0"/>
              <a:t>padova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intervertebralnog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bolovi</a:t>
            </a:r>
            <a:r>
              <a:rPr lang="en-US" dirty="0" smtClean="0"/>
              <a:t> u </a:t>
            </a:r>
            <a:r>
              <a:rPr lang="en-US" dirty="0" err="1" smtClean="0"/>
              <a:t>vratu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cervikolagije</a:t>
            </a:r>
            <a:r>
              <a:rPr lang="en-US" dirty="0" smtClean="0"/>
              <a:t>. Problem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bolovi</a:t>
            </a:r>
            <a:r>
              <a:rPr lang="en-US" dirty="0" smtClean="0"/>
              <a:t> se </a:t>
            </a:r>
            <a:r>
              <a:rPr lang="en-US" dirty="0" err="1" smtClean="0"/>
              <a:t>pojačavaju</a:t>
            </a:r>
            <a:r>
              <a:rPr lang="en-US" dirty="0" smtClean="0"/>
              <a:t> </a:t>
            </a:r>
            <a:r>
              <a:rPr lang="en-US" dirty="0" err="1" smtClean="0"/>
              <a:t>sa</a:t>
            </a:r>
            <a:r>
              <a:rPr lang="en-US" dirty="0" smtClean="0"/>
              <a:t> </a:t>
            </a:r>
            <a:r>
              <a:rPr lang="en-US" dirty="0" err="1" smtClean="0"/>
              <a:t>prestankom</a:t>
            </a:r>
            <a:r>
              <a:rPr lang="en-US" dirty="0" smtClean="0"/>
              <a:t> </a:t>
            </a:r>
            <a:r>
              <a:rPr lang="en-US" dirty="0" err="1" smtClean="0"/>
              <a:t>takmičarske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skakača</a:t>
            </a:r>
            <a:r>
              <a:rPr lang="en-US" dirty="0" smtClean="0"/>
              <a:t> u </a:t>
            </a:r>
            <a:r>
              <a:rPr lang="en-US" dirty="0" err="1" smtClean="0"/>
              <a:t>vodu</a:t>
            </a:r>
            <a:r>
              <a:rPr lang="en-US" dirty="0" smtClean="0"/>
              <a:t> </a:t>
            </a:r>
            <a:r>
              <a:rPr lang="en-US" dirty="0" err="1" smtClean="0"/>
              <a:t>retko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mahom</a:t>
            </a:r>
            <a:r>
              <a:rPr lang="en-US" dirty="0" smtClean="0"/>
              <a:t> </a:t>
            </a:r>
            <a:r>
              <a:rPr lang="en-US" dirty="0" err="1" smtClean="0"/>
              <a:t>dobro</a:t>
            </a:r>
            <a:r>
              <a:rPr lang="en-US" dirty="0" smtClean="0"/>
              <a:t> </a:t>
            </a:r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 smtClean="0"/>
              <a:t>pripremljeni</a:t>
            </a:r>
            <a:r>
              <a:rPr lang="en-US" dirty="0" smtClean="0"/>
              <a:t>.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rekreativaca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skokova</a:t>
            </a:r>
            <a:r>
              <a:rPr lang="en-US" dirty="0" smtClean="0"/>
              <a:t> 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dirty="0" err="1" smtClean="0"/>
              <a:t>glavu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zadobiju</a:t>
            </a:r>
            <a:r>
              <a:rPr lang="en-US" dirty="0" smtClean="0"/>
              <a:t> </a:t>
            </a:r>
            <a:r>
              <a:rPr lang="en-US" dirty="0" err="1" smtClean="0"/>
              <a:t>teške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vratnih</a:t>
            </a:r>
            <a:r>
              <a:rPr lang="en-US" dirty="0" smtClean="0"/>
              <a:t> </a:t>
            </a:r>
            <a:r>
              <a:rPr lang="en-US" dirty="0" err="1" smtClean="0"/>
              <a:t>pršljenova</a:t>
            </a:r>
            <a:r>
              <a:rPr lang="en-US" dirty="0" smtClean="0"/>
              <a:t> (</a:t>
            </a:r>
            <a:r>
              <a:rPr lang="en-US" dirty="0" err="1" smtClean="0"/>
              <a:t>prelomi</a:t>
            </a:r>
            <a:r>
              <a:rPr lang="en-US" dirty="0" smtClean="0"/>
              <a:t>)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povredama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fatalnim</a:t>
            </a:r>
            <a:r>
              <a:rPr lang="en-US" dirty="0" smtClean="0"/>
              <a:t> </a:t>
            </a:r>
            <a:r>
              <a:rPr lang="en-US" dirty="0" err="1" smtClean="0"/>
              <a:t>završetkom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Povrede ligamento-kapsularnog aparata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ligamento</a:t>
            </a:r>
            <a:r>
              <a:rPr lang="en-US" b="1" dirty="0" smtClean="0"/>
              <a:t> – </a:t>
            </a:r>
            <a:r>
              <a:rPr lang="en-US" b="1" dirty="0" err="1" smtClean="0"/>
              <a:t>kapsularnog</a:t>
            </a:r>
            <a:r>
              <a:rPr lang="en-US" b="1" dirty="0" smtClean="0"/>
              <a:t> </a:t>
            </a:r>
            <a:r>
              <a:rPr lang="en-US" b="1" dirty="0" err="1" smtClean="0"/>
              <a:t>aparata</a:t>
            </a:r>
            <a:r>
              <a:rPr lang="en-US" b="1" dirty="0" smtClean="0"/>
              <a:t> </a:t>
            </a:r>
            <a:r>
              <a:rPr lang="en-US" b="1" dirty="0" err="1" smtClean="0"/>
              <a:t>vrata</a:t>
            </a:r>
            <a:r>
              <a:rPr lang="en-US" dirty="0" smtClean="0"/>
              <a:t>  se dele </a:t>
            </a:r>
            <a:r>
              <a:rPr lang="en-US" dirty="0" err="1" smtClean="0"/>
              <a:t>na</a:t>
            </a:r>
            <a:r>
              <a:rPr lang="en-US" dirty="0" smtClean="0"/>
              <a:t>: </a:t>
            </a:r>
            <a:r>
              <a:rPr lang="en-US" dirty="0" err="1" smtClean="0"/>
              <a:t>distorzije</a:t>
            </a:r>
            <a:r>
              <a:rPr lang="en-US" dirty="0" smtClean="0"/>
              <a:t> </a:t>
            </a:r>
            <a:r>
              <a:rPr lang="en-US" dirty="0" err="1" smtClean="0"/>
              <a:t>vratne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, </a:t>
            </a:r>
            <a:r>
              <a:rPr lang="en-US" dirty="0" err="1" smtClean="0"/>
              <a:t>hiperekstenzione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protuzije</a:t>
            </a:r>
            <a:r>
              <a:rPr lang="en-US" dirty="0" smtClean="0"/>
              <a:t> </a:t>
            </a:r>
            <a:r>
              <a:rPr lang="en-US" dirty="0" err="1" smtClean="0"/>
              <a:t>cervikalnog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r>
              <a:rPr lang="en-US" dirty="0" smtClean="0"/>
              <a:t>, </a:t>
            </a:r>
            <a:r>
              <a:rPr lang="en-US" dirty="0" err="1" smtClean="0"/>
              <a:t>fleksioni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vratne</a:t>
            </a:r>
            <a:r>
              <a:rPr lang="en-US" dirty="0" smtClean="0"/>
              <a:t> </a:t>
            </a:r>
            <a:r>
              <a:rPr lang="en-US" dirty="0" err="1" smtClean="0"/>
              <a:t>kičme</a:t>
            </a:r>
            <a:r>
              <a:rPr lang="en-US" dirty="0" smtClean="0"/>
              <a:t>,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spinoznih</a:t>
            </a:r>
            <a:r>
              <a:rPr lang="en-US" dirty="0" smtClean="0"/>
              <a:t> </a:t>
            </a:r>
            <a:r>
              <a:rPr lang="en-US" dirty="0" err="1" smtClean="0"/>
              <a:t>nastavaka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267200"/>
            <a:ext cx="37338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Distorzija vratne kičme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b="1" dirty="0" smtClean="0"/>
              <a:t>    Distorziju </a:t>
            </a:r>
            <a:r>
              <a:rPr lang="sr-Latn-RS" dirty="0" smtClean="0"/>
              <a:t>i</a:t>
            </a:r>
            <a:r>
              <a:rPr lang="vi-VN" dirty="0" smtClean="0"/>
              <a:t>zazivaju  fleksorne i ekstenzorne sile. Javljaju se usled snažnih pokreta vrata kod rvača, boksera, gimnastičara, prilikom udaraca u glavu i kod saobraćajnih nesreća kod naglog i nekotrolisanog trzaja glave.</a:t>
            </a:r>
            <a:endParaRPr lang="sr-Latn-RS" dirty="0" smtClean="0"/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724400"/>
            <a:ext cx="25812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Distorzija vratne kičme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 smtClean="0"/>
              <a:t>Kliničkom slikom dominira bolni tortikolitis uz ograničenu pokretnost glave. Bolovi se odmah javljaju pri povređivanju i polako se pojačavaju, a mogu da se jave i nekoliko dana od povređivanja.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86200"/>
            <a:ext cx="183832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Distorzija vratne kičme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2400" dirty="0" smtClean="0"/>
              <a:t>Radiografskim snimkom u</a:t>
            </a:r>
            <a:r>
              <a:rPr lang="sr-Latn-RS" sz="2400" dirty="0" smtClean="0"/>
              <a:t> </a:t>
            </a:r>
            <a:r>
              <a:rPr lang="vi-VN" sz="2400" dirty="0" smtClean="0"/>
              <a:t>hiperekstenziji, </a:t>
            </a:r>
            <a:r>
              <a:rPr lang="sr-Latn-RS" sz="2400" dirty="0" smtClean="0"/>
              <a:t> </a:t>
            </a:r>
            <a:r>
              <a:rPr lang="vi-VN" sz="2400" dirty="0" smtClean="0"/>
              <a:t>ili pojačanoj fleksiji vrata, dolazimo do konačne dijagnoze. </a:t>
            </a:r>
            <a:endParaRPr lang="sr-Latn-RS" sz="2400" dirty="0" smtClean="0"/>
          </a:p>
          <a:p>
            <a:r>
              <a:rPr lang="vi-VN" sz="2400" dirty="0" smtClean="0"/>
              <a:t>Radiografija vrata u standardnom položaju je normalna. Lečenje treba ozbiljno shvatiti, jer često može da se jave komplikacije kifotične prirode sa neurološkim komplikacijama sa kasnijim nastajanjem spondiloze povređenog segmenta. U terapiji su indikovani analgetici, miorelaksanti, tople obloge i lagane stručne masaže</a:t>
            </a:r>
            <a:r>
              <a:rPr lang="vi-VN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53000"/>
            <a:ext cx="3009900" cy="1685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Povrede glave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Kakvo</a:t>
            </a:r>
            <a:r>
              <a:rPr lang="en-US" sz="2800" dirty="0" smtClean="0"/>
              <a:t> </a:t>
            </a:r>
            <a:r>
              <a:rPr lang="en-US" sz="2800" dirty="0" err="1" smtClean="0"/>
              <a:t>će</a:t>
            </a:r>
            <a:r>
              <a:rPr lang="en-US" sz="2800" dirty="0" smtClean="0"/>
              <a:t> </a:t>
            </a:r>
            <a:r>
              <a:rPr lang="en-US" sz="2800" dirty="0" err="1" smtClean="0"/>
              <a:t>oštećenje</a:t>
            </a:r>
            <a:r>
              <a:rPr lang="en-US" sz="2800" dirty="0" smtClean="0"/>
              <a:t> </a:t>
            </a:r>
            <a:r>
              <a:rPr lang="en-US" sz="2800" dirty="0" err="1" smtClean="0"/>
              <a:t>mozga</a:t>
            </a:r>
            <a:r>
              <a:rPr lang="en-US" sz="2800" dirty="0" smtClean="0"/>
              <a:t> </a:t>
            </a:r>
            <a:r>
              <a:rPr lang="en-US" sz="2800" dirty="0" err="1" smtClean="0"/>
              <a:t>nastati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povredi</a:t>
            </a:r>
            <a:r>
              <a:rPr lang="en-US" sz="2800" dirty="0" smtClean="0"/>
              <a:t> </a:t>
            </a:r>
            <a:r>
              <a:rPr lang="en-US" sz="2800" dirty="0" err="1" smtClean="0"/>
              <a:t>glave</a:t>
            </a:r>
            <a:r>
              <a:rPr lang="en-US" sz="2800" dirty="0" smtClean="0"/>
              <a:t> </a:t>
            </a:r>
            <a:r>
              <a:rPr lang="en-US" sz="2800" dirty="0" err="1" smtClean="0"/>
              <a:t>zav</a:t>
            </a:r>
            <a:r>
              <a:rPr lang="sr-Latn-RS" sz="2800" dirty="0" smtClean="0"/>
              <a:t>i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prirode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jačine</a:t>
            </a:r>
            <a:r>
              <a:rPr lang="en-US" sz="2800" dirty="0" smtClean="0"/>
              <a:t> </a:t>
            </a:r>
            <a:r>
              <a:rPr lang="en-US" sz="2800" dirty="0" err="1" smtClean="0"/>
              <a:t>sile</a:t>
            </a:r>
            <a:r>
              <a:rPr lang="en-US" sz="2800" dirty="0" smtClean="0"/>
              <a:t> </a:t>
            </a:r>
            <a:r>
              <a:rPr lang="en-US" sz="2800" dirty="0" err="1" smtClean="0"/>
              <a:t>koja</a:t>
            </a:r>
            <a:r>
              <a:rPr lang="en-US" sz="2800" dirty="0" smtClean="0"/>
              <a:t> je </a:t>
            </a:r>
            <a:r>
              <a:rPr lang="en-US" sz="2800" dirty="0" err="1" smtClean="0"/>
              <a:t>delovala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toga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li</a:t>
            </a:r>
            <a:r>
              <a:rPr lang="en-US" sz="2800" dirty="0" smtClean="0"/>
              <a:t> je u </a:t>
            </a:r>
            <a:r>
              <a:rPr lang="en-US" sz="2800" dirty="0" err="1" smtClean="0"/>
              <a:t>trenutku</a:t>
            </a:r>
            <a:r>
              <a:rPr lang="en-US" sz="2800" dirty="0" smtClean="0"/>
              <a:t> </a:t>
            </a:r>
            <a:r>
              <a:rPr lang="en-US" sz="2800" dirty="0" err="1" smtClean="0"/>
              <a:t>delovanja</a:t>
            </a:r>
            <a:r>
              <a:rPr lang="en-US" sz="2800" dirty="0" smtClean="0"/>
              <a:t> </a:t>
            </a:r>
            <a:r>
              <a:rPr lang="en-US" sz="2800" dirty="0" err="1" smtClean="0"/>
              <a:t>glave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u </a:t>
            </a:r>
            <a:r>
              <a:rPr lang="en-US" sz="2800" dirty="0" err="1" smtClean="0"/>
              <a:t>fazi</a:t>
            </a:r>
            <a:r>
              <a:rPr lang="en-US" sz="2800" dirty="0" smtClean="0"/>
              <a:t> </a:t>
            </a:r>
            <a:r>
              <a:rPr lang="en-US" sz="2800" dirty="0" err="1" smtClean="0"/>
              <a:t>kretanja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mirovanju</a:t>
            </a:r>
            <a:r>
              <a:rPr lang="en-US" sz="2800" dirty="0" smtClean="0"/>
              <a:t>. </a:t>
            </a:r>
            <a:endParaRPr lang="sr-Latn-RS" sz="2800" dirty="0" smtClean="0"/>
          </a:p>
          <a:p>
            <a:r>
              <a:rPr lang="en-US" sz="2800" dirty="0" err="1" smtClean="0"/>
              <a:t>Pri</a:t>
            </a:r>
            <a:r>
              <a:rPr lang="en-US" sz="2800" dirty="0" smtClean="0"/>
              <a:t> tome </a:t>
            </a:r>
            <a:r>
              <a:rPr lang="en-US" sz="2800" dirty="0" err="1" smtClean="0"/>
              <a:t>povreda</a:t>
            </a:r>
            <a:r>
              <a:rPr lang="en-US" sz="2800" dirty="0" smtClean="0"/>
              <a:t> </a:t>
            </a:r>
            <a:r>
              <a:rPr lang="en-US" sz="2800" dirty="0" err="1" smtClean="0"/>
              <a:t>mozga</a:t>
            </a:r>
            <a:r>
              <a:rPr lang="en-US" sz="2800" dirty="0" smtClean="0"/>
              <a:t> </a:t>
            </a:r>
            <a:r>
              <a:rPr lang="en-US" sz="2800" dirty="0" err="1" smtClean="0"/>
              <a:t>nastaje</a:t>
            </a:r>
            <a:r>
              <a:rPr lang="en-US" sz="2800" dirty="0" smtClean="0"/>
              <a:t> </a:t>
            </a:r>
            <a:r>
              <a:rPr lang="en-US" sz="2800" dirty="0" err="1" smtClean="0"/>
              <a:t>direktnim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indirektnim</a:t>
            </a:r>
            <a:r>
              <a:rPr lang="en-US" sz="2800" dirty="0" smtClean="0"/>
              <a:t> </a:t>
            </a:r>
            <a:r>
              <a:rPr lang="en-US" sz="2800" dirty="0" err="1" smtClean="0"/>
              <a:t>dejstvom</a:t>
            </a:r>
            <a:r>
              <a:rPr lang="en-US" sz="2800" dirty="0" smtClean="0"/>
              <a:t> </a:t>
            </a:r>
            <a:r>
              <a:rPr lang="en-US" sz="2800" dirty="0" err="1" smtClean="0"/>
              <a:t>sile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lo</a:t>
            </a:r>
            <a:r>
              <a:rPr lang="sr-Latn-RS" sz="2800" dirty="0" smtClean="0"/>
              <a:t>b</a:t>
            </a:r>
            <a:r>
              <a:rPr lang="en-US" sz="2800" dirty="0" err="1" smtClean="0"/>
              <a:t>anju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intrakranijalna</a:t>
            </a:r>
            <a:r>
              <a:rPr lang="en-US" sz="2800" dirty="0" smtClean="0"/>
              <a:t> </a:t>
            </a:r>
            <a:r>
              <a:rPr lang="en-US" sz="2800" dirty="0" err="1" smtClean="0"/>
              <a:t>tkiva</a:t>
            </a:r>
            <a:r>
              <a:rPr lang="en-US" sz="2800" dirty="0" smtClean="0"/>
              <a:t>. </a:t>
            </a:r>
            <a:r>
              <a:rPr lang="en-US" sz="2800" dirty="0" err="1" smtClean="0"/>
              <a:t>Ukoliko</a:t>
            </a:r>
            <a:r>
              <a:rPr lang="en-US" sz="2800" dirty="0" smtClean="0"/>
              <a:t> je </a:t>
            </a:r>
            <a:r>
              <a:rPr lang="en-US" sz="2800" dirty="0" err="1" smtClean="0"/>
              <a:t>brzina</a:t>
            </a:r>
            <a:r>
              <a:rPr lang="en-US" sz="2800" dirty="0" smtClean="0"/>
              <a:t> </a:t>
            </a:r>
            <a:r>
              <a:rPr lang="en-US" sz="2800" dirty="0" err="1" smtClean="0"/>
              <a:t>sile</a:t>
            </a:r>
            <a:r>
              <a:rPr lang="en-US" sz="2800" dirty="0" smtClean="0"/>
              <a:t> </a:t>
            </a:r>
            <a:r>
              <a:rPr lang="en-US" sz="2800" dirty="0" err="1" smtClean="0"/>
              <a:t>odnosno</a:t>
            </a:r>
            <a:r>
              <a:rPr lang="en-US" sz="2800" dirty="0" smtClean="0"/>
              <a:t> </a:t>
            </a:r>
            <a:r>
              <a:rPr lang="en-US" sz="2800" dirty="0" err="1" smtClean="0"/>
              <a:t>brzina</a:t>
            </a:r>
            <a:r>
              <a:rPr lang="en-US" sz="2800" dirty="0" smtClean="0"/>
              <a:t> </a:t>
            </a:r>
            <a:r>
              <a:rPr lang="en-US" sz="2800" dirty="0" err="1" smtClean="0"/>
              <a:t>kretanja</a:t>
            </a:r>
            <a:r>
              <a:rPr lang="en-US" sz="2800" dirty="0" smtClean="0"/>
              <a:t> </a:t>
            </a:r>
            <a:r>
              <a:rPr lang="en-US" sz="2800" dirty="0" err="1" smtClean="0"/>
              <a:t>glave</a:t>
            </a:r>
            <a:r>
              <a:rPr lang="en-US" sz="2800" dirty="0" smtClean="0"/>
              <a:t> </a:t>
            </a:r>
            <a:r>
              <a:rPr lang="en-US" sz="2800" dirty="0" err="1" smtClean="0"/>
              <a:t>veća</a:t>
            </a:r>
            <a:r>
              <a:rPr lang="en-US" sz="2800" dirty="0" smtClean="0"/>
              <a:t>, </a:t>
            </a:r>
            <a:r>
              <a:rPr lang="en-US" sz="2800" dirty="0" err="1" smtClean="0"/>
              <a:t>utoliko</a:t>
            </a:r>
            <a:r>
              <a:rPr lang="en-US" sz="2800" dirty="0" smtClean="0"/>
              <a:t> je </a:t>
            </a:r>
            <a:r>
              <a:rPr lang="en-US" sz="2800" dirty="0" err="1" smtClean="0"/>
              <a:t>veća</a:t>
            </a:r>
            <a:r>
              <a:rPr lang="en-US" sz="2800" dirty="0" smtClean="0"/>
              <a:t> </a:t>
            </a:r>
            <a:r>
              <a:rPr lang="en-US" sz="2800" dirty="0" err="1" smtClean="0"/>
              <a:t>verovatnoća</a:t>
            </a:r>
            <a:r>
              <a:rPr lang="en-US" sz="2800" dirty="0" smtClean="0"/>
              <a:t> </a:t>
            </a:r>
            <a:r>
              <a:rPr lang="en-US" sz="2800" dirty="0" err="1" smtClean="0"/>
              <a:t>teških</a:t>
            </a:r>
            <a:r>
              <a:rPr lang="en-US" sz="2800" dirty="0" smtClean="0"/>
              <a:t> </a:t>
            </a:r>
            <a:r>
              <a:rPr lang="en-US" sz="2800" dirty="0" err="1" smtClean="0"/>
              <a:t>difuznih</a:t>
            </a:r>
            <a:r>
              <a:rPr lang="en-US" sz="2800" dirty="0" smtClean="0"/>
              <a:t> </a:t>
            </a:r>
            <a:r>
              <a:rPr lang="en-US" sz="2800" dirty="0" err="1" smtClean="0"/>
              <a:t>oštećenja</a:t>
            </a:r>
            <a:r>
              <a:rPr lang="en-US" sz="2800" dirty="0" smtClean="0"/>
              <a:t> </a:t>
            </a:r>
            <a:r>
              <a:rPr lang="en-US" sz="2800" dirty="0" err="1" smtClean="0"/>
              <a:t>mozga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whiplash-contre-c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72100"/>
            <a:ext cx="29718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“Bič povreda”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„</a:t>
            </a:r>
            <a:r>
              <a:rPr lang="en-US" b="1" dirty="0" err="1" smtClean="0"/>
              <a:t>Bič</a:t>
            </a:r>
            <a:r>
              <a:rPr lang="en-US" b="1" dirty="0" smtClean="0"/>
              <a:t>“ </a:t>
            </a:r>
            <a:r>
              <a:rPr lang="en-US" b="1" dirty="0" err="1" smtClean="0"/>
              <a:t>povreda</a:t>
            </a:r>
            <a:r>
              <a:rPr lang="en-US" b="1" dirty="0" smtClean="0"/>
              <a:t> – „Whiplash“</a:t>
            </a:r>
            <a:r>
              <a:rPr lang="en-US" dirty="0" smtClean="0"/>
              <a:t>- </a:t>
            </a:r>
            <a:r>
              <a:rPr lang="en-US" dirty="0" err="1" smtClean="0"/>
              <a:t>imajući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povredi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daćemo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, a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boljeg</a:t>
            </a:r>
            <a:r>
              <a:rPr lang="en-US" dirty="0" smtClean="0"/>
              <a:t> </a:t>
            </a:r>
            <a:r>
              <a:rPr lang="en-US" dirty="0" err="1" smtClean="0"/>
              <a:t>razjašnjavanja</a:t>
            </a:r>
            <a:r>
              <a:rPr lang="en-US" dirty="0" smtClean="0"/>
              <a:t> </a:t>
            </a:r>
            <a:r>
              <a:rPr lang="en-US" dirty="0" err="1" smtClean="0"/>
              <a:t>hiperekstenzorne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Ova </a:t>
            </a:r>
            <a:r>
              <a:rPr lang="en-US" dirty="0" err="1" smtClean="0"/>
              <a:t>povreda</a:t>
            </a:r>
            <a:r>
              <a:rPr lang="en-US" dirty="0" smtClean="0"/>
              <a:t> je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saobraćajnih</a:t>
            </a:r>
            <a:r>
              <a:rPr lang="en-US" dirty="0" smtClean="0"/>
              <a:t> </a:t>
            </a:r>
            <a:r>
              <a:rPr lang="en-US" dirty="0" err="1" smtClean="0"/>
              <a:t>udesa</a:t>
            </a:r>
            <a:r>
              <a:rPr lang="en-US" dirty="0" smtClean="0"/>
              <a:t> (</a:t>
            </a:r>
            <a:r>
              <a:rPr lang="en-US" dirty="0" err="1" smtClean="0"/>
              <a:t>udar</a:t>
            </a:r>
            <a:r>
              <a:rPr lang="en-US" dirty="0" smtClean="0"/>
              <a:t> </a:t>
            </a:r>
            <a:r>
              <a:rPr lang="en-US" dirty="0" err="1" smtClean="0"/>
              <a:t>automobila</a:t>
            </a:r>
            <a:r>
              <a:rPr lang="en-US" dirty="0" smtClean="0"/>
              <a:t> </a:t>
            </a:r>
            <a:r>
              <a:rPr lang="en-US" dirty="0" err="1" smtClean="0"/>
              <a:t>odpozadi</a:t>
            </a:r>
            <a:r>
              <a:rPr lang="en-US" dirty="0" smtClean="0"/>
              <a:t>)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snažne</a:t>
            </a:r>
            <a:r>
              <a:rPr lang="en-US" dirty="0" smtClean="0"/>
              <a:t> </a:t>
            </a:r>
            <a:r>
              <a:rPr lang="en-US" dirty="0" err="1" smtClean="0"/>
              <a:t>hiperekstenzije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odgovora</a:t>
            </a:r>
            <a:r>
              <a:rPr lang="en-US" dirty="0" smtClean="0"/>
              <a:t> </a:t>
            </a:r>
            <a:r>
              <a:rPr lang="en-US" dirty="0" err="1" smtClean="0"/>
              <a:t>vraćanje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u </a:t>
            </a:r>
            <a:r>
              <a:rPr lang="en-US" dirty="0" err="1" smtClean="0"/>
              <a:t>krajnju</a:t>
            </a:r>
            <a:r>
              <a:rPr lang="en-US" dirty="0" smtClean="0"/>
              <a:t> </a:t>
            </a:r>
            <a:r>
              <a:rPr lang="en-US" dirty="0" err="1" smtClean="0"/>
              <a:t>fleksiju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vraćanje</a:t>
            </a:r>
            <a:r>
              <a:rPr lang="en-US" dirty="0" smtClean="0"/>
              <a:t> u </a:t>
            </a:r>
            <a:r>
              <a:rPr lang="en-US" dirty="0" err="1" smtClean="0"/>
              <a:t>neutralni</a:t>
            </a:r>
            <a:r>
              <a:rPr lang="en-US" dirty="0" smtClean="0"/>
              <a:t> </a:t>
            </a:r>
            <a:r>
              <a:rPr lang="en-US" dirty="0" err="1" smtClean="0"/>
              <a:t>položaj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31770"/>
            <a:ext cx="1809750" cy="132622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Hiperekstenzione povrede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Hiperekstezione</a:t>
            </a:r>
            <a:r>
              <a:rPr lang="en-US" b="1" dirty="0" smtClean="0"/>
              <a:t> </a:t>
            </a:r>
            <a:r>
              <a:rPr lang="en-US" b="1" dirty="0" err="1" smtClean="0"/>
              <a:t>povrede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povredama</a:t>
            </a:r>
            <a:r>
              <a:rPr lang="en-US" b="1" dirty="0" smtClean="0"/>
              <a:t> </a:t>
            </a:r>
            <a:r>
              <a:rPr lang="en-US" b="1" dirty="0" err="1" smtClean="0"/>
              <a:t>kičmene</a:t>
            </a:r>
            <a:r>
              <a:rPr lang="en-US" b="1" dirty="0" smtClean="0"/>
              <a:t> </a:t>
            </a:r>
            <a:r>
              <a:rPr lang="en-US" b="1" dirty="0" err="1" smtClean="0"/>
              <a:t>moždine</a:t>
            </a:r>
            <a:r>
              <a:rPr lang="en-US" dirty="0" smtClean="0"/>
              <a:t> –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,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padom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lice,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padom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stepenice</a:t>
            </a:r>
            <a:r>
              <a:rPr lang="en-US" dirty="0" smtClean="0"/>
              <a:t>,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ronjenja</a:t>
            </a:r>
            <a:r>
              <a:rPr lang="en-US" dirty="0" smtClean="0"/>
              <a:t> u </a:t>
            </a:r>
            <a:r>
              <a:rPr lang="en-US" dirty="0" err="1" smtClean="0"/>
              <a:t>plitkoj</a:t>
            </a:r>
            <a:r>
              <a:rPr lang="en-US" dirty="0" smtClean="0"/>
              <a:t> </a:t>
            </a:r>
            <a:r>
              <a:rPr lang="en-US" dirty="0" err="1" smtClean="0"/>
              <a:t>vodi</a:t>
            </a:r>
            <a:r>
              <a:rPr lang="en-US" dirty="0" smtClean="0"/>
              <a:t>,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udarca</a:t>
            </a:r>
            <a:r>
              <a:rPr lang="en-US" dirty="0" smtClean="0"/>
              <a:t>  </a:t>
            </a:r>
            <a:r>
              <a:rPr lang="en-US" dirty="0" err="1" smtClean="0"/>
              <a:t>prilikomsaobraćajne</a:t>
            </a:r>
            <a:r>
              <a:rPr lang="en-US" dirty="0" smtClean="0"/>
              <a:t> </a:t>
            </a:r>
            <a:r>
              <a:rPr lang="en-US" dirty="0" err="1" smtClean="0"/>
              <a:t>nesreće</a:t>
            </a:r>
            <a:r>
              <a:rPr lang="en-US" dirty="0" smtClean="0"/>
              <a:t>. </a:t>
            </a:r>
            <a:r>
              <a:rPr lang="en-US" dirty="0" err="1" smtClean="0"/>
              <a:t>Karakteristične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ekskoracije</a:t>
            </a:r>
            <a:r>
              <a:rPr lang="en-US" dirty="0" smtClean="0"/>
              <a:t> </a:t>
            </a:r>
            <a:r>
              <a:rPr lang="en-US" dirty="0" err="1" smtClean="0"/>
              <a:t>kože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čela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vidljivi</a:t>
            </a:r>
            <a:r>
              <a:rPr lang="en-US" dirty="0" smtClean="0"/>
              <a:t> </a:t>
            </a:r>
            <a:r>
              <a:rPr lang="en-US" dirty="0" err="1" smtClean="0"/>
              <a:t>znaci</a:t>
            </a:r>
            <a:r>
              <a:rPr lang="en-US" dirty="0" smtClean="0"/>
              <a:t> hematoma. 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Hiperekstenzione povrede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Schneider  je 1954.godine </a:t>
            </a:r>
            <a:r>
              <a:rPr lang="en-US" dirty="0" err="1" smtClean="0"/>
              <a:t>opisao</a:t>
            </a:r>
            <a:r>
              <a:rPr lang="en-US" dirty="0" smtClean="0"/>
              <a:t> „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akutne</a:t>
            </a:r>
            <a:r>
              <a:rPr lang="en-US" dirty="0" smtClean="0"/>
              <a:t> </a:t>
            </a:r>
            <a:r>
              <a:rPr lang="en-US" dirty="0" err="1" smtClean="0"/>
              <a:t>centralne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cervikalne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“. </a:t>
            </a:r>
            <a:endParaRPr lang="sr-Latn-RS" dirty="0" smtClean="0"/>
          </a:p>
          <a:p>
            <a:r>
              <a:rPr lang="en-US" dirty="0" err="1" smtClean="0"/>
              <a:t>Suština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late</a:t>
            </a:r>
            <a:r>
              <a:rPr lang="sr-Latn-RS" dirty="0" smtClean="0"/>
              <a:t>r</a:t>
            </a:r>
            <a:r>
              <a:rPr lang="en-US" dirty="0" err="1" smtClean="0"/>
              <a:t>alnog</a:t>
            </a:r>
            <a:r>
              <a:rPr lang="en-US" dirty="0" smtClean="0"/>
              <a:t> </a:t>
            </a:r>
            <a:r>
              <a:rPr lang="en-US" dirty="0" err="1" smtClean="0"/>
              <a:t>kortikospinalnog</a:t>
            </a:r>
            <a:r>
              <a:rPr lang="en-US" dirty="0" smtClean="0"/>
              <a:t> </a:t>
            </a:r>
            <a:r>
              <a:rPr lang="en-US" dirty="0" err="1" smtClean="0"/>
              <a:t>snopa</a:t>
            </a:r>
            <a:r>
              <a:rPr lang="en-US" dirty="0" smtClean="0"/>
              <a:t> ( </a:t>
            </a:r>
            <a:r>
              <a:rPr lang="en-US" dirty="0" err="1" smtClean="0"/>
              <a:t>medularni</a:t>
            </a:r>
            <a:r>
              <a:rPr lang="en-US" dirty="0" smtClean="0"/>
              <a:t> 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sadrži</a:t>
            </a:r>
            <a:r>
              <a:rPr lang="en-US" dirty="0" smtClean="0"/>
              <a:t> </a:t>
            </a:r>
            <a:r>
              <a:rPr lang="en-US" dirty="0" err="1" smtClean="0"/>
              <a:t>vlakna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vrat</a:t>
            </a:r>
            <a:r>
              <a:rPr lang="en-US" dirty="0" smtClean="0"/>
              <a:t>, </a:t>
            </a:r>
            <a:r>
              <a:rPr lang="en-US" dirty="0" err="1" smtClean="0"/>
              <a:t>ruke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prste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dirty="0" err="1" smtClean="0"/>
              <a:t>stradaju</a:t>
            </a:r>
            <a:r>
              <a:rPr lang="en-US" dirty="0" smtClean="0"/>
              <a:t>)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oštećen</a:t>
            </a:r>
            <a:r>
              <a:rPr lang="en-US" dirty="0" smtClean="0"/>
              <a:t> 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motalitet</a:t>
            </a:r>
            <a:r>
              <a:rPr lang="en-US" dirty="0" smtClean="0"/>
              <a:t> </a:t>
            </a:r>
            <a:r>
              <a:rPr lang="en-US" dirty="0" err="1" smtClean="0"/>
              <a:t>trupa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nogu</a:t>
            </a:r>
            <a:r>
              <a:rPr lang="en-US" dirty="0" smtClean="0"/>
              <a:t>. U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istaknemo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Schiderovu</a:t>
            </a:r>
            <a:r>
              <a:rPr lang="en-US" dirty="0" smtClean="0"/>
              <a:t> </a:t>
            </a:r>
            <a:r>
              <a:rPr lang="en-US" dirty="0" err="1" smtClean="0"/>
              <a:t>leziju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opisuje</a:t>
            </a:r>
            <a:r>
              <a:rPr lang="en-US" dirty="0" smtClean="0"/>
              <a:t> </a:t>
            </a:r>
            <a:r>
              <a:rPr lang="en-US" dirty="0" err="1" smtClean="0"/>
              <a:t>poremećaj</a:t>
            </a:r>
            <a:r>
              <a:rPr lang="en-US" dirty="0" smtClean="0"/>
              <a:t> </a:t>
            </a:r>
            <a:r>
              <a:rPr lang="en-US" dirty="0" err="1" smtClean="0"/>
              <a:t>cirkulacije</a:t>
            </a:r>
            <a:r>
              <a:rPr lang="en-US" dirty="0" smtClean="0"/>
              <a:t> </a:t>
            </a:r>
            <a:r>
              <a:rPr lang="en-US" dirty="0" err="1" smtClean="0"/>
              <a:t>kičmene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izazvana</a:t>
            </a:r>
            <a:r>
              <a:rPr lang="en-US" dirty="0" smtClean="0"/>
              <a:t> </a:t>
            </a:r>
            <a:r>
              <a:rPr lang="en-US" dirty="0" err="1" smtClean="0"/>
              <a:t>oštećenjem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koncentracije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 u </a:t>
            </a:r>
            <a:r>
              <a:rPr lang="en-US" dirty="0" err="1" smtClean="0"/>
              <a:t>području</a:t>
            </a:r>
            <a:r>
              <a:rPr lang="en-US" dirty="0" smtClean="0"/>
              <a:t> </a:t>
            </a:r>
            <a:r>
              <a:rPr lang="en-US" dirty="0" err="1" smtClean="0"/>
              <a:t>centralnog</a:t>
            </a:r>
            <a:r>
              <a:rPr lang="en-US" dirty="0" smtClean="0"/>
              <a:t> </a:t>
            </a:r>
            <a:r>
              <a:rPr lang="en-US" dirty="0" err="1" smtClean="0"/>
              <a:t>kanala</a:t>
            </a:r>
            <a:r>
              <a:rPr lang="en-US" dirty="0" smtClean="0"/>
              <a:t> </a:t>
            </a:r>
            <a:r>
              <a:rPr lang="en-US" dirty="0" err="1" smtClean="0"/>
              <a:t>medule</a:t>
            </a:r>
            <a:r>
              <a:rPr lang="en-US" dirty="0" smtClean="0"/>
              <a:t>. 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 </a:t>
            </a:r>
            <a:r>
              <a:rPr lang="en-US" dirty="0" err="1" smtClean="0"/>
              <a:t>saprednje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(</a:t>
            </a:r>
            <a:r>
              <a:rPr lang="en-US" dirty="0" err="1" smtClean="0"/>
              <a:t>moždina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)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prenosa</a:t>
            </a:r>
            <a:r>
              <a:rPr lang="en-US" dirty="0" smtClean="0"/>
              <a:t> </a:t>
            </a:r>
            <a:r>
              <a:rPr lang="en-US" dirty="0" err="1" smtClean="0"/>
              <a:t>talasa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susreću</a:t>
            </a:r>
            <a:r>
              <a:rPr lang="en-US" dirty="0" smtClean="0"/>
              <a:t> u </a:t>
            </a:r>
            <a:r>
              <a:rPr lang="en-US" dirty="0" err="1" smtClean="0"/>
              <a:t>centru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Discus hernia vratnog pršljena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Protruzija</a:t>
            </a:r>
            <a:r>
              <a:rPr lang="en-US" dirty="0" smtClean="0"/>
              <a:t> </a:t>
            </a:r>
            <a:r>
              <a:rPr lang="en-US" dirty="0" err="1" smtClean="0"/>
              <a:t>cervikalnog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r>
              <a:rPr lang="en-US" dirty="0" smtClean="0"/>
              <a:t> </a:t>
            </a:r>
            <a:r>
              <a:rPr lang="en-US" dirty="0" err="1" smtClean="0"/>
              <a:t>dešava</a:t>
            </a:r>
            <a:r>
              <a:rPr lang="en-US" dirty="0" smtClean="0"/>
              <a:t> se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delimične</a:t>
            </a:r>
            <a:r>
              <a:rPr lang="en-US" dirty="0" smtClean="0"/>
              <a:t>, </a:t>
            </a:r>
            <a:r>
              <a:rPr lang="en-US" dirty="0" err="1" smtClean="0"/>
              <a:t>ili</a:t>
            </a:r>
            <a:r>
              <a:rPr lang="en-US" dirty="0" smtClean="0"/>
              <a:t> </a:t>
            </a:r>
            <a:r>
              <a:rPr lang="en-US" dirty="0" err="1" smtClean="0"/>
              <a:t>potpune</a:t>
            </a:r>
            <a:r>
              <a:rPr lang="en-US" dirty="0" smtClean="0"/>
              <a:t> </a:t>
            </a:r>
            <a:r>
              <a:rPr lang="en-US" dirty="0" err="1" smtClean="0"/>
              <a:t>protruzije</a:t>
            </a:r>
            <a:r>
              <a:rPr lang="en-US" dirty="0" smtClean="0"/>
              <a:t> </a:t>
            </a:r>
            <a:r>
              <a:rPr lang="en-US" dirty="0" err="1" smtClean="0"/>
              <a:t>nucleusa</a:t>
            </a:r>
            <a:r>
              <a:rPr lang="en-US" dirty="0" smtClean="0"/>
              <a:t> </a:t>
            </a:r>
            <a:r>
              <a:rPr lang="en-US" dirty="0" err="1" smtClean="0"/>
              <a:t>pulpozusa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u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: </a:t>
            </a:r>
            <a:r>
              <a:rPr lang="en-US" dirty="0" err="1" smtClean="0"/>
              <a:t>centralni</a:t>
            </a:r>
            <a:r>
              <a:rPr lang="en-US" dirty="0" smtClean="0"/>
              <a:t>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kičmenu</a:t>
            </a:r>
            <a:r>
              <a:rPr lang="en-US" dirty="0" smtClean="0"/>
              <a:t> </a:t>
            </a:r>
            <a:r>
              <a:rPr lang="en-US" dirty="0" err="1" smtClean="0"/>
              <a:t>moždinu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nervne</a:t>
            </a:r>
            <a:r>
              <a:rPr lang="en-US" dirty="0" smtClean="0"/>
              <a:t> </a:t>
            </a:r>
            <a:r>
              <a:rPr lang="en-US" dirty="0" err="1" smtClean="0"/>
              <a:t>korenove</a:t>
            </a:r>
            <a:r>
              <a:rPr lang="en-US" dirty="0" smtClean="0"/>
              <a:t> (</a:t>
            </a:r>
            <a:r>
              <a:rPr lang="en-US" dirty="0" err="1" smtClean="0"/>
              <a:t>posterolateralno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kombinaciji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poremećaja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75760"/>
            <a:ext cx="3352800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Discus hernia vratnog pršljena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u </a:t>
            </a:r>
            <a:r>
              <a:rPr lang="en-US" dirty="0" err="1" smtClean="0"/>
              <a:t>akutnom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hroničnom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, a </a:t>
            </a:r>
            <a:r>
              <a:rPr lang="en-US" dirty="0" err="1" smtClean="0"/>
              <a:t>neurološki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direktnoj</a:t>
            </a:r>
            <a:r>
              <a:rPr lang="en-US" dirty="0" smtClean="0"/>
              <a:t> </a:t>
            </a:r>
            <a:r>
              <a:rPr lang="en-US" dirty="0" err="1" smtClean="0"/>
              <a:t>vezi</a:t>
            </a:r>
            <a:r>
              <a:rPr lang="en-US" dirty="0" smtClean="0"/>
              <a:t> </a:t>
            </a:r>
            <a:r>
              <a:rPr lang="en-US" dirty="0" err="1" smtClean="0"/>
              <a:t>sa</a:t>
            </a:r>
            <a:r>
              <a:rPr lang="sr-Latn-RS" dirty="0" smtClean="0"/>
              <a:t> </a:t>
            </a:r>
            <a:r>
              <a:rPr lang="en-US" dirty="0" err="1" smtClean="0"/>
              <a:t>lokalizacijom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stepenom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, </a:t>
            </a:r>
            <a:r>
              <a:rPr lang="en-US" dirty="0" err="1" smtClean="0"/>
              <a:t>vremenom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dužinom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. </a:t>
            </a:r>
            <a:r>
              <a:rPr lang="en-US" dirty="0" err="1" smtClean="0"/>
              <a:t>Simptomi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različiti</a:t>
            </a:r>
            <a:r>
              <a:rPr lang="en-US" dirty="0" smtClean="0"/>
              <a:t>: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potiče</a:t>
            </a:r>
            <a:r>
              <a:rPr lang="en-US" dirty="0" smtClean="0"/>
              <a:t> </a:t>
            </a:r>
            <a:r>
              <a:rPr lang="en-US" dirty="0" err="1" smtClean="0"/>
              <a:t>od</a:t>
            </a:r>
            <a:r>
              <a:rPr lang="sr-Latn-R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prednjoj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moždine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je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ramenu</a:t>
            </a:r>
            <a:r>
              <a:rPr lang="en-US" dirty="0" smtClean="0"/>
              <a:t> </a:t>
            </a:r>
            <a:r>
              <a:rPr lang="en-US" dirty="0" err="1" smtClean="0"/>
              <a:t>duž</a:t>
            </a:r>
            <a:r>
              <a:rPr lang="en-US" dirty="0" smtClean="0"/>
              <a:t> </a:t>
            </a:r>
            <a:r>
              <a:rPr lang="en-US" dirty="0" err="1" smtClean="0"/>
              <a:t>ruke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tranjenje</a:t>
            </a:r>
            <a:r>
              <a:rPr lang="en-US" dirty="0" smtClean="0"/>
              <a:t> u </a:t>
            </a:r>
            <a:r>
              <a:rPr lang="en-US" dirty="0" err="1" smtClean="0"/>
              <a:t>prstima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akutni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hronični</a:t>
            </a:r>
            <a:r>
              <a:rPr lang="en-US" dirty="0" smtClean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nervne</a:t>
            </a:r>
            <a:r>
              <a:rPr lang="en-US" dirty="0" smtClean="0"/>
              <a:t> </a:t>
            </a:r>
            <a:r>
              <a:rPr lang="en-US" dirty="0" err="1" smtClean="0"/>
              <a:t>korene</a:t>
            </a:r>
            <a:r>
              <a:rPr lang="en-US" dirty="0" smtClean="0"/>
              <a:t>,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potpune</a:t>
            </a:r>
            <a:r>
              <a:rPr lang="en-US" dirty="0" smtClean="0"/>
              <a:t> </a:t>
            </a:r>
            <a:r>
              <a:rPr lang="en-US" dirty="0" err="1" smtClean="0"/>
              <a:t>paralize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protruzije</a:t>
            </a:r>
            <a:r>
              <a:rPr lang="en-US" dirty="0" smtClean="0"/>
              <a:t> </a:t>
            </a:r>
            <a:r>
              <a:rPr lang="en-US" dirty="0" err="1" smtClean="0"/>
              <a:t>nuclusa</a:t>
            </a:r>
            <a:r>
              <a:rPr lang="en-US" dirty="0" smtClean="0"/>
              <a:t> </a:t>
            </a:r>
            <a:r>
              <a:rPr lang="en-US" dirty="0" err="1" smtClean="0"/>
              <a:t>pulpozusa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Fleksorni prelomi vratne kičme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Retko se dešavaju kod sportista, ponekad kod rvača i u automobilskom sportu, kao i u klasičnom saobraćaju.</a:t>
            </a:r>
            <a:endParaRPr lang="sr-Latn-RS" dirty="0" smtClean="0"/>
          </a:p>
          <a:p>
            <a:r>
              <a:rPr lang="vi-VN" dirty="0" smtClean="0"/>
              <a:t>Oblik preloma i sam intenzitet frakture pršljenova zavisi od jačine sile i stepena fleksije vrata u momentu povređivanja. </a:t>
            </a:r>
            <a:endParaRPr lang="en-US" dirty="0"/>
          </a:p>
        </p:txBody>
      </p:sp>
      <p:pic>
        <p:nvPicPr>
          <p:cNvPr id="4" name="Picture 3" descr="whiplash-contre-c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105400"/>
            <a:ext cx="21336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Fleksorni prelomi vratne kičme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RS" dirty="0" smtClean="0"/>
              <a:t>       </a:t>
            </a:r>
            <a:r>
              <a:rPr lang="vi-VN" sz="3000" dirty="0" smtClean="0"/>
              <a:t>Dele se na četiri grupe:</a:t>
            </a:r>
            <a:endParaRPr lang="sr-Latn-R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vi-VN" sz="3000" dirty="0" smtClean="0"/>
              <a:t>prelom u obliku kapi suze - odvajanje trouglastog koštanog fragmenta od prednjeg gornjeg korteksa, donjeg pršljenskog tela, bez neuroloških ispada, </a:t>
            </a:r>
            <a:endParaRPr lang="sr-Latn-R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vi-VN" sz="3000" dirty="0" smtClean="0"/>
              <a:t>prelomi delovanjem jače sile – prelom unutrašnjeg gornjeg dela pršljenskog tela, a daljom fleksijom vrata dolazi do fragmentarnog  odvajanja sa prednje strane. Nema neuroloških ispada</a:t>
            </a:r>
            <a:r>
              <a:rPr lang="vi-VN" dirty="0" smtClean="0"/>
              <a:t>.</a:t>
            </a:r>
            <a:br>
              <a:rPr lang="vi-VN" dirty="0" smtClean="0"/>
            </a:br>
            <a:r>
              <a:rPr lang="vi-VN" dirty="0" smtClean="0"/>
              <a:t>- </a:t>
            </a:r>
            <a:endParaRPr lang="en-US" dirty="0"/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410200"/>
            <a:ext cx="217565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3. </a:t>
            </a:r>
            <a:r>
              <a:rPr lang="vi-VN" sz="2800" dirty="0" smtClean="0"/>
              <a:t>prelomi usled dejstva jake sile i pojavom kominutivnog preloma prednjeg dela pršljenskog tela  i njegovog uklizavanja , a zadnji deo korteksa je očuvan. Ovaj prelom izaziva neurološke lezije.</a:t>
            </a:r>
            <a:endParaRPr lang="sr-Latn-RS" sz="2800" dirty="0" smtClean="0"/>
          </a:p>
          <a:p>
            <a:pPr>
              <a:buNone/>
            </a:pPr>
            <a:r>
              <a:rPr lang="sr-Latn-RS" sz="2800" dirty="0" smtClean="0"/>
              <a:t> 4.</a:t>
            </a:r>
            <a:r>
              <a:rPr lang="vi-VN" sz="2800" dirty="0" smtClean="0"/>
              <a:t>prelom (eksplozivnog karaktera) komletnog pršljenskog tela sa prelomom zadnjeg korteksa i zdrobljenog oblika. Uvek je praćen neurološkim ispadima, pa čak i oduzetošću tela.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Fleksorni prelomi vratne kičme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27" y="5562600"/>
            <a:ext cx="2486848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Prelomi spinoznih nastavaka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spinoznih</a:t>
            </a:r>
            <a:r>
              <a:rPr lang="en-US" dirty="0" smtClean="0"/>
              <a:t> </a:t>
            </a:r>
            <a:r>
              <a:rPr lang="en-US" dirty="0" err="1" smtClean="0"/>
              <a:t>nastavaka</a:t>
            </a:r>
            <a:r>
              <a:rPr lang="en-US" dirty="0" smtClean="0"/>
              <a:t> (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loptaša</a:t>
            </a:r>
            <a:r>
              <a:rPr lang="en-US" dirty="0" smtClean="0"/>
              <a:t>) – </a:t>
            </a:r>
            <a:r>
              <a:rPr lang="en-US" dirty="0" err="1" smtClean="0"/>
              <a:t>sreću</a:t>
            </a:r>
            <a:r>
              <a:rPr lang="en-US" dirty="0" smtClean="0"/>
              <a:t> se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bacanja</a:t>
            </a:r>
            <a:r>
              <a:rPr lang="en-US" dirty="0" smtClean="0"/>
              <a:t>, </a:t>
            </a:r>
            <a:r>
              <a:rPr lang="en-US" dirty="0" err="1" smtClean="0"/>
              <a:t>ili</a:t>
            </a:r>
            <a:r>
              <a:rPr lang="en-US" dirty="0" smtClean="0"/>
              <a:t> 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direknog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naglog</a:t>
            </a:r>
            <a:r>
              <a:rPr lang="en-US" dirty="0" smtClean="0"/>
              <a:t> </a:t>
            </a:r>
            <a:r>
              <a:rPr lang="en-US" dirty="0" err="1" smtClean="0"/>
              <a:t>povlačenja</a:t>
            </a:r>
            <a:r>
              <a:rPr lang="en-US" dirty="0" smtClean="0"/>
              <a:t> </a:t>
            </a:r>
            <a:r>
              <a:rPr lang="en-US" dirty="0" err="1" smtClean="0"/>
              <a:t>supraspinoznog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, </a:t>
            </a:r>
            <a:r>
              <a:rPr lang="en-US" dirty="0" err="1" smtClean="0"/>
              <a:t>trapezoidnog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romboidnog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Prelomi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 </a:t>
            </a:r>
            <a:r>
              <a:rPr lang="en-US" dirty="0" err="1" smtClean="0"/>
              <a:t>na</a:t>
            </a:r>
            <a:r>
              <a:rPr lang="en-US" dirty="0" smtClean="0"/>
              <a:t> </a:t>
            </a:r>
            <a:r>
              <a:rPr lang="en-US" dirty="0" err="1" smtClean="0"/>
              <a:t>prvom</a:t>
            </a:r>
            <a:r>
              <a:rPr lang="en-US" dirty="0" smtClean="0"/>
              <a:t>, </a:t>
            </a:r>
            <a:r>
              <a:rPr lang="en-US" dirty="0" err="1" smtClean="0"/>
              <a:t>šestom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sedmom</a:t>
            </a:r>
            <a:r>
              <a:rPr lang="en-US" dirty="0" smtClean="0"/>
              <a:t> </a:t>
            </a:r>
            <a:r>
              <a:rPr lang="en-US" dirty="0" err="1" smtClean="0"/>
              <a:t>torakalnom</a:t>
            </a:r>
            <a:r>
              <a:rPr lang="en-US" dirty="0" smtClean="0"/>
              <a:t> </a:t>
            </a:r>
            <a:r>
              <a:rPr lang="en-US" dirty="0" err="1" smtClean="0"/>
              <a:t>pršljenu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povrede-vr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953000"/>
            <a:ext cx="11430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Prelomi spinoznih nastavaka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Kliničkom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dominira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 </a:t>
            </a:r>
            <a:r>
              <a:rPr lang="en-US" dirty="0" err="1" smtClean="0"/>
              <a:t>sa</a:t>
            </a:r>
            <a:r>
              <a:rPr lang="en-US" dirty="0" smtClean="0"/>
              <a:t> </a:t>
            </a:r>
            <a:r>
              <a:rPr lang="en-US" dirty="0" err="1" smtClean="0"/>
              <a:t>zadnje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, a </a:t>
            </a:r>
            <a:r>
              <a:rPr lang="en-US" dirty="0" err="1" smtClean="0"/>
              <a:t>pojačava</a:t>
            </a:r>
            <a:r>
              <a:rPr lang="en-US" dirty="0" smtClean="0"/>
              <a:t> se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podizanja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. </a:t>
            </a:r>
            <a:r>
              <a:rPr lang="en-US" dirty="0" err="1" smtClean="0"/>
              <a:t>Pokreti</a:t>
            </a:r>
            <a:r>
              <a:rPr lang="en-US" dirty="0" smtClean="0"/>
              <a:t> u </a:t>
            </a:r>
            <a:r>
              <a:rPr lang="en-US" dirty="0" err="1" smtClean="0"/>
              <a:t>predelu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ograničeni</a:t>
            </a:r>
            <a:r>
              <a:rPr lang="en-US" dirty="0" smtClean="0"/>
              <a:t>, </a:t>
            </a:r>
            <a:r>
              <a:rPr lang="en-US" dirty="0" err="1" smtClean="0"/>
              <a:t>ponekad</a:t>
            </a:r>
            <a:r>
              <a:rPr lang="en-US" dirty="0" smtClean="0"/>
              <a:t> se </a:t>
            </a:r>
            <a:r>
              <a:rPr lang="en-US" dirty="0" err="1" smtClean="0"/>
              <a:t>javlju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otoci</a:t>
            </a:r>
            <a:r>
              <a:rPr lang="en-US" dirty="0" smtClean="0"/>
              <a:t>, </a:t>
            </a:r>
            <a:r>
              <a:rPr lang="en-US" dirty="0" err="1" smtClean="0"/>
              <a:t>palpacija</a:t>
            </a:r>
            <a:r>
              <a:rPr lang="en-US" dirty="0" smtClean="0"/>
              <a:t> je </a:t>
            </a:r>
            <a:r>
              <a:rPr lang="en-US" dirty="0" err="1" smtClean="0"/>
              <a:t>bolna</a:t>
            </a:r>
            <a:r>
              <a:rPr lang="en-US" dirty="0" smtClean="0"/>
              <a:t> </a:t>
            </a:r>
            <a:r>
              <a:rPr lang="en-US" dirty="0" err="1" smtClean="0"/>
              <a:t>sajasnom</a:t>
            </a:r>
            <a:r>
              <a:rPr lang="en-US" dirty="0" smtClean="0"/>
              <a:t> </a:t>
            </a:r>
            <a:r>
              <a:rPr lang="en-US" dirty="0" err="1" smtClean="0"/>
              <a:t>krepitacijom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Lečenje</a:t>
            </a:r>
            <a:r>
              <a:rPr lang="en-US" dirty="0" smtClean="0"/>
              <a:t> se </a:t>
            </a:r>
            <a:r>
              <a:rPr lang="en-US" dirty="0" err="1" smtClean="0"/>
              <a:t>sprovodi</a:t>
            </a:r>
            <a:r>
              <a:rPr lang="en-US" dirty="0" smtClean="0"/>
              <a:t> </a:t>
            </a:r>
            <a:r>
              <a:rPr lang="en-US" dirty="0" err="1" smtClean="0"/>
              <a:t>imobilizacijom</a:t>
            </a:r>
            <a:r>
              <a:rPr lang="en-US" dirty="0" smtClean="0"/>
              <a:t> (</a:t>
            </a:r>
            <a:r>
              <a:rPr lang="en-US" dirty="0" err="1" smtClean="0"/>
              <a:t>okovratnikom</a:t>
            </a:r>
            <a:r>
              <a:rPr lang="en-US" dirty="0" smtClean="0"/>
              <a:t>), </a:t>
            </a:r>
            <a:r>
              <a:rPr lang="en-US" dirty="0" err="1" smtClean="0"/>
              <a:t>kasnije</a:t>
            </a:r>
            <a:r>
              <a:rPr lang="en-US" dirty="0" smtClean="0"/>
              <a:t> </a:t>
            </a:r>
            <a:r>
              <a:rPr lang="en-US" dirty="0" err="1" smtClean="0"/>
              <a:t>fizikalnim</a:t>
            </a:r>
            <a:r>
              <a:rPr lang="en-US" dirty="0" smtClean="0"/>
              <a:t> </a:t>
            </a:r>
            <a:r>
              <a:rPr lang="en-US" dirty="0" err="1" smtClean="0"/>
              <a:t>tretmanom</a:t>
            </a:r>
            <a:r>
              <a:rPr lang="en-US" dirty="0" smtClean="0"/>
              <a:t>, a </a:t>
            </a:r>
            <a:r>
              <a:rPr lang="en-US" dirty="0" err="1" smtClean="0"/>
              <a:t>ako</a:t>
            </a:r>
            <a:r>
              <a:rPr lang="en-US" dirty="0" smtClean="0"/>
              <a:t> ne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efekta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se </a:t>
            </a:r>
            <a:r>
              <a:rPr lang="en-US" dirty="0" err="1" smtClean="0"/>
              <a:t>otklanja</a:t>
            </a:r>
            <a:r>
              <a:rPr lang="en-US" dirty="0" smtClean="0"/>
              <a:t> </a:t>
            </a:r>
            <a:r>
              <a:rPr lang="en-US" dirty="0" err="1" smtClean="0"/>
              <a:t>hiruškim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Prelomi-spinoznih-nastav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257800"/>
            <a:ext cx="2200275" cy="1445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Podaci o povredjivanju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o </a:t>
            </a:r>
            <a:r>
              <a:rPr lang="en-US" dirty="0" err="1" smtClean="0"/>
              <a:t>povređivanju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stane</a:t>
            </a:r>
            <a:r>
              <a:rPr lang="en-US" dirty="0" smtClean="0"/>
              <a:t> </a:t>
            </a:r>
            <a:r>
              <a:rPr lang="en-US" dirty="0" err="1" smtClean="0"/>
              <a:t>samih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očevidaca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je 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uslov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težine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opasnosti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kasnijih</a:t>
            </a:r>
            <a:r>
              <a:rPr lang="en-US" dirty="0" smtClean="0"/>
              <a:t> </a:t>
            </a:r>
            <a:r>
              <a:rPr lang="en-US" dirty="0" err="1" smtClean="0"/>
              <a:t>komplikacija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Opis</a:t>
            </a:r>
            <a:r>
              <a:rPr lang="en-US" dirty="0" smtClean="0"/>
              <a:t> </a:t>
            </a:r>
            <a:r>
              <a:rPr lang="en-US" dirty="0" err="1" smtClean="0"/>
              <a:t>okolnosti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je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nastala</a:t>
            </a:r>
            <a:r>
              <a:rPr lang="en-US" dirty="0" smtClean="0"/>
              <a:t>,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neposrednih</a:t>
            </a:r>
            <a:r>
              <a:rPr lang="en-US" dirty="0" smtClean="0"/>
              <a:t> </a:t>
            </a:r>
            <a:r>
              <a:rPr lang="en-US" dirty="0" err="1" smtClean="0"/>
              <a:t>manifestacija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navođenje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 </a:t>
            </a:r>
            <a:r>
              <a:rPr lang="en-US" dirty="0" err="1" smtClean="0"/>
              <a:t>sprovedenih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pružanja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sigurniji</a:t>
            </a:r>
            <a:r>
              <a:rPr lang="en-US" dirty="0" smtClean="0"/>
              <a:t> </a:t>
            </a:r>
            <a:r>
              <a:rPr lang="en-US" dirty="0" err="1" smtClean="0"/>
              <a:t>dijagnostički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sr-Latn-RS" dirty="0" smtClean="0"/>
              <a:t>.</a:t>
            </a:r>
          </a:p>
          <a:p>
            <a:r>
              <a:rPr lang="en-US" dirty="0" err="1" smtClean="0"/>
              <a:t>Uvek</a:t>
            </a:r>
            <a:r>
              <a:rPr lang="en-US" dirty="0" smtClean="0"/>
              <a:t> je </a:t>
            </a: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 err="1" smtClean="0"/>
              <a:t>znati</a:t>
            </a:r>
            <a:r>
              <a:rPr lang="en-US" dirty="0" smtClean="0"/>
              <a:t> </a:t>
            </a:r>
            <a:r>
              <a:rPr lang="en-US" dirty="0" err="1" smtClean="0"/>
              <a:t>tačno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povređivanja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sigurnošću</a:t>
            </a:r>
            <a:r>
              <a:rPr lang="en-US" dirty="0" smtClean="0"/>
              <a:t> </a:t>
            </a:r>
            <a:r>
              <a:rPr lang="en-US" dirty="0" err="1" smtClean="0"/>
              <a:t>mogao</a:t>
            </a:r>
            <a:r>
              <a:rPr lang="en-US" dirty="0" smtClean="0"/>
              <a:t> </a:t>
            </a:r>
            <a:r>
              <a:rPr lang="en-US" dirty="0" err="1" smtClean="0"/>
              <a:t>pratiti</a:t>
            </a:r>
            <a:r>
              <a:rPr lang="en-US" dirty="0" smtClean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 </a:t>
            </a:r>
            <a:r>
              <a:rPr lang="en-US" dirty="0" err="1" smtClean="0"/>
              <a:t>oporavka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predviđati</a:t>
            </a:r>
            <a:r>
              <a:rPr lang="en-US" dirty="0" smtClean="0"/>
              <a:t> </a:t>
            </a:r>
            <a:r>
              <a:rPr lang="en-US" dirty="0" err="1" smtClean="0"/>
              <a:t>nastanak</a:t>
            </a:r>
            <a:r>
              <a:rPr lang="en-US" dirty="0" smtClean="0"/>
              <a:t> </a:t>
            </a:r>
            <a:r>
              <a:rPr lang="en-US" dirty="0" err="1" smtClean="0"/>
              <a:t>eventualnih</a:t>
            </a:r>
            <a:r>
              <a:rPr lang="en-US" dirty="0" smtClean="0"/>
              <a:t> </a:t>
            </a:r>
            <a:r>
              <a:rPr lang="en-US" dirty="0" err="1" smtClean="0"/>
              <a:t>komplikacija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HVALA NA PA</a:t>
            </a:r>
            <a:r>
              <a:rPr lang="sr-Latn-RS" dirty="0" smtClean="0">
                <a:solidFill>
                  <a:schemeClr val="bg1"/>
                </a:solidFill>
              </a:rPr>
              <a:t>ŽNJI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409161"/>
            <a:ext cx="4457700" cy="25017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Podaci o povredjivanju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o </a:t>
            </a:r>
            <a:r>
              <a:rPr lang="en-US" dirty="0" err="1" smtClean="0"/>
              <a:t>povređivanju</a:t>
            </a:r>
            <a:r>
              <a:rPr lang="en-US" dirty="0" smtClean="0"/>
              <a:t>, </a:t>
            </a:r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saznati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simptome</a:t>
            </a:r>
            <a:r>
              <a:rPr lang="en-US" dirty="0" smtClean="0"/>
              <a:t>, a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insistirati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poremećaju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gubitku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.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težine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je </a:t>
            </a:r>
            <a:r>
              <a:rPr lang="en-US" dirty="0" err="1" smtClean="0"/>
              <a:t>podatak</a:t>
            </a:r>
            <a:r>
              <a:rPr lang="en-US" dirty="0" smtClean="0"/>
              <a:t> o </a:t>
            </a:r>
            <a:r>
              <a:rPr lang="en-US" dirty="0" err="1" smtClean="0"/>
              <a:t>trajanju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</a:t>
            </a:r>
            <a:r>
              <a:rPr lang="en-US" dirty="0" err="1" smtClean="0"/>
              <a:t>posttraumatske</a:t>
            </a:r>
            <a:r>
              <a:rPr lang="en-US" dirty="0" smtClean="0"/>
              <a:t> </a:t>
            </a:r>
            <a:r>
              <a:rPr lang="en-US" dirty="0" err="1" smtClean="0"/>
              <a:t>amnezije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876800"/>
            <a:ext cx="296227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Procena stanja svesti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izmenjene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, </a:t>
            </a:r>
            <a:r>
              <a:rPr lang="en-US" dirty="0" err="1" smtClean="0"/>
              <a:t>neophodno</a:t>
            </a:r>
            <a:r>
              <a:rPr lang="en-US" dirty="0" smtClean="0"/>
              <a:t> je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lokalizacje</a:t>
            </a:r>
            <a:r>
              <a:rPr lang="en-US" dirty="0" smtClean="0"/>
              <a:t> </a:t>
            </a:r>
            <a:r>
              <a:rPr lang="en-US" dirty="0" err="1" smtClean="0"/>
              <a:t>strukturnog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prognoze</a:t>
            </a:r>
            <a:r>
              <a:rPr lang="en-US" dirty="0" smtClean="0"/>
              <a:t> </a:t>
            </a:r>
            <a:r>
              <a:rPr lang="en-US" dirty="0" err="1" smtClean="0"/>
              <a:t>sprovesti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postupke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endParaRPr lang="en-US" dirty="0" smtClean="0"/>
          </a:p>
          <a:p>
            <a:pPr lvl="0"/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disanja</a:t>
            </a:r>
            <a:endParaRPr lang="en-US" dirty="0" smtClean="0"/>
          </a:p>
          <a:p>
            <a:pPr lvl="0"/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zenica</a:t>
            </a:r>
            <a:endParaRPr lang="en-US" dirty="0" smtClean="0"/>
          </a:p>
          <a:p>
            <a:pPr lvl="0"/>
            <a:r>
              <a:rPr lang="en-US" dirty="0" err="1" smtClean="0"/>
              <a:t>Izvođenje</a:t>
            </a:r>
            <a:r>
              <a:rPr lang="en-US" dirty="0" smtClean="0"/>
              <a:t> </a:t>
            </a:r>
            <a:r>
              <a:rPr lang="en-US" dirty="0" err="1" smtClean="0"/>
              <a:t>kornealnog</a:t>
            </a:r>
            <a:r>
              <a:rPr lang="en-US" dirty="0" smtClean="0"/>
              <a:t> </a:t>
            </a:r>
            <a:r>
              <a:rPr lang="en-US" dirty="0" err="1" smtClean="0"/>
              <a:t>refleksa</a:t>
            </a:r>
            <a:endParaRPr lang="en-US" dirty="0" smtClean="0"/>
          </a:p>
          <a:p>
            <a:pPr lvl="0"/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pokretljivosti</a:t>
            </a:r>
            <a:r>
              <a:rPr lang="en-US" dirty="0" smtClean="0"/>
              <a:t> </a:t>
            </a:r>
            <a:r>
              <a:rPr lang="en-US" dirty="0" err="1" smtClean="0"/>
              <a:t>očnih</a:t>
            </a:r>
            <a:r>
              <a:rPr lang="en-US" dirty="0" smtClean="0"/>
              <a:t> </a:t>
            </a:r>
            <a:r>
              <a:rPr lang="en-US" dirty="0" err="1" smtClean="0"/>
              <a:t>jabučica</a:t>
            </a:r>
            <a:endParaRPr lang="en-US" dirty="0" smtClean="0"/>
          </a:p>
          <a:p>
            <a:pPr lvl="0"/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motornog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 </a:t>
            </a:r>
            <a:r>
              <a:rPr lang="en-US" dirty="0" err="1" smtClean="0"/>
              <a:t>postupku</a:t>
            </a:r>
            <a:r>
              <a:rPr lang="en-US" dirty="0" smtClean="0"/>
              <a:t> </a:t>
            </a:r>
            <a:r>
              <a:rPr lang="en-US" dirty="0" err="1" smtClean="0"/>
              <a:t>određivanja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sledeći</a:t>
            </a:r>
            <a:r>
              <a:rPr lang="en-US" dirty="0" smtClean="0"/>
              <a:t> </a:t>
            </a:r>
            <a:r>
              <a:rPr lang="en-US" dirty="0" err="1" smtClean="0"/>
              <a:t>izrazi</a:t>
            </a:r>
            <a:r>
              <a:rPr lang="en-US" dirty="0" smtClean="0"/>
              <a:t>:</a:t>
            </a:r>
            <a:endParaRPr lang="sr-Latn-R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– </a:t>
            </a:r>
            <a:r>
              <a:rPr lang="en-US" dirty="0" err="1" smtClean="0"/>
              <a:t>ispunjava</a:t>
            </a:r>
            <a:r>
              <a:rPr lang="en-US" dirty="0" smtClean="0"/>
              <a:t> </a:t>
            </a:r>
            <a:r>
              <a:rPr lang="en-US" dirty="0" err="1" smtClean="0"/>
              <a:t>naloge</a:t>
            </a:r>
            <a:r>
              <a:rPr lang="en-US" dirty="0" smtClean="0"/>
              <a:t> </a:t>
            </a:r>
            <a:r>
              <a:rPr lang="en-US" dirty="0" err="1" smtClean="0"/>
              <a:t>spremno</a:t>
            </a:r>
            <a:r>
              <a:rPr lang="en-US" dirty="0" smtClean="0"/>
              <a:t>; </a:t>
            </a:r>
            <a:endParaRPr lang="sr-Latn-RS" dirty="0" smtClean="0"/>
          </a:p>
          <a:p>
            <a:pPr lvl="0"/>
            <a:r>
              <a:rPr lang="en-US" dirty="0" err="1" smtClean="0"/>
              <a:t>somnolencija-pospanost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doziva</a:t>
            </a:r>
            <a:r>
              <a:rPr lang="en-US" dirty="0" smtClean="0"/>
              <a:t>; </a:t>
            </a:r>
            <a:endParaRPr lang="sr-Latn-RS" dirty="0" smtClean="0"/>
          </a:p>
          <a:p>
            <a:pPr lvl="0"/>
            <a:r>
              <a:rPr lang="en-US" dirty="0" smtClean="0"/>
              <a:t>s</a:t>
            </a:r>
            <a:r>
              <a:rPr lang="sr-Latn-RS" dirty="0" smtClean="0"/>
              <a:t>opor</a:t>
            </a:r>
            <a:r>
              <a:rPr lang="en-US" dirty="0" smtClean="0"/>
              <a:t>-</a:t>
            </a:r>
            <a:r>
              <a:rPr lang="en-US" dirty="0" err="1" smtClean="0"/>
              <a:t>reaguje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primenu</a:t>
            </a:r>
            <a:r>
              <a:rPr lang="en-US" dirty="0" smtClean="0"/>
              <a:t> </a:t>
            </a:r>
            <a:r>
              <a:rPr lang="en-US" dirty="0" err="1" smtClean="0"/>
              <a:t>bolnih</a:t>
            </a:r>
            <a:r>
              <a:rPr lang="en-US" dirty="0" smtClean="0"/>
              <a:t> </a:t>
            </a:r>
            <a:r>
              <a:rPr lang="en-US" dirty="0" err="1" smtClean="0"/>
              <a:t>draži</a:t>
            </a:r>
            <a:r>
              <a:rPr lang="en-US" dirty="0" smtClean="0"/>
              <a:t> </a:t>
            </a:r>
            <a:r>
              <a:rPr lang="en-US" dirty="0" err="1" smtClean="0"/>
              <a:t>kratkim</a:t>
            </a:r>
            <a:r>
              <a:rPr lang="en-US" dirty="0" smtClean="0"/>
              <a:t> </a:t>
            </a:r>
            <a:r>
              <a:rPr lang="en-US" dirty="0" err="1" smtClean="0"/>
              <a:t>buđenjem</a:t>
            </a:r>
            <a:r>
              <a:rPr lang="en-US" dirty="0" smtClean="0"/>
              <a:t>,</a:t>
            </a:r>
            <a:endParaRPr lang="sr-Latn-R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koma-stanje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svesti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reakcije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draži</a:t>
            </a:r>
            <a:r>
              <a:rPr lang="en-US" dirty="0" smtClean="0"/>
              <a:t>. </a:t>
            </a:r>
            <a:endParaRPr lang="sr-Latn-R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RS" dirty="0" smtClean="0"/>
              <a:t>Procena stanja svesti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2480</Words>
  <Application>Microsoft Office PowerPoint</Application>
  <PresentationFormat>On-screen Show (4:3)</PresentationFormat>
  <Paragraphs>210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  </vt:lpstr>
      <vt:lpstr>Povrede glave</vt:lpstr>
      <vt:lpstr>Sportovi kod kojih su najčešće povrede glave</vt:lpstr>
      <vt:lpstr>Povrede glave</vt:lpstr>
      <vt:lpstr>Povrede glave</vt:lpstr>
      <vt:lpstr>Podaci o povredjivanju</vt:lpstr>
      <vt:lpstr>Podaci o povredjivanju</vt:lpstr>
      <vt:lpstr>Procena stanja svesti</vt:lpstr>
      <vt:lpstr>Procena stanja svesti</vt:lpstr>
      <vt:lpstr>Glasgov koma skala</vt:lpstr>
      <vt:lpstr>Klasifikacija teških povreda glave</vt:lpstr>
      <vt:lpstr>Sindrom teške zatvorene povrede glave</vt:lpstr>
      <vt:lpstr>Sindrom teške zatvorene povrede glave</vt:lpstr>
      <vt:lpstr>Kontuzija mozga</vt:lpstr>
      <vt:lpstr>Kontuzija glave</vt:lpstr>
      <vt:lpstr>Kontuzija glave</vt:lpstr>
      <vt:lpstr>Kontuzija glave</vt:lpstr>
      <vt:lpstr>Pozne sekvele povreda glave</vt:lpstr>
      <vt:lpstr>Izmene ličnosti nakon povreda glave</vt:lpstr>
      <vt:lpstr>Posledice povrede glave</vt:lpstr>
      <vt:lpstr>Teške povrede glave</vt:lpstr>
      <vt:lpstr>Postupci posle registrovanja povrede</vt:lpstr>
      <vt:lpstr>Postraumatski sindrom</vt:lpstr>
      <vt:lpstr>Povrede vrata</vt:lpstr>
      <vt:lpstr>Vrat</vt:lpstr>
      <vt:lpstr>Šta čini vrat?</vt:lpstr>
      <vt:lpstr>Zglobovi glave i vrata</vt:lpstr>
      <vt:lpstr>1. i 2. vratni pršljen atlas i axsis</vt:lpstr>
      <vt:lpstr> </vt:lpstr>
      <vt:lpstr>m.sternocleidomastoideus (SCM) </vt:lpstr>
      <vt:lpstr>m.sternocleidomastoideus </vt:lpstr>
      <vt:lpstr>Pokreti u vratnoj kičmi</vt:lpstr>
      <vt:lpstr>Anatomski izgled vrata</vt:lpstr>
      <vt:lpstr>Povrede vrata</vt:lpstr>
      <vt:lpstr>Ukazivanje prve pomoći</vt:lpstr>
      <vt:lpstr>Transport povređenih</vt:lpstr>
      <vt:lpstr>Podela povreda vrata</vt:lpstr>
      <vt:lpstr>Povrede mišića vrata</vt:lpstr>
      <vt:lpstr>Povrede mišića vrata</vt:lpstr>
      <vt:lpstr>Povrede mišića vrata</vt:lpstr>
      <vt:lpstr>Povrede organa vrata</vt:lpstr>
      <vt:lpstr>Povrede organa vrata</vt:lpstr>
      <vt:lpstr>Povrede organa vrata</vt:lpstr>
      <vt:lpstr>Degenerativne promene vrata</vt:lpstr>
      <vt:lpstr>Degenerativne promene vrata</vt:lpstr>
      <vt:lpstr>Povrede ligamento-kapsularnog aparata vrata</vt:lpstr>
      <vt:lpstr>Distorzija vratne kičme</vt:lpstr>
      <vt:lpstr>Distorzija vratne kičme</vt:lpstr>
      <vt:lpstr>Distorzija vratne kičme</vt:lpstr>
      <vt:lpstr>“Bič povreda”</vt:lpstr>
      <vt:lpstr>Hiperekstenzione povrede</vt:lpstr>
      <vt:lpstr>Hiperekstenzione povrede</vt:lpstr>
      <vt:lpstr>Discus hernia vratnog pršljena</vt:lpstr>
      <vt:lpstr>Discus hernia vratnog pršljena</vt:lpstr>
      <vt:lpstr>Fleksorni prelomi vratne kičme</vt:lpstr>
      <vt:lpstr>Fleksorni prelomi vratne kičme</vt:lpstr>
      <vt:lpstr>Fleksorni prelomi vratne kičme</vt:lpstr>
      <vt:lpstr>Prelomi spinoznih nastavaka</vt:lpstr>
      <vt:lpstr>Prelomi spinoznih nastavaka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Rehabilitacija preloma i posttraumatskih komplikacija</dc:title>
  <dc:creator>Prof dr Milorad Jerkan</dc:creator>
  <cp:lastModifiedBy>Prof dr Milorad Jerkan</cp:lastModifiedBy>
  <cp:revision>46</cp:revision>
  <dcterms:created xsi:type="dcterms:W3CDTF">2006-08-16T00:00:00Z</dcterms:created>
  <dcterms:modified xsi:type="dcterms:W3CDTF">2018-05-09T07:48:34Z</dcterms:modified>
</cp:coreProperties>
</file>