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0" r:id="rId2"/>
    <p:sldId id="31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303" r:id="rId21"/>
    <p:sldId id="304" r:id="rId22"/>
    <p:sldId id="305" r:id="rId23"/>
    <p:sldId id="306" r:id="rId24"/>
    <p:sldId id="307" r:id="rId25"/>
    <p:sldId id="308" r:id="rId26"/>
    <p:sldId id="335" r:id="rId27"/>
    <p:sldId id="312" r:id="rId28"/>
    <p:sldId id="259" r:id="rId29"/>
    <p:sldId id="313" r:id="rId30"/>
    <p:sldId id="314" r:id="rId31"/>
    <p:sldId id="33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6" r:id="rId52"/>
    <p:sldId id="338" r:id="rId53"/>
    <p:sldId id="337" r:id="rId54"/>
    <p:sldId id="339" r:id="rId55"/>
    <p:sldId id="30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A41AF-CE08-4F2F-91C0-7CF19383476A}" type="datetimeFigureOut">
              <a:rPr lang="en-US" smtClean="0"/>
              <a:pPr/>
              <a:t>11.04.2018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7B9A6-C3F4-47DF-B889-6D99A6CDE9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569EF6-14E4-4364-AA6D-4863E2D452E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stetoskop.info/Iscasenje-zgloba-ramena-Luxatio-art-glenohumeralis-3855-c39-sickness.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tetoskop.info/Iscasenje-zgloba-ramena-Luxatio-art-glenohumeralis-3855-c39-sickness.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8229600" cy="1470025"/>
          </a:xfrm>
        </p:spPr>
        <p:txBody>
          <a:bodyPr>
            <a:noAutofit/>
          </a:bodyPr>
          <a:lstStyle/>
          <a:p>
            <a:pPr algn="l"/>
            <a:r>
              <a:rPr lang="en-US" sz="3200" dirty="0" smtClean="0">
                <a:solidFill>
                  <a:schemeClr val="tx2">
                    <a:lumMod val="60000"/>
                    <a:lumOff val="40000"/>
                  </a:schemeClr>
                </a:solidFill>
              </a:rPr>
              <a:t/>
            </a:r>
            <a:br>
              <a:rPr lang="en-US" sz="3200" dirty="0" smtClean="0">
                <a:solidFill>
                  <a:schemeClr val="tx2">
                    <a:lumMod val="60000"/>
                    <a:lumOff val="40000"/>
                  </a:schemeClr>
                </a:solidFill>
              </a:rPr>
            </a:br>
            <a:endParaRPr lang="en-US" sz="3200" dirty="0">
              <a:solidFill>
                <a:schemeClr val="tx2">
                  <a:lumMod val="60000"/>
                  <a:lumOff val="40000"/>
                </a:schemeClr>
              </a:solidFill>
            </a:endParaRPr>
          </a:p>
        </p:txBody>
      </p:sp>
      <p:sp>
        <p:nvSpPr>
          <p:cNvPr id="6" name="Subtitle 5"/>
          <p:cNvSpPr>
            <a:spLocks noGrp="1"/>
          </p:cNvSpPr>
          <p:nvPr>
            <p:ph type="subTitle" idx="1"/>
          </p:nvPr>
        </p:nvSpPr>
        <p:spPr>
          <a:xfrm>
            <a:off x="3124200" y="4800600"/>
            <a:ext cx="5486400" cy="1752600"/>
          </a:xfrm>
        </p:spPr>
        <p:txBody>
          <a:bodyPr/>
          <a:lstStyle/>
          <a:p>
            <a:endParaRPr lang="en-US" dirty="0" smtClean="0"/>
          </a:p>
          <a:p>
            <a:endParaRPr lang="en-US" dirty="0" smtClean="0"/>
          </a:p>
          <a:p>
            <a:r>
              <a:rPr lang="en-US" b="1" dirty="0" smtClean="0">
                <a:solidFill>
                  <a:srgbClr val="002060"/>
                </a:solidFill>
              </a:rPr>
              <a:t>            Prof. </a:t>
            </a:r>
            <a:r>
              <a:rPr lang="en-US" b="1" dirty="0" err="1" smtClean="0">
                <a:solidFill>
                  <a:srgbClr val="002060"/>
                </a:solidFill>
              </a:rPr>
              <a:t>dr</a:t>
            </a:r>
            <a:r>
              <a:rPr lang="en-US" b="1" dirty="0" smtClean="0">
                <a:solidFill>
                  <a:srgbClr val="002060"/>
                </a:solidFill>
              </a:rPr>
              <a:t> </a:t>
            </a:r>
            <a:r>
              <a:rPr lang="en-US" b="1" dirty="0" err="1" smtClean="0">
                <a:solidFill>
                  <a:srgbClr val="002060"/>
                </a:solidFill>
              </a:rPr>
              <a:t>Milorad</a:t>
            </a:r>
            <a:r>
              <a:rPr lang="en-US" b="1" dirty="0" smtClean="0">
                <a:solidFill>
                  <a:srgbClr val="002060"/>
                </a:solidFill>
              </a:rPr>
              <a:t> </a:t>
            </a:r>
            <a:r>
              <a:rPr lang="en-US" b="1" dirty="0" err="1" smtClean="0">
                <a:solidFill>
                  <a:srgbClr val="002060"/>
                </a:solidFill>
              </a:rPr>
              <a:t>Jerkan</a:t>
            </a:r>
            <a:endParaRPr lang="en-US" b="1" dirty="0">
              <a:solidFill>
                <a:srgbClr val="002060"/>
              </a:solidFill>
            </a:endParaRPr>
          </a:p>
        </p:txBody>
      </p:sp>
      <p:sp>
        <p:nvSpPr>
          <p:cNvPr id="7" name="TextBox 6"/>
          <p:cNvSpPr txBox="1"/>
          <p:nvPr/>
        </p:nvSpPr>
        <p:spPr>
          <a:xfrm>
            <a:off x="609600" y="1219200"/>
            <a:ext cx="7239000" cy="13234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smtClean="0"/>
              <a:t>NASTAVNI PREDMET-</a:t>
            </a:r>
          </a:p>
          <a:p>
            <a:r>
              <a:rPr lang="en-US" sz="4000" dirty="0" smtClean="0"/>
              <a:t>REHABILITACIJA U SPORTU</a:t>
            </a:r>
            <a:endParaRPr lang="en-US" sz="4000" dirty="0"/>
          </a:p>
        </p:txBody>
      </p:sp>
      <p:sp>
        <p:nvSpPr>
          <p:cNvPr id="8" name="TextBox 7"/>
          <p:cNvSpPr txBox="1"/>
          <p:nvPr/>
        </p:nvSpPr>
        <p:spPr>
          <a:xfrm>
            <a:off x="685800" y="5334000"/>
            <a:ext cx="184731" cy="646331"/>
          </a:xfrm>
          <a:prstGeom prst="rect">
            <a:avLst/>
          </a:prstGeom>
          <a:noFill/>
        </p:spPr>
        <p:txBody>
          <a:bodyPr wrap="none" rtlCol="0">
            <a:spAutoFit/>
          </a:bodyPr>
          <a:lstStyle/>
          <a:p>
            <a:endParaRPr lang="en-US" dirty="0" smtClean="0"/>
          </a:p>
          <a:p>
            <a:endParaRPr lang="en-US" dirty="0"/>
          </a:p>
        </p:txBody>
      </p:sp>
      <p:pic>
        <p:nvPicPr>
          <p:cNvPr id="1026" name="Picture 2" descr="C:\Users\direktor\Desktop\vms cuprija 1 - Copy\1.Kineziologija 2 moja predavanja\skola.jpg"/>
          <p:cNvPicPr>
            <a:picLocks noChangeAspect="1" noChangeArrowheads="1"/>
          </p:cNvPicPr>
          <p:nvPr/>
        </p:nvPicPr>
        <p:blipFill>
          <a:blip r:embed="rId3"/>
          <a:srcRect/>
          <a:stretch>
            <a:fillRect/>
          </a:stretch>
        </p:blipFill>
        <p:spPr bwMode="auto">
          <a:xfrm>
            <a:off x="2133600" y="0"/>
            <a:ext cx="4286250" cy="1028700"/>
          </a:xfrm>
          <a:prstGeom prst="rect">
            <a:avLst/>
          </a:prstGeom>
          <a:noFill/>
        </p:spPr>
      </p:pic>
      <p:sp>
        <p:nvSpPr>
          <p:cNvPr id="11" name="TextBox 10"/>
          <p:cNvSpPr txBox="1"/>
          <p:nvPr/>
        </p:nvSpPr>
        <p:spPr>
          <a:xfrm>
            <a:off x="0" y="2971800"/>
            <a:ext cx="5721951" cy="1661993"/>
          </a:xfrm>
          <a:prstGeom prst="rect">
            <a:avLst/>
          </a:prstGeom>
          <a:ln w="38100">
            <a:solidFill>
              <a:srgbClr val="92D050"/>
            </a:solidFill>
          </a:ln>
        </p:spPr>
        <p:style>
          <a:lnRef idx="1">
            <a:schemeClr val="accent3"/>
          </a:lnRef>
          <a:fillRef idx="2">
            <a:schemeClr val="accent3"/>
          </a:fillRef>
          <a:effectRef idx="1">
            <a:schemeClr val="accent3"/>
          </a:effectRef>
          <a:fontRef idx="minor">
            <a:schemeClr val="dk1"/>
          </a:fontRef>
        </p:style>
        <p:txBody>
          <a:bodyPr wrap="none" rtlCol="0">
            <a:spAutoFit/>
          </a:bodyPr>
          <a:lstStyle/>
          <a:p>
            <a:endParaRPr lang="en-US" b="1" dirty="0" smtClean="0"/>
          </a:p>
          <a:p>
            <a:r>
              <a:rPr lang="sr-Latn-RS" sz="2800" b="1" dirty="0" smtClean="0"/>
              <a:t>VIII </a:t>
            </a:r>
            <a:r>
              <a:rPr lang="en-US" sz="2800" b="1" dirty="0" smtClean="0"/>
              <a:t>PREDAVANJE</a:t>
            </a:r>
            <a:r>
              <a:rPr lang="en-US" sz="2800" dirty="0" smtClean="0"/>
              <a:t> </a:t>
            </a:r>
            <a:endParaRPr lang="sr-Latn-RS" sz="2800" dirty="0" smtClean="0"/>
          </a:p>
          <a:p>
            <a:r>
              <a:rPr lang="en-US" sz="2800" dirty="0" err="1" smtClean="0"/>
              <a:t>Povrede</a:t>
            </a:r>
            <a:r>
              <a:rPr lang="en-US" sz="2800" dirty="0" smtClean="0"/>
              <a:t> </a:t>
            </a:r>
            <a:r>
              <a:rPr lang="en-US" sz="2800" dirty="0" err="1" smtClean="0"/>
              <a:t>zgloba</a:t>
            </a:r>
            <a:r>
              <a:rPr lang="en-US" sz="2800" dirty="0" smtClean="0"/>
              <a:t>  </a:t>
            </a:r>
            <a:r>
              <a:rPr lang="en-US" sz="2800" dirty="0" err="1" smtClean="0"/>
              <a:t>ramena</a:t>
            </a:r>
            <a:r>
              <a:rPr lang="en-US" sz="2800" dirty="0" smtClean="0"/>
              <a:t> </a:t>
            </a:r>
            <a:r>
              <a:rPr lang="en-US" sz="2800" dirty="0" err="1" smtClean="0"/>
              <a:t>kod</a:t>
            </a:r>
            <a:r>
              <a:rPr lang="en-US" sz="2800" dirty="0" smtClean="0"/>
              <a:t> </a:t>
            </a:r>
            <a:r>
              <a:rPr lang="en-US" sz="2800" dirty="0" err="1" smtClean="0"/>
              <a:t>sportista</a:t>
            </a:r>
            <a:r>
              <a:rPr lang="en-US" sz="2800" b="1" dirty="0" smtClean="0"/>
              <a:t> </a:t>
            </a:r>
          </a:p>
          <a:p>
            <a:endParaRPr lang="en-US" sz="2800" b="1" dirty="0" smtClean="0"/>
          </a:p>
        </p:txBody>
      </p:sp>
      <p:pic>
        <p:nvPicPr>
          <p:cNvPr id="9" name="Picture 8" descr="Povrede-ramena.jpg"/>
          <p:cNvPicPr>
            <a:picLocks noChangeAspect="1"/>
          </p:cNvPicPr>
          <p:nvPr/>
        </p:nvPicPr>
        <p:blipFill>
          <a:blip r:embed="rId4"/>
          <a:stretch>
            <a:fillRect/>
          </a:stretch>
        </p:blipFill>
        <p:spPr>
          <a:xfrm>
            <a:off x="5791200" y="2971800"/>
            <a:ext cx="3352800" cy="1662989"/>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81001" y="273050"/>
            <a:ext cx="2895600" cy="717550"/>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t>L</a:t>
            </a:r>
            <a:r>
              <a:rPr lang="sr-Latn-RS" sz="2800" dirty="0" smtClean="0"/>
              <a:t>igamenti ramena</a:t>
            </a:r>
            <a:endParaRPr lang="en-US" sz="2800" dirty="0"/>
          </a:p>
        </p:txBody>
      </p:sp>
      <p:pic>
        <p:nvPicPr>
          <p:cNvPr id="5" name="Content Placeholder 4" descr="ligaments3.jpg"/>
          <p:cNvPicPr>
            <a:picLocks noGrp="1" noChangeAspect="1"/>
          </p:cNvPicPr>
          <p:nvPr>
            <p:ph idx="1"/>
          </p:nvPr>
        </p:nvPicPr>
        <p:blipFill>
          <a:blip r:embed="rId2" cstate="print"/>
          <a:stretch>
            <a:fillRect/>
          </a:stretch>
        </p:blipFill>
        <p:spPr>
          <a:xfrm>
            <a:off x="3575050" y="1476673"/>
            <a:ext cx="5568950" cy="4400599"/>
          </a:xfrm>
        </p:spPr>
      </p:pic>
      <p:sp>
        <p:nvSpPr>
          <p:cNvPr id="8" name="Text Placeholder 7"/>
          <p:cNvSpPr>
            <a:spLocks noGrp="1"/>
          </p:cNvSpPr>
          <p:nvPr>
            <p:ph type="body" sz="half" idx="2"/>
          </p:nvPr>
        </p:nvSpPr>
        <p:spPr>
          <a:xfrm>
            <a:off x="323528" y="1435100"/>
            <a:ext cx="3168352" cy="4691063"/>
          </a:xfrm>
        </p:spPr>
        <p:txBody>
          <a:bodyPr>
            <a:normAutofit/>
          </a:bodyPr>
          <a:lstStyle/>
          <a:p>
            <a:endParaRPr lang="sr-Latn-RS" sz="2400" dirty="0" smtClean="0"/>
          </a:p>
          <a:p>
            <a:r>
              <a:rPr lang="sr-Latn-RS" sz="2400" dirty="0" smtClean="0"/>
              <a:t>lig.glenohumerale</a:t>
            </a:r>
          </a:p>
          <a:p>
            <a:r>
              <a:rPr lang="sr-Latn-RS" sz="2400" dirty="0" smtClean="0"/>
              <a:t>lig.coracohumerale</a:t>
            </a:r>
          </a:p>
          <a:p>
            <a:r>
              <a:rPr lang="sr-Latn-RS" sz="2400" dirty="0" smtClean="0"/>
              <a:t>lig.coracoakromiale</a:t>
            </a:r>
          </a:p>
          <a:p>
            <a:r>
              <a:rPr lang="sr-Latn-RS" sz="2400" dirty="0" smtClean="0"/>
              <a:t>lig.acromioklavikulare</a:t>
            </a:r>
          </a:p>
          <a:p>
            <a:r>
              <a:rPr lang="sr-Latn-RS" sz="2400" dirty="0" smtClean="0"/>
              <a:t>lig.coracoclavikulare</a:t>
            </a:r>
          </a:p>
          <a:p>
            <a:r>
              <a:rPr lang="sr-Latn-RS" sz="2400" dirty="0" smtClean="0"/>
              <a:t>lig.transversohumerale</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t>M</a:t>
            </a:r>
            <a:r>
              <a:rPr lang="sr-Latn-RS" sz="2800" dirty="0" smtClean="0"/>
              <a:t>išići rotatorne manžetne</a:t>
            </a:r>
            <a:endParaRPr lang="en-US" sz="2800" dirty="0"/>
          </a:p>
        </p:txBody>
      </p:sp>
      <p:pic>
        <p:nvPicPr>
          <p:cNvPr id="7" name="Content Placeholder 6" descr="rotatorna man.png"/>
          <p:cNvPicPr>
            <a:picLocks noGrp="1" noChangeAspect="1"/>
          </p:cNvPicPr>
          <p:nvPr>
            <p:ph idx="1"/>
          </p:nvPr>
        </p:nvPicPr>
        <p:blipFill>
          <a:blip r:embed="rId2" cstate="print"/>
          <a:stretch>
            <a:fillRect/>
          </a:stretch>
        </p:blipFill>
        <p:spPr>
          <a:xfrm>
            <a:off x="3575050" y="1065548"/>
            <a:ext cx="5568950" cy="4811724"/>
          </a:xfrm>
        </p:spPr>
      </p:pic>
      <p:sp>
        <p:nvSpPr>
          <p:cNvPr id="6" name="Text Placeholder 5"/>
          <p:cNvSpPr>
            <a:spLocks noGrp="1"/>
          </p:cNvSpPr>
          <p:nvPr>
            <p:ph type="body" sz="half" idx="2"/>
          </p:nvPr>
        </p:nvSpPr>
        <p:spPr>
          <a:xfrm>
            <a:off x="0" y="1435100"/>
            <a:ext cx="3465513" cy="4691063"/>
          </a:xfrm>
        </p:spPr>
        <p:txBody>
          <a:bodyPr>
            <a:normAutofit/>
          </a:bodyPr>
          <a:lstStyle/>
          <a:p>
            <a:endParaRPr lang="sr-Latn-RS" sz="2800" dirty="0" smtClean="0"/>
          </a:p>
          <a:p>
            <a:r>
              <a:rPr lang="en-US" sz="2800" dirty="0" smtClean="0"/>
              <a:t>O</a:t>
            </a:r>
            <a:r>
              <a:rPr lang="sr-Latn-RS" sz="2800" dirty="0" smtClean="0"/>
              <a:t>sim ligamenata zglob učvršćuju hrskavičavo tkivo koje okružuje zglobnu čašicu i produbljuje je, tetive mišića rotatorne manžetne i deltoidni mišić.</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S</a:t>
            </a:r>
            <a:r>
              <a:rPr lang="sr-Latn-RS" b="1" dirty="0" smtClean="0"/>
              <a:t>ternoklavikularni zglob</a:t>
            </a:r>
            <a:endParaRPr lang="en-US" b="1" dirty="0"/>
          </a:p>
        </p:txBody>
      </p:sp>
      <p:sp>
        <p:nvSpPr>
          <p:cNvPr id="4" name="Content Placeholder 3"/>
          <p:cNvSpPr>
            <a:spLocks noGrp="1"/>
          </p:cNvSpPr>
          <p:nvPr>
            <p:ph sz="half" idx="1"/>
          </p:nvPr>
        </p:nvSpPr>
        <p:spPr>
          <a:xfrm>
            <a:off x="179512" y="1340768"/>
            <a:ext cx="4392488" cy="5517232"/>
          </a:xfrm>
        </p:spPr>
        <p:txBody>
          <a:bodyPr>
            <a:normAutofit/>
          </a:bodyPr>
          <a:lstStyle/>
          <a:p>
            <a:pPr>
              <a:buNone/>
            </a:pPr>
            <a:r>
              <a:rPr lang="sr-Latn-RS" dirty="0" smtClean="0"/>
              <a:t> Čine ga:</a:t>
            </a:r>
          </a:p>
          <a:p>
            <a:r>
              <a:rPr lang="en-US" dirty="0" smtClean="0"/>
              <a:t>M</a:t>
            </a:r>
            <a:r>
              <a:rPr lang="sr-Latn-RS" dirty="0" smtClean="0"/>
              <a:t>anubrium sterni</a:t>
            </a:r>
          </a:p>
          <a:p>
            <a:r>
              <a:rPr lang="en-US" dirty="0" smtClean="0"/>
              <a:t>M</a:t>
            </a:r>
            <a:r>
              <a:rPr lang="sr-Latn-RS" dirty="0" smtClean="0"/>
              <a:t>edijalni deo klavikule</a:t>
            </a:r>
          </a:p>
          <a:p>
            <a:r>
              <a:rPr lang="en-US" dirty="0" smtClean="0"/>
              <a:t>D</a:t>
            </a:r>
            <a:r>
              <a:rPr lang="sr-Latn-RS" dirty="0" smtClean="0"/>
              <a:t>isk između ove dve površine</a:t>
            </a:r>
          </a:p>
          <a:p>
            <a:pPr>
              <a:buNone/>
            </a:pPr>
            <a:r>
              <a:rPr lang="en-US" dirty="0" smtClean="0"/>
              <a:t>P</a:t>
            </a:r>
            <a:r>
              <a:rPr lang="sr-Latn-RS" dirty="0" smtClean="0"/>
              <a:t>okreti:</a:t>
            </a:r>
          </a:p>
          <a:p>
            <a:pPr>
              <a:buNone/>
            </a:pPr>
            <a:r>
              <a:rPr lang="sr-Latn-RS" dirty="0" smtClean="0"/>
              <a:t>-</a:t>
            </a:r>
            <a:r>
              <a:rPr lang="en-US" dirty="0" smtClean="0"/>
              <a:t>P</a:t>
            </a:r>
            <a:r>
              <a:rPr lang="sr-Latn-RS" dirty="0" smtClean="0"/>
              <a:t>odizanje i spuštanje</a:t>
            </a:r>
          </a:p>
          <a:p>
            <a:pPr>
              <a:buNone/>
            </a:pPr>
            <a:r>
              <a:rPr lang="sr-Latn-RS" dirty="0" smtClean="0"/>
              <a:t>-</a:t>
            </a:r>
            <a:r>
              <a:rPr lang="en-US" dirty="0" err="1" smtClean="0"/>
              <a:t>pomeranje</a:t>
            </a:r>
            <a:r>
              <a:rPr lang="en-US" dirty="0" smtClean="0"/>
              <a:t> </a:t>
            </a:r>
            <a:r>
              <a:rPr lang="en-US" dirty="0" err="1" smtClean="0"/>
              <a:t>napred</a:t>
            </a:r>
            <a:r>
              <a:rPr lang="en-US" dirty="0" smtClean="0"/>
              <a:t> </a:t>
            </a:r>
            <a:r>
              <a:rPr lang="en-US" dirty="0" err="1" smtClean="0"/>
              <a:t>i</a:t>
            </a:r>
            <a:r>
              <a:rPr lang="sr-Latn-RS" dirty="0" smtClean="0"/>
              <a:t> </a:t>
            </a:r>
            <a:r>
              <a:rPr lang="en-US" dirty="0" err="1" smtClean="0"/>
              <a:t>na</a:t>
            </a:r>
            <a:r>
              <a:rPr lang="sr-Latn-RS" dirty="0" smtClean="0"/>
              <a:t>z</a:t>
            </a:r>
            <a:r>
              <a:rPr lang="en-US" dirty="0" smtClean="0"/>
              <a:t>ad</a:t>
            </a:r>
          </a:p>
          <a:p>
            <a:pPr>
              <a:buNone/>
            </a:pPr>
            <a:r>
              <a:rPr lang="sr-Latn-RS" dirty="0" smtClean="0"/>
              <a:t>-rotacija klavikule oko uzdužne osovine</a:t>
            </a:r>
          </a:p>
          <a:p>
            <a:pPr>
              <a:buNone/>
            </a:pPr>
            <a:endParaRPr lang="en-US" dirty="0"/>
          </a:p>
        </p:txBody>
      </p:sp>
      <p:pic>
        <p:nvPicPr>
          <p:cNvPr id="7" name="Content Placeholder 6" descr="sternoclavicular jointweb.jpg"/>
          <p:cNvPicPr>
            <a:picLocks noGrp="1" noChangeAspect="1"/>
          </p:cNvPicPr>
          <p:nvPr>
            <p:ph sz="half" idx="2"/>
          </p:nvPr>
        </p:nvPicPr>
        <p:blipFill>
          <a:blip r:embed="rId2" cstate="print"/>
          <a:stretch>
            <a:fillRect/>
          </a:stretch>
        </p:blipFill>
        <p:spPr>
          <a:xfrm>
            <a:off x="4648200" y="1772816"/>
            <a:ext cx="4495800" cy="424847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A</a:t>
            </a:r>
            <a:r>
              <a:rPr lang="sr-Latn-RS" b="1" dirty="0" smtClean="0"/>
              <a:t>kromioklavikularni zglob</a:t>
            </a:r>
            <a:endParaRPr lang="en-US" b="1" dirty="0"/>
          </a:p>
        </p:txBody>
      </p:sp>
      <p:sp>
        <p:nvSpPr>
          <p:cNvPr id="8" name="Text Placeholder 7"/>
          <p:cNvSpPr>
            <a:spLocks noGrp="1"/>
          </p:cNvSpPr>
          <p:nvPr>
            <p:ph type="body" idx="1"/>
          </p:nvPr>
        </p:nvSpPr>
        <p:spPr>
          <a:xfrm>
            <a:off x="179512" y="1535112"/>
            <a:ext cx="4317876" cy="1677863"/>
          </a:xfrm>
        </p:spPr>
        <p:txBody>
          <a:bodyPr>
            <a:normAutofit fontScale="92500" lnSpcReduction="10000"/>
          </a:bodyPr>
          <a:lstStyle/>
          <a:p>
            <a:r>
              <a:rPr lang="en-US" sz="2800" dirty="0" smtClean="0"/>
              <a:t>P</a:t>
            </a:r>
            <a:r>
              <a:rPr lang="sr-Latn-RS" sz="2800" dirty="0" smtClean="0"/>
              <a:t>olupokretni zglob između lopatice i ključne kosti.</a:t>
            </a:r>
          </a:p>
          <a:p>
            <a:r>
              <a:rPr lang="sr-Latn-RS" sz="2800" dirty="0" smtClean="0"/>
              <a:t>Izvode se pokreti lopatice zajedno sa klavikulom </a:t>
            </a:r>
            <a:endParaRPr lang="en-US" sz="2800" dirty="0"/>
          </a:p>
        </p:txBody>
      </p:sp>
      <p:pic>
        <p:nvPicPr>
          <p:cNvPr id="13" name="Content Placeholder 12" descr="shoulder_acromionclavicular_arthrosis_anat02.jpg"/>
          <p:cNvPicPr>
            <a:picLocks noGrp="1" noChangeAspect="1"/>
          </p:cNvPicPr>
          <p:nvPr>
            <p:ph sz="half" idx="2"/>
          </p:nvPr>
        </p:nvPicPr>
        <p:blipFill>
          <a:blip r:embed="rId2" cstate="print"/>
          <a:stretch>
            <a:fillRect/>
          </a:stretch>
        </p:blipFill>
        <p:spPr>
          <a:xfrm>
            <a:off x="0" y="3284984"/>
            <a:ext cx="4716016" cy="3573016"/>
          </a:xfrm>
        </p:spPr>
      </p:pic>
      <p:sp>
        <p:nvSpPr>
          <p:cNvPr id="10" name="Text Placeholder 9"/>
          <p:cNvSpPr>
            <a:spLocks noGrp="1"/>
          </p:cNvSpPr>
          <p:nvPr>
            <p:ph type="body" sz="quarter" idx="3"/>
          </p:nvPr>
        </p:nvSpPr>
        <p:spPr>
          <a:xfrm>
            <a:off x="4645025" y="1196752"/>
            <a:ext cx="4498975" cy="1368151"/>
          </a:xfrm>
        </p:spPr>
        <p:txBody>
          <a:bodyPr>
            <a:normAutofit/>
          </a:bodyPr>
          <a:lstStyle/>
          <a:p>
            <a:r>
              <a:rPr lang="en-US" dirty="0" smtClean="0"/>
              <a:t>U</a:t>
            </a:r>
            <a:r>
              <a:rPr lang="sr-Latn-RS" dirty="0" smtClean="0"/>
              <a:t>gao između ove dve kosti je 70˚</a:t>
            </a:r>
          </a:p>
          <a:p>
            <a:r>
              <a:rPr lang="sr-Latn-RS" b="0" dirty="0" smtClean="0"/>
              <a:t>(facies articularis acromialis i  facies articulari acromii)</a:t>
            </a:r>
            <a:endParaRPr lang="en-US" dirty="0"/>
          </a:p>
        </p:txBody>
      </p:sp>
      <p:pic>
        <p:nvPicPr>
          <p:cNvPr id="12" name="Content Placeholder 11" descr="acromioclavicular-joint.jpg"/>
          <p:cNvPicPr>
            <a:picLocks noGrp="1" noChangeAspect="1"/>
          </p:cNvPicPr>
          <p:nvPr>
            <p:ph sz="quarter" idx="4"/>
          </p:nvPr>
        </p:nvPicPr>
        <p:blipFill>
          <a:blip r:embed="rId3" cstate="print"/>
          <a:stretch>
            <a:fillRect/>
          </a:stretch>
        </p:blipFill>
        <p:spPr>
          <a:xfrm>
            <a:off x="5148064" y="2996952"/>
            <a:ext cx="3538736" cy="35283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4800600"/>
            <a:ext cx="7560840" cy="566738"/>
          </a:xfrm>
        </p:spPr>
        <p:txBody>
          <a:bodyPr>
            <a:normAutofit/>
          </a:bodyPr>
          <a:lstStyle/>
          <a:p>
            <a:r>
              <a:rPr lang="en-US" sz="2800" dirty="0" smtClean="0"/>
              <a:t>S</a:t>
            </a:r>
            <a:r>
              <a:rPr lang="sr-Latn-RS" sz="2800" dirty="0" smtClean="0"/>
              <a:t>kapulotorakalni zglob</a:t>
            </a:r>
            <a:endParaRPr lang="en-US" sz="2800" dirty="0"/>
          </a:p>
        </p:txBody>
      </p:sp>
      <p:pic>
        <p:nvPicPr>
          <p:cNvPr id="6" name="Picture Placeholder 5" descr="z.jpg"/>
          <p:cNvPicPr>
            <a:picLocks noGrp="1" noChangeAspect="1"/>
          </p:cNvPicPr>
          <p:nvPr>
            <p:ph type="pic" idx="1"/>
          </p:nvPr>
        </p:nvPicPr>
        <p:blipFill>
          <a:blip r:embed="rId2" cstate="print"/>
          <a:srcRect t="5073" b="5073"/>
          <a:stretch>
            <a:fillRect/>
          </a:stretch>
        </p:blipFill>
        <p:spPr>
          <a:xfrm>
            <a:off x="827584" y="260648"/>
            <a:ext cx="7416824" cy="4608511"/>
          </a:xfrm>
        </p:spPr>
      </p:pic>
      <p:sp>
        <p:nvSpPr>
          <p:cNvPr id="3" name="Content Placeholder 2"/>
          <p:cNvSpPr>
            <a:spLocks noGrp="1"/>
          </p:cNvSpPr>
          <p:nvPr>
            <p:ph type="body" sz="half" idx="2"/>
          </p:nvPr>
        </p:nvSpPr>
        <p:spPr>
          <a:xfrm>
            <a:off x="1115616" y="5367338"/>
            <a:ext cx="6163072" cy="1230014"/>
          </a:xfrm>
        </p:spPr>
        <p:txBody>
          <a:bodyPr>
            <a:normAutofit/>
          </a:bodyPr>
          <a:lstStyle/>
          <a:p>
            <a:r>
              <a:rPr lang="en-US" sz="2800" dirty="0" smtClean="0"/>
              <a:t>Z</a:t>
            </a:r>
            <a:r>
              <a:rPr lang="sr-Latn-RS" sz="2800" dirty="0" smtClean="0"/>
              <a:t>glob koji je sastavljen od mišića i burzi</a:t>
            </a:r>
          </a:p>
          <a:p>
            <a:r>
              <a:rPr lang="en-US" sz="2800" dirty="0" smtClean="0"/>
              <a:t>I</a:t>
            </a:r>
            <a:r>
              <a:rPr lang="sr-Latn-RS" sz="2800" dirty="0" smtClean="0"/>
              <a:t>zmeđu lopatice i grudnog koša</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F</a:t>
            </a:r>
            <a:r>
              <a:rPr lang="sr-Latn-RS" b="1" dirty="0" smtClean="0"/>
              <a:t>unkcionalni zglobovi ramena</a:t>
            </a:r>
            <a:endParaRPr lang="en-US" b="1" dirty="0"/>
          </a:p>
        </p:txBody>
      </p:sp>
      <p:sp>
        <p:nvSpPr>
          <p:cNvPr id="3" name="Content Placeholder 2"/>
          <p:cNvSpPr>
            <a:spLocks noGrp="1"/>
          </p:cNvSpPr>
          <p:nvPr>
            <p:ph sz="half" idx="1"/>
          </p:nvPr>
        </p:nvSpPr>
        <p:spPr>
          <a:xfrm>
            <a:off x="0" y="1600200"/>
            <a:ext cx="4495800" cy="5257800"/>
          </a:xfrm>
        </p:spPr>
        <p:txBody>
          <a:bodyPr>
            <a:normAutofit/>
          </a:bodyPr>
          <a:lstStyle/>
          <a:p>
            <a:r>
              <a:rPr lang="en-US" b="1" dirty="0" smtClean="0"/>
              <a:t>S</a:t>
            </a:r>
            <a:r>
              <a:rPr lang="sr-Latn-RS" b="1" dirty="0" smtClean="0"/>
              <a:t>kapulotorakalni zglob</a:t>
            </a:r>
          </a:p>
          <a:p>
            <a:r>
              <a:rPr lang="en-US" b="1" dirty="0" smtClean="0"/>
              <a:t>S</a:t>
            </a:r>
            <a:r>
              <a:rPr lang="sr-Latn-RS" b="1" dirty="0" smtClean="0"/>
              <a:t>uprahumeralni zglob</a:t>
            </a:r>
          </a:p>
          <a:p>
            <a:pPr>
              <a:buNone/>
            </a:pPr>
            <a:r>
              <a:rPr lang="sr-Latn-RS" dirty="0" smtClean="0"/>
              <a:t>     </a:t>
            </a:r>
            <a:r>
              <a:rPr lang="en-US" dirty="0" smtClean="0"/>
              <a:t>Z</a:t>
            </a:r>
            <a:r>
              <a:rPr lang="sr-Latn-RS" dirty="0" smtClean="0"/>
              <a:t>glob između korakoakromijalnog ligamenta i humerusa</a:t>
            </a:r>
          </a:p>
          <a:p>
            <a:r>
              <a:rPr lang="en-US" b="1" dirty="0" smtClean="0"/>
              <a:t>B</a:t>
            </a:r>
            <a:r>
              <a:rPr lang="sr-Latn-RS" b="1" dirty="0" smtClean="0"/>
              <a:t>icipitalni žljeb</a:t>
            </a:r>
          </a:p>
          <a:p>
            <a:pPr>
              <a:buNone/>
            </a:pPr>
            <a:r>
              <a:rPr lang="sr-Latn-RS" b="1" dirty="0" smtClean="0"/>
              <a:t>     </a:t>
            </a:r>
            <a:r>
              <a:rPr lang="en-US" dirty="0" smtClean="0"/>
              <a:t>Ž</a:t>
            </a:r>
            <a:r>
              <a:rPr lang="sr-Latn-RS" dirty="0" smtClean="0"/>
              <a:t>ljeb između male i velike kvrge humerusa</a:t>
            </a:r>
          </a:p>
          <a:p>
            <a:pPr>
              <a:buNone/>
            </a:pPr>
            <a:r>
              <a:rPr lang="sr-Latn-RS" dirty="0" smtClean="0"/>
              <a:t>     Njime prolazi tetiva duge glave m.biceps brachi</a:t>
            </a:r>
            <a:endParaRPr lang="en-US" dirty="0" smtClean="0"/>
          </a:p>
          <a:p>
            <a:endParaRPr lang="en-US" dirty="0"/>
          </a:p>
        </p:txBody>
      </p:sp>
      <p:pic>
        <p:nvPicPr>
          <p:cNvPr id="5" name="Content Placeholder 4" descr="ShoulderComplex.jpg"/>
          <p:cNvPicPr>
            <a:picLocks noGrp="1" noChangeAspect="1"/>
          </p:cNvPicPr>
          <p:nvPr>
            <p:ph sz="half" idx="2"/>
          </p:nvPr>
        </p:nvPicPr>
        <p:blipFill>
          <a:blip r:embed="rId2" cstate="print"/>
          <a:stretch>
            <a:fillRect/>
          </a:stretch>
        </p:blipFill>
        <p:spPr>
          <a:xfrm>
            <a:off x="4648200" y="1628800"/>
            <a:ext cx="4495800" cy="446449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err="1" smtClean="0"/>
              <a:t>Rameni</a:t>
            </a:r>
            <a:r>
              <a:rPr lang="en-US" b="1" dirty="0" smtClean="0"/>
              <a:t> </a:t>
            </a:r>
            <a:r>
              <a:rPr lang="en-US" b="1" dirty="0" err="1" smtClean="0"/>
              <a:t>kompleks</a:t>
            </a:r>
            <a:endParaRPr lang="en-US" b="1" dirty="0"/>
          </a:p>
        </p:txBody>
      </p:sp>
      <p:sp>
        <p:nvSpPr>
          <p:cNvPr id="6" name="Content Placeholder 5"/>
          <p:cNvSpPr>
            <a:spLocks noGrp="1"/>
          </p:cNvSpPr>
          <p:nvPr>
            <p:ph idx="1"/>
          </p:nvPr>
        </p:nvSpPr>
        <p:spPr/>
        <p:txBody>
          <a:bodyPr>
            <a:normAutofit/>
          </a:bodyPr>
          <a:lstStyle/>
          <a:p>
            <a:r>
              <a:rPr lang="en-US" dirty="0" smtClean="0"/>
              <a:t>R</a:t>
            </a:r>
            <a:r>
              <a:rPr lang="sr-Latn-RS" dirty="0" smtClean="0"/>
              <a:t>amena kost  (</a:t>
            </a:r>
            <a:r>
              <a:rPr lang="sr-Latn-RS" i="1" dirty="0" smtClean="0"/>
              <a:t>humerus</a:t>
            </a:r>
            <a:r>
              <a:rPr lang="sr-Latn-RS" dirty="0" smtClean="0"/>
              <a:t>) zglobljena je neposredno sa lopaticom a posredno sa klavikulom. Klavikula i skapula se pokreću u najvećoj meri istovremeno tako da se ugao između njih ne menja.</a:t>
            </a:r>
          </a:p>
          <a:p>
            <a:r>
              <a:rPr lang="en-US" dirty="0" smtClean="0"/>
              <a:t>R</a:t>
            </a:r>
            <a:r>
              <a:rPr lang="sr-Latn-RS" dirty="0" smtClean="0"/>
              <a:t>ameni pojas ima ulogu i u držanju tela. </a:t>
            </a:r>
            <a:r>
              <a:rPr lang="en-US" dirty="0" smtClean="0"/>
              <a:t>P</a:t>
            </a:r>
            <a:r>
              <a:rPr lang="sr-Latn-RS" dirty="0" smtClean="0"/>
              <a:t>omeranjem ramena unazad smanjuje se torakalna krivina KS.</a:t>
            </a:r>
            <a:endParaRPr lang="en-US" dirty="0"/>
          </a:p>
        </p:txBody>
      </p:sp>
      <p:pic>
        <p:nvPicPr>
          <p:cNvPr id="4" name="Picture 3" descr="download.jpg"/>
          <p:cNvPicPr>
            <a:picLocks noChangeAspect="1"/>
          </p:cNvPicPr>
          <p:nvPr/>
        </p:nvPicPr>
        <p:blipFill>
          <a:blip r:embed="rId2"/>
          <a:stretch>
            <a:fillRect/>
          </a:stretch>
        </p:blipFill>
        <p:spPr>
          <a:xfrm>
            <a:off x="6400800" y="5116749"/>
            <a:ext cx="2743200" cy="17412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R</a:t>
            </a:r>
            <a:r>
              <a:rPr lang="sr-Latn-RS" b="1" dirty="0" smtClean="0"/>
              <a:t>ame i nadlakt</a:t>
            </a:r>
            <a:endParaRPr lang="en-US" b="1" dirty="0"/>
          </a:p>
        </p:txBody>
      </p:sp>
      <p:sp>
        <p:nvSpPr>
          <p:cNvPr id="6" name="Content Placeholder 5"/>
          <p:cNvSpPr>
            <a:spLocks noGrp="1"/>
          </p:cNvSpPr>
          <p:nvPr>
            <p:ph idx="1"/>
          </p:nvPr>
        </p:nvSpPr>
        <p:spPr>
          <a:xfrm>
            <a:off x="457200" y="1600201"/>
            <a:ext cx="8229600" cy="4267200"/>
          </a:xfrm>
        </p:spPr>
        <p:txBody>
          <a:bodyPr/>
          <a:lstStyle/>
          <a:p>
            <a:r>
              <a:rPr lang="en-US" dirty="0" smtClean="0"/>
              <a:t>R</a:t>
            </a:r>
            <a:r>
              <a:rPr lang="sr-Latn-RS" dirty="0" smtClean="0"/>
              <a:t>etko se vrše pokreti ramenog pojasa nezavisno od ruke (nadlakta). </a:t>
            </a:r>
          </a:p>
          <a:p>
            <a:r>
              <a:rPr lang="en-US" dirty="0" smtClean="0"/>
              <a:t>P</a:t>
            </a:r>
            <a:r>
              <a:rPr lang="sr-Latn-RS" dirty="0" smtClean="0"/>
              <a:t>okreti ramenog pojasa uglavnom služe da orijentišu ruku u najefikasnijem pravcu za vršrnje željenih pokreta.</a:t>
            </a:r>
          </a:p>
          <a:p>
            <a:r>
              <a:rPr lang="en-US" dirty="0" smtClean="0"/>
              <a:t>R</a:t>
            </a:r>
            <a:r>
              <a:rPr lang="sr-Latn-RS" dirty="0" smtClean="0"/>
              <a:t>ameni pojas obezbeđuje najveće amplitude pokreta gornjem ekstremitetu.</a:t>
            </a:r>
          </a:p>
          <a:p>
            <a:endParaRPr lang="sr-Latn-RS" dirty="0" smtClean="0"/>
          </a:p>
          <a:p>
            <a:endParaRPr lang="sr-Latn-RS" dirty="0" smtClean="0"/>
          </a:p>
          <a:p>
            <a:endParaRPr lang="en-US" dirty="0"/>
          </a:p>
        </p:txBody>
      </p:sp>
      <p:pic>
        <p:nvPicPr>
          <p:cNvPr id="4" name="Picture 3" descr="Povrede-ramena.jpg"/>
          <p:cNvPicPr>
            <a:picLocks noChangeAspect="1"/>
          </p:cNvPicPr>
          <p:nvPr/>
        </p:nvPicPr>
        <p:blipFill>
          <a:blip r:embed="rId2"/>
          <a:stretch>
            <a:fillRect/>
          </a:stretch>
        </p:blipFill>
        <p:spPr>
          <a:xfrm>
            <a:off x="5867400" y="5232806"/>
            <a:ext cx="3276600" cy="16251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smtClean="0"/>
              <a:t>P</a:t>
            </a:r>
            <a:r>
              <a:rPr lang="sr-Latn-RS" b="1" dirty="0" smtClean="0"/>
              <a:t>okreti u sternoklavikularnom zglobu</a:t>
            </a:r>
            <a:endParaRPr lang="en-US" b="1" dirty="0"/>
          </a:p>
        </p:txBody>
      </p:sp>
      <p:pic>
        <p:nvPicPr>
          <p:cNvPr id="6" name="Content Placeholder 5" descr="klav pokret.jpg"/>
          <p:cNvPicPr>
            <a:picLocks noGrp="1" noChangeAspect="1"/>
          </p:cNvPicPr>
          <p:nvPr>
            <p:ph idx="1"/>
          </p:nvPr>
        </p:nvPicPr>
        <p:blipFill>
          <a:blip r:embed="rId2" cstate="print"/>
          <a:stretch>
            <a:fillRect/>
          </a:stretch>
        </p:blipFill>
        <p:spPr>
          <a:xfrm>
            <a:off x="323528" y="1600200"/>
            <a:ext cx="8568951" cy="506916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800" dirty="0" smtClean="0"/>
              <a:t>L</a:t>
            </a:r>
            <a:r>
              <a:rPr lang="sr-Latn-RS" sz="2800" dirty="0" smtClean="0"/>
              <a:t>igamenti </a:t>
            </a:r>
            <a:br>
              <a:rPr lang="sr-Latn-RS" sz="2800" dirty="0" smtClean="0"/>
            </a:br>
            <a:r>
              <a:rPr lang="sr-Latn-RS" sz="2800" dirty="0" smtClean="0"/>
              <a:t>sternoklavikularnog zgloba</a:t>
            </a:r>
            <a:endParaRPr lang="en-US" sz="2800" dirty="0"/>
          </a:p>
        </p:txBody>
      </p:sp>
      <p:pic>
        <p:nvPicPr>
          <p:cNvPr id="7" name="Content Placeholder 6" descr="kod luksacije sternoklavikularnog ygloba.jpg"/>
          <p:cNvPicPr>
            <a:picLocks noGrp="1" noChangeAspect="1"/>
          </p:cNvPicPr>
          <p:nvPr>
            <p:ph idx="1"/>
          </p:nvPr>
        </p:nvPicPr>
        <p:blipFill>
          <a:blip r:embed="rId2" cstate="print"/>
          <a:stretch>
            <a:fillRect/>
          </a:stretch>
        </p:blipFill>
        <p:spPr>
          <a:xfrm>
            <a:off x="3575050" y="1124744"/>
            <a:ext cx="5568950" cy="4608512"/>
          </a:xfrm>
        </p:spPr>
      </p:pic>
      <p:sp>
        <p:nvSpPr>
          <p:cNvPr id="6" name="Text Placeholder 5"/>
          <p:cNvSpPr>
            <a:spLocks noGrp="1"/>
          </p:cNvSpPr>
          <p:nvPr>
            <p:ph type="body" sz="half" idx="2"/>
          </p:nvPr>
        </p:nvSpPr>
        <p:spPr>
          <a:xfrm>
            <a:off x="0" y="1435100"/>
            <a:ext cx="3465513" cy="4691063"/>
          </a:xfrm>
        </p:spPr>
        <p:txBody>
          <a:bodyPr>
            <a:normAutofit lnSpcReduction="10000"/>
          </a:bodyPr>
          <a:lstStyle/>
          <a:p>
            <a:pPr>
              <a:buFont typeface="Arial" pitchFamily="34" charset="0"/>
              <a:buChar char="•"/>
            </a:pPr>
            <a:endParaRPr lang="sr-Latn-RS" sz="2800" dirty="0" smtClean="0"/>
          </a:p>
          <a:p>
            <a:pPr>
              <a:buFont typeface="Arial" pitchFamily="34" charset="0"/>
              <a:buChar char="•"/>
            </a:pPr>
            <a:r>
              <a:rPr lang="sr-Latn-RS" sz="2800" dirty="0" smtClean="0"/>
              <a:t>1.</a:t>
            </a:r>
            <a:r>
              <a:rPr lang="en-US" sz="2800" dirty="0" smtClean="0"/>
              <a:t>I</a:t>
            </a:r>
            <a:r>
              <a:rPr lang="sr-Latn-RS" sz="2800" dirty="0" smtClean="0"/>
              <a:t>nterklavikularni ligament</a:t>
            </a:r>
          </a:p>
          <a:p>
            <a:pPr>
              <a:buFont typeface="Arial" pitchFamily="34" charset="0"/>
              <a:buChar char="•"/>
            </a:pPr>
            <a:r>
              <a:rPr lang="sr-Latn-RS" sz="2800" dirty="0" smtClean="0"/>
              <a:t>2.</a:t>
            </a:r>
            <a:r>
              <a:rPr lang="en-US" sz="2800" dirty="0" smtClean="0"/>
              <a:t>P</a:t>
            </a:r>
            <a:r>
              <a:rPr lang="sr-Latn-RS" sz="2800" dirty="0" smtClean="0"/>
              <a:t>rednji sternoklavikularni ligament </a:t>
            </a:r>
          </a:p>
          <a:p>
            <a:pPr>
              <a:buFont typeface="Arial" pitchFamily="34" charset="0"/>
              <a:buChar char="•"/>
            </a:pPr>
            <a:r>
              <a:rPr lang="sr-Latn-RS" sz="2800" dirty="0" smtClean="0"/>
              <a:t>3.</a:t>
            </a:r>
            <a:r>
              <a:rPr lang="en-US" sz="2800" dirty="0" smtClean="0"/>
              <a:t>Z</a:t>
            </a:r>
            <a:r>
              <a:rPr lang="sr-Latn-RS" sz="2800" dirty="0" smtClean="0"/>
              <a:t>adnji sternoklavikularni ligament </a:t>
            </a:r>
          </a:p>
          <a:p>
            <a:pPr>
              <a:buFont typeface="Arial" pitchFamily="34" charset="0"/>
              <a:buChar char="•"/>
            </a:pPr>
            <a:r>
              <a:rPr lang="sr-Latn-RS" sz="2800" dirty="0" smtClean="0"/>
              <a:t>4.Kostoklavikularni ligament</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Povrede ramena</a:t>
            </a:r>
            <a:endParaRPr lang="en-US" dirty="0"/>
          </a:p>
        </p:txBody>
      </p:sp>
      <p:sp>
        <p:nvSpPr>
          <p:cNvPr id="3" name="Content Placeholder 2"/>
          <p:cNvSpPr>
            <a:spLocks noGrp="1"/>
          </p:cNvSpPr>
          <p:nvPr>
            <p:ph idx="1"/>
          </p:nvPr>
        </p:nvSpPr>
        <p:spPr/>
        <p:txBody>
          <a:bodyPr/>
          <a:lstStyle/>
          <a:p>
            <a:r>
              <a:rPr lang="en-US" dirty="0" err="1" smtClean="0"/>
              <a:t>Povreda</a:t>
            </a:r>
            <a:r>
              <a:rPr lang="en-US" dirty="0" smtClean="0"/>
              <a:t> </a:t>
            </a:r>
            <a:r>
              <a:rPr lang="en-US" dirty="0" err="1" smtClean="0"/>
              <a:t>ramena</a:t>
            </a:r>
            <a:r>
              <a:rPr lang="en-US" dirty="0" smtClean="0"/>
              <a:t> je </a:t>
            </a:r>
            <a:r>
              <a:rPr lang="en-US" dirty="0" err="1" smtClean="0"/>
              <a:t>čest</a:t>
            </a:r>
            <a:r>
              <a:rPr lang="en-US" dirty="0" smtClean="0"/>
              <a:t> </a:t>
            </a:r>
            <a:r>
              <a:rPr lang="en-US" dirty="0" err="1" smtClean="0"/>
              <a:t>klinički</a:t>
            </a:r>
            <a:r>
              <a:rPr lang="en-US" dirty="0" smtClean="0"/>
              <a:t> </a:t>
            </a:r>
            <a:r>
              <a:rPr lang="en-US" dirty="0" err="1" smtClean="0"/>
              <a:t>entitet</a:t>
            </a:r>
            <a:r>
              <a:rPr lang="en-US" dirty="0" smtClean="0"/>
              <a:t> s </a:t>
            </a:r>
            <a:r>
              <a:rPr lang="en-US" dirty="0" err="1" smtClean="0"/>
              <a:t>koji</a:t>
            </a:r>
            <a:r>
              <a:rPr lang="en-US" dirty="0" smtClean="0"/>
              <a:t> se </a:t>
            </a:r>
            <a:r>
              <a:rPr lang="en-US" dirty="0" err="1" smtClean="0"/>
              <a:t>susrećemo</a:t>
            </a:r>
            <a:r>
              <a:rPr lang="en-US" dirty="0" smtClean="0"/>
              <a:t> u </a:t>
            </a:r>
            <a:r>
              <a:rPr lang="en-US" dirty="0" err="1" smtClean="0"/>
              <a:t>lekarskoj</a:t>
            </a:r>
            <a:r>
              <a:rPr lang="en-US" dirty="0" smtClean="0"/>
              <a:t> </a:t>
            </a:r>
            <a:r>
              <a:rPr lang="en-US" dirty="0" err="1" smtClean="0"/>
              <a:t>praksi</a:t>
            </a:r>
            <a:r>
              <a:rPr lang="en-US" dirty="0" smtClean="0"/>
              <a:t>. </a:t>
            </a:r>
            <a:r>
              <a:rPr lang="en-US" dirty="0" err="1" smtClean="0"/>
              <a:t>Poseban</a:t>
            </a:r>
            <a:r>
              <a:rPr lang="en-US" dirty="0" smtClean="0"/>
              <a:t> problem </a:t>
            </a:r>
            <a:r>
              <a:rPr lang="en-US" dirty="0" err="1" smtClean="0"/>
              <a:t>predstavlja</a:t>
            </a:r>
            <a:r>
              <a:rPr lang="en-US" dirty="0" smtClean="0"/>
              <a:t> </a:t>
            </a:r>
            <a:r>
              <a:rPr lang="en-US" dirty="0" err="1" smtClean="0"/>
              <a:t>kod</a:t>
            </a:r>
            <a:r>
              <a:rPr lang="en-US" dirty="0" smtClean="0"/>
              <a:t> </a:t>
            </a:r>
            <a:r>
              <a:rPr lang="en-US" dirty="0" err="1" smtClean="0"/>
              <a:t>sportista</a:t>
            </a:r>
            <a:r>
              <a:rPr lang="en-US" dirty="0" smtClean="0"/>
              <a:t> </a:t>
            </a:r>
            <a:r>
              <a:rPr lang="en-US" dirty="0" err="1" smtClean="0"/>
              <a:t>zbog</a:t>
            </a:r>
            <a:r>
              <a:rPr lang="en-US" dirty="0" smtClean="0"/>
              <a:t> </a:t>
            </a:r>
            <a:r>
              <a:rPr lang="en-US" dirty="0" err="1" smtClean="0"/>
              <a:t>višestruke</a:t>
            </a:r>
            <a:r>
              <a:rPr lang="en-US" dirty="0" smtClean="0"/>
              <a:t> </a:t>
            </a:r>
            <a:r>
              <a:rPr lang="en-US" dirty="0" err="1" smtClean="0"/>
              <a:t>funkcije</a:t>
            </a:r>
            <a:r>
              <a:rPr lang="en-US" dirty="0" smtClean="0"/>
              <a:t> </a:t>
            </a:r>
            <a:r>
              <a:rPr lang="en-US" dirty="0" err="1" smtClean="0"/>
              <a:t>ramenog</a:t>
            </a:r>
            <a:r>
              <a:rPr lang="en-US" dirty="0" smtClean="0"/>
              <a:t> </a:t>
            </a:r>
            <a:r>
              <a:rPr lang="en-US" dirty="0" err="1" smtClean="0"/>
              <a:t>dela</a:t>
            </a:r>
            <a:r>
              <a:rPr lang="en-US" dirty="0" smtClean="0"/>
              <a:t> </a:t>
            </a:r>
            <a:r>
              <a:rPr lang="en-US" dirty="0" err="1" smtClean="0"/>
              <a:t>i</a:t>
            </a:r>
            <a:r>
              <a:rPr lang="en-US" dirty="0" smtClean="0"/>
              <a:t> </a:t>
            </a:r>
            <a:r>
              <a:rPr lang="en-US" dirty="0" err="1" smtClean="0"/>
              <a:t>složenih</a:t>
            </a:r>
            <a:r>
              <a:rPr lang="en-US" dirty="0" smtClean="0"/>
              <a:t> </a:t>
            </a:r>
            <a:r>
              <a:rPr lang="en-US" dirty="0" err="1" smtClean="0"/>
              <a:t>anatomskih</a:t>
            </a:r>
            <a:r>
              <a:rPr lang="en-US" dirty="0" smtClean="0"/>
              <a:t> </a:t>
            </a:r>
            <a:r>
              <a:rPr lang="en-US" dirty="0" err="1" smtClean="0"/>
              <a:t>struktura</a:t>
            </a:r>
            <a:r>
              <a:rPr lang="en-US" dirty="0" smtClean="0"/>
              <a:t>.</a:t>
            </a:r>
          </a:p>
          <a:p>
            <a:endParaRPr lang="en-US" dirty="0"/>
          </a:p>
        </p:txBody>
      </p:sp>
      <p:pic>
        <p:nvPicPr>
          <p:cNvPr id="5" name="Picture 4" descr="deltoidni.jpg"/>
          <p:cNvPicPr>
            <a:picLocks noChangeAspect="1"/>
          </p:cNvPicPr>
          <p:nvPr/>
        </p:nvPicPr>
        <p:blipFill>
          <a:blip r:embed="rId2"/>
          <a:stretch>
            <a:fillRect/>
          </a:stretch>
        </p:blipFill>
        <p:spPr>
          <a:xfrm>
            <a:off x="5029200" y="4267200"/>
            <a:ext cx="3251200" cy="21206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P</a:t>
            </a:r>
            <a:r>
              <a:rPr lang="sr-Latn-RS" b="1" dirty="0" smtClean="0"/>
              <a:t>odizanje ramena</a:t>
            </a:r>
            <a:endParaRPr lang="en-US" b="1" dirty="0"/>
          </a:p>
        </p:txBody>
      </p:sp>
      <p:sp>
        <p:nvSpPr>
          <p:cNvPr id="7" name="Text Placeholder 6"/>
          <p:cNvSpPr>
            <a:spLocks noGrp="1"/>
          </p:cNvSpPr>
          <p:nvPr>
            <p:ph type="body" idx="1"/>
          </p:nvPr>
        </p:nvSpPr>
        <p:spPr/>
        <p:txBody>
          <a:bodyPr>
            <a:normAutofit/>
          </a:bodyPr>
          <a:lstStyle/>
          <a:p>
            <a:r>
              <a:rPr lang="en-US" sz="2800" dirty="0" smtClean="0"/>
              <a:t>P</a:t>
            </a:r>
            <a:r>
              <a:rPr lang="sr-Latn-RS" sz="2800" dirty="0" smtClean="0"/>
              <a:t>odizanje ramena</a:t>
            </a:r>
            <a:endParaRPr lang="en-US" sz="2800" dirty="0"/>
          </a:p>
        </p:txBody>
      </p:sp>
      <p:sp>
        <p:nvSpPr>
          <p:cNvPr id="6" name="Content Placeholder 5"/>
          <p:cNvSpPr>
            <a:spLocks noGrp="1"/>
          </p:cNvSpPr>
          <p:nvPr>
            <p:ph sz="half" idx="2"/>
          </p:nvPr>
        </p:nvSpPr>
        <p:spPr/>
        <p:txBody>
          <a:bodyPr/>
          <a:lstStyle/>
          <a:p>
            <a:r>
              <a:rPr lang="en-US" sz="2800" dirty="0" smtClean="0"/>
              <a:t>M</a:t>
            </a:r>
            <a:r>
              <a:rPr lang="sr-Latn-RS" sz="2800" dirty="0" smtClean="0"/>
              <a:t>.levator scapulae</a:t>
            </a:r>
          </a:p>
          <a:p>
            <a:r>
              <a:rPr lang="en-US" sz="2800" dirty="0" smtClean="0"/>
              <a:t>M</a:t>
            </a:r>
            <a:r>
              <a:rPr lang="sr-Latn-RS" sz="2800" dirty="0" smtClean="0"/>
              <a:t>.trapezius pars descedens</a:t>
            </a:r>
          </a:p>
          <a:p>
            <a:endParaRPr lang="en-US" dirty="0"/>
          </a:p>
        </p:txBody>
      </p:sp>
      <p:sp>
        <p:nvSpPr>
          <p:cNvPr id="8" name="Text Placeholder 7"/>
          <p:cNvSpPr>
            <a:spLocks noGrp="1"/>
          </p:cNvSpPr>
          <p:nvPr>
            <p:ph type="body" sz="quarter" idx="3"/>
          </p:nvPr>
        </p:nvSpPr>
        <p:spPr/>
        <p:txBody>
          <a:bodyPr/>
          <a:lstStyle/>
          <a:p>
            <a:r>
              <a:rPr lang="en-US" sz="2800" dirty="0" smtClean="0"/>
              <a:t>S</a:t>
            </a:r>
            <a:r>
              <a:rPr lang="sr-Latn-RS" sz="2800" dirty="0" smtClean="0"/>
              <a:t>puštanje ramena</a:t>
            </a:r>
            <a:endParaRPr lang="en-US" sz="2800" dirty="0"/>
          </a:p>
        </p:txBody>
      </p:sp>
      <p:sp>
        <p:nvSpPr>
          <p:cNvPr id="9" name="Content Placeholder 8"/>
          <p:cNvSpPr>
            <a:spLocks noGrp="1"/>
          </p:cNvSpPr>
          <p:nvPr>
            <p:ph sz="quarter" idx="4"/>
          </p:nvPr>
        </p:nvSpPr>
        <p:spPr/>
        <p:txBody>
          <a:bodyPr>
            <a:normAutofit/>
          </a:bodyPr>
          <a:lstStyle/>
          <a:p>
            <a:r>
              <a:rPr lang="en-US" sz="2800" dirty="0" smtClean="0"/>
              <a:t>M</a:t>
            </a:r>
            <a:r>
              <a:rPr lang="sr-Latn-RS" sz="2800" dirty="0" smtClean="0"/>
              <a:t>.trapezius pars ascedens</a:t>
            </a:r>
          </a:p>
          <a:p>
            <a:r>
              <a:rPr lang="en-US" sz="2800" dirty="0" smtClean="0"/>
              <a:t>M</a:t>
            </a:r>
            <a:r>
              <a:rPr lang="sr-Latn-RS" sz="2800" dirty="0" smtClean="0"/>
              <a:t>.serratus anterior</a:t>
            </a:r>
          </a:p>
          <a:p>
            <a:r>
              <a:rPr lang="en-US" sz="2800" dirty="0" smtClean="0"/>
              <a:t>M</a:t>
            </a:r>
            <a:r>
              <a:rPr lang="sr-Latn-RS" sz="2800" dirty="0" smtClean="0"/>
              <a:t>.pectoralis major</a:t>
            </a:r>
          </a:p>
          <a:p>
            <a:r>
              <a:rPr lang="en-US" sz="2800" dirty="0" smtClean="0"/>
              <a:t>M</a:t>
            </a:r>
            <a:r>
              <a:rPr lang="sr-Latn-RS" sz="2800" dirty="0" smtClean="0"/>
              <a:t>.pectoralis minor</a:t>
            </a:r>
          </a:p>
          <a:p>
            <a:r>
              <a:rPr lang="en-US" sz="2800" dirty="0" smtClean="0"/>
              <a:t>M</a:t>
            </a:r>
            <a:r>
              <a:rPr lang="sr-Latn-RS" sz="2800" dirty="0" smtClean="0"/>
              <a:t>.latissimus dorsi</a:t>
            </a:r>
            <a:endParaRPr lang="en-US" sz="2800" dirty="0"/>
          </a:p>
        </p:txBody>
      </p:sp>
      <p:pic>
        <p:nvPicPr>
          <p:cNvPr id="10" name="Picture 9" descr="images (11).jpg"/>
          <p:cNvPicPr>
            <a:picLocks noChangeAspect="1"/>
          </p:cNvPicPr>
          <p:nvPr/>
        </p:nvPicPr>
        <p:blipFill>
          <a:blip r:embed="rId2"/>
          <a:stretch>
            <a:fillRect/>
          </a:stretch>
        </p:blipFill>
        <p:spPr>
          <a:xfrm>
            <a:off x="1371600" y="3886200"/>
            <a:ext cx="2162175" cy="21145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Content Placeholder 8" descr="anterior_shoulder_muscle_diagram-150FCE2B9AD0BAA1AAB.png"/>
          <p:cNvPicPr>
            <a:picLocks noGrp="1" noChangeAspect="1"/>
          </p:cNvPicPr>
          <p:nvPr>
            <p:ph idx="1"/>
          </p:nvPr>
        </p:nvPicPr>
        <p:blipFill>
          <a:blip r:embed="rId2" cstate="print"/>
          <a:stretch>
            <a:fillRect/>
          </a:stretch>
        </p:blipFill>
        <p:spPr>
          <a:xfrm>
            <a:off x="3563888" y="3284984"/>
            <a:ext cx="5580112" cy="3573016"/>
          </a:xfrm>
        </p:spPr>
      </p:pic>
      <p:sp>
        <p:nvSpPr>
          <p:cNvPr id="7" name="Text Placeholder 6"/>
          <p:cNvSpPr>
            <a:spLocks noGrp="1"/>
          </p:cNvSpPr>
          <p:nvPr>
            <p:ph type="body" sz="half" idx="2"/>
          </p:nvPr>
        </p:nvSpPr>
        <p:spPr>
          <a:xfrm>
            <a:off x="457200" y="548680"/>
            <a:ext cx="3008313" cy="6309320"/>
          </a:xfrm>
        </p:spPr>
        <p:txBody>
          <a:bodyPr>
            <a:normAutofit/>
          </a:bodyPr>
          <a:lstStyle/>
          <a:p>
            <a:r>
              <a:rPr lang="en-US" sz="2800" b="1" dirty="0" smtClean="0"/>
              <a:t>P</a:t>
            </a:r>
            <a:r>
              <a:rPr lang="sr-Latn-RS" sz="2800" b="1" dirty="0" smtClean="0"/>
              <a:t>odizanje ramena</a:t>
            </a:r>
          </a:p>
          <a:p>
            <a:r>
              <a:rPr lang="en-US" sz="2400" dirty="0" smtClean="0"/>
              <a:t>M</a:t>
            </a:r>
            <a:r>
              <a:rPr lang="sr-Latn-RS" sz="2400" dirty="0" smtClean="0"/>
              <a:t>.levator scapulae</a:t>
            </a:r>
          </a:p>
          <a:p>
            <a:r>
              <a:rPr lang="en-US" sz="2400" dirty="0" smtClean="0"/>
              <a:t>M</a:t>
            </a:r>
            <a:r>
              <a:rPr lang="sr-Latn-RS" sz="2400" dirty="0" smtClean="0"/>
              <a:t>.trapezius pars descedens</a:t>
            </a:r>
          </a:p>
          <a:p>
            <a:r>
              <a:rPr lang="en-US" sz="2800" b="1" dirty="0" smtClean="0"/>
              <a:t>S</a:t>
            </a:r>
            <a:r>
              <a:rPr lang="sr-Latn-RS" sz="2800" b="1" dirty="0" smtClean="0"/>
              <a:t>puštanje ramena</a:t>
            </a:r>
          </a:p>
          <a:p>
            <a:r>
              <a:rPr lang="en-US" sz="2800" dirty="0" smtClean="0"/>
              <a:t>M</a:t>
            </a:r>
            <a:r>
              <a:rPr lang="sr-Latn-RS" sz="2800" dirty="0" smtClean="0"/>
              <a:t>.trapezius pars ascedens</a:t>
            </a:r>
          </a:p>
          <a:p>
            <a:r>
              <a:rPr lang="en-US" sz="2800" dirty="0" smtClean="0"/>
              <a:t>M</a:t>
            </a:r>
            <a:r>
              <a:rPr lang="sr-Latn-RS" sz="2800" dirty="0" smtClean="0"/>
              <a:t>.serratus anterior</a:t>
            </a:r>
          </a:p>
          <a:p>
            <a:r>
              <a:rPr lang="en-US" sz="2800" dirty="0" smtClean="0"/>
              <a:t>M</a:t>
            </a:r>
            <a:r>
              <a:rPr lang="sr-Latn-RS" sz="2800" dirty="0" smtClean="0"/>
              <a:t>.pectoralis major</a:t>
            </a:r>
          </a:p>
          <a:p>
            <a:r>
              <a:rPr lang="en-US" sz="2800" dirty="0" smtClean="0"/>
              <a:t>M</a:t>
            </a:r>
            <a:r>
              <a:rPr lang="sr-Latn-RS" sz="2800" dirty="0" smtClean="0"/>
              <a:t>.pectoralis minor</a:t>
            </a:r>
          </a:p>
          <a:p>
            <a:r>
              <a:rPr lang="en-US" sz="2800" dirty="0" smtClean="0"/>
              <a:t>M</a:t>
            </a:r>
            <a:r>
              <a:rPr lang="sr-Latn-RS" sz="2800" dirty="0" smtClean="0"/>
              <a:t>.latissimus dorsi</a:t>
            </a:r>
            <a:endParaRPr lang="en-US" sz="2800" dirty="0" smtClean="0"/>
          </a:p>
          <a:p>
            <a:endParaRPr lang="sr-Latn-RS" sz="2800" dirty="0" smtClean="0"/>
          </a:p>
          <a:p>
            <a:endParaRPr lang="en-US" sz="2800" dirty="0" smtClean="0"/>
          </a:p>
          <a:p>
            <a:endParaRPr lang="sr-Latn-RS" sz="2400" dirty="0" smtClean="0"/>
          </a:p>
          <a:p>
            <a:endParaRPr lang="sr-Latn-RS" sz="2800" dirty="0" smtClean="0"/>
          </a:p>
          <a:p>
            <a:endParaRPr lang="en-US" sz="2800" dirty="0" smtClean="0"/>
          </a:p>
          <a:p>
            <a:endParaRPr lang="en-US" sz="2800" dirty="0"/>
          </a:p>
        </p:txBody>
      </p:sp>
      <p:pic>
        <p:nvPicPr>
          <p:cNvPr id="2050" name="Picture 2" descr="C:\Users\Marina\Desktop\latissimusdorsi-1411CCD346B5CE3BC17.jpg"/>
          <p:cNvPicPr>
            <a:picLocks noChangeAspect="1" noChangeArrowheads="1"/>
          </p:cNvPicPr>
          <p:nvPr/>
        </p:nvPicPr>
        <p:blipFill>
          <a:blip r:embed="rId3" cstate="print"/>
          <a:srcRect/>
          <a:stretch>
            <a:fillRect/>
          </a:stretch>
        </p:blipFill>
        <p:spPr bwMode="auto">
          <a:xfrm>
            <a:off x="3707904" y="0"/>
            <a:ext cx="5256584" cy="35010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0" y="620688"/>
            <a:ext cx="4427984" cy="5904656"/>
          </a:xfrm>
        </p:spPr>
        <p:txBody>
          <a:bodyPr/>
          <a:lstStyle/>
          <a:p>
            <a:r>
              <a:rPr lang="en-US" sz="2800" b="1" dirty="0" smtClean="0"/>
              <a:t>P</a:t>
            </a:r>
            <a:r>
              <a:rPr lang="sr-Latn-RS" sz="2800" b="1" dirty="0" smtClean="0"/>
              <a:t>omeranje ramena unapred:</a:t>
            </a:r>
          </a:p>
          <a:p>
            <a:r>
              <a:rPr lang="sr-Latn-RS" sz="2800" dirty="0" smtClean="0"/>
              <a:t>m.serratus anterior</a:t>
            </a:r>
          </a:p>
          <a:p>
            <a:r>
              <a:rPr lang="sr-Latn-RS" sz="2800" dirty="0" smtClean="0"/>
              <a:t>m.pectoralis major</a:t>
            </a:r>
          </a:p>
          <a:p>
            <a:r>
              <a:rPr lang="sr-Latn-RS" sz="2800" dirty="0" smtClean="0"/>
              <a:t>m.pectoralis minor</a:t>
            </a:r>
          </a:p>
          <a:p>
            <a:endParaRPr lang="sr-Latn-RS" sz="2800" dirty="0" smtClean="0"/>
          </a:p>
          <a:p>
            <a:r>
              <a:rPr lang="en-US" sz="2800" b="1" dirty="0" smtClean="0"/>
              <a:t>P</a:t>
            </a:r>
            <a:r>
              <a:rPr lang="sr-Latn-RS" sz="2800" b="1" dirty="0" smtClean="0"/>
              <a:t>omeranje ramena unazad:</a:t>
            </a:r>
          </a:p>
          <a:p>
            <a:r>
              <a:rPr lang="sr-Latn-RS" sz="2800" dirty="0" smtClean="0"/>
              <a:t>m.trapezius</a:t>
            </a:r>
          </a:p>
          <a:p>
            <a:r>
              <a:rPr lang="sr-Latn-RS" sz="2800" dirty="0" smtClean="0"/>
              <a:t>mm.rhomboidei</a:t>
            </a:r>
          </a:p>
          <a:p>
            <a:r>
              <a:rPr lang="sr-Latn-RS" sz="2800" dirty="0" smtClean="0"/>
              <a:t>m.latissimus dorsi</a:t>
            </a:r>
          </a:p>
          <a:p>
            <a:endParaRPr lang="sr-Latn-RS" sz="2800" dirty="0" smtClean="0"/>
          </a:p>
          <a:p>
            <a:endParaRPr lang="sr-Latn-RS" sz="2800" dirty="0" smtClean="0"/>
          </a:p>
        </p:txBody>
      </p:sp>
      <p:pic>
        <p:nvPicPr>
          <p:cNvPr id="13" name="Picture 2" descr="C:\Users\Marina\Desktop\latissimusdorsi-1411CCD346B5CE3BC17.jpg"/>
          <p:cNvPicPr>
            <a:picLocks noGrp="1" noChangeAspect="1" noChangeArrowheads="1"/>
          </p:cNvPicPr>
          <p:nvPr>
            <p:ph idx="1"/>
          </p:nvPr>
        </p:nvPicPr>
        <p:blipFill>
          <a:blip r:embed="rId2" cstate="print"/>
          <a:srcRect/>
          <a:stretch>
            <a:fillRect/>
          </a:stretch>
        </p:blipFill>
        <p:spPr bwMode="auto">
          <a:xfrm>
            <a:off x="4427984" y="260648"/>
            <a:ext cx="4716016" cy="590465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Content Placeholder 4" descr="movements-in-shoulder.jpg"/>
          <p:cNvPicPr>
            <a:picLocks noGrp="1" noChangeAspect="1"/>
          </p:cNvPicPr>
          <p:nvPr>
            <p:ph idx="4294967295"/>
          </p:nvPr>
        </p:nvPicPr>
        <p:blipFill>
          <a:blip r:embed="rId2" cstate="print"/>
          <a:stretch>
            <a:fillRect/>
          </a:stretch>
        </p:blipFill>
        <p:spPr>
          <a:xfrm>
            <a:off x="179512" y="0"/>
            <a:ext cx="8568952"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b="1" dirty="0" smtClean="0"/>
              <a:t>MMT mišića ramena</a:t>
            </a:r>
            <a:endParaRPr lang="en-US" b="1" dirty="0"/>
          </a:p>
        </p:txBody>
      </p:sp>
      <p:sp>
        <p:nvSpPr>
          <p:cNvPr id="3" name="Content Placeholder 2"/>
          <p:cNvSpPr>
            <a:spLocks noGrp="1"/>
          </p:cNvSpPr>
          <p:nvPr>
            <p:ph idx="1"/>
          </p:nvPr>
        </p:nvSpPr>
        <p:spPr/>
        <p:txBody>
          <a:bodyPr/>
          <a:lstStyle/>
          <a:p>
            <a:r>
              <a:rPr lang="en-US" dirty="0" smtClean="0"/>
              <a:t>M</a:t>
            </a:r>
            <a:r>
              <a:rPr lang="sr-Latn-RS" dirty="0" smtClean="0"/>
              <a:t>.serratus anterior</a:t>
            </a:r>
          </a:p>
          <a:p>
            <a:r>
              <a:rPr lang="en-US" dirty="0" smtClean="0"/>
              <a:t>M</a:t>
            </a:r>
            <a:r>
              <a:rPr lang="sr-Latn-RS" dirty="0" smtClean="0"/>
              <a:t>.trapezius- gornji snop</a:t>
            </a:r>
          </a:p>
          <a:p>
            <a:r>
              <a:rPr lang="en-US" dirty="0" smtClean="0"/>
              <a:t>M</a:t>
            </a:r>
            <a:r>
              <a:rPr lang="sr-Latn-RS" dirty="0" smtClean="0"/>
              <a:t>.trapezius- donji snop</a:t>
            </a:r>
          </a:p>
          <a:p>
            <a:r>
              <a:rPr lang="en-US" dirty="0" smtClean="0"/>
              <a:t>M</a:t>
            </a:r>
            <a:r>
              <a:rPr lang="sr-Latn-RS" dirty="0" smtClean="0"/>
              <a:t>m.rhomboidei </a:t>
            </a:r>
          </a:p>
          <a:p>
            <a:endParaRPr lang="en-US" dirty="0"/>
          </a:p>
        </p:txBody>
      </p:sp>
      <p:pic>
        <p:nvPicPr>
          <p:cNvPr id="4" name="Picture 3" descr="download (23).jpg"/>
          <p:cNvPicPr>
            <a:picLocks noChangeAspect="1"/>
          </p:cNvPicPr>
          <p:nvPr/>
        </p:nvPicPr>
        <p:blipFill>
          <a:blip r:embed="rId2"/>
          <a:stretch>
            <a:fillRect/>
          </a:stretch>
        </p:blipFill>
        <p:spPr>
          <a:xfrm>
            <a:off x="4500562" y="3479529"/>
            <a:ext cx="4111338" cy="2521239"/>
          </a:xfrm>
          <a:prstGeom prst="rect">
            <a:avLst/>
          </a:prstGeom>
          <a:ln w="28575">
            <a:solidFill>
              <a:srgbClr val="00206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R</a:t>
            </a:r>
            <a:r>
              <a:rPr lang="sr-Latn-RS" b="1" dirty="0" smtClean="0"/>
              <a:t>ameni pojas </a:t>
            </a:r>
            <a:endParaRPr lang="en-US" b="1" dirty="0"/>
          </a:p>
        </p:txBody>
      </p:sp>
      <p:sp>
        <p:nvSpPr>
          <p:cNvPr id="3" name="Content Placeholder 2"/>
          <p:cNvSpPr>
            <a:spLocks noGrp="1"/>
          </p:cNvSpPr>
          <p:nvPr>
            <p:ph idx="1"/>
          </p:nvPr>
        </p:nvSpPr>
        <p:spPr/>
        <p:txBody>
          <a:bodyPr/>
          <a:lstStyle/>
          <a:p>
            <a:r>
              <a:rPr lang="en-US" dirty="0" smtClean="0"/>
              <a:t>K</a:t>
            </a:r>
            <a:r>
              <a:rPr lang="sr-Latn-RS" dirty="0" smtClean="0"/>
              <a:t>osti ramenog pojasa</a:t>
            </a:r>
          </a:p>
          <a:p>
            <a:r>
              <a:rPr lang="en-US" dirty="0" smtClean="0"/>
              <a:t>Z</a:t>
            </a:r>
            <a:r>
              <a:rPr lang="sr-Latn-RS" dirty="0" smtClean="0"/>
              <a:t>globovi </a:t>
            </a:r>
          </a:p>
          <a:p>
            <a:r>
              <a:rPr lang="en-US" dirty="0" smtClean="0"/>
              <a:t>L</a:t>
            </a:r>
            <a:r>
              <a:rPr lang="sr-Latn-RS" dirty="0" smtClean="0"/>
              <a:t>igamenti </a:t>
            </a:r>
          </a:p>
          <a:p>
            <a:r>
              <a:rPr lang="en-US" dirty="0" smtClean="0"/>
              <a:t>M</a:t>
            </a:r>
            <a:r>
              <a:rPr lang="sr-Latn-RS" dirty="0" smtClean="0"/>
              <a:t>išići </a:t>
            </a:r>
          </a:p>
          <a:p>
            <a:r>
              <a:rPr lang="en-US" dirty="0" smtClean="0"/>
              <a:t>P</a:t>
            </a:r>
            <a:r>
              <a:rPr lang="sr-Latn-RS" dirty="0" smtClean="0"/>
              <a:t>okreti u svakom od zglobova</a:t>
            </a:r>
          </a:p>
          <a:p>
            <a:r>
              <a:rPr lang="en-US" dirty="0" smtClean="0"/>
              <a:t>P</a:t>
            </a:r>
            <a:r>
              <a:rPr lang="sr-Latn-RS" dirty="0" smtClean="0"/>
              <a:t>okreti ramenog pojasa</a:t>
            </a:r>
            <a:endParaRPr lang="en-US" dirty="0"/>
          </a:p>
        </p:txBody>
      </p:sp>
      <p:pic>
        <p:nvPicPr>
          <p:cNvPr id="4" name="Picture 3" descr="download (19).jpg"/>
          <p:cNvPicPr>
            <a:picLocks noChangeAspect="1"/>
          </p:cNvPicPr>
          <p:nvPr/>
        </p:nvPicPr>
        <p:blipFill>
          <a:blip r:embed="rId2"/>
          <a:stretch>
            <a:fillRect/>
          </a:stretch>
        </p:blipFill>
        <p:spPr>
          <a:xfrm>
            <a:off x="5857884" y="2071678"/>
            <a:ext cx="2095500" cy="1562100"/>
          </a:xfrm>
          <a:prstGeom prst="rect">
            <a:avLst/>
          </a:prstGeom>
          <a:solidFill>
            <a:schemeClr val="accent2"/>
          </a:solidFill>
          <a:ln w="19050">
            <a:solidFill>
              <a:srgbClr val="002060"/>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Pasivni i aktivni stabilizatori zgloba ramena</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Pasivni</a:t>
            </a:r>
            <a:r>
              <a:rPr lang="en-US" dirty="0" smtClean="0"/>
              <a:t> </a:t>
            </a:r>
            <a:r>
              <a:rPr lang="en-US" dirty="0" err="1" smtClean="0"/>
              <a:t>stabilizatori</a:t>
            </a:r>
            <a:r>
              <a:rPr lang="en-US" dirty="0" smtClean="0"/>
              <a:t> </a:t>
            </a:r>
            <a:r>
              <a:rPr lang="en-US" dirty="0" err="1" smtClean="0"/>
              <a:t>zgloba</a:t>
            </a:r>
            <a:r>
              <a:rPr lang="en-US" dirty="0" smtClean="0"/>
              <a:t> </a:t>
            </a:r>
            <a:r>
              <a:rPr lang="en-US" dirty="0" err="1" smtClean="0"/>
              <a:t>ramena</a:t>
            </a:r>
            <a:r>
              <a:rPr lang="en-US" dirty="0" smtClean="0"/>
              <a:t> </a:t>
            </a:r>
            <a:r>
              <a:rPr lang="en-US" dirty="0" err="1" smtClean="0"/>
              <a:t>su</a:t>
            </a:r>
            <a:r>
              <a:rPr lang="en-US" dirty="0" smtClean="0"/>
              <a:t> </a:t>
            </a:r>
            <a:r>
              <a:rPr lang="en-US" dirty="0" err="1" smtClean="0"/>
              <a:t>fibrozno</a:t>
            </a:r>
            <a:r>
              <a:rPr lang="en-US" dirty="0" smtClean="0"/>
              <a:t> </a:t>
            </a:r>
            <a:r>
              <a:rPr lang="en-US" dirty="0" err="1" smtClean="0"/>
              <a:t>tkivne</a:t>
            </a:r>
            <a:r>
              <a:rPr lang="en-US" dirty="0" smtClean="0"/>
              <a:t> </a:t>
            </a:r>
            <a:r>
              <a:rPr lang="en-US" dirty="0" err="1" smtClean="0"/>
              <a:t>strukture</a:t>
            </a:r>
            <a:r>
              <a:rPr lang="en-US" dirty="0" smtClean="0"/>
              <a:t>, a </a:t>
            </a:r>
            <a:r>
              <a:rPr lang="en-US" dirty="0" err="1" smtClean="0"/>
              <a:t>funkcija</a:t>
            </a:r>
            <a:r>
              <a:rPr lang="en-US" dirty="0" smtClean="0"/>
              <a:t> </a:t>
            </a:r>
            <a:r>
              <a:rPr lang="en-US" dirty="0" err="1" smtClean="0"/>
              <a:t>zavisi</a:t>
            </a:r>
            <a:r>
              <a:rPr lang="en-US" dirty="0" smtClean="0"/>
              <a:t> </a:t>
            </a:r>
            <a:r>
              <a:rPr lang="en-US" dirty="0" err="1" smtClean="0"/>
              <a:t>od</a:t>
            </a:r>
            <a:r>
              <a:rPr lang="en-US" dirty="0" smtClean="0"/>
              <a:t> </a:t>
            </a:r>
            <a:r>
              <a:rPr lang="en-US" dirty="0" err="1" smtClean="0"/>
              <a:t>bazičnog</a:t>
            </a:r>
            <a:r>
              <a:rPr lang="en-US" dirty="0" smtClean="0"/>
              <a:t> </a:t>
            </a:r>
            <a:r>
              <a:rPr lang="en-US" dirty="0" err="1" smtClean="0"/>
              <a:t>kvaliteta</a:t>
            </a:r>
            <a:r>
              <a:rPr lang="en-US" dirty="0" smtClean="0"/>
              <a:t> </a:t>
            </a:r>
            <a:r>
              <a:rPr lang="en-US" dirty="0" err="1" smtClean="0"/>
              <a:t>njihovog</a:t>
            </a:r>
            <a:r>
              <a:rPr lang="en-US" dirty="0" smtClean="0"/>
              <a:t> </a:t>
            </a:r>
            <a:r>
              <a:rPr lang="en-US" dirty="0" err="1" smtClean="0"/>
              <a:t>tkiva</a:t>
            </a:r>
            <a:r>
              <a:rPr lang="en-US" dirty="0" smtClean="0"/>
              <a:t> </a:t>
            </a:r>
            <a:r>
              <a:rPr lang="en-US" dirty="0" err="1" smtClean="0"/>
              <a:t>i</a:t>
            </a:r>
            <a:r>
              <a:rPr lang="en-US" dirty="0" smtClean="0"/>
              <a:t> </a:t>
            </a:r>
            <a:r>
              <a:rPr lang="en-US" dirty="0" err="1" smtClean="0"/>
              <a:t>samog</a:t>
            </a:r>
            <a:r>
              <a:rPr lang="en-US" dirty="0" smtClean="0"/>
              <a:t> </a:t>
            </a:r>
            <a:r>
              <a:rPr lang="en-US" dirty="0" err="1" smtClean="0"/>
              <a:t>položaja</a:t>
            </a:r>
            <a:r>
              <a:rPr lang="en-US" dirty="0" smtClean="0"/>
              <a:t> </a:t>
            </a:r>
            <a:r>
              <a:rPr lang="en-US" dirty="0" err="1" smtClean="0"/>
              <a:t>ramena</a:t>
            </a:r>
            <a:r>
              <a:rPr lang="en-US" dirty="0" smtClean="0"/>
              <a:t> u </a:t>
            </a:r>
            <a:r>
              <a:rPr lang="en-US" dirty="0" err="1" smtClean="0"/>
              <a:t>prostoru</a:t>
            </a:r>
            <a:r>
              <a:rPr lang="en-US" dirty="0" smtClean="0"/>
              <a:t>. </a:t>
            </a:r>
            <a:r>
              <a:rPr lang="en-US" dirty="0" err="1" smtClean="0"/>
              <a:t>Čine</a:t>
            </a:r>
            <a:r>
              <a:rPr lang="en-US" dirty="0" smtClean="0"/>
              <a:t> </a:t>
            </a:r>
            <a:r>
              <a:rPr lang="en-US" dirty="0" err="1" smtClean="0"/>
              <a:t>ga</a:t>
            </a:r>
            <a:r>
              <a:rPr lang="en-US" dirty="0" smtClean="0"/>
              <a:t>: labrum </a:t>
            </a:r>
            <a:r>
              <a:rPr lang="en-US" dirty="0" err="1" smtClean="0"/>
              <a:t>glenoidale</a:t>
            </a:r>
            <a:r>
              <a:rPr lang="en-US" dirty="0" smtClean="0"/>
              <a:t>, </a:t>
            </a:r>
            <a:r>
              <a:rPr lang="en-US" b="1" dirty="0" err="1" smtClean="0"/>
              <a:t>zglobna</a:t>
            </a:r>
            <a:r>
              <a:rPr lang="en-US" b="1" dirty="0" smtClean="0"/>
              <a:t> </a:t>
            </a:r>
            <a:r>
              <a:rPr lang="en-US" b="1" dirty="0" err="1" smtClean="0"/>
              <a:t>kapsula</a:t>
            </a:r>
            <a:r>
              <a:rPr lang="en-US" dirty="0" smtClean="0"/>
              <a:t>, </a:t>
            </a:r>
            <a:r>
              <a:rPr lang="en-US" dirty="0" err="1" smtClean="0"/>
              <a:t>glenohumeralni</a:t>
            </a:r>
            <a:r>
              <a:rPr lang="en-US" dirty="0" smtClean="0"/>
              <a:t> </a:t>
            </a:r>
            <a:r>
              <a:rPr lang="en-US" b="1" dirty="0" err="1" smtClean="0"/>
              <a:t>ligamenti</a:t>
            </a:r>
            <a:r>
              <a:rPr lang="en-US" dirty="0" smtClean="0"/>
              <a:t>, </a:t>
            </a:r>
            <a:r>
              <a:rPr lang="en-US" dirty="0" err="1" smtClean="0"/>
              <a:t>korakohumeralni</a:t>
            </a:r>
            <a:r>
              <a:rPr lang="en-US" dirty="0" smtClean="0"/>
              <a:t> </a:t>
            </a:r>
            <a:r>
              <a:rPr lang="en-US" dirty="0" err="1" smtClean="0"/>
              <a:t>ligamenti</a:t>
            </a:r>
            <a:r>
              <a:rPr lang="en-US" dirty="0" smtClean="0"/>
              <a:t> </a:t>
            </a:r>
            <a:r>
              <a:rPr lang="en-US" dirty="0" err="1" smtClean="0"/>
              <a:t>i</a:t>
            </a:r>
            <a:r>
              <a:rPr lang="en-US" dirty="0" smtClean="0"/>
              <a:t> </a:t>
            </a:r>
            <a:r>
              <a:rPr lang="en-US" b="1" dirty="0" err="1" smtClean="0"/>
              <a:t>tetiva</a:t>
            </a:r>
            <a:r>
              <a:rPr lang="en-US" dirty="0" smtClean="0"/>
              <a:t> m. </a:t>
            </a:r>
            <a:r>
              <a:rPr lang="en-US" dirty="0" err="1" smtClean="0"/>
              <a:t>subscapularisa</a:t>
            </a:r>
            <a:r>
              <a:rPr lang="en-US" dirty="0" smtClean="0"/>
              <a:t> (</a:t>
            </a:r>
            <a:r>
              <a:rPr lang="en-US" dirty="0" err="1" smtClean="0"/>
              <a:t>delimično</a:t>
            </a:r>
            <a:r>
              <a:rPr lang="en-US" dirty="0" smtClean="0"/>
              <a:t>).</a:t>
            </a:r>
            <a:br>
              <a:rPr lang="en-US" dirty="0" smtClean="0"/>
            </a:br>
            <a:r>
              <a:rPr lang="en-US" dirty="0" smtClean="0"/>
              <a:t/>
            </a:r>
            <a:br>
              <a:rPr lang="en-US" dirty="0" smtClean="0"/>
            </a:br>
            <a:r>
              <a:rPr lang="en-US" dirty="0" err="1" smtClean="0"/>
              <a:t>Aktivni</a:t>
            </a:r>
            <a:r>
              <a:rPr lang="en-US" dirty="0" smtClean="0"/>
              <a:t> </a:t>
            </a:r>
            <a:r>
              <a:rPr lang="en-US" dirty="0" err="1" smtClean="0"/>
              <a:t>stabilizatori</a:t>
            </a:r>
            <a:r>
              <a:rPr lang="en-US" dirty="0" smtClean="0"/>
              <a:t> </a:t>
            </a:r>
            <a:r>
              <a:rPr lang="en-US" dirty="0" err="1" smtClean="0"/>
              <a:t>zgloba</a:t>
            </a:r>
            <a:r>
              <a:rPr lang="en-US" dirty="0" smtClean="0"/>
              <a:t> </a:t>
            </a:r>
            <a:r>
              <a:rPr lang="en-US" dirty="0" err="1" smtClean="0"/>
              <a:t>ramena</a:t>
            </a:r>
            <a:r>
              <a:rPr lang="en-US" dirty="0" smtClean="0"/>
              <a:t> </a:t>
            </a:r>
            <a:r>
              <a:rPr lang="en-US" dirty="0" err="1" smtClean="0"/>
              <a:t>su</a:t>
            </a:r>
            <a:r>
              <a:rPr lang="en-US" dirty="0" smtClean="0"/>
              <a:t> </a:t>
            </a:r>
            <a:r>
              <a:rPr lang="en-US" dirty="0" err="1" smtClean="0"/>
              <a:t>devet</a:t>
            </a:r>
            <a:r>
              <a:rPr lang="en-US" dirty="0" smtClean="0"/>
              <a:t> </a:t>
            </a:r>
            <a:r>
              <a:rPr lang="en-US" dirty="0" err="1" smtClean="0"/>
              <a:t>mišića</a:t>
            </a:r>
            <a:r>
              <a:rPr lang="en-US" dirty="0" smtClean="0"/>
              <a:t> </a:t>
            </a:r>
            <a:r>
              <a:rPr lang="en-US" dirty="0" err="1" smtClean="0"/>
              <a:t>koji</a:t>
            </a:r>
            <a:r>
              <a:rPr lang="en-US" dirty="0" smtClean="0"/>
              <a:t> </a:t>
            </a:r>
            <a:r>
              <a:rPr lang="en-US" dirty="0" err="1" smtClean="0"/>
              <a:t>preko</a:t>
            </a:r>
            <a:r>
              <a:rPr lang="en-US" dirty="0" smtClean="0"/>
              <a:t> </a:t>
            </a:r>
            <a:r>
              <a:rPr lang="en-US" dirty="0" err="1" smtClean="0"/>
              <a:t>ovog</a:t>
            </a:r>
            <a:r>
              <a:rPr lang="en-US" dirty="0" smtClean="0"/>
              <a:t> </a:t>
            </a:r>
            <a:r>
              <a:rPr lang="en-US" dirty="0" err="1" smtClean="0"/>
              <a:t>zgloba</a:t>
            </a:r>
            <a:r>
              <a:rPr lang="en-US" dirty="0" smtClean="0"/>
              <a:t> </a:t>
            </a:r>
            <a:r>
              <a:rPr lang="en-US" dirty="0" err="1" smtClean="0"/>
              <a:t>prelaze</a:t>
            </a:r>
            <a:r>
              <a:rPr lang="en-US" dirty="0" smtClean="0"/>
              <a:t>, s </a:t>
            </a:r>
            <a:r>
              <a:rPr lang="en-US" dirty="0" err="1" smtClean="0"/>
              <a:t>tim</a:t>
            </a:r>
            <a:r>
              <a:rPr lang="en-US" dirty="0" smtClean="0"/>
              <a:t> </a:t>
            </a:r>
            <a:r>
              <a:rPr lang="en-US" dirty="0" err="1" smtClean="0"/>
              <a:t>da</a:t>
            </a:r>
            <a:r>
              <a:rPr lang="en-US" dirty="0" smtClean="0"/>
              <a:t> se </a:t>
            </a:r>
            <a:r>
              <a:rPr lang="en-US" dirty="0" err="1" smtClean="0"/>
              <a:t>dva</a:t>
            </a:r>
            <a:r>
              <a:rPr lang="en-US" dirty="0" smtClean="0"/>
              <a:t> </a:t>
            </a:r>
            <a:r>
              <a:rPr lang="en-US" dirty="0" err="1" smtClean="0"/>
              <a:t>mišića</a:t>
            </a:r>
            <a:r>
              <a:rPr lang="en-US" dirty="0" smtClean="0"/>
              <a:t> (m. </a:t>
            </a:r>
            <a:r>
              <a:rPr lang="en-US" dirty="0" err="1" smtClean="0"/>
              <a:t>deltoideus</a:t>
            </a:r>
            <a:r>
              <a:rPr lang="en-US" dirty="0" smtClean="0"/>
              <a:t> </a:t>
            </a:r>
            <a:r>
              <a:rPr lang="en-US" dirty="0" err="1" smtClean="0"/>
              <a:t>i</a:t>
            </a:r>
            <a:r>
              <a:rPr lang="en-US" dirty="0" smtClean="0"/>
              <a:t> m. </a:t>
            </a:r>
            <a:r>
              <a:rPr lang="en-US" dirty="0" err="1" smtClean="0"/>
              <a:t>pectoralis</a:t>
            </a:r>
            <a:r>
              <a:rPr lang="en-US" dirty="0" smtClean="0"/>
              <a:t> major) </a:t>
            </a:r>
            <a:r>
              <a:rPr lang="en-US" dirty="0" err="1" smtClean="0"/>
              <a:t>funkcionalno</a:t>
            </a:r>
            <a:r>
              <a:rPr lang="en-US" dirty="0" smtClean="0"/>
              <a:t> </a:t>
            </a:r>
            <a:r>
              <a:rPr lang="en-US" dirty="0" err="1" smtClean="0"/>
              <a:t>razlikuju</a:t>
            </a:r>
            <a:r>
              <a:rPr lang="en-US" dirty="0" smtClean="0"/>
              <a:t>, </a:t>
            </a:r>
            <a:r>
              <a:rPr lang="en-US" dirty="0" err="1" smtClean="0"/>
              <a:t>što</a:t>
            </a:r>
            <a:r>
              <a:rPr lang="en-US" dirty="0" smtClean="0"/>
              <a:t> </a:t>
            </a:r>
            <a:r>
              <a:rPr lang="en-US" dirty="0" err="1" smtClean="0"/>
              <a:t>povećava</a:t>
            </a:r>
            <a:r>
              <a:rPr lang="en-US" dirty="0" smtClean="0"/>
              <a:t> </a:t>
            </a:r>
            <a:r>
              <a:rPr lang="en-US" dirty="0" err="1" smtClean="0"/>
              <a:t>broj</a:t>
            </a:r>
            <a:r>
              <a:rPr lang="en-US" dirty="0" smtClean="0"/>
              <a:t> </a:t>
            </a:r>
            <a:r>
              <a:rPr lang="en-US" dirty="0" err="1" smtClean="0"/>
              <a:t>mišića</a:t>
            </a:r>
            <a:r>
              <a:rPr lang="en-US" dirty="0" smtClean="0"/>
              <a:t> </a:t>
            </a:r>
            <a:r>
              <a:rPr lang="en-US" dirty="0" err="1" smtClean="0"/>
              <a:t>koji</a:t>
            </a:r>
            <a:r>
              <a:rPr lang="en-US" dirty="0" smtClean="0"/>
              <a:t> </a:t>
            </a:r>
            <a:r>
              <a:rPr lang="en-US" dirty="0" err="1" smtClean="0"/>
              <a:t>učestvuju</a:t>
            </a:r>
            <a:r>
              <a:rPr lang="en-US" dirty="0" smtClean="0"/>
              <a:t> u </a:t>
            </a:r>
            <a:r>
              <a:rPr lang="en-US" dirty="0" err="1" smtClean="0"/>
              <a:t>aktivnoj</a:t>
            </a:r>
            <a:r>
              <a:rPr lang="en-US" dirty="0" smtClean="0"/>
              <a:t> </a:t>
            </a:r>
            <a:r>
              <a:rPr lang="en-US" dirty="0" err="1" smtClean="0"/>
              <a:t>kontroli</a:t>
            </a:r>
            <a:r>
              <a:rPr lang="en-US" dirty="0" smtClean="0"/>
              <a:t> </a:t>
            </a:r>
            <a:r>
              <a:rPr lang="en-US" dirty="0" err="1" smtClean="0"/>
              <a:t>zgloba</a:t>
            </a:r>
            <a:r>
              <a:rPr lang="en-US" dirty="0" smtClean="0"/>
              <a:t> </a:t>
            </a:r>
            <a:r>
              <a:rPr lang="en-US" dirty="0" err="1" smtClean="0"/>
              <a:t>ramena</a:t>
            </a:r>
            <a:r>
              <a:rPr lang="en-US" dirty="0" smtClean="0"/>
              <a:t> </a:t>
            </a:r>
            <a:r>
              <a:rPr lang="en-US" dirty="0" err="1" smtClean="0"/>
              <a:t>na</a:t>
            </a:r>
            <a:r>
              <a:rPr lang="en-US" dirty="0" smtClean="0"/>
              <a:t> </a:t>
            </a:r>
            <a:r>
              <a:rPr lang="en-US" dirty="0" err="1" smtClean="0"/>
              <a:t>dvanaest</a:t>
            </a:r>
            <a:r>
              <a:rPr lang="en-US" dirty="0" smtClean="0"/>
              <a:t>. </a:t>
            </a:r>
            <a:br>
              <a:rPr lang="en-US" dirty="0" smtClean="0"/>
            </a:br>
            <a:endParaRPr lang="en-US" dirty="0"/>
          </a:p>
        </p:txBody>
      </p:sp>
      <p:pic>
        <p:nvPicPr>
          <p:cNvPr id="5" name="Picture 4" descr="images (7).jpg"/>
          <p:cNvPicPr>
            <a:picLocks noChangeAspect="1"/>
          </p:cNvPicPr>
          <p:nvPr/>
        </p:nvPicPr>
        <p:blipFill>
          <a:blip r:embed="rId2"/>
          <a:stretch>
            <a:fillRect/>
          </a:stretch>
        </p:blipFill>
        <p:spPr>
          <a:xfrm>
            <a:off x="7239000" y="5181600"/>
            <a:ext cx="1584602" cy="14954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Pokreti u ramenom pojasu</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p>
          <a:p>
            <a:r>
              <a:rPr lang="en-US" dirty="0" err="1" smtClean="0"/>
              <a:t>Pokrete</a:t>
            </a:r>
            <a:r>
              <a:rPr lang="en-US" dirty="0" smtClean="0"/>
              <a:t> </a:t>
            </a:r>
            <a:r>
              <a:rPr lang="en-US" dirty="0" err="1" smtClean="0"/>
              <a:t>zgloba</a:t>
            </a:r>
            <a:r>
              <a:rPr lang="en-US" dirty="0" smtClean="0"/>
              <a:t> </a:t>
            </a:r>
            <a:r>
              <a:rPr lang="en-US" dirty="0" err="1" smtClean="0"/>
              <a:t>ramena</a:t>
            </a:r>
            <a:r>
              <a:rPr lang="en-US" dirty="0" smtClean="0"/>
              <a:t> </a:t>
            </a:r>
            <a:r>
              <a:rPr lang="en-US" dirty="0" err="1" smtClean="0"/>
              <a:t>određuju</a:t>
            </a:r>
            <a:r>
              <a:rPr lang="en-US" dirty="0" smtClean="0"/>
              <a:t> </a:t>
            </a:r>
            <a:r>
              <a:rPr lang="en-US" dirty="0" err="1" smtClean="0"/>
              <a:t>oblici</a:t>
            </a:r>
            <a:r>
              <a:rPr lang="en-US" dirty="0" smtClean="0"/>
              <a:t> </a:t>
            </a:r>
            <a:r>
              <a:rPr lang="en-US" dirty="0" err="1" smtClean="0"/>
              <a:t>zglobnih</a:t>
            </a:r>
            <a:r>
              <a:rPr lang="en-US" dirty="0" smtClean="0"/>
              <a:t> </a:t>
            </a:r>
            <a:r>
              <a:rPr lang="en-US" dirty="0" err="1" smtClean="0"/>
              <a:t>tela</a:t>
            </a:r>
            <a:r>
              <a:rPr lang="en-US" dirty="0" smtClean="0"/>
              <a:t>. </a:t>
            </a:r>
            <a:r>
              <a:rPr lang="en-US" dirty="0" err="1" smtClean="0"/>
              <a:t>Ovaj</a:t>
            </a:r>
            <a:r>
              <a:rPr lang="en-US" dirty="0" smtClean="0"/>
              <a:t> </a:t>
            </a:r>
            <a:r>
              <a:rPr lang="en-US" dirty="0" err="1" smtClean="0"/>
              <a:t>zglob</a:t>
            </a:r>
            <a:r>
              <a:rPr lang="en-US" dirty="0" smtClean="0"/>
              <a:t> je </a:t>
            </a:r>
            <a:r>
              <a:rPr lang="en-US" dirty="0" err="1" smtClean="0"/>
              <a:t>interakcija</a:t>
            </a:r>
            <a:r>
              <a:rPr lang="en-US" dirty="0" smtClean="0"/>
              <a:t> </a:t>
            </a:r>
            <a:r>
              <a:rPr lang="en-US" dirty="0" err="1" smtClean="0"/>
              <a:t>četiri</a:t>
            </a:r>
            <a:r>
              <a:rPr lang="en-US" dirty="0" smtClean="0"/>
              <a:t> </a:t>
            </a:r>
            <a:r>
              <a:rPr lang="en-US" dirty="0" err="1" smtClean="0"/>
              <a:t>bazična</a:t>
            </a:r>
            <a:r>
              <a:rPr lang="en-US" dirty="0" smtClean="0"/>
              <a:t> </a:t>
            </a:r>
            <a:r>
              <a:rPr lang="en-US" dirty="0" err="1" smtClean="0"/>
              <a:t>pokreta</a:t>
            </a:r>
            <a:r>
              <a:rPr lang="en-US" dirty="0" smtClean="0"/>
              <a:t> </a:t>
            </a:r>
            <a:r>
              <a:rPr lang="en-US" dirty="0" err="1" smtClean="0"/>
              <a:t>i</a:t>
            </a:r>
            <a:r>
              <a:rPr lang="en-US" dirty="0" smtClean="0"/>
              <a:t> to: </a:t>
            </a:r>
            <a:r>
              <a:rPr lang="en-US" dirty="0" err="1" smtClean="0"/>
              <a:t>elevacija</a:t>
            </a:r>
            <a:r>
              <a:rPr lang="en-US" dirty="0" smtClean="0"/>
              <a:t> (</a:t>
            </a:r>
            <a:r>
              <a:rPr lang="en-US" dirty="0" err="1" smtClean="0"/>
              <a:t>fleksija</a:t>
            </a:r>
            <a:r>
              <a:rPr lang="en-US" dirty="0" smtClean="0"/>
              <a:t> </a:t>
            </a:r>
            <a:r>
              <a:rPr lang="en-US" dirty="0" err="1" smtClean="0"/>
              <a:t>i</a:t>
            </a:r>
            <a:r>
              <a:rPr lang="en-US" dirty="0" smtClean="0"/>
              <a:t> </a:t>
            </a:r>
            <a:r>
              <a:rPr lang="en-US" dirty="0" err="1" smtClean="0"/>
              <a:t>abdukcija</a:t>
            </a:r>
            <a:r>
              <a:rPr lang="en-US" dirty="0" smtClean="0"/>
              <a:t>), </a:t>
            </a:r>
            <a:r>
              <a:rPr lang="en-US" dirty="0" err="1" smtClean="0"/>
              <a:t>rotacija</a:t>
            </a:r>
            <a:r>
              <a:rPr lang="en-US" dirty="0" smtClean="0"/>
              <a:t> (</a:t>
            </a:r>
            <a:r>
              <a:rPr lang="en-US" dirty="0" err="1" smtClean="0"/>
              <a:t>spoljašnja</a:t>
            </a:r>
            <a:r>
              <a:rPr lang="en-US" dirty="0" smtClean="0"/>
              <a:t> </a:t>
            </a:r>
            <a:r>
              <a:rPr lang="en-US" dirty="0" err="1" smtClean="0"/>
              <a:t>i</a:t>
            </a:r>
            <a:r>
              <a:rPr lang="en-US" dirty="0" smtClean="0"/>
              <a:t> </a:t>
            </a:r>
            <a:r>
              <a:rPr lang="en-US" dirty="0" err="1" smtClean="0"/>
              <a:t>unutrašnja</a:t>
            </a:r>
            <a:r>
              <a:rPr lang="en-US" dirty="0" smtClean="0"/>
              <a:t>), </a:t>
            </a:r>
            <a:r>
              <a:rPr lang="en-US" dirty="0" err="1" smtClean="0"/>
              <a:t>horizontalna</a:t>
            </a:r>
            <a:r>
              <a:rPr lang="en-US" dirty="0" smtClean="0"/>
              <a:t> </a:t>
            </a:r>
            <a:r>
              <a:rPr lang="en-US" dirty="0" err="1" smtClean="0"/>
              <a:t>fleksija</a:t>
            </a:r>
            <a:r>
              <a:rPr lang="en-US" dirty="0" smtClean="0"/>
              <a:t> </a:t>
            </a:r>
            <a:r>
              <a:rPr lang="en-US" dirty="0" err="1" smtClean="0"/>
              <a:t>i</a:t>
            </a:r>
            <a:r>
              <a:rPr lang="en-US" dirty="0" smtClean="0"/>
              <a:t> </a:t>
            </a:r>
            <a:r>
              <a:rPr lang="en-US" dirty="0" err="1" smtClean="0"/>
              <a:t>ekstenzija</a:t>
            </a:r>
            <a:r>
              <a:rPr lang="en-US" dirty="0" smtClean="0"/>
              <a:t> </a:t>
            </a:r>
            <a:r>
              <a:rPr lang="en-US" dirty="0" err="1" smtClean="0"/>
              <a:t>i</a:t>
            </a:r>
            <a:r>
              <a:rPr lang="en-US" dirty="0" smtClean="0"/>
              <a:t> </a:t>
            </a:r>
            <a:r>
              <a:rPr lang="en-US" dirty="0" err="1" smtClean="0"/>
              <a:t>forsirane</a:t>
            </a:r>
            <a:r>
              <a:rPr lang="en-US" dirty="0" smtClean="0"/>
              <a:t> </a:t>
            </a:r>
            <a:r>
              <a:rPr lang="en-US" dirty="0" err="1" smtClean="0"/>
              <a:t>depresije</a:t>
            </a:r>
            <a:r>
              <a:rPr lang="en-US" dirty="0" smtClean="0"/>
              <a:t> (</a:t>
            </a:r>
            <a:r>
              <a:rPr lang="en-US" dirty="0" err="1" smtClean="0"/>
              <a:t>ekstenzija</a:t>
            </a:r>
            <a:r>
              <a:rPr lang="en-US" dirty="0" smtClean="0"/>
              <a:t> </a:t>
            </a:r>
            <a:r>
              <a:rPr lang="en-US" dirty="0" err="1" smtClean="0"/>
              <a:t>iz</a:t>
            </a:r>
            <a:r>
              <a:rPr lang="en-US" dirty="0" smtClean="0"/>
              <a:t> </a:t>
            </a:r>
            <a:r>
              <a:rPr lang="en-US" dirty="0" err="1" smtClean="0"/>
              <a:t>fleksije</a:t>
            </a:r>
            <a:r>
              <a:rPr lang="en-US" dirty="0" smtClean="0"/>
              <a:t> </a:t>
            </a:r>
            <a:r>
              <a:rPr lang="en-US" dirty="0" err="1" smtClean="0"/>
              <a:t>ili</a:t>
            </a:r>
            <a:r>
              <a:rPr lang="en-US" dirty="0" smtClean="0"/>
              <a:t> </a:t>
            </a:r>
            <a:r>
              <a:rPr lang="en-US" dirty="0" err="1" smtClean="0"/>
              <a:t>vertikalna</a:t>
            </a:r>
            <a:r>
              <a:rPr lang="en-US" dirty="0" smtClean="0"/>
              <a:t> </a:t>
            </a:r>
            <a:r>
              <a:rPr lang="en-US" dirty="0" err="1" smtClean="0"/>
              <a:t>abdukcija</a:t>
            </a:r>
            <a:r>
              <a:rPr lang="en-US" dirty="0" smtClean="0"/>
              <a:t> </a:t>
            </a:r>
            <a:r>
              <a:rPr lang="en-US" dirty="0" err="1" smtClean="0"/>
              <a:t>i</a:t>
            </a:r>
            <a:r>
              <a:rPr lang="en-US" dirty="0" smtClean="0"/>
              <a:t> </a:t>
            </a:r>
            <a:r>
              <a:rPr lang="en-US" dirty="0" err="1" smtClean="0"/>
              <a:t>abdukcija</a:t>
            </a:r>
            <a:r>
              <a:rPr lang="en-US" dirty="0" smtClean="0"/>
              <a:t>).</a:t>
            </a:r>
          </a:p>
          <a:p>
            <a:r>
              <a:rPr lang="en-US" dirty="0" smtClean="0"/>
              <a:t>U </a:t>
            </a:r>
            <a:r>
              <a:rPr lang="en-US" dirty="0" err="1" smtClean="0"/>
              <a:t>sportovima</a:t>
            </a:r>
            <a:r>
              <a:rPr lang="en-US" dirty="0" smtClean="0"/>
              <a:t> </a:t>
            </a:r>
            <a:r>
              <a:rPr lang="en-US" dirty="0" err="1" smtClean="0"/>
              <a:t>kao</a:t>
            </a:r>
            <a:r>
              <a:rPr lang="en-US" dirty="0" smtClean="0"/>
              <a:t> </a:t>
            </a:r>
            <a:r>
              <a:rPr lang="en-US" dirty="0" err="1" smtClean="0"/>
              <a:t>što</a:t>
            </a:r>
            <a:r>
              <a:rPr lang="en-US" dirty="0" smtClean="0"/>
              <a:t> </a:t>
            </a:r>
            <a:r>
              <a:rPr lang="en-US" dirty="0" err="1" smtClean="0"/>
              <a:t>su</a:t>
            </a:r>
            <a:r>
              <a:rPr lang="en-US" dirty="0" smtClean="0"/>
              <a:t>: </a:t>
            </a:r>
            <a:r>
              <a:rPr lang="en-US" dirty="0" err="1" smtClean="0"/>
              <a:t>bacanje</a:t>
            </a:r>
            <a:r>
              <a:rPr lang="en-US" dirty="0" smtClean="0"/>
              <a:t> </a:t>
            </a:r>
            <a:r>
              <a:rPr lang="en-US" dirty="0" err="1" smtClean="0"/>
              <a:t>diska</a:t>
            </a:r>
            <a:r>
              <a:rPr lang="en-US" dirty="0" smtClean="0"/>
              <a:t>, </a:t>
            </a:r>
            <a:r>
              <a:rPr lang="en-US" dirty="0" err="1" smtClean="0"/>
              <a:t>kugle</a:t>
            </a:r>
            <a:r>
              <a:rPr lang="en-US" dirty="0" smtClean="0"/>
              <a:t>, </a:t>
            </a:r>
            <a:r>
              <a:rPr lang="en-US" dirty="0" err="1" smtClean="0"/>
              <a:t>koplja</a:t>
            </a:r>
            <a:r>
              <a:rPr lang="en-US" dirty="0" smtClean="0"/>
              <a:t>, </a:t>
            </a:r>
            <a:r>
              <a:rPr lang="en-US" dirty="0" err="1" smtClean="0"/>
              <a:t>kladiva</a:t>
            </a:r>
            <a:r>
              <a:rPr lang="en-US" dirty="0" smtClean="0"/>
              <a:t>, </a:t>
            </a:r>
            <a:r>
              <a:rPr lang="en-US" dirty="0" err="1" smtClean="0"/>
              <a:t>rukomet</a:t>
            </a:r>
            <a:r>
              <a:rPr lang="en-US" dirty="0" smtClean="0"/>
              <a:t>, </a:t>
            </a:r>
            <a:r>
              <a:rPr lang="en-US" dirty="0" err="1" smtClean="0"/>
              <a:t>košarka</a:t>
            </a:r>
            <a:r>
              <a:rPr lang="en-US" dirty="0" smtClean="0"/>
              <a:t>, </a:t>
            </a:r>
            <a:r>
              <a:rPr lang="en-US" dirty="0" err="1" smtClean="0"/>
              <a:t>vaterpolo</a:t>
            </a:r>
            <a:r>
              <a:rPr lang="en-US" dirty="0" smtClean="0"/>
              <a:t> </a:t>
            </a:r>
            <a:r>
              <a:rPr lang="en-US" dirty="0" err="1" smtClean="0"/>
              <a:t>i</a:t>
            </a:r>
            <a:r>
              <a:rPr lang="en-US" dirty="0" smtClean="0"/>
              <a:t> </a:t>
            </a:r>
            <a:r>
              <a:rPr lang="en-US" dirty="0" err="1" smtClean="0"/>
              <a:t>svim</a:t>
            </a:r>
            <a:r>
              <a:rPr lang="en-US" dirty="0" smtClean="0"/>
              <a:t> </a:t>
            </a:r>
            <a:r>
              <a:rPr lang="en-US" dirty="0" err="1" smtClean="0"/>
              <a:t>igrama</a:t>
            </a:r>
            <a:r>
              <a:rPr lang="en-US" dirty="0" smtClean="0"/>
              <a:t> </a:t>
            </a:r>
            <a:r>
              <a:rPr lang="en-US" dirty="0" err="1" smtClean="0"/>
              <a:t>sa</a:t>
            </a:r>
            <a:r>
              <a:rPr lang="en-US" dirty="0" smtClean="0"/>
              <a:t> </a:t>
            </a:r>
            <a:r>
              <a:rPr lang="en-US" dirty="0" err="1" smtClean="0"/>
              <a:t>loptom</a:t>
            </a:r>
            <a:r>
              <a:rPr lang="en-US" dirty="0" smtClean="0"/>
              <a:t> </a:t>
            </a:r>
            <a:r>
              <a:rPr lang="en-US" dirty="0" err="1" smtClean="0"/>
              <a:t>gde</a:t>
            </a:r>
            <a:r>
              <a:rPr lang="en-US" dirty="0" smtClean="0"/>
              <a:t> do </a:t>
            </a:r>
            <a:r>
              <a:rPr lang="en-US" dirty="0" err="1" smtClean="0"/>
              <a:t>izražaja</a:t>
            </a:r>
            <a:r>
              <a:rPr lang="en-US" dirty="0" smtClean="0"/>
              <a:t> </a:t>
            </a:r>
            <a:r>
              <a:rPr lang="en-US" dirty="0" err="1" smtClean="0"/>
              <a:t>dolazi</a:t>
            </a:r>
            <a:r>
              <a:rPr lang="en-US" dirty="0" smtClean="0"/>
              <a:t> </a:t>
            </a:r>
            <a:r>
              <a:rPr lang="en-US" dirty="0" err="1" smtClean="0"/>
              <a:t>biomehanički</a:t>
            </a:r>
            <a:r>
              <a:rPr lang="en-US" dirty="0" smtClean="0"/>
              <a:t> </a:t>
            </a:r>
            <a:r>
              <a:rPr lang="en-US" dirty="0" err="1" smtClean="0"/>
              <a:t>pristup</a:t>
            </a:r>
            <a:r>
              <a:rPr lang="en-US" dirty="0" smtClean="0"/>
              <a:t> </a:t>
            </a:r>
            <a:r>
              <a:rPr lang="en-US" dirty="0" err="1" smtClean="0"/>
              <a:t>bacanja</a:t>
            </a:r>
            <a:r>
              <a:rPr lang="en-US" dirty="0" smtClean="0"/>
              <a:t>, </a:t>
            </a:r>
            <a:r>
              <a:rPr lang="en-US" dirty="0" err="1" smtClean="0"/>
              <a:t>postoje</a:t>
            </a:r>
            <a:r>
              <a:rPr lang="en-US" dirty="0" smtClean="0"/>
              <a:t> </a:t>
            </a:r>
            <a:r>
              <a:rPr lang="en-US" dirty="0" err="1" smtClean="0"/>
              <a:t>četiri</a:t>
            </a:r>
            <a:r>
              <a:rPr lang="en-US" dirty="0" smtClean="0"/>
              <a:t> </a:t>
            </a:r>
            <a:r>
              <a:rPr lang="en-US" dirty="0" err="1" smtClean="0"/>
              <a:t>osnovne</a:t>
            </a:r>
            <a:r>
              <a:rPr lang="en-US" dirty="0" smtClean="0"/>
              <a:t> faze </a:t>
            </a:r>
            <a:r>
              <a:rPr lang="en-US" dirty="0" err="1" smtClean="0"/>
              <a:t>koje</a:t>
            </a:r>
            <a:r>
              <a:rPr lang="en-US" dirty="0" smtClean="0"/>
              <a:t> </a:t>
            </a:r>
            <a:r>
              <a:rPr lang="en-US" dirty="0" err="1" smtClean="0"/>
              <a:t>razlikujemo</a:t>
            </a:r>
            <a:r>
              <a:rPr lang="en-US" dirty="0" smtClean="0"/>
              <a:t> (</a:t>
            </a:r>
            <a:r>
              <a:rPr lang="en-US" dirty="0" err="1" smtClean="0"/>
              <a:t>po</a:t>
            </a:r>
            <a:r>
              <a:rPr lang="en-US" dirty="0" smtClean="0"/>
              <a:t> </a:t>
            </a:r>
            <a:r>
              <a:rPr lang="en-US" dirty="0" err="1" smtClean="0"/>
              <a:t>Tullosu</a:t>
            </a:r>
            <a:r>
              <a:rPr lang="en-US" dirty="0" smtClean="0"/>
              <a:t> </a:t>
            </a:r>
            <a:r>
              <a:rPr lang="en-US" dirty="0" err="1" smtClean="0"/>
              <a:t>i</a:t>
            </a:r>
            <a:r>
              <a:rPr lang="en-US" dirty="0" smtClean="0"/>
              <a:t> </a:t>
            </a:r>
            <a:r>
              <a:rPr lang="en-US" dirty="0" err="1" smtClean="0"/>
              <a:t>Kingu</a:t>
            </a:r>
            <a:r>
              <a:rPr lang="en-US" dirty="0" smtClean="0"/>
              <a:t>): </a:t>
            </a:r>
          </a:p>
          <a:p>
            <a:pPr marL="514350" indent="-514350">
              <a:buFont typeface="+mj-lt"/>
              <a:buAutoNum type="arabicPeriod"/>
            </a:pPr>
            <a:r>
              <a:rPr lang="en-US" dirty="0" err="1" smtClean="0"/>
              <a:t>Inicijalni</a:t>
            </a:r>
            <a:r>
              <a:rPr lang="en-US" dirty="0" smtClean="0"/>
              <a:t> </a:t>
            </a:r>
            <a:r>
              <a:rPr lang="en-US" dirty="0" err="1" smtClean="0"/>
              <a:t>položaj</a:t>
            </a:r>
            <a:r>
              <a:rPr lang="en-US" dirty="0" smtClean="0"/>
              <a:t>. </a:t>
            </a:r>
            <a:endParaRPr lang="sr-Latn-RS" dirty="0" smtClean="0"/>
          </a:p>
          <a:p>
            <a:pPr marL="514350" indent="-514350">
              <a:buFont typeface="+mj-lt"/>
              <a:buAutoNum type="arabicPeriod"/>
            </a:pPr>
            <a:r>
              <a:rPr lang="en-US" dirty="0" err="1" smtClean="0"/>
              <a:t>Pripremna</a:t>
            </a:r>
            <a:r>
              <a:rPr lang="en-US" dirty="0" smtClean="0"/>
              <a:t> </a:t>
            </a:r>
            <a:r>
              <a:rPr lang="en-US" dirty="0" err="1" smtClean="0"/>
              <a:t>faza</a:t>
            </a:r>
            <a:r>
              <a:rPr lang="en-US" dirty="0" smtClean="0"/>
              <a:t> </a:t>
            </a:r>
            <a:r>
              <a:rPr lang="en-US" dirty="0" err="1" smtClean="0"/>
              <a:t>bacanja</a:t>
            </a:r>
            <a:r>
              <a:rPr lang="en-US" dirty="0" smtClean="0"/>
              <a:t> </a:t>
            </a:r>
            <a:r>
              <a:rPr lang="en-US" dirty="0" err="1" smtClean="0"/>
              <a:t>ili</a:t>
            </a:r>
            <a:r>
              <a:rPr lang="en-US" dirty="0" smtClean="0"/>
              <a:t> </a:t>
            </a:r>
            <a:r>
              <a:rPr lang="en-US" dirty="0" err="1" smtClean="0"/>
              <a:t>faza</a:t>
            </a:r>
            <a:r>
              <a:rPr lang="en-US" dirty="0" smtClean="0"/>
              <a:t> </a:t>
            </a:r>
            <a:r>
              <a:rPr lang="en-US" dirty="0" err="1" smtClean="0"/>
              <a:t>natezanja</a:t>
            </a:r>
            <a:r>
              <a:rPr lang="en-US" dirty="0" smtClean="0"/>
              <a:t> </a:t>
            </a:r>
            <a:r>
              <a:rPr lang="en-US" dirty="0" err="1" smtClean="0"/>
              <a:t>opruge</a:t>
            </a:r>
            <a:r>
              <a:rPr lang="en-US" dirty="0" smtClean="0"/>
              <a:t>.</a:t>
            </a:r>
            <a:endParaRPr lang="sr-Latn-RS" dirty="0" smtClean="0"/>
          </a:p>
          <a:p>
            <a:pPr marL="514350" indent="-514350">
              <a:buFont typeface="+mj-lt"/>
              <a:buAutoNum type="arabicPeriod"/>
            </a:pPr>
            <a:r>
              <a:rPr lang="en-US" dirty="0" err="1" smtClean="0"/>
              <a:t>Inicijalna</a:t>
            </a:r>
            <a:r>
              <a:rPr lang="en-US" dirty="0" smtClean="0"/>
              <a:t> </a:t>
            </a:r>
            <a:r>
              <a:rPr lang="en-US" dirty="0" err="1" smtClean="0"/>
              <a:t>akcija</a:t>
            </a:r>
            <a:r>
              <a:rPr lang="en-US" dirty="0" smtClean="0"/>
              <a:t> </a:t>
            </a:r>
            <a:r>
              <a:rPr lang="en-US" dirty="0" err="1" smtClean="0"/>
              <a:t>ubrzanja</a:t>
            </a:r>
            <a:r>
              <a:rPr lang="en-US" dirty="0" smtClean="0"/>
              <a:t> </a:t>
            </a:r>
            <a:r>
              <a:rPr lang="en-US" dirty="0" err="1" smtClean="0"/>
              <a:t>ili</a:t>
            </a:r>
            <a:r>
              <a:rPr lang="en-US" dirty="0" smtClean="0"/>
              <a:t> </a:t>
            </a:r>
            <a:r>
              <a:rPr lang="en-US" dirty="0" err="1" smtClean="0"/>
              <a:t>faza</a:t>
            </a:r>
            <a:r>
              <a:rPr lang="en-US" dirty="0" smtClean="0"/>
              <a:t> </a:t>
            </a:r>
            <a:r>
              <a:rPr lang="en-US" dirty="0" err="1" smtClean="0"/>
              <a:t>akceleracije</a:t>
            </a:r>
            <a:r>
              <a:rPr lang="en-US" dirty="0" smtClean="0"/>
              <a:t>.</a:t>
            </a:r>
            <a:endParaRPr lang="sr-Latn-RS" dirty="0" smtClean="0"/>
          </a:p>
          <a:p>
            <a:pPr marL="514350" indent="-514350">
              <a:buFont typeface="+mj-lt"/>
              <a:buAutoNum type="arabicPeriod"/>
            </a:pPr>
            <a:r>
              <a:rPr lang="en-US" dirty="0" err="1" smtClean="0"/>
              <a:t>Faza</a:t>
            </a:r>
            <a:r>
              <a:rPr lang="en-US" dirty="0" smtClean="0"/>
              <a:t> </a:t>
            </a:r>
            <a:r>
              <a:rPr lang="en-US" dirty="0" err="1" smtClean="0"/>
              <a:t>posle</a:t>
            </a:r>
            <a:r>
              <a:rPr lang="en-US" dirty="0" smtClean="0"/>
              <a:t> </a:t>
            </a:r>
            <a:r>
              <a:rPr lang="en-US" dirty="0" err="1" smtClean="0"/>
              <a:t>bacanja</a:t>
            </a:r>
            <a:r>
              <a:rPr lang="en-US" dirty="0" smtClean="0"/>
              <a:t> </a:t>
            </a:r>
            <a:r>
              <a:rPr lang="en-US" dirty="0" err="1" smtClean="0"/>
              <a:t>ili</a:t>
            </a:r>
            <a:r>
              <a:rPr lang="en-US" dirty="0" smtClean="0"/>
              <a:t> </a:t>
            </a:r>
            <a:r>
              <a:rPr lang="en-US" dirty="0" err="1" smtClean="0"/>
              <a:t>faza</a:t>
            </a:r>
            <a:r>
              <a:rPr lang="en-US" dirty="0" smtClean="0"/>
              <a:t> </a:t>
            </a:r>
            <a:r>
              <a:rPr lang="en-US" dirty="0" err="1" smtClean="0"/>
              <a:t>deceleracije</a:t>
            </a:r>
            <a:r>
              <a:rPr lang="en-US" dirty="0" smtClean="0"/>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533400" y="4419600"/>
            <a:ext cx="3581400" cy="990600"/>
          </a:xfrm>
        </p:spPr>
        <p:txBody>
          <a:bodyPr>
            <a:normAutofit/>
          </a:bodyPr>
          <a:lstStyle/>
          <a:p>
            <a:pPr marL="0" indent="0" algn="ctr">
              <a:buNone/>
            </a:pPr>
            <a:endParaRPr lang="sr-Latn-RS" sz="1200" dirty="0" smtClean="0"/>
          </a:p>
          <a:p>
            <a:pPr marL="0" indent="0" algn="ctr">
              <a:buNone/>
            </a:pPr>
            <a:endParaRPr lang="sr-Latn-RS" sz="1200" dirty="0"/>
          </a:p>
          <a:p>
            <a:pPr marL="0" indent="0" algn="ctr">
              <a:buNone/>
            </a:pPr>
            <a:r>
              <a:rPr lang="sr-Latn-RS" sz="1200" dirty="0" smtClean="0"/>
              <a:t>slika -  Funkcija zgloba ramena</a:t>
            </a:r>
            <a:endParaRPr lang="en-US" sz="1200" dirty="0"/>
          </a:p>
        </p:txBody>
      </p:sp>
      <p:pic>
        <p:nvPicPr>
          <p:cNvPr id="2050" name="Picture 2" descr="Резултат слика за STETOSKOP IŠČAŠENJA RAMEN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52400"/>
            <a:ext cx="4495800" cy="4495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Резултат слика за plivacko ram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2209800"/>
            <a:ext cx="41910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Чувар места за садржај 2"/>
          <p:cNvSpPr txBox="1">
            <a:spLocks/>
          </p:cNvSpPr>
          <p:nvPr/>
        </p:nvSpPr>
        <p:spPr>
          <a:xfrm>
            <a:off x="5303520" y="5715000"/>
            <a:ext cx="3581400" cy="990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endParaRPr lang="sr-Latn-RS" sz="1200" dirty="0" smtClean="0"/>
          </a:p>
          <a:p>
            <a:pPr marL="0" indent="0" algn="ctr">
              <a:buFont typeface="Wingdings 2"/>
              <a:buNone/>
            </a:pPr>
            <a:endParaRPr lang="sr-Latn-RS" sz="1200" dirty="0" smtClean="0"/>
          </a:p>
          <a:p>
            <a:pPr marL="0" indent="0" algn="ctr">
              <a:buFont typeface="Wingdings 2"/>
              <a:buNone/>
            </a:pPr>
            <a:r>
              <a:rPr lang="sr-Latn-RS" sz="1200" dirty="0" smtClean="0"/>
              <a:t>slika - Zglob ramena</a:t>
            </a:r>
            <a:endParaRPr lang="en-US" sz="1200" dirty="0"/>
          </a:p>
        </p:txBody>
      </p:sp>
      <p:sp>
        <p:nvSpPr>
          <p:cNvPr id="2" name="Чувар места за број слајда 1"/>
          <p:cNvSpPr>
            <a:spLocks noGrp="1"/>
          </p:cNvSpPr>
          <p:nvPr>
            <p:ph type="sldNum" sz="quarter" idx="12"/>
          </p:nvPr>
        </p:nvSpPr>
        <p:spPr/>
        <p:txBody>
          <a:bodyPr/>
          <a:lstStyle/>
          <a:p>
            <a:fld id="{CF34CBAF-B634-4DC3-AEF8-965F413DE3D7}" type="slidenum">
              <a:rPr lang="en-US" smtClean="0"/>
              <a:pPr/>
              <a:t>28</a:t>
            </a:fld>
            <a:endParaRPr lang="en-US"/>
          </a:p>
        </p:txBody>
      </p:sp>
    </p:spTree>
    <p:extLst>
      <p:ext uri="{BB962C8B-B14F-4D97-AF65-F5344CB8AC3E}">
        <p14:creationId xmlns:p14="http://schemas.microsoft.com/office/powerpoint/2010/main" xmlns="" val="2091762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Vrste povreda ramena</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err="1" smtClean="0"/>
              <a:t>Značaj</a:t>
            </a:r>
            <a:r>
              <a:rPr lang="en-US" dirty="0" smtClean="0"/>
              <a:t> </a:t>
            </a:r>
            <a:r>
              <a:rPr lang="en-US" dirty="0" err="1" smtClean="0"/>
              <a:t>ramena</a:t>
            </a:r>
            <a:r>
              <a:rPr lang="en-US" dirty="0" smtClean="0"/>
              <a:t> </a:t>
            </a:r>
            <a:r>
              <a:rPr lang="en-US" dirty="0" err="1" smtClean="0"/>
              <a:t>poetično</a:t>
            </a:r>
            <a:r>
              <a:rPr lang="en-US" dirty="0" smtClean="0"/>
              <a:t> je </a:t>
            </a:r>
            <a:r>
              <a:rPr lang="en-US" dirty="0" err="1" smtClean="0"/>
              <a:t>dao</a:t>
            </a:r>
            <a:r>
              <a:rPr lang="en-US" dirty="0" smtClean="0"/>
              <a:t> </a:t>
            </a:r>
            <a:r>
              <a:rPr lang="en-US" dirty="0" err="1" smtClean="0"/>
              <a:t>Kessel</a:t>
            </a:r>
            <a:r>
              <a:rPr lang="en-US" dirty="0" smtClean="0"/>
              <a:t>:</a:t>
            </a:r>
            <a:endParaRPr lang="sr-Latn-RS" dirty="0" smtClean="0"/>
          </a:p>
          <a:p>
            <a:pPr>
              <a:buNone/>
            </a:pPr>
            <a:r>
              <a:rPr lang="sr-Latn-RS" dirty="0" smtClean="0"/>
              <a:t>  </a:t>
            </a:r>
            <a:r>
              <a:rPr lang="en-US" dirty="0" smtClean="0"/>
              <a:t>“</a:t>
            </a:r>
            <a:r>
              <a:rPr lang="en-US" dirty="0" err="1" smtClean="0"/>
              <a:t>Rame</a:t>
            </a:r>
            <a:r>
              <a:rPr lang="en-US" dirty="0" smtClean="0"/>
              <a:t> </a:t>
            </a:r>
            <a:r>
              <a:rPr lang="en-US" dirty="0" err="1" smtClean="0"/>
              <a:t>kod</a:t>
            </a:r>
            <a:r>
              <a:rPr lang="en-US" dirty="0" smtClean="0"/>
              <a:t> </a:t>
            </a:r>
            <a:r>
              <a:rPr lang="en-US" dirty="0" err="1" smtClean="0"/>
              <a:t>čoveka</a:t>
            </a:r>
            <a:r>
              <a:rPr lang="en-US" dirty="0" smtClean="0"/>
              <a:t> </a:t>
            </a:r>
            <a:r>
              <a:rPr lang="en-US" dirty="0" err="1" smtClean="0"/>
              <a:t>predstavlja</a:t>
            </a:r>
            <a:r>
              <a:rPr lang="en-US" dirty="0" smtClean="0"/>
              <a:t> </a:t>
            </a:r>
            <a:r>
              <a:rPr lang="en-US" dirty="0" err="1" smtClean="0"/>
              <a:t>interesantan</a:t>
            </a:r>
            <a:r>
              <a:rPr lang="en-US" dirty="0" smtClean="0"/>
              <a:t> </a:t>
            </a:r>
            <a:r>
              <a:rPr lang="en-US" dirty="0" err="1" smtClean="0"/>
              <a:t>paradoks</a:t>
            </a:r>
            <a:r>
              <a:rPr lang="en-US" dirty="0" smtClean="0"/>
              <a:t>, </a:t>
            </a:r>
            <a:r>
              <a:rPr lang="en-US" dirty="0" err="1" smtClean="0"/>
              <a:t>iako</a:t>
            </a:r>
            <a:r>
              <a:rPr lang="en-US" dirty="0" smtClean="0"/>
              <a:t> </a:t>
            </a:r>
            <a:r>
              <a:rPr lang="en-US" dirty="0" err="1" smtClean="0"/>
              <a:t>poezija</a:t>
            </a:r>
            <a:r>
              <a:rPr lang="en-US" dirty="0" smtClean="0"/>
              <a:t> </a:t>
            </a:r>
            <a:r>
              <a:rPr lang="en-US" dirty="0" err="1" smtClean="0"/>
              <a:t>i</a:t>
            </a:r>
            <a:r>
              <a:rPr lang="en-US" dirty="0" smtClean="0"/>
              <a:t> </a:t>
            </a:r>
            <a:r>
              <a:rPr lang="en-US" dirty="0" err="1" smtClean="0"/>
              <a:t>proza</a:t>
            </a:r>
            <a:r>
              <a:rPr lang="en-US" dirty="0" smtClean="0"/>
              <a:t> </a:t>
            </a:r>
            <a:r>
              <a:rPr lang="en-US" dirty="0" err="1" smtClean="0"/>
              <a:t>obiluju</a:t>
            </a:r>
            <a:r>
              <a:rPr lang="en-US" dirty="0" smtClean="0"/>
              <a:t> </a:t>
            </a:r>
            <a:r>
              <a:rPr lang="en-US" dirty="0" err="1" smtClean="0"/>
              <a:t>metaforama</a:t>
            </a:r>
            <a:r>
              <a:rPr lang="en-US" dirty="0" smtClean="0"/>
              <a:t> o </a:t>
            </a:r>
            <a:r>
              <a:rPr lang="en-US" dirty="0" err="1" smtClean="0"/>
              <a:t>njemu</a:t>
            </a:r>
            <a:r>
              <a:rPr lang="en-US" dirty="0" smtClean="0"/>
              <a:t> </a:t>
            </a:r>
            <a:r>
              <a:rPr lang="en-US" dirty="0" err="1" smtClean="0"/>
              <a:t>kao</a:t>
            </a:r>
            <a:r>
              <a:rPr lang="en-US" dirty="0" smtClean="0"/>
              <a:t> </a:t>
            </a:r>
            <a:r>
              <a:rPr lang="en-US" dirty="0" err="1" smtClean="0"/>
              <a:t>nosiocu</a:t>
            </a:r>
            <a:r>
              <a:rPr lang="en-US" dirty="0" smtClean="0"/>
              <a:t> </a:t>
            </a:r>
            <a:r>
              <a:rPr lang="en-US" dirty="0" err="1" smtClean="0"/>
              <a:t>tereta</a:t>
            </a:r>
            <a:r>
              <a:rPr lang="en-US" dirty="0" smtClean="0"/>
              <a:t>, to je </a:t>
            </a:r>
            <a:r>
              <a:rPr lang="en-US" dirty="0" err="1" smtClean="0"/>
              <a:t>samo</a:t>
            </a:r>
            <a:r>
              <a:rPr lang="en-US" dirty="0" smtClean="0"/>
              <a:t> </a:t>
            </a:r>
            <a:r>
              <a:rPr lang="en-US" dirty="0" err="1" smtClean="0"/>
              <a:t>njegova</a:t>
            </a:r>
            <a:r>
              <a:rPr lang="en-US" dirty="0" smtClean="0"/>
              <a:t> </a:t>
            </a:r>
            <a:r>
              <a:rPr lang="en-US" dirty="0" err="1" smtClean="0"/>
              <a:t>najmanje</a:t>
            </a:r>
            <a:r>
              <a:rPr lang="en-US" dirty="0" smtClean="0"/>
              <a:t> </a:t>
            </a:r>
            <a:r>
              <a:rPr lang="en-US" dirty="0" err="1" smtClean="0"/>
              <a:t>važna</a:t>
            </a:r>
            <a:r>
              <a:rPr lang="en-US" dirty="0" smtClean="0"/>
              <a:t> </a:t>
            </a:r>
            <a:r>
              <a:rPr lang="en-US" dirty="0" err="1" smtClean="0"/>
              <a:t>i</a:t>
            </a:r>
            <a:r>
              <a:rPr lang="en-US" dirty="0" smtClean="0"/>
              <a:t> </a:t>
            </a:r>
            <a:r>
              <a:rPr lang="en-US" dirty="0" err="1" smtClean="0"/>
              <a:t>najprostija</a:t>
            </a:r>
            <a:r>
              <a:rPr lang="en-US" dirty="0" smtClean="0"/>
              <a:t> </a:t>
            </a:r>
            <a:r>
              <a:rPr lang="en-US" dirty="0" err="1" smtClean="0"/>
              <a:t>funkcija</a:t>
            </a:r>
            <a:r>
              <a:rPr lang="en-US" dirty="0" smtClean="0"/>
              <a:t>“.</a:t>
            </a:r>
            <a:br>
              <a:rPr lang="en-US" dirty="0" smtClean="0"/>
            </a:br>
            <a:endParaRPr lang="en-US" dirty="0" smtClean="0"/>
          </a:p>
          <a:p>
            <a:endParaRPr lang="en-US" dirty="0"/>
          </a:p>
        </p:txBody>
      </p:sp>
      <p:pic>
        <p:nvPicPr>
          <p:cNvPr id="4" name="Picture 3" descr="images (2).jpg"/>
          <p:cNvPicPr>
            <a:picLocks noChangeAspect="1"/>
          </p:cNvPicPr>
          <p:nvPr/>
        </p:nvPicPr>
        <p:blipFill>
          <a:blip r:embed="rId2"/>
          <a:stretch>
            <a:fillRect/>
          </a:stretch>
        </p:blipFill>
        <p:spPr>
          <a:xfrm>
            <a:off x="5867400" y="4800600"/>
            <a:ext cx="2457450" cy="185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style>
          <a:lnRef idx="1">
            <a:schemeClr val="accent3"/>
          </a:lnRef>
          <a:fillRef idx="2">
            <a:schemeClr val="accent3"/>
          </a:fillRef>
          <a:effectRef idx="1">
            <a:schemeClr val="accent3"/>
          </a:effectRef>
          <a:fontRef idx="minor">
            <a:schemeClr val="dk1"/>
          </a:fontRef>
        </p:style>
        <p:txBody>
          <a:bodyPr/>
          <a:lstStyle/>
          <a:p>
            <a:r>
              <a:rPr lang="en-US" b="1" dirty="0" smtClean="0"/>
              <a:t>R</a:t>
            </a:r>
            <a:r>
              <a:rPr lang="sr-Latn-RS" b="1" dirty="0" smtClean="0"/>
              <a:t>ameni pojas</a:t>
            </a:r>
            <a:endParaRPr lang="en-US" b="1" dirty="0"/>
          </a:p>
        </p:txBody>
      </p:sp>
      <p:sp>
        <p:nvSpPr>
          <p:cNvPr id="3" name="Content Placeholder 2"/>
          <p:cNvSpPr>
            <a:spLocks noGrp="1"/>
          </p:cNvSpPr>
          <p:nvPr>
            <p:ph idx="1"/>
          </p:nvPr>
        </p:nvSpPr>
        <p:spPr>
          <a:xfrm>
            <a:off x="428596" y="1857364"/>
            <a:ext cx="8229600" cy="4525963"/>
          </a:xfrm>
        </p:spPr>
        <p:txBody>
          <a:bodyPr/>
          <a:lstStyle/>
          <a:p>
            <a:r>
              <a:rPr lang="en-US" b="1" dirty="0" smtClean="0"/>
              <a:t>R</a:t>
            </a:r>
            <a:r>
              <a:rPr lang="sr-Latn-RS" b="1" dirty="0" smtClean="0"/>
              <a:t>ameni pojas grade obe ključne kosti, lopatice, gornji okrajci ramenih kostiju, grudna kost, zglobovi i mišići.</a:t>
            </a:r>
          </a:p>
          <a:p>
            <a:pPr>
              <a:buNone/>
            </a:pPr>
            <a:r>
              <a:rPr lang="en-US" dirty="0" smtClean="0"/>
              <a:t>         </a:t>
            </a:r>
            <a:r>
              <a:rPr lang="sr-Latn-RS" b="1" dirty="0" smtClean="0"/>
              <a:t>Uloge</a:t>
            </a:r>
            <a:r>
              <a:rPr lang="sr-Latn-RS" dirty="0" smtClean="0"/>
              <a:t> ramenog pojasa:</a:t>
            </a:r>
          </a:p>
          <a:p>
            <a:r>
              <a:rPr lang="en-US" b="1" dirty="0" smtClean="0"/>
              <a:t>P</a:t>
            </a:r>
            <a:r>
              <a:rPr lang="sr-Latn-RS" b="1" dirty="0" smtClean="0"/>
              <a:t>ovezuje </a:t>
            </a:r>
            <a:r>
              <a:rPr lang="sr-Latn-RS" dirty="0" smtClean="0"/>
              <a:t>trup sa gornjim ekstremitetima</a:t>
            </a:r>
          </a:p>
          <a:p>
            <a:r>
              <a:rPr lang="en-US" dirty="0" smtClean="0"/>
              <a:t>O</a:t>
            </a:r>
            <a:r>
              <a:rPr lang="sr-Latn-RS" dirty="0" smtClean="0"/>
              <a:t>mogućuje </a:t>
            </a:r>
            <a:r>
              <a:rPr lang="sr-Latn-RS" b="1" dirty="0" smtClean="0"/>
              <a:t>pokretljivost </a:t>
            </a:r>
            <a:r>
              <a:rPr lang="sr-Latn-RS" dirty="0" smtClean="0"/>
              <a:t>ruku</a:t>
            </a:r>
          </a:p>
          <a:p>
            <a:r>
              <a:rPr lang="en-US" dirty="0" smtClean="0"/>
              <a:t>O</a:t>
            </a:r>
            <a:r>
              <a:rPr lang="sr-Latn-RS" dirty="0" smtClean="0"/>
              <a:t>mogućuje </a:t>
            </a:r>
            <a:r>
              <a:rPr lang="sr-Latn-RS" b="1" dirty="0" smtClean="0"/>
              <a:t>stabilnost</a:t>
            </a:r>
            <a:r>
              <a:rPr lang="sr-Latn-RS" dirty="0" smtClean="0"/>
              <a:t> laktu i šaci prilikom izvođenja pokreta.</a:t>
            </a:r>
          </a:p>
          <a:p>
            <a:endParaRPr lang="sr-Latn-RS" dirty="0" smtClean="0"/>
          </a:p>
          <a:p>
            <a:endParaRPr lang="en-US" dirty="0"/>
          </a:p>
        </p:txBody>
      </p:sp>
      <p:pic>
        <p:nvPicPr>
          <p:cNvPr id="5" name="Picture 4" descr="download (17).jpg"/>
          <p:cNvPicPr>
            <a:picLocks noChangeAspect="1"/>
          </p:cNvPicPr>
          <p:nvPr/>
        </p:nvPicPr>
        <p:blipFill>
          <a:blip r:embed="rId2"/>
          <a:stretch>
            <a:fillRect/>
          </a:stretch>
        </p:blipFill>
        <p:spPr>
          <a:xfrm>
            <a:off x="6357950" y="0"/>
            <a:ext cx="2362200" cy="1933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Plivačko rame</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smtClean="0"/>
              <a:t> </a:t>
            </a:r>
            <a:r>
              <a:rPr lang="en-US" dirty="0" err="1" smtClean="0"/>
              <a:t>Plivačko</a:t>
            </a:r>
            <a:r>
              <a:rPr lang="en-US" dirty="0" smtClean="0"/>
              <a:t> </a:t>
            </a:r>
            <a:r>
              <a:rPr lang="en-US" b="1" dirty="0" err="1" smtClean="0"/>
              <a:t>rame</a:t>
            </a:r>
            <a:r>
              <a:rPr lang="en-US" dirty="0" smtClean="0"/>
              <a:t> je </a:t>
            </a:r>
            <a:r>
              <a:rPr lang="en-US" dirty="0" err="1" smtClean="0"/>
              <a:t>karakteristična</a:t>
            </a:r>
            <a:r>
              <a:rPr lang="en-US" dirty="0" smtClean="0"/>
              <a:t> </a:t>
            </a:r>
            <a:r>
              <a:rPr lang="en-US" dirty="0" err="1" smtClean="0"/>
              <a:t>povreda</a:t>
            </a:r>
            <a:r>
              <a:rPr lang="en-US" dirty="0" smtClean="0"/>
              <a:t> </a:t>
            </a:r>
            <a:r>
              <a:rPr lang="en-US" dirty="0" err="1" smtClean="0"/>
              <a:t>ramena</a:t>
            </a:r>
            <a:r>
              <a:rPr lang="en-US" dirty="0" smtClean="0"/>
              <a:t>. </a:t>
            </a:r>
            <a:r>
              <a:rPr lang="en-US" dirty="0" err="1" smtClean="0"/>
              <a:t>Javlja</a:t>
            </a:r>
            <a:r>
              <a:rPr lang="en-US" dirty="0" smtClean="0"/>
              <a:t> se </a:t>
            </a:r>
            <a:r>
              <a:rPr lang="en-US" dirty="0" err="1" smtClean="0"/>
              <a:t>kod</a:t>
            </a:r>
            <a:r>
              <a:rPr lang="en-US" dirty="0" smtClean="0"/>
              <a:t> </a:t>
            </a:r>
            <a:r>
              <a:rPr lang="en-US" dirty="0" err="1" smtClean="0"/>
              <a:t>plivača</a:t>
            </a:r>
            <a:r>
              <a:rPr lang="en-US" dirty="0" smtClean="0"/>
              <a:t> </a:t>
            </a:r>
            <a:r>
              <a:rPr lang="en-US" dirty="0" err="1" smtClean="0"/>
              <a:t>gde</a:t>
            </a:r>
            <a:r>
              <a:rPr lang="en-US" dirty="0" smtClean="0"/>
              <a:t> </a:t>
            </a:r>
            <a:r>
              <a:rPr lang="en-US" dirty="0" err="1" smtClean="0"/>
              <a:t>dolazi</a:t>
            </a:r>
            <a:r>
              <a:rPr lang="en-US" dirty="0" smtClean="0"/>
              <a:t> do </a:t>
            </a:r>
            <a:r>
              <a:rPr lang="en-US" dirty="0" err="1" smtClean="0"/>
              <a:t>istegnuća</a:t>
            </a:r>
            <a:r>
              <a:rPr lang="en-US" dirty="0" smtClean="0"/>
              <a:t>, </a:t>
            </a:r>
            <a:r>
              <a:rPr lang="en-US" dirty="0" err="1" smtClean="0"/>
              <a:t>ili</a:t>
            </a:r>
            <a:r>
              <a:rPr lang="en-US" dirty="0" smtClean="0"/>
              <a:t> male </a:t>
            </a:r>
            <a:r>
              <a:rPr lang="en-US" dirty="0" err="1" smtClean="0"/>
              <a:t>naprsline</a:t>
            </a:r>
            <a:r>
              <a:rPr lang="en-US" dirty="0" smtClean="0"/>
              <a:t> supra-</a:t>
            </a:r>
            <a:r>
              <a:rPr lang="en-US" dirty="0" err="1" smtClean="0"/>
              <a:t>spinalnog</a:t>
            </a:r>
            <a:r>
              <a:rPr lang="en-US" dirty="0" smtClean="0"/>
              <a:t> </a:t>
            </a:r>
            <a:r>
              <a:rPr lang="en-US" dirty="0" err="1" smtClean="0"/>
              <a:t>mišića</a:t>
            </a:r>
            <a:r>
              <a:rPr lang="en-US" dirty="0" smtClean="0"/>
              <a:t>. </a:t>
            </a:r>
            <a:r>
              <a:rPr lang="en-US" dirty="0" err="1" smtClean="0"/>
              <a:t>Paralelno</a:t>
            </a:r>
            <a:r>
              <a:rPr lang="en-US" dirty="0" smtClean="0"/>
              <a:t> </a:t>
            </a:r>
            <a:r>
              <a:rPr lang="en-US" dirty="0" err="1" smtClean="0"/>
              <a:t>dolazi</a:t>
            </a:r>
            <a:r>
              <a:rPr lang="en-US" dirty="0" smtClean="0"/>
              <a:t> do </a:t>
            </a:r>
            <a:r>
              <a:rPr lang="en-US" dirty="0" err="1" smtClean="0"/>
              <a:t>istegnuća</a:t>
            </a:r>
            <a:r>
              <a:rPr lang="en-US" dirty="0" smtClean="0"/>
              <a:t> (</a:t>
            </a:r>
            <a:r>
              <a:rPr lang="en-US" dirty="0" err="1" smtClean="0"/>
              <a:t>ili</a:t>
            </a:r>
            <a:r>
              <a:rPr lang="en-US" dirty="0" smtClean="0"/>
              <a:t> </a:t>
            </a:r>
            <a:r>
              <a:rPr lang="en-US" dirty="0" err="1" smtClean="0"/>
              <a:t>naprsnuća</a:t>
            </a:r>
            <a:r>
              <a:rPr lang="en-US" dirty="0" smtClean="0"/>
              <a:t> </a:t>
            </a:r>
            <a:r>
              <a:rPr lang="en-US" dirty="0" err="1" smtClean="0"/>
              <a:t>rotatora</a:t>
            </a:r>
            <a:r>
              <a:rPr lang="en-US" dirty="0" smtClean="0"/>
              <a:t> </a:t>
            </a:r>
            <a:r>
              <a:rPr lang="en-US" dirty="0" err="1" smtClean="0"/>
              <a:t>isprepletane</a:t>
            </a:r>
            <a:r>
              <a:rPr lang="en-US" dirty="0" smtClean="0"/>
              <a:t> </a:t>
            </a:r>
            <a:r>
              <a:rPr lang="en-US" dirty="0" err="1" smtClean="0"/>
              <a:t>grupe</a:t>
            </a:r>
            <a:r>
              <a:rPr lang="en-US" dirty="0" smtClean="0"/>
              <a:t> </a:t>
            </a:r>
            <a:r>
              <a:rPr lang="en-US" dirty="0" err="1" smtClean="0"/>
              <a:t>mišića</a:t>
            </a:r>
            <a:r>
              <a:rPr lang="en-US" dirty="0" smtClean="0"/>
              <a:t> </a:t>
            </a:r>
            <a:r>
              <a:rPr lang="en-US" dirty="0" err="1" smtClean="0"/>
              <a:t>uključujući</a:t>
            </a:r>
            <a:r>
              <a:rPr lang="en-US" dirty="0" smtClean="0"/>
              <a:t> </a:t>
            </a:r>
            <a:r>
              <a:rPr lang="en-US" dirty="0" err="1" smtClean="0"/>
              <a:t>i</a:t>
            </a:r>
            <a:r>
              <a:rPr lang="en-US" dirty="0" smtClean="0"/>
              <a:t> </a:t>
            </a:r>
            <a:r>
              <a:rPr lang="en-US" dirty="0" err="1" smtClean="0"/>
              <a:t>supraspinalni</a:t>
            </a:r>
            <a:r>
              <a:rPr lang="en-US" dirty="0" smtClean="0"/>
              <a:t> </a:t>
            </a:r>
            <a:r>
              <a:rPr lang="en-US" dirty="0" err="1" smtClean="0"/>
              <a:t>mišić</a:t>
            </a:r>
            <a:r>
              <a:rPr lang="en-US" dirty="0" smtClean="0"/>
              <a:t>) </a:t>
            </a:r>
            <a:r>
              <a:rPr lang="en-US" dirty="0" err="1" smtClean="0"/>
              <a:t>tetiva</a:t>
            </a:r>
            <a:r>
              <a:rPr lang="en-US" dirty="0" smtClean="0"/>
              <a:t> </a:t>
            </a:r>
            <a:r>
              <a:rPr lang="en-US" dirty="0" err="1" smtClean="0"/>
              <a:t>i</a:t>
            </a:r>
            <a:r>
              <a:rPr lang="en-US" dirty="0" smtClean="0"/>
              <a:t> </a:t>
            </a:r>
            <a:r>
              <a:rPr lang="en-US" dirty="0" err="1" smtClean="0"/>
              <a:t>kapsule</a:t>
            </a:r>
            <a:r>
              <a:rPr lang="en-US" dirty="0" smtClean="0"/>
              <a:t> </a:t>
            </a:r>
            <a:r>
              <a:rPr lang="en-US" dirty="0" err="1" smtClean="0"/>
              <a:t>koja</a:t>
            </a:r>
            <a:r>
              <a:rPr lang="en-US" dirty="0" smtClean="0"/>
              <a:t> </a:t>
            </a:r>
            <a:r>
              <a:rPr lang="en-US" dirty="0" err="1" smtClean="0"/>
              <a:t>okružuje</a:t>
            </a:r>
            <a:r>
              <a:rPr lang="en-US" dirty="0" smtClean="0"/>
              <a:t> </a:t>
            </a:r>
            <a:r>
              <a:rPr lang="en-US" dirty="0" err="1" smtClean="0"/>
              <a:t>rame</a:t>
            </a:r>
            <a:r>
              <a:rPr lang="en-US" dirty="0" smtClean="0"/>
              <a:t> </a:t>
            </a:r>
            <a:r>
              <a:rPr lang="en-US" dirty="0" err="1" smtClean="0"/>
              <a:t>i</a:t>
            </a:r>
            <a:r>
              <a:rPr lang="en-US" dirty="0" smtClean="0"/>
              <a:t> </a:t>
            </a:r>
            <a:r>
              <a:rPr lang="en-US" dirty="0" err="1" smtClean="0"/>
              <a:t>daje</a:t>
            </a:r>
            <a:r>
              <a:rPr lang="en-US" dirty="0" smtClean="0"/>
              <a:t> mu </a:t>
            </a:r>
            <a:r>
              <a:rPr lang="en-US" dirty="0" err="1" smtClean="0"/>
              <a:t>stabilnost</a:t>
            </a:r>
            <a:r>
              <a:rPr lang="en-US" dirty="0" smtClean="0"/>
              <a:t> </a:t>
            </a:r>
            <a:r>
              <a:rPr lang="en-US" dirty="0" err="1" smtClean="0"/>
              <a:t>na</a:t>
            </a:r>
            <a:r>
              <a:rPr lang="en-US" dirty="0" smtClean="0"/>
              <a:t> </a:t>
            </a:r>
            <a:r>
              <a:rPr lang="en-US" dirty="0" err="1" smtClean="0"/>
              <a:t>kuglastom</a:t>
            </a:r>
            <a:r>
              <a:rPr lang="en-US" dirty="0" smtClean="0"/>
              <a:t> </a:t>
            </a:r>
            <a:r>
              <a:rPr lang="en-US" dirty="0" err="1" smtClean="0"/>
              <a:t>zglobu</a:t>
            </a:r>
            <a:r>
              <a:rPr lang="en-US" dirty="0" smtClean="0"/>
              <a:t>. Pored </a:t>
            </a:r>
            <a:r>
              <a:rPr lang="en-US" dirty="0" err="1" smtClean="0"/>
              <a:t>plivanja</a:t>
            </a:r>
            <a:r>
              <a:rPr lang="en-US" dirty="0" smtClean="0"/>
              <a:t> </a:t>
            </a:r>
            <a:r>
              <a:rPr lang="en-US" dirty="0" err="1" smtClean="0"/>
              <a:t>i</a:t>
            </a:r>
            <a:r>
              <a:rPr lang="en-US" dirty="0" smtClean="0"/>
              <a:t> </a:t>
            </a:r>
            <a:r>
              <a:rPr lang="en-US" dirty="0" err="1" smtClean="0"/>
              <a:t>vaterpola</a:t>
            </a:r>
            <a:r>
              <a:rPr lang="en-US" dirty="0" smtClean="0"/>
              <a:t>, </a:t>
            </a:r>
            <a:r>
              <a:rPr lang="en-US" dirty="0" err="1" smtClean="0"/>
              <a:t>plivačko</a:t>
            </a:r>
            <a:r>
              <a:rPr lang="en-US" dirty="0" smtClean="0"/>
              <a:t> </a:t>
            </a:r>
            <a:r>
              <a:rPr lang="en-US" dirty="0" err="1" smtClean="0"/>
              <a:t>rame</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košarkaša</a:t>
            </a:r>
            <a:r>
              <a:rPr lang="en-US" dirty="0" smtClean="0"/>
              <a:t>, </a:t>
            </a:r>
            <a:r>
              <a:rPr lang="en-US" dirty="0" err="1" smtClean="0"/>
              <a:t>rukometaša</a:t>
            </a:r>
            <a:r>
              <a:rPr lang="en-US" dirty="0" smtClean="0"/>
              <a:t>, </a:t>
            </a:r>
            <a:r>
              <a:rPr lang="en-US" dirty="0" err="1" smtClean="0"/>
              <a:t>tenisera</a:t>
            </a:r>
            <a:r>
              <a:rPr lang="en-US" dirty="0" smtClean="0"/>
              <a:t>, </a:t>
            </a:r>
            <a:r>
              <a:rPr lang="en-US" dirty="0" err="1" smtClean="0"/>
              <a:t>ragbista</a:t>
            </a:r>
            <a:r>
              <a:rPr lang="en-US" dirty="0" smtClean="0"/>
              <a:t>, a </a:t>
            </a:r>
            <a:r>
              <a:rPr lang="en-US" dirty="0" err="1" smtClean="0"/>
              <a:t>često</a:t>
            </a:r>
            <a:r>
              <a:rPr lang="en-US" dirty="0" smtClean="0"/>
              <a:t> </a:t>
            </a:r>
            <a:r>
              <a:rPr lang="en-US" dirty="0" err="1" smtClean="0"/>
              <a:t>ga</a:t>
            </a:r>
            <a:r>
              <a:rPr lang="en-US" dirty="0" smtClean="0"/>
              <a:t> </a:t>
            </a:r>
            <a:r>
              <a:rPr lang="en-US" dirty="0" err="1" smtClean="0"/>
              <a:t>srećemo</a:t>
            </a:r>
            <a:r>
              <a:rPr lang="en-US" dirty="0" smtClean="0"/>
              <a:t> </a:t>
            </a:r>
            <a:r>
              <a:rPr lang="en-US" dirty="0" err="1" smtClean="0"/>
              <a:t>kod</a:t>
            </a:r>
            <a:r>
              <a:rPr lang="en-US" dirty="0" smtClean="0"/>
              <a:t> </a:t>
            </a:r>
            <a:r>
              <a:rPr lang="en-US" dirty="0" err="1" smtClean="0"/>
              <a:t>zidara</a:t>
            </a:r>
            <a:r>
              <a:rPr lang="en-US" dirty="0" smtClean="0"/>
              <a:t>, </a:t>
            </a:r>
            <a:r>
              <a:rPr lang="en-US" dirty="0" err="1" smtClean="0"/>
              <a:t>slikara</a:t>
            </a:r>
            <a:r>
              <a:rPr lang="en-US" dirty="0" smtClean="0"/>
              <a:t>, </a:t>
            </a:r>
            <a:r>
              <a:rPr lang="en-US" dirty="0" err="1" smtClean="0"/>
              <a:t>kao</a:t>
            </a:r>
            <a:r>
              <a:rPr lang="en-US" dirty="0" smtClean="0"/>
              <a:t> </a:t>
            </a:r>
            <a:r>
              <a:rPr lang="en-US" dirty="0" err="1" smtClean="0"/>
              <a:t>i</a:t>
            </a:r>
            <a:r>
              <a:rPr lang="en-US" dirty="0" smtClean="0"/>
              <a:t> </a:t>
            </a:r>
            <a:r>
              <a:rPr lang="en-US" dirty="0" err="1" smtClean="0"/>
              <a:t>kod</a:t>
            </a:r>
            <a:r>
              <a:rPr lang="en-US" dirty="0" smtClean="0"/>
              <a:t> </a:t>
            </a:r>
            <a:r>
              <a:rPr lang="en-US" dirty="0" err="1" smtClean="0"/>
              <a:t>nekih</a:t>
            </a:r>
            <a:r>
              <a:rPr lang="en-US" dirty="0" smtClean="0"/>
              <a:t> </a:t>
            </a:r>
            <a:r>
              <a:rPr lang="en-US" dirty="0" err="1" smtClean="0"/>
              <a:t>fabričkih</a:t>
            </a:r>
            <a:r>
              <a:rPr lang="en-US" dirty="0" smtClean="0"/>
              <a:t> </a:t>
            </a:r>
            <a:r>
              <a:rPr lang="en-US" dirty="0" err="1" smtClean="0"/>
              <a:t>poslova</a:t>
            </a:r>
            <a:r>
              <a:rPr lang="en-US" dirty="0" smtClean="0"/>
              <a:t> </a:t>
            </a:r>
            <a:r>
              <a:rPr lang="en-US" dirty="0" err="1" smtClean="0"/>
              <a:t>i</a:t>
            </a:r>
            <a:r>
              <a:rPr lang="en-US" dirty="0" smtClean="0"/>
              <a:t> </a:t>
            </a:r>
            <a:r>
              <a:rPr lang="en-US" dirty="0" err="1" smtClean="0"/>
              <a:t>radova</a:t>
            </a:r>
            <a:r>
              <a:rPr lang="en-US" dirty="0" smtClean="0"/>
              <a:t> u </a:t>
            </a:r>
            <a:r>
              <a:rPr lang="en-US" dirty="0" err="1" smtClean="0"/>
              <a:t>kući</a:t>
            </a:r>
            <a:r>
              <a:rPr lang="en-US" dirty="0" smtClean="0"/>
              <a:t>. </a:t>
            </a:r>
            <a:br>
              <a:rPr lang="en-US" dirty="0" smtClean="0"/>
            </a:br>
            <a:r>
              <a:rPr lang="en-US" dirty="0" smtClean="0"/>
              <a:t/>
            </a:r>
            <a:br>
              <a:rPr lang="en-US" dirty="0" smtClean="0"/>
            </a:br>
            <a:endParaRPr lang="en-US" dirty="0"/>
          </a:p>
        </p:txBody>
      </p:sp>
      <p:pic>
        <p:nvPicPr>
          <p:cNvPr id="4" name="Picture 3" descr="images (8).jpg"/>
          <p:cNvPicPr>
            <a:picLocks noChangeAspect="1"/>
          </p:cNvPicPr>
          <p:nvPr/>
        </p:nvPicPr>
        <p:blipFill>
          <a:blip r:embed="rId2"/>
          <a:stretch>
            <a:fillRect/>
          </a:stretch>
        </p:blipFill>
        <p:spPr>
          <a:xfrm>
            <a:off x="6096000" y="4953000"/>
            <a:ext cx="2209800" cy="150298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Plivačko rame-klinička slika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err="1" smtClean="0"/>
              <a:t>Klinička</a:t>
            </a:r>
            <a:r>
              <a:rPr lang="en-US" dirty="0" smtClean="0"/>
              <a:t> </a:t>
            </a:r>
            <a:r>
              <a:rPr lang="en-US" dirty="0" err="1" smtClean="0"/>
              <a:t>slika</a:t>
            </a:r>
            <a:r>
              <a:rPr lang="en-US" dirty="0" smtClean="0"/>
              <a:t>: </a:t>
            </a:r>
            <a:r>
              <a:rPr lang="en-US" dirty="0" err="1" smtClean="0"/>
              <a:t>Sindrom</a:t>
            </a:r>
            <a:r>
              <a:rPr lang="en-US" dirty="0" smtClean="0"/>
              <a:t> </a:t>
            </a:r>
            <a:r>
              <a:rPr lang="en-US" dirty="0" err="1" smtClean="0"/>
              <a:t>prenaprezanja</a:t>
            </a:r>
            <a:r>
              <a:rPr lang="en-US" dirty="0" smtClean="0"/>
              <a:t> </a:t>
            </a:r>
            <a:r>
              <a:rPr lang="en-US" dirty="0" err="1" smtClean="0"/>
              <a:t>ramena</a:t>
            </a:r>
            <a:r>
              <a:rPr lang="en-US" dirty="0" smtClean="0"/>
              <a:t> </a:t>
            </a:r>
            <a:r>
              <a:rPr lang="en-US" dirty="0" err="1" smtClean="0"/>
              <a:t>karakteriše</a:t>
            </a:r>
            <a:r>
              <a:rPr lang="en-US" dirty="0" smtClean="0"/>
              <a:t> se </a:t>
            </a:r>
            <a:r>
              <a:rPr lang="en-US" dirty="0" err="1" smtClean="0"/>
              <a:t>kroz</a:t>
            </a:r>
            <a:r>
              <a:rPr lang="en-US" dirty="0" smtClean="0"/>
              <a:t> </a:t>
            </a:r>
            <a:r>
              <a:rPr lang="en-US" dirty="0" err="1" smtClean="0"/>
              <a:t>četiri</a:t>
            </a:r>
            <a:r>
              <a:rPr lang="en-US" dirty="0" smtClean="0"/>
              <a:t> faze: </a:t>
            </a:r>
            <a:br>
              <a:rPr lang="en-US" dirty="0" smtClean="0"/>
            </a:br>
            <a:r>
              <a:rPr lang="en-US" dirty="0" smtClean="0"/>
              <a:t>1. </a:t>
            </a:r>
            <a:r>
              <a:rPr lang="en-US" dirty="0" err="1" smtClean="0"/>
              <a:t>faza</a:t>
            </a:r>
            <a:r>
              <a:rPr lang="en-US" dirty="0" smtClean="0"/>
              <a:t> – </a:t>
            </a:r>
            <a:r>
              <a:rPr lang="en-US" dirty="0" err="1" smtClean="0"/>
              <a:t>bolnost</a:t>
            </a:r>
            <a:r>
              <a:rPr lang="en-US" dirty="0" smtClean="0"/>
              <a:t> </a:t>
            </a:r>
            <a:r>
              <a:rPr lang="en-US" dirty="0" err="1" smtClean="0"/>
              <a:t>posle</a:t>
            </a:r>
            <a:r>
              <a:rPr lang="en-US" dirty="0" smtClean="0"/>
              <a:t> </a:t>
            </a:r>
            <a:r>
              <a:rPr lang="en-US" dirty="0" err="1" smtClean="0"/>
              <a:t>napora</a:t>
            </a:r>
            <a:r>
              <a:rPr lang="en-US" dirty="0" smtClean="0"/>
              <a:t> </a:t>
            </a:r>
            <a:br>
              <a:rPr lang="en-US" dirty="0" smtClean="0"/>
            </a:br>
            <a:r>
              <a:rPr lang="en-US" dirty="0" smtClean="0"/>
              <a:t>2. </a:t>
            </a:r>
            <a:r>
              <a:rPr lang="en-US" dirty="0" err="1" smtClean="0"/>
              <a:t>faza</a:t>
            </a:r>
            <a:r>
              <a:rPr lang="en-US" dirty="0" smtClean="0"/>
              <a:t> – </a:t>
            </a:r>
            <a:r>
              <a:rPr lang="en-US" dirty="0" err="1" smtClean="0"/>
              <a:t>bolnost</a:t>
            </a:r>
            <a:r>
              <a:rPr lang="en-US" dirty="0" smtClean="0"/>
              <a:t> </a:t>
            </a:r>
            <a:r>
              <a:rPr lang="en-US" dirty="0" err="1" smtClean="0"/>
              <a:t>na</a:t>
            </a:r>
            <a:r>
              <a:rPr lang="en-US" dirty="0" smtClean="0"/>
              <a:t> </a:t>
            </a:r>
            <a:r>
              <a:rPr lang="en-US" dirty="0" err="1" smtClean="0"/>
              <a:t>početku</a:t>
            </a:r>
            <a:r>
              <a:rPr lang="en-US" dirty="0" smtClean="0"/>
              <a:t> </a:t>
            </a:r>
            <a:r>
              <a:rPr lang="en-US" dirty="0" err="1" smtClean="0"/>
              <a:t>zagrevanja</a:t>
            </a:r>
            <a:r>
              <a:rPr lang="en-US" dirty="0" smtClean="0"/>
              <a:t>, </a:t>
            </a:r>
            <a:r>
              <a:rPr lang="en-US" dirty="0" err="1" smtClean="0"/>
              <a:t>gubi</a:t>
            </a:r>
            <a:r>
              <a:rPr lang="en-US" dirty="0" smtClean="0"/>
              <a:t> se </a:t>
            </a:r>
            <a:r>
              <a:rPr lang="en-US" dirty="0" err="1" smtClean="0"/>
              <a:t>tokom</a:t>
            </a:r>
            <a:r>
              <a:rPr lang="en-US" dirty="0" smtClean="0"/>
              <a:t> </a:t>
            </a:r>
            <a:r>
              <a:rPr lang="en-US" dirty="0" err="1" smtClean="0"/>
              <a:t>igre</a:t>
            </a:r>
            <a:r>
              <a:rPr lang="en-US" dirty="0" smtClean="0"/>
              <a:t> </a:t>
            </a:r>
            <a:r>
              <a:rPr lang="en-US" dirty="0" err="1" smtClean="0"/>
              <a:t>i</a:t>
            </a:r>
            <a:r>
              <a:rPr lang="en-US" dirty="0" smtClean="0"/>
              <a:t> </a:t>
            </a:r>
            <a:r>
              <a:rPr lang="en-US" dirty="0" err="1" smtClean="0"/>
              <a:t>ponovo</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zamora</a:t>
            </a:r>
            <a:r>
              <a:rPr lang="en-US" dirty="0" smtClean="0"/>
              <a:t/>
            </a:r>
            <a:br>
              <a:rPr lang="en-US" dirty="0" smtClean="0"/>
            </a:br>
            <a:r>
              <a:rPr lang="en-US" dirty="0" smtClean="0"/>
              <a:t>3. </a:t>
            </a:r>
            <a:r>
              <a:rPr lang="en-US" dirty="0" err="1" smtClean="0"/>
              <a:t>faza</a:t>
            </a:r>
            <a:r>
              <a:rPr lang="en-US" dirty="0" smtClean="0"/>
              <a:t> – </a:t>
            </a:r>
            <a:r>
              <a:rPr lang="en-US" dirty="0" err="1" smtClean="0"/>
              <a:t>bolnost</a:t>
            </a:r>
            <a:r>
              <a:rPr lang="en-US" dirty="0" smtClean="0"/>
              <a:t> </a:t>
            </a:r>
            <a:r>
              <a:rPr lang="en-US" dirty="0" err="1" smtClean="0"/>
              <a:t>i</a:t>
            </a:r>
            <a:r>
              <a:rPr lang="en-US" dirty="0" smtClean="0"/>
              <a:t> u </a:t>
            </a:r>
            <a:r>
              <a:rPr lang="en-US" dirty="0" err="1" smtClean="0"/>
              <a:t>miru</a:t>
            </a:r>
            <a:r>
              <a:rPr lang="en-US" dirty="0" smtClean="0"/>
              <a:t> </a:t>
            </a:r>
            <a:r>
              <a:rPr lang="en-US" dirty="0" err="1" smtClean="0"/>
              <a:t>i</a:t>
            </a:r>
            <a:r>
              <a:rPr lang="en-US" dirty="0" smtClean="0"/>
              <a:t> u </a:t>
            </a:r>
            <a:r>
              <a:rPr lang="en-US" dirty="0" err="1" smtClean="0"/>
              <a:t>naporu</a:t>
            </a:r>
            <a:r>
              <a:rPr lang="en-US" dirty="0" smtClean="0"/>
              <a:t/>
            </a:r>
            <a:br>
              <a:rPr lang="en-US" dirty="0" smtClean="0"/>
            </a:br>
            <a:r>
              <a:rPr lang="en-US" dirty="0" smtClean="0"/>
              <a:t>4. </a:t>
            </a:r>
            <a:r>
              <a:rPr lang="en-US" dirty="0" err="1" smtClean="0"/>
              <a:t>faza</a:t>
            </a:r>
            <a:r>
              <a:rPr lang="en-US" dirty="0" smtClean="0"/>
              <a:t> – </a:t>
            </a:r>
            <a:r>
              <a:rPr lang="en-US" dirty="0" err="1" smtClean="0"/>
              <a:t>bolnost</a:t>
            </a:r>
            <a:r>
              <a:rPr lang="en-US" dirty="0" smtClean="0"/>
              <a:t> u </a:t>
            </a:r>
            <a:r>
              <a:rPr lang="en-US" dirty="0" err="1" smtClean="0"/>
              <a:t>mirovanju</a:t>
            </a:r>
            <a:r>
              <a:rPr lang="en-US" dirty="0" smtClean="0"/>
              <a:t>.</a:t>
            </a:r>
            <a:br>
              <a:rPr lang="en-US" dirty="0" smtClean="0"/>
            </a:br>
            <a:r>
              <a:rPr lang="en-US" dirty="0" smtClean="0"/>
              <a:t/>
            </a:r>
            <a:br>
              <a:rPr lang="en-US" dirty="0" smtClean="0"/>
            </a:br>
            <a:r>
              <a:rPr lang="en-US" dirty="0" err="1" smtClean="0"/>
              <a:t>Lečenje</a:t>
            </a:r>
            <a:r>
              <a:rPr lang="en-US" dirty="0" smtClean="0"/>
              <a:t>: </a:t>
            </a:r>
            <a:r>
              <a:rPr lang="en-US" dirty="0" err="1" smtClean="0"/>
              <a:t>konzervativno</a:t>
            </a:r>
            <a:r>
              <a:rPr lang="en-US" dirty="0" smtClean="0"/>
              <a:t> </a:t>
            </a:r>
            <a:r>
              <a:rPr lang="en-US" dirty="0" err="1" smtClean="0"/>
              <a:t>i</a:t>
            </a:r>
            <a:r>
              <a:rPr lang="en-US" dirty="0" smtClean="0"/>
              <a:t> to </a:t>
            </a:r>
            <a:r>
              <a:rPr lang="en-US" dirty="0" err="1" smtClean="0"/>
              <a:t>relaksacionim</a:t>
            </a:r>
            <a:r>
              <a:rPr lang="en-US" dirty="0" smtClean="0"/>
              <a:t> </a:t>
            </a:r>
            <a:r>
              <a:rPr lang="en-US" dirty="0" err="1" smtClean="0"/>
              <a:t>odmorom</a:t>
            </a:r>
            <a:r>
              <a:rPr lang="en-US" dirty="0" smtClean="0"/>
              <a:t>, </a:t>
            </a:r>
            <a:r>
              <a:rPr lang="en-US" dirty="0" err="1" smtClean="0"/>
              <a:t>fizikalnim</a:t>
            </a:r>
            <a:r>
              <a:rPr lang="en-US" dirty="0" smtClean="0"/>
              <a:t> </a:t>
            </a:r>
            <a:r>
              <a:rPr lang="en-US" dirty="0" err="1" smtClean="0"/>
              <a:t>procedurama</a:t>
            </a:r>
            <a:r>
              <a:rPr lang="en-US" dirty="0" smtClean="0"/>
              <a:t>, </a:t>
            </a:r>
            <a:r>
              <a:rPr lang="en-US" dirty="0" err="1" smtClean="0"/>
              <a:t>oralnim</a:t>
            </a:r>
            <a:r>
              <a:rPr lang="en-US" dirty="0" smtClean="0"/>
              <a:t> </a:t>
            </a:r>
            <a:r>
              <a:rPr lang="en-US" dirty="0" err="1" smtClean="0"/>
              <a:t>uzimanjem</a:t>
            </a:r>
            <a:r>
              <a:rPr lang="en-US" dirty="0" smtClean="0"/>
              <a:t> </a:t>
            </a:r>
            <a:r>
              <a:rPr lang="en-US" b="1" dirty="0" err="1" smtClean="0"/>
              <a:t>analgetika</a:t>
            </a:r>
            <a:r>
              <a:rPr lang="en-US" dirty="0" smtClean="0"/>
              <a:t>, </a:t>
            </a:r>
            <a:r>
              <a:rPr lang="en-US" dirty="0" err="1" smtClean="0"/>
              <a:t>nesteroidnih</a:t>
            </a:r>
            <a:r>
              <a:rPr lang="en-US" dirty="0" smtClean="0"/>
              <a:t> </a:t>
            </a:r>
            <a:r>
              <a:rPr lang="en-US" dirty="0" err="1" smtClean="0"/>
              <a:t>antiinflamatornih</a:t>
            </a:r>
            <a:r>
              <a:rPr lang="en-US" dirty="0" smtClean="0"/>
              <a:t> </a:t>
            </a:r>
            <a:r>
              <a:rPr lang="en-US" dirty="0" err="1" smtClean="0"/>
              <a:t>lekova</a:t>
            </a:r>
            <a:r>
              <a:rPr lang="en-US" dirty="0" smtClean="0"/>
              <a:t> (NSAIL) </a:t>
            </a:r>
            <a:r>
              <a:rPr lang="en-US" dirty="0" err="1" smtClean="0"/>
              <a:t>i</a:t>
            </a:r>
            <a:r>
              <a:rPr lang="en-US" dirty="0" smtClean="0"/>
              <a:t> </a:t>
            </a:r>
            <a:r>
              <a:rPr lang="en-US" dirty="0" err="1" smtClean="0"/>
              <a:t>infiltracija</a:t>
            </a:r>
            <a:r>
              <a:rPr lang="en-US" dirty="0" smtClean="0"/>
              <a:t> </a:t>
            </a:r>
            <a:r>
              <a:rPr lang="en-US" dirty="0" err="1" smtClean="0"/>
              <a:t>lekova</a:t>
            </a:r>
            <a:r>
              <a:rPr lang="en-US" dirty="0" smtClean="0"/>
              <a:t> u </a:t>
            </a:r>
            <a:r>
              <a:rPr lang="en-US" dirty="0" err="1" smtClean="0"/>
              <a:t>bolno</a:t>
            </a:r>
            <a:r>
              <a:rPr lang="en-US" dirty="0" smtClean="0"/>
              <a:t> </a:t>
            </a:r>
            <a:r>
              <a:rPr lang="en-US" dirty="0" err="1" smtClean="0"/>
              <a:t>rame</a:t>
            </a:r>
            <a:r>
              <a:rPr lang="en-US" dirty="0" smtClean="0"/>
              <a:t>.</a:t>
            </a:r>
            <a:br>
              <a:rPr lang="en-US" dirty="0" smtClean="0"/>
            </a:br>
            <a:endParaRPr lang="en-US" dirty="0"/>
          </a:p>
        </p:txBody>
      </p:sp>
      <p:pic>
        <p:nvPicPr>
          <p:cNvPr id="4" name="Picture 3" descr="images (2).jpg"/>
          <p:cNvPicPr>
            <a:picLocks noChangeAspect="1"/>
          </p:cNvPicPr>
          <p:nvPr/>
        </p:nvPicPr>
        <p:blipFill>
          <a:blip r:embed="rId2"/>
          <a:stretch>
            <a:fillRect/>
          </a:stretch>
        </p:blipFill>
        <p:spPr>
          <a:xfrm>
            <a:off x="7086600" y="2971800"/>
            <a:ext cx="1732817" cy="130968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Sindrom posezanja</a:t>
            </a:r>
            <a:endParaRPr lang="en-US" dirty="0"/>
          </a:p>
        </p:txBody>
      </p:sp>
      <p:sp>
        <p:nvSpPr>
          <p:cNvPr id="3" name="Content Placeholder 2"/>
          <p:cNvSpPr>
            <a:spLocks noGrp="1"/>
          </p:cNvSpPr>
          <p:nvPr>
            <p:ph idx="1"/>
          </p:nvPr>
        </p:nvSpPr>
        <p:spPr/>
        <p:txBody>
          <a:bodyPr/>
          <a:lstStyle/>
          <a:p>
            <a:r>
              <a:rPr lang="en-US" dirty="0" err="1" smtClean="0"/>
              <a:t>Sindrom</a:t>
            </a:r>
            <a:r>
              <a:rPr lang="en-US" dirty="0" smtClean="0"/>
              <a:t> </a:t>
            </a:r>
            <a:r>
              <a:rPr lang="en-US" dirty="0" err="1" smtClean="0"/>
              <a:t>posezanja</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povrede</a:t>
            </a:r>
            <a:r>
              <a:rPr lang="en-US" dirty="0" smtClean="0"/>
              <a:t> </a:t>
            </a:r>
            <a:r>
              <a:rPr lang="en-US" dirty="0" err="1" smtClean="0"/>
              <a:t>rotatora</a:t>
            </a:r>
            <a:r>
              <a:rPr lang="en-US" dirty="0" smtClean="0"/>
              <a:t> </a:t>
            </a:r>
            <a:r>
              <a:rPr lang="en-US" dirty="0" err="1" smtClean="0"/>
              <a:t>sa</a:t>
            </a:r>
            <a:r>
              <a:rPr lang="en-US" dirty="0" smtClean="0"/>
              <a:t> </a:t>
            </a:r>
            <a:r>
              <a:rPr lang="en-US" dirty="0" err="1" smtClean="0"/>
              <a:t>pojavom</a:t>
            </a:r>
            <a:r>
              <a:rPr lang="en-US" dirty="0" smtClean="0"/>
              <a:t> </a:t>
            </a:r>
            <a:r>
              <a:rPr lang="en-US" dirty="0" err="1" smtClean="0"/>
              <a:t>otoka</a:t>
            </a:r>
            <a:r>
              <a:rPr lang="en-US" dirty="0" smtClean="0"/>
              <a:t> </a:t>
            </a:r>
            <a:r>
              <a:rPr lang="en-US" dirty="0" err="1" smtClean="0"/>
              <a:t>i</a:t>
            </a:r>
            <a:r>
              <a:rPr lang="en-US" dirty="0" smtClean="0"/>
              <a:t> </a:t>
            </a:r>
            <a:r>
              <a:rPr lang="en-US" dirty="0" err="1" smtClean="0"/>
              <a:t>jakim</a:t>
            </a:r>
            <a:r>
              <a:rPr lang="en-US" dirty="0" smtClean="0"/>
              <a:t> </a:t>
            </a:r>
            <a:r>
              <a:rPr lang="en-US" dirty="0" err="1" smtClean="0"/>
              <a:t>bolom</a:t>
            </a:r>
            <a:r>
              <a:rPr lang="en-US" dirty="0" smtClean="0"/>
              <a:t>. </a:t>
            </a:r>
            <a:endParaRPr lang="sr-Latn-RS" dirty="0" smtClean="0"/>
          </a:p>
          <a:p>
            <a:r>
              <a:rPr lang="en-US" b="1" dirty="0" err="1" smtClean="0"/>
              <a:t>Bol</a:t>
            </a:r>
            <a:r>
              <a:rPr lang="en-US" dirty="0" smtClean="0"/>
              <a:t> je </a:t>
            </a:r>
            <a:r>
              <a:rPr lang="en-US" dirty="0" err="1" smtClean="0"/>
              <a:t>naročito</a:t>
            </a:r>
            <a:r>
              <a:rPr lang="en-US" dirty="0" smtClean="0"/>
              <a:t> </a:t>
            </a:r>
            <a:r>
              <a:rPr lang="en-US" dirty="0" err="1" smtClean="0"/>
              <a:t>izražen</a:t>
            </a:r>
            <a:r>
              <a:rPr lang="en-US" dirty="0" smtClean="0"/>
              <a:t> </a:t>
            </a:r>
            <a:r>
              <a:rPr lang="en-US" dirty="0" err="1" smtClean="0"/>
              <a:t>noću</a:t>
            </a:r>
            <a:r>
              <a:rPr lang="en-US" dirty="0" smtClean="0"/>
              <a:t> u </a:t>
            </a:r>
            <a:r>
              <a:rPr lang="en-US" dirty="0" err="1" smtClean="0"/>
              <a:t>gornjem</a:t>
            </a:r>
            <a:r>
              <a:rPr lang="en-US" dirty="0" smtClean="0"/>
              <a:t> </a:t>
            </a:r>
            <a:r>
              <a:rPr lang="en-US" dirty="0" err="1" smtClean="0"/>
              <a:t>i</a:t>
            </a:r>
            <a:r>
              <a:rPr lang="en-US" dirty="0" smtClean="0"/>
              <a:t> </a:t>
            </a:r>
            <a:r>
              <a:rPr lang="en-US" dirty="0" err="1" smtClean="0"/>
              <a:t>prednjem</a:t>
            </a:r>
            <a:r>
              <a:rPr lang="en-US" dirty="0" smtClean="0"/>
              <a:t> </a:t>
            </a:r>
            <a:r>
              <a:rPr lang="en-US" dirty="0" err="1" smtClean="0"/>
              <a:t>delu</a:t>
            </a:r>
            <a:r>
              <a:rPr lang="en-US" dirty="0" smtClean="0"/>
              <a:t> </a:t>
            </a:r>
            <a:r>
              <a:rPr lang="en-US" dirty="0" err="1" smtClean="0"/>
              <a:t>ramena</a:t>
            </a:r>
            <a:r>
              <a:rPr lang="en-US" dirty="0" smtClean="0"/>
              <a:t>. </a:t>
            </a:r>
            <a:r>
              <a:rPr lang="en-US" dirty="0" err="1" smtClean="0"/>
              <a:t>Slabost</a:t>
            </a:r>
            <a:r>
              <a:rPr lang="en-US" dirty="0" smtClean="0"/>
              <a:t> </a:t>
            </a:r>
            <a:r>
              <a:rPr lang="en-US" dirty="0" err="1" smtClean="0"/>
              <a:t>i</a:t>
            </a:r>
            <a:r>
              <a:rPr lang="en-US" dirty="0" smtClean="0"/>
              <a:t> </a:t>
            </a:r>
            <a:r>
              <a:rPr lang="en-US" dirty="0" err="1" smtClean="0"/>
              <a:t>bol</a:t>
            </a:r>
            <a:r>
              <a:rPr lang="en-US" dirty="0" smtClean="0"/>
              <a:t> </a:t>
            </a:r>
            <a:r>
              <a:rPr lang="en-US" dirty="0" err="1" smtClean="0"/>
              <a:t>pri</a:t>
            </a:r>
            <a:r>
              <a:rPr lang="en-US" dirty="0" smtClean="0"/>
              <a:t> </a:t>
            </a:r>
            <a:r>
              <a:rPr lang="en-US" dirty="0" err="1" smtClean="0"/>
              <a:t>pružanju</a:t>
            </a:r>
            <a:r>
              <a:rPr lang="en-US" dirty="0" smtClean="0"/>
              <a:t> </a:t>
            </a:r>
            <a:r>
              <a:rPr lang="en-US" dirty="0" err="1" smtClean="0"/>
              <a:t>ruke</a:t>
            </a:r>
            <a:r>
              <a:rPr lang="en-US" dirty="0" smtClean="0"/>
              <a:t> </a:t>
            </a:r>
            <a:r>
              <a:rPr lang="en-US" dirty="0" err="1" smtClean="0"/>
              <a:t>napred</a:t>
            </a:r>
            <a:r>
              <a:rPr lang="en-US" dirty="0" smtClean="0"/>
              <a:t> </a:t>
            </a:r>
            <a:r>
              <a:rPr lang="en-US" dirty="0" err="1" smtClean="0"/>
              <a:t>ili</a:t>
            </a:r>
            <a:r>
              <a:rPr lang="en-US" dirty="0" smtClean="0"/>
              <a:t> </a:t>
            </a:r>
            <a:r>
              <a:rPr lang="en-US" dirty="0" err="1" smtClean="0"/>
              <a:t>na</a:t>
            </a:r>
            <a:r>
              <a:rPr lang="en-US" dirty="0" smtClean="0"/>
              <a:t> gore, </a:t>
            </a:r>
            <a:r>
              <a:rPr lang="en-US" dirty="0" err="1" smtClean="0"/>
              <a:t>ograničen</a:t>
            </a:r>
            <a:r>
              <a:rPr lang="en-US" dirty="0" smtClean="0"/>
              <a:t> </a:t>
            </a:r>
            <a:r>
              <a:rPr lang="en-US" dirty="0" err="1" smtClean="0"/>
              <a:t>pokret</a:t>
            </a:r>
            <a:r>
              <a:rPr lang="en-US" dirty="0" smtClean="0"/>
              <a:t> </a:t>
            </a:r>
            <a:r>
              <a:rPr lang="en-US" dirty="0" err="1" smtClean="0"/>
              <a:t>ramena</a:t>
            </a:r>
            <a:r>
              <a:rPr lang="en-US" dirty="0" smtClean="0"/>
              <a:t> </a:t>
            </a:r>
            <a:r>
              <a:rPr lang="en-US" dirty="0" err="1" smtClean="0"/>
              <a:t>naročito</a:t>
            </a:r>
            <a:r>
              <a:rPr lang="en-US" dirty="0" smtClean="0"/>
              <a:t> </a:t>
            </a:r>
            <a:r>
              <a:rPr lang="en-US" dirty="0" err="1" smtClean="0"/>
              <a:t>kada</a:t>
            </a:r>
            <a:r>
              <a:rPr lang="en-US" dirty="0" smtClean="0"/>
              <a:t> se </a:t>
            </a:r>
            <a:r>
              <a:rPr lang="en-US" dirty="0" err="1" smtClean="0"/>
              <a:t>ruka</a:t>
            </a:r>
            <a:r>
              <a:rPr lang="en-US" dirty="0" smtClean="0"/>
              <a:t> </a:t>
            </a:r>
            <a:r>
              <a:rPr lang="en-US" dirty="0" err="1" smtClean="0"/>
              <a:t>drži</a:t>
            </a:r>
            <a:r>
              <a:rPr lang="en-US" dirty="0" smtClean="0"/>
              <a:t> u </a:t>
            </a:r>
            <a:r>
              <a:rPr lang="en-US" dirty="0" err="1" smtClean="0"/>
              <a:t>stranu</a:t>
            </a:r>
            <a:r>
              <a:rPr lang="en-US" dirty="0" smtClean="0"/>
              <a:t>.</a:t>
            </a:r>
          </a:p>
          <a:p>
            <a:endParaRPr lang="en-US" dirty="0"/>
          </a:p>
        </p:txBody>
      </p:sp>
      <p:pic>
        <p:nvPicPr>
          <p:cNvPr id="4" name="Picture 3" descr="image011.jpg"/>
          <p:cNvPicPr>
            <a:picLocks noChangeAspect="1"/>
          </p:cNvPicPr>
          <p:nvPr/>
        </p:nvPicPr>
        <p:blipFill>
          <a:blip r:embed="rId2"/>
          <a:stretch>
            <a:fillRect/>
          </a:stretch>
        </p:blipFill>
        <p:spPr>
          <a:xfrm>
            <a:off x="6248400" y="4724400"/>
            <a:ext cx="1905000" cy="1905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Akutne povrede mišića ramena</a:t>
            </a:r>
            <a:endParaRPr lang="en-US" dirty="0"/>
          </a:p>
        </p:txBody>
      </p:sp>
      <p:sp>
        <p:nvSpPr>
          <p:cNvPr id="3" name="Content Placeholder 2"/>
          <p:cNvSpPr>
            <a:spLocks noGrp="1"/>
          </p:cNvSpPr>
          <p:nvPr>
            <p:ph idx="1"/>
          </p:nvPr>
        </p:nvSpPr>
        <p:spPr>
          <a:xfrm>
            <a:off x="457200" y="1219200"/>
            <a:ext cx="8229600" cy="4525963"/>
          </a:xfrm>
        </p:spPr>
        <p:txBody>
          <a:bodyPr>
            <a:normAutofit fontScale="85000" lnSpcReduction="20000"/>
          </a:bodyPr>
          <a:lstStyle/>
          <a:p>
            <a:pPr>
              <a:buNone/>
            </a:pPr>
            <a:endParaRPr lang="en-US" dirty="0" smtClean="0"/>
          </a:p>
          <a:p>
            <a:r>
              <a:rPr lang="en-US" dirty="0" err="1" smtClean="0"/>
              <a:t>Akutne</a:t>
            </a:r>
            <a:r>
              <a:rPr lang="en-US" dirty="0" smtClean="0"/>
              <a:t> </a:t>
            </a:r>
            <a:r>
              <a:rPr lang="en-US" dirty="0" err="1" smtClean="0"/>
              <a:t>povrede</a:t>
            </a:r>
            <a:r>
              <a:rPr lang="en-US" dirty="0" smtClean="0"/>
              <a:t> </a:t>
            </a:r>
            <a:r>
              <a:rPr lang="en-US" dirty="0" err="1" smtClean="0"/>
              <a:t>mišića</a:t>
            </a:r>
            <a:r>
              <a:rPr lang="en-US" dirty="0" smtClean="0"/>
              <a:t> </a:t>
            </a:r>
            <a:r>
              <a:rPr lang="en-US" dirty="0" err="1" smtClean="0"/>
              <a:t>ramena</a:t>
            </a:r>
            <a:r>
              <a:rPr lang="en-US" dirty="0" smtClean="0"/>
              <a:t> </a:t>
            </a:r>
            <a:r>
              <a:rPr lang="en-US" dirty="0" err="1" smtClean="0"/>
              <a:t>su</a:t>
            </a:r>
            <a:r>
              <a:rPr lang="en-US" dirty="0" smtClean="0"/>
              <a:t> </a:t>
            </a:r>
            <a:r>
              <a:rPr lang="en-US" dirty="0" err="1" smtClean="0"/>
              <a:t>muskulotendinozne</a:t>
            </a:r>
            <a:r>
              <a:rPr lang="en-US" dirty="0" smtClean="0"/>
              <a:t> </a:t>
            </a:r>
            <a:r>
              <a:rPr lang="en-US" dirty="0" err="1" smtClean="0"/>
              <a:t>povrede</a:t>
            </a:r>
            <a:r>
              <a:rPr lang="en-US" dirty="0" smtClean="0"/>
              <a:t> </a:t>
            </a:r>
            <a:r>
              <a:rPr lang="en-US" dirty="0" err="1" smtClean="0"/>
              <a:t>ramena</a:t>
            </a:r>
            <a:r>
              <a:rPr lang="en-US" dirty="0" smtClean="0"/>
              <a:t> </a:t>
            </a:r>
            <a:r>
              <a:rPr lang="en-US" dirty="0" err="1" smtClean="0"/>
              <a:t>sportista</a:t>
            </a:r>
            <a:r>
              <a:rPr lang="en-US" dirty="0" smtClean="0"/>
              <a:t> </a:t>
            </a:r>
            <a:r>
              <a:rPr lang="en-US" dirty="0" err="1" smtClean="0"/>
              <a:t>i</a:t>
            </a:r>
            <a:r>
              <a:rPr lang="en-US" dirty="0" smtClean="0"/>
              <a:t> </a:t>
            </a:r>
            <a:r>
              <a:rPr lang="en-US" dirty="0" err="1" smtClean="0"/>
              <a:t>tu</a:t>
            </a:r>
            <a:r>
              <a:rPr lang="en-US" dirty="0" smtClean="0"/>
              <a:t> </a:t>
            </a:r>
            <a:r>
              <a:rPr lang="en-US" dirty="0" err="1" smtClean="0"/>
              <a:t>spadaju</a:t>
            </a:r>
            <a:r>
              <a:rPr lang="en-US" dirty="0" smtClean="0"/>
              <a:t> </a:t>
            </a:r>
            <a:r>
              <a:rPr lang="en-US" dirty="0" err="1" smtClean="0"/>
              <a:t>prvenstveno</a:t>
            </a:r>
            <a:r>
              <a:rPr lang="en-US" dirty="0" smtClean="0"/>
              <a:t> </a:t>
            </a:r>
            <a:r>
              <a:rPr lang="en-US" dirty="0" err="1" smtClean="0"/>
              <a:t>povrede</a:t>
            </a:r>
            <a:r>
              <a:rPr lang="en-US" dirty="0" smtClean="0"/>
              <a:t> m. </a:t>
            </a:r>
            <a:r>
              <a:rPr lang="en-US" dirty="0" err="1" smtClean="0"/>
              <a:t>deltoideusa</a:t>
            </a:r>
            <a:r>
              <a:rPr lang="en-US" dirty="0" smtClean="0"/>
              <a:t>, m. </a:t>
            </a:r>
            <a:r>
              <a:rPr lang="en-US" dirty="0" err="1" smtClean="0"/>
              <a:t>tricepsa</a:t>
            </a:r>
            <a:r>
              <a:rPr lang="en-US" dirty="0" smtClean="0"/>
              <a:t>, m. </a:t>
            </a:r>
            <a:r>
              <a:rPr lang="en-US" dirty="0" err="1" smtClean="0"/>
              <a:t>pecctoralisa</a:t>
            </a:r>
            <a:r>
              <a:rPr lang="en-US" dirty="0" smtClean="0"/>
              <a:t> </a:t>
            </a:r>
            <a:r>
              <a:rPr lang="en-US" dirty="0" err="1" smtClean="0"/>
              <a:t>majora</a:t>
            </a:r>
            <a:r>
              <a:rPr lang="en-US" dirty="0" smtClean="0"/>
              <a:t> </a:t>
            </a:r>
            <a:r>
              <a:rPr lang="en-US" dirty="0" err="1" smtClean="0"/>
              <a:t>i</a:t>
            </a:r>
            <a:r>
              <a:rPr lang="en-US" dirty="0" smtClean="0"/>
              <a:t> </a:t>
            </a:r>
            <a:r>
              <a:rPr lang="en-US" dirty="0" err="1" smtClean="0"/>
              <a:t>tetive</a:t>
            </a:r>
            <a:r>
              <a:rPr lang="en-US" dirty="0" smtClean="0"/>
              <a:t> m. </a:t>
            </a:r>
            <a:r>
              <a:rPr lang="en-US" dirty="0" err="1" smtClean="0"/>
              <a:t>trapeziusa</a:t>
            </a:r>
            <a:r>
              <a:rPr lang="en-US" dirty="0" smtClean="0"/>
              <a:t>. </a:t>
            </a:r>
            <a:br>
              <a:rPr lang="en-US" dirty="0" smtClean="0"/>
            </a:br>
            <a:r>
              <a:rPr lang="en-US" dirty="0" smtClean="0"/>
              <a:t/>
            </a:r>
            <a:br>
              <a:rPr lang="en-US" dirty="0" smtClean="0"/>
            </a:br>
            <a:r>
              <a:rPr lang="en-US" dirty="0" err="1" smtClean="0"/>
              <a:t>Povreda</a:t>
            </a:r>
            <a:r>
              <a:rPr lang="en-US" dirty="0" smtClean="0"/>
              <a:t> je </a:t>
            </a:r>
            <a:r>
              <a:rPr lang="en-US" dirty="0" err="1" smtClean="0"/>
              <a:t>najčešće</a:t>
            </a:r>
            <a:r>
              <a:rPr lang="en-US" dirty="0" smtClean="0"/>
              <a:t> </a:t>
            </a:r>
            <a:r>
              <a:rPr lang="en-US" dirty="0" err="1" smtClean="0"/>
              <a:t>posledica</a:t>
            </a:r>
            <a:r>
              <a:rPr lang="en-US" dirty="0" smtClean="0"/>
              <a:t> </a:t>
            </a:r>
            <a:r>
              <a:rPr lang="en-US" dirty="0" err="1" smtClean="0"/>
              <a:t>direknog</a:t>
            </a:r>
            <a:r>
              <a:rPr lang="en-US" dirty="0" smtClean="0"/>
              <a:t> </a:t>
            </a:r>
            <a:r>
              <a:rPr lang="en-US" dirty="0" err="1" smtClean="0"/>
              <a:t>udarca</a:t>
            </a:r>
            <a:r>
              <a:rPr lang="en-US" dirty="0" smtClean="0"/>
              <a:t> </a:t>
            </a:r>
            <a:r>
              <a:rPr lang="en-US" dirty="0" err="1" smtClean="0"/>
              <a:t>ili</a:t>
            </a:r>
            <a:r>
              <a:rPr lang="en-US" dirty="0" smtClean="0"/>
              <a:t> </a:t>
            </a:r>
            <a:r>
              <a:rPr lang="en-US" dirty="0" err="1" smtClean="0"/>
              <a:t>ekcesivni</a:t>
            </a:r>
            <a:r>
              <a:rPr lang="en-US" dirty="0" smtClean="0"/>
              <a:t> </a:t>
            </a:r>
            <a:r>
              <a:rPr lang="en-US" dirty="0" err="1" smtClean="0"/>
              <a:t>pokret</a:t>
            </a:r>
            <a:r>
              <a:rPr lang="en-US" dirty="0" smtClean="0"/>
              <a:t> </a:t>
            </a:r>
            <a:r>
              <a:rPr lang="en-US" dirty="0" err="1" smtClean="0"/>
              <a:t>pri</a:t>
            </a:r>
            <a:r>
              <a:rPr lang="en-US" dirty="0" smtClean="0"/>
              <a:t> </a:t>
            </a:r>
            <a:r>
              <a:rPr lang="en-US" dirty="0" err="1" smtClean="0"/>
              <a:t>mehanizmu</a:t>
            </a:r>
            <a:r>
              <a:rPr lang="en-US" dirty="0" smtClean="0"/>
              <a:t> </a:t>
            </a:r>
            <a:r>
              <a:rPr lang="en-US" dirty="0" err="1" smtClean="0"/>
              <a:t>bacanja</a:t>
            </a:r>
            <a:r>
              <a:rPr lang="en-US" dirty="0" smtClean="0"/>
              <a:t>. </a:t>
            </a:r>
            <a:r>
              <a:rPr lang="en-US" dirty="0" err="1" smtClean="0"/>
              <a:t>Ove</a:t>
            </a:r>
            <a:r>
              <a:rPr lang="en-US" dirty="0" smtClean="0"/>
              <a:t> </a:t>
            </a:r>
            <a:r>
              <a:rPr lang="en-US" dirty="0" err="1" smtClean="0"/>
              <a:t>povrede</a:t>
            </a:r>
            <a:r>
              <a:rPr lang="en-US" dirty="0" smtClean="0"/>
              <a:t> </a:t>
            </a:r>
            <a:r>
              <a:rPr lang="en-US" dirty="0" err="1" smtClean="0"/>
              <a:t>su</a:t>
            </a:r>
            <a:r>
              <a:rPr lang="en-US" dirty="0" smtClean="0"/>
              <a:t> </a:t>
            </a:r>
            <a:r>
              <a:rPr lang="en-US" dirty="0" err="1" smtClean="0"/>
              <a:t>češće</a:t>
            </a:r>
            <a:r>
              <a:rPr lang="en-US" dirty="0" smtClean="0"/>
              <a:t> </a:t>
            </a:r>
            <a:r>
              <a:rPr lang="en-US" dirty="0" err="1" smtClean="0"/>
              <a:t>kod</a:t>
            </a:r>
            <a:r>
              <a:rPr lang="en-US" dirty="0" smtClean="0"/>
              <a:t> </a:t>
            </a:r>
            <a:r>
              <a:rPr lang="en-US" dirty="0" err="1" smtClean="0"/>
              <a:t>sportista</a:t>
            </a:r>
            <a:r>
              <a:rPr lang="en-US" dirty="0" smtClean="0"/>
              <a:t> </a:t>
            </a:r>
            <a:r>
              <a:rPr lang="en-US" dirty="0" err="1" smtClean="0"/>
              <a:t>sa</a:t>
            </a:r>
            <a:r>
              <a:rPr lang="en-US" dirty="0" smtClean="0"/>
              <a:t> </a:t>
            </a:r>
            <a:r>
              <a:rPr lang="en-US" dirty="0" err="1" smtClean="0"/>
              <a:t>posturalnim</a:t>
            </a:r>
            <a:r>
              <a:rPr lang="en-US" dirty="0" smtClean="0"/>
              <a:t> </a:t>
            </a:r>
            <a:r>
              <a:rPr lang="en-US" dirty="0" err="1" smtClean="0"/>
              <a:t>deformitetom</a:t>
            </a:r>
            <a:r>
              <a:rPr lang="en-US" dirty="0" smtClean="0"/>
              <a:t>. </a:t>
            </a:r>
            <a:r>
              <a:rPr lang="en-US" dirty="0" err="1" smtClean="0"/>
              <a:t>Statički</a:t>
            </a:r>
            <a:r>
              <a:rPr lang="en-US" dirty="0" smtClean="0"/>
              <a:t> </a:t>
            </a:r>
            <a:r>
              <a:rPr lang="en-US" dirty="0" err="1" smtClean="0"/>
              <a:t>položaj</a:t>
            </a:r>
            <a:r>
              <a:rPr lang="en-US" dirty="0" smtClean="0"/>
              <a:t> </a:t>
            </a:r>
            <a:r>
              <a:rPr lang="en-US" dirty="0" err="1" smtClean="0"/>
              <a:t>tela</a:t>
            </a:r>
            <a:r>
              <a:rPr lang="en-US" dirty="0" smtClean="0"/>
              <a:t> </a:t>
            </a:r>
            <a:r>
              <a:rPr lang="en-US" dirty="0" err="1" smtClean="0"/>
              <a:t>izaziva</a:t>
            </a:r>
            <a:r>
              <a:rPr lang="en-US" dirty="0" smtClean="0"/>
              <a:t> </a:t>
            </a:r>
            <a:r>
              <a:rPr lang="en-US" dirty="0" err="1" smtClean="0"/>
              <a:t>veliko</a:t>
            </a:r>
            <a:r>
              <a:rPr lang="en-US" dirty="0" smtClean="0"/>
              <a:t> </a:t>
            </a:r>
            <a:r>
              <a:rPr lang="en-US" dirty="0" err="1" smtClean="0"/>
              <a:t>trošenje</a:t>
            </a:r>
            <a:r>
              <a:rPr lang="en-US" dirty="0" smtClean="0"/>
              <a:t> </a:t>
            </a:r>
            <a:r>
              <a:rPr lang="en-US" dirty="0" err="1" smtClean="0"/>
              <a:t>mišića</a:t>
            </a:r>
            <a:r>
              <a:rPr lang="en-US" dirty="0" smtClean="0"/>
              <a:t> </a:t>
            </a:r>
            <a:r>
              <a:rPr lang="en-US" dirty="0" err="1" smtClean="0"/>
              <a:t>i</a:t>
            </a:r>
            <a:r>
              <a:rPr lang="en-US" dirty="0" smtClean="0"/>
              <a:t> </a:t>
            </a:r>
            <a:r>
              <a:rPr lang="en-US" dirty="0" err="1" smtClean="0"/>
              <a:t>ligamenata</a:t>
            </a:r>
            <a:r>
              <a:rPr lang="en-US" dirty="0" smtClean="0"/>
              <a:t> </a:t>
            </a:r>
            <a:r>
              <a:rPr lang="en-US" dirty="0" err="1" smtClean="0"/>
              <a:t>i</a:t>
            </a:r>
            <a:r>
              <a:rPr lang="en-US" dirty="0" smtClean="0"/>
              <a:t> </a:t>
            </a:r>
            <a:r>
              <a:rPr lang="en-US" dirty="0" err="1" smtClean="0"/>
              <a:t>tako</a:t>
            </a:r>
            <a:r>
              <a:rPr lang="en-US" dirty="0" smtClean="0"/>
              <a:t> </a:t>
            </a:r>
            <a:r>
              <a:rPr lang="en-US" dirty="0" err="1" smtClean="0"/>
              <a:t>vremenom</a:t>
            </a:r>
            <a:r>
              <a:rPr lang="en-US" dirty="0" smtClean="0"/>
              <a:t> </a:t>
            </a:r>
            <a:r>
              <a:rPr lang="en-US" dirty="0" err="1" smtClean="0"/>
              <a:t>nastaju</a:t>
            </a:r>
            <a:r>
              <a:rPr lang="en-US" dirty="0" smtClean="0"/>
              <a:t> </a:t>
            </a:r>
            <a:r>
              <a:rPr lang="en-US" dirty="0" err="1" smtClean="0"/>
              <a:t>povrede</a:t>
            </a:r>
            <a:r>
              <a:rPr lang="en-US" dirty="0" smtClean="0"/>
              <a:t>.</a:t>
            </a:r>
            <a:br>
              <a:rPr lang="en-US" dirty="0" smtClean="0"/>
            </a:br>
            <a:endParaRPr lang="en-US" dirty="0"/>
          </a:p>
        </p:txBody>
      </p:sp>
      <p:pic>
        <p:nvPicPr>
          <p:cNvPr id="4" name="Picture 3" descr="deltoidni.jpg"/>
          <p:cNvPicPr>
            <a:picLocks noChangeAspect="1"/>
          </p:cNvPicPr>
          <p:nvPr/>
        </p:nvPicPr>
        <p:blipFill>
          <a:blip r:embed="rId2"/>
          <a:stretch>
            <a:fillRect/>
          </a:stretch>
        </p:blipFill>
        <p:spPr>
          <a:xfrm>
            <a:off x="5791200" y="4985847"/>
            <a:ext cx="2870200" cy="18721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Akutne povrede deltoidnog mišića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r>
              <a:rPr lang="sr-Latn-RS" b="1" dirty="0" smtClean="0"/>
              <a:t>   </a:t>
            </a:r>
            <a:r>
              <a:rPr lang="en-US" b="1" dirty="0" err="1" smtClean="0"/>
              <a:t>Deltoidni</a:t>
            </a:r>
            <a:r>
              <a:rPr lang="en-US" b="1" dirty="0" smtClean="0"/>
              <a:t> </a:t>
            </a:r>
            <a:r>
              <a:rPr lang="en-US" b="1" dirty="0" err="1" smtClean="0"/>
              <a:t>mišić</a:t>
            </a:r>
            <a:r>
              <a:rPr lang="en-US" dirty="0" smtClean="0"/>
              <a:t> je </a:t>
            </a:r>
            <a:r>
              <a:rPr lang="en-US" dirty="0" err="1" smtClean="0"/>
              <a:t>spoljašnji</a:t>
            </a:r>
            <a:r>
              <a:rPr lang="en-US" dirty="0" smtClean="0"/>
              <a:t> </a:t>
            </a:r>
            <a:r>
              <a:rPr lang="en-US" dirty="0" err="1" smtClean="0"/>
              <a:t>mišić</a:t>
            </a:r>
            <a:r>
              <a:rPr lang="en-US" dirty="0" smtClean="0"/>
              <a:t> </a:t>
            </a:r>
            <a:r>
              <a:rPr lang="en-US" dirty="0" err="1" smtClean="0"/>
              <a:t>ramena</a:t>
            </a:r>
            <a:r>
              <a:rPr lang="en-US" dirty="0" smtClean="0"/>
              <a:t>. </a:t>
            </a:r>
            <a:r>
              <a:rPr lang="en-US" dirty="0" err="1" smtClean="0"/>
              <a:t>Svojim</a:t>
            </a:r>
            <a:r>
              <a:rPr lang="en-US" dirty="0" smtClean="0"/>
              <a:t> </a:t>
            </a:r>
            <a:r>
              <a:rPr lang="en-US" dirty="0" err="1" smtClean="0"/>
              <a:t>mišićima</a:t>
            </a:r>
            <a:r>
              <a:rPr lang="en-US" dirty="0" smtClean="0"/>
              <a:t> </a:t>
            </a:r>
            <a:r>
              <a:rPr lang="en-US" dirty="0" err="1" smtClean="0"/>
              <a:t>ublažava</a:t>
            </a:r>
            <a:r>
              <a:rPr lang="en-US" dirty="0" smtClean="0"/>
              <a:t> </a:t>
            </a:r>
            <a:r>
              <a:rPr lang="en-US" dirty="0" err="1" smtClean="0"/>
              <a:t>koštani</a:t>
            </a:r>
            <a:r>
              <a:rPr lang="en-US" dirty="0" smtClean="0"/>
              <a:t> </a:t>
            </a:r>
            <a:r>
              <a:rPr lang="en-US" dirty="0" err="1" smtClean="0"/>
              <a:t>reljef</a:t>
            </a:r>
            <a:r>
              <a:rPr lang="en-US" dirty="0" smtClean="0"/>
              <a:t> </a:t>
            </a:r>
            <a:r>
              <a:rPr lang="en-US" dirty="0" err="1" smtClean="0"/>
              <a:t>i</a:t>
            </a:r>
            <a:r>
              <a:rPr lang="en-US" dirty="0" smtClean="0"/>
              <a:t> </a:t>
            </a:r>
            <a:r>
              <a:rPr lang="en-US" dirty="0" err="1" smtClean="0"/>
              <a:t>daje</a:t>
            </a:r>
            <a:r>
              <a:rPr lang="en-US" dirty="0" smtClean="0"/>
              <a:t> mu </a:t>
            </a:r>
            <a:r>
              <a:rPr lang="en-US" dirty="0" err="1" smtClean="0"/>
              <a:t>oblinu</a:t>
            </a:r>
            <a:r>
              <a:rPr lang="en-US" dirty="0" smtClean="0"/>
              <a:t>. </a:t>
            </a:r>
            <a:r>
              <a:rPr lang="en-US" dirty="0" err="1" smtClean="0"/>
              <a:t>Sastoji</a:t>
            </a:r>
            <a:r>
              <a:rPr lang="en-US" dirty="0" smtClean="0"/>
              <a:t> se </a:t>
            </a:r>
            <a:r>
              <a:rPr lang="en-US" dirty="0" err="1" smtClean="0"/>
              <a:t>od</a:t>
            </a:r>
            <a:r>
              <a:rPr lang="en-US" dirty="0" smtClean="0"/>
              <a:t> tri </a:t>
            </a:r>
            <a:r>
              <a:rPr lang="en-US" dirty="0" err="1" smtClean="0"/>
              <a:t>snopa</a:t>
            </a:r>
            <a:r>
              <a:rPr lang="en-US" dirty="0" smtClean="0"/>
              <a:t>: </a:t>
            </a:r>
            <a:r>
              <a:rPr lang="en-US" dirty="0" err="1" smtClean="0"/>
              <a:t>prednjeg</a:t>
            </a:r>
            <a:r>
              <a:rPr lang="en-US" dirty="0" smtClean="0"/>
              <a:t>, </a:t>
            </a:r>
            <a:r>
              <a:rPr lang="en-US" dirty="0" err="1" smtClean="0"/>
              <a:t>srednjeg</a:t>
            </a:r>
            <a:r>
              <a:rPr lang="en-US" dirty="0" smtClean="0"/>
              <a:t> </a:t>
            </a:r>
            <a:r>
              <a:rPr lang="en-US" dirty="0" err="1" smtClean="0"/>
              <a:t>i</a:t>
            </a:r>
            <a:r>
              <a:rPr lang="en-US" dirty="0" smtClean="0"/>
              <a:t> </a:t>
            </a:r>
            <a:r>
              <a:rPr lang="en-US" dirty="0" err="1" smtClean="0"/>
              <a:t>zadnjeg</a:t>
            </a:r>
            <a:r>
              <a:rPr lang="en-US" dirty="0" smtClean="0"/>
              <a:t> </a:t>
            </a:r>
            <a:r>
              <a:rPr lang="en-US" dirty="0" err="1" smtClean="0"/>
              <a:t>koji</a:t>
            </a:r>
            <a:r>
              <a:rPr lang="en-US" dirty="0" smtClean="0"/>
              <a:t> se </a:t>
            </a:r>
            <a:r>
              <a:rPr lang="en-US" dirty="0" err="1" smtClean="0"/>
              <a:t>međusobno</a:t>
            </a:r>
            <a:r>
              <a:rPr lang="en-US" dirty="0" smtClean="0"/>
              <a:t> </a:t>
            </a:r>
            <a:r>
              <a:rPr lang="en-US" dirty="0" err="1" smtClean="0"/>
              <a:t>razlikuju</a:t>
            </a:r>
            <a:r>
              <a:rPr lang="en-US" dirty="0" smtClean="0"/>
              <a:t> </a:t>
            </a:r>
            <a:r>
              <a:rPr lang="en-US" dirty="0" err="1" smtClean="0"/>
              <a:t>po</a:t>
            </a:r>
            <a:r>
              <a:rPr lang="en-US" dirty="0" smtClean="0"/>
              <a:t> </a:t>
            </a:r>
            <a:r>
              <a:rPr lang="en-US" dirty="0" err="1" smtClean="0"/>
              <a:t>pripoju</a:t>
            </a:r>
            <a:r>
              <a:rPr lang="en-US" dirty="0" smtClean="0"/>
              <a:t>, </a:t>
            </a:r>
            <a:r>
              <a:rPr lang="en-US" dirty="0" err="1" smtClean="0"/>
              <a:t>pravcu</a:t>
            </a:r>
            <a:r>
              <a:rPr lang="en-US" dirty="0" smtClean="0"/>
              <a:t> </a:t>
            </a:r>
            <a:r>
              <a:rPr lang="en-US" dirty="0" err="1" smtClean="0"/>
              <a:t>prostiranja</a:t>
            </a:r>
            <a:r>
              <a:rPr lang="en-US" dirty="0" smtClean="0"/>
              <a:t> </a:t>
            </a:r>
            <a:r>
              <a:rPr lang="en-US" dirty="0" err="1" smtClean="0"/>
              <a:t>vlakana</a:t>
            </a:r>
            <a:r>
              <a:rPr lang="en-US" dirty="0" smtClean="0"/>
              <a:t> </a:t>
            </a:r>
            <a:r>
              <a:rPr lang="en-US" dirty="0" err="1" smtClean="0"/>
              <a:t>i</a:t>
            </a:r>
            <a:r>
              <a:rPr lang="en-US" dirty="0" smtClean="0"/>
              <a:t> </a:t>
            </a:r>
            <a:r>
              <a:rPr lang="en-US" dirty="0" err="1" smtClean="0"/>
              <a:t>po</a:t>
            </a:r>
            <a:r>
              <a:rPr lang="en-US" dirty="0" smtClean="0"/>
              <a:t> </a:t>
            </a:r>
            <a:r>
              <a:rPr lang="en-US" dirty="0" err="1" smtClean="0"/>
              <a:t>svom</a:t>
            </a:r>
            <a:r>
              <a:rPr lang="en-US" dirty="0" smtClean="0"/>
              <a:t> </a:t>
            </a:r>
            <a:r>
              <a:rPr lang="en-US" dirty="0" err="1" smtClean="0"/>
              <a:t>dejstvu</a:t>
            </a:r>
            <a:r>
              <a:rPr lang="en-US" dirty="0" smtClean="0"/>
              <a:t>. </a:t>
            </a:r>
            <a:r>
              <a:rPr lang="en-US" dirty="0" err="1" smtClean="0"/>
              <a:t>Široko</a:t>
            </a:r>
            <a:r>
              <a:rPr lang="en-US" dirty="0" smtClean="0"/>
              <a:t> </a:t>
            </a:r>
            <a:r>
              <a:rPr lang="en-US" dirty="0" err="1" smtClean="0"/>
              <a:t>ga</a:t>
            </a:r>
            <a:r>
              <a:rPr lang="en-US" dirty="0" smtClean="0"/>
              <a:t> </a:t>
            </a:r>
            <a:r>
              <a:rPr lang="en-US" dirty="0" err="1" smtClean="0"/>
              <a:t>okružuje</a:t>
            </a:r>
            <a:r>
              <a:rPr lang="en-US" dirty="0" smtClean="0"/>
              <a:t> </a:t>
            </a:r>
            <a:r>
              <a:rPr lang="en-US" dirty="0" err="1" smtClean="0"/>
              <a:t>acromion</a:t>
            </a:r>
            <a:r>
              <a:rPr lang="en-US" dirty="0" smtClean="0"/>
              <a:t>, </a:t>
            </a:r>
            <a:r>
              <a:rPr lang="en-US" dirty="0" err="1" smtClean="0"/>
              <a:t>korakoid</a:t>
            </a:r>
            <a:r>
              <a:rPr lang="en-US" dirty="0" smtClean="0"/>
              <a:t> </a:t>
            </a:r>
            <a:r>
              <a:rPr lang="en-US" dirty="0" err="1" smtClean="0"/>
              <a:t>i</a:t>
            </a:r>
            <a:r>
              <a:rPr lang="en-US" dirty="0" smtClean="0"/>
              <a:t> </a:t>
            </a:r>
            <a:r>
              <a:rPr lang="en-US" dirty="0" err="1" smtClean="0"/>
              <a:t>velika</a:t>
            </a:r>
            <a:r>
              <a:rPr lang="en-US" dirty="0" smtClean="0"/>
              <a:t> </a:t>
            </a:r>
            <a:r>
              <a:rPr lang="en-US" dirty="0" err="1" smtClean="0"/>
              <a:t>kvrga</a:t>
            </a:r>
            <a:r>
              <a:rPr lang="en-US" dirty="0" smtClean="0"/>
              <a:t> </a:t>
            </a:r>
            <a:r>
              <a:rPr lang="en-US" dirty="0" err="1" smtClean="0"/>
              <a:t>humerusa</a:t>
            </a:r>
            <a:r>
              <a:rPr lang="en-US" dirty="0" smtClean="0"/>
              <a:t>, pa se </a:t>
            </a:r>
            <a:r>
              <a:rPr lang="en-US" dirty="0" err="1" smtClean="0"/>
              <a:t>tu</a:t>
            </a:r>
            <a:r>
              <a:rPr lang="en-US" dirty="0" smtClean="0"/>
              <a:t> </a:t>
            </a:r>
            <a:r>
              <a:rPr lang="en-US" dirty="0" err="1" smtClean="0"/>
              <a:t>dešava</a:t>
            </a:r>
            <a:r>
              <a:rPr lang="en-US" dirty="0" smtClean="0"/>
              <a:t> </a:t>
            </a:r>
            <a:r>
              <a:rPr lang="en-US" dirty="0" err="1" smtClean="0"/>
              <a:t>veliki</a:t>
            </a:r>
            <a:r>
              <a:rPr lang="en-US" dirty="0" smtClean="0"/>
              <a:t> </a:t>
            </a:r>
            <a:r>
              <a:rPr lang="en-US" dirty="0" err="1" smtClean="0"/>
              <a:t>broj</a:t>
            </a:r>
            <a:r>
              <a:rPr lang="en-US" dirty="0" smtClean="0"/>
              <a:t> </a:t>
            </a:r>
            <a:r>
              <a:rPr lang="en-US" dirty="0" err="1" smtClean="0"/>
              <a:t>povreda</a:t>
            </a:r>
            <a:r>
              <a:rPr lang="en-US" dirty="0" smtClean="0"/>
              <a:t> </a:t>
            </a:r>
            <a:r>
              <a:rPr lang="en-US" dirty="0" err="1" smtClean="0"/>
              <a:t>posebno</a:t>
            </a:r>
            <a:r>
              <a:rPr lang="en-US" dirty="0" smtClean="0"/>
              <a:t> </a:t>
            </a:r>
            <a:r>
              <a:rPr lang="en-US" dirty="0" err="1" smtClean="0"/>
              <a:t>kod</a:t>
            </a:r>
            <a:r>
              <a:rPr lang="en-US" dirty="0" smtClean="0"/>
              <a:t> </a:t>
            </a:r>
            <a:r>
              <a:rPr lang="en-US" dirty="0" err="1" smtClean="0"/>
              <a:t>sportita</a:t>
            </a:r>
            <a:r>
              <a:rPr lang="en-US" dirty="0" smtClean="0"/>
              <a:t> </a:t>
            </a:r>
            <a:r>
              <a:rPr lang="en-US" dirty="0" err="1" smtClean="0"/>
              <a:t>na</a:t>
            </a:r>
            <a:r>
              <a:rPr lang="en-US" dirty="0" smtClean="0"/>
              <a:t> </a:t>
            </a:r>
            <a:r>
              <a:rPr lang="en-US" dirty="0" err="1" smtClean="0"/>
              <a:t>šuterskim</a:t>
            </a:r>
            <a:r>
              <a:rPr lang="en-US" dirty="0" smtClean="0"/>
              <a:t> </a:t>
            </a:r>
            <a:r>
              <a:rPr lang="en-US" dirty="0" err="1" smtClean="0"/>
              <a:t>treninzima</a:t>
            </a:r>
            <a:r>
              <a:rPr lang="en-US" dirty="0" smtClean="0"/>
              <a:t>. S </a:t>
            </a:r>
            <a:r>
              <a:rPr lang="en-US" dirty="0" err="1" smtClean="0"/>
              <a:t>obziroma</a:t>
            </a:r>
            <a:r>
              <a:rPr lang="en-US" dirty="0" smtClean="0"/>
              <a:t> </a:t>
            </a:r>
            <a:r>
              <a:rPr lang="en-US" dirty="0" err="1" smtClean="0"/>
              <a:t>na</a:t>
            </a:r>
            <a:r>
              <a:rPr lang="en-US" dirty="0" smtClean="0"/>
              <a:t> </a:t>
            </a:r>
            <a:r>
              <a:rPr lang="en-US" dirty="0" err="1" smtClean="0"/>
              <a:t>lokalizaciju</a:t>
            </a:r>
            <a:r>
              <a:rPr lang="en-US" dirty="0" smtClean="0"/>
              <a:t> </a:t>
            </a:r>
            <a:r>
              <a:rPr lang="en-US" dirty="0" err="1" smtClean="0"/>
              <a:t>lezije</a:t>
            </a:r>
            <a:r>
              <a:rPr lang="en-US" dirty="0" smtClean="0"/>
              <a:t>, </a:t>
            </a:r>
            <a:r>
              <a:rPr lang="en-US" dirty="0" err="1" smtClean="0"/>
              <a:t>povrede</a:t>
            </a:r>
            <a:r>
              <a:rPr lang="en-US" dirty="0" smtClean="0"/>
              <a:t> </a:t>
            </a:r>
            <a:r>
              <a:rPr lang="en-US" dirty="0" err="1" smtClean="0"/>
              <a:t>možemo</a:t>
            </a:r>
            <a:r>
              <a:rPr lang="en-US" dirty="0" smtClean="0"/>
              <a:t> </a:t>
            </a:r>
            <a:r>
              <a:rPr lang="en-US" dirty="0" err="1" smtClean="0"/>
              <a:t>podeliti</a:t>
            </a:r>
            <a:r>
              <a:rPr lang="en-US" dirty="0" smtClean="0"/>
              <a:t> </a:t>
            </a:r>
            <a:r>
              <a:rPr lang="en-US" dirty="0" err="1" smtClean="0"/>
              <a:t>na</a:t>
            </a:r>
            <a:r>
              <a:rPr lang="en-US" dirty="0" smtClean="0"/>
              <a:t> tri </a:t>
            </a:r>
            <a:r>
              <a:rPr lang="en-US" dirty="0" err="1" smtClean="0"/>
              <a:t>grupe</a:t>
            </a:r>
            <a:r>
              <a:rPr lang="en-US" dirty="0" smtClean="0"/>
              <a:t>:</a:t>
            </a:r>
            <a:br>
              <a:rPr lang="en-US" dirty="0" smtClean="0"/>
            </a:br>
            <a:endParaRPr lang="en-US" dirty="0"/>
          </a:p>
        </p:txBody>
      </p:sp>
      <p:pic>
        <p:nvPicPr>
          <p:cNvPr id="4" name="Picture 3" descr="download (2).jpg"/>
          <p:cNvPicPr>
            <a:picLocks noChangeAspect="1"/>
          </p:cNvPicPr>
          <p:nvPr/>
        </p:nvPicPr>
        <p:blipFill>
          <a:blip r:embed="rId2"/>
          <a:stretch>
            <a:fillRect/>
          </a:stretch>
        </p:blipFill>
        <p:spPr>
          <a:xfrm>
            <a:off x="7010400" y="4800600"/>
            <a:ext cx="1905000" cy="18764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Povrede prednjih snopova m.deltoideusa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smtClean="0"/>
              <a:t>Karakteristične </a:t>
            </a:r>
            <a:r>
              <a:rPr lang="en-US" dirty="0" err="1" smtClean="0"/>
              <a:t>su</a:t>
            </a:r>
            <a:r>
              <a:rPr lang="en-US" dirty="0" smtClean="0"/>
              <a:t> </a:t>
            </a:r>
            <a:r>
              <a:rPr lang="en-US" dirty="0" err="1" smtClean="0"/>
              <a:t>za</a:t>
            </a:r>
            <a:r>
              <a:rPr lang="en-US" dirty="0" smtClean="0"/>
              <a:t> </a:t>
            </a:r>
            <a:r>
              <a:rPr lang="en-US" dirty="0" err="1" smtClean="0"/>
              <a:t>kraj</a:t>
            </a:r>
            <a:r>
              <a:rPr lang="en-US" dirty="0" smtClean="0"/>
              <a:t> </a:t>
            </a:r>
            <a:r>
              <a:rPr lang="en-US" dirty="0" err="1" smtClean="0"/>
              <a:t>retropulzije</a:t>
            </a:r>
            <a:r>
              <a:rPr lang="en-US" dirty="0" smtClean="0"/>
              <a:t> </a:t>
            </a:r>
            <a:r>
              <a:rPr lang="en-US" dirty="0" err="1" smtClean="0"/>
              <a:t>inicijalne</a:t>
            </a:r>
            <a:r>
              <a:rPr lang="en-US" dirty="0" smtClean="0"/>
              <a:t> faze </a:t>
            </a:r>
            <a:r>
              <a:rPr lang="en-US" dirty="0" err="1" smtClean="0"/>
              <a:t>ubrzanja</a:t>
            </a:r>
            <a:r>
              <a:rPr lang="en-US" dirty="0" smtClean="0"/>
              <a:t>. </a:t>
            </a:r>
            <a:r>
              <a:rPr lang="en-US" dirty="0" err="1" smtClean="0"/>
              <a:t>Javljaju</a:t>
            </a:r>
            <a:r>
              <a:rPr lang="en-US" dirty="0" smtClean="0"/>
              <a:t> se </a:t>
            </a:r>
            <a:r>
              <a:rPr lang="en-US" dirty="0" err="1" smtClean="0"/>
              <a:t>kao</a:t>
            </a:r>
            <a:r>
              <a:rPr lang="en-US" dirty="0" smtClean="0"/>
              <a:t> </a:t>
            </a:r>
            <a:r>
              <a:rPr lang="en-US" dirty="0" err="1" smtClean="0"/>
              <a:t>rezultat</a:t>
            </a:r>
            <a:r>
              <a:rPr lang="en-US" dirty="0" smtClean="0"/>
              <a:t> </a:t>
            </a:r>
            <a:r>
              <a:rPr lang="en-US" dirty="0" err="1" smtClean="0"/>
              <a:t>suprostavljanja</a:t>
            </a:r>
            <a:r>
              <a:rPr lang="en-US" dirty="0" smtClean="0"/>
              <a:t> </a:t>
            </a:r>
            <a:r>
              <a:rPr lang="en-US" dirty="0" err="1" smtClean="0"/>
              <a:t>protivničkom</a:t>
            </a:r>
            <a:r>
              <a:rPr lang="en-US" dirty="0" smtClean="0"/>
              <a:t> </a:t>
            </a:r>
            <a:r>
              <a:rPr lang="en-US" dirty="0" err="1" smtClean="0"/>
              <a:t>igraču</a:t>
            </a:r>
            <a:r>
              <a:rPr lang="en-US" dirty="0" smtClean="0"/>
              <a:t> </a:t>
            </a:r>
            <a:r>
              <a:rPr lang="en-US" dirty="0" err="1" smtClean="0"/>
              <a:t>i</a:t>
            </a:r>
            <a:r>
              <a:rPr lang="en-US" dirty="0" smtClean="0"/>
              <a:t> </a:t>
            </a:r>
            <a:r>
              <a:rPr lang="en-US" dirty="0" err="1" smtClean="0"/>
              <a:t>snažnoj</a:t>
            </a:r>
            <a:r>
              <a:rPr lang="en-US" dirty="0" smtClean="0"/>
              <a:t> </a:t>
            </a:r>
            <a:r>
              <a:rPr lang="en-US" dirty="0" err="1" smtClean="0"/>
              <a:t>antepulziji</a:t>
            </a:r>
            <a:r>
              <a:rPr lang="en-US" dirty="0" smtClean="0"/>
              <a:t> </a:t>
            </a:r>
            <a:r>
              <a:rPr lang="en-US" dirty="0" err="1" smtClean="0"/>
              <a:t>i</a:t>
            </a:r>
            <a:r>
              <a:rPr lang="en-US" dirty="0" smtClean="0"/>
              <a:t> </a:t>
            </a:r>
            <a:r>
              <a:rPr lang="en-US" dirty="0" err="1" smtClean="0"/>
              <a:t>abdukciji</a:t>
            </a:r>
            <a:r>
              <a:rPr lang="en-US" dirty="0" smtClean="0"/>
              <a:t> </a:t>
            </a:r>
            <a:r>
              <a:rPr lang="en-US" dirty="0" err="1" smtClean="0"/>
              <a:t>ruke</a:t>
            </a:r>
            <a:r>
              <a:rPr lang="en-US" dirty="0" smtClean="0"/>
              <a:t> </a:t>
            </a:r>
            <a:r>
              <a:rPr lang="en-US" dirty="0" err="1" smtClean="0"/>
              <a:t>koja</a:t>
            </a:r>
            <a:r>
              <a:rPr lang="en-US" dirty="0" smtClean="0"/>
              <a:t> </a:t>
            </a:r>
            <a:r>
              <a:rPr lang="en-US" dirty="0" err="1" smtClean="0"/>
              <a:t>baca</a:t>
            </a:r>
            <a:r>
              <a:rPr lang="en-US" dirty="0" smtClean="0"/>
              <a:t> </a:t>
            </a:r>
            <a:r>
              <a:rPr lang="en-US" dirty="0" err="1" smtClean="0"/>
              <a:t>loptu</a:t>
            </a:r>
            <a:r>
              <a:rPr lang="en-US" dirty="0" smtClean="0"/>
              <a:t>. </a:t>
            </a:r>
            <a:r>
              <a:rPr lang="en-US" dirty="0" err="1" smtClean="0"/>
              <a:t>Radi</a:t>
            </a:r>
            <a:r>
              <a:rPr lang="en-US" dirty="0" smtClean="0"/>
              <a:t> se </a:t>
            </a:r>
            <a:r>
              <a:rPr lang="en-US" dirty="0" err="1" smtClean="0"/>
              <a:t>direkno</a:t>
            </a:r>
            <a:r>
              <a:rPr lang="en-US" dirty="0" smtClean="0"/>
              <a:t> o </a:t>
            </a:r>
            <a:r>
              <a:rPr lang="en-US" dirty="0" err="1" smtClean="0"/>
              <a:t>hvatanju</a:t>
            </a:r>
            <a:r>
              <a:rPr lang="en-US" dirty="0" smtClean="0"/>
              <a:t> </a:t>
            </a:r>
            <a:r>
              <a:rPr lang="en-US" dirty="0" err="1" smtClean="0"/>
              <a:t>za</a:t>
            </a:r>
            <a:r>
              <a:rPr lang="en-US" dirty="0" smtClean="0"/>
              <a:t> </a:t>
            </a:r>
            <a:r>
              <a:rPr lang="en-US" dirty="0" err="1" smtClean="0"/>
              <a:t>ruku</a:t>
            </a:r>
            <a:r>
              <a:rPr lang="en-US" dirty="0" smtClean="0"/>
              <a:t> </a:t>
            </a:r>
            <a:r>
              <a:rPr lang="en-US" dirty="0" err="1" smtClean="0"/>
              <a:t>šutera</a:t>
            </a:r>
            <a:r>
              <a:rPr lang="en-US" dirty="0" smtClean="0"/>
              <a:t> </a:t>
            </a:r>
            <a:r>
              <a:rPr lang="en-US" dirty="0" err="1" smtClean="0"/>
              <a:t>dok</a:t>
            </a:r>
            <a:r>
              <a:rPr lang="en-US" dirty="0" smtClean="0"/>
              <a:t> se </a:t>
            </a:r>
            <a:r>
              <a:rPr lang="en-US" dirty="0" err="1" smtClean="0"/>
              <a:t>lakat</a:t>
            </a:r>
            <a:r>
              <a:rPr lang="en-US" dirty="0" smtClean="0"/>
              <a:t> </a:t>
            </a:r>
            <a:r>
              <a:rPr lang="en-US" dirty="0" err="1" smtClean="0"/>
              <a:t>još</a:t>
            </a:r>
            <a:r>
              <a:rPr lang="en-US" dirty="0" smtClean="0"/>
              <a:t> </a:t>
            </a:r>
            <a:r>
              <a:rPr lang="en-US" dirty="0" err="1" smtClean="0"/>
              <a:t>uvek</a:t>
            </a:r>
            <a:r>
              <a:rPr lang="en-US" dirty="0" smtClean="0"/>
              <a:t> </a:t>
            </a:r>
            <a:r>
              <a:rPr lang="en-US" dirty="0" err="1" smtClean="0"/>
              <a:t>nalazi</a:t>
            </a:r>
            <a:r>
              <a:rPr lang="en-US" dirty="0" smtClean="0"/>
              <a:t> </a:t>
            </a:r>
            <a:r>
              <a:rPr lang="en-US" dirty="0" err="1" smtClean="0"/>
              <a:t>iza</a:t>
            </a:r>
            <a:r>
              <a:rPr lang="en-US" dirty="0" smtClean="0"/>
              <a:t> </a:t>
            </a:r>
            <a:r>
              <a:rPr lang="en-US" dirty="0" err="1" smtClean="0"/>
              <a:t>ramena</a:t>
            </a:r>
            <a:r>
              <a:rPr lang="en-US" dirty="0" smtClean="0"/>
              <a:t>. </a:t>
            </a:r>
            <a:r>
              <a:rPr lang="en-US" dirty="0" err="1" smtClean="0"/>
              <a:t>Simptomi</a:t>
            </a:r>
            <a:r>
              <a:rPr lang="en-US" dirty="0" smtClean="0"/>
              <a:t> se </a:t>
            </a:r>
            <a:r>
              <a:rPr lang="en-US" dirty="0" err="1" smtClean="0"/>
              <a:t>odmah</a:t>
            </a:r>
            <a:r>
              <a:rPr lang="en-US" dirty="0" smtClean="0"/>
              <a:t> </a:t>
            </a:r>
            <a:r>
              <a:rPr lang="en-US" dirty="0" err="1" smtClean="0"/>
              <a:t>javljaju</a:t>
            </a:r>
            <a:r>
              <a:rPr lang="en-US" dirty="0" smtClean="0"/>
              <a:t>, </a:t>
            </a:r>
            <a:r>
              <a:rPr lang="en-US" dirty="0" err="1" smtClean="0"/>
              <a:t>bolovi</a:t>
            </a:r>
            <a:r>
              <a:rPr lang="en-US" dirty="0" smtClean="0"/>
              <a:t> se </a:t>
            </a:r>
            <a:r>
              <a:rPr lang="en-US" dirty="0" err="1" smtClean="0"/>
              <a:t>pojačavaju</a:t>
            </a:r>
            <a:r>
              <a:rPr lang="en-US" dirty="0" smtClean="0"/>
              <a:t> a pun </a:t>
            </a:r>
            <a:r>
              <a:rPr lang="en-US" dirty="0" err="1" smtClean="0"/>
              <a:t>intenzitet</a:t>
            </a:r>
            <a:r>
              <a:rPr lang="en-US" dirty="0" smtClean="0"/>
              <a:t> </a:t>
            </a:r>
            <a:r>
              <a:rPr lang="en-US" dirty="0" err="1" smtClean="0"/>
              <a:t>postižu</a:t>
            </a:r>
            <a:r>
              <a:rPr lang="en-US" dirty="0" smtClean="0"/>
              <a:t> 10 sati </a:t>
            </a:r>
            <a:r>
              <a:rPr lang="en-US" dirty="0" err="1" smtClean="0"/>
              <a:t>posle</a:t>
            </a:r>
            <a:r>
              <a:rPr lang="en-US" dirty="0" smtClean="0"/>
              <a:t> </a:t>
            </a:r>
            <a:r>
              <a:rPr lang="en-US" dirty="0" err="1" smtClean="0"/>
              <a:t>povrede</a:t>
            </a:r>
            <a:r>
              <a:rPr lang="en-US" dirty="0" smtClean="0"/>
              <a:t>. </a:t>
            </a:r>
            <a:r>
              <a:rPr lang="en-US" dirty="0" err="1" smtClean="0"/>
              <a:t>Kliničkom</a:t>
            </a:r>
            <a:r>
              <a:rPr lang="en-US" dirty="0" smtClean="0"/>
              <a:t> </a:t>
            </a:r>
            <a:r>
              <a:rPr lang="en-US" dirty="0" err="1" smtClean="0"/>
              <a:t>slikom</a:t>
            </a:r>
            <a:r>
              <a:rPr lang="en-US" dirty="0" smtClean="0"/>
              <a:t> </a:t>
            </a:r>
            <a:r>
              <a:rPr lang="en-US" dirty="0" err="1" smtClean="0"/>
              <a:t>dominira</a:t>
            </a:r>
            <a:r>
              <a:rPr lang="en-US" dirty="0" smtClean="0"/>
              <a:t> </a:t>
            </a:r>
            <a:r>
              <a:rPr lang="en-US" dirty="0" err="1" smtClean="0"/>
              <a:t>otok</a:t>
            </a:r>
            <a:r>
              <a:rPr lang="en-US" dirty="0" smtClean="0"/>
              <a:t> u </a:t>
            </a:r>
            <a:r>
              <a:rPr lang="en-US" dirty="0" err="1" smtClean="0"/>
              <a:t>prednjoj</a:t>
            </a:r>
            <a:r>
              <a:rPr lang="en-US" dirty="0" smtClean="0"/>
              <a:t> </a:t>
            </a:r>
            <a:r>
              <a:rPr lang="en-US" dirty="0" err="1" smtClean="0"/>
              <a:t>trećini</a:t>
            </a:r>
            <a:r>
              <a:rPr lang="en-US" dirty="0" smtClean="0"/>
              <a:t> </a:t>
            </a:r>
            <a:r>
              <a:rPr lang="en-US" dirty="0" err="1" smtClean="0"/>
              <a:t>deltoidnog</a:t>
            </a:r>
            <a:r>
              <a:rPr lang="en-US" dirty="0" smtClean="0"/>
              <a:t> </a:t>
            </a:r>
            <a:r>
              <a:rPr lang="en-US" dirty="0" err="1" smtClean="0"/>
              <a:t>mišića</a:t>
            </a:r>
            <a:r>
              <a:rPr lang="en-US" dirty="0" smtClean="0"/>
              <a:t> </a:t>
            </a:r>
            <a:r>
              <a:rPr lang="en-US" dirty="0" err="1" smtClean="0"/>
              <a:t>koji</a:t>
            </a:r>
            <a:r>
              <a:rPr lang="en-US" dirty="0" smtClean="0"/>
              <a:t> je </a:t>
            </a:r>
            <a:r>
              <a:rPr lang="en-US" dirty="0" err="1" smtClean="0"/>
              <a:t>vidljiv</a:t>
            </a:r>
            <a:r>
              <a:rPr lang="en-US" dirty="0" smtClean="0"/>
              <a:t>, </a:t>
            </a:r>
            <a:r>
              <a:rPr lang="en-US" dirty="0" err="1" smtClean="0"/>
              <a:t>javlja</a:t>
            </a:r>
            <a:r>
              <a:rPr lang="en-US" dirty="0" smtClean="0"/>
              <a:t> se </a:t>
            </a:r>
            <a:r>
              <a:rPr lang="en-US" dirty="0" err="1" smtClean="0"/>
              <a:t>nemoć</a:t>
            </a:r>
            <a:r>
              <a:rPr lang="en-US" dirty="0" smtClean="0"/>
              <a:t>, </a:t>
            </a:r>
            <a:r>
              <a:rPr lang="en-US" dirty="0" err="1" smtClean="0"/>
              <a:t>abdukcija</a:t>
            </a:r>
            <a:r>
              <a:rPr lang="en-US" dirty="0" smtClean="0"/>
              <a:t> u </a:t>
            </a:r>
            <a:r>
              <a:rPr lang="en-US" dirty="0" err="1" smtClean="0"/>
              <a:t>prednjoj</a:t>
            </a:r>
            <a:r>
              <a:rPr lang="en-US" dirty="0" smtClean="0"/>
              <a:t> </a:t>
            </a:r>
            <a:r>
              <a:rPr lang="en-US" dirty="0" err="1" smtClean="0"/>
              <a:t>ravni</a:t>
            </a:r>
            <a:r>
              <a:rPr lang="en-US" dirty="0" smtClean="0"/>
              <a:t>, </a:t>
            </a:r>
            <a:r>
              <a:rPr lang="en-US" dirty="0" err="1" smtClean="0"/>
              <a:t>i</a:t>
            </a:r>
            <a:r>
              <a:rPr lang="en-US" dirty="0" smtClean="0"/>
              <a:t> </a:t>
            </a:r>
            <a:r>
              <a:rPr lang="en-US" dirty="0" err="1" smtClean="0"/>
              <a:t>jasno</a:t>
            </a:r>
            <a:r>
              <a:rPr lang="en-US" dirty="0" smtClean="0"/>
              <a:t> </a:t>
            </a:r>
            <a:r>
              <a:rPr lang="en-US" dirty="0" err="1" smtClean="0"/>
              <a:t>ograničena</a:t>
            </a:r>
            <a:r>
              <a:rPr lang="en-US" dirty="0" smtClean="0"/>
              <a:t> </a:t>
            </a:r>
            <a:r>
              <a:rPr lang="en-US" dirty="0" err="1" smtClean="0"/>
              <a:t>osetljivost</a:t>
            </a:r>
            <a:r>
              <a:rPr lang="en-US" dirty="0" smtClean="0"/>
              <a:t> </a:t>
            </a:r>
            <a:r>
              <a:rPr lang="en-US" dirty="0" err="1" smtClean="0"/>
              <a:t>njegove</a:t>
            </a:r>
            <a:r>
              <a:rPr lang="en-US" dirty="0" smtClean="0"/>
              <a:t> </a:t>
            </a:r>
            <a:r>
              <a:rPr lang="en-US" dirty="0" err="1" smtClean="0"/>
              <a:t>prednje</a:t>
            </a:r>
            <a:r>
              <a:rPr lang="en-US" dirty="0" smtClean="0"/>
              <a:t> </a:t>
            </a:r>
            <a:r>
              <a:rPr lang="en-US" dirty="0" err="1" smtClean="0"/>
              <a:t>trećine</a:t>
            </a:r>
            <a:r>
              <a:rPr lang="en-US" dirty="0" smtClean="0"/>
              <a:t>. </a:t>
            </a:r>
            <a:r>
              <a:rPr lang="en-US" dirty="0" err="1" smtClean="0"/>
              <a:t>Lečenje</a:t>
            </a:r>
            <a:r>
              <a:rPr lang="en-US" dirty="0" smtClean="0"/>
              <a:t> se </a:t>
            </a:r>
            <a:r>
              <a:rPr lang="en-US" dirty="0" err="1" smtClean="0"/>
              <a:t>bazira</a:t>
            </a:r>
            <a:r>
              <a:rPr lang="en-US" dirty="0" smtClean="0"/>
              <a:t> </a:t>
            </a:r>
            <a:r>
              <a:rPr lang="en-US" dirty="0" err="1" smtClean="0"/>
              <a:t>na</a:t>
            </a:r>
            <a:r>
              <a:rPr lang="en-US" dirty="0" smtClean="0"/>
              <a:t> </a:t>
            </a:r>
            <a:r>
              <a:rPr lang="en-US" dirty="0" err="1" smtClean="0"/>
              <a:t>klasičnim</a:t>
            </a:r>
            <a:r>
              <a:rPr lang="en-US" dirty="0" smtClean="0"/>
              <a:t> </a:t>
            </a:r>
            <a:r>
              <a:rPr lang="en-US" dirty="0" err="1" smtClean="0"/>
              <a:t>metodama</a:t>
            </a:r>
            <a:r>
              <a:rPr lang="en-US" dirty="0" smtClean="0"/>
              <a:t> </a:t>
            </a:r>
            <a:r>
              <a:rPr lang="en-US" dirty="0" err="1" smtClean="0"/>
              <a:t>sportske</a:t>
            </a:r>
            <a:r>
              <a:rPr lang="en-US" dirty="0" smtClean="0"/>
              <a:t> </a:t>
            </a:r>
            <a:r>
              <a:rPr lang="en-US" dirty="0" err="1" smtClean="0"/>
              <a:t>traumatologije</a:t>
            </a:r>
            <a:r>
              <a:rPr lang="en-US" dirty="0" smtClean="0"/>
              <a:t>.</a:t>
            </a:r>
            <a:br>
              <a:rPr lang="en-US" dirty="0" smtClean="0"/>
            </a:br>
            <a:endParaRPr lang="en-US" dirty="0"/>
          </a:p>
        </p:txBody>
      </p:sp>
      <p:pic>
        <p:nvPicPr>
          <p:cNvPr id="4" name="Picture 3" descr="download (4).jpg"/>
          <p:cNvPicPr>
            <a:picLocks noChangeAspect="1"/>
          </p:cNvPicPr>
          <p:nvPr/>
        </p:nvPicPr>
        <p:blipFill>
          <a:blip r:embed="rId2"/>
          <a:stretch>
            <a:fillRect/>
          </a:stretch>
        </p:blipFill>
        <p:spPr>
          <a:xfrm>
            <a:off x="6400800" y="5257800"/>
            <a:ext cx="2362200" cy="14353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Povrede srednjih snopova m.deltoideusa</a:t>
            </a:r>
            <a:endParaRPr lang="en-US" dirty="0"/>
          </a:p>
        </p:txBody>
      </p:sp>
      <p:sp>
        <p:nvSpPr>
          <p:cNvPr id="3" name="Content Placeholder 2"/>
          <p:cNvSpPr>
            <a:spLocks noGrp="1"/>
          </p:cNvSpPr>
          <p:nvPr>
            <p:ph idx="1"/>
          </p:nvPr>
        </p:nvSpPr>
        <p:spPr/>
        <p:txBody>
          <a:bodyPr/>
          <a:lstStyle/>
          <a:p>
            <a:r>
              <a:rPr lang="sr-Latn-RS" dirty="0" smtClean="0"/>
              <a:t>R</a:t>
            </a:r>
            <a:r>
              <a:rPr lang="en-US" dirty="0" err="1" smtClean="0"/>
              <a:t>etko</a:t>
            </a:r>
            <a:r>
              <a:rPr lang="en-US" dirty="0" smtClean="0"/>
              <a:t> se </a:t>
            </a:r>
            <a:r>
              <a:rPr lang="en-US" dirty="0" err="1" smtClean="0"/>
              <a:t>dešava</a:t>
            </a:r>
            <a:r>
              <a:rPr lang="en-US" dirty="0" smtClean="0"/>
              <a:t>, a </a:t>
            </a:r>
            <a:r>
              <a:rPr lang="en-US" dirty="0" err="1" smtClean="0"/>
              <a:t>suština</a:t>
            </a:r>
            <a:r>
              <a:rPr lang="en-US" dirty="0" smtClean="0"/>
              <a:t> </a:t>
            </a:r>
            <a:r>
              <a:rPr lang="en-US" dirty="0" err="1" smtClean="0"/>
              <a:t>povrede</a:t>
            </a:r>
            <a:r>
              <a:rPr lang="en-US" dirty="0" smtClean="0"/>
              <a:t> je u </a:t>
            </a:r>
            <a:r>
              <a:rPr lang="en-US" dirty="0" err="1" smtClean="0"/>
              <a:t>abdukciji</a:t>
            </a:r>
            <a:r>
              <a:rPr lang="en-US" dirty="0" smtClean="0"/>
              <a:t> </a:t>
            </a:r>
            <a:r>
              <a:rPr lang="en-US" dirty="0" err="1" smtClean="0"/>
              <a:t>ramena</a:t>
            </a:r>
            <a:r>
              <a:rPr lang="en-US" dirty="0" smtClean="0"/>
              <a:t> </a:t>
            </a:r>
            <a:r>
              <a:rPr lang="en-US" dirty="0" err="1" smtClean="0"/>
              <a:t>protiv</a:t>
            </a:r>
            <a:r>
              <a:rPr lang="en-US" dirty="0" smtClean="0"/>
              <a:t> </a:t>
            </a:r>
            <a:r>
              <a:rPr lang="en-US" dirty="0" err="1" smtClean="0"/>
              <a:t>otpora</a:t>
            </a:r>
            <a:r>
              <a:rPr lang="en-US" dirty="0" smtClean="0"/>
              <a:t> u </a:t>
            </a:r>
            <a:r>
              <a:rPr lang="en-US" dirty="0" err="1" smtClean="0"/>
              <a:t>lateralnom</a:t>
            </a:r>
            <a:r>
              <a:rPr lang="en-US" dirty="0" smtClean="0"/>
              <a:t> </a:t>
            </a:r>
            <a:r>
              <a:rPr lang="en-US" dirty="0" err="1" smtClean="0"/>
              <a:t>planu</a:t>
            </a:r>
            <a:r>
              <a:rPr lang="en-US" dirty="0" smtClean="0"/>
              <a:t>. </a:t>
            </a:r>
            <a:r>
              <a:rPr lang="en-US" dirty="0" err="1" smtClean="0"/>
              <a:t>Početak</a:t>
            </a:r>
            <a:r>
              <a:rPr lang="en-US" dirty="0" smtClean="0"/>
              <a:t> </a:t>
            </a:r>
            <a:r>
              <a:rPr lang="en-US" dirty="0" err="1" smtClean="0"/>
              <a:t>tegoba</a:t>
            </a:r>
            <a:r>
              <a:rPr lang="en-US" dirty="0" smtClean="0"/>
              <a:t> </a:t>
            </a:r>
            <a:r>
              <a:rPr lang="en-US" dirty="0" err="1" smtClean="0"/>
              <a:t>nije</a:t>
            </a:r>
            <a:r>
              <a:rPr lang="en-US" dirty="0" smtClean="0"/>
              <a:t> </a:t>
            </a:r>
            <a:r>
              <a:rPr lang="en-US" dirty="0" err="1" smtClean="0"/>
              <a:t>preterano</a:t>
            </a:r>
            <a:r>
              <a:rPr lang="en-US" dirty="0" smtClean="0"/>
              <a:t> </a:t>
            </a:r>
            <a:r>
              <a:rPr lang="en-US" dirty="0" err="1" smtClean="0"/>
              <a:t>izražen</a:t>
            </a:r>
            <a:r>
              <a:rPr lang="en-US" dirty="0" smtClean="0"/>
              <a:t> a </a:t>
            </a:r>
            <a:r>
              <a:rPr lang="en-US" dirty="0" err="1" smtClean="0"/>
              <a:t>klinički</a:t>
            </a:r>
            <a:r>
              <a:rPr lang="en-US" dirty="0" smtClean="0"/>
              <a:t> se </a:t>
            </a:r>
            <a:r>
              <a:rPr lang="en-US" dirty="0" err="1" smtClean="0"/>
              <a:t>manifestuju</a:t>
            </a:r>
            <a:r>
              <a:rPr lang="en-US" dirty="0" smtClean="0"/>
              <a:t> </a:t>
            </a:r>
            <a:r>
              <a:rPr lang="en-US" dirty="0" err="1" smtClean="0"/>
              <a:t>osetljivošću</a:t>
            </a:r>
            <a:r>
              <a:rPr lang="en-US" dirty="0" smtClean="0"/>
              <a:t> u </a:t>
            </a:r>
            <a:r>
              <a:rPr lang="en-US" dirty="0" err="1" smtClean="0"/>
              <a:t>srednjoj</a:t>
            </a:r>
            <a:r>
              <a:rPr lang="en-US" dirty="0" smtClean="0"/>
              <a:t> </a:t>
            </a:r>
            <a:r>
              <a:rPr lang="en-US" dirty="0" err="1" smtClean="0"/>
              <a:t>trećini</a:t>
            </a:r>
            <a:r>
              <a:rPr lang="en-US" dirty="0" smtClean="0"/>
              <a:t> </a:t>
            </a:r>
            <a:r>
              <a:rPr lang="en-US" dirty="0" err="1" smtClean="0"/>
              <a:t>deltoidnog</a:t>
            </a:r>
            <a:r>
              <a:rPr lang="en-US" dirty="0" smtClean="0"/>
              <a:t> </a:t>
            </a:r>
            <a:r>
              <a:rPr lang="en-US" dirty="0" err="1" smtClean="0"/>
              <a:t>mišića</a:t>
            </a:r>
            <a:r>
              <a:rPr lang="en-US" dirty="0" smtClean="0"/>
              <a:t> </a:t>
            </a:r>
            <a:r>
              <a:rPr lang="en-US" dirty="0" err="1" smtClean="0"/>
              <a:t>i</a:t>
            </a:r>
            <a:r>
              <a:rPr lang="en-US" dirty="0" smtClean="0"/>
              <a:t> to </a:t>
            </a:r>
            <a:r>
              <a:rPr lang="en-US" dirty="0" err="1" smtClean="0"/>
              <a:t>pojavom</a:t>
            </a:r>
            <a:r>
              <a:rPr lang="en-US" dirty="0" smtClean="0"/>
              <a:t> bola </a:t>
            </a:r>
            <a:r>
              <a:rPr lang="en-US" dirty="0" err="1" smtClean="0"/>
              <a:t>i</a:t>
            </a:r>
            <a:r>
              <a:rPr lang="en-US" dirty="0" smtClean="0"/>
              <a:t> </a:t>
            </a:r>
            <a:r>
              <a:rPr lang="en-US" dirty="0" err="1" smtClean="0"/>
              <a:t>slabom</a:t>
            </a:r>
            <a:r>
              <a:rPr lang="en-US" dirty="0" smtClean="0"/>
              <a:t> </a:t>
            </a:r>
            <a:r>
              <a:rPr lang="en-US" dirty="0" err="1" smtClean="0"/>
              <a:t>abdukcijom</a:t>
            </a:r>
            <a:r>
              <a:rPr lang="en-US" dirty="0" smtClean="0"/>
              <a:t> u </a:t>
            </a:r>
            <a:r>
              <a:rPr lang="en-US" dirty="0" err="1" smtClean="0"/>
              <a:t>lateralnom</a:t>
            </a:r>
            <a:r>
              <a:rPr lang="en-US" dirty="0" smtClean="0"/>
              <a:t> </a:t>
            </a:r>
            <a:r>
              <a:rPr lang="en-US" dirty="0" err="1" smtClean="0"/>
              <a:t>planu</a:t>
            </a:r>
            <a:r>
              <a:rPr lang="en-US" dirty="0" smtClean="0"/>
              <a:t>. </a:t>
            </a:r>
            <a:r>
              <a:rPr lang="en-US" dirty="0" err="1" smtClean="0"/>
              <a:t>Lečenje</a:t>
            </a:r>
            <a:r>
              <a:rPr lang="en-US" dirty="0" smtClean="0"/>
              <a:t> </a:t>
            </a:r>
            <a:r>
              <a:rPr lang="en-US" dirty="0" err="1" smtClean="0"/>
              <a:t>identično</a:t>
            </a:r>
            <a:r>
              <a:rPr lang="en-US" dirty="0" smtClean="0"/>
              <a:t> </a:t>
            </a:r>
            <a:r>
              <a:rPr lang="en-US" dirty="0" err="1" smtClean="0"/>
              <a:t>povredama</a:t>
            </a:r>
            <a:r>
              <a:rPr lang="en-US" dirty="0" smtClean="0"/>
              <a:t> </a:t>
            </a:r>
            <a:r>
              <a:rPr lang="en-US" dirty="0" err="1" smtClean="0"/>
              <a:t>prednjeg</a:t>
            </a:r>
            <a:r>
              <a:rPr lang="en-US" dirty="0" smtClean="0"/>
              <a:t> </a:t>
            </a:r>
            <a:r>
              <a:rPr lang="en-US" dirty="0" err="1" smtClean="0"/>
              <a:t>snopa</a:t>
            </a:r>
            <a:r>
              <a:rPr lang="en-US" dirty="0" smtClean="0"/>
              <a:t>.</a:t>
            </a:r>
            <a:br>
              <a:rPr lang="en-US" dirty="0" smtClean="0"/>
            </a:br>
            <a:endParaRPr lang="en-US" dirty="0"/>
          </a:p>
        </p:txBody>
      </p:sp>
      <p:pic>
        <p:nvPicPr>
          <p:cNvPr id="4" name="Picture 3" descr="deltoidni.jpg"/>
          <p:cNvPicPr>
            <a:picLocks noChangeAspect="1"/>
          </p:cNvPicPr>
          <p:nvPr/>
        </p:nvPicPr>
        <p:blipFill>
          <a:blip r:embed="rId2"/>
          <a:stretch>
            <a:fillRect/>
          </a:stretch>
        </p:blipFill>
        <p:spPr>
          <a:xfrm>
            <a:off x="5867400" y="5035550"/>
            <a:ext cx="2794000" cy="18224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Povrede zadnjih snopova m.deltoideusa</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smtClean="0"/>
              <a:t>Dešava </a:t>
            </a:r>
            <a:r>
              <a:rPr lang="en-US" dirty="0" smtClean="0"/>
              <a:t>se </a:t>
            </a:r>
            <a:r>
              <a:rPr lang="en-US" dirty="0" err="1" smtClean="0"/>
              <a:t>pri</a:t>
            </a:r>
            <a:r>
              <a:rPr lang="en-US" dirty="0" smtClean="0"/>
              <a:t> </a:t>
            </a:r>
            <a:r>
              <a:rPr lang="en-US" dirty="0" err="1" smtClean="0"/>
              <a:t>krajnoj</a:t>
            </a:r>
            <a:r>
              <a:rPr lang="en-US" dirty="0" smtClean="0"/>
              <a:t> </a:t>
            </a:r>
            <a:r>
              <a:rPr lang="en-US" dirty="0" err="1" smtClean="0"/>
              <a:t>antepulziji</a:t>
            </a:r>
            <a:r>
              <a:rPr lang="en-US" dirty="0" smtClean="0"/>
              <a:t> </a:t>
            </a:r>
            <a:r>
              <a:rPr lang="en-US" dirty="0" err="1" smtClean="0"/>
              <a:t>ruke</a:t>
            </a:r>
            <a:r>
              <a:rPr lang="en-US" dirty="0" smtClean="0"/>
              <a:t>. </a:t>
            </a:r>
            <a:r>
              <a:rPr lang="en-US" dirty="0" err="1" smtClean="0"/>
              <a:t>Mišić</a:t>
            </a:r>
            <a:r>
              <a:rPr lang="en-US" dirty="0" smtClean="0"/>
              <a:t> je </a:t>
            </a:r>
            <a:r>
              <a:rPr lang="en-US" dirty="0" err="1" smtClean="0"/>
              <a:t>potpuno</a:t>
            </a:r>
            <a:r>
              <a:rPr lang="en-US" dirty="0" smtClean="0"/>
              <a:t> </a:t>
            </a:r>
            <a:r>
              <a:rPr lang="en-US" dirty="0" err="1" smtClean="0"/>
              <a:t>rastegnut</a:t>
            </a:r>
            <a:r>
              <a:rPr lang="en-US" dirty="0" smtClean="0"/>
              <a:t> </a:t>
            </a:r>
            <a:r>
              <a:rPr lang="en-US" dirty="0" err="1" smtClean="0"/>
              <a:t>vulnerabilan</a:t>
            </a:r>
            <a:r>
              <a:rPr lang="en-US" dirty="0" smtClean="0"/>
              <a:t>. Ova </a:t>
            </a:r>
            <a:r>
              <a:rPr lang="en-US" dirty="0" err="1" smtClean="0"/>
              <a:t>povreda</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sportista</a:t>
            </a:r>
            <a:r>
              <a:rPr lang="en-US" dirty="0" smtClean="0"/>
              <a:t> </a:t>
            </a:r>
            <a:r>
              <a:rPr lang="en-US" dirty="0" err="1" smtClean="0"/>
              <a:t>koji</a:t>
            </a:r>
            <a:r>
              <a:rPr lang="en-US" dirty="0" smtClean="0"/>
              <a:t> </a:t>
            </a:r>
            <a:r>
              <a:rPr lang="en-US" dirty="0" err="1" smtClean="0"/>
              <a:t>nisu</a:t>
            </a:r>
            <a:r>
              <a:rPr lang="en-US" dirty="0" smtClean="0"/>
              <a:t> </a:t>
            </a:r>
            <a:r>
              <a:rPr lang="en-US" dirty="0" err="1" smtClean="0"/>
              <a:t>izvršili</a:t>
            </a:r>
            <a:r>
              <a:rPr lang="en-US" dirty="0" smtClean="0"/>
              <a:t> </a:t>
            </a:r>
            <a:r>
              <a:rPr lang="en-US" dirty="0" err="1" smtClean="0"/>
              <a:t>pravilnu</a:t>
            </a:r>
            <a:r>
              <a:rPr lang="en-US" dirty="0" smtClean="0"/>
              <a:t> </a:t>
            </a:r>
            <a:r>
              <a:rPr lang="en-US" dirty="0" err="1" smtClean="0"/>
              <a:t>pripremu</a:t>
            </a:r>
            <a:r>
              <a:rPr lang="en-US" dirty="0" smtClean="0"/>
              <a:t> </a:t>
            </a:r>
            <a:r>
              <a:rPr lang="en-US" dirty="0" err="1" smtClean="0"/>
              <a:t>za</a:t>
            </a:r>
            <a:r>
              <a:rPr lang="en-US" dirty="0" smtClean="0"/>
              <a:t> </a:t>
            </a:r>
            <a:r>
              <a:rPr lang="en-US" dirty="0" err="1" smtClean="0"/>
              <a:t>pucački</a:t>
            </a:r>
            <a:r>
              <a:rPr lang="en-US" dirty="0" smtClean="0"/>
              <a:t> </a:t>
            </a:r>
            <a:r>
              <a:rPr lang="en-US" dirty="0" err="1" smtClean="0"/>
              <a:t>trening</a:t>
            </a:r>
            <a:r>
              <a:rPr lang="en-US" dirty="0" smtClean="0"/>
              <a:t> </a:t>
            </a:r>
            <a:r>
              <a:rPr lang="en-US" dirty="0" err="1" smtClean="0"/>
              <a:t>tkz</a:t>
            </a:r>
            <a:r>
              <a:rPr lang="en-US" dirty="0" smtClean="0"/>
              <a:t>. „</a:t>
            </a:r>
            <a:r>
              <a:rPr lang="en-US" dirty="0" err="1" smtClean="0"/>
              <a:t>pucačka</a:t>
            </a:r>
            <a:r>
              <a:rPr lang="en-US" dirty="0" smtClean="0"/>
              <a:t> </a:t>
            </a:r>
            <a:r>
              <a:rPr lang="en-US" dirty="0" err="1" smtClean="0"/>
              <a:t>ruka</a:t>
            </a:r>
            <a:r>
              <a:rPr lang="en-US" dirty="0" smtClean="0"/>
              <a:t>“. </a:t>
            </a:r>
            <a:r>
              <a:rPr lang="en-US" dirty="0" err="1" smtClean="0"/>
              <a:t>Lečenje</a:t>
            </a:r>
            <a:r>
              <a:rPr lang="en-US" dirty="0" smtClean="0"/>
              <a:t> je </a:t>
            </a:r>
            <a:r>
              <a:rPr lang="en-US" dirty="0" err="1" smtClean="0"/>
              <a:t>identično</a:t>
            </a:r>
            <a:r>
              <a:rPr lang="en-US" dirty="0" smtClean="0"/>
              <a:t> </a:t>
            </a:r>
            <a:r>
              <a:rPr lang="en-US" dirty="0" err="1" smtClean="0"/>
              <a:t>prethodnim</a:t>
            </a:r>
            <a:r>
              <a:rPr lang="en-US" dirty="0" smtClean="0"/>
              <a:t> </a:t>
            </a:r>
            <a:r>
              <a:rPr lang="en-US" dirty="0" err="1" smtClean="0"/>
              <a:t>sa</a:t>
            </a:r>
            <a:r>
              <a:rPr lang="en-US" dirty="0" smtClean="0"/>
              <a:t> </a:t>
            </a:r>
            <a:r>
              <a:rPr lang="en-US" dirty="0" err="1" smtClean="0"/>
              <a:t>dodatkom</a:t>
            </a:r>
            <a:r>
              <a:rPr lang="en-US" dirty="0" smtClean="0"/>
              <a:t> </a:t>
            </a:r>
            <a:r>
              <a:rPr lang="en-US" dirty="0" err="1" smtClean="0"/>
              <a:t>laseroterapije</a:t>
            </a:r>
            <a:r>
              <a:rPr lang="en-US" dirty="0" smtClean="0"/>
              <a:t>, </a:t>
            </a:r>
            <a:r>
              <a:rPr lang="en-US" dirty="0" err="1" smtClean="0"/>
              <a:t>impulsnog</a:t>
            </a:r>
            <a:r>
              <a:rPr lang="en-US" dirty="0" smtClean="0"/>
              <a:t> </a:t>
            </a:r>
            <a:r>
              <a:rPr lang="en-US" dirty="0" err="1" smtClean="0"/>
              <a:t>magnetnog</a:t>
            </a:r>
            <a:r>
              <a:rPr lang="en-US" dirty="0" smtClean="0"/>
              <a:t> </a:t>
            </a:r>
            <a:r>
              <a:rPr lang="en-US" dirty="0" err="1" smtClean="0"/>
              <a:t>polja</a:t>
            </a:r>
            <a:r>
              <a:rPr lang="en-US" dirty="0" smtClean="0"/>
              <a:t> </a:t>
            </a:r>
            <a:r>
              <a:rPr lang="en-US" dirty="0" err="1" smtClean="0"/>
              <a:t>i</a:t>
            </a:r>
            <a:r>
              <a:rPr lang="en-US" dirty="0" smtClean="0"/>
              <a:t> </a:t>
            </a:r>
            <a:r>
              <a:rPr lang="en-US" dirty="0" err="1" smtClean="0"/>
              <a:t>kombinacijom</a:t>
            </a:r>
            <a:r>
              <a:rPr lang="en-US" dirty="0" smtClean="0"/>
              <a:t> </a:t>
            </a:r>
            <a:r>
              <a:rPr lang="en-US" dirty="0" err="1" smtClean="0"/>
              <a:t>struja</a:t>
            </a:r>
            <a:r>
              <a:rPr lang="en-US" dirty="0" smtClean="0"/>
              <a:t>, a </a:t>
            </a:r>
            <a:r>
              <a:rPr lang="en-US" dirty="0" err="1" smtClean="0"/>
              <a:t>posle</a:t>
            </a:r>
            <a:r>
              <a:rPr lang="en-US" dirty="0" smtClean="0"/>
              <a:t> tri do pet </a:t>
            </a:r>
            <a:r>
              <a:rPr lang="en-US" dirty="0" err="1" smtClean="0"/>
              <a:t>dana</a:t>
            </a:r>
            <a:r>
              <a:rPr lang="en-US" dirty="0" smtClean="0"/>
              <a:t> </a:t>
            </a:r>
            <a:r>
              <a:rPr lang="en-US" dirty="0" err="1" smtClean="0"/>
              <a:t>uključivanjem</a:t>
            </a:r>
            <a:r>
              <a:rPr lang="en-US" dirty="0" smtClean="0"/>
              <a:t> </a:t>
            </a:r>
            <a:r>
              <a:rPr lang="en-US" dirty="0" err="1" smtClean="0"/>
              <a:t>ultrazvuka</a:t>
            </a:r>
            <a:r>
              <a:rPr lang="en-US" dirty="0" smtClean="0"/>
              <a:t>.</a:t>
            </a:r>
            <a:br>
              <a:rPr lang="en-US" dirty="0" smtClean="0"/>
            </a:br>
            <a:r>
              <a:rPr lang="en-US" dirty="0" smtClean="0"/>
              <a:t/>
            </a:r>
            <a:br>
              <a:rPr lang="en-US" dirty="0" smtClean="0"/>
            </a:br>
            <a:endParaRPr lang="en-US" dirty="0"/>
          </a:p>
        </p:txBody>
      </p:sp>
      <p:pic>
        <p:nvPicPr>
          <p:cNvPr id="5" name="Picture 4" descr="images (12).jpg"/>
          <p:cNvPicPr>
            <a:picLocks noChangeAspect="1"/>
          </p:cNvPicPr>
          <p:nvPr/>
        </p:nvPicPr>
        <p:blipFill>
          <a:blip r:embed="rId2"/>
          <a:stretch>
            <a:fillRect/>
          </a:stretch>
        </p:blipFill>
        <p:spPr>
          <a:xfrm>
            <a:off x="5334000" y="4648200"/>
            <a:ext cx="2686050" cy="17049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Akutni “grč”</a:t>
            </a:r>
            <a:endParaRPr lang="en-US" dirty="0"/>
          </a:p>
        </p:txBody>
      </p:sp>
      <p:sp>
        <p:nvSpPr>
          <p:cNvPr id="3" name="Content Placeholder 2"/>
          <p:cNvSpPr>
            <a:spLocks noGrp="1"/>
          </p:cNvSpPr>
          <p:nvPr>
            <p:ph idx="1"/>
          </p:nvPr>
        </p:nvSpPr>
        <p:spPr/>
        <p:txBody>
          <a:bodyPr/>
          <a:lstStyle/>
          <a:p>
            <a:r>
              <a:rPr lang="en-US" dirty="0" err="1" smtClean="0"/>
              <a:t>Akutni</a:t>
            </a:r>
            <a:r>
              <a:rPr lang="en-US" dirty="0" smtClean="0"/>
              <a:t> “</a:t>
            </a:r>
            <a:r>
              <a:rPr lang="en-US" dirty="0" err="1" smtClean="0"/>
              <a:t>grč</a:t>
            </a:r>
            <a:r>
              <a:rPr lang="en-US" dirty="0" smtClean="0"/>
              <a:t>” u </a:t>
            </a:r>
            <a:r>
              <a:rPr lang="en-US" dirty="0" err="1" smtClean="0"/>
              <a:t>ramenu</a:t>
            </a:r>
            <a:r>
              <a:rPr lang="en-US" dirty="0" smtClean="0"/>
              <a:t> </a:t>
            </a:r>
            <a:r>
              <a:rPr lang="en-US" dirty="0" err="1" smtClean="0"/>
              <a:t>javlja</a:t>
            </a:r>
            <a:r>
              <a:rPr lang="en-US" dirty="0" smtClean="0"/>
              <a:t> se </a:t>
            </a:r>
            <a:r>
              <a:rPr lang="en-US" dirty="0" err="1" smtClean="0"/>
              <a:t>kod</a:t>
            </a:r>
            <a:r>
              <a:rPr lang="en-US" dirty="0" smtClean="0"/>
              <a:t> </a:t>
            </a:r>
            <a:r>
              <a:rPr lang="en-US" dirty="0" err="1" smtClean="0"/>
              <a:t>bacača</a:t>
            </a:r>
            <a:r>
              <a:rPr lang="en-US" dirty="0" smtClean="0"/>
              <a:t> a </a:t>
            </a:r>
            <a:r>
              <a:rPr lang="en-US" dirty="0" err="1" smtClean="0"/>
              <a:t>suštinski</a:t>
            </a:r>
            <a:r>
              <a:rPr lang="en-US" dirty="0" smtClean="0"/>
              <a:t> se </a:t>
            </a:r>
            <a:r>
              <a:rPr lang="en-US" dirty="0" err="1" smtClean="0"/>
              <a:t>radi</a:t>
            </a:r>
            <a:r>
              <a:rPr lang="en-US" dirty="0" smtClean="0"/>
              <a:t> </a:t>
            </a:r>
            <a:r>
              <a:rPr lang="en-US" dirty="0" err="1" smtClean="0"/>
              <a:t>muskulotendinoznoj</a:t>
            </a:r>
            <a:r>
              <a:rPr lang="en-US" dirty="0" smtClean="0"/>
              <a:t> </a:t>
            </a:r>
            <a:r>
              <a:rPr lang="en-US" dirty="0" err="1" smtClean="0"/>
              <a:t>povredi</a:t>
            </a:r>
            <a:r>
              <a:rPr lang="en-US" dirty="0" smtClean="0"/>
              <a:t> m. </a:t>
            </a:r>
            <a:r>
              <a:rPr lang="en-US" dirty="0" err="1" smtClean="0"/>
              <a:t>trapeziusa</a:t>
            </a:r>
            <a:r>
              <a:rPr lang="en-US" dirty="0" smtClean="0"/>
              <a:t> </a:t>
            </a:r>
            <a:r>
              <a:rPr lang="en-US" dirty="0" err="1" smtClean="0"/>
              <a:t>usled</a:t>
            </a:r>
            <a:r>
              <a:rPr lang="en-US" dirty="0" smtClean="0"/>
              <a:t> </a:t>
            </a:r>
            <a:r>
              <a:rPr lang="en-US" dirty="0" err="1" smtClean="0"/>
              <a:t>naglog</a:t>
            </a:r>
            <a:r>
              <a:rPr lang="en-US" dirty="0" smtClean="0"/>
              <a:t> </a:t>
            </a:r>
            <a:r>
              <a:rPr lang="en-US" dirty="0" err="1" smtClean="0"/>
              <a:t>istezanja</a:t>
            </a:r>
            <a:r>
              <a:rPr lang="en-US" dirty="0" smtClean="0"/>
              <a:t> </a:t>
            </a:r>
            <a:r>
              <a:rPr lang="en-US" dirty="0" err="1" smtClean="0"/>
              <a:t>aktivno</a:t>
            </a:r>
            <a:r>
              <a:rPr lang="en-US" dirty="0" smtClean="0"/>
              <a:t> </a:t>
            </a:r>
            <a:r>
              <a:rPr lang="en-US" dirty="0" err="1" smtClean="0"/>
              <a:t>zgrčenog</a:t>
            </a:r>
            <a:r>
              <a:rPr lang="en-US" dirty="0" smtClean="0"/>
              <a:t> </a:t>
            </a:r>
            <a:r>
              <a:rPr lang="en-US" dirty="0" err="1" smtClean="0"/>
              <a:t>mišića</a:t>
            </a:r>
            <a:r>
              <a:rPr lang="en-US" dirty="0" smtClean="0"/>
              <a:t> </a:t>
            </a:r>
            <a:r>
              <a:rPr lang="en-US" dirty="0" err="1" smtClean="0"/>
              <a:t>sa</a:t>
            </a:r>
            <a:r>
              <a:rPr lang="en-US" dirty="0" smtClean="0"/>
              <a:t> </a:t>
            </a:r>
            <a:r>
              <a:rPr lang="en-US" dirty="0" err="1" smtClean="0"/>
              <a:t>rascepom</a:t>
            </a:r>
            <a:r>
              <a:rPr lang="en-US" dirty="0" smtClean="0"/>
              <a:t> </a:t>
            </a:r>
            <a:r>
              <a:rPr lang="en-US" dirty="0" err="1" smtClean="0"/>
              <a:t>manjeg</a:t>
            </a:r>
            <a:r>
              <a:rPr lang="en-US" dirty="0" smtClean="0"/>
              <a:t> </a:t>
            </a:r>
            <a:r>
              <a:rPr lang="en-US" dirty="0" err="1" smtClean="0"/>
              <a:t>broja</a:t>
            </a:r>
            <a:r>
              <a:rPr lang="en-US" dirty="0" smtClean="0"/>
              <a:t> </a:t>
            </a:r>
            <a:r>
              <a:rPr lang="en-US" dirty="0" err="1" smtClean="0"/>
              <a:t>vlakana</a:t>
            </a:r>
            <a:r>
              <a:rPr lang="en-US" dirty="0" smtClean="0"/>
              <a:t> </a:t>
            </a:r>
            <a:r>
              <a:rPr lang="en-US" dirty="0" err="1" smtClean="0"/>
              <a:t>ovog</a:t>
            </a:r>
            <a:r>
              <a:rPr lang="en-US" dirty="0" smtClean="0"/>
              <a:t> </a:t>
            </a:r>
            <a:r>
              <a:rPr lang="en-US" dirty="0" err="1" smtClean="0"/>
              <a:t>mišića</a:t>
            </a:r>
            <a:r>
              <a:rPr lang="en-US" dirty="0" smtClean="0"/>
              <a:t> </a:t>
            </a:r>
            <a:r>
              <a:rPr lang="en-US" dirty="0" err="1" smtClean="0"/>
              <a:t>na</a:t>
            </a:r>
            <a:r>
              <a:rPr lang="en-US" dirty="0" smtClean="0"/>
              <a:t> </a:t>
            </a:r>
            <a:r>
              <a:rPr lang="en-US" dirty="0" err="1" smtClean="0"/>
              <a:t>uglu</a:t>
            </a:r>
            <a:r>
              <a:rPr lang="en-US" dirty="0" smtClean="0"/>
              <a:t> </a:t>
            </a:r>
            <a:r>
              <a:rPr lang="en-US" dirty="0" err="1" smtClean="0"/>
              <a:t>vrata</a:t>
            </a:r>
            <a:r>
              <a:rPr lang="en-US" dirty="0" smtClean="0"/>
              <a:t>.</a:t>
            </a:r>
            <a:br>
              <a:rPr lang="en-US" dirty="0" smtClean="0"/>
            </a:br>
            <a:endParaRPr lang="en-US" dirty="0"/>
          </a:p>
        </p:txBody>
      </p:sp>
      <p:pic>
        <p:nvPicPr>
          <p:cNvPr id="5" name="Picture 4" descr="download (5).jpg"/>
          <p:cNvPicPr>
            <a:picLocks noChangeAspect="1"/>
          </p:cNvPicPr>
          <p:nvPr/>
        </p:nvPicPr>
        <p:blipFill>
          <a:blip r:embed="rId2"/>
          <a:stretch>
            <a:fillRect/>
          </a:stretch>
        </p:blipFill>
        <p:spPr>
          <a:xfrm>
            <a:off x="5486400" y="4698032"/>
            <a:ext cx="2286000" cy="171229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Akutna povreda m.tricepsa</a:t>
            </a:r>
            <a:endParaRPr lang="en-US" dirty="0"/>
          </a:p>
        </p:txBody>
      </p:sp>
      <p:sp>
        <p:nvSpPr>
          <p:cNvPr id="3" name="Content Placeholder 2"/>
          <p:cNvSpPr>
            <a:spLocks noGrp="1"/>
          </p:cNvSpPr>
          <p:nvPr>
            <p:ph idx="1"/>
          </p:nvPr>
        </p:nvSpPr>
        <p:spPr/>
        <p:txBody>
          <a:bodyPr>
            <a:normAutofit lnSpcReduction="10000"/>
          </a:bodyPr>
          <a:lstStyle/>
          <a:p>
            <a:r>
              <a:rPr lang="en-US" dirty="0" err="1" smtClean="0"/>
              <a:t>Povrede</a:t>
            </a:r>
            <a:r>
              <a:rPr lang="en-US" dirty="0" smtClean="0"/>
              <a:t> </a:t>
            </a:r>
            <a:r>
              <a:rPr lang="en-US" dirty="0" err="1" smtClean="0"/>
              <a:t>tetive</a:t>
            </a:r>
            <a:r>
              <a:rPr lang="en-US" dirty="0" smtClean="0"/>
              <a:t> </a:t>
            </a:r>
            <a:r>
              <a:rPr lang="en-US" dirty="0" err="1" smtClean="0"/>
              <a:t>duge</a:t>
            </a:r>
            <a:r>
              <a:rPr lang="en-US" dirty="0" smtClean="0"/>
              <a:t> </a:t>
            </a:r>
            <a:r>
              <a:rPr lang="en-US" dirty="0" err="1" smtClean="0"/>
              <a:t>glave</a:t>
            </a:r>
            <a:r>
              <a:rPr lang="en-US" dirty="0" smtClean="0"/>
              <a:t> </a:t>
            </a:r>
            <a:r>
              <a:rPr lang="en-US" dirty="0" err="1" smtClean="0"/>
              <a:t>ovog</a:t>
            </a:r>
            <a:r>
              <a:rPr lang="en-US" dirty="0" smtClean="0"/>
              <a:t> </a:t>
            </a:r>
            <a:r>
              <a:rPr lang="en-US" dirty="0" err="1" smtClean="0"/>
              <a:t>mišića</a:t>
            </a:r>
            <a:r>
              <a:rPr lang="en-US" dirty="0" smtClean="0"/>
              <a:t> </a:t>
            </a:r>
            <a:r>
              <a:rPr lang="en-US" dirty="0" err="1" smtClean="0"/>
              <a:t>su</a:t>
            </a:r>
            <a:r>
              <a:rPr lang="en-US" dirty="0" smtClean="0"/>
              <a:t> </a:t>
            </a:r>
            <a:r>
              <a:rPr lang="en-US" dirty="0" err="1" smtClean="0"/>
              <a:t>najčešće</a:t>
            </a:r>
            <a:r>
              <a:rPr lang="en-US" dirty="0" smtClean="0"/>
              <a:t> </a:t>
            </a:r>
            <a:r>
              <a:rPr lang="en-US" dirty="0" err="1" smtClean="0"/>
              <a:t>kod</a:t>
            </a:r>
            <a:r>
              <a:rPr lang="en-US" dirty="0" smtClean="0"/>
              <a:t> </a:t>
            </a:r>
            <a:r>
              <a:rPr lang="en-US" dirty="0" err="1" smtClean="0"/>
              <a:t>sportova</a:t>
            </a:r>
            <a:r>
              <a:rPr lang="en-US" dirty="0" smtClean="0"/>
              <a:t> </a:t>
            </a:r>
            <a:r>
              <a:rPr lang="en-US" dirty="0" err="1" smtClean="0"/>
              <a:t>gde</a:t>
            </a:r>
            <a:r>
              <a:rPr lang="en-US" dirty="0" smtClean="0"/>
              <a:t> </a:t>
            </a:r>
            <a:r>
              <a:rPr lang="en-US" dirty="0" err="1" smtClean="0"/>
              <a:t>dolazi</a:t>
            </a:r>
            <a:r>
              <a:rPr lang="en-US" dirty="0" smtClean="0"/>
              <a:t> do </a:t>
            </a:r>
            <a:r>
              <a:rPr lang="en-US" dirty="0" err="1" smtClean="0"/>
              <a:t>nagle</a:t>
            </a:r>
            <a:r>
              <a:rPr lang="en-US" dirty="0" smtClean="0"/>
              <a:t> </a:t>
            </a:r>
            <a:r>
              <a:rPr lang="en-US" dirty="0" err="1" smtClean="0"/>
              <a:t>deceleracije</a:t>
            </a:r>
            <a:r>
              <a:rPr lang="en-US" dirty="0" smtClean="0"/>
              <a:t> </a:t>
            </a:r>
            <a:r>
              <a:rPr lang="en-US" dirty="0" err="1" smtClean="0"/>
              <a:t>ruke</a:t>
            </a:r>
            <a:r>
              <a:rPr lang="en-US" dirty="0" smtClean="0"/>
              <a:t> </a:t>
            </a:r>
            <a:r>
              <a:rPr lang="en-US" dirty="0" err="1" smtClean="0"/>
              <a:t>na</a:t>
            </a:r>
            <a:r>
              <a:rPr lang="en-US" dirty="0" smtClean="0"/>
              <a:t> </a:t>
            </a:r>
            <a:r>
              <a:rPr lang="en-US" dirty="0" err="1" smtClean="0"/>
              <a:t>kraja</a:t>
            </a:r>
            <a:r>
              <a:rPr lang="en-US" dirty="0" smtClean="0"/>
              <a:t> </a:t>
            </a:r>
            <a:r>
              <a:rPr lang="en-US" dirty="0" err="1" smtClean="0"/>
              <a:t>bacanja</a:t>
            </a:r>
            <a:r>
              <a:rPr lang="en-US" dirty="0" smtClean="0"/>
              <a:t>. </a:t>
            </a:r>
            <a:r>
              <a:rPr lang="en-US" dirty="0" err="1" smtClean="0"/>
              <a:t>Kod</a:t>
            </a:r>
            <a:r>
              <a:rPr lang="en-US" dirty="0" smtClean="0"/>
              <a:t> </a:t>
            </a:r>
            <a:r>
              <a:rPr lang="en-US" dirty="0" err="1" smtClean="0"/>
              <a:t>naglog</a:t>
            </a:r>
            <a:r>
              <a:rPr lang="en-US" dirty="0" smtClean="0"/>
              <a:t> </a:t>
            </a:r>
            <a:r>
              <a:rPr lang="en-US" dirty="0" err="1" smtClean="0"/>
              <a:t>pokreta</a:t>
            </a:r>
            <a:r>
              <a:rPr lang="en-US" dirty="0" smtClean="0"/>
              <a:t> </a:t>
            </a:r>
            <a:r>
              <a:rPr lang="en-US" dirty="0" err="1" smtClean="0"/>
              <a:t>dolazi</a:t>
            </a:r>
            <a:r>
              <a:rPr lang="en-US" dirty="0" smtClean="0"/>
              <a:t> do </a:t>
            </a:r>
            <a:r>
              <a:rPr lang="en-US" dirty="0" err="1" smtClean="0"/>
              <a:t>avulzije</a:t>
            </a:r>
            <a:r>
              <a:rPr lang="en-US" dirty="0" smtClean="0"/>
              <a:t> </a:t>
            </a:r>
            <a:r>
              <a:rPr lang="en-US" dirty="0" err="1" smtClean="0"/>
              <a:t>njegovog</a:t>
            </a:r>
            <a:r>
              <a:rPr lang="en-US" dirty="0" smtClean="0"/>
              <a:t> </a:t>
            </a:r>
            <a:r>
              <a:rPr lang="en-US" dirty="0" err="1" smtClean="0"/>
              <a:t>scapularnog</a:t>
            </a:r>
            <a:r>
              <a:rPr lang="en-US" dirty="0" smtClean="0"/>
              <a:t> </a:t>
            </a:r>
            <a:r>
              <a:rPr lang="en-US" dirty="0" err="1" smtClean="0"/>
              <a:t>pripoja</a:t>
            </a:r>
            <a:r>
              <a:rPr lang="en-US" dirty="0" smtClean="0"/>
              <a:t>. </a:t>
            </a:r>
            <a:r>
              <a:rPr lang="en-US" dirty="0" err="1" smtClean="0"/>
              <a:t>Bol</a:t>
            </a:r>
            <a:r>
              <a:rPr lang="en-US" dirty="0" smtClean="0"/>
              <a:t> se </a:t>
            </a:r>
            <a:r>
              <a:rPr lang="en-US" dirty="0" err="1" smtClean="0"/>
              <a:t>prostire</a:t>
            </a:r>
            <a:r>
              <a:rPr lang="en-US" dirty="0" smtClean="0"/>
              <a:t> u </a:t>
            </a:r>
            <a:r>
              <a:rPr lang="en-US" dirty="0" err="1" smtClean="0"/>
              <a:t>posteriornom</a:t>
            </a:r>
            <a:r>
              <a:rPr lang="en-US" dirty="0" smtClean="0"/>
              <a:t> </a:t>
            </a:r>
            <a:r>
              <a:rPr lang="en-US" dirty="0" err="1" smtClean="0"/>
              <a:t>pazušnom</a:t>
            </a:r>
            <a:r>
              <a:rPr lang="en-US" dirty="0" smtClean="0"/>
              <a:t> </a:t>
            </a:r>
            <a:r>
              <a:rPr lang="en-US" dirty="0" err="1" smtClean="0"/>
              <a:t>naboru</a:t>
            </a:r>
            <a:r>
              <a:rPr lang="en-US" dirty="0" smtClean="0"/>
              <a:t>. </a:t>
            </a:r>
            <a:r>
              <a:rPr lang="en-US" dirty="0" err="1" smtClean="0"/>
              <a:t>Pri</a:t>
            </a:r>
            <a:r>
              <a:rPr lang="en-US" dirty="0" smtClean="0"/>
              <a:t> </a:t>
            </a:r>
            <a:r>
              <a:rPr lang="en-US" dirty="0" err="1" smtClean="0"/>
              <a:t>svakom</a:t>
            </a:r>
            <a:r>
              <a:rPr lang="en-US" dirty="0" smtClean="0"/>
              <a:t/>
            </a:r>
            <a:br>
              <a:rPr lang="en-US" dirty="0" smtClean="0"/>
            </a:br>
            <a:r>
              <a:rPr lang="en-US" dirty="0" err="1" smtClean="0"/>
              <a:t>bacanju</a:t>
            </a:r>
            <a:r>
              <a:rPr lang="en-US" dirty="0" smtClean="0"/>
              <a:t> </a:t>
            </a:r>
            <a:r>
              <a:rPr lang="en-US" dirty="0" err="1" smtClean="0"/>
              <a:t>bol</a:t>
            </a:r>
            <a:r>
              <a:rPr lang="en-US" dirty="0" smtClean="0"/>
              <a:t> se </a:t>
            </a:r>
            <a:r>
              <a:rPr lang="en-US" dirty="0" err="1" smtClean="0"/>
              <a:t>povećava</a:t>
            </a:r>
            <a:r>
              <a:rPr lang="en-US" dirty="0" smtClean="0"/>
              <a:t>. </a:t>
            </a:r>
            <a:endParaRPr lang="sr-Latn-RS" dirty="0" smtClean="0"/>
          </a:p>
          <a:p>
            <a:r>
              <a:rPr lang="en-US" dirty="0" err="1" smtClean="0"/>
              <a:t>Princip</a:t>
            </a:r>
            <a:r>
              <a:rPr lang="en-US" dirty="0" smtClean="0"/>
              <a:t> </a:t>
            </a:r>
            <a:r>
              <a:rPr lang="en-US" dirty="0" err="1" smtClean="0"/>
              <a:t>lečenja</a:t>
            </a:r>
            <a:r>
              <a:rPr lang="en-US" dirty="0" smtClean="0"/>
              <a:t> - </a:t>
            </a:r>
            <a:r>
              <a:rPr lang="en-US" dirty="0" err="1" smtClean="0"/>
              <a:t>bazična</a:t>
            </a:r>
            <a:r>
              <a:rPr lang="en-US" dirty="0" smtClean="0"/>
              <a:t> </a:t>
            </a:r>
            <a:r>
              <a:rPr lang="en-US" dirty="0" err="1" smtClean="0"/>
              <a:t>terapija</a:t>
            </a:r>
            <a:r>
              <a:rPr lang="en-US" dirty="0" smtClean="0"/>
              <a:t>.</a:t>
            </a:r>
            <a:br>
              <a:rPr lang="en-US" dirty="0" smtClean="0"/>
            </a:br>
            <a:endParaRPr lang="en-US" dirty="0" smtClean="0"/>
          </a:p>
          <a:p>
            <a:endParaRPr lang="en-US" dirty="0"/>
          </a:p>
        </p:txBody>
      </p:sp>
      <p:pic>
        <p:nvPicPr>
          <p:cNvPr id="5" name="Picture 4" descr="download (6).jpg"/>
          <p:cNvPicPr>
            <a:picLocks noChangeAspect="1"/>
          </p:cNvPicPr>
          <p:nvPr/>
        </p:nvPicPr>
        <p:blipFill>
          <a:blip r:embed="rId2"/>
          <a:stretch>
            <a:fillRect/>
          </a:stretch>
        </p:blipFill>
        <p:spPr>
          <a:xfrm>
            <a:off x="6553200" y="4419600"/>
            <a:ext cx="2133600" cy="2143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
            </a:r>
            <a:br>
              <a:rPr lang="sr-Latn-RS" dirty="0" smtClean="0"/>
            </a:br>
            <a:r>
              <a:rPr lang="en-US" b="1" dirty="0" smtClean="0">
                <a:solidFill>
                  <a:schemeClr val="tx1"/>
                </a:solidFill>
              </a:rPr>
              <a:t>Z</a:t>
            </a:r>
            <a:r>
              <a:rPr lang="sr-Latn-RS" b="1" dirty="0" smtClean="0">
                <a:solidFill>
                  <a:schemeClr val="tx1"/>
                </a:solidFill>
              </a:rPr>
              <a:t>globovi u ramenom pojasu:</a:t>
            </a:r>
            <a:br>
              <a:rPr lang="sr-Latn-RS" b="1" dirty="0" smtClean="0">
                <a:solidFill>
                  <a:schemeClr val="tx1"/>
                </a:solidFill>
              </a:rPr>
            </a:br>
            <a:endParaRPr lang="en-US" b="1" dirty="0">
              <a:solidFill>
                <a:schemeClr val="tx1"/>
              </a:solidFill>
            </a:endParaRPr>
          </a:p>
        </p:txBody>
      </p:sp>
      <p:pic>
        <p:nvPicPr>
          <p:cNvPr id="4" name="Content Placeholder 3" descr="joints3.jpg"/>
          <p:cNvPicPr>
            <a:picLocks noGrp="1" noChangeAspect="1"/>
          </p:cNvPicPr>
          <p:nvPr>
            <p:ph idx="1"/>
          </p:nvPr>
        </p:nvPicPr>
        <p:blipFill>
          <a:blip r:embed="rId2" cstate="print"/>
          <a:stretch>
            <a:fillRect/>
          </a:stretch>
        </p:blipFill>
        <p:spPr>
          <a:xfrm>
            <a:off x="539552" y="1412776"/>
            <a:ext cx="8208912" cy="504056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style>
          <a:lnRef idx="1">
            <a:schemeClr val="accent3"/>
          </a:lnRef>
          <a:fillRef idx="2">
            <a:schemeClr val="accent3"/>
          </a:fillRef>
          <a:effectRef idx="1">
            <a:schemeClr val="accent3"/>
          </a:effectRef>
          <a:fontRef idx="minor">
            <a:schemeClr val="dk1"/>
          </a:fontRef>
        </p:style>
        <p:txBody>
          <a:bodyPr/>
          <a:lstStyle/>
          <a:p>
            <a:r>
              <a:rPr lang="sr-Latn-RS" dirty="0" smtClean="0"/>
              <a:t>Luksacije ramena</a:t>
            </a:r>
            <a:endParaRPr lang="en-US" dirty="0"/>
          </a:p>
        </p:txBody>
      </p:sp>
      <p:sp>
        <p:nvSpPr>
          <p:cNvPr id="3" name="Content Placeholder 2"/>
          <p:cNvSpPr>
            <a:spLocks noGrp="1"/>
          </p:cNvSpPr>
          <p:nvPr>
            <p:ph idx="1"/>
          </p:nvPr>
        </p:nvSpPr>
        <p:spPr>
          <a:xfrm>
            <a:off x="457200" y="1219200"/>
            <a:ext cx="8229600" cy="4876800"/>
          </a:xfrm>
        </p:spPr>
        <p:txBody>
          <a:bodyPr>
            <a:normAutofit fontScale="25000" lnSpcReduction="20000"/>
          </a:bodyPr>
          <a:lstStyle/>
          <a:p>
            <a:pPr>
              <a:buNone/>
            </a:pPr>
            <a:endParaRPr lang="en-US" dirty="0" smtClean="0"/>
          </a:p>
          <a:p>
            <a:r>
              <a:rPr lang="en-US" sz="8000" b="1" dirty="0" err="1" smtClean="0"/>
              <a:t>Iščašenje</a:t>
            </a:r>
            <a:r>
              <a:rPr lang="en-US" sz="8000" dirty="0" smtClean="0"/>
              <a:t> </a:t>
            </a:r>
            <a:r>
              <a:rPr lang="en-US" sz="8000" dirty="0" err="1" smtClean="0"/>
              <a:t>ramena</a:t>
            </a:r>
            <a:r>
              <a:rPr lang="en-US" sz="8000" dirty="0" smtClean="0"/>
              <a:t> </a:t>
            </a:r>
            <a:r>
              <a:rPr lang="en-US" sz="8000" dirty="0" err="1" smtClean="0"/>
              <a:t>nastaje</a:t>
            </a:r>
            <a:r>
              <a:rPr lang="en-US" sz="8000" dirty="0" smtClean="0"/>
              <a:t> </a:t>
            </a:r>
            <a:r>
              <a:rPr lang="en-US" sz="8000" dirty="0" err="1" smtClean="0"/>
              <a:t>kad</a:t>
            </a:r>
            <a:r>
              <a:rPr lang="en-US" sz="8000" dirty="0" smtClean="0"/>
              <a:t> </a:t>
            </a:r>
            <a:r>
              <a:rPr lang="en-US" sz="8000" dirty="0" err="1" smtClean="0"/>
              <a:t>kost</a:t>
            </a:r>
            <a:r>
              <a:rPr lang="en-US" sz="8000" dirty="0" smtClean="0"/>
              <a:t> </a:t>
            </a:r>
            <a:r>
              <a:rPr lang="en-US" sz="8000" dirty="0" err="1" smtClean="0"/>
              <a:t>nadlaktice</a:t>
            </a:r>
            <a:r>
              <a:rPr lang="en-US" sz="8000" dirty="0" smtClean="0"/>
              <a:t> (</a:t>
            </a:r>
            <a:r>
              <a:rPr lang="en-US" sz="8000" dirty="0" err="1" smtClean="0"/>
              <a:t>humerus</a:t>
            </a:r>
            <a:r>
              <a:rPr lang="en-US" sz="8000" dirty="0" smtClean="0"/>
              <a:t>) </a:t>
            </a:r>
            <a:r>
              <a:rPr lang="en-US" sz="8000" dirty="0" err="1" smtClean="0"/>
              <a:t>izleti</a:t>
            </a:r>
            <a:r>
              <a:rPr lang="en-US" sz="8000" dirty="0" smtClean="0"/>
              <a:t> </a:t>
            </a:r>
            <a:r>
              <a:rPr lang="en-US" sz="8000" dirty="0" err="1" smtClean="0"/>
              <a:t>iz</a:t>
            </a:r>
            <a:r>
              <a:rPr lang="en-US" sz="8000" dirty="0" smtClean="0"/>
              <a:t> </a:t>
            </a:r>
            <a:r>
              <a:rPr lang="en-US" sz="8000" dirty="0" err="1" smtClean="0"/>
              <a:t>zgloba</a:t>
            </a:r>
            <a:r>
              <a:rPr lang="en-US" sz="8000" dirty="0" smtClean="0"/>
              <a:t> </a:t>
            </a:r>
            <a:r>
              <a:rPr lang="en-US" sz="8000" dirty="0" err="1" smtClean="0"/>
              <a:t>i</a:t>
            </a:r>
            <a:r>
              <a:rPr lang="en-US" sz="8000" dirty="0" smtClean="0"/>
              <a:t> </a:t>
            </a:r>
            <a:r>
              <a:rPr lang="en-US" sz="8000" dirty="0" err="1" smtClean="0"/>
              <a:t>nađe</a:t>
            </a:r>
            <a:r>
              <a:rPr lang="en-US" sz="8000" dirty="0" smtClean="0"/>
              <a:t> se </a:t>
            </a:r>
            <a:r>
              <a:rPr lang="en-US" sz="8000" dirty="0" err="1" smtClean="0"/>
              <a:t>obično</a:t>
            </a:r>
            <a:r>
              <a:rPr lang="en-US" sz="8000" dirty="0" smtClean="0"/>
              <a:t> </a:t>
            </a:r>
            <a:r>
              <a:rPr lang="en-US" sz="8000" dirty="0" err="1" smtClean="0"/>
              <a:t>ispred</a:t>
            </a:r>
            <a:r>
              <a:rPr lang="en-US" sz="8000" dirty="0" smtClean="0"/>
              <a:t> </a:t>
            </a:r>
            <a:r>
              <a:rPr lang="en-US" sz="8000" dirty="0" err="1" smtClean="0"/>
              <a:t>ili</a:t>
            </a:r>
            <a:r>
              <a:rPr lang="en-US" sz="8000" dirty="0" smtClean="0"/>
              <a:t> </a:t>
            </a:r>
            <a:r>
              <a:rPr lang="en-US" sz="8000" dirty="0" err="1" smtClean="0"/>
              <a:t>ispod</a:t>
            </a:r>
            <a:r>
              <a:rPr lang="en-US" sz="8000" dirty="0" smtClean="0"/>
              <a:t> </a:t>
            </a:r>
            <a:r>
              <a:rPr lang="en-US" sz="8000" dirty="0" err="1" smtClean="0"/>
              <a:t>ramena</a:t>
            </a:r>
            <a:r>
              <a:rPr lang="en-US" sz="8000" dirty="0" smtClean="0"/>
              <a:t>. U tom </a:t>
            </a:r>
            <a:r>
              <a:rPr lang="en-US" sz="8000" dirty="0" err="1" smtClean="0"/>
              <a:t>slučaju</a:t>
            </a:r>
            <a:r>
              <a:rPr lang="en-US" sz="8000" dirty="0" smtClean="0"/>
              <a:t> </a:t>
            </a:r>
            <a:r>
              <a:rPr lang="en-US" sz="8000" dirty="0" err="1" smtClean="0"/>
              <a:t>ligamenti</a:t>
            </a:r>
            <a:r>
              <a:rPr lang="en-US" sz="8000" dirty="0" smtClean="0"/>
              <a:t> </a:t>
            </a:r>
            <a:r>
              <a:rPr lang="en-US" sz="8000" dirty="0" err="1" smtClean="0"/>
              <a:t>i</a:t>
            </a:r>
            <a:r>
              <a:rPr lang="en-US" sz="8000" dirty="0" smtClean="0"/>
              <a:t> </a:t>
            </a:r>
            <a:r>
              <a:rPr lang="en-US" sz="8000" dirty="0" err="1" smtClean="0"/>
              <a:t>ostala</a:t>
            </a:r>
            <a:r>
              <a:rPr lang="en-US" sz="8000" dirty="0" smtClean="0"/>
              <a:t> </a:t>
            </a:r>
            <a:r>
              <a:rPr lang="en-US" sz="8000" dirty="0" err="1" smtClean="0"/>
              <a:t>vezivna</a:t>
            </a:r>
            <a:r>
              <a:rPr lang="en-US" sz="8000" dirty="0" smtClean="0"/>
              <a:t> </a:t>
            </a:r>
            <a:r>
              <a:rPr lang="en-US" sz="8000" dirty="0" err="1" smtClean="0"/>
              <a:t>tkiva</a:t>
            </a:r>
            <a:r>
              <a:rPr lang="en-US" sz="8000" dirty="0" smtClean="0"/>
              <a:t> </a:t>
            </a:r>
            <a:r>
              <a:rPr lang="en-US" sz="8000" dirty="0" err="1" smtClean="0"/>
              <a:t>su</a:t>
            </a:r>
            <a:r>
              <a:rPr lang="en-US" sz="8000" dirty="0" smtClean="0"/>
              <a:t> </a:t>
            </a:r>
            <a:r>
              <a:rPr lang="en-US" sz="8000" dirty="0" err="1" smtClean="0"/>
              <a:t>istegnuta</a:t>
            </a:r>
            <a:r>
              <a:rPr lang="en-US" sz="8000" dirty="0" smtClean="0"/>
              <a:t>, </a:t>
            </a:r>
            <a:r>
              <a:rPr lang="en-US" sz="8000" dirty="0" err="1" smtClean="0"/>
              <a:t>ili</a:t>
            </a:r>
            <a:r>
              <a:rPr lang="en-US" sz="8000" dirty="0" smtClean="0"/>
              <a:t> </a:t>
            </a:r>
            <a:r>
              <a:rPr lang="en-US" sz="8000" dirty="0" err="1" smtClean="0"/>
              <a:t>pokidana</a:t>
            </a:r>
            <a:r>
              <a:rPr lang="en-US" sz="8000" dirty="0" smtClean="0"/>
              <a:t>, a </a:t>
            </a:r>
            <a:r>
              <a:rPr lang="en-US" sz="8000" dirty="0" err="1" smtClean="0"/>
              <a:t>ponekad</a:t>
            </a:r>
            <a:r>
              <a:rPr lang="en-US" sz="8000" dirty="0" smtClean="0"/>
              <a:t> </a:t>
            </a:r>
            <a:r>
              <a:rPr lang="en-US" sz="8000" dirty="0" err="1" smtClean="0"/>
              <a:t>dolazi</a:t>
            </a:r>
            <a:r>
              <a:rPr lang="en-US" sz="8000" dirty="0" smtClean="0"/>
              <a:t> do </a:t>
            </a:r>
            <a:r>
              <a:rPr lang="en-US" sz="8000" dirty="0" err="1" smtClean="0"/>
              <a:t>povrede</a:t>
            </a:r>
            <a:r>
              <a:rPr lang="en-US" sz="8000" dirty="0" smtClean="0"/>
              <a:t> </a:t>
            </a:r>
            <a:r>
              <a:rPr lang="en-US" sz="8000" dirty="0" err="1" smtClean="0"/>
              <a:t>nerava</a:t>
            </a:r>
            <a:r>
              <a:rPr lang="en-US" sz="8000" dirty="0" smtClean="0"/>
              <a:t> </a:t>
            </a:r>
            <a:r>
              <a:rPr lang="en-US" sz="8000" dirty="0" err="1" smtClean="0"/>
              <a:t>i</a:t>
            </a:r>
            <a:r>
              <a:rPr lang="en-US" sz="8000" dirty="0" smtClean="0"/>
              <a:t> </a:t>
            </a:r>
            <a:r>
              <a:rPr lang="en-US" sz="8000" dirty="0" err="1" smtClean="0"/>
              <a:t>krvnih</a:t>
            </a:r>
            <a:r>
              <a:rPr lang="en-US" sz="8000" dirty="0" smtClean="0"/>
              <a:t> </a:t>
            </a:r>
            <a:r>
              <a:rPr lang="en-US" sz="8000" dirty="0" err="1" smtClean="0"/>
              <a:t>sudova</a:t>
            </a:r>
            <a:r>
              <a:rPr lang="en-US" sz="8000" dirty="0" smtClean="0"/>
              <a:t> </a:t>
            </a:r>
            <a:r>
              <a:rPr lang="en-US" sz="8000" dirty="0" err="1" smtClean="0"/>
              <a:t>ramena</a:t>
            </a:r>
            <a:r>
              <a:rPr lang="en-US" sz="8000" dirty="0" smtClean="0"/>
              <a:t>, </a:t>
            </a:r>
            <a:r>
              <a:rPr lang="en-US" sz="8000" dirty="0" err="1" smtClean="0"/>
              <a:t>što</a:t>
            </a:r>
            <a:r>
              <a:rPr lang="en-US" sz="8000" dirty="0" smtClean="0"/>
              <a:t> </a:t>
            </a:r>
            <a:r>
              <a:rPr lang="en-US" sz="8000" dirty="0" err="1" smtClean="0"/>
              <a:t>izaziva</a:t>
            </a:r>
            <a:r>
              <a:rPr lang="en-US" sz="8000" dirty="0" smtClean="0"/>
              <a:t> </a:t>
            </a:r>
            <a:r>
              <a:rPr lang="en-US" sz="8000" dirty="0" err="1" smtClean="0"/>
              <a:t>utrnulost</a:t>
            </a:r>
            <a:r>
              <a:rPr lang="en-US" sz="8000" dirty="0" smtClean="0"/>
              <a:t> </a:t>
            </a:r>
            <a:r>
              <a:rPr lang="en-US" sz="8000" dirty="0" err="1" smtClean="0"/>
              <a:t>šake</a:t>
            </a:r>
            <a:r>
              <a:rPr lang="en-US" sz="8000" dirty="0" smtClean="0"/>
              <a:t> </a:t>
            </a:r>
            <a:r>
              <a:rPr lang="en-US" sz="8000" dirty="0" err="1" smtClean="0"/>
              <a:t>i</a:t>
            </a:r>
            <a:r>
              <a:rPr lang="en-US" sz="8000" dirty="0" smtClean="0"/>
              <a:t> </a:t>
            </a:r>
            <a:r>
              <a:rPr lang="en-US" sz="8000" dirty="0" err="1" smtClean="0"/>
              <a:t>gubitak</a:t>
            </a:r>
            <a:r>
              <a:rPr lang="en-US" sz="8000" dirty="0" smtClean="0"/>
              <a:t> </a:t>
            </a:r>
            <a:r>
              <a:rPr lang="en-US" sz="8000" dirty="0" err="1" smtClean="0"/>
              <a:t>cirkulacije</a:t>
            </a:r>
            <a:r>
              <a:rPr lang="en-US" sz="8000" dirty="0" smtClean="0"/>
              <a:t> u </a:t>
            </a:r>
            <a:r>
              <a:rPr lang="en-US" sz="8000" dirty="0" err="1" smtClean="0"/>
              <a:t>ruci</a:t>
            </a:r>
            <a:r>
              <a:rPr lang="en-US" sz="8000" dirty="0" smtClean="0"/>
              <a:t>. </a:t>
            </a:r>
            <a:br>
              <a:rPr lang="en-US" sz="8000" dirty="0" smtClean="0"/>
            </a:br>
            <a:r>
              <a:rPr lang="en-US" sz="8000" dirty="0" smtClean="0"/>
              <a:t/>
            </a:r>
            <a:br>
              <a:rPr lang="en-US" sz="8000" dirty="0" smtClean="0"/>
            </a:br>
            <a:r>
              <a:rPr lang="en-US" sz="8000" dirty="0" err="1" smtClean="0"/>
              <a:t>Povreda</a:t>
            </a:r>
            <a:r>
              <a:rPr lang="en-US" sz="8000" dirty="0" smtClean="0"/>
              <a:t> </a:t>
            </a:r>
            <a:r>
              <a:rPr lang="en-US" sz="8000" dirty="0" err="1" smtClean="0"/>
              <a:t>nastaje</a:t>
            </a:r>
            <a:r>
              <a:rPr lang="en-US" sz="8000" dirty="0" smtClean="0"/>
              <a:t> </a:t>
            </a:r>
            <a:r>
              <a:rPr lang="en-US" sz="8000" dirty="0" err="1" smtClean="0"/>
              <a:t>padom</a:t>
            </a:r>
            <a:r>
              <a:rPr lang="en-US" sz="8000" dirty="0" smtClean="0"/>
              <a:t> </a:t>
            </a:r>
            <a:r>
              <a:rPr lang="en-US" sz="8000" dirty="0" err="1" smtClean="0"/>
              <a:t>na</a:t>
            </a:r>
            <a:r>
              <a:rPr lang="en-US" sz="8000" dirty="0" smtClean="0"/>
              <a:t> </a:t>
            </a:r>
            <a:r>
              <a:rPr lang="en-US" sz="8000" dirty="0" err="1" smtClean="0"/>
              <a:t>ispruženu</a:t>
            </a:r>
            <a:r>
              <a:rPr lang="en-US" sz="8000" dirty="0" smtClean="0"/>
              <a:t> </a:t>
            </a:r>
            <a:r>
              <a:rPr lang="en-US" sz="8000" dirty="0" err="1" smtClean="0"/>
              <a:t>šaku</a:t>
            </a:r>
            <a:r>
              <a:rPr lang="en-US" sz="8000" dirty="0" smtClean="0"/>
              <a:t> </a:t>
            </a:r>
            <a:r>
              <a:rPr lang="en-US" sz="8000" dirty="0" err="1" smtClean="0"/>
              <a:t>ili</a:t>
            </a:r>
            <a:r>
              <a:rPr lang="en-US" sz="8000" dirty="0" smtClean="0"/>
              <a:t> </a:t>
            </a:r>
            <a:r>
              <a:rPr lang="en-US" sz="8000" dirty="0" err="1" smtClean="0"/>
              <a:t>ruku</a:t>
            </a:r>
            <a:r>
              <a:rPr lang="en-US" sz="8000" dirty="0" smtClean="0"/>
              <a:t>, </a:t>
            </a:r>
            <a:r>
              <a:rPr lang="en-US" sz="8000" dirty="0" err="1" smtClean="0"/>
              <a:t>direktan</a:t>
            </a:r>
            <a:r>
              <a:rPr lang="en-US" sz="8000" dirty="0" smtClean="0"/>
              <a:t> pad </a:t>
            </a:r>
            <a:r>
              <a:rPr lang="en-US" sz="8000" dirty="0" err="1" smtClean="0"/>
              <a:t>ili</a:t>
            </a:r>
            <a:r>
              <a:rPr lang="en-US" sz="8000" dirty="0" smtClean="0"/>
              <a:t> </a:t>
            </a:r>
            <a:r>
              <a:rPr lang="en-US" sz="8000" dirty="0" err="1" smtClean="0"/>
              <a:t>udarac</a:t>
            </a:r>
            <a:r>
              <a:rPr lang="en-US" sz="8000" dirty="0" smtClean="0"/>
              <a:t> u </a:t>
            </a:r>
            <a:r>
              <a:rPr lang="en-US" sz="8000" dirty="0" err="1" smtClean="0"/>
              <a:t>rame</a:t>
            </a:r>
            <a:r>
              <a:rPr lang="en-US" sz="8000" dirty="0" smtClean="0"/>
              <a:t>, </a:t>
            </a:r>
            <a:r>
              <a:rPr lang="en-US" sz="8000" dirty="0" err="1" smtClean="0"/>
              <a:t>ili</a:t>
            </a:r>
            <a:r>
              <a:rPr lang="en-US" sz="8000" dirty="0" smtClean="0"/>
              <a:t> </a:t>
            </a:r>
            <a:r>
              <a:rPr lang="en-US" sz="8000" dirty="0" err="1" smtClean="0"/>
              <a:t>nasilno</a:t>
            </a:r>
            <a:r>
              <a:rPr lang="en-US" sz="8000" dirty="0" smtClean="0"/>
              <a:t> </a:t>
            </a:r>
            <a:r>
              <a:rPr lang="en-US" sz="8000" dirty="0" err="1" smtClean="0"/>
              <a:t>savijanje</a:t>
            </a:r>
            <a:r>
              <a:rPr lang="en-US" sz="8000" dirty="0" smtClean="0"/>
              <a:t> </a:t>
            </a:r>
            <a:r>
              <a:rPr lang="en-US" sz="8000" dirty="0" err="1" smtClean="0"/>
              <a:t>ruke</a:t>
            </a:r>
            <a:r>
              <a:rPr lang="en-US" sz="8000" dirty="0" smtClean="0"/>
              <a:t> </a:t>
            </a:r>
            <a:r>
              <a:rPr lang="en-US" sz="8000" dirty="0" err="1" smtClean="0"/>
              <a:t>preko</a:t>
            </a:r>
            <a:r>
              <a:rPr lang="en-US" sz="8000" dirty="0" smtClean="0"/>
              <a:t> </a:t>
            </a:r>
            <a:r>
              <a:rPr lang="en-US" sz="8000" dirty="0" err="1" smtClean="0"/>
              <a:t>glave</a:t>
            </a:r>
            <a:r>
              <a:rPr lang="en-US" sz="8000" dirty="0" smtClean="0"/>
              <a:t>. </a:t>
            </a:r>
            <a:r>
              <a:rPr lang="en-US" sz="8000" dirty="0" err="1" smtClean="0"/>
              <a:t>Najčešće</a:t>
            </a:r>
            <a:r>
              <a:rPr lang="en-US" sz="8000" dirty="0" smtClean="0"/>
              <a:t> se </a:t>
            </a:r>
            <a:r>
              <a:rPr lang="en-US" sz="8000" dirty="0" err="1" smtClean="0"/>
              <a:t>javlja</a:t>
            </a:r>
            <a:r>
              <a:rPr lang="en-US" sz="8000" dirty="0" smtClean="0"/>
              <a:t> </a:t>
            </a:r>
            <a:r>
              <a:rPr lang="en-US" sz="8000" dirty="0" err="1" smtClean="0"/>
              <a:t>kod</a:t>
            </a:r>
            <a:r>
              <a:rPr lang="en-US" sz="8000" dirty="0" smtClean="0"/>
              <a:t> </a:t>
            </a:r>
            <a:r>
              <a:rPr lang="en-US" sz="8000" dirty="0" err="1" smtClean="0"/>
              <a:t>džudista</a:t>
            </a:r>
            <a:r>
              <a:rPr lang="en-US" sz="8000" dirty="0" smtClean="0"/>
              <a:t>, a </a:t>
            </a:r>
            <a:r>
              <a:rPr lang="en-US" sz="8000" dirty="0" err="1" smtClean="0"/>
              <a:t>često</a:t>
            </a:r>
            <a:r>
              <a:rPr lang="en-US" sz="8000" dirty="0" smtClean="0"/>
              <a:t> </a:t>
            </a:r>
            <a:r>
              <a:rPr lang="en-US" sz="8000" dirty="0" err="1" smtClean="0"/>
              <a:t>i</a:t>
            </a:r>
            <a:r>
              <a:rPr lang="en-US" sz="8000" dirty="0" smtClean="0"/>
              <a:t> u </a:t>
            </a:r>
            <a:r>
              <a:rPr lang="en-US" sz="8000" dirty="0" err="1" smtClean="0"/>
              <a:t>svim</a:t>
            </a:r>
            <a:r>
              <a:rPr lang="en-US" sz="8000" dirty="0" smtClean="0"/>
              <a:t> </a:t>
            </a:r>
            <a:r>
              <a:rPr lang="en-US" sz="8000" dirty="0" err="1" smtClean="0"/>
              <a:t>igrama</a:t>
            </a:r>
            <a:r>
              <a:rPr lang="en-US" sz="8000" dirty="0" smtClean="0"/>
              <a:t> </a:t>
            </a:r>
            <a:r>
              <a:rPr lang="en-US" sz="8000" dirty="0" err="1" smtClean="0"/>
              <a:t>sa</a:t>
            </a:r>
            <a:r>
              <a:rPr lang="en-US" sz="8000" dirty="0" smtClean="0"/>
              <a:t> </a:t>
            </a:r>
            <a:r>
              <a:rPr lang="en-US" sz="8000" dirty="0" err="1" smtClean="0"/>
              <a:t>loptom</a:t>
            </a:r>
            <a:r>
              <a:rPr lang="en-US" sz="8000" dirty="0" smtClean="0"/>
              <a:t> </a:t>
            </a:r>
            <a:r>
              <a:rPr lang="en-US" sz="8000" dirty="0" err="1" smtClean="0"/>
              <a:t>usled</a:t>
            </a:r>
            <a:r>
              <a:rPr lang="en-US" sz="8000" dirty="0" smtClean="0"/>
              <a:t> </a:t>
            </a:r>
            <a:r>
              <a:rPr lang="en-US" sz="8000" dirty="0" err="1" smtClean="0"/>
              <a:t>nepažnje</a:t>
            </a:r>
            <a:r>
              <a:rPr lang="en-US" sz="8000" dirty="0" smtClean="0"/>
              <a:t> u </a:t>
            </a:r>
            <a:r>
              <a:rPr lang="en-US" sz="8000" dirty="0" err="1" smtClean="0"/>
              <a:t>igri</a:t>
            </a:r>
            <a:r>
              <a:rPr lang="en-US" sz="8000" dirty="0" smtClean="0"/>
              <a:t>. </a:t>
            </a:r>
            <a:r>
              <a:rPr lang="en-US" sz="8000" dirty="0" err="1" smtClean="0"/>
              <a:t>Dominira</a:t>
            </a:r>
            <a:r>
              <a:rPr lang="en-US" sz="8000" dirty="0" smtClean="0"/>
              <a:t> </a:t>
            </a:r>
            <a:r>
              <a:rPr lang="en-US" sz="8000" dirty="0" err="1" smtClean="0"/>
              <a:t>jak</a:t>
            </a:r>
            <a:r>
              <a:rPr lang="en-US" sz="8000" dirty="0" smtClean="0"/>
              <a:t> </a:t>
            </a:r>
            <a:r>
              <a:rPr lang="en-US" sz="8000" dirty="0" err="1" smtClean="0"/>
              <a:t>bol</a:t>
            </a:r>
            <a:r>
              <a:rPr lang="en-US" sz="8000" dirty="0" smtClean="0"/>
              <a:t>, </a:t>
            </a:r>
            <a:r>
              <a:rPr lang="en-US" sz="8000" dirty="0" err="1" smtClean="0"/>
              <a:t>ograničen</a:t>
            </a:r>
            <a:r>
              <a:rPr lang="en-US" sz="8000" dirty="0" smtClean="0"/>
              <a:t> je </a:t>
            </a:r>
            <a:r>
              <a:rPr lang="en-US" sz="8000" dirty="0" err="1" smtClean="0"/>
              <a:t>pokret</a:t>
            </a:r>
            <a:r>
              <a:rPr lang="en-US" sz="8000" dirty="0" smtClean="0"/>
              <a:t> </a:t>
            </a:r>
            <a:r>
              <a:rPr lang="en-US" sz="8000" dirty="0" err="1" smtClean="0"/>
              <a:t>ramena</a:t>
            </a:r>
            <a:r>
              <a:rPr lang="en-US" sz="8000" dirty="0" smtClean="0"/>
              <a:t>, </a:t>
            </a:r>
            <a:r>
              <a:rPr lang="en-US" sz="8000" dirty="0" err="1" smtClean="0"/>
              <a:t>javlja</a:t>
            </a:r>
            <a:r>
              <a:rPr lang="en-US" sz="8000" dirty="0" smtClean="0"/>
              <a:t> se </a:t>
            </a:r>
            <a:r>
              <a:rPr lang="en-US" sz="8000" dirty="0" err="1" smtClean="0"/>
              <a:t>otok</a:t>
            </a:r>
            <a:r>
              <a:rPr lang="en-US" sz="8000" dirty="0" smtClean="0"/>
              <a:t> </a:t>
            </a:r>
            <a:r>
              <a:rPr lang="en-US" sz="8000" dirty="0" err="1" smtClean="0"/>
              <a:t>i</a:t>
            </a:r>
            <a:r>
              <a:rPr lang="en-US" sz="8000" dirty="0" smtClean="0"/>
              <a:t> </a:t>
            </a:r>
            <a:r>
              <a:rPr lang="en-US" sz="8000" dirty="0" err="1" smtClean="0"/>
              <a:t>podliv</a:t>
            </a:r>
            <a:r>
              <a:rPr lang="en-US" sz="8000" dirty="0" smtClean="0"/>
              <a:t> </a:t>
            </a:r>
            <a:r>
              <a:rPr lang="en-US" sz="8000" dirty="0" err="1" smtClean="0"/>
              <a:t>zbog</a:t>
            </a:r>
            <a:r>
              <a:rPr lang="en-US" sz="8000" dirty="0" smtClean="0"/>
              <a:t> </a:t>
            </a:r>
            <a:r>
              <a:rPr lang="en-US" sz="8000" dirty="0" err="1" smtClean="0"/>
              <a:t>unutrašnjeg</a:t>
            </a:r>
            <a:r>
              <a:rPr lang="en-US" sz="8000" dirty="0" smtClean="0"/>
              <a:t> </a:t>
            </a:r>
            <a:r>
              <a:rPr lang="en-US" sz="8000" dirty="0" err="1" smtClean="0"/>
              <a:t>krvarenja</a:t>
            </a:r>
            <a:r>
              <a:rPr lang="en-US" sz="8000" dirty="0" smtClean="0"/>
              <a:t>. </a:t>
            </a:r>
            <a:r>
              <a:rPr lang="en-US" sz="8000" dirty="0" err="1" smtClean="0"/>
              <a:t>Praksa</a:t>
            </a:r>
            <a:r>
              <a:rPr lang="en-US" sz="8000" dirty="0" smtClean="0"/>
              <a:t> </a:t>
            </a:r>
            <a:r>
              <a:rPr lang="en-US" sz="8000" dirty="0" err="1" smtClean="0"/>
              <a:t>pokazuje</a:t>
            </a:r>
            <a:r>
              <a:rPr lang="en-US" sz="8000" dirty="0" smtClean="0"/>
              <a:t> </a:t>
            </a:r>
            <a:r>
              <a:rPr lang="en-US" sz="8000" dirty="0" err="1" smtClean="0"/>
              <a:t>da</a:t>
            </a:r>
            <a:r>
              <a:rPr lang="en-US" sz="8000" dirty="0" smtClean="0"/>
              <a:t> </a:t>
            </a:r>
            <a:r>
              <a:rPr lang="en-US" sz="8000" dirty="0" err="1" smtClean="0"/>
              <a:t>jednom</a:t>
            </a:r>
            <a:r>
              <a:rPr lang="en-US" sz="8000" dirty="0" smtClean="0"/>
              <a:t> </a:t>
            </a:r>
            <a:r>
              <a:rPr lang="en-US" sz="8000" dirty="0" err="1" smtClean="0"/>
              <a:t>iščašeno</a:t>
            </a:r>
            <a:r>
              <a:rPr lang="en-US" sz="8000" dirty="0" smtClean="0"/>
              <a:t> </a:t>
            </a:r>
            <a:r>
              <a:rPr lang="en-US" sz="8000" dirty="0" err="1" smtClean="0"/>
              <a:t>rame</a:t>
            </a:r>
            <a:r>
              <a:rPr lang="en-US" sz="8000" dirty="0" smtClean="0"/>
              <a:t> </a:t>
            </a:r>
            <a:r>
              <a:rPr lang="en-US" sz="8000" dirty="0" err="1" smtClean="0"/>
              <a:t>uvek</a:t>
            </a:r>
            <a:r>
              <a:rPr lang="en-US" sz="8000" dirty="0" smtClean="0"/>
              <a:t> </a:t>
            </a:r>
            <a:r>
              <a:rPr lang="en-US" sz="8000" dirty="0" err="1" smtClean="0"/>
              <a:t>ostaje</a:t>
            </a:r>
            <a:r>
              <a:rPr lang="en-US" sz="8000" dirty="0" smtClean="0"/>
              <a:t> </a:t>
            </a:r>
            <a:r>
              <a:rPr lang="en-US" sz="8000" dirty="0" err="1" smtClean="0"/>
              <a:t>iščašeno</a:t>
            </a:r>
            <a:r>
              <a:rPr lang="en-US" sz="8000" dirty="0" smtClean="0"/>
              <a:t> </a:t>
            </a:r>
            <a:r>
              <a:rPr lang="en-US" sz="8000" dirty="0" err="1" smtClean="0"/>
              <a:t>rame</a:t>
            </a:r>
            <a:r>
              <a:rPr lang="en-US" sz="8000" dirty="0" smtClean="0"/>
              <a:t>. </a:t>
            </a:r>
            <a:br>
              <a:rPr lang="en-US" sz="8000" dirty="0" smtClean="0"/>
            </a:br>
            <a:r>
              <a:rPr lang="en-US" sz="8000" dirty="0" smtClean="0"/>
              <a:t/>
            </a:r>
            <a:br>
              <a:rPr lang="en-US" sz="8000" dirty="0" smtClean="0"/>
            </a:br>
            <a:r>
              <a:rPr lang="en-US" sz="8000" dirty="0" err="1" smtClean="0"/>
              <a:t>Treba</a:t>
            </a:r>
            <a:r>
              <a:rPr lang="en-US" sz="8000" dirty="0" smtClean="0"/>
              <a:t> </a:t>
            </a:r>
            <a:r>
              <a:rPr lang="en-US" sz="8000" dirty="0" err="1" smtClean="0"/>
              <a:t>raditi</a:t>
            </a:r>
            <a:r>
              <a:rPr lang="en-US" sz="8000" dirty="0" smtClean="0"/>
              <a:t> </a:t>
            </a:r>
            <a:r>
              <a:rPr lang="en-US" sz="8000" dirty="0" err="1" smtClean="0"/>
              <a:t>na</a:t>
            </a:r>
            <a:r>
              <a:rPr lang="en-US" sz="8000" dirty="0" smtClean="0"/>
              <a:t> </a:t>
            </a:r>
            <a:r>
              <a:rPr lang="en-US" sz="8000" dirty="0" err="1" smtClean="0"/>
              <a:t>jačanju</a:t>
            </a:r>
            <a:r>
              <a:rPr lang="en-US" sz="8000" dirty="0" smtClean="0"/>
              <a:t> </a:t>
            </a:r>
            <a:r>
              <a:rPr lang="en-US" sz="8000" dirty="0" err="1" smtClean="0"/>
              <a:t>mišića</a:t>
            </a:r>
            <a:r>
              <a:rPr lang="en-US" sz="8000" dirty="0" smtClean="0"/>
              <a:t> </a:t>
            </a:r>
            <a:r>
              <a:rPr lang="en-US" sz="8000" dirty="0" err="1" smtClean="0"/>
              <a:t>kako</a:t>
            </a:r>
            <a:r>
              <a:rPr lang="en-US" sz="8000" dirty="0" smtClean="0"/>
              <a:t> bi se </a:t>
            </a:r>
            <a:r>
              <a:rPr lang="en-US" sz="8000" dirty="0" err="1" smtClean="0"/>
              <a:t>stabilizovale</a:t>
            </a:r>
            <a:r>
              <a:rPr lang="en-US" sz="8000" dirty="0" smtClean="0"/>
              <a:t> </a:t>
            </a:r>
            <a:r>
              <a:rPr lang="en-US" sz="8000" dirty="0" err="1" smtClean="0"/>
              <a:t>ligamentarne</a:t>
            </a:r>
            <a:r>
              <a:rPr lang="en-US" sz="8000" dirty="0" smtClean="0"/>
              <a:t> </a:t>
            </a:r>
            <a:r>
              <a:rPr lang="en-US" sz="8000" dirty="0" err="1" smtClean="0"/>
              <a:t>i</a:t>
            </a:r>
            <a:r>
              <a:rPr lang="en-US" sz="8000" dirty="0" smtClean="0"/>
              <a:t> </a:t>
            </a:r>
            <a:r>
              <a:rPr lang="en-US" sz="8000" dirty="0" err="1" smtClean="0"/>
              <a:t>tetivne</a:t>
            </a:r>
            <a:r>
              <a:rPr lang="en-US" sz="8000" dirty="0" smtClean="0"/>
              <a:t> </a:t>
            </a:r>
            <a:r>
              <a:rPr lang="en-US" sz="8000" dirty="0" err="1" smtClean="0"/>
              <a:t>veze</a:t>
            </a:r>
            <a:r>
              <a:rPr lang="en-US" sz="8000" dirty="0" smtClean="0"/>
              <a:t>. </a:t>
            </a:r>
            <a:r>
              <a:rPr lang="en-US" sz="8000" dirty="0" err="1" smtClean="0"/>
              <a:t>Kod</a:t>
            </a:r>
            <a:r>
              <a:rPr lang="en-US" sz="8000" dirty="0" smtClean="0"/>
              <a:t> </a:t>
            </a:r>
            <a:r>
              <a:rPr lang="en-US" sz="8000" dirty="0" err="1" smtClean="0"/>
              <a:t>sportista</a:t>
            </a:r>
            <a:r>
              <a:rPr lang="en-US" sz="8000" dirty="0" smtClean="0"/>
              <a:t> </a:t>
            </a:r>
            <a:r>
              <a:rPr lang="en-US" sz="8000" dirty="0" err="1" smtClean="0"/>
              <a:t>nestabilost</a:t>
            </a:r>
            <a:r>
              <a:rPr lang="en-US" sz="8000" dirty="0" smtClean="0"/>
              <a:t> </a:t>
            </a:r>
            <a:r>
              <a:rPr lang="en-US" sz="8000" dirty="0" err="1" smtClean="0"/>
              <a:t>ramenog</a:t>
            </a:r>
            <a:r>
              <a:rPr lang="en-US" sz="8000" dirty="0" smtClean="0"/>
              <a:t> </a:t>
            </a:r>
            <a:r>
              <a:rPr lang="en-US" sz="8000" dirty="0" err="1" smtClean="0"/>
              <a:t>pojasa</a:t>
            </a:r>
            <a:r>
              <a:rPr lang="en-US" sz="8000" dirty="0" smtClean="0"/>
              <a:t> </a:t>
            </a:r>
            <a:r>
              <a:rPr lang="en-US" sz="8000" dirty="0" err="1" smtClean="0"/>
              <a:t>odnosi</a:t>
            </a:r>
            <a:r>
              <a:rPr lang="en-US" sz="8000" dirty="0" smtClean="0"/>
              <a:t> se </a:t>
            </a:r>
            <a:r>
              <a:rPr lang="en-US" sz="8000" dirty="0" err="1" smtClean="0"/>
              <a:t>na</a:t>
            </a:r>
            <a:r>
              <a:rPr lang="en-US" sz="8000" dirty="0" smtClean="0"/>
              <a:t> </a:t>
            </a:r>
            <a:r>
              <a:rPr lang="en-US" sz="8000" dirty="0" err="1" smtClean="0"/>
              <a:t>glenohumeralni</a:t>
            </a:r>
            <a:r>
              <a:rPr lang="en-US" sz="8000" dirty="0" smtClean="0"/>
              <a:t> </a:t>
            </a:r>
            <a:r>
              <a:rPr lang="en-US" sz="8000" dirty="0" err="1" smtClean="0"/>
              <a:t>i</a:t>
            </a:r>
            <a:r>
              <a:rPr lang="en-US" sz="8000" dirty="0" smtClean="0"/>
              <a:t> </a:t>
            </a:r>
            <a:r>
              <a:rPr lang="en-US" sz="8000" dirty="0" err="1" smtClean="0"/>
              <a:t>akromioklavikularni</a:t>
            </a:r>
            <a:r>
              <a:rPr lang="en-US" sz="8000" dirty="0" smtClean="0"/>
              <a:t> </a:t>
            </a:r>
            <a:r>
              <a:rPr lang="en-US" sz="8000" dirty="0" err="1" smtClean="0"/>
              <a:t>zglob</a:t>
            </a:r>
            <a:r>
              <a:rPr lang="en-US" sz="8000" dirty="0" smtClean="0"/>
              <a:t>, a </a:t>
            </a:r>
            <a:r>
              <a:rPr lang="en-US" sz="8000" dirty="0" err="1" smtClean="0"/>
              <a:t>retko</a:t>
            </a:r>
            <a:r>
              <a:rPr lang="en-US" sz="8000" dirty="0" smtClean="0"/>
              <a:t> </a:t>
            </a:r>
            <a:r>
              <a:rPr lang="en-US" sz="8000" dirty="0" err="1" smtClean="0"/>
              <a:t>i</a:t>
            </a:r>
            <a:r>
              <a:rPr lang="en-US" sz="8000" dirty="0" smtClean="0"/>
              <a:t> </a:t>
            </a:r>
            <a:r>
              <a:rPr lang="en-US" sz="8000" dirty="0" err="1" smtClean="0"/>
              <a:t>sternoklavikularni</a:t>
            </a:r>
            <a:r>
              <a:rPr lang="en-US" sz="8000" dirty="0" smtClean="0"/>
              <a:t> </a:t>
            </a:r>
            <a:r>
              <a:rPr lang="en-US" sz="8000" dirty="0" err="1" smtClean="0"/>
              <a:t>zglob</a:t>
            </a:r>
            <a:r>
              <a:rPr lang="en-US" sz="8000" dirty="0" smtClean="0"/>
              <a:t>.</a:t>
            </a:r>
            <a:r>
              <a:rPr lang="en-US" sz="4400" dirty="0" smtClean="0"/>
              <a:t/>
            </a:r>
            <a:br>
              <a:rPr lang="en-US" sz="4400" dirty="0" smtClean="0"/>
            </a:br>
            <a:r>
              <a:rPr lang="en-US" sz="4400" dirty="0" smtClean="0">
                <a:hlinkClick r:id="rId2" tooltip="iscasenje-glenohum"/>
              </a:rPr>
              <a:t/>
            </a:r>
            <a:br>
              <a:rPr lang="en-US" sz="4400" dirty="0" smtClean="0">
                <a:hlinkClick r:id="rId2" tooltip="iscasenje-glenohum"/>
              </a:rPr>
            </a:br>
            <a:endParaRPr lang="en-US" sz="4400" dirty="0"/>
          </a:p>
        </p:txBody>
      </p:sp>
      <p:pic>
        <p:nvPicPr>
          <p:cNvPr id="4" name="Picture 3" descr="download (7).jpg"/>
          <p:cNvPicPr>
            <a:picLocks noChangeAspect="1"/>
          </p:cNvPicPr>
          <p:nvPr/>
        </p:nvPicPr>
        <p:blipFill>
          <a:blip r:embed="rId3"/>
          <a:stretch>
            <a:fillRect/>
          </a:stretch>
        </p:blipFill>
        <p:spPr>
          <a:xfrm>
            <a:off x="5181600" y="5343525"/>
            <a:ext cx="3009900" cy="15144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Luksacija glenohumeralnog zgloba</a:t>
            </a:r>
            <a:endParaRPr lang="en-US" dirty="0"/>
          </a:p>
        </p:txBody>
      </p:sp>
      <p:sp>
        <p:nvSpPr>
          <p:cNvPr id="3" name="Content Placeholder 2"/>
          <p:cNvSpPr>
            <a:spLocks noGrp="1"/>
          </p:cNvSpPr>
          <p:nvPr>
            <p:ph idx="1"/>
          </p:nvPr>
        </p:nvSpPr>
        <p:spPr>
          <a:xfrm>
            <a:off x="304800" y="1219200"/>
            <a:ext cx="8229600" cy="4525963"/>
          </a:xfrm>
        </p:spPr>
        <p:txBody>
          <a:bodyPr>
            <a:normAutofit fontScale="77500" lnSpcReduction="20000"/>
          </a:bodyPr>
          <a:lstStyle/>
          <a:p>
            <a:pPr>
              <a:buNone/>
            </a:pPr>
            <a:r>
              <a:rPr lang="en-US" dirty="0" smtClean="0">
                <a:hlinkClick r:id="rId2" tooltip="iscasenje-glenohum"/>
              </a:rPr>
              <a:t/>
            </a:r>
            <a:br>
              <a:rPr lang="en-US" dirty="0" smtClean="0">
                <a:hlinkClick r:id="rId2" tooltip="iscasenje-glenohum"/>
              </a:rPr>
            </a:br>
            <a:r>
              <a:rPr lang="en-US" b="1" dirty="0" err="1" smtClean="0"/>
              <a:t>Luksacija</a:t>
            </a:r>
            <a:r>
              <a:rPr lang="en-US" dirty="0" smtClean="0"/>
              <a:t> </a:t>
            </a:r>
            <a:r>
              <a:rPr lang="en-US" dirty="0" err="1" smtClean="0"/>
              <a:t>može</a:t>
            </a:r>
            <a:r>
              <a:rPr lang="en-US" dirty="0" smtClean="0"/>
              <a:t> </a:t>
            </a:r>
            <a:r>
              <a:rPr lang="en-US" dirty="0" err="1" smtClean="0"/>
              <a:t>imati</a:t>
            </a:r>
            <a:r>
              <a:rPr lang="en-US" dirty="0" smtClean="0"/>
              <a:t> </a:t>
            </a:r>
            <a:r>
              <a:rPr lang="en-US" dirty="0" err="1" smtClean="0"/>
              <a:t>akutnu</a:t>
            </a:r>
            <a:r>
              <a:rPr lang="en-US" dirty="0" smtClean="0"/>
              <a:t> </a:t>
            </a:r>
            <a:r>
              <a:rPr lang="en-US" dirty="0" err="1" smtClean="0"/>
              <a:t>i</a:t>
            </a:r>
            <a:r>
              <a:rPr lang="en-US" dirty="0" smtClean="0"/>
              <a:t> </a:t>
            </a:r>
            <a:r>
              <a:rPr lang="en-US" dirty="0" err="1" smtClean="0"/>
              <a:t>hroničnu</a:t>
            </a:r>
            <a:r>
              <a:rPr lang="en-US" dirty="0" smtClean="0"/>
              <a:t> </a:t>
            </a:r>
            <a:r>
              <a:rPr lang="en-US" dirty="0" err="1" smtClean="0"/>
              <a:t>etiologiju</a:t>
            </a:r>
            <a:r>
              <a:rPr lang="en-US" dirty="0" smtClean="0"/>
              <a:t>. </a:t>
            </a:r>
            <a:r>
              <a:rPr lang="en-US" dirty="0" err="1" smtClean="0"/>
              <a:t>Nestabilnost</a:t>
            </a:r>
            <a:r>
              <a:rPr lang="en-US" dirty="0" smtClean="0"/>
              <a:t> </a:t>
            </a:r>
            <a:r>
              <a:rPr lang="en-US" dirty="0" err="1" smtClean="0"/>
              <a:t>humeroskapularnog</a:t>
            </a:r>
            <a:r>
              <a:rPr lang="en-US" dirty="0" smtClean="0"/>
              <a:t> </a:t>
            </a:r>
            <a:r>
              <a:rPr lang="en-US" dirty="0" err="1" smtClean="0"/>
              <a:t>zgloba</a:t>
            </a:r>
            <a:r>
              <a:rPr lang="en-US" dirty="0" smtClean="0"/>
              <a:t> deli se u tri </a:t>
            </a:r>
            <a:r>
              <a:rPr lang="en-US" dirty="0" err="1" smtClean="0"/>
              <a:t>grupe</a:t>
            </a:r>
            <a:r>
              <a:rPr lang="en-US" dirty="0" smtClean="0"/>
              <a:t> </a:t>
            </a:r>
            <a:r>
              <a:rPr lang="en-US" dirty="0" err="1" smtClean="0"/>
              <a:t>i</a:t>
            </a:r>
            <a:r>
              <a:rPr lang="en-US" dirty="0" smtClean="0"/>
              <a:t> to: </a:t>
            </a:r>
            <a:r>
              <a:rPr lang="en-US" dirty="0" err="1" smtClean="0"/>
              <a:t>prema</a:t>
            </a:r>
            <a:r>
              <a:rPr lang="en-US" dirty="0" smtClean="0"/>
              <a:t> </a:t>
            </a:r>
            <a:r>
              <a:rPr lang="en-US" dirty="0" err="1" smtClean="0"/>
              <a:t>etiologiji</a:t>
            </a:r>
            <a:r>
              <a:rPr lang="en-US" dirty="0" smtClean="0"/>
              <a:t>, </a:t>
            </a:r>
            <a:r>
              <a:rPr lang="en-US" dirty="0" err="1" smtClean="0"/>
              <a:t>pravcu</a:t>
            </a:r>
            <a:r>
              <a:rPr lang="en-US" dirty="0" smtClean="0"/>
              <a:t> </a:t>
            </a:r>
            <a:r>
              <a:rPr lang="en-US" dirty="0" err="1" smtClean="0"/>
              <a:t>i</a:t>
            </a:r>
            <a:r>
              <a:rPr lang="en-US" dirty="0" smtClean="0"/>
              <a:t> </a:t>
            </a:r>
            <a:r>
              <a:rPr lang="en-US" dirty="0" err="1" smtClean="0"/>
              <a:t>tipu</a:t>
            </a:r>
            <a:r>
              <a:rPr lang="en-US" dirty="0" smtClean="0"/>
              <a:t>. </a:t>
            </a:r>
            <a:r>
              <a:rPr lang="sr-Latn-RS" dirty="0" smtClean="0"/>
              <a:t>   </a:t>
            </a:r>
          </a:p>
          <a:p>
            <a:pPr>
              <a:buNone/>
            </a:pPr>
            <a:r>
              <a:rPr lang="sr-Latn-RS" dirty="0" smtClean="0"/>
              <a:t>      </a:t>
            </a:r>
            <a:r>
              <a:rPr lang="en-US" dirty="0" err="1" smtClean="0"/>
              <a:t>Najbolju</a:t>
            </a:r>
            <a:r>
              <a:rPr lang="en-US" dirty="0" smtClean="0"/>
              <a:t> </a:t>
            </a:r>
            <a:r>
              <a:rPr lang="en-US" dirty="0" err="1" smtClean="0"/>
              <a:t>podelu</a:t>
            </a:r>
            <a:r>
              <a:rPr lang="en-US" dirty="0" smtClean="0"/>
              <a:t> </a:t>
            </a:r>
            <a:r>
              <a:rPr lang="en-US" dirty="0" err="1" smtClean="0"/>
              <a:t>dali</a:t>
            </a:r>
            <a:r>
              <a:rPr lang="en-US" dirty="0" smtClean="0"/>
              <a:t> </a:t>
            </a:r>
            <a:r>
              <a:rPr lang="en-US" dirty="0" err="1" smtClean="0"/>
              <a:t>su</a:t>
            </a:r>
            <a:r>
              <a:rPr lang="en-US" dirty="0" smtClean="0"/>
              <a:t>: F. Russell </a:t>
            </a:r>
            <a:r>
              <a:rPr lang="en-US" dirty="0" err="1" smtClean="0"/>
              <a:t>i</a:t>
            </a:r>
            <a:r>
              <a:rPr lang="en-US" dirty="0" smtClean="0"/>
              <a:t> M. Warren:</a:t>
            </a:r>
            <a:br>
              <a:rPr lang="en-US" dirty="0" smtClean="0"/>
            </a:br>
            <a:r>
              <a:rPr lang="en-US" dirty="0" smtClean="0"/>
              <a:t/>
            </a:r>
            <a:br>
              <a:rPr lang="en-US" dirty="0" smtClean="0"/>
            </a:br>
            <a:r>
              <a:rPr lang="en-US" dirty="0" smtClean="0"/>
              <a:t>A. Tip-</a:t>
            </a:r>
            <a:r>
              <a:rPr lang="en-US" dirty="0" err="1" smtClean="0"/>
              <a:t>luksacija</a:t>
            </a:r>
            <a:r>
              <a:rPr lang="en-US" dirty="0" smtClean="0"/>
              <a:t>: 1. </a:t>
            </a:r>
            <a:r>
              <a:rPr lang="en-US" dirty="0" err="1" smtClean="0"/>
              <a:t>subluksacija</a:t>
            </a:r>
            <a:r>
              <a:rPr lang="en-US" dirty="0" smtClean="0"/>
              <a:t> </a:t>
            </a:r>
            <a:r>
              <a:rPr lang="en-US" dirty="0" err="1" smtClean="0"/>
              <a:t>i</a:t>
            </a:r>
            <a:r>
              <a:rPr lang="en-US" dirty="0" smtClean="0"/>
              <a:t> 2. </a:t>
            </a:r>
            <a:r>
              <a:rPr lang="en-US" dirty="0" err="1" smtClean="0"/>
              <a:t>subluksacija</a:t>
            </a:r>
            <a:r>
              <a:rPr lang="en-US" dirty="0" smtClean="0"/>
              <a:t> – </a:t>
            </a:r>
            <a:r>
              <a:rPr lang="en-US" dirty="0" err="1" smtClean="0"/>
              <a:t>luksacija</a:t>
            </a:r>
            <a:r>
              <a:rPr lang="en-US" dirty="0" smtClean="0"/>
              <a:t/>
            </a:r>
            <a:br>
              <a:rPr lang="en-US" dirty="0" smtClean="0"/>
            </a:br>
            <a:r>
              <a:rPr lang="en-US" dirty="0" smtClean="0"/>
              <a:t/>
            </a:r>
            <a:br>
              <a:rPr lang="en-US" dirty="0" smtClean="0"/>
            </a:br>
            <a:r>
              <a:rPr lang="en-US" dirty="0" smtClean="0"/>
              <a:t>B. </a:t>
            </a:r>
            <a:r>
              <a:rPr lang="en-US" dirty="0" err="1" smtClean="0"/>
              <a:t>Pravac</a:t>
            </a:r>
            <a:r>
              <a:rPr lang="en-US" dirty="0" smtClean="0"/>
              <a:t>: 1. </a:t>
            </a:r>
            <a:r>
              <a:rPr lang="en-US" dirty="0" err="1" smtClean="0"/>
              <a:t>prednje</a:t>
            </a:r>
            <a:r>
              <a:rPr lang="en-US" dirty="0" smtClean="0"/>
              <a:t>, 2. </a:t>
            </a:r>
            <a:r>
              <a:rPr lang="en-US" dirty="0" err="1" smtClean="0"/>
              <a:t>zadnje</a:t>
            </a:r>
            <a:r>
              <a:rPr lang="en-US" dirty="0" smtClean="0"/>
              <a:t> 3. u </a:t>
            </a:r>
            <a:r>
              <a:rPr lang="en-US" dirty="0" err="1" smtClean="0"/>
              <a:t>više</a:t>
            </a:r>
            <a:r>
              <a:rPr lang="en-US" dirty="0" smtClean="0"/>
              <a:t> </a:t>
            </a:r>
            <a:r>
              <a:rPr lang="en-US" dirty="0" err="1" smtClean="0"/>
              <a:t>pravaca</a:t>
            </a:r>
            <a:r>
              <a:rPr lang="en-US" dirty="0" smtClean="0"/>
              <a:t>: a) </a:t>
            </a:r>
            <a:r>
              <a:rPr lang="en-US" dirty="0" err="1" smtClean="0"/>
              <a:t>prednje</a:t>
            </a:r>
            <a:r>
              <a:rPr lang="en-US" dirty="0" smtClean="0"/>
              <a:t> – </a:t>
            </a:r>
            <a:r>
              <a:rPr lang="en-US" dirty="0" err="1" smtClean="0"/>
              <a:t>zadnje</a:t>
            </a:r>
            <a:r>
              <a:rPr lang="en-US" dirty="0" smtClean="0"/>
              <a:t>, b) </a:t>
            </a:r>
            <a:r>
              <a:rPr lang="en-US" dirty="0" err="1" smtClean="0"/>
              <a:t>zadnje</a:t>
            </a:r>
            <a:r>
              <a:rPr lang="en-US" dirty="0" smtClean="0"/>
              <a:t> – </a:t>
            </a:r>
            <a:r>
              <a:rPr lang="en-US" dirty="0" err="1" smtClean="0"/>
              <a:t>prednje</a:t>
            </a:r>
            <a:r>
              <a:rPr lang="en-US" dirty="0" smtClean="0"/>
              <a:t> </a:t>
            </a:r>
            <a:r>
              <a:rPr lang="en-US" dirty="0" err="1" smtClean="0"/>
              <a:t>i</a:t>
            </a:r>
            <a:r>
              <a:rPr lang="en-US" dirty="0" smtClean="0"/>
              <a:t> c) </a:t>
            </a:r>
            <a:r>
              <a:rPr lang="en-US" dirty="0" err="1" smtClean="0"/>
              <a:t>prednje</a:t>
            </a:r>
            <a:r>
              <a:rPr lang="en-US" dirty="0" smtClean="0"/>
              <a:t> – </a:t>
            </a:r>
            <a:r>
              <a:rPr lang="en-US" dirty="0" err="1" smtClean="0"/>
              <a:t>donje</a:t>
            </a:r>
            <a:r>
              <a:rPr lang="en-US" dirty="0" smtClean="0"/>
              <a:t> – </a:t>
            </a:r>
            <a:r>
              <a:rPr lang="en-US" dirty="0" err="1" smtClean="0"/>
              <a:t>zadnje</a:t>
            </a:r>
            <a:r>
              <a:rPr lang="en-US" dirty="0" smtClean="0"/>
              <a:t/>
            </a:r>
            <a:br>
              <a:rPr lang="en-US" dirty="0" smtClean="0"/>
            </a:br>
            <a:r>
              <a:rPr lang="en-US" dirty="0" smtClean="0"/>
              <a:t/>
            </a:r>
            <a:br>
              <a:rPr lang="en-US" dirty="0" smtClean="0"/>
            </a:br>
            <a:r>
              <a:rPr lang="en-US" dirty="0" smtClean="0"/>
              <a:t>C. </a:t>
            </a:r>
            <a:r>
              <a:rPr lang="en-US" dirty="0" err="1" smtClean="0"/>
              <a:t>Etiologija</a:t>
            </a:r>
            <a:r>
              <a:rPr lang="en-US" dirty="0" smtClean="0"/>
              <a:t>: 1. </a:t>
            </a:r>
            <a:r>
              <a:rPr lang="en-US" dirty="0" err="1" smtClean="0"/>
              <a:t>traumatske</a:t>
            </a:r>
            <a:r>
              <a:rPr lang="en-US" dirty="0" smtClean="0"/>
              <a:t>, 2. </a:t>
            </a:r>
            <a:r>
              <a:rPr lang="en-US" dirty="0" err="1" smtClean="0"/>
              <a:t>atraumatske</a:t>
            </a:r>
            <a:r>
              <a:rPr lang="en-US" dirty="0" smtClean="0"/>
              <a:t> </a:t>
            </a:r>
            <a:r>
              <a:rPr lang="en-US" dirty="0" err="1" smtClean="0"/>
              <a:t>i</a:t>
            </a:r>
            <a:r>
              <a:rPr lang="en-US" dirty="0" smtClean="0"/>
              <a:t> 3. </a:t>
            </a:r>
            <a:r>
              <a:rPr lang="en-US" dirty="0" err="1" smtClean="0"/>
              <a:t>voljne</a:t>
            </a:r>
            <a:r>
              <a:rPr lang="en-US" dirty="0" smtClean="0"/>
              <a:t>, </a:t>
            </a:r>
            <a:r>
              <a:rPr lang="en-US" dirty="0" err="1" smtClean="0"/>
              <a:t>nevoljne</a:t>
            </a:r>
            <a:r>
              <a:rPr lang="en-US" dirty="0" smtClean="0"/>
              <a:t>, </a:t>
            </a:r>
            <a:r>
              <a:rPr lang="en-US" dirty="0" err="1" smtClean="0"/>
              <a:t>kongenitalne</a:t>
            </a:r>
            <a:r>
              <a:rPr lang="en-US" dirty="0" smtClean="0"/>
              <a:t>, </a:t>
            </a:r>
            <a:r>
              <a:rPr lang="en-US" dirty="0" err="1" smtClean="0"/>
              <a:t>neuromuskularne</a:t>
            </a:r>
            <a:r>
              <a:rPr lang="en-US" dirty="0" smtClean="0"/>
              <a:t>.</a:t>
            </a:r>
            <a:br>
              <a:rPr lang="en-US" dirty="0" smtClean="0"/>
            </a:br>
            <a:endParaRPr lang="en-US" dirty="0"/>
          </a:p>
        </p:txBody>
      </p:sp>
      <p:pic>
        <p:nvPicPr>
          <p:cNvPr id="4" name="Picture 3" descr="kod luksacije glenohumoralnog zgloba.jpg"/>
          <p:cNvPicPr>
            <a:picLocks noChangeAspect="1"/>
          </p:cNvPicPr>
          <p:nvPr/>
        </p:nvPicPr>
        <p:blipFill>
          <a:blip r:embed="rId3"/>
          <a:stretch>
            <a:fillRect/>
          </a:stretch>
        </p:blipFill>
        <p:spPr>
          <a:xfrm>
            <a:off x="7010400" y="4957157"/>
            <a:ext cx="2133600" cy="190084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Subluksacije glenohumeralnog zgloba</a:t>
            </a:r>
            <a:endParaRPr lang="en-US" dirty="0"/>
          </a:p>
        </p:txBody>
      </p:sp>
      <p:sp>
        <p:nvSpPr>
          <p:cNvPr id="3" name="Content Placeholder 2"/>
          <p:cNvSpPr>
            <a:spLocks noGrp="1"/>
          </p:cNvSpPr>
          <p:nvPr>
            <p:ph idx="1"/>
          </p:nvPr>
        </p:nvSpPr>
        <p:spPr/>
        <p:txBody>
          <a:bodyPr>
            <a:normAutofit fontScale="85000" lnSpcReduction="20000"/>
          </a:bodyPr>
          <a:lstStyle/>
          <a:p>
            <a:r>
              <a:rPr lang="sr-Latn-RS" i="1" dirty="0" smtClean="0"/>
              <a:t>Povećana </a:t>
            </a:r>
            <a:r>
              <a:rPr lang="en-US" dirty="0" err="1" smtClean="0"/>
              <a:t>pokretnost</a:t>
            </a:r>
            <a:r>
              <a:rPr lang="en-US" dirty="0" smtClean="0"/>
              <a:t> </a:t>
            </a:r>
            <a:r>
              <a:rPr lang="en-US" dirty="0" err="1" smtClean="0"/>
              <a:t>glave</a:t>
            </a:r>
            <a:r>
              <a:rPr lang="en-US" dirty="0" smtClean="0"/>
              <a:t> </a:t>
            </a:r>
            <a:r>
              <a:rPr lang="en-US" dirty="0" err="1" smtClean="0"/>
              <a:t>humerusa</a:t>
            </a:r>
            <a:r>
              <a:rPr lang="en-US" dirty="0" smtClean="0"/>
              <a:t> u </a:t>
            </a:r>
            <a:r>
              <a:rPr lang="en-US" dirty="0" err="1" smtClean="0"/>
              <a:t>glenoideu</a:t>
            </a:r>
            <a:r>
              <a:rPr lang="en-US" dirty="0" smtClean="0"/>
              <a:t>. </a:t>
            </a:r>
            <a:endParaRPr lang="sr-Latn-RS" dirty="0" smtClean="0"/>
          </a:p>
          <a:p>
            <a:r>
              <a:rPr lang="en-US" dirty="0" err="1" smtClean="0"/>
              <a:t>Nastaje</a:t>
            </a:r>
            <a:r>
              <a:rPr lang="en-US" dirty="0" smtClean="0"/>
              <a:t> </a:t>
            </a:r>
            <a:r>
              <a:rPr lang="en-US" dirty="0" err="1" smtClean="0"/>
              <a:t>najčešće</a:t>
            </a:r>
            <a:r>
              <a:rPr lang="en-US" dirty="0" smtClean="0"/>
              <a:t> </a:t>
            </a:r>
            <a:r>
              <a:rPr lang="en-US" dirty="0" err="1" smtClean="0"/>
              <a:t>padom</a:t>
            </a:r>
            <a:r>
              <a:rPr lang="en-US" dirty="0" smtClean="0"/>
              <a:t> </a:t>
            </a:r>
            <a:r>
              <a:rPr lang="en-US" dirty="0" err="1" smtClean="0"/>
              <a:t>na</a:t>
            </a:r>
            <a:r>
              <a:rPr lang="en-US" dirty="0" smtClean="0"/>
              <a:t> </a:t>
            </a:r>
            <a:r>
              <a:rPr lang="en-US" dirty="0" err="1" smtClean="0"/>
              <a:t>ispruženu</a:t>
            </a:r>
            <a:r>
              <a:rPr lang="en-US" dirty="0" smtClean="0"/>
              <a:t> </a:t>
            </a:r>
            <a:r>
              <a:rPr lang="en-US" dirty="0" err="1" smtClean="0"/>
              <a:t>ruku</a:t>
            </a:r>
            <a:r>
              <a:rPr lang="en-US" dirty="0" smtClean="0"/>
              <a:t>, </a:t>
            </a:r>
            <a:r>
              <a:rPr lang="en-US" dirty="0" err="1" smtClean="0"/>
              <a:t>ili</a:t>
            </a:r>
            <a:r>
              <a:rPr lang="en-US" dirty="0" smtClean="0"/>
              <a:t> </a:t>
            </a:r>
            <a:r>
              <a:rPr lang="en-US" dirty="0" err="1" smtClean="0"/>
              <a:t>pri</a:t>
            </a:r>
            <a:r>
              <a:rPr lang="en-US" dirty="0" smtClean="0"/>
              <a:t> </a:t>
            </a:r>
            <a:r>
              <a:rPr lang="en-US" dirty="0" err="1" smtClean="0"/>
              <a:t>bacanju</a:t>
            </a:r>
            <a:r>
              <a:rPr lang="en-US" dirty="0" smtClean="0"/>
              <a:t> </a:t>
            </a:r>
            <a:r>
              <a:rPr lang="en-US" dirty="0" err="1" smtClean="0"/>
              <a:t>lopte</a:t>
            </a:r>
            <a:r>
              <a:rPr lang="en-US" dirty="0" smtClean="0"/>
              <a:t>, </a:t>
            </a:r>
            <a:r>
              <a:rPr lang="en-US" dirty="0" err="1" smtClean="0"/>
              <a:t>ali</a:t>
            </a:r>
            <a:r>
              <a:rPr lang="en-US" dirty="0" smtClean="0"/>
              <a:t> </a:t>
            </a:r>
            <a:r>
              <a:rPr lang="en-US" dirty="0" err="1" smtClean="0"/>
              <a:t>tada</a:t>
            </a:r>
            <a:r>
              <a:rPr lang="en-US" dirty="0" smtClean="0"/>
              <a:t> je </a:t>
            </a:r>
            <a:r>
              <a:rPr lang="en-US" dirty="0" err="1" smtClean="0"/>
              <a:t>zglob</a:t>
            </a:r>
            <a:r>
              <a:rPr lang="en-US" dirty="0" smtClean="0"/>
              <a:t> </a:t>
            </a:r>
            <a:r>
              <a:rPr lang="en-US" dirty="0" err="1" smtClean="0"/>
              <a:t>već</a:t>
            </a:r>
            <a:r>
              <a:rPr lang="en-US" dirty="0" smtClean="0"/>
              <a:t> u </a:t>
            </a:r>
            <a:r>
              <a:rPr lang="en-US" dirty="0" err="1" smtClean="0"/>
              <a:t>hroničnoj</a:t>
            </a:r>
            <a:r>
              <a:rPr lang="en-US" dirty="0" smtClean="0"/>
              <a:t> </a:t>
            </a:r>
            <a:r>
              <a:rPr lang="en-US" dirty="0" err="1" smtClean="0"/>
              <a:t>fazi</a:t>
            </a:r>
            <a:r>
              <a:rPr lang="en-US" dirty="0" smtClean="0"/>
              <a:t> </a:t>
            </a:r>
            <a:r>
              <a:rPr lang="en-US" dirty="0" err="1" smtClean="0"/>
              <a:t>oboljenja</a:t>
            </a:r>
            <a:r>
              <a:rPr lang="en-US" dirty="0" smtClean="0"/>
              <a:t>. </a:t>
            </a:r>
            <a:r>
              <a:rPr lang="en-US" dirty="0" err="1" smtClean="0"/>
              <a:t>Subluksacija</a:t>
            </a:r>
            <a:r>
              <a:rPr lang="en-US" dirty="0" smtClean="0"/>
              <a:t> je </a:t>
            </a:r>
            <a:r>
              <a:rPr lang="en-US" dirty="0" err="1" smtClean="0"/>
              <a:t>samo</a:t>
            </a:r>
            <a:r>
              <a:rPr lang="en-US" dirty="0" smtClean="0"/>
              <a:t> </a:t>
            </a:r>
            <a:r>
              <a:rPr lang="en-US" dirty="0" err="1" smtClean="0"/>
              <a:t>uvod</a:t>
            </a:r>
            <a:r>
              <a:rPr lang="en-US" dirty="0" smtClean="0"/>
              <a:t> u </a:t>
            </a:r>
            <a:r>
              <a:rPr lang="en-US" dirty="0" err="1" smtClean="0"/>
              <a:t>luksaciju</a:t>
            </a:r>
            <a:r>
              <a:rPr lang="en-US" dirty="0" smtClean="0"/>
              <a:t> </a:t>
            </a:r>
            <a:r>
              <a:rPr lang="en-US" dirty="0" err="1" smtClean="0"/>
              <a:t>ramena</a:t>
            </a:r>
            <a:r>
              <a:rPr lang="en-US" dirty="0" smtClean="0"/>
              <a:t>.</a:t>
            </a:r>
            <a:endParaRPr lang="sr-Latn-RS" dirty="0" smtClean="0"/>
          </a:p>
          <a:p>
            <a:r>
              <a:rPr lang="en-US" dirty="0" smtClean="0"/>
              <a:t> </a:t>
            </a:r>
            <a:r>
              <a:rPr lang="en-US" dirty="0" err="1" smtClean="0"/>
              <a:t>Prema</a:t>
            </a:r>
            <a:r>
              <a:rPr lang="en-US" dirty="0" smtClean="0"/>
              <a:t> </a:t>
            </a:r>
            <a:r>
              <a:rPr lang="en-US" dirty="0" err="1" smtClean="0"/>
              <a:t>pravcu</a:t>
            </a:r>
            <a:r>
              <a:rPr lang="en-US" dirty="0" smtClean="0"/>
              <a:t> </a:t>
            </a:r>
            <a:r>
              <a:rPr lang="en-US" dirty="0" err="1" smtClean="0"/>
              <a:t>razlikujemo</a:t>
            </a:r>
            <a:r>
              <a:rPr lang="en-US" dirty="0" smtClean="0"/>
              <a:t> tri </a:t>
            </a:r>
            <a:r>
              <a:rPr lang="en-US" dirty="0" err="1" smtClean="0"/>
              <a:t>tipa</a:t>
            </a:r>
            <a:r>
              <a:rPr lang="en-US" dirty="0" smtClean="0"/>
              <a:t>: </a:t>
            </a:r>
            <a:r>
              <a:rPr lang="en-US" dirty="0" err="1" smtClean="0"/>
              <a:t>prednji</a:t>
            </a:r>
            <a:r>
              <a:rPr lang="en-US" dirty="0" smtClean="0"/>
              <a:t>, </a:t>
            </a:r>
            <a:r>
              <a:rPr lang="en-US" dirty="0" err="1" smtClean="0"/>
              <a:t>zadnj</a:t>
            </a:r>
            <a:r>
              <a:rPr lang="en-US" dirty="0" smtClean="0"/>
              <a:t> </a:t>
            </a:r>
            <a:r>
              <a:rPr lang="en-US" dirty="0" err="1" smtClean="0"/>
              <a:t>i</a:t>
            </a:r>
            <a:r>
              <a:rPr lang="en-US" dirty="0" smtClean="0"/>
              <a:t> </a:t>
            </a:r>
            <a:r>
              <a:rPr lang="en-US" dirty="0" err="1" smtClean="0"/>
              <a:t>više</a:t>
            </a:r>
            <a:r>
              <a:rPr lang="en-US" dirty="0" smtClean="0"/>
              <a:t> </a:t>
            </a:r>
            <a:r>
              <a:rPr lang="en-US" dirty="0" err="1" smtClean="0"/>
              <a:t>pravca</a:t>
            </a:r>
            <a:r>
              <a:rPr lang="en-US" dirty="0" smtClean="0"/>
              <a:t>. </a:t>
            </a:r>
            <a:r>
              <a:rPr lang="en-US" dirty="0" err="1" smtClean="0"/>
              <a:t>Može</a:t>
            </a:r>
            <a:r>
              <a:rPr lang="en-US" dirty="0" smtClean="0"/>
              <a:t> a </a:t>
            </a:r>
            <a:r>
              <a:rPr lang="en-US" dirty="0" err="1" smtClean="0"/>
              <a:t>i</a:t>
            </a:r>
            <a:r>
              <a:rPr lang="en-US" dirty="0" smtClean="0"/>
              <a:t> ne </a:t>
            </a:r>
            <a:r>
              <a:rPr lang="en-US" dirty="0" err="1" smtClean="0"/>
              <a:t>mora</a:t>
            </a:r>
            <a:r>
              <a:rPr lang="en-US" dirty="0" smtClean="0"/>
              <a:t> </a:t>
            </a:r>
            <a:r>
              <a:rPr lang="en-US" dirty="0" err="1" smtClean="0"/>
              <a:t>biti</a:t>
            </a:r>
            <a:r>
              <a:rPr lang="en-US" dirty="0" smtClean="0"/>
              <a:t> </a:t>
            </a:r>
            <a:r>
              <a:rPr lang="en-US" dirty="0" err="1" smtClean="0"/>
              <a:t>bolna</a:t>
            </a:r>
            <a:r>
              <a:rPr lang="en-US" dirty="0" smtClean="0"/>
              <a:t>, a </a:t>
            </a:r>
            <a:r>
              <a:rPr lang="en-US" dirty="0" err="1" smtClean="0"/>
              <a:t>dijagnoza</a:t>
            </a:r>
            <a:r>
              <a:rPr lang="en-US" dirty="0" smtClean="0"/>
              <a:t> se </a:t>
            </a:r>
            <a:r>
              <a:rPr lang="en-US" dirty="0" err="1" smtClean="0"/>
              <a:t>postavlja</a:t>
            </a:r>
            <a:r>
              <a:rPr lang="en-US" dirty="0" smtClean="0"/>
              <a:t> </a:t>
            </a:r>
            <a:r>
              <a:rPr lang="en-US" dirty="0" err="1" smtClean="0"/>
              <a:t>radiografskim</a:t>
            </a:r>
            <a:r>
              <a:rPr lang="en-US" dirty="0" smtClean="0"/>
              <a:t> </a:t>
            </a:r>
            <a:r>
              <a:rPr lang="en-US" dirty="0" err="1" smtClean="0"/>
              <a:t>snimkom</a:t>
            </a:r>
            <a:r>
              <a:rPr lang="en-US" dirty="0" smtClean="0"/>
              <a:t> </a:t>
            </a:r>
            <a:r>
              <a:rPr lang="en-US" dirty="0" err="1" smtClean="0"/>
              <a:t>i</a:t>
            </a:r>
            <a:r>
              <a:rPr lang="en-US" dirty="0" smtClean="0"/>
              <a:t> </a:t>
            </a:r>
            <a:r>
              <a:rPr lang="en-US" dirty="0" err="1" smtClean="0"/>
              <a:t>arteriografijom</a:t>
            </a:r>
            <a:r>
              <a:rPr lang="en-US" dirty="0" smtClean="0"/>
              <a:t> </a:t>
            </a:r>
            <a:r>
              <a:rPr lang="en-US" dirty="0" err="1" smtClean="0"/>
              <a:t>ramena</a:t>
            </a:r>
            <a:r>
              <a:rPr lang="en-US" dirty="0" smtClean="0"/>
              <a:t>. </a:t>
            </a:r>
            <a:endParaRPr lang="sr-Latn-RS" dirty="0" smtClean="0"/>
          </a:p>
          <a:p>
            <a:r>
              <a:rPr lang="en-US" dirty="0" err="1" smtClean="0"/>
              <a:t>Terapija</a:t>
            </a:r>
            <a:r>
              <a:rPr lang="en-US" dirty="0" smtClean="0"/>
              <a:t> je </a:t>
            </a:r>
            <a:r>
              <a:rPr lang="en-US" dirty="0" err="1" smtClean="0"/>
              <a:t>konzervativna</a:t>
            </a:r>
            <a:r>
              <a:rPr lang="en-US" dirty="0" smtClean="0"/>
              <a:t>. </a:t>
            </a:r>
            <a:r>
              <a:rPr lang="en-US" dirty="0" err="1" smtClean="0"/>
              <a:t>Hiruška</a:t>
            </a:r>
            <a:r>
              <a:rPr lang="en-US" dirty="0" smtClean="0"/>
              <a:t> </a:t>
            </a:r>
            <a:r>
              <a:rPr lang="en-US" dirty="0" err="1" smtClean="0"/>
              <a:t>intervencija</a:t>
            </a:r>
            <a:r>
              <a:rPr lang="en-US" dirty="0" smtClean="0"/>
              <a:t> se </a:t>
            </a:r>
            <a:r>
              <a:rPr lang="en-US" dirty="0" err="1" smtClean="0"/>
              <a:t>radi</a:t>
            </a:r>
            <a:r>
              <a:rPr lang="en-US" dirty="0" smtClean="0"/>
              <a:t> u </a:t>
            </a:r>
            <a:r>
              <a:rPr lang="en-US" dirty="0" err="1" smtClean="0"/>
              <a:t>izuzetnim</a:t>
            </a:r>
            <a:r>
              <a:rPr lang="en-US" dirty="0" smtClean="0"/>
              <a:t> </a:t>
            </a:r>
            <a:r>
              <a:rPr lang="en-US" dirty="0" err="1" smtClean="0"/>
              <a:t>slučajevima</a:t>
            </a:r>
            <a:r>
              <a:rPr lang="en-US" dirty="0" smtClean="0"/>
              <a:t>. </a:t>
            </a:r>
            <a:br>
              <a:rPr lang="en-US" dirty="0" smtClean="0"/>
            </a:br>
            <a:endParaRPr lang="en-US" dirty="0"/>
          </a:p>
        </p:txBody>
      </p:sp>
      <p:pic>
        <p:nvPicPr>
          <p:cNvPr id="4" name="Picture 3" descr="kod luksacije akromnioklavikularnog ygloba.jpg"/>
          <p:cNvPicPr>
            <a:picLocks noChangeAspect="1"/>
          </p:cNvPicPr>
          <p:nvPr/>
        </p:nvPicPr>
        <p:blipFill>
          <a:blip r:embed="rId2" cstate="print"/>
          <a:stretch>
            <a:fillRect/>
          </a:stretch>
        </p:blipFill>
        <p:spPr>
          <a:xfrm>
            <a:off x="6858000" y="5226722"/>
            <a:ext cx="2019300" cy="163127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Luksacija glenohumeralnog zgloba</a:t>
            </a:r>
            <a:endParaRPr lang="en-US" dirty="0"/>
          </a:p>
        </p:txBody>
      </p:sp>
      <p:sp>
        <p:nvSpPr>
          <p:cNvPr id="3" name="Content Placeholder 2"/>
          <p:cNvSpPr>
            <a:spLocks noGrp="1"/>
          </p:cNvSpPr>
          <p:nvPr>
            <p:ph idx="1"/>
          </p:nvPr>
        </p:nvSpPr>
        <p:spPr/>
        <p:txBody>
          <a:bodyPr/>
          <a:lstStyle/>
          <a:p>
            <a:r>
              <a:rPr lang="sr-Latn-RS" i="1" dirty="0" smtClean="0"/>
              <a:t>Često </a:t>
            </a:r>
            <a:r>
              <a:rPr lang="en-US" dirty="0" smtClean="0"/>
              <a:t>se </a:t>
            </a:r>
            <a:r>
              <a:rPr lang="en-US" dirty="0" err="1" smtClean="0"/>
              <a:t>javlja</a:t>
            </a:r>
            <a:r>
              <a:rPr lang="en-US" dirty="0" smtClean="0"/>
              <a:t> </a:t>
            </a:r>
            <a:r>
              <a:rPr lang="en-US" dirty="0" err="1" smtClean="0"/>
              <a:t>kod</a:t>
            </a:r>
            <a:r>
              <a:rPr lang="en-US" dirty="0" smtClean="0"/>
              <a:t> </a:t>
            </a:r>
            <a:r>
              <a:rPr lang="en-US" b="1" dirty="0" err="1" smtClean="0"/>
              <a:t>sportista</a:t>
            </a:r>
            <a:r>
              <a:rPr lang="en-US" dirty="0" smtClean="0"/>
              <a:t> </a:t>
            </a:r>
            <a:r>
              <a:rPr lang="en-US" dirty="0" err="1" smtClean="0"/>
              <a:t>i</a:t>
            </a:r>
            <a:r>
              <a:rPr lang="en-US" dirty="0" smtClean="0"/>
              <a:t> to: </a:t>
            </a:r>
            <a:r>
              <a:rPr lang="en-US" dirty="0" err="1" smtClean="0"/>
              <a:t>džudista</a:t>
            </a:r>
            <a:r>
              <a:rPr lang="en-US" dirty="0" smtClean="0"/>
              <a:t>, </a:t>
            </a:r>
            <a:r>
              <a:rPr lang="en-US" dirty="0" err="1" smtClean="0"/>
              <a:t>rukometaša</a:t>
            </a:r>
            <a:r>
              <a:rPr lang="en-US" dirty="0" smtClean="0"/>
              <a:t>, </a:t>
            </a:r>
            <a:r>
              <a:rPr lang="en-US" dirty="0" err="1" smtClean="0"/>
              <a:t>boksera</a:t>
            </a:r>
            <a:r>
              <a:rPr lang="en-US" dirty="0" smtClean="0"/>
              <a:t> </a:t>
            </a:r>
            <a:r>
              <a:rPr lang="en-US" dirty="0" err="1" smtClean="0"/>
              <a:t>i</a:t>
            </a:r>
            <a:r>
              <a:rPr lang="en-US" dirty="0" smtClean="0"/>
              <a:t> </a:t>
            </a:r>
            <a:r>
              <a:rPr lang="en-US" dirty="0" err="1" smtClean="0"/>
              <a:t>rvača</a:t>
            </a:r>
            <a:r>
              <a:rPr lang="en-US" dirty="0" smtClean="0"/>
              <a:t>. </a:t>
            </a:r>
            <a:r>
              <a:rPr lang="en-US" dirty="0" err="1" smtClean="0"/>
              <a:t>Javlja</a:t>
            </a:r>
            <a:r>
              <a:rPr lang="en-US" dirty="0" smtClean="0"/>
              <a:t> se </a:t>
            </a:r>
            <a:r>
              <a:rPr lang="en-US" dirty="0" err="1" smtClean="0"/>
              <a:t>kao</a:t>
            </a:r>
            <a:r>
              <a:rPr lang="en-US" dirty="0" smtClean="0"/>
              <a:t> </a:t>
            </a:r>
            <a:r>
              <a:rPr lang="en-US" dirty="0" err="1" smtClean="0"/>
              <a:t>posledica</a:t>
            </a:r>
            <a:r>
              <a:rPr lang="en-US" dirty="0" smtClean="0"/>
              <a:t> </a:t>
            </a:r>
            <a:r>
              <a:rPr lang="en-US" dirty="0" err="1" smtClean="0"/>
              <a:t>indireknog</a:t>
            </a:r>
            <a:r>
              <a:rPr lang="en-US" dirty="0" smtClean="0"/>
              <a:t> </a:t>
            </a:r>
            <a:r>
              <a:rPr lang="en-US" dirty="0" err="1" smtClean="0"/>
              <a:t>dejstva</a:t>
            </a:r>
            <a:r>
              <a:rPr lang="en-US" dirty="0" smtClean="0"/>
              <a:t> </a:t>
            </a:r>
            <a:r>
              <a:rPr lang="en-US" dirty="0" err="1" smtClean="0"/>
              <a:t>sile</a:t>
            </a:r>
            <a:r>
              <a:rPr lang="en-US" dirty="0" smtClean="0"/>
              <a:t>, a </a:t>
            </a:r>
            <a:r>
              <a:rPr lang="en-US" dirty="0" err="1" smtClean="0"/>
              <a:t>najčešće</a:t>
            </a:r>
            <a:r>
              <a:rPr lang="en-US" dirty="0" smtClean="0"/>
              <a:t> do </a:t>
            </a:r>
            <a:r>
              <a:rPr lang="en-US" dirty="0" err="1" smtClean="0"/>
              <a:t>povređivanja</a:t>
            </a:r>
            <a:r>
              <a:rPr lang="en-US" dirty="0" smtClean="0"/>
              <a:t> </a:t>
            </a:r>
            <a:r>
              <a:rPr lang="en-US" dirty="0" err="1" smtClean="0"/>
              <a:t>dolazi</a:t>
            </a:r>
            <a:r>
              <a:rPr lang="en-US" dirty="0" smtClean="0"/>
              <a:t> </a:t>
            </a:r>
            <a:r>
              <a:rPr lang="en-US" dirty="0" err="1" smtClean="0"/>
              <a:t>direknim</a:t>
            </a:r>
            <a:r>
              <a:rPr lang="en-US" dirty="0" smtClean="0"/>
              <a:t> </a:t>
            </a:r>
            <a:r>
              <a:rPr lang="en-US" dirty="0" err="1" smtClean="0"/>
              <a:t>padom</a:t>
            </a:r>
            <a:r>
              <a:rPr lang="en-US" dirty="0" smtClean="0"/>
              <a:t> </a:t>
            </a:r>
            <a:r>
              <a:rPr lang="en-US" dirty="0" err="1" smtClean="0"/>
              <a:t>na</a:t>
            </a:r>
            <a:r>
              <a:rPr lang="en-US" dirty="0" smtClean="0"/>
              <a:t> </a:t>
            </a:r>
            <a:r>
              <a:rPr lang="en-US" dirty="0" err="1" smtClean="0"/>
              <a:t>opruženu</a:t>
            </a:r>
            <a:r>
              <a:rPr lang="en-US" dirty="0" smtClean="0"/>
              <a:t> </a:t>
            </a:r>
            <a:r>
              <a:rPr lang="en-US" dirty="0" err="1" smtClean="0"/>
              <a:t>ruku</a:t>
            </a:r>
            <a:r>
              <a:rPr lang="en-US" dirty="0" smtClean="0"/>
              <a:t> </a:t>
            </a:r>
            <a:r>
              <a:rPr lang="en-US" dirty="0" err="1" smtClean="0"/>
              <a:t>sportiste</a:t>
            </a:r>
            <a:r>
              <a:rPr lang="en-US" dirty="0" smtClean="0"/>
              <a:t>. </a:t>
            </a:r>
            <a:r>
              <a:rPr lang="en-US" dirty="0" err="1" smtClean="0"/>
              <a:t>Uticaj</a:t>
            </a:r>
            <a:r>
              <a:rPr lang="en-US" dirty="0" smtClean="0"/>
              <a:t> </a:t>
            </a:r>
            <a:r>
              <a:rPr lang="en-US" dirty="0" err="1" smtClean="0"/>
              <a:t>sile</a:t>
            </a:r>
            <a:r>
              <a:rPr lang="en-US" dirty="0" smtClean="0"/>
              <a:t> </a:t>
            </a:r>
            <a:r>
              <a:rPr lang="en-US" dirty="0" err="1" smtClean="0"/>
              <a:t>na</a:t>
            </a:r>
            <a:r>
              <a:rPr lang="en-US" dirty="0" smtClean="0"/>
              <a:t> </a:t>
            </a:r>
            <a:r>
              <a:rPr lang="en-US" dirty="0" err="1" smtClean="0"/>
              <a:t>glavu</a:t>
            </a:r>
            <a:r>
              <a:rPr lang="en-US" dirty="0" smtClean="0"/>
              <a:t> </a:t>
            </a:r>
            <a:r>
              <a:rPr lang="en-US" dirty="0" err="1" smtClean="0"/>
              <a:t>humerusa</a:t>
            </a:r>
            <a:r>
              <a:rPr lang="en-US" dirty="0" smtClean="0"/>
              <a:t> u </a:t>
            </a:r>
            <a:r>
              <a:rPr lang="en-US" dirty="0" err="1" smtClean="0"/>
              <a:t>odnosu</a:t>
            </a:r>
            <a:r>
              <a:rPr lang="en-US" dirty="0" smtClean="0"/>
              <a:t> </a:t>
            </a:r>
            <a:r>
              <a:rPr lang="en-US" dirty="0" err="1" smtClean="0"/>
              <a:t>na</a:t>
            </a:r>
            <a:r>
              <a:rPr lang="en-US" dirty="0" smtClean="0"/>
              <a:t> </a:t>
            </a:r>
            <a:r>
              <a:rPr lang="en-US" dirty="0" err="1" smtClean="0"/>
              <a:t>glenoidu</a:t>
            </a:r>
            <a:r>
              <a:rPr lang="en-US" dirty="0" smtClean="0"/>
              <a:t> </a:t>
            </a:r>
            <a:r>
              <a:rPr lang="en-US" dirty="0" err="1" smtClean="0"/>
              <a:t>izaziva</a:t>
            </a:r>
            <a:r>
              <a:rPr lang="en-US" dirty="0" smtClean="0"/>
              <a:t> tri </a:t>
            </a:r>
            <a:r>
              <a:rPr lang="en-US" dirty="0" err="1" smtClean="0"/>
              <a:t>tipa</a:t>
            </a:r>
            <a:r>
              <a:rPr lang="en-US" dirty="0" smtClean="0"/>
              <a:t> </a:t>
            </a:r>
            <a:r>
              <a:rPr lang="en-US" dirty="0" err="1" smtClean="0"/>
              <a:t>luksacije</a:t>
            </a:r>
            <a:r>
              <a:rPr lang="en-US" dirty="0" smtClean="0"/>
              <a:t> </a:t>
            </a:r>
            <a:r>
              <a:rPr lang="en-US" dirty="0" err="1" smtClean="0"/>
              <a:t>glenohumeralnog</a:t>
            </a:r>
            <a:r>
              <a:rPr lang="en-US" dirty="0" smtClean="0"/>
              <a:t> </a:t>
            </a:r>
            <a:r>
              <a:rPr lang="en-US" dirty="0" err="1" smtClean="0"/>
              <a:t>zgloba</a:t>
            </a:r>
            <a:r>
              <a:rPr lang="en-US" dirty="0" smtClean="0"/>
              <a:t> </a:t>
            </a:r>
            <a:r>
              <a:rPr lang="en-US" dirty="0" err="1" smtClean="0"/>
              <a:t>i</a:t>
            </a:r>
            <a:r>
              <a:rPr lang="en-US" dirty="0" smtClean="0"/>
              <a:t> to:</a:t>
            </a:r>
            <a:br>
              <a:rPr lang="en-US" dirty="0" smtClean="0"/>
            </a:br>
            <a:endParaRPr lang="en-US" dirty="0"/>
          </a:p>
        </p:txBody>
      </p:sp>
      <p:pic>
        <p:nvPicPr>
          <p:cNvPr id="4" name="Picture 3" descr="kod luksacije glenohumoralnog zgloba.jpg"/>
          <p:cNvPicPr>
            <a:picLocks noChangeAspect="1"/>
          </p:cNvPicPr>
          <p:nvPr/>
        </p:nvPicPr>
        <p:blipFill>
          <a:blip r:embed="rId2"/>
          <a:stretch>
            <a:fillRect/>
          </a:stretch>
        </p:blipFill>
        <p:spPr>
          <a:xfrm>
            <a:off x="6858000" y="5105400"/>
            <a:ext cx="1967205" cy="1752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Prednje luksacije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Prednje</a:t>
            </a:r>
            <a:r>
              <a:rPr lang="en-US" dirty="0" smtClean="0"/>
              <a:t> </a:t>
            </a:r>
            <a:r>
              <a:rPr lang="en-US" dirty="0" err="1" smtClean="0"/>
              <a:t>luksacije</a:t>
            </a:r>
            <a:r>
              <a:rPr lang="en-US" dirty="0" smtClean="0"/>
              <a:t> (</a:t>
            </a:r>
            <a:r>
              <a:rPr lang="en-US" dirty="0" err="1" smtClean="0"/>
              <a:t>ligamentum</a:t>
            </a:r>
            <a:r>
              <a:rPr lang="en-US" dirty="0" smtClean="0"/>
              <a:t> </a:t>
            </a:r>
            <a:r>
              <a:rPr lang="en-US" dirty="0" err="1" smtClean="0"/>
              <a:t>subcoraracoidea</a:t>
            </a:r>
            <a:r>
              <a:rPr lang="en-US" dirty="0" smtClean="0"/>
              <a:t>) – </a:t>
            </a:r>
            <a:r>
              <a:rPr lang="en-US" dirty="0" err="1" smtClean="0"/>
              <a:t>najčešća</a:t>
            </a:r>
            <a:r>
              <a:rPr lang="en-US" dirty="0" smtClean="0"/>
              <a:t> </a:t>
            </a:r>
            <a:r>
              <a:rPr lang="en-US" dirty="0" err="1" smtClean="0"/>
              <a:t>luksacija</a:t>
            </a:r>
            <a:r>
              <a:rPr lang="en-US" dirty="0" smtClean="0"/>
              <a:t>. </a:t>
            </a:r>
            <a:r>
              <a:rPr lang="en-US" dirty="0" err="1" smtClean="0"/>
              <a:t>Posebno</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sportista</a:t>
            </a:r>
            <a:r>
              <a:rPr lang="en-US" dirty="0" smtClean="0"/>
              <a:t> </a:t>
            </a:r>
            <a:r>
              <a:rPr lang="en-US" dirty="0" err="1" smtClean="0"/>
              <a:t>ispod</a:t>
            </a:r>
            <a:r>
              <a:rPr lang="en-US" dirty="0" smtClean="0"/>
              <a:t> 20. </a:t>
            </a:r>
            <a:r>
              <a:rPr lang="en-US" dirty="0" err="1" smtClean="0"/>
              <a:t>godina</a:t>
            </a:r>
            <a:r>
              <a:rPr lang="en-US" dirty="0" smtClean="0"/>
              <a:t>. </a:t>
            </a:r>
            <a:r>
              <a:rPr lang="en-US" dirty="0" err="1" smtClean="0"/>
              <a:t>Mehanizam</a:t>
            </a:r>
            <a:r>
              <a:rPr lang="en-US" dirty="0" smtClean="0"/>
              <a:t> </a:t>
            </a:r>
            <a:r>
              <a:rPr lang="en-US" dirty="0" err="1" smtClean="0"/>
              <a:t>ove</a:t>
            </a:r>
            <a:r>
              <a:rPr lang="en-US" dirty="0" smtClean="0"/>
              <a:t> </a:t>
            </a:r>
            <a:r>
              <a:rPr lang="en-US" dirty="0" err="1" smtClean="0"/>
              <a:t>povrede</a:t>
            </a:r>
            <a:r>
              <a:rPr lang="en-US" dirty="0" smtClean="0"/>
              <a:t> je pad </a:t>
            </a:r>
            <a:r>
              <a:rPr lang="en-US" dirty="0" err="1" smtClean="0"/>
              <a:t>na</a:t>
            </a:r>
            <a:r>
              <a:rPr lang="en-US" dirty="0" smtClean="0"/>
              <a:t> </a:t>
            </a:r>
            <a:r>
              <a:rPr lang="en-US" dirty="0" err="1" smtClean="0"/>
              <a:t>ispruženu</a:t>
            </a:r>
            <a:r>
              <a:rPr lang="en-US" dirty="0" smtClean="0"/>
              <a:t> </a:t>
            </a:r>
            <a:r>
              <a:rPr lang="en-US" dirty="0" err="1" smtClean="0"/>
              <a:t>ruku</a:t>
            </a:r>
            <a:r>
              <a:rPr lang="en-US" dirty="0" smtClean="0"/>
              <a:t>. U </a:t>
            </a:r>
            <a:r>
              <a:rPr lang="en-US" dirty="0" err="1" smtClean="0"/>
              <a:t>kliničkoj</a:t>
            </a:r>
            <a:r>
              <a:rPr lang="en-US" dirty="0" smtClean="0"/>
              <a:t> </a:t>
            </a:r>
            <a:r>
              <a:rPr lang="en-US" dirty="0" err="1" smtClean="0"/>
              <a:t>slici</a:t>
            </a:r>
            <a:r>
              <a:rPr lang="en-US" dirty="0" smtClean="0"/>
              <a:t> </a:t>
            </a:r>
            <a:r>
              <a:rPr lang="en-US" dirty="0" err="1" smtClean="0"/>
              <a:t>dominira</a:t>
            </a:r>
            <a:r>
              <a:rPr lang="en-US" dirty="0" smtClean="0"/>
              <a:t> </a:t>
            </a:r>
            <a:r>
              <a:rPr lang="en-US" dirty="0" err="1" smtClean="0"/>
              <a:t>jak</a:t>
            </a:r>
            <a:r>
              <a:rPr lang="en-US" dirty="0" smtClean="0"/>
              <a:t> </a:t>
            </a:r>
            <a:r>
              <a:rPr lang="en-US" dirty="0" err="1" smtClean="0"/>
              <a:t>bol</a:t>
            </a:r>
            <a:r>
              <a:rPr lang="en-US" dirty="0" smtClean="0"/>
              <a:t> pa </a:t>
            </a:r>
            <a:r>
              <a:rPr lang="en-US" dirty="0" err="1" smtClean="0"/>
              <a:t>najčešće</a:t>
            </a:r>
            <a:r>
              <a:rPr lang="en-US" dirty="0" smtClean="0"/>
              <a:t> </a:t>
            </a:r>
            <a:r>
              <a:rPr lang="en-US" dirty="0" err="1" smtClean="0"/>
              <a:t>sportista</a:t>
            </a:r>
            <a:r>
              <a:rPr lang="en-US" dirty="0" smtClean="0"/>
              <a:t> </a:t>
            </a:r>
            <a:r>
              <a:rPr lang="en-US" dirty="0" err="1" smtClean="0"/>
              <a:t>zdravom</a:t>
            </a:r>
            <a:r>
              <a:rPr lang="en-US" dirty="0" smtClean="0"/>
              <a:t> </a:t>
            </a:r>
            <a:r>
              <a:rPr lang="en-US" dirty="0" err="1" smtClean="0"/>
              <a:t>rukom</a:t>
            </a:r>
            <a:r>
              <a:rPr lang="en-US" dirty="0" smtClean="0"/>
              <a:t> </a:t>
            </a:r>
            <a:r>
              <a:rPr lang="en-US" dirty="0" err="1" smtClean="0"/>
              <a:t>pridržava</a:t>
            </a:r>
            <a:r>
              <a:rPr lang="en-US" dirty="0" smtClean="0"/>
              <a:t> </a:t>
            </a:r>
            <a:r>
              <a:rPr lang="en-US" dirty="0" err="1" smtClean="0"/>
              <a:t>povređenu</a:t>
            </a:r>
            <a:r>
              <a:rPr lang="en-US" dirty="0" smtClean="0"/>
              <a:t> </a:t>
            </a:r>
            <a:r>
              <a:rPr lang="en-US" dirty="0" err="1" smtClean="0"/>
              <a:t>ruku</a:t>
            </a:r>
            <a:r>
              <a:rPr lang="en-US" dirty="0" smtClean="0"/>
              <a:t>. </a:t>
            </a:r>
            <a:r>
              <a:rPr lang="en-US" dirty="0" err="1" smtClean="0"/>
              <a:t>Javlja</a:t>
            </a:r>
            <a:r>
              <a:rPr lang="en-US" dirty="0" smtClean="0"/>
              <a:t> se </a:t>
            </a:r>
            <a:r>
              <a:rPr lang="en-US" dirty="0" err="1" smtClean="0"/>
              <a:t>znak</a:t>
            </a:r>
            <a:r>
              <a:rPr lang="en-US" dirty="0" smtClean="0"/>
              <a:t> „</a:t>
            </a:r>
            <a:r>
              <a:rPr lang="en-US" dirty="0" err="1" smtClean="0"/>
              <a:t>epolete</a:t>
            </a:r>
            <a:r>
              <a:rPr lang="en-US" dirty="0" smtClean="0"/>
              <a:t>“ </a:t>
            </a:r>
            <a:r>
              <a:rPr lang="en-US" dirty="0" err="1" smtClean="0"/>
              <a:t>fenomen</a:t>
            </a:r>
            <a:r>
              <a:rPr lang="en-US" dirty="0" smtClean="0"/>
              <a:t> </a:t>
            </a:r>
            <a:r>
              <a:rPr lang="en-US" dirty="0" err="1" smtClean="0"/>
              <a:t>opruženog</a:t>
            </a:r>
            <a:r>
              <a:rPr lang="en-US" dirty="0" smtClean="0"/>
              <a:t> </a:t>
            </a:r>
            <a:r>
              <a:rPr lang="en-US" dirty="0" err="1" smtClean="0"/>
              <a:t>otpora</a:t>
            </a:r>
            <a:r>
              <a:rPr lang="en-US" dirty="0" smtClean="0"/>
              <a:t>, </a:t>
            </a:r>
            <a:r>
              <a:rPr lang="en-US" dirty="0" err="1" smtClean="0"/>
              <a:t>kao</a:t>
            </a:r>
            <a:r>
              <a:rPr lang="en-US" dirty="0" smtClean="0"/>
              <a:t> </a:t>
            </a:r>
            <a:r>
              <a:rPr lang="en-US" dirty="0" err="1" smtClean="0"/>
              <a:t>i</a:t>
            </a:r>
            <a:r>
              <a:rPr lang="en-US" dirty="0" smtClean="0"/>
              <a:t> </a:t>
            </a:r>
            <a:r>
              <a:rPr lang="en-US" dirty="0" err="1" smtClean="0"/>
              <a:t>gubitak</a:t>
            </a:r>
            <a:r>
              <a:rPr lang="en-US" dirty="0" smtClean="0"/>
              <a:t> </a:t>
            </a:r>
            <a:r>
              <a:rPr lang="en-US" dirty="0" err="1" smtClean="0"/>
              <a:t>deltoidne</a:t>
            </a:r>
            <a:r>
              <a:rPr lang="en-US" dirty="0" smtClean="0"/>
              <a:t> </a:t>
            </a:r>
            <a:r>
              <a:rPr lang="en-US" dirty="0" err="1" smtClean="0"/>
              <a:t>crte</a:t>
            </a:r>
            <a:r>
              <a:rPr lang="en-US" dirty="0" smtClean="0"/>
              <a:t>. </a:t>
            </a:r>
            <a:r>
              <a:rPr lang="en-US" dirty="0" err="1" smtClean="0"/>
              <a:t>Često</a:t>
            </a:r>
            <a:r>
              <a:rPr lang="en-US" dirty="0" smtClean="0"/>
              <a:t> </a:t>
            </a:r>
            <a:r>
              <a:rPr lang="en-US" dirty="0" err="1" smtClean="0"/>
              <a:t>kod</a:t>
            </a:r>
            <a:r>
              <a:rPr lang="en-US" dirty="0" smtClean="0"/>
              <a:t> </a:t>
            </a:r>
            <a:r>
              <a:rPr lang="en-US" dirty="0" err="1" smtClean="0"/>
              <a:t>ovih</a:t>
            </a:r>
            <a:r>
              <a:rPr lang="en-US" dirty="0" smtClean="0"/>
              <a:t> </a:t>
            </a:r>
            <a:r>
              <a:rPr lang="en-US" dirty="0" err="1" smtClean="0"/>
              <a:t>povreda</a:t>
            </a:r>
            <a:r>
              <a:rPr lang="en-US" dirty="0" smtClean="0"/>
              <a:t> </a:t>
            </a:r>
            <a:r>
              <a:rPr lang="en-US" dirty="0" err="1" smtClean="0"/>
              <a:t>može</a:t>
            </a:r>
            <a:r>
              <a:rPr lang="en-US" dirty="0" smtClean="0"/>
              <a:t> </a:t>
            </a:r>
            <a:r>
              <a:rPr lang="en-US" dirty="0" err="1" smtClean="0"/>
              <a:t>biti</a:t>
            </a:r>
            <a:r>
              <a:rPr lang="en-US" dirty="0" smtClean="0"/>
              <a:t> </a:t>
            </a:r>
            <a:r>
              <a:rPr lang="en-US" dirty="0" err="1" smtClean="0"/>
              <a:t>lediran</a:t>
            </a:r>
            <a:r>
              <a:rPr lang="en-US" dirty="0" smtClean="0"/>
              <a:t> </a:t>
            </a:r>
            <a:r>
              <a:rPr lang="en-US" dirty="0" err="1" smtClean="0"/>
              <a:t>i</a:t>
            </a:r>
            <a:r>
              <a:rPr lang="en-US" dirty="0" smtClean="0"/>
              <a:t> </a:t>
            </a:r>
            <a:r>
              <a:rPr lang="en-US" dirty="0" err="1" smtClean="0"/>
              <a:t>nervus</a:t>
            </a:r>
            <a:r>
              <a:rPr lang="en-US" dirty="0" smtClean="0"/>
              <a:t> </a:t>
            </a:r>
            <a:r>
              <a:rPr lang="en-US" dirty="0" err="1" smtClean="0"/>
              <a:t>axillaris</a:t>
            </a:r>
            <a:r>
              <a:rPr lang="en-US" dirty="0" smtClean="0"/>
              <a:t>. </a:t>
            </a:r>
            <a:r>
              <a:rPr lang="en-US" dirty="0" err="1" smtClean="0"/>
              <a:t>Lečenje</a:t>
            </a:r>
            <a:r>
              <a:rPr lang="en-US" dirty="0" smtClean="0"/>
              <a:t> se </a:t>
            </a:r>
            <a:r>
              <a:rPr lang="en-US" dirty="0" err="1" smtClean="0"/>
              <a:t>karakteriše</a:t>
            </a:r>
            <a:r>
              <a:rPr lang="en-US" dirty="0" smtClean="0"/>
              <a:t> </a:t>
            </a:r>
            <a:r>
              <a:rPr lang="en-US" dirty="0" err="1" smtClean="0"/>
              <a:t>repozicijom</a:t>
            </a:r>
            <a:r>
              <a:rPr lang="en-US" dirty="0" smtClean="0"/>
              <a:t> </a:t>
            </a:r>
            <a:r>
              <a:rPr lang="en-US" dirty="0" err="1" smtClean="0"/>
              <a:t>i</a:t>
            </a:r>
            <a:r>
              <a:rPr lang="en-US" dirty="0" smtClean="0"/>
              <a:t> </a:t>
            </a:r>
            <a:r>
              <a:rPr lang="en-US" dirty="0" err="1" smtClean="0"/>
              <a:t>imobilizacijom</a:t>
            </a:r>
            <a:r>
              <a:rPr lang="en-US" dirty="0" smtClean="0"/>
              <a:t> </a:t>
            </a:r>
            <a:r>
              <a:rPr lang="en-US" dirty="0" err="1" smtClean="0"/>
              <a:t>od</a:t>
            </a:r>
            <a:r>
              <a:rPr lang="en-US" dirty="0" smtClean="0"/>
              <a:t> 21.dan. </a:t>
            </a:r>
            <a:r>
              <a:rPr lang="en-US" dirty="0" err="1" smtClean="0"/>
              <a:t>Recidiv</a:t>
            </a:r>
            <a:r>
              <a:rPr lang="en-US" dirty="0" smtClean="0"/>
              <a:t> je </a:t>
            </a:r>
            <a:r>
              <a:rPr lang="en-US" dirty="0" err="1" smtClean="0"/>
              <a:t>čest</a:t>
            </a:r>
            <a:r>
              <a:rPr lang="en-US" dirty="0" smtClean="0"/>
              <a:t> </a:t>
            </a:r>
            <a:r>
              <a:rPr lang="en-US" dirty="0" err="1" smtClean="0"/>
              <a:t>kod</a:t>
            </a:r>
            <a:r>
              <a:rPr lang="en-US" dirty="0" smtClean="0"/>
              <a:t> </a:t>
            </a:r>
            <a:r>
              <a:rPr lang="en-US" dirty="0" err="1" smtClean="0"/>
              <a:t>mladih</a:t>
            </a:r>
            <a:r>
              <a:rPr lang="en-US" dirty="0" smtClean="0"/>
              <a:t> </a:t>
            </a:r>
            <a:r>
              <a:rPr lang="en-US" dirty="0" err="1" smtClean="0"/>
              <a:t>sportista</a:t>
            </a:r>
            <a:r>
              <a:rPr lang="en-US" dirty="0" smtClean="0"/>
              <a:t> </a:t>
            </a:r>
            <a:r>
              <a:rPr lang="en-US" dirty="0" err="1" smtClean="0"/>
              <a:t>što</a:t>
            </a:r>
            <a:r>
              <a:rPr lang="en-US" dirty="0" smtClean="0"/>
              <a:t> </a:t>
            </a:r>
            <a:r>
              <a:rPr lang="en-US" dirty="0" err="1" smtClean="0"/>
              <a:t>treba</a:t>
            </a:r>
            <a:r>
              <a:rPr lang="en-US" dirty="0" smtClean="0"/>
              <a:t> o</a:t>
            </a:r>
            <a:r>
              <a:rPr lang="sr-Latn-RS" dirty="0" smtClean="0"/>
              <a:t>z</a:t>
            </a:r>
            <a:r>
              <a:rPr lang="en-US" dirty="0" err="1" smtClean="0"/>
              <a:t>biljno</a:t>
            </a:r>
            <a:r>
              <a:rPr lang="en-US" dirty="0" smtClean="0"/>
              <a:t> </a:t>
            </a:r>
            <a:r>
              <a:rPr lang="en-US" dirty="0" err="1" smtClean="0"/>
              <a:t>shvatiti</a:t>
            </a:r>
            <a:r>
              <a:rPr lang="en-US" dirty="0" smtClean="0"/>
              <a:t> </a:t>
            </a:r>
            <a:r>
              <a:rPr lang="en-US" dirty="0" err="1" smtClean="0"/>
              <a:t>i</a:t>
            </a:r>
            <a:r>
              <a:rPr lang="en-US" dirty="0" smtClean="0"/>
              <a:t> </a:t>
            </a:r>
            <a:r>
              <a:rPr lang="en-US" dirty="0" err="1" smtClean="0"/>
              <a:t>preventivno</a:t>
            </a:r>
            <a:r>
              <a:rPr lang="en-US" dirty="0" smtClean="0"/>
              <a:t> </a:t>
            </a:r>
            <a:r>
              <a:rPr lang="en-US" dirty="0" err="1" smtClean="0"/>
              <a:t>delovati</a:t>
            </a:r>
            <a:r>
              <a:rPr lang="en-US" dirty="0" smtClean="0"/>
              <a:t>.</a:t>
            </a:r>
            <a:br>
              <a:rPr lang="en-US" dirty="0" smtClean="0"/>
            </a:br>
            <a:endParaRPr lang="en-US" dirty="0"/>
          </a:p>
        </p:txBody>
      </p:sp>
      <p:pic>
        <p:nvPicPr>
          <p:cNvPr id="5" name="Picture 4" descr="download (10).jpg"/>
          <p:cNvPicPr>
            <a:picLocks noChangeAspect="1"/>
          </p:cNvPicPr>
          <p:nvPr/>
        </p:nvPicPr>
        <p:blipFill>
          <a:blip r:embed="rId2"/>
          <a:stretch>
            <a:fillRect/>
          </a:stretch>
        </p:blipFill>
        <p:spPr>
          <a:xfrm>
            <a:off x="5410200" y="5029200"/>
            <a:ext cx="2847975" cy="1600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Zadnje luksacije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Zadnje</a:t>
            </a:r>
            <a:r>
              <a:rPr lang="en-US" dirty="0" smtClean="0"/>
              <a:t> </a:t>
            </a:r>
            <a:r>
              <a:rPr lang="en-US" dirty="0" err="1" smtClean="0"/>
              <a:t>luksacije</a:t>
            </a:r>
            <a:r>
              <a:rPr lang="en-US" dirty="0" smtClean="0"/>
              <a:t> (</a:t>
            </a:r>
            <a:r>
              <a:rPr lang="en-US" dirty="0" err="1" smtClean="0"/>
              <a:t>ligamentum</a:t>
            </a:r>
            <a:r>
              <a:rPr lang="en-US" dirty="0" smtClean="0"/>
              <a:t> </a:t>
            </a:r>
            <a:r>
              <a:rPr lang="en-US" dirty="0" err="1" smtClean="0"/>
              <a:t>subacromialis</a:t>
            </a:r>
            <a:r>
              <a:rPr lang="en-US" dirty="0" smtClean="0"/>
              <a:t>) – </a:t>
            </a:r>
            <a:r>
              <a:rPr lang="en-US" dirty="0" err="1" smtClean="0"/>
              <a:t>retko</a:t>
            </a:r>
            <a:r>
              <a:rPr lang="en-US" dirty="0" smtClean="0"/>
              <a:t> se </a:t>
            </a:r>
            <a:r>
              <a:rPr lang="en-US" dirty="0" err="1" smtClean="0"/>
              <a:t>javlja</a:t>
            </a:r>
            <a:r>
              <a:rPr lang="en-US" dirty="0" smtClean="0"/>
              <a:t> </a:t>
            </a:r>
            <a:r>
              <a:rPr lang="en-US" dirty="0" err="1" smtClean="0"/>
              <a:t>kod</a:t>
            </a:r>
            <a:r>
              <a:rPr lang="en-US" dirty="0" smtClean="0"/>
              <a:t> </a:t>
            </a:r>
            <a:r>
              <a:rPr lang="en-US" dirty="0" err="1" smtClean="0"/>
              <a:t>sportista</a:t>
            </a:r>
            <a:r>
              <a:rPr lang="en-US" dirty="0" smtClean="0"/>
              <a:t>. </a:t>
            </a:r>
            <a:r>
              <a:rPr lang="en-US" dirty="0" err="1" smtClean="0"/>
              <a:t>Mehanizam</a:t>
            </a:r>
            <a:r>
              <a:rPr lang="en-US" dirty="0" smtClean="0"/>
              <a:t> </a:t>
            </a:r>
            <a:r>
              <a:rPr lang="en-US" dirty="0" err="1" smtClean="0"/>
              <a:t>nastanka</a:t>
            </a:r>
            <a:r>
              <a:rPr lang="en-US" dirty="0" smtClean="0"/>
              <a:t> </a:t>
            </a:r>
            <a:r>
              <a:rPr lang="en-US" dirty="0" err="1" smtClean="0"/>
              <a:t>ove</a:t>
            </a:r>
            <a:r>
              <a:rPr lang="en-US" dirty="0" smtClean="0"/>
              <a:t> </a:t>
            </a:r>
            <a:r>
              <a:rPr lang="en-US" dirty="0" err="1" smtClean="0"/>
              <a:t>povrede</a:t>
            </a:r>
            <a:r>
              <a:rPr lang="en-US" dirty="0" smtClean="0"/>
              <a:t> je pad </a:t>
            </a:r>
            <a:r>
              <a:rPr lang="en-US" dirty="0" err="1" smtClean="0"/>
              <a:t>na</a:t>
            </a:r>
            <a:r>
              <a:rPr lang="en-US" dirty="0" smtClean="0"/>
              <a:t> </a:t>
            </a:r>
            <a:r>
              <a:rPr lang="en-US" dirty="0" err="1" smtClean="0"/>
              <a:t>ruku</a:t>
            </a:r>
            <a:r>
              <a:rPr lang="en-US" dirty="0" smtClean="0"/>
              <a:t> </a:t>
            </a:r>
            <a:r>
              <a:rPr lang="en-US" dirty="0" err="1" smtClean="0"/>
              <a:t>ispruženoj</a:t>
            </a:r>
            <a:r>
              <a:rPr lang="en-US" dirty="0" smtClean="0"/>
              <a:t> u </a:t>
            </a:r>
            <a:r>
              <a:rPr lang="en-US" dirty="0" err="1" smtClean="0"/>
              <a:t>polju</a:t>
            </a:r>
            <a:r>
              <a:rPr lang="en-US" dirty="0" smtClean="0"/>
              <a:t> </a:t>
            </a:r>
            <a:r>
              <a:rPr lang="en-US" dirty="0" err="1" smtClean="0"/>
              <a:t>sa</a:t>
            </a:r>
            <a:r>
              <a:rPr lang="en-US" dirty="0" smtClean="0"/>
              <a:t> </a:t>
            </a:r>
            <a:r>
              <a:rPr lang="en-US" dirty="0" err="1" smtClean="0"/>
              <a:t>laktom</a:t>
            </a:r>
            <a:r>
              <a:rPr lang="en-US" dirty="0" smtClean="0"/>
              <a:t> u </a:t>
            </a:r>
            <a:r>
              <a:rPr lang="en-US" dirty="0" err="1" smtClean="0"/>
              <a:t>punoj</a:t>
            </a:r>
            <a:r>
              <a:rPr lang="en-US" dirty="0" smtClean="0"/>
              <a:t> </a:t>
            </a:r>
            <a:r>
              <a:rPr lang="en-US" dirty="0" err="1" smtClean="0"/>
              <a:t>ekstenziji</a:t>
            </a:r>
            <a:r>
              <a:rPr lang="en-US" dirty="0" smtClean="0"/>
              <a:t> </a:t>
            </a:r>
            <a:r>
              <a:rPr lang="en-US" dirty="0" err="1" smtClean="0"/>
              <a:t>i</a:t>
            </a:r>
            <a:r>
              <a:rPr lang="en-US" dirty="0" smtClean="0"/>
              <a:t> </a:t>
            </a:r>
            <a:r>
              <a:rPr lang="en-US" dirty="0" err="1" smtClean="0"/>
              <a:t>unutar</a:t>
            </a:r>
            <a:r>
              <a:rPr lang="en-US" dirty="0" smtClean="0"/>
              <a:t> </a:t>
            </a:r>
            <a:r>
              <a:rPr lang="en-US" dirty="0" err="1" smtClean="0"/>
              <a:t>rotiranim</a:t>
            </a:r>
            <a:r>
              <a:rPr lang="en-US" dirty="0" smtClean="0"/>
              <a:t> </a:t>
            </a:r>
            <a:r>
              <a:rPr lang="en-US" dirty="0" err="1" smtClean="0"/>
              <a:t>humerusom</a:t>
            </a:r>
            <a:r>
              <a:rPr lang="en-US" dirty="0" smtClean="0"/>
              <a:t>. </a:t>
            </a:r>
            <a:r>
              <a:rPr lang="en-US" dirty="0" err="1" smtClean="0"/>
              <a:t>Najčešće</a:t>
            </a:r>
            <a:r>
              <a:rPr lang="en-US" dirty="0" smtClean="0"/>
              <a:t> se </a:t>
            </a:r>
            <a:r>
              <a:rPr lang="en-US" dirty="0" err="1" smtClean="0"/>
              <a:t>dešava</a:t>
            </a:r>
            <a:r>
              <a:rPr lang="en-US" dirty="0" smtClean="0"/>
              <a:t> </a:t>
            </a:r>
            <a:r>
              <a:rPr lang="en-US" dirty="0" err="1" smtClean="0"/>
              <a:t>kod</a:t>
            </a:r>
            <a:r>
              <a:rPr lang="en-US" dirty="0" smtClean="0"/>
              <a:t> </a:t>
            </a:r>
            <a:r>
              <a:rPr lang="en-US" dirty="0" err="1" smtClean="0"/>
              <a:t>rukometaša</a:t>
            </a:r>
            <a:r>
              <a:rPr lang="en-US" dirty="0" smtClean="0"/>
              <a:t>. </a:t>
            </a:r>
            <a:r>
              <a:rPr lang="en-US" dirty="0" err="1" smtClean="0"/>
              <a:t>Zadnje</a:t>
            </a:r>
            <a:r>
              <a:rPr lang="en-US" dirty="0" smtClean="0"/>
              <a:t> </a:t>
            </a:r>
            <a:r>
              <a:rPr lang="en-US" dirty="0" err="1" smtClean="0"/>
              <a:t>luksacije</a:t>
            </a:r>
            <a:r>
              <a:rPr lang="en-US" dirty="0" smtClean="0"/>
              <a:t> </a:t>
            </a:r>
            <a:r>
              <a:rPr lang="en-US" dirty="0" err="1" smtClean="0"/>
              <a:t>mogu</a:t>
            </a:r>
            <a:r>
              <a:rPr lang="en-US" dirty="0" smtClean="0"/>
              <a:t> </a:t>
            </a:r>
            <a:r>
              <a:rPr lang="en-US" dirty="0" err="1" smtClean="0"/>
              <a:t>nastati</a:t>
            </a:r>
            <a:r>
              <a:rPr lang="en-US" dirty="0" smtClean="0"/>
              <a:t> </a:t>
            </a:r>
            <a:r>
              <a:rPr lang="en-US" dirty="0" err="1" smtClean="0"/>
              <a:t>i</a:t>
            </a:r>
            <a:r>
              <a:rPr lang="en-US" dirty="0" smtClean="0"/>
              <a:t> </a:t>
            </a:r>
            <a:r>
              <a:rPr lang="en-US" dirty="0" err="1" smtClean="0"/>
              <a:t>kao</a:t>
            </a:r>
            <a:r>
              <a:rPr lang="en-US" dirty="0" smtClean="0"/>
              <a:t> </a:t>
            </a:r>
            <a:r>
              <a:rPr lang="en-US" dirty="0" err="1" smtClean="0"/>
              <a:t>posledica</a:t>
            </a:r>
            <a:r>
              <a:rPr lang="en-US" dirty="0" smtClean="0"/>
              <a:t> </a:t>
            </a:r>
            <a:r>
              <a:rPr lang="en-US" dirty="0" err="1" smtClean="0"/>
              <a:t>hiperlaksiteta</a:t>
            </a:r>
            <a:r>
              <a:rPr lang="en-US" dirty="0" smtClean="0"/>
              <a:t> </a:t>
            </a:r>
            <a:r>
              <a:rPr lang="en-US" dirty="0" err="1" smtClean="0"/>
              <a:t>zadnje</a:t>
            </a:r>
            <a:r>
              <a:rPr lang="en-US" dirty="0" smtClean="0"/>
              <a:t> </a:t>
            </a:r>
            <a:r>
              <a:rPr lang="en-US" dirty="0" err="1" smtClean="0"/>
              <a:t>zglobne</a:t>
            </a:r>
            <a:r>
              <a:rPr lang="en-US" dirty="0" smtClean="0"/>
              <a:t> </a:t>
            </a:r>
            <a:r>
              <a:rPr lang="en-US" dirty="0" err="1" smtClean="0"/>
              <a:t>kapsule</a:t>
            </a:r>
            <a:r>
              <a:rPr lang="en-US" dirty="0" smtClean="0"/>
              <a:t> </a:t>
            </a:r>
            <a:r>
              <a:rPr lang="en-US" dirty="0" err="1" smtClean="0"/>
              <a:t>ili</a:t>
            </a:r>
            <a:r>
              <a:rPr lang="en-US" dirty="0" smtClean="0"/>
              <a:t> </a:t>
            </a:r>
            <a:r>
              <a:rPr lang="en-US" dirty="0" err="1" smtClean="0"/>
              <a:t>na</a:t>
            </a:r>
            <a:r>
              <a:rPr lang="en-US" dirty="0" smtClean="0"/>
              <a:t> </a:t>
            </a:r>
            <a:r>
              <a:rPr lang="en-US" dirty="0" err="1" smtClean="0"/>
              <a:t>bazi</a:t>
            </a:r>
            <a:r>
              <a:rPr lang="en-US" dirty="0" smtClean="0"/>
              <a:t> </a:t>
            </a:r>
            <a:r>
              <a:rPr lang="en-US" dirty="0" err="1" smtClean="0"/>
              <a:t>displastičnog</a:t>
            </a:r>
            <a:r>
              <a:rPr lang="en-US" dirty="0" smtClean="0"/>
              <a:t> </a:t>
            </a:r>
            <a:r>
              <a:rPr lang="en-US" dirty="0" err="1" smtClean="0"/>
              <a:t>glenoida</a:t>
            </a:r>
            <a:r>
              <a:rPr lang="en-US" dirty="0" smtClean="0"/>
              <a:t>. </a:t>
            </a:r>
            <a:r>
              <a:rPr lang="en-US" dirty="0" err="1" smtClean="0"/>
              <a:t>Dijagnozu</a:t>
            </a:r>
            <a:r>
              <a:rPr lang="en-US" dirty="0" smtClean="0"/>
              <a:t> </a:t>
            </a:r>
            <a:r>
              <a:rPr lang="en-US" dirty="0" err="1" smtClean="0"/>
              <a:t>potvrđujemo</a:t>
            </a:r>
            <a:r>
              <a:rPr lang="en-US" dirty="0" smtClean="0"/>
              <a:t> </a:t>
            </a:r>
            <a:r>
              <a:rPr lang="en-US" dirty="0" err="1" smtClean="0"/>
              <a:t>radiografskim</a:t>
            </a:r>
            <a:r>
              <a:rPr lang="en-US" dirty="0" smtClean="0"/>
              <a:t> </a:t>
            </a:r>
            <a:r>
              <a:rPr lang="en-US" dirty="0" err="1" smtClean="0"/>
              <a:t>snimkom</a:t>
            </a:r>
            <a:r>
              <a:rPr lang="en-US" dirty="0" smtClean="0"/>
              <a:t>, a </a:t>
            </a:r>
            <a:r>
              <a:rPr lang="en-US" dirty="0" err="1" smtClean="0"/>
              <a:t>lečenje</a:t>
            </a:r>
            <a:r>
              <a:rPr lang="en-US" dirty="0" smtClean="0"/>
              <a:t>: </a:t>
            </a:r>
            <a:r>
              <a:rPr lang="en-US" dirty="0" err="1" smtClean="0"/>
              <a:t>repozicija</a:t>
            </a:r>
            <a:r>
              <a:rPr lang="en-US" dirty="0" smtClean="0"/>
              <a:t> </a:t>
            </a:r>
            <a:r>
              <a:rPr lang="en-US" dirty="0" err="1" smtClean="0"/>
              <a:t>i</a:t>
            </a:r>
            <a:r>
              <a:rPr lang="en-US" dirty="0" smtClean="0"/>
              <a:t> </a:t>
            </a:r>
            <a:r>
              <a:rPr lang="en-US" dirty="0" err="1" smtClean="0"/>
              <a:t>imobilizacija</a:t>
            </a:r>
            <a:r>
              <a:rPr lang="en-US" dirty="0" smtClean="0"/>
              <a:t> 21.dan u </a:t>
            </a:r>
            <a:r>
              <a:rPr lang="en-US" dirty="0" err="1" smtClean="0"/>
              <a:t>spoljnoj</a:t>
            </a:r>
            <a:r>
              <a:rPr lang="en-US" dirty="0" smtClean="0"/>
              <a:t> </a:t>
            </a:r>
            <a:r>
              <a:rPr lang="en-US" dirty="0" err="1" smtClean="0"/>
              <a:t>rotaciji</a:t>
            </a:r>
            <a:r>
              <a:rPr lang="en-US" dirty="0" smtClean="0"/>
              <a:t> </a:t>
            </a:r>
            <a:r>
              <a:rPr lang="en-US" dirty="0" err="1" smtClean="0"/>
              <a:t>i</a:t>
            </a:r>
            <a:r>
              <a:rPr lang="en-US" dirty="0" smtClean="0"/>
              <a:t> </a:t>
            </a:r>
            <a:r>
              <a:rPr lang="en-US" dirty="0" err="1" smtClean="0"/>
              <a:t>lakoj</a:t>
            </a:r>
            <a:r>
              <a:rPr lang="en-US" dirty="0" smtClean="0"/>
              <a:t> </a:t>
            </a:r>
            <a:r>
              <a:rPr lang="en-US" dirty="0" err="1" smtClean="0"/>
              <a:t>abdukciji</a:t>
            </a:r>
            <a:r>
              <a:rPr lang="en-US" dirty="0" smtClean="0"/>
              <a:t> </a:t>
            </a:r>
            <a:r>
              <a:rPr lang="en-US" dirty="0" err="1" smtClean="0"/>
              <a:t>ruke</a:t>
            </a:r>
            <a:r>
              <a:rPr lang="en-US" dirty="0" smtClean="0"/>
              <a:t>.</a:t>
            </a:r>
            <a:br>
              <a:rPr lang="en-US" dirty="0" smtClean="0"/>
            </a:br>
            <a:endParaRPr lang="en-US" dirty="0"/>
          </a:p>
        </p:txBody>
      </p:sp>
      <p:pic>
        <p:nvPicPr>
          <p:cNvPr id="4" name="Picture 3" descr="download (11).jpg"/>
          <p:cNvPicPr>
            <a:picLocks noChangeAspect="1"/>
          </p:cNvPicPr>
          <p:nvPr/>
        </p:nvPicPr>
        <p:blipFill>
          <a:blip r:embed="rId2"/>
          <a:stretch>
            <a:fillRect/>
          </a:stretch>
        </p:blipFill>
        <p:spPr>
          <a:xfrm>
            <a:off x="7772400" y="5029200"/>
            <a:ext cx="1215540" cy="161448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Donje luksacije</a:t>
            </a:r>
            <a:endParaRPr lang="en-US" dirty="0"/>
          </a:p>
        </p:txBody>
      </p:sp>
      <p:sp>
        <p:nvSpPr>
          <p:cNvPr id="3" name="Content Placeholder 2"/>
          <p:cNvSpPr>
            <a:spLocks noGrp="1"/>
          </p:cNvSpPr>
          <p:nvPr>
            <p:ph idx="1"/>
          </p:nvPr>
        </p:nvSpPr>
        <p:spPr/>
        <p:txBody>
          <a:bodyPr>
            <a:normAutofit lnSpcReduction="10000"/>
          </a:bodyPr>
          <a:lstStyle/>
          <a:p>
            <a:r>
              <a:rPr lang="en-US" dirty="0" err="1" smtClean="0"/>
              <a:t>Donje</a:t>
            </a:r>
            <a:r>
              <a:rPr lang="en-US" dirty="0" smtClean="0"/>
              <a:t> </a:t>
            </a:r>
            <a:r>
              <a:rPr lang="en-US" dirty="0" err="1" smtClean="0"/>
              <a:t>luksacije</a:t>
            </a:r>
            <a:r>
              <a:rPr lang="en-US" dirty="0" smtClean="0"/>
              <a:t> (</a:t>
            </a:r>
            <a:r>
              <a:rPr lang="en-US" dirty="0" err="1" smtClean="0"/>
              <a:t>ligamentum</a:t>
            </a:r>
            <a:r>
              <a:rPr lang="en-US" dirty="0" smtClean="0"/>
              <a:t> </a:t>
            </a:r>
            <a:r>
              <a:rPr lang="en-US" dirty="0" err="1" smtClean="0"/>
              <a:t>axillaris</a:t>
            </a:r>
            <a:r>
              <a:rPr lang="en-US" dirty="0" smtClean="0"/>
              <a:t>) – </a:t>
            </a:r>
            <a:r>
              <a:rPr lang="en-US" dirty="0" err="1" smtClean="0"/>
              <a:t>nastaje</a:t>
            </a:r>
            <a:r>
              <a:rPr lang="en-US" dirty="0" smtClean="0"/>
              <a:t> </a:t>
            </a:r>
            <a:r>
              <a:rPr lang="en-US" dirty="0" err="1" smtClean="0"/>
              <a:t>usled</a:t>
            </a:r>
            <a:r>
              <a:rPr lang="en-US" dirty="0" smtClean="0"/>
              <a:t> </a:t>
            </a:r>
            <a:r>
              <a:rPr lang="en-US" dirty="0" err="1" smtClean="0"/>
              <a:t>pada</a:t>
            </a:r>
            <a:r>
              <a:rPr lang="en-US" dirty="0" smtClean="0"/>
              <a:t> </a:t>
            </a:r>
            <a:r>
              <a:rPr lang="en-US" dirty="0" err="1" smtClean="0"/>
              <a:t>glave</a:t>
            </a:r>
            <a:r>
              <a:rPr lang="en-US" dirty="0" smtClean="0"/>
              <a:t> </a:t>
            </a:r>
            <a:r>
              <a:rPr lang="en-US" dirty="0" err="1" smtClean="0"/>
              <a:t>nadlaktične</a:t>
            </a:r>
            <a:r>
              <a:rPr lang="en-US" dirty="0" smtClean="0"/>
              <a:t> </a:t>
            </a:r>
            <a:r>
              <a:rPr lang="en-US" dirty="0" err="1" smtClean="0"/>
              <a:t>kosti</a:t>
            </a:r>
            <a:r>
              <a:rPr lang="en-US" dirty="0" smtClean="0"/>
              <a:t> </a:t>
            </a:r>
            <a:r>
              <a:rPr lang="en-US" dirty="0" err="1" smtClean="0"/>
              <a:t>koja</a:t>
            </a:r>
            <a:r>
              <a:rPr lang="en-US" dirty="0" smtClean="0"/>
              <a:t> </a:t>
            </a:r>
            <a:r>
              <a:rPr lang="en-US" dirty="0" err="1" smtClean="0"/>
              <a:t>pritisne</a:t>
            </a:r>
            <a:r>
              <a:rPr lang="en-US" dirty="0" smtClean="0"/>
              <a:t> </a:t>
            </a:r>
            <a:r>
              <a:rPr lang="en-US" dirty="0" err="1" smtClean="0"/>
              <a:t>akromion</a:t>
            </a:r>
            <a:r>
              <a:rPr lang="en-US" dirty="0" smtClean="0"/>
              <a:t>, </a:t>
            </a:r>
            <a:r>
              <a:rPr lang="en-US" dirty="0" err="1" smtClean="0"/>
              <a:t>zglobna</a:t>
            </a:r>
            <a:r>
              <a:rPr lang="en-US" dirty="0" smtClean="0"/>
              <a:t> </a:t>
            </a:r>
            <a:r>
              <a:rPr lang="en-US" dirty="0" err="1" smtClean="0"/>
              <a:t>čaura</a:t>
            </a:r>
            <a:r>
              <a:rPr lang="en-US" dirty="0" smtClean="0"/>
              <a:t> se </a:t>
            </a:r>
            <a:r>
              <a:rPr lang="en-US" dirty="0" err="1" smtClean="0"/>
              <a:t>razdere</a:t>
            </a:r>
            <a:r>
              <a:rPr lang="en-US" dirty="0" smtClean="0"/>
              <a:t> u </a:t>
            </a:r>
            <a:r>
              <a:rPr lang="en-US" dirty="0" err="1" smtClean="0"/>
              <a:t>axillarnom</a:t>
            </a:r>
            <a:r>
              <a:rPr lang="en-US" dirty="0" smtClean="0"/>
              <a:t> </a:t>
            </a:r>
            <a:r>
              <a:rPr lang="en-US" dirty="0" err="1" smtClean="0"/>
              <a:t>predelu</a:t>
            </a:r>
            <a:r>
              <a:rPr lang="en-US" dirty="0" smtClean="0"/>
              <a:t> a </a:t>
            </a:r>
            <a:r>
              <a:rPr lang="en-US" dirty="0" err="1" smtClean="0"/>
              <a:t>glava</a:t>
            </a:r>
            <a:r>
              <a:rPr lang="en-US" dirty="0" smtClean="0"/>
              <a:t> je </a:t>
            </a:r>
            <a:r>
              <a:rPr lang="en-US" dirty="0" err="1" smtClean="0"/>
              <a:t>potisnuta</a:t>
            </a:r>
            <a:r>
              <a:rPr lang="en-US" dirty="0" smtClean="0"/>
              <a:t> </a:t>
            </a:r>
            <a:r>
              <a:rPr lang="en-US" dirty="0" err="1" smtClean="0"/>
              <a:t>ispod</a:t>
            </a:r>
            <a:r>
              <a:rPr lang="en-US" dirty="0" smtClean="0"/>
              <a:t> </a:t>
            </a:r>
            <a:r>
              <a:rPr lang="en-US" dirty="0" err="1" smtClean="0"/>
              <a:t>glenoidalne</a:t>
            </a:r>
            <a:r>
              <a:rPr lang="en-US" dirty="0" smtClean="0"/>
              <a:t> </a:t>
            </a:r>
            <a:r>
              <a:rPr lang="en-US" dirty="0" err="1" smtClean="0"/>
              <a:t>čašiće</a:t>
            </a:r>
            <a:r>
              <a:rPr lang="en-US" dirty="0" smtClean="0"/>
              <a:t> (</a:t>
            </a:r>
            <a:r>
              <a:rPr lang="en-US" dirty="0" err="1" smtClean="0"/>
              <a:t>ligamentum</a:t>
            </a:r>
            <a:r>
              <a:rPr lang="en-US" dirty="0" smtClean="0"/>
              <a:t> </a:t>
            </a:r>
            <a:r>
              <a:rPr lang="en-US" dirty="0" err="1" smtClean="0"/>
              <a:t>axillaris</a:t>
            </a:r>
            <a:r>
              <a:rPr lang="en-US" dirty="0" smtClean="0"/>
              <a:t>), </a:t>
            </a:r>
            <a:r>
              <a:rPr lang="en-US" dirty="0" err="1" smtClean="0"/>
              <a:t>i</a:t>
            </a:r>
            <a:r>
              <a:rPr lang="en-US" dirty="0" smtClean="0"/>
              <a:t> </a:t>
            </a:r>
            <a:r>
              <a:rPr lang="en-US" dirty="0" err="1" smtClean="0"/>
              <a:t>nakon</a:t>
            </a:r>
            <a:r>
              <a:rPr lang="en-US" dirty="0" smtClean="0"/>
              <a:t> </a:t>
            </a:r>
            <a:r>
              <a:rPr lang="en-US" dirty="0" err="1" smtClean="0"/>
              <a:t>završenog</a:t>
            </a:r>
            <a:r>
              <a:rPr lang="en-US" dirty="0" smtClean="0"/>
              <a:t> </a:t>
            </a:r>
            <a:r>
              <a:rPr lang="en-US" dirty="0" err="1" smtClean="0"/>
              <a:t>procesa</a:t>
            </a:r>
            <a:r>
              <a:rPr lang="en-US" dirty="0" smtClean="0"/>
              <a:t> </a:t>
            </a:r>
            <a:r>
              <a:rPr lang="en-US" dirty="0" err="1" smtClean="0"/>
              <a:t>luksacije</a:t>
            </a:r>
            <a:r>
              <a:rPr lang="en-US" dirty="0" smtClean="0"/>
              <a:t> </a:t>
            </a:r>
            <a:r>
              <a:rPr lang="en-US" dirty="0" err="1" smtClean="0"/>
              <a:t>pada</a:t>
            </a:r>
            <a:r>
              <a:rPr lang="en-US" dirty="0" smtClean="0"/>
              <a:t> dole </a:t>
            </a:r>
            <a:r>
              <a:rPr lang="en-US" dirty="0" err="1" smtClean="0"/>
              <a:t>uz</a:t>
            </a:r>
            <a:r>
              <a:rPr lang="en-US" dirty="0" smtClean="0"/>
              <a:t> </a:t>
            </a:r>
            <a:r>
              <a:rPr lang="en-US" dirty="0" err="1" smtClean="0"/>
              <a:t>prsni</a:t>
            </a:r>
            <a:r>
              <a:rPr lang="en-US" dirty="0" smtClean="0"/>
              <a:t> </a:t>
            </a:r>
            <a:r>
              <a:rPr lang="en-US" dirty="0" err="1" smtClean="0"/>
              <a:t>koš</a:t>
            </a:r>
            <a:r>
              <a:rPr lang="en-US" dirty="0" smtClean="0"/>
              <a:t>, a </a:t>
            </a:r>
            <a:r>
              <a:rPr lang="en-US" dirty="0" err="1" smtClean="0"/>
              <a:t>iščašena</a:t>
            </a:r>
            <a:r>
              <a:rPr lang="en-US" dirty="0" smtClean="0"/>
              <a:t> </a:t>
            </a:r>
            <a:r>
              <a:rPr lang="en-US" dirty="0" err="1" smtClean="0"/>
              <a:t>glava</a:t>
            </a:r>
            <a:r>
              <a:rPr lang="en-US" dirty="0" smtClean="0"/>
              <a:t> se </a:t>
            </a:r>
            <a:r>
              <a:rPr lang="en-US" dirty="0" err="1" smtClean="0"/>
              <a:t>zaustavlja</a:t>
            </a:r>
            <a:r>
              <a:rPr lang="en-US" dirty="0" smtClean="0"/>
              <a:t> </a:t>
            </a:r>
            <a:r>
              <a:rPr lang="en-US" dirty="0" err="1" smtClean="0"/>
              <a:t>ispod</a:t>
            </a:r>
            <a:r>
              <a:rPr lang="en-US" dirty="0" smtClean="0"/>
              <a:t> </a:t>
            </a:r>
            <a:r>
              <a:rPr lang="en-US" dirty="0" err="1" smtClean="0"/>
              <a:t>korakoidnog</a:t>
            </a:r>
            <a:r>
              <a:rPr lang="en-US" dirty="0" smtClean="0"/>
              <a:t> </a:t>
            </a:r>
            <a:r>
              <a:rPr lang="en-US" dirty="0" err="1" smtClean="0"/>
              <a:t>nastavka</a:t>
            </a:r>
            <a:r>
              <a:rPr lang="en-US" dirty="0" smtClean="0"/>
              <a:t>.</a:t>
            </a:r>
            <a:br>
              <a:rPr lang="en-US" dirty="0" smtClean="0"/>
            </a:br>
            <a:r>
              <a:rPr lang="en-US" dirty="0" smtClean="0"/>
              <a:t/>
            </a:r>
            <a:br>
              <a:rPr lang="en-US" dirty="0" smtClean="0"/>
            </a:br>
            <a:endParaRPr lang="en-US" dirty="0"/>
          </a:p>
        </p:txBody>
      </p:sp>
      <p:pic>
        <p:nvPicPr>
          <p:cNvPr id="51202" name="Picture 2" descr="Ð ÐµÐ·ÑÐ»ÑÐ°Ñ ÑÐ»Ð¸ÐºÐ° Ð·Ð° donja luksacija ramena"/>
          <p:cNvPicPr>
            <a:picLocks noChangeAspect="1" noChangeArrowheads="1"/>
          </p:cNvPicPr>
          <p:nvPr/>
        </p:nvPicPr>
        <p:blipFill>
          <a:blip r:embed="rId2"/>
          <a:srcRect/>
          <a:stretch>
            <a:fillRect/>
          </a:stretch>
        </p:blipFill>
        <p:spPr bwMode="auto">
          <a:xfrm>
            <a:off x="6858000" y="4679627"/>
            <a:ext cx="1752600" cy="217837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Luksacije sternoklavikularnog zgloba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Ova </a:t>
            </a:r>
            <a:r>
              <a:rPr lang="en-US" dirty="0" err="1" smtClean="0"/>
              <a:t>luksacija</a:t>
            </a:r>
            <a:r>
              <a:rPr lang="en-US" dirty="0" smtClean="0"/>
              <a:t> </a:t>
            </a:r>
            <a:r>
              <a:rPr lang="en-US" dirty="0" err="1" smtClean="0"/>
              <a:t>nastaje</a:t>
            </a:r>
            <a:r>
              <a:rPr lang="en-US" dirty="0" smtClean="0"/>
              <a:t> </a:t>
            </a:r>
            <a:r>
              <a:rPr lang="en-US" dirty="0" err="1" smtClean="0"/>
              <a:t>padom</a:t>
            </a:r>
            <a:r>
              <a:rPr lang="en-US" dirty="0" smtClean="0"/>
              <a:t> </a:t>
            </a:r>
            <a:r>
              <a:rPr lang="en-US" dirty="0" err="1" smtClean="0"/>
              <a:t>na</a:t>
            </a:r>
            <a:r>
              <a:rPr lang="en-US" dirty="0" smtClean="0"/>
              <a:t> </a:t>
            </a:r>
            <a:r>
              <a:rPr lang="en-US" dirty="0" err="1" smtClean="0"/>
              <a:t>rame</a:t>
            </a:r>
            <a:r>
              <a:rPr lang="en-US" dirty="0" smtClean="0"/>
              <a:t>. U tom </a:t>
            </a:r>
            <a:r>
              <a:rPr lang="en-US" dirty="0" err="1" smtClean="0"/>
              <a:t>trenutku</a:t>
            </a:r>
            <a:r>
              <a:rPr lang="en-US" dirty="0" smtClean="0"/>
              <a:t> </a:t>
            </a:r>
            <a:r>
              <a:rPr lang="en-US" dirty="0" err="1" smtClean="0"/>
              <a:t>dejstvuje</a:t>
            </a:r>
            <a:r>
              <a:rPr lang="en-US" dirty="0" smtClean="0"/>
              <a:t> </a:t>
            </a:r>
            <a:r>
              <a:rPr lang="en-US" dirty="0" err="1" smtClean="0"/>
              <a:t>sila</a:t>
            </a:r>
            <a:r>
              <a:rPr lang="en-US" dirty="0" smtClean="0"/>
              <a:t> </a:t>
            </a:r>
            <a:r>
              <a:rPr lang="en-US" dirty="0" err="1" smtClean="0"/>
              <a:t>duž</a:t>
            </a:r>
            <a:r>
              <a:rPr lang="en-US" dirty="0" smtClean="0"/>
              <a:t> </a:t>
            </a:r>
            <a:r>
              <a:rPr lang="en-US" dirty="0" err="1" smtClean="0"/>
              <a:t>osovine</a:t>
            </a:r>
            <a:r>
              <a:rPr lang="en-US" dirty="0" smtClean="0"/>
              <a:t> </a:t>
            </a:r>
            <a:r>
              <a:rPr lang="en-US" dirty="0" err="1" smtClean="0"/>
              <a:t>ključne</a:t>
            </a:r>
            <a:r>
              <a:rPr lang="en-US" dirty="0" smtClean="0"/>
              <a:t> </a:t>
            </a:r>
            <a:r>
              <a:rPr lang="en-US" dirty="0" err="1" smtClean="0"/>
              <a:t>kosti</a:t>
            </a:r>
            <a:r>
              <a:rPr lang="en-US" dirty="0" smtClean="0"/>
              <a:t>, </a:t>
            </a:r>
            <a:r>
              <a:rPr lang="en-US" dirty="0" err="1" smtClean="0"/>
              <a:t>i</a:t>
            </a:r>
            <a:r>
              <a:rPr lang="en-US" dirty="0" smtClean="0"/>
              <a:t> </a:t>
            </a:r>
            <a:r>
              <a:rPr lang="en-US" dirty="0" err="1" smtClean="0"/>
              <a:t>pritiska</a:t>
            </a:r>
            <a:r>
              <a:rPr lang="en-US" dirty="0" smtClean="0"/>
              <a:t> </a:t>
            </a:r>
            <a:r>
              <a:rPr lang="en-US" dirty="0" err="1" smtClean="0"/>
              <a:t>rame</a:t>
            </a:r>
            <a:r>
              <a:rPr lang="en-US" dirty="0" smtClean="0"/>
              <a:t> </a:t>
            </a:r>
            <a:r>
              <a:rPr lang="en-US" dirty="0" err="1" smtClean="0"/>
              <a:t>na</a:t>
            </a:r>
            <a:r>
              <a:rPr lang="en-US" dirty="0" smtClean="0"/>
              <a:t> dole </a:t>
            </a:r>
            <a:r>
              <a:rPr lang="en-US" dirty="0" err="1" smtClean="0"/>
              <a:t>i</a:t>
            </a:r>
            <a:r>
              <a:rPr lang="en-US" dirty="0" smtClean="0"/>
              <a:t> </a:t>
            </a:r>
            <a:r>
              <a:rPr lang="en-US" dirty="0" err="1" smtClean="0"/>
              <a:t>nazad</a:t>
            </a:r>
            <a:r>
              <a:rPr lang="en-US" dirty="0" smtClean="0"/>
              <a:t>. </a:t>
            </a:r>
            <a:r>
              <a:rPr lang="en-US" dirty="0" err="1" smtClean="0"/>
              <a:t>Medijalni</a:t>
            </a:r>
            <a:r>
              <a:rPr lang="en-US" dirty="0" smtClean="0"/>
              <a:t> </a:t>
            </a:r>
            <a:r>
              <a:rPr lang="en-US" dirty="0" err="1" smtClean="0"/>
              <a:t>deo</a:t>
            </a:r>
            <a:r>
              <a:rPr lang="en-US" dirty="0" smtClean="0"/>
              <a:t> </a:t>
            </a:r>
            <a:r>
              <a:rPr lang="en-US" dirty="0" err="1" smtClean="0"/>
              <a:t>ključne</a:t>
            </a:r>
            <a:r>
              <a:rPr lang="en-US" dirty="0" smtClean="0"/>
              <a:t> </a:t>
            </a:r>
            <a:r>
              <a:rPr lang="en-US" dirty="0" err="1" smtClean="0"/>
              <a:t>kosti</a:t>
            </a:r>
            <a:r>
              <a:rPr lang="en-US" dirty="0" smtClean="0"/>
              <a:t> </a:t>
            </a:r>
            <a:r>
              <a:rPr lang="en-US" dirty="0" err="1" smtClean="0"/>
              <a:t>upre</a:t>
            </a:r>
            <a:r>
              <a:rPr lang="en-US" dirty="0" smtClean="0"/>
              <a:t> se u </a:t>
            </a:r>
            <a:r>
              <a:rPr lang="en-US" dirty="0" err="1" smtClean="0"/>
              <a:t>prvo</a:t>
            </a:r>
            <a:r>
              <a:rPr lang="en-US" dirty="0" smtClean="0"/>
              <a:t> </a:t>
            </a:r>
            <a:r>
              <a:rPr lang="en-US" dirty="0" err="1" smtClean="0"/>
              <a:t>rebro</a:t>
            </a:r>
            <a:r>
              <a:rPr lang="en-US" dirty="0" smtClean="0"/>
              <a:t> a </a:t>
            </a:r>
            <a:r>
              <a:rPr lang="en-US" dirty="0" err="1" smtClean="0"/>
              <a:t>mehanizam</a:t>
            </a:r>
            <a:r>
              <a:rPr lang="en-US" dirty="0" smtClean="0"/>
              <a:t> </a:t>
            </a:r>
            <a:r>
              <a:rPr lang="en-US" dirty="0" err="1" smtClean="0"/>
              <a:t>poluge</a:t>
            </a:r>
            <a:r>
              <a:rPr lang="en-US" dirty="0" smtClean="0"/>
              <a:t> </a:t>
            </a:r>
            <a:r>
              <a:rPr lang="en-US" dirty="0" err="1" smtClean="0"/>
              <a:t>nakon</a:t>
            </a:r>
            <a:r>
              <a:rPr lang="en-US" dirty="0" smtClean="0"/>
              <a:t> </a:t>
            </a:r>
            <a:r>
              <a:rPr lang="en-US" dirty="0" err="1" smtClean="0"/>
              <a:t>odvajanja</a:t>
            </a:r>
            <a:r>
              <a:rPr lang="en-US" dirty="0" smtClean="0"/>
              <a:t> </a:t>
            </a:r>
            <a:r>
              <a:rPr lang="en-US" dirty="0" err="1" smtClean="0"/>
              <a:t>čaure</a:t>
            </a:r>
            <a:r>
              <a:rPr lang="en-US" dirty="0" smtClean="0"/>
              <a:t> </a:t>
            </a:r>
            <a:r>
              <a:rPr lang="en-US" dirty="0" err="1" smtClean="0"/>
              <a:t>kost</a:t>
            </a:r>
            <a:r>
              <a:rPr lang="en-US" dirty="0" smtClean="0"/>
              <a:t> </a:t>
            </a:r>
            <a:r>
              <a:rPr lang="en-US" dirty="0" err="1" smtClean="0"/>
              <a:t>pomakne</a:t>
            </a:r>
            <a:r>
              <a:rPr lang="en-US" dirty="0" smtClean="0"/>
              <a:t> </a:t>
            </a:r>
            <a:r>
              <a:rPr lang="en-US" dirty="0" err="1" smtClean="0"/>
              <a:t>ispred</a:t>
            </a:r>
            <a:r>
              <a:rPr lang="en-US" dirty="0" smtClean="0"/>
              <a:t> </a:t>
            </a:r>
            <a:r>
              <a:rPr lang="en-US" dirty="0" err="1" smtClean="0"/>
              <a:t>ili</a:t>
            </a:r>
            <a:r>
              <a:rPr lang="en-US" dirty="0" smtClean="0"/>
              <a:t> </a:t>
            </a:r>
            <a:r>
              <a:rPr lang="en-US" dirty="0" err="1" smtClean="0"/>
              <a:t>iznad</a:t>
            </a:r>
            <a:r>
              <a:rPr lang="en-US" dirty="0" smtClean="0"/>
              <a:t> </a:t>
            </a:r>
            <a:r>
              <a:rPr lang="en-US" dirty="0" err="1" smtClean="0"/>
              <a:t>prsne</a:t>
            </a:r>
            <a:r>
              <a:rPr lang="en-US" dirty="0" smtClean="0"/>
              <a:t> </a:t>
            </a:r>
            <a:r>
              <a:rPr lang="en-US" dirty="0" err="1" smtClean="0"/>
              <a:t>kosti</a:t>
            </a:r>
            <a:r>
              <a:rPr lang="en-US" dirty="0" smtClean="0"/>
              <a:t>. </a:t>
            </a:r>
            <a:r>
              <a:rPr lang="en-US" dirty="0" err="1" smtClean="0"/>
              <a:t>Pokreti</a:t>
            </a:r>
            <a:r>
              <a:rPr lang="en-US" dirty="0" smtClean="0"/>
              <a:t> u </a:t>
            </a:r>
            <a:r>
              <a:rPr lang="en-US" dirty="0" err="1" smtClean="0"/>
              <a:t>ramenu</a:t>
            </a:r>
            <a:r>
              <a:rPr lang="en-US" dirty="0" smtClean="0"/>
              <a:t> </a:t>
            </a:r>
            <a:r>
              <a:rPr lang="en-US" dirty="0" err="1" smtClean="0"/>
              <a:t>postaju</a:t>
            </a:r>
            <a:r>
              <a:rPr lang="en-US" dirty="0" smtClean="0"/>
              <a:t> </a:t>
            </a:r>
            <a:r>
              <a:rPr lang="en-US" dirty="0" err="1" smtClean="0"/>
              <a:t>otežani</a:t>
            </a:r>
            <a:r>
              <a:rPr lang="en-US" dirty="0" smtClean="0"/>
              <a:t>, a </a:t>
            </a:r>
            <a:r>
              <a:rPr lang="en-US" dirty="0" err="1" smtClean="0"/>
              <a:t>bol</a:t>
            </a:r>
            <a:r>
              <a:rPr lang="en-US" dirty="0" smtClean="0"/>
              <a:t> je </a:t>
            </a:r>
            <a:r>
              <a:rPr lang="en-US" dirty="0" err="1" smtClean="0"/>
              <a:t>prisutna</a:t>
            </a:r>
            <a:r>
              <a:rPr lang="en-US" dirty="0" smtClean="0"/>
              <a:t> u </a:t>
            </a:r>
            <a:r>
              <a:rPr lang="en-US" dirty="0" err="1" smtClean="0"/>
              <a:t>predelu</a:t>
            </a:r>
            <a:r>
              <a:rPr lang="en-US" dirty="0" smtClean="0"/>
              <a:t> </a:t>
            </a:r>
            <a:r>
              <a:rPr lang="en-US" dirty="0" err="1" smtClean="0"/>
              <a:t>luksacije</a:t>
            </a:r>
            <a:r>
              <a:rPr lang="en-US" dirty="0" smtClean="0"/>
              <a:t>. </a:t>
            </a:r>
            <a:r>
              <a:rPr lang="en-US" dirty="0" err="1" smtClean="0"/>
              <a:t>Ovaj</a:t>
            </a:r>
            <a:r>
              <a:rPr lang="en-US" dirty="0" smtClean="0"/>
              <a:t> </a:t>
            </a:r>
            <a:r>
              <a:rPr lang="en-US" dirty="0" err="1" smtClean="0"/>
              <a:t>oblik</a:t>
            </a:r>
            <a:r>
              <a:rPr lang="en-US" dirty="0" smtClean="0"/>
              <a:t> </a:t>
            </a:r>
            <a:r>
              <a:rPr lang="en-US" dirty="0" err="1" smtClean="0"/>
              <a:t>luksacije</a:t>
            </a:r>
            <a:r>
              <a:rPr lang="en-US" dirty="0" smtClean="0"/>
              <a:t> se </a:t>
            </a:r>
            <a:r>
              <a:rPr lang="en-US" dirty="0" err="1" smtClean="0"/>
              <a:t>i</a:t>
            </a:r>
            <a:r>
              <a:rPr lang="en-US" dirty="0" smtClean="0"/>
              <a:t> </a:t>
            </a:r>
            <a:r>
              <a:rPr lang="en-US" dirty="0" err="1" smtClean="0"/>
              <a:t>najčešće</a:t>
            </a:r>
            <a:r>
              <a:rPr lang="en-US" dirty="0" smtClean="0"/>
              <a:t> </a:t>
            </a:r>
            <a:r>
              <a:rPr lang="en-US" dirty="0" err="1" smtClean="0"/>
              <a:t>sreće</a:t>
            </a:r>
            <a:r>
              <a:rPr lang="en-US" dirty="0" smtClean="0"/>
              <a:t> u </a:t>
            </a:r>
            <a:r>
              <a:rPr lang="en-US" dirty="0" err="1" smtClean="0"/>
              <a:t>sportsk</a:t>
            </a:r>
            <a:r>
              <a:rPr lang="sr-Latn-RS" dirty="0" smtClean="0"/>
              <a:t>o</a:t>
            </a:r>
            <a:r>
              <a:rPr lang="en-US" dirty="0" smtClean="0"/>
              <a:t>-</a:t>
            </a:r>
            <a:r>
              <a:rPr lang="en-US" dirty="0" err="1" smtClean="0"/>
              <a:t>medicinskoj</a:t>
            </a:r>
            <a:r>
              <a:rPr lang="en-US" dirty="0" smtClean="0"/>
              <a:t> </a:t>
            </a:r>
            <a:r>
              <a:rPr lang="en-US" dirty="0" err="1" smtClean="0"/>
              <a:t>praksi</a:t>
            </a:r>
            <a:r>
              <a:rPr lang="en-US" dirty="0" smtClean="0"/>
              <a:t>. </a:t>
            </a:r>
            <a:r>
              <a:rPr lang="en-US" dirty="0" err="1" smtClean="0"/>
              <a:t>Pomeranje</a:t>
            </a:r>
            <a:r>
              <a:rPr lang="en-US" dirty="0" smtClean="0"/>
              <a:t> </a:t>
            </a:r>
            <a:r>
              <a:rPr lang="en-US" dirty="0" err="1" smtClean="0"/>
              <a:t>ključne</a:t>
            </a:r>
            <a:r>
              <a:rPr lang="en-US" dirty="0" smtClean="0"/>
              <a:t> </a:t>
            </a:r>
            <a:r>
              <a:rPr lang="en-US" dirty="0" err="1" smtClean="0"/>
              <a:t>kosti</a:t>
            </a:r>
            <a:r>
              <a:rPr lang="en-US" dirty="0" smtClean="0"/>
              <a:t> </a:t>
            </a:r>
            <a:r>
              <a:rPr lang="en-US" dirty="0" err="1" smtClean="0"/>
              <a:t>dorzalno</a:t>
            </a:r>
            <a:r>
              <a:rPr lang="en-US" dirty="0" smtClean="0"/>
              <a:t> </a:t>
            </a:r>
            <a:r>
              <a:rPr lang="en-US" dirty="0" err="1" smtClean="0"/>
              <a:t>izaziva</a:t>
            </a:r>
            <a:r>
              <a:rPr lang="en-US" dirty="0" smtClean="0"/>
              <a:t> </a:t>
            </a:r>
            <a:r>
              <a:rPr lang="en-US" dirty="0" err="1" smtClean="0"/>
              <a:t>pritisak</a:t>
            </a:r>
            <a:r>
              <a:rPr lang="en-US" dirty="0" smtClean="0"/>
              <a:t> </a:t>
            </a:r>
            <a:r>
              <a:rPr lang="en-US" dirty="0" err="1" smtClean="0"/>
              <a:t>klučne</a:t>
            </a:r>
            <a:r>
              <a:rPr lang="en-US" dirty="0" smtClean="0"/>
              <a:t> </a:t>
            </a:r>
            <a:r>
              <a:rPr lang="en-US" dirty="0" err="1" smtClean="0"/>
              <a:t>kosti</a:t>
            </a:r>
            <a:r>
              <a:rPr lang="en-US" dirty="0" smtClean="0"/>
              <a:t> </a:t>
            </a:r>
            <a:r>
              <a:rPr lang="en-US" dirty="0" err="1" smtClean="0"/>
              <a:t>na</a:t>
            </a:r>
            <a:r>
              <a:rPr lang="en-US" dirty="0" smtClean="0"/>
              <a:t> </a:t>
            </a:r>
            <a:r>
              <a:rPr lang="en-US" dirty="0" err="1" smtClean="0"/>
              <a:t>nervus</a:t>
            </a:r>
            <a:r>
              <a:rPr lang="en-US" dirty="0" smtClean="0"/>
              <a:t> </a:t>
            </a:r>
            <a:r>
              <a:rPr lang="en-US" dirty="0" err="1" smtClean="0"/>
              <a:t>vagus</a:t>
            </a:r>
            <a:r>
              <a:rPr lang="en-US" dirty="0" smtClean="0"/>
              <a:t> </a:t>
            </a:r>
            <a:r>
              <a:rPr lang="en-US" dirty="0" err="1" smtClean="0"/>
              <a:t>i</a:t>
            </a:r>
            <a:r>
              <a:rPr lang="en-US" dirty="0" smtClean="0"/>
              <a:t> </a:t>
            </a:r>
            <a:r>
              <a:rPr lang="en-US" dirty="0" err="1" smtClean="0"/>
              <a:t>traheju</a:t>
            </a:r>
            <a:r>
              <a:rPr lang="en-US" dirty="0" smtClean="0"/>
              <a:t>.</a:t>
            </a:r>
            <a:br>
              <a:rPr lang="en-US" dirty="0" smtClean="0"/>
            </a:br>
            <a:r>
              <a:rPr lang="en-US" dirty="0" smtClean="0"/>
              <a:t/>
            </a:r>
            <a:br>
              <a:rPr lang="en-US" dirty="0" smtClean="0"/>
            </a:br>
            <a:endParaRPr lang="en-US" dirty="0"/>
          </a:p>
        </p:txBody>
      </p:sp>
      <p:pic>
        <p:nvPicPr>
          <p:cNvPr id="4" name="Picture 3" descr="kod luksacije sternoklavikularnog ygloba.jpg"/>
          <p:cNvPicPr>
            <a:picLocks noChangeAspect="1"/>
          </p:cNvPicPr>
          <p:nvPr/>
        </p:nvPicPr>
        <p:blipFill>
          <a:blip r:embed="rId2"/>
          <a:stretch>
            <a:fillRect/>
          </a:stretch>
        </p:blipFill>
        <p:spPr>
          <a:xfrm>
            <a:off x="2667000" y="4778490"/>
            <a:ext cx="4140200" cy="207951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Luksacija akromioclavikularnog zgloba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a:r>
            <a:br>
              <a:rPr lang="en-US" dirty="0" smtClean="0"/>
            </a:br>
            <a:r>
              <a:rPr lang="en-US" dirty="0" err="1" smtClean="0"/>
              <a:t>Mehanizam</a:t>
            </a:r>
            <a:r>
              <a:rPr lang="en-US" dirty="0" smtClean="0"/>
              <a:t> </a:t>
            </a:r>
            <a:r>
              <a:rPr lang="en-US" dirty="0" err="1" smtClean="0"/>
              <a:t>povrede</a:t>
            </a:r>
            <a:r>
              <a:rPr lang="en-US" dirty="0" smtClean="0"/>
              <a:t> </a:t>
            </a:r>
            <a:r>
              <a:rPr lang="en-US" dirty="0" err="1" smtClean="0"/>
              <a:t>može</a:t>
            </a:r>
            <a:r>
              <a:rPr lang="en-US" dirty="0" smtClean="0"/>
              <a:t> </a:t>
            </a:r>
            <a:r>
              <a:rPr lang="en-US" dirty="0" err="1" smtClean="0"/>
              <a:t>biti</a:t>
            </a:r>
            <a:r>
              <a:rPr lang="en-US" dirty="0" smtClean="0"/>
              <a:t> </a:t>
            </a:r>
            <a:r>
              <a:rPr lang="en-US" dirty="0" err="1" smtClean="0"/>
              <a:t>direktan</a:t>
            </a:r>
            <a:r>
              <a:rPr lang="en-US" dirty="0" smtClean="0"/>
              <a:t> </a:t>
            </a:r>
            <a:r>
              <a:rPr lang="en-US" dirty="0" err="1" smtClean="0"/>
              <a:t>i</a:t>
            </a:r>
            <a:r>
              <a:rPr lang="en-US" dirty="0" smtClean="0"/>
              <a:t> </a:t>
            </a:r>
            <a:r>
              <a:rPr lang="en-US" dirty="0" err="1" smtClean="0"/>
              <a:t>indirektan</a:t>
            </a:r>
            <a:r>
              <a:rPr lang="en-US" dirty="0" smtClean="0"/>
              <a:t>. </a:t>
            </a:r>
            <a:r>
              <a:rPr lang="en-US" dirty="0" err="1" smtClean="0"/>
              <a:t>Najčešće</a:t>
            </a:r>
            <a:r>
              <a:rPr lang="en-US" dirty="0" smtClean="0"/>
              <a:t> u </a:t>
            </a:r>
            <a:r>
              <a:rPr lang="en-US" dirty="0" err="1" smtClean="0"/>
              <a:t>praksi</a:t>
            </a:r>
            <a:r>
              <a:rPr lang="en-US" dirty="0" smtClean="0"/>
              <a:t> </a:t>
            </a:r>
            <a:r>
              <a:rPr lang="en-US" dirty="0" err="1" smtClean="0"/>
              <a:t>srećemo</a:t>
            </a:r>
            <a:r>
              <a:rPr lang="en-US" dirty="0" smtClean="0"/>
              <a:t> </a:t>
            </a:r>
            <a:r>
              <a:rPr lang="en-US" dirty="0" err="1" smtClean="0"/>
              <a:t>direktan</a:t>
            </a:r>
            <a:r>
              <a:rPr lang="en-US" dirty="0" smtClean="0"/>
              <a:t> </a:t>
            </a:r>
            <a:r>
              <a:rPr lang="en-US" dirty="0" err="1" smtClean="0"/>
              <a:t>oblik</a:t>
            </a:r>
            <a:r>
              <a:rPr lang="en-US" dirty="0" smtClean="0"/>
              <a:t> </a:t>
            </a:r>
            <a:r>
              <a:rPr lang="en-US" dirty="0" err="1" smtClean="0"/>
              <a:t>koji</a:t>
            </a:r>
            <a:r>
              <a:rPr lang="en-US" dirty="0" smtClean="0"/>
              <a:t> </a:t>
            </a:r>
            <a:r>
              <a:rPr lang="en-US" dirty="0" err="1" smtClean="0"/>
              <a:t>usled</a:t>
            </a:r>
            <a:r>
              <a:rPr lang="en-US" dirty="0" smtClean="0"/>
              <a:t> </a:t>
            </a:r>
            <a:r>
              <a:rPr lang="en-US" dirty="0" err="1" smtClean="0"/>
              <a:t>pada</a:t>
            </a:r>
            <a:r>
              <a:rPr lang="en-US" dirty="0" smtClean="0"/>
              <a:t> </a:t>
            </a:r>
            <a:r>
              <a:rPr lang="en-US" dirty="0" err="1" smtClean="0"/>
              <a:t>na</a:t>
            </a:r>
            <a:r>
              <a:rPr lang="en-US" dirty="0" smtClean="0"/>
              <a:t> </a:t>
            </a:r>
            <a:r>
              <a:rPr lang="en-US" dirty="0" err="1" smtClean="0"/>
              <a:t>vrh</a:t>
            </a:r>
            <a:r>
              <a:rPr lang="en-US" dirty="0" smtClean="0"/>
              <a:t> </a:t>
            </a:r>
            <a:r>
              <a:rPr lang="en-US" dirty="0" err="1" smtClean="0"/>
              <a:t>ramena</a:t>
            </a:r>
            <a:r>
              <a:rPr lang="en-US" dirty="0" smtClean="0"/>
              <a:t> </a:t>
            </a:r>
            <a:r>
              <a:rPr lang="en-US" dirty="0" err="1" smtClean="0"/>
              <a:t>sile</a:t>
            </a:r>
            <a:r>
              <a:rPr lang="en-US" dirty="0" smtClean="0"/>
              <a:t> </a:t>
            </a:r>
            <a:r>
              <a:rPr lang="en-US" dirty="0" err="1" smtClean="0"/>
              <a:t>kompresije</a:t>
            </a:r>
            <a:r>
              <a:rPr lang="en-US" dirty="0" smtClean="0"/>
              <a:t> </a:t>
            </a:r>
            <a:r>
              <a:rPr lang="en-US" dirty="0" err="1" smtClean="0"/>
              <a:t>direkno</a:t>
            </a:r>
            <a:r>
              <a:rPr lang="en-US" dirty="0" smtClean="0"/>
              <a:t> </a:t>
            </a:r>
            <a:r>
              <a:rPr lang="en-US" dirty="0" err="1" smtClean="0"/>
              <a:t>usmerene</a:t>
            </a:r>
            <a:r>
              <a:rPr lang="en-US" dirty="0" smtClean="0"/>
              <a:t> </a:t>
            </a:r>
            <a:r>
              <a:rPr lang="en-US" dirty="0" err="1" smtClean="0"/>
              <a:t>dovode</a:t>
            </a:r>
            <a:r>
              <a:rPr lang="en-US" dirty="0" smtClean="0"/>
              <a:t> </a:t>
            </a:r>
            <a:r>
              <a:rPr lang="en-US" dirty="0" err="1" smtClean="0"/>
              <a:t>scapulu</a:t>
            </a:r>
            <a:r>
              <a:rPr lang="en-US" dirty="0" smtClean="0"/>
              <a:t> </a:t>
            </a:r>
            <a:r>
              <a:rPr lang="en-US" dirty="0" err="1" smtClean="0"/>
              <a:t>prema</a:t>
            </a:r>
            <a:r>
              <a:rPr lang="en-US" dirty="0" smtClean="0"/>
              <a:t> dole </a:t>
            </a:r>
            <a:r>
              <a:rPr lang="en-US" dirty="0" err="1" smtClean="0"/>
              <a:t>i</a:t>
            </a:r>
            <a:r>
              <a:rPr lang="en-US" dirty="0" smtClean="0"/>
              <a:t> </a:t>
            </a:r>
            <a:r>
              <a:rPr lang="en-US" dirty="0" err="1" smtClean="0"/>
              <a:t>medijalno</a:t>
            </a:r>
            <a:r>
              <a:rPr lang="en-US" dirty="0" smtClean="0"/>
              <a:t>, a </a:t>
            </a:r>
            <a:r>
              <a:rPr lang="en-US" dirty="0" err="1" smtClean="0"/>
              <a:t>klaviculu</a:t>
            </a:r>
            <a:r>
              <a:rPr lang="en-US" dirty="0" smtClean="0"/>
              <a:t> </a:t>
            </a:r>
            <a:r>
              <a:rPr lang="en-US" dirty="0" err="1" smtClean="0"/>
              <a:t>prema</a:t>
            </a:r>
            <a:r>
              <a:rPr lang="en-US" dirty="0" smtClean="0"/>
              <a:t> gore. </a:t>
            </a:r>
            <a:r>
              <a:rPr lang="en-US" dirty="0" err="1" smtClean="0"/>
              <a:t>Bol</a:t>
            </a:r>
            <a:r>
              <a:rPr lang="en-US" dirty="0" smtClean="0"/>
              <a:t> je </a:t>
            </a:r>
            <a:r>
              <a:rPr lang="en-US" dirty="0" err="1" smtClean="0"/>
              <a:t>prisutan</a:t>
            </a:r>
            <a:r>
              <a:rPr lang="en-US" dirty="0" smtClean="0"/>
              <a:t> a </a:t>
            </a:r>
            <a:r>
              <a:rPr lang="en-US" dirty="0" err="1" smtClean="0"/>
              <a:t>dolazi</a:t>
            </a:r>
            <a:r>
              <a:rPr lang="en-US" dirty="0" smtClean="0"/>
              <a:t> </a:t>
            </a:r>
            <a:r>
              <a:rPr lang="en-US" dirty="0" err="1" smtClean="0"/>
              <a:t>i</a:t>
            </a:r>
            <a:r>
              <a:rPr lang="en-US" dirty="0" smtClean="0"/>
              <a:t> do </a:t>
            </a:r>
            <a:r>
              <a:rPr lang="en-US" dirty="0" err="1" smtClean="0"/>
              <a:t>oštećenja</a:t>
            </a:r>
            <a:r>
              <a:rPr lang="en-US" dirty="0" smtClean="0"/>
              <a:t> </a:t>
            </a:r>
            <a:r>
              <a:rPr lang="en-US" dirty="0" err="1" smtClean="0"/>
              <a:t>hrskavice</a:t>
            </a:r>
            <a:r>
              <a:rPr lang="en-US" dirty="0" smtClean="0"/>
              <a:t> u </a:t>
            </a:r>
            <a:r>
              <a:rPr lang="en-US" dirty="0" err="1" smtClean="0"/>
              <a:t>oštećenom</a:t>
            </a:r>
            <a:r>
              <a:rPr lang="en-US" dirty="0" smtClean="0"/>
              <a:t> </a:t>
            </a:r>
            <a:r>
              <a:rPr lang="en-US" dirty="0" err="1" smtClean="0"/>
              <a:t>zglobu</a:t>
            </a:r>
            <a:r>
              <a:rPr lang="en-US" dirty="0" smtClean="0"/>
              <a:t>. </a:t>
            </a:r>
            <a:r>
              <a:rPr lang="en-US" dirty="0" err="1" smtClean="0"/>
              <a:t>Kod</a:t>
            </a:r>
            <a:r>
              <a:rPr lang="en-US" dirty="0" smtClean="0"/>
              <a:t> </a:t>
            </a:r>
            <a:r>
              <a:rPr lang="en-US" dirty="0" err="1" smtClean="0"/>
              <a:t>sile</a:t>
            </a:r>
            <a:r>
              <a:rPr lang="en-US" dirty="0" smtClean="0"/>
              <a:t> </a:t>
            </a:r>
            <a:r>
              <a:rPr lang="en-US" dirty="0" err="1" smtClean="0"/>
              <a:t>jačeg</a:t>
            </a:r>
            <a:r>
              <a:rPr lang="en-US" dirty="0" smtClean="0"/>
              <a:t> </a:t>
            </a:r>
            <a:r>
              <a:rPr lang="en-US" dirty="0" err="1" smtClean="0"/>
              <a:t>intenziteta</a:t>
            </a:r>
            <a:r>
              <a:rPr lang="en-US" dirty="0" smtClean="0"/>
              <a:t> </a:t>
            </a:r>
            <a:r>
              <a:rPr lang="en-US" dirty="0" err="1" smtClean="0"/>
              <a:t>dolazi</a:t>
            </a:r>
            <a:r>
              <a:rPr lang="en-US" dirty="0" smtClean="0"/>
              <a:t> do </a:t>
            </a:r>
            <a:r>
              <a:rPr lang="en-US" dirty="0" err="1" smtClean="0"/>
              <a:t>distenzije</a:t>
            </a:r>
            <a:r>
              <a:rPr lang="en-US" dirty="0" smtClean="0"/>
              <a:t> </a:t>
            </a:r>
            <a:r>
              <a:rPr lang="en-US" dirty="0" err="1" smtClean="0"/>
              <a:t>zgloba</a:t>
            </a:r>
            <a:r>
              <a:rPr lang="en-US" dirty="0" smtClean="0"/>
              <a:t> </a:t>
            </a:r>
            <a:r>
              <a:rPr lang="en-US" dirty="0" err="1" smtClean="0"/>
              <a:t>i</a:t>
            </a:r>
            <a:r>
              <a:rPr lang="en-US" dirty="0" smtClean="0"/>
              <a:t> </a:t>
            </a:r>
            <a:r>
              <a:rPr lang="en-US" dirty="0" err="1" smtClean="0"/>
              <a:t>nema</a:t>
            </a:r>
            <a:r>
              <a:rPr lang="en-US" dirty="0" smtClean="0"/>
              <a:t> </a:t>
            </a:r>
            <a:r>
              <a:rPr lang="en-US" dirty="0" err="1" smtClean="0"/>
              <a:t>promene</a:t>
            </a:r>
            <a:r>
              <a:rPr lang="en-US" dirty="0" smtClean="0"/>
              <a:t> u </a:t>
            </a:r>
            <a:r>
              <a:rPr lang="en-US" dirty="0" err="1" smtClean="0"/>
              <a:t>samom</a:t>
            </a:r>
            <a:r>
              <a:rPr lang="en-US" dirty="0" smtClean="0"/>
              <a:t> </a:t>
            </a:r>
            <a:r>
              <a:rPr lang="en-US" dirty="0" err="1" smtClean="0"/>
              <a:t>sastavu</a:t>
            </a:r>
            <a:r>
              <a:rPr lang="en-US" dirty="0" smtClean="0"/>
              <a:t> </a:t>
            </a:r>
            <a:r>
              <a:rPr lang="en-US" dirty="0" err="1" smtClean="0"/>
              <a:t>zgloba.Kod</a:t>
            </a:r>
            <a:r>
              <a:rPr lang="en-US" dirty="0" smtClean="0"/>
              <a:t> </a:t>
            </a:r>
            <a:r>
              <a:rPr lang="en-US" dirty="0" err="1" smtClean="0"/>
              <a:t>sile</a:t>
            </a:r>
            <a:r>
              <a:rPr lang="en-US" dirty="0" smtClean="0"/>
              <a:t> </a:t>
            </a:r>
            <a:r>
              <a:rPr lang="en-US" dirty="0" err="1" smtClean="0"/>
              <a:t>jače</a:t>
            </a:r>
            <a:r>
              <a:rPr lang="en-US" dirty="0" smtClean="0"/>
              <a:t> </a:t>
            </a:r>
            <a:r>
              <a:rPr lang="en-US" dirty="0" err="1" smtClean="0"/>
              <a:t>od</a:t>
            </a:r>
            <a:r>
              <a:rPr lang="en-US" dirty="0" smtClean="0"/>
              <a:t> 40. </a:t>
            </a:r>
            <a:r>
              <a:rPr lang="en-US" dirty="0" err="1" smtClean="0"/>
              <a:t>kp</a:t>
            </a:r>
            <a:r>
              <a:rPr lang="en-US" dirty="0" smtClean="0"/>
              <a:t> </a:t>
            </a:r>
            <a:r>
              <a:rPr lang="en-US" dirty="0" err="1" smtClean="0"/>
              <a:t>izaziva</a:t>
            </a:r>
            <a:r>
              <a:rPr lang="en-US" dirty="0" smtClean="0"/>
              <a:t> </a:t>
            </a:r>
            <a:r>
              <a:rPr lang="en-US" dirty="0" err="1" smtClean="0"/>
              <a:t>istezanje</a:t>
            </a:r>
            <a:r>
              <a:rPr lang="en-US" dirty="0" smtClean="0"/>
              <a:t> </a:t>
            </a:r>
            <a:r>
              <a:rPr lang="en-US" dirty="0" err="1" smtClean="0"/>
              <a:t>acromioclavicularnog</a:t>
            </a:r>
            <a:r>
              <a:rPr lang="en-US" dirty="0" smtClean="0"/>
              <a:t> </a:t>
            </a:r>
            <a:r>
              <a:rPr lang="en-US" dirty="0" err="1" smtClean="0"/>
              <a:t>ligamenta</a:t>
            </a:r>
            <a:r>
              <a:rPr lang="en-US" dirty="0" smtClean="0"/>
              <a:t>, a </a:t>
            </a:r>
            <a:r>
              <a:rPr lang="en-US" dirty="0" err="1" smtClean="0"/>
              <a:t>sila</a:t>
            </a:r>
            <a:r>
              <a:rPr lang="en-US" dirty="0" smtClean="0"/>
              <a:t> </a:t>
            </a:r>
            <a:r>
              <a:rPr lang="en-US" dirty="0" err="1" smtClean="0"/>
              <a:t>jača</a:t>
            </a:r>
            <a:r>
              <a:rPr lang="en-US" dirty="0" smtClean="0"/>
              <a:t> </a:t>
            </a:r>
            <a:r>
              <a:rPr lang="en-US" dirty="0" err="1" smtClean="0"/>
              <a:t>od</a:t>
            </a:r>
            <a:r>
              <a:rPr lang="en-US" dirty="0" smtClean="0"/>
              <a:t> 80 </a:t>
            </a:r>
            <a:r>
              <a:rPr lang="en-US" dirty="0" err="1" smtClean="0"/>
              <a:t>kp</a:t>
            </a:r>
            <a:r>
              <a:rPr lang="en-US" dirty="0" smtClean="0"/>
              <a:t> (</a:t>
            </a:r>
            <a:r>
              <a:rPr lang="en-US" dirty="0" err="1" smtClean="0"/>
              <a:t>prema</a:t>
            </a:r>
            <a:r>
              <a:rPr lang="en-US" dirty="0" smtClean="0"/>
              <a:t> </a:t>
            </a:r>
            <a:r>
              <a:rPr lang="en-US" dirty="0" err="1" smtClean="0"/>
              <a:t>Fressleru</a:t>
            </a:r>
            <a:r>
              <a:rPr lang="en-US" dirty="0" smtClean="0"/>
              <a:t>) </a:t>
            </a:r>
            <a:r>
              <a:rPr lang="en-US" dirty="0" err="1" smtClean="0"/>
              <a:t>isteže</a:t>
            </a:r>
            <a:r>
              <a:rPr lang="en-US" dirty="0" smtClean="0"/>
              <a:t> </a:t>
            </a:r>
            <a:r>
              <a:rPr lang="en-US" dirty="0" err="1" smtClean="0"/>
              <a:t>i</a:t>
            </a:r>
            <a:r>
              <a:rPr lang="en-US" dirty="0" smtClean="0"/>
              <a:t> </a:t>
            </a:r>
            <a:r>
              <a:rPr lang="en-US" dirty="0" err="1" smtClean="0"/>
              <a:t>ligamente</a:t>
            </a:r>
            <a:r>
              <a:rPr lang="en-US" dirty="0" smtClean="0"/>
              <a:t> </a:t>
            </a:r>
            <a:r>
              <a:rPr lang="en-US" dirty="0" err="1" smtClean="0"/>
              <a:t>conoideum</a:t>
            </a:r>
            <a:r>
              <a:rPr lang="en-US" dirty="0" smtClean="0"/>
              <a:t> </a:t>
            </a:r>
            <a:r>
              <a:rPr lang="en-US" dirty="0" err="1" smtClean="0"/>
              <a:t>i</a:t>
            </a:r>
            <a:r>
              <a:rPr lang="en-US" dirty="0" smtClean="0"/>
              <a:t> </a:t>
            </a:r>
            <a:r>
              <a:rPr lang="en-US" dirty="0" err="1" smtClean="0"/>
              <a:t>trapezoideum</a:t>
            </a:r>
            <a:r>
              <a:rPr lang="en-US" dirty="0" smtClean="0"/>
              <a:t> </a:t>
            </a:r>
            <a:r>
              <a:rPr lang="en-US" dirty="0" err="1" smtClean="0"/>
              <a:t>izazivajući</a:t>
            </a:r>
            <a:r>
              <a:rPr lang="en-US" dirty="0" smtClean="0"/>
              <a:t> </a:t>
            </a:r>
            <a:r>
              <a:rPr lang="en-US" dirty="0" err="1" smtClean="0"/>
              <a:t>pravu</a:t>
            </a:r>
            <a:r>
              <a:rPr lang="en-US" dirty="0" smtClean="0"/>
              <a:t> </a:t>
            </a:r>
            <a:r>
              <a:rPr lang="en-US" dirty="0" err="1" smtClean="0"/>
              <a:t>luksaciju</a:t>
            </a:r>
            <a:r>
              <a:rPr lang="en-US" dirty="0" smtClean="0"/>
              <a:t> </a:t>
            </a:r>
            <a:r>
              <a:rPr lang="en-US" dirty="0" err="1" smtClean="0"/>
              <a:t>ovog</a:t>
            </a:r>
            <a:r>
              <a:rPr lang="en-US" dirty="0" smtClean="0"/>
              <a:t> </a:t>
            </a:r>
            <a:r>
              <a:rPr lang="en-US" dirty="0" err="1" smtClean="0"/>
              <a:t>zgloba</a:t>
            </a:r>
            <a:r>
              <a:rPr lang="en-US" dirty="0" smtClean="0"/>
              <a:t>.</a:t>
            </a:r>
            <a:br>
              <a:rPr lang="en-US" dirty="0" smtClean="0"/>
            </a:br>
            <a:r>
              <a:rPr lang="en-US" dirty="0" smtClean="0"/>
              <a:t/>
            </a:r>
            <a:br>
              <a:rPr lang="en-US" dirty="0" smtClean="0"/>
            </a:br>
            <a:endParaRPr lang="en-US" dirty="0"/>
          </a:p>
        </p:txBody>
      </p:sp>
      <p:pic>
        <p:nvPicPr>
          <p:cNvPr id="5" name="Picture 4" descr="download.png"/>
          <p:cNvPicPr>
            <a:picLocks noChangeAspect="1"/>
          </p:cNvPicPr>
          <p:nvPr/>
        </p:nvPicPr>
        <p:blipFill>
          <a:blip r:embed="rId2"/>
          <a:stretch>
            <a:fillRect/>
          </a:stretch>
        </p:blipFill>
        <p:spPr>
          <a:xfrm>
            <a:off x="4343400" y="5162550"/>
            <a:ext cx="2695575" cy="16954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Luksacija akromioclavikularnog zgloba-podela</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Zbog</a:t>
            </a:r>
            <a:r>
              <a:rPr lang="en-US" dirty="0" smtClean="0"/>
              <a:t> </a:t>
            </a:r>
            <a:r>
              <a:rPr lang="en-US" dirty="0" err="1" smtClean="0"/>
              <a:t>velikog</a:t>
            </a:r>
            <a:r>
              <a:rPr lang="en-US" dirty="0" smtClean="0"/>
              <a:t> </a:t>
            </a:r>
            <a:r>
              <a:rPr lang="en-US" dirty="0" err="1" smtClean="0"/>
              <a:t>značaja</a:t>
            </a:r>
            <a:r>
              <a:rPr lang="en-US" dirty="0" smtClean="0"/>
              <a:t> </a:t>
            </a:r>
            <a:r>
              <a:rPr lang="en-US" dirty="0" err="1" smtClean="0"/>
              <a:t>ovog</a:t>
            </a:r>
            <a:r>
              <a:rPr lang="en-US" dirty="0" smtClean="0"/>
              <a:t> </a:t>
            </a:r>
            <a:r>
              <a:rPr lang="en-US" dirty="0" err="1" smtClean="0"/>
              <a:t>zgloba</a:t>
            </a:r>
            <a:r>
              <a:rPr lang="en-US" dirty="0" smtClean="0"/>
              <a:t> u </a:t>
            </a:r>
            <a:r>
              <a:rPr lang="en-US" dirty="0" err="1" smtClean="0"/>
              <a:t>sportsko-medicinskoj</a:t>
            </a:r>
            <a:r>
              <a:rPr lang="en-US" dirty="0" smtClean="0"/>
              <a:t> </a:t>
            </a:r>
            <a:r>
              <a:rPr lang="en-US" dirty="0" err="1" smtClean="0"/>
              <a:t>praksi</a:t>
            </a:r>
            <a:r>
              <a:rPr lang="en-US" dirty="0" smtClean="0"/>
              <a:t> </a:t>
            </a:r>
            <a:r>
              <a:rPr lang="en-US" dirty="0" err="1" smtClean="0"/>
              <a:t>ima</a:t>
            </a:r>
            <a:r>
              <a:rPr lang="en-US" dirty="0" smtClean="0"/>
              <a:t> </a:t>
            </a:r>
            <a:r>
              <a:rPr lang="en-US" dirty="0" err="1" smtClean="0"/>
              <a:t>dosta</a:t>
            </a:r>
            <a:r>
              <a:rPr lang="en-US" dirty="0" smtClean="0"/>
              <a:t> </a:t>
            </a:r>
            <a:r>
              <a:rPr lang="en-US" dirty="0" err="1" smtClean="0"/>
              <a:t>različitih</a:t>
            </a:r>
            <a:r>
              <a:rPr lang="en-US" dirty="0" smtClean="0"/>
              <a:t> </a:t>
            </a:r>
            <a:r>
              <a:rPr lang="en-US" dirty="0" err="1" smtClean="0"/>
              <a:t>podela</a:t>
            </a:r>
            <a:r>
              <a:rPr lang="en-US" dirty="0" smtClean="0"/>
              <a:t> u </a:t>
            </a:r>
            <a:r>
              <a:rPr lang="en-US" dirty="0" err="1" smtClean="0"/>
              <a:t>literaturi</a:t>
            </a:r>
            <a:r>
              <a:rPr lang="en-US" dirty="0" smtClean="0"/>
              <a:t>. Mi </a:t>
            </a:r>
            <a:r>
              <a:rPr lang="en-US" dirty="0" err="1" smtClean="0"/>
              <a:t>predlažemo</a:t>
            </a:r>
            <a:r>
              <a:rPr lang="en-US" dirty="0" smtClean="0"/>
              <a:t> </a:t>
            </a:r>
            <a:r>
              <a:rPr lang="en-US" dirty="0" err="1" smtClean="0"/>
              <a:t>sledeću</a:t>
            </a:r>
            <a:r>
              <a:rPr lang="en-US" dirty="0" smtClean="0"/>
              <a:t>: </a:t>
            </a:r>
            <a:br>
              <a:rPr lang="en-US" dirty="0" smtClean="0"/>
            </a:br>
            <a:r>
              <a:rPr lang="en-US" b="1" dirty="0" err="1" smtClean="0"/>
              <a:t>Prvi</a:t>
            </a:r>
            <a:r>
              <a:rPr lang="en-US" b="1" dirty="0" smtClean="0"/>
              <a:t> </a:t>
            </a:r>
            <a:r>
              <a:rPr lang="en-US" b="1" dirty="0" err="1" smtClean="0"/>
              <a:t>stepen</a:t>
            </a:r>
            <a:r>
              <a:rPr lang="en-US" dirty="0" smtClean="0"/>
              <a:t> – </a:t>
            </a:r>
            <a:r>
              <a:rPr lang="en-US" dirty="0" err="1" smtClean="0"/>
              <a:t>radi</a:t>
            </a:r>
            <a:r>
              <a:rPr lang="en-US" dirty="0" smtClean="0"/>
              <a:t> se o </a:t>
            </a:r>
            <a:r>
              <a:rPr lang="en-US" dirty="0" err="1" smtClean="0"/>
              <a:t>bolnoj</a:t>
            </a:r>
            <a:r>
              <a:rPr lang="en-US" dirty="0" smtClean="0"/>
              <a:t> </a:t>
            </a:r>
            <a:r>
              <a:rPr lang="en-US" dirty="0" err="1" smtClean="0"/>
              <a:t>distenziji</a:t>
            </a:r>
            <a:r>
              <a:rPr lang="en-US" dirty="0" smtClean="0"/>
              <a:t> </a:t>
            </a:r>
            <a:r>
              <a:rPr lang="en-US" dirty="0" err="1" smtClean="0"/>
              <a:t>mekih</a:t>
            </a:r>
            <a:r>
              <a:rPr lang="en-US" dirty="0" smtClean="0"/>
              <a:t> </a:t>
            </a:r>
            <a:r>
              <a:rPr lang="en-US" dirty="0" err="1" smtClean="0"/>
              <a:t>struktura</a:t>
            </a:r>
            <a:r>
              <a:rPr lang="en-US" dirty="0" smtClean="0"/>
              <a:t> </a:t>
            </a:r>
            <a:r>
              <a:rPr lang="en-US" dirty="0" err="1" smtClean="0"/>
              <a:t>acromioclavikularnog</a:t>
            </a:r>
            <a:r>
              <a:rPr lang="en-US" dirty="0" smtClean="0"/>
              <a:t> </a:t>
            </a:r>
            <a:r>
              <a:rPr lang="en-US" dirty="0" err="1" smtClean="0"/>
              <a:t>zgloba</a:t>
            </a:r>
            <a:r>
              <a:rPr lang="en-US" dirty="0" smtClean="0"/>
              <a:t>, </a:t>
            </a:r>
            <a:r>
              <a:rPr lang="en-US" dirty="0" err="1" smtClean="0"/>
              <a:t>sa</a:t>
            </a:r>
            <a:r>
              <a:rPr lang="en-US" dirty="0" smtClean="0"/>
              <a:t> </a:t>
            </a:r>
            <a:r>
              <a:rPr lang="en-US" dirty="0" err="1" smtClean="0"/>
              <a:t>očuvanim</a:t>
            </a:r>
            <a:r>
              <a:rPr lang="en-US" dirty="0" smtClean="0"/>
              <a:t> </a:t>
            </a:r>
            <a:r>
              <a:rPr lang="en-US" dirty="0" err="1" smtClean="0"/>
              <a:t>integritetom</a:t>
            </a:r>
            <a:r>
              <a:rPr lang="en-US" dirty="0" smtClean="0"/>
              <a:t> </a:t>
            </a:r>
            <a:r>
              <a:rPr lang="en-US" dirty="0" err="1" smtClean="0"/>
              <a:t>zgloba</a:t>
            </a:r>
            <a:r>
              <a:rPr lang="en-US" dirty="0" smtClean="0"/>
              <a:t>.</a:t>
            </a:r>
            <a:br>
              <a:rPr lang="en-US" dirty="0" smtClean="0"/>
            </a:br>
            <a:r>
              <a:rPr lang="en-US" b="1" dirty="0" err="1" smtClean="0"/>
              <a:t>Drugi</a:t>
            </a:r>
            <a:r>
              <a:rPr lang="en-US" b="1" dirty="0" smtClean="0"/>
              <a:t> </a:t>
            </a:r>
            <a:r>
              <a:rPr lang="en-US" b="1" dirty="0" err="1" smtClean="0"/>
              <a:t>stepen</a:t>
            </a:r>
            <a:r>
              <a:rPr lang="en-US" dirty="0" smtClean="0"/>
              <a:t> – </a:t>
            </a:r>
            <a:r>
              <a:rPr lang="en-US" dirty="0" err="1" smtClean="0"/>
              <a:t>dolazi</a:t>
            </a:r>
            <a:r>
              <a:rPr lang="en-US" dirty="0" smtClean="0"/>
              <a:t> do </a:t>
            </a:r>
            <a:r>
              <a:rPr lang="en-US" dirty="0" err="1" smtClean="0"/>
              <a:t>prekida</a:t>
            </a:r>
            <a:r>
              <a:rPr lang="en-US" dirty="0" smtClean="0"/>
              <a:t> </a:t>
            </a:r>
            <a:r>
              <a:rPr lang="en-US" dirty="0" err="1" smtClean="0"/>
              <a:t>ligamentuma</a:t>
            </a:r>
            <a:r>
              <a:rPr lang="en-US" dirty="0" smtClean="0"/>
              <a:t> </a:t>
            </a:r>
            <a:r>
              <a:rPr lang="en-US" dirty="0" err="1" smtClean="0"/>
              <a:t>akromioklavikulare</a:t>
            </a:r>
            <a:r>
              <a:rPr lang="en-US" dirty="0" smtClean="0"/>
              <a:t>, </a:t>
            </a:r>
            <a:r>
              <a:rPr lang="en-US" dirty="0" err="1" smtClean="0"/>
              <a:t>sa</a:t>
            </a:r>
            <a:r>
              <a:rPr lang="en-US" dirty="0" smtClean="0"/>
              <a:t> </a:t>
            </a:r>
            <a:r>
              <a:rPr lang="en-US" dirty="0" err="1" smtClean="0"/>
              <a:t>postojanjem</a:t>
            </a:r>
            <a:r>
              <a:rPr lang="en-US" dirty="0" smtClean="0"/>
              <a:t> </a:t>
            </a:r>
            <a:r>
              <a:rPr lang="en-US" dirty="0" err="1" smtClean="0"/>
              <a:t>lakšeg</a:t>
            </a:r>
            <a:r>
              <a:rPr lang="en-US" dirty="0" smtClean="0"/>
              <a:t> </a:t>
            </a:r>
            <a:r>
              <a:rPr lang="en-US" dirty="0" err="1" smtClean="0"/>
              <a:t>oblika</a:t>
            </a:r>
            <a:r>
              <a:rPr lang="en-US" dirty="0" smtClean="0"/>
              <a:t> </a:t>
            </a:r>
            <a:r>
              <a:rPr lang="en-US" dirty="0" err="1" smtClean="0"/>
              <a:t>denivelacije</a:t>
            </a:r>
            <a:r>
              <a:rPr lang="en-US" dirty="0" smtClean="0"/>
              <a:t> </a:t>
            </a:r>
            <a:r>
              <a:rPr lang="en-US" dirty="0" err="1" smtClean="0"/>
              <a:t>koštanih</a:t>
            </a:r>
            <a:r>
              <a:rPr lang="en-US" dirty="0" smtClean="0"/>
              <a:t> </a:t>
            </a:r>
            <a:r>
              <a:rPr lang="en-US" dirty="0" err="1" smtClean="0"/>
              <a:t>okrajaka</a:t>
            </a:r>
            <a:r>
              <a:rPr lang="en-US" dirty="0" smtClean="0"/>
              <a:t> </a:t>
            </a:r>
            <a:r>
              <a:rPr lang="en-US" dirty="0" err="1" smtClean="0"/>
              <a:t>zgloba</a:t>
            </a:r>
            <a:r>
              <a:rPr lang="en-US" dirty="0" smtClean="0"/>
              <a:t> </a:t>
            </a:r>
            <a:r>
              <a:rPr lang="en-US" dirty="0" err="1" smtClean="0"/>
              <a:t>i</a:t>
            </a:r>
            <a:r>
              <a:rPr lang="en-US" dirty="0" smtClean="0"/>
              <a:t> </a:t>
            </a:r>
            <a:r>
              <a:rPr lang="en-US" dirty="0" err="1" smtClean="0"/>
              <a:t>pojavom</a:t>
            </a:r>
            <a:r>
              <a:rPr lang="en-US" dirty="0" smtClean="0"/>
              <a:t> </a:t>
            </a:r>
            <a:r>
              <a:rPr lang="en-US" dirty="0" err="1" smtClean="0"/>
              <a:t>subluksacije</a:t>
            </a:r>
            <a:r>
              <a:rPr lang="en-US" dirty="0" smtClean="0"/>
              <a:t>.</a:t>
            </a:r>
            <a:br>
              <a:rPr lang="en-US" dirty="0" smtClean="0"/>
            </a:br>
            <a:r>
              <a:rPr lang="en-US" b="1" dirty="0" err="1" smtClean="0"/>
              <a:t>Treći</a:t>
            </a:r>
            <a:r>
              <a:rPr lang="en-US" b="1" dirty="0" smtClean="0"/>
              <a:t> </a:t>
            </a:r>
            <a:r>
              <a:rPr lang="en-US" b="1" dirty="0" err="1" smtClean="0"/>
              <a:t>stepen</a:t>
            </a:r>
            <a:r>
              <a:rPr lang="en-US" dirty="0" smtClean="0"/>
              <a:t> – </a:t>
            </a:r>
            <a:r>
              <a:rPr lang="en-US" dirty="0" err="1" smtClean="0"/>
              <a:t>potpuna</a:t>
            </a:r>
            <a:r>
              <a:rPr lang="en-US" dirty="0" smtClean="0"/>
              <a:t> </a:t>
            </a:r>
            <a:r>
              <a:rPr lang="en-US" dirty="0" err="1" smtClean="0"/>
              <a:t>ruptura</a:t>
            </a:r>
            <a:r>
              <a:rPr lang="en-US" dirty="0" smtClean="0"/>
              <a:t> </a:t>
            </a:r>
            <a:r>
              <a:rPr lang="en-US" dirty="0" err="1" smtClean="0"/>
              <a:t>svih</a:t>
            </a:r>
            <a:r>
              <a:rPr lang="en-US" dirty="0" smtClean="0"/>
              <a:t> </a:t>
            </a:r>
            <a:r>
              <a:rPr lang="en-US" dirty="0" err="1" smtClean="0"/>
              <a:t>ligamenata</a:t>
            </a:r>
            <a:r>
              <a:rPr lang="en-US" dirty="0" smtClean="0"/>
              <a:t> </a:t>
            </a:r>
            <a:r>
              <a:rPr lang="en-US" dirty="0" err="1" smtClean="0"/>
              <a:t>uz</a:t>
            </a:r>
            <a:r>
              <a:rPr lang="en-US" dirty="0" smtClean="0"/>
              <a:t> </a:t>
            </a:r>
            <a:r>
              <a:rPr lang="en-US" dirty="0" err="1" smtClean="0"/>
              <a:t>kompletno</a:t>
            </a:r>
            <a:r>
              <a:rPr lang="en-US" dirty="0" smtClean="0"/>
              <a:t> </a:t>
            </a:r>
            <a:r>
              <a:rPr lang="en-US" dirty="0" err="1" smtClean="0"/>
              <a:t>razdvajanje</a:t>
            </a:r>
            <a:r>
              <a:rPr lang="en-US" dirty="0" smtClean="0"/>
              <a:t> </a:t>
            </a:r>
            <a:r>
              <a:rPr lang="en-US" dirty="0" err="1" smtClean="0"/>
              <a:t>klavikule</a:t>
            </a:r>
            <a:r>
              <a:rPr lang="en-US" dirty="0" smtClean="0"/>
              <a:t> </a:t>
            </a:r>
            <a:r>
              <a:rPr lang="en-US" dirty="0" err="1" smtClean="0"/>
              <a:t>i</a:t>
            </a:r>
            <a:r>
              <a:rPr lang="en-US" dirty="0" smtClean="0"/>
              <a:t> </a:t>
            </a:r>
            <a:r>
              <a:rPr lang="en-US" dirty="0" err="1" smtClean="0"/>
              <a:t>akromiona</a:t>
            </a:r>
            <a:r>
              <a:rPr lang="en-US" dirty="0" smtClean="0"/>
              <a:t> </a:t>
            </a:r>
            <a:r>
              <a:rPr lang="en-US" dirty="0" err="1" smtClean="0"/>
              <a:t>odnosno</a:t>
            </a:r>
            <a:r>
              <a:rPr lang="en-US" dirty="0" smtClean="0"/>
              <a:t> </a:t>
            </a:r>
            <a:r>
              <a:rPr lang="en-US" dirty="0" err="1" smtClean="0"/>
              <a:t>luksacije</a:t>
            </a:r>
            <a:r>
              <a:rPr lang="en-US" dirty="0" smtClean="0"/>
              <a:t> </a:t>
            </a:r>
            <a:r>
              <a:rPr lang="en-US" dirty="0" err="1" smtClean="0"/>
              <a:t>zgloba</a:t>
            </a:r>
            <a:r>
              <a:rPr lang="en-US" dirty="0" smtClean="0"/>
              <a:t>.</a:t>
            </a:r>
            <a:br>
              <a:rPr lang="en-US" dirty="0" smtClean="0"/>
            </a:br>
            <a:r>
              <a:rPr lang="en-US" dirty="0" smtClean="0"/>
              <a:t/>
            </a:r>
            <a:br>
              <a:rPr lang="en-US" dirty="0" smtClean="0"/>
            </a:br>
            <a:endParaRPr lang="en-US" dirty="0"/>
          </a:p>
        </p:txBody>
      </p:sp>
      <p:pic>
        <p:nvPicPr>
          <p:cNvPr id="4" name="Picture 3" descr="images (1).jpg"/>
          <p:cNvPicPr>
            <a:picLocks noChangeAspect="1"/>
          </p:cNvPicPr>
          <p:nvPr/>
        </p:nvPicPr>
        <p:blipFill>
          <a:blip r:embed="rId2"/>
          <a:stretch>
            <a:fillRect/>
          </a:stretch>
        </p:blipFill>
        <p:spPr>
          <a:xfrm>
            <a:off x="4191000" y="4419600"/>
            <a:ext cx="2152650" cy="2124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
            </a:r>
            <a:br>
              <a:rPr lang="sr-Latn-RS" dirty="0" smtClean="0"/>
            </a:br>
            <a:r>
              <a:rPr lang="sr-Latn-RS" dirty="0" smtClean="0">
                <a:solidFill>
                  <a:schemeClr val="tx1"/>
                </a:solidFill>
              </a:rPr>
              <a:t> </a:t>
            </a:r>
            <a:r>
              <a:rPr lang="en-US" b="1" dirty="0" smtClean="0">
                <a:solidFill>
                  <a:schemeClr val="tx1"/>
                </a:solidFill>
              </a:rPr>
              <a:t>G</a:t>
            </a:r>
            <a:r>
              <a:rPr lang="sr-Latn-RS" b="1" dirty="0" smtClean="0">
                <a:solidFill>
                  <a:schemeClr val="tx1"/>
                </a:solidFill>
              </a:rPr>
              <a:t>lenohumeralni zglob </a:t>
            </a:r>
            <a:br>
              <a:rPr lang="sr-Latn-RS" b="1" dirty="0" smtClean="0">
                <a:solidFill>
                  <a:schemeClr val="tx1"/>
                </a:solidFill>
              </a:rPr>
            </a:br>
            <a:endParaRPr lang="en-US" b="1"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buNone/>
            </a:pPr>
            <a:r>
              <a:rPr lang="sr-Latn-RS" dirty="0" smtClean="0"/>
              <a:t>    Zglobne površine su: </a:t>
            </a:r>
            <a:r>
              <a:rPr lang="sr-Latn-RS" i="1" dirty="0" smtClean="0"/>
              <a:t>cavitas glenoidalis scapulae i caput humeri</a:t>
            </a:r>
            <a:r>
              <a:rPr lang="sr-Latn-RS" dirty="0" smtClean="0"/>
              <a:t>.</a:t>
            </a:r>
          </a:p>
          <a:p>
            <a:pPr>
              <a:buNone/>
            </a:pPr>
            <a:r>
              <a:rPr lang="sr-Latn-RS" dirty="0" smtClean="0"/>
              <a:t>             </a:t>
            </a:r>
            <a:r>
              <a:rPr lang="en-US" dirty="0" smtClean="0"/>
              <a:t>P</a:t>
            </a:r>
            <a:r>
              <a:rPr lang="sr-Latn-RS" dirty="0" smtClean="0"/>
              <a:t>okreti u ovom zglobu su:</a:t>
            </a:r>
          </a:p>
          <a:p>
            <a:r>
              <a:rPr lang="en-US" dirty="0" smtClean="0"/>
              <a:t>F</a:t>
            </a:r>
            <a:r>
              <a:rPr lang="sr-Latn-RS" dirty="0" smtClean="0"/>
              <a:t>leksija nadlakta uz zadnje klizanje glave humerusa </a:t>
            </a:r>
          </a:p>
          <a:p>
            <a:r>
              <a:rPr lang="en-US" dirty="0" smtClean="0"/>
              <a:t>E</a:t>
            </a:r>
            <a:r>
              <a:rPr lang="sr-Latn-RS" dirty="0" smtClean="0"/>
              <a:t>kstenzija sa prednjim klizanjem </a:t>
            </a:r>
          </a:p>
          <a:p>
            <a:r>
              <a:rPr lang="en-US" dirty="0" smtClean="0"/>
              <a:t>A</a:t>
            </a:r>
            <a:r>
              <a:rPr lang="sr-Latn-RS" dirty="0" smtClean="0"/>
              <a:t>bdukcija sa donjim klizanjem</a:t>
            </a:r>
          </a:p>
          <a:p>
            <a:r>
              <a:rPr lang="en-US" dirty="0" smtClean="0"/>
              <a:t>A</a:t>
            </a:r>
            <a:r>
              <a:rPr lang="sr-Latn-RS" dirty="0" smtClean="0"/>
              <a:t>dukcija sa gornjim klizanjem</a:t>
            </a:r>
          </a:p>
          <a:p>
            <a:r>
              <a:rPr lang="en-US" dirty="0" smtClean="0"/>
              <a:t>U</a:t>
            </a:r>
            <a:r>
              <a:rPr lang="sr-Latn-RS" dirty="0" smtClean="0"/>
              <a:t>nutrašnja rotacija sa zadnjim klizanjem</a:t>
            </a:r>
          </a:p>
          <a:p>
            <a:r>
              <a:rPr lang="en-US" dirty="0" smtClean="0"/>
              <a:t>S</a:t>
            </a:r>
            <a:r>
              <a:rPr lang="sr-Latn-RS" dirty="0" smtClean="0"/>
              <a:t>poljašnja rotacija sa prednjim klizanjem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Luksacija akromioclavikularnog zgloba-lečenje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Lečenje</a:t>
            </a:r>
            <a:r>
              <a:rPr lang="en-US" dirty="0" smtClean="0"/>
              <a:t> </a:t>
            </a:r>
            <a:r>
              <a:rPr lang="en-US" dirty="0" err="1" smtClean="0"/>
              <a:t>prvog</a:t>
            </a:r>
            <a:r>
              <a:rPr lang="en-US" dirty="0" smtClean="0"/>
              <a:t> </a:t>
            </a:r>
            <a:r>
              <a:rPr lang="en-US" dirty="0" err="1" smtClean="0"/>
              <a:t>i</a:t>
            </a:r>
            <a:r>
              <a:rPr lang="en-US" dirty="0" smtClean="0"/>
              <a:t> </a:t>
            </a:r>
            <a:r>
              <a:rPr lang="en-US" dirty="0" err="1" smtClean="0"/>
              <a:t>drugog</a:t>
            </a:r>
            <a:r>
              <a:rPr lang="en-US" dirty="0" smtClean="0"/>
              <a:t> </a:t>
            </a:r>
            <a:r>
              <a:rPr lang="en-US" dirty="0" err="1" smtClean="0"/>
              <a:t>stepena</a:t>
            </a:r>
            <a:r>
              <a:rPr lang="en-US" dirty="0" smtClean="0"/>
              <a:t> je </a:t>
            </a:r>
            <a:r>
              <a:rPr lang="en-US" dirty="0" err="1" smtClean="0"/>
              <a:t>isključivo</a:t>
            </a:r>
            <a:r>
              <a:rPr lang="en-US" dirty="0" smtClean="0"/>
              <a:t> </a:t>
            </a:r>
            <a:r>
              <a:rPr lang="en-US" dirty="0" err="1" smtClean="0"/>
              <a:t>konzervativno</a:t>
            </a:r>
            <a:r>
              <a:rPr lang="en-US" dirty="0" smtClean="0"/>
              <a:t> </a:t>
            </a:r>
            <a:r>
              <a:rPr lang="en-US" dirty="0" err="1" smtClean="0"/>
              <a:t>uz</a:t>
            </a:r>
            <a:r>
              <a:rPr lang="en-US" dirty="0" smtClean="0"/>
              <a:t> </a:t>
            </a:r>
            <a:r>
              <a:rPr lang="en-US" dirty="0" err="1" smtClean="0"/>
              <a:t>odlične</a:t>
            </a:r>
            <a:r>
              <a:rPr lang="en-US" dirty="0" smtClean="0"/>
              <a:t> </a:t>
            </a:r>
            <a:r>
              <a:rPr lang="en-US" dirty="0" err="1" smtClean="0"/>
              <a:t>rezultate</a:t>
            </a:r>
            <a:r>
              <a:rPr lang="en-US" dirty="0" smtClean="0"/>
              <a:t> </a:t>
            </a:r>
            <a:r>
              <a:rPr lang="en-US" dirty="0" err="1" smtClean="0"/>
              <a:t>i</a:t>
            </a:r>
            <a:r>
              <a:rPr lang="en-US" dirty="0" smtClean="0"/>
              <a:t> </a:t>
            </a:r>
            <a:r>
              <a:rPr lang="en-US" dirty="0" err="1" smtClean="0"/>
              <a:t>elektroterapeutske</a:t>
            </a:r>
            <a:r>
              <a:rPr lang="en-US" dirty="0" smtClean="0"/>
              <a:t> </a:t>
            </a:r>
            <a:r>
              <a:rPr lang="en-US" dirty="0" err="1" smtClean="0"/>
              <a:t>kombinacijone</a:t>
            </a:r>
            <a:r>
              <a:rPr lang="en-US" dirty="0" smtClean="0"/>
              <a:t> </a:t>
            </a:r>
            <a:r>
              <a:rPr lang="en-US" dirty="0" err="1" smtClean="0"/>
              <a:t>metode</a:t>
            </a:r>
            <a:r>
              <a:rPr lang="en-US" dirty="0" smtClean="0"/>
              <a:t>: </a:t>
            </a:r>
            <a:br>
              <a:rPr lang="en-US" dirty="0" smtClean="0"/>
            </a:br>
            <a:r>
              <a:rPr lang="en-US" dirty="0" smtClean="0"/>
              <a:t>a) </a:t>
            </a:r>
            <a:r>
              <a:rPr lang="en-US" dirty="0" err="1" smtClean="0"/>
              <a:t>impulsno</a:t>
            </a:r>
            <a:r>
              <a:rPr lang="en-US" dirty="0" smtClean="0"/>
              <a:t> </a:t>
            </a:r>
            <a:r>
              <a:rPr lang="en-US" dirty="0" err="1" smtClean="0"/>
              <a:t>magnetno</a:t>
            </a:r>
            <a:r>
              <a:rPr lang="en-US" dirty="0" smtClean="0"/>
              <a:t> </a:t>
            </a:r>
            <a:r>
              <a:rPr lang="en-US" dirty="0" err="1" smtClean="0"/>
              <a:t>polje</a:t>
            </a:r>
            <a:r>
              <a:rPr lang="en-US" dirty="0" smtClean="0"/>
              <a:t>, </a:t>
            </a:r>
            <a:r>
              <a:rPr lang="en-US" dirty="0" err="1" smtClean="0"/>
              <a:t>biostimulativni</a:t>
            </a:r>
            <a:r>
              <a:rPr lang="en-US" dirty="0" smtClean="0"/>
              <a:t> laser, </a:t>
            </a:r>
            <a:r>
              <a:rPr lang="en-US" dirty="0" err="1" smtClean="0"/>
              <a:t>kineziterapija</a:t>
            </a:r>
            <a:r>
              <a:rPr lang="en-US" dirty="0" smtClean="0"/>
              <a:t>, </a:t>
            </a:r>
            <a:r>
              <a:rPr lang="en-US" dirty="0" err="1" smtClean="0"/>
              <a:t>vakus</a:t>
            </a:r>
            <a:r>
              <a:rPr lang="en-US" dirty="0" smtClean="0"/>
              <a:t>, </a:t>
            </a:r>
            <a:br>
              <a:rPr lang="en-US" dirty="0" smtClean="0"/>
            </a:br>
            <a:r>
              <a:rPr lang="en-US" dirty="0" smtClean="0"/>
              <a:t>b) </a:t>
            </a:r>
            <a:r>
              <a:rPr lang="en-US" dirty="0" err="1" smtClean="0"/>
              <a:t>impulsni</a:t>
            </a:r>
            <a:r>
              <a:rPr lang="en-US" dirty="0" smtClean="0"/>
              <a:t> </a:t>
            </a:r>
            <a:r>
              <a:rPr lang="en-US" b="1" dirty="0" err="1" smtClean="0"/>
              <a:t>ultraz</a:t>
            </a:r>
            <a:r>
              <a:rPr lang="sr-Latn-RS" b="1" dirty="0" smtClean="0"/>
              <a:t>vuk </a:t>
            </a:r>
            <a:r>
              <a:rPr lang="en-US" dirty="0" smtClean="0"/>
              <a:t>, </a:t>
            </a:r>
            <a:r>
              <a:rPr lang="en-US" dirty="0" err="1" smtClean="0"/>
              <a:t>interferentne</a:t>
            </a:r>
            <a:r>
              <a:rPr lang="en-US" dirty="0" smtClean="0"/>
              <a:t> </a:t>
            </a:r>
            <a:r>
              <a:rPr lang="en-US" dirty="0" err="1" smtClean="0"/>
              <a:t>sruje</a:t>
            </a:r>
            <a:r>
              <a:rPr lang="en-US" dirty="0" smtClean="0"/>
              <a:t>, </a:t>
            </a:r>
            <a:r>
              <a:rPr lang="en-US" dirty="0" err="1" smtClean="0"/>
              <a:t>masaža</a:t>
            </a:r>
            <a:r>
              <a:rPr lang="en-US" dirty="0" smtClean="0"/>
              <a:t> </a:t>
            </a:r>
            <a:r>
              <a:rPr lang="en-US" dirty="0" err="1" smtClean="0"/>
              <a:t>vezivnog</a:t>
            </a:r>
            <a:r>
              <a:rPr lang="en-US" dirty="0" smtClean="0"/>
              <a:t> </a:t>
            </a:r>
            <a:r>
              <a:rPr lang="en-US" dirty="0" err="1" smtClean="0"/>
              <a:t>tkiva</a:t>
            </a:r>
            <a:r>
              <a:rPr lang="en-US" dirty="0" smtClean="0"/>
              <a:t>, </a:t>
            </a:r>
            <a:r>
              <a:rPr lang="en-US" dirty="0" err="1" smtClean="0"/>
              <a:t>kineziterapija</a:t>
            </a:r>
            <a:r>
              <a:rPr lang="en-US" dirty="0" smtClean="0"/>
              <a:t>, </a:t>
            </a:r>
            <a:br>
              <a:rPr lang="en-US" dirty="0" smtClean="0"/>
            </a:br>
            <a:r>
              <a:rPr lang="en-US" dirty="0" smtClean="0"/>
              <a:t>c) </a:t>
            </a:r>
            <a:r>
              <a:rPr lang="en-US" dirty="0" err="1" smtClean="0"/>
              <a:t>interferentne</a:t>
            </a:r>
            <a:r>
              <a:rPr lang="en-US" dirty="0" smtClean="0"/>
              <a:t> </a:t>
            </a:r>
            <a:r>
              <a:rPr lang="en-US" dirty="0" err="1" smtClean="0"/>
              <a:t>struje</a:t>
            </a:r>
            <a:r>
              <a:rPr lang="en-US" dirty="0" smtClean="0"/>
              <a:t>, </a:t>
            </a:r>
            <a:r>
              <a:rPr lang="en-US" dirty="0" err="1" smtClean="0"/>
              <a:t>kriomasaža</a:t>
            </a:r>
            <a:r>
              <a:rPr lang="en-US" dirty="0" smtClean="0"/>
              <a:t>, </a:t>
            </a:r>
            <a:r>
              <a:rPr lang="en-US" dirty="0" err="1" smtClean="0"/>
              <a:t>kineziterapija</a:t>
            </a:r>
            <a:r>
              <a:rPr lang="en-US" dirty="0" smtClean="0"/>
              <a:t>, </a:t>
            </a:r>
            <a:r>
              <a:rPr lang="en-US" dirty="0" err="1" smtClean="0"/>
              <a:t>sonodinator</a:t>
            </a:r>
            <a:r>
              <a:rPr lang="en-US" dirty="0" smtClean="0"/>
              <a:t>, </a:t>
            </a:r>
            <a:br>
              <a:rPr lang="en-US" dirty="0" smtClean="0"/>
            </a:br>
            <a:r>
              <a:rPr lang="en-US" dirty="0" smtClean="0"/>
              <a:t>d) </a:t>
            </a:r>
            <a:r>
              <a:rPr lang="en-US" dirty="0" err="1" smtClean="0"/>
              <a:t>interferentne</a:t>
            </a:r>
            <a:r>
              <a:rPr lang="en-US" dirty="0" smtClean="0"/>
              <a:t> </a:t>
            </a:r>
            <a:r>
              <a:rPr lang="en-US" dirty="0" err="1" smtClean="0"/>
              <a:t>struje</a:t>
            </a:r>
            <a:r>
              <a:rPr lang="en-US" dirty="0" smtClean="0"/>
              <a:t>, </a:t>
            </a:r>
            <a:r>
              <a:rPr lang="en-US" dirty="0" err="1" smtClean="0"/>
              <a:t>elektroforeza</a:t>
            </a:r>
            <a:r>
              <a:rPr lang="en-US" dirty="0" smtClean="0"/>
              <a:t> </a:t>
            </a:r>
            <a:r>
              <a:rPr lang="en-US" dirty="0" err="1" smtClean="0"/>
              <a:t>novokaina</a:t>
            </a:r>
            <a:r>
              <a:rPr lang="en-US" dirty="0" smtClean="0"/>
              <a:t> </a:t>
            </a:r>
            <a:r>
              <a:rPr lang="en-US" dirty="0" err="1" smtClean="0"/>
              <a:t>i</a:t>
            </a:r>
            <a:r>
              <a:rPr lang="en-US" dirty="0" smtClean="0"/>
              <a:t> </a:t>
            </a:r>
            <a:r>
              <a:rPr lang="en-US" dirty="0" err="1" smtClean="0"/>
              <a:t>kalijum</a:t>
            </a:r>
            <a:r>
              <a:rPr lang="en-US" dirty="0" smtClean="0"/>
              <a:t> </a:t>
            </a:r>
            <a:r>
              <a:rPr lang="en-US" dirty="0" err="1" smtClean="0"/>
              <a:t>jodida</a:t>
            </a:r>
            <a:r>
              <a:rPr lang="en-US" dirty="0" smtClean="0"/>
              <a:t>, </a:t>
            </a:r>
            <a:r>
              <a:rPr lang="en-US" b="1" dirty="0" err="1" smtClean="0"/>
              <a:t>masaža</a:t>
            </a:r>
            <a:r>
              <a:rPr lang="en-US" dirty="0" smtClean="0"/>
              <a:t> </a:t>
            </a:r>
            <a:r>
              <a:rPr lang="en-US" dirty="0" err="1" smtClean="0"/>
              <a:t>vezivnog</a:t>
            </a:r>
            <a:r>
              <a:rPr lang="en-US" dirty="0" smtClean="0"/>
              <a:t> </a:t>
            </a:r>
            <a:r>
              <a:rPr lang="en-US" dirty="0" err="1" smtClean="0"/>
              <a:t>tkiva</a:t>
            </a:r>
            <a:r>
              <a:rPr lang="en-US" dirty="0" smtClean="0"/>
              <a:t>, </a:t>
            </a:r>
            <a:r>
              <a:rPr lang="en-US" dirty="0" err="1" smtClean="0"/>
              <a:t>kineziterapija</a:t>
            </a:r>
            <a:r>
              <a:rPr lang="en-US" dirty="0" smtClean="0"/>
              <a:t>.</a:t>
            </a:r>
            <a:br>
              <a:rPr lang="en-US" dirty="0" smtClean="0"/>
            </a:br>
            <a:r>
              <a:rPr lang="en-US" dirty="0" smtClean="0"/>
              <a:t/>
            </a:r>
            <a:br>
              <a:rPr lang="en-US" dirty="0" smtClean="0"/>
            </a:br>
            <a:r>
              <a:rPr lang="en-US" dirty="0" err="1" smtClean="0"/>
              <a:t>Dok</a:t>
            </a:r>
            <a:r>
              <a:rPr lang="en-US" dirty="0" smtClean="0"/>
              <a:t> </a:t>
            </a:r>
            <a:r>
              <a:rPr lang="en-US" dirty="0" err="1" smtClean="0"/>
              <a:t>kod</a:t>
            </a:r>
            <a:r>
              <a:rPr lang="en-US" dirty="0" smtClean="0"/>
              <a:t> </a:t>
            </a:r>
            <a:r>
              <a:rPr lang="en-US" dirty="0" err="1" smtClean="0"/>
              <a:t>trećeg</a:t>
            </a:r>
            <a:r>
              <a:rPr lang="en-US" dirty="0" smtClean="0"/>
              <a:t> </a:t>
            </a:r>
            <a:r>
              <a:rPr lang="en-US" dirty="0" err="1" smtClean="0"/>
              <a:t>stepena</a:t>
            </a:r>
            <a:r>
              <a:rPr lang="en-US" dirty="0" smtClean="0"/>
              <a:t> </a:t>
            </a:r>
            <a:r>
              <a:rPr lang="en-US" dirty="0" err="1" smtClean="0"/>
              <a:t>autori</a:t>
            </a:r>
            <a:r>
              <a:rPr lang="en-US" dirty="0" smtClean="0"/>
              <a:t> se </a:t>
            </a:r>
            <a:r>
              <a:rPr lang="en-US" dirty="0" err="1" smtClean="0"/>
              <a:t>razilaze</a:t>
            </a:r>
            <a:r>
              <a:rPr lang="en-US" dirty="0" smtClean="0"/>
              <a:t> u </a:t>
            </a:r>
            <a:r>
              <a:rPr lang="en-US" dirty="0" err="1" smtClean="0"/>
              <a:t>stavovima</a:t>
            </a:r>
            <a:r>
              <a:rPr lang="en-US" dirty="0" smtClean="0"/>
              <a:t> </a:t>
            </a:r>
            <a:r>
              <a:rPr lang="en-US" dirty="0" err="1" smtClean="0"/>
              <a:t>dok</a:t>
            </a:r>
            <a:r>
              <a:rPr lang="en-US" dirty="0" smtClean="0"/>
              <a:t> </a:t>
            </a:r>
            <a:r>
              <a:rPr lang="en-US" dirty="0" err="1" smtClean="0"/>
              <a:t>su</a:t>
            </a:r>
            <a:r>
              <a:rPr lang="en-US" dirty="0" smtClean="0"/>
              <a:t> </a:t>
            </a:r>
            <a:r>
              <a:rPr lang="en-US" dirty="0" err="1" smtClean="0"/>
              <a:t>jedni</a:t>
            </a:r>
            <a:r>
              <a:rPr lang="en-US" dirty="0" smtClean="0"/>
              <a:t> </a:t>
            </a:r>
            <a:r>
              <a:rPr lang="en-US" dirty="0" err="1" smtClean="0"/>
              <a:t>za</a:t>
            </a:r>
            <a:r>
              <a:rPr lang="en-US" dirty="0" smtClean="0"/>
              <a:t> </a:t>
            </a:r>
            <a:r>
              <a:rPr lang="en-US" dirty="0" err="1" smtClean="0"/>
              <a:t>obavezan</a:t>
            </a:r>
            <a:r>
              <a:rPr lang="en-US" dirty="0" smtClean="0"/>
              <a:t> </a:t>
            </a:r>
            <a:r>
              <a:rPr lang="en-US" dirty="0" err="1" smtClean="0"/>
              <a:t>operativni</a:t>
            </a:r>
            <a:r>
              <a:rPr lang="en-US" dirty="0" smtClean="0"/>
              <a:t> </a:t>
            </a:r>
            <a:r>
              <a:rPr lang="en-US" dirty="0" err="1" smtClean="0"/>
              <a:t>zahvat</a:t>
            </a:r>
            <a:r>
              <a:rPr lang="en-US" dirty="0" smtClean="0"/>
              <a:t>, </a:t>
            </a:r>
            <a:r>
              <a:rPr lang="en-US" dirty="0" err="1" smtClean="0"/>
              <a:t>dotle</a:t>
            </a:r>
            <a:r>
              <a:rPr lang="en-US" dirty="0" smtClean="0"/>
              <a:t> </a:t>
            </a:r>
            <a:r>
              <a:rPr lang="en-US" dirty="0" err="1" smtClean="0"/>
              <a:t>drugi</a:t>
            </a:r>
            <a:r>
              <a:rPr lang="en-US" dirty="0" smtClean="0"/>
              <a:t> </a:t>
            </a:r>
            <a:r>
              <a:rPr lang="en-US" dirty="0" err="1" smtClean="0"/>
              <a:t>ističu</a:t>
            </a:r>
            <a:r>
              <a:rPr lang="en-US" dirty="0" smtClean="0"/>
              <a:t> </a:t>
            </a:r>
            <a:r>
              <a:rPr lang="en-US" dirty="0" err="1" smtClean="0"/>
              <a:t>odlične</a:t>
            </a:r>
            <a:r>
              <a:rPr lang="en-US" dirty="0" smtClean="0"/>
              <a:t> </a:t>
            </a:r>
            <a:r>
              <a:rPr lang="en-US" dirty="0" err="1" smtClean="0"/>
              <a:t>rezultate</a:t>
            </a:r>
            <a:r>
              <a:rPr lang="en-US" dirty="0" smtClean="0"/>
              <a:t> </a:t>
            </a:r>
            <a:r>
              <a:rPr lang="en-US" dirty="0" err="1" smtClean="0"/>
              <a:t>postignutim</a:t>
            </a:r>
            <a:r>
              <a:rPr lang="en-US" dirty="0" smtClean="0"/>
              <a:t> </a:t>
            </a:r>
            <a:r>
              <a:rPr lang="en-US" dirty="0" err="1" smtClean="0"/>
              <a:t>konzervativnim</a:t>
            </a:r>
            <a:r>
              <a:rPr lang="en-US" dirty="0" smtClean="0"/>
              <a:t> </a:t>
            </a:r>
            <a:r>
              <a:rPr lang="en-US" dirty="0" err="1" smtClean="0"/>
              <a:t>lečenjem</a:t>
            </a:r>
            <a:r>
              <a:rPr lang="en-US" dirty="0" smtClean="0"/>
              <a:t> </a:t>
            </a:r>
            <a:r>
              <a:rPr lang="en-US" dirty="0" err="1" smtClean="0"/>
              <a:t>luksacije</a:t>
            </a:r>
            <a:r>
              <a:rPr lang="en-US" dirty="0" smtClean="0"/>
              <a:t> </a:t>
            </a:r>
            <a:r>
              <a:rPr lang="en-US" dirty="0" err="1" smtClean="0"/>
              <a:t>acromioclavicularnog</a:t>
            </a:r>
            <a:r>
              <a:rPr lang="en-US" dirty="0" smtClean="0"/>
              <a:t> </a:t>
            </a:r>
            <a:r>
              <a:rPr lang="en-US" dirty="0" err="1" smtClean="0"/>
              <a:t>ligamenta</a:t>
            </a:r>
            <a:r>
              <a:rPr lang="en-US" dirty="0" smtClean="0"/>
              <a:t>.</a:t>
            </a:r>
          </a:p>
          <a:p>
            <a:endParaRPr lang="en-US" dirty="0"/>
          </a:p>
        </p:txBody>
      </p:sp>
      <p:pic>
        <p:nvPicPr>
          <p:cNvPr id="4" name="Picture 3" descr="download (9).jpg"/>
          <p:cNvPicPr>
            <a:picLocks noChangeAspect="1"/>
          </p:cNvPicPr>
          <p:nvPr/>
        </p:nvPicPr>
        <p:blipFill>
          <a:blip r:embed="rId2"/>
          <a:stretch>
            <a:fillRect/>
          </a:stretch>
        </p:blipFill>
        <p:spPr>
          <a:xfrm>
            <a:off x="6400800" y="4876800"/>
            <a:ext cx="2381250" cy="17907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Saniranje povrede ramena</a:t>
            </a:r>
            <a:endParaRPr lang="en-US" dirty="0"/>
          </a:p>
        </p:txBody>
      </p:sp>
      <p:sp>
        <p:nvSpPr>
          <p:cNvPr id="3" name="Content Placeholder 2"/>
          <p:cNvSpPr>
            <a:spLocks noGrp="1"/>
          </p:cNvSpPr>
          <p:nvPr>
            <p:ph idx="1"/>
          </p:nvPr>
        </p:nvSpPr>
        <p:spPr/>
        <p:txBody>
          <a:bodyPr>
            <a:normAutofit/>
          </a:bodyPr>
          <a:lstStyle/>
          <a:p>
            <a:r>
              <a:rPr lang="vi-VN" sz="2000" dirty="0" smtClean="0"/>
              <a:t>Po povredi od velike je važnosti učiniti RTG dijagnostiku, kako bi se utvrdio tačan položaj zglobnih tela.</a:t>
            </a:r>
            <a:endParaRPr lang="sr-Latn-RS" sz="2000" dirty="0" smtClean="0"/>
          </a:p>
          <a:p>
            <a:r>
              <a:rPr lang="vi-VN" sz="2000" dirty="0" smtClean="0"/>
              <a:t> Potom sledi repozicija, odnosno vraćanje zglobnih tela u prirodnu poziciju. Postoji više tehnika koje se upotrebljavaju u tu svrhu, a razlikuju se po tome o kojem se tipu iščašenja radi. Oštećenja kostiju i mekih tkiva uobičajeno prate iščašenja ramena, kao i brojne moguće i teško lečive komplikacije koje mogu pratiti nestručno izveden zahvat, a koje redom zahtevaju dugotrajni medicinski tretman. Iako laicima ičšašenje i povratak zgloba na mesto može zvučati jednostavno, u praksi to nije tako. Velika je razlika između zgloba ramena i bilo kojeg drugog mehaničkog sklopa. Osim toga, pri inicijalnom pregledu valja proceniti rizike i ustanoviti postoji li potreba za hitnim operativnim zahvatom. </a:t>
            </a:r>
            <a:endParaRPr lang="sr-Latn-RS" sz="2000" dirty="0" smtClean="0"/>
          </a:p>
        </p:txBody>
      </p:sp>
      <p:pic>
        <p:nvPicPr>
          <p:cNvPr id="6" name="Picture 5" descr="индекс.jpg"/>
          <p:cNvPicPr>
            <a:picLocks noChangeAspect="1"/>
          </p:cNvPicPr>
          <p:nvPr/>
        </p:nvPicPr>
        <p:blipFill>
          <a:blip r:embed="rId2"/>
          <a:stretch>
            <a:fillRect/>
          </a:stretch>
        </p:blipFill>
        <p:spPr>
          <a:xfrm>
            <a:off x="6912102" y="5410200"/>
            <a:ext cx="1070596" cy="14478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vi-VN" sz="2000" dirty="0" smtClean="0"/>
              <a:t>Ukoliko je reč o najčešćim iščašenjima, sve završava bez operacije, manuelnom repozicijom od strane ortopeda, postavljanjem ruke u imobilizaciju, te kontrolnim RTG snimanjem, kako bi se potvrdila dobra pozicija zglobne čašice i glavice</a:t>
            </a:r>
            <a:r>
              <a:rPr lang="vi-VN" sz="2000" dirty="0" smtClean="0"/>
              <a:t>.</a:t>
            </a:r>
            <a:endParaRPr lang="en-US" sz="2000" dirty="0" smtClean="0"/>
          </a:p>
          <a:p>
            <a:r>
              <a:rPr lang="vi-VN" sz="2000" dirty="0" smtClean="0"/>
              <a:t> </a:t>
            </a:r>
            <a:r>
              <a:rPr lang="vi-VN" sz="2000" dirty="0" smtClean="0"/>
              <a:t>Po učinjenoj repoziciji nastavlja se sa fizioterapijom. </a:t>
            </a:r>
            <a:endParaRPr lang="en-US" sz="2000" dirty="0" smtClean="0"/>
          </a:p>
          <a:p>
            <a:r>
              <a:rPr lang="vi-VN" sz="2000" dirty="0" smtClean="0"/>
              <a:t>Prvih </a:t>
            </a:r>
            <a:r>
              <a:rPr lang="vi-VN" sz="2000" dirty="0" smtClean="0"/>
              <a:t>7 dana po iščašenju je mirovanje obavezno, a u tom periodu valja sprovesti i kontrolni pregled ortopeda, koji će učiniti i detaljnu procenu stanja ramena i odrediti dalji redosled lečenja.</a:t>
            </a:r>
            <a:endParaRPr lang="en-US" sz="2000" dirty="0"/>
          </a:p>
        </p:txBody>
      </p:sp>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Saniranje povrede ramena</a:t>
            </a:r>
            <a:endParaRPr lang="en-US" dirty="0"/>
          </a:p>
        </p:txBody>
      </p:sp>
      <p:pic>
        <p:nvPicPr>
          <p:cNvPr id="5" name="Picture 4" descr="images 2.jpg"/>
          <p:cNvPicPr>
            <a:picLocks noChangeAspect="1"/>
          </p:cNvPicPr>
          <p:nvPr/>
        </p:nvPicPr>
        <p:blipFill>
          <a:blip r:embed="rId2"/>
          <a:stretch>
            <a:fillRect/>
          </a:stretch>
        </p:blipFill>
        <p:spPr>
          <a:xfrm>
            <a:off x="6096000" y="4800600"/>
            <a:ext cx="2000250" cy="1600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890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sr-Latn-RS" dirty="0" smtClean="0"/>
              <a:t>Saniranje povrede ramena i oporavak</a:t>
            </a:r>
            <a:endParaRPr lang="en-US" dirty="0"/>
          </a:p>
        </p:txBody>
      </p:sp>
      <p:sp>
        <p:nvSpPr>
          <p:cNvPr id="3" name="Content Placeholder 2"/>
          <p:cNvSpPr>
            <a:spLocks noGrp="1"/>
          </p:cNvSpPr>
          <p:nvPr>
            <p:ph idx="1"/>
          </p:nvPr>
        </p:nvSpPr>
        <p:spPr/>
        <p:txBody>
          <a:bodyPr>
            <a:normAutofit/>
          </a:bodyPr>
          <a:lstStyle/>
          <a:p>
            <a:r>
              <a:rPr lang="vi-VN" sz="2400" dirty="0" smtClean="0"/>
              <a:t>Posle relativno kratkog perioda imobilizacije dolazi vreme za puni oporavak. S obzirom na oštećenja mekih tkiva, koja uobičajeno prate iščašenja ramena, on je različit za svakog povređenog. </a:t>
            </a:r>
            <a:endParaRPr lang="sr-Latn-RS" sz="2400" dirty="0" smtClean="0"/>
          </a:p>
          <a:p>
            <a:r>
              <a:rPr lang="vi-VN" sz="2400" dirty="0" smtClean="0"/>
              <a:t>Ipak, u početku nastojimo poboljšati cirkulaciju i smanjiti bolnost u samom zglobu uobičajenim fizioterapijskim procedurama poput ultrazvučne terapije, lasera, masaže, limfne drenaže, te elektroterapije. </a:t>
            </a:r>
            <a:endParaRPr lang="sr-Latn-RS" sz="2400" dirty="0" smtClean="0"/>
          </a:p>
        </p:txBody>
      </p:sp>
      <p:pic>
        <p:nvPicPr>
          <p:cNvPr id="4" name="Picture 3" descr="images.jpg"/>
          <p:cNvPicPr>
            <a:picLocks noChangeAspect="1"/>
          </p:cNvPicPr>
          <p:nvPr/>
        </p:nvPicPr>
        <p:blipFill>
          <a:blip r:embed="rId2"/>
          <a:stretch>
            <a:fillRect/>
          </a:stretch>
        </p:blipFill>
        <p:spPr>
          <a:xfrm>
            <a:off x="5257800" y="4495800"/>
            <a:ext cx="2466975" cy="18573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vi-VN" sz="2000" dirty="0" smtClean="0"/>
              <a:t>Mnogo važniji deo lečenja jeste kinezioterapija, dakle vežbanje. Ono se sastoji iz tri dela, koja slede jedan za drugim. Najpre se započinje sa polaganim razgibavanjem, kako bi se poboljšala cirkulacija krvi i limfe i neutralizovala bolnost koja uobičajeno prati nepokretanje u ramenom zglobu. Nešto kasnije kreće cela serija vežbi snage, sa ciljem da se povrati ne samo oblik i snaga mišića ramenog obruča, već i njihova zaštitna uloga u prevenciji ponovnih iščašenja. </a:t>
            </a:r>
            <a:endParaRPr lang="sr-Latn-RS" sz="2000" dirty="0" smtClean="0"/>
          </a:p>
          <a:p>
            <a:r>
              <a:rPr lang="vi-VN" sz="2000" dirty="0" smtClean="0"/>
              <a:t>Po povratku većeg dela izgubljene snage, kreće kompleks proprioceptivnih vežbi, kojima je za cilj ubrzati mišićnu akciju, naročito reflekse koji štite rame pri naglim i neočekivanim kretnjama. Oporavak posle prvog iščašenja traje oko tri meseca</a:t>
            </a:r>
            <a:r>
              <a:rPr lang="vi-VN" sz="2400" dirty="0" smtClean="0"/>
              <a:t>.</a:t>
            </a:r>
            <a:endParaRPr lang="en-US" sz="2400" dirty="0"/>
          </a:p>
        </p:txBody>
      </p:sp>
      <p:sp>
        <p:nvSpPr>
          <p:cNvPr id="4"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sr-Latn-RS" dirty="0" smtClean="0"/>
              <a:t>Saniranje povrede ramena</a:t>
            </a:r>
            <a:endParaRPr lang="en-US" dirty="0"/>
          </a:p>
        </p:txBody>
      </p:sp>
      <p:pic>
        <p:nvPicPr>
          <p:cNvPr id="5" name="Picture 4" descr="индекс 3.jpg"/>
          <p:cNvPicPr>
            <a:picLocks noChangeAspect="1"/>
          </p:cNvPicPr>
          <p:nvPr/>
        </p:nvPicPr>
        <p:blipFill>
          <a:blip r:embed="rId2"/>
          <a:stretch>
            <a:fillRect/>
          </a:stretch>
        </p:blipFill>
        <p:spPr>
          <a:xfrm>
            <a:off x="6629400" y="5038725"/>
            <a:ext cx="2514600" cy="18192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n-US" sz="5400" b="1" dirty="0" err="1" smtClean="0"/>
              <a:t>Hvala</a:t>
            </a:r>
            <a:r>
              <a:rPr lang="en-US" sz="5400" b="1" dirty="0" smtClean="0"/>
              <a:t> </a:t>
            </a:r>
            <a:r>
              <a:rPr lang="en-US" sz="5400" b="1" dirty="0" err="1" smtClean="0"/>
              <a:t>na</a:t>
            </a:r>
            <a:r>
              <a:rPr lang="en-US" sz="5400" b="1" dirty="0" smtClean="0"/>
              <a:t> pa</a:t>
            </a:r>
            <a:r>
              <a:rPr lang="sr-Latn-RS" sz="5400" b="1" dirty="0" smtClean="0"/>
              <a:t>žnji</a:t>
            </a:r>
            <a:endParaRPr lang="en-US" sz="5400" b="1" dirty="0"/>
          </a:p>
        </p:txBody>
      </p:sp>
      <p:pic>
        <p:nvPicPr>
          <p:cNvPr id="6" name="Content Placeholder 5" descr="download (17).jpg"/>
          <p:cNvPicPr>
            <a:picLocks noGrp="1" noChangeAspect="1"/>
          </p:cNvPicPr>
          <p:nvPr>
            <p:ph idx="1"/>
          </p:nvPr>
        </p:nvPicPr>
        <p:blipFill>
          <a:blip r:embed="rId2"/>
          <a:stretch>
            <a:fillRect/>
          </a:stretch>
        </p:blipFill>
        <p:spPr>
          <a:xfrm>
            <a:off x="1600200" y="1699008"/>
            <a:ext cx="5829320" cy="4771580"/>
          </a:xfrm>
          <a:ln w="57150">
            <a:solidFill>
              <a:srgbClr val="00206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t>R</a:t>
            </a:r>
            <a:r>
              <a:rPr lang="sr-Latn-RS" b="1" dirty="0" smtClean="0"/>
              <a:t>ameni zglob</a:t>
            </a:r>
            <a:endParaRPr lang="en-US" b="1" dirty="0"/>
          </a:p>
        </p:txBody>
      </p:sp>
      <p:sp>
        <p:nvSpPr>
          <p:cNvPr id="3" name="Content Placeholder 2"/>
          <p:cNvSpPr>
            <a:spLocks noGrp="1"/>
          </p:cNvSpPr>
          <p:nvPr>
            <p:ph sz="half" idx="1"/>
          </p:nvPr>
        </p:nvSpPr>
        <p:spPr>
          <a:xfrm>
            <a:off x="0" y="1600200"/>
            <a:ext cx="4495800" cy="5069160"/>
          </a:xfrm>
        </p:spPr>
        <p:txBody>
          <a:bodyPr>
            <a:normAutofit/>
          </a:bodyPr>
          <a:lstStyle/>
          <a:p>
            <a:pPr>
              <a:buNone/>
            </a:pPr>
            <a:r>
              <a:rPr lang="sr-Latn-RS" dirty="0" smtClean="0"/>
              <a:t>     </a:t>
            </a:r>
            <a:r>
              <a:rPr lang="en-US" dirty="0" smtClean="0"/>
              <a:t>Z</a:t>
            </a:r>
            <a:r>
              <a:rPr lang="sr-Latn-RS" dirty="0" smtClean="0"/>
              <a:t>globna čašica (udubljena zglobna površina lopatice) je plitka i relativno mala u odnosu na glavu ramene kosti. Takva građa omogućuje veliku pokretljivost ali istovremeno čini zglob nestabilinim i podložnim dislokacijama </a:t>
            </a:r>
            <a:endParaRPr lang="en-US" dirty="0" smtClean="0"/>
          </a:p>
          <a:p>
            <a:pPr>
              <a:buNone/>
            </a:pPr>
            <a:endParaRPr lang="en-US" dirty="0"/>
          </a:p>
        </p:txBody>
      </p:sp>
      <p:pic>
        <p:nvPicPr>
          <p:cNvPr id="6" name="Content Placeholder 7" descr="zgl.jpg"/>
          <p:cNvPicPr>
            <a:picLocks noGrp="1" noChangeAspect="1"/>
          </p:cNvPicPr>
          <p:nvPr>
            <p:ph sz="half" idx="2"/>
          </p:nvPr>
        </p:nvPicPr>
        <p:blipFill>
          <a:blip r:embed="rId2" cstate="print"/>
          <a:stretch>
            <a:fillRect/>
          </a:stretch>
        </p:blipFill>
        <p:spPr>
          <a:xfrm>
            <a:off x="4427984" y="1772816"/>
            <a:ext cx="4716016" cy="46085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b="1" dirty="0" smtClean="0">
                <a:solidFill>
                  <a:schemeClr val="tx1"/>
                </a:solidFill>
              </a:rPr>
              <a:t>A</a:t>
            </a:r>
            <a:r>
              <a:rPr lang="sr-Latn-RS" b="1" dirty="0" smtClean="0">
                <a:solidFill>
                  <a:schemeClr val="tx1"/>
                </a:solidFill>
              </a:rPr>
              <a:t>rt. glenohumeralis</a:t>
            </a:r>
            <a:endParaRPr lang="en-US" b="1" dirty="0">
              <a:solidFill>
                <a:schemeClr val="tx1"/>
              </a:solidFill>
            </a:endParaRPr>
          </a:p>
        </p:txBody>
      </p:sp>
      <p:pic>
        <p:nvPicPr>
          <p:cNvPr id="7" name="Content Placeholder 6" descr="rame.jpg"/>
          <p:cNvPicPr>
            <a:picLocks noGrp="1" noChangeAspect="1"/>
          </p:cNvPicPr>
          <p:nvPr>
            <p:ph sz="half" idx="2"/>
          </p:nvPr>
        </p:nvPicPr>
        <p:blipFill>
          <a:blip r:embed="rId2" cstate="print"/>
          <a:stretch>
            <a:fillRect/>
          </a:stretch>
        </p:blipFill>
        <p:spPr>
          <a:xfrm>
            <a:off x="5029200" y="1762876"/>
            <a:ext cx="4114800" cy="5095123"/>
          </a:xfrm>
        </p:spPr>
      </p:pic>
      <p:sp>
        <p:nvSpPr>
          <p:cNvPr id="5" name="Content Placeholder 4"/>
          <p:cNvSpPr>
            <a:spLocks noGrp="1"/>
          </p:cNvSpPr>
          <p:nvPr>
            <p:ph sz="half" idx="1"/>
          </p:nvPr>
        </p:nvSpPr>
        <p:spPr/>
        <p:txBody>
          <a:bodyPr>
            <a:normAutofit/>
          </a:bodyPr>
          <a:lstStyle/>
          <a:p>
            <a:r>
              <a:rPr lang="en-US" dirty="0" smtClean="0"/>
              <a:t>T</a:t>
            </a:r>
            <a:r>
              <a:rPr lang="sr-Latn-RS" dirty="0" smtClean="0"/>
              <a:t>okom evolucije u području ramena žrtvovana je stabilnost u korist pokretljivosti</a:t>
            </a:r>
          </a:p>
          <a:p>
            <a:r>
              <a:rPr lang="en-US" dirty="0" smtClean="0"/>
              <a:t>S</a:t>
            </a:r>
            <a:r>
              <a:rPr lang="sr-Latn-RS" dirty="0" smtClean="0"/>
              <a:t>tabilnost zgloba obezbeđuju brojni ligamenti i mišići koji ga okružuju.</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dirty="0" err="1" smtClean="0"/>
              <a:t>Rameni</a:t>
            </a:r>
            <a:r>
              <a:rPr lang="en-US" b="1" dirty="0" smtClean="0"/>
              <a:t> </a:t>
            </a:r>
            <a:r>
              <a:rPr lang="sr-Latn-RS" b="1" dirty="0" smtClean="0"/>
              <a:t>z</a:t>
            </a:r>
            <a:r>
              <a:rPr lang="en-US" b="1" dirty="0" smtClean="0"/>
              <a:t>glob je </a:t>
            </a:r>
            <a:r>
              <a:rPr lang="en-US" b="1" dirty="0" err="1" smtClean="0"/>
              <a:t>najpokretljiviji</a:t>
            </a:r>
            <a:r>
              <a:rPr lang="en-US" b="1" dirty="0" smtClean="0"/>
              <a:t> </a:t>
            </a:r>
            <a:r>
              <a:rPr lang="sr-Latn-RS" b="1" dirty="0" smtClean="0"/>
              <a:t>z</a:t>
            </a:r>
            <a:r>
              <a:rPr lang="en-US" b="1" dirty="0" smtClean="0"/>
              <a:t>glob </a:t>
            </a:r>
            <a:r>
              <a:rPr lang="sr-Latn-RS" b="1" dirty="0" smtClean="0"/>
              <a:t>na telu</a:t>
            </a:r>
            <a:endParaRPr lang="en-US" b="1" dirty="0"/>
          </a:p>
        </p:txBody>
      </p:sp>
      <p:sp>
        <p:nvSpPr>
          <p:cNvPr id="3" name="Content Placeholder 2"/>
          <p:cNvSpPr>
            <a:spLocks noGrp="1"/>
          </p:cNvSpPr>
          <p:nvPr>
            <p:ph idx="1"/>
          </p:nvPr>
        </p:nvSpPr>
        <p:spPr/>
        <p:txBody>
          <a:bodyPr>
            <a:normAutofit lnSpcReduction="10000"/>
          </a:bodyPr>
          <a:lstStyle/>
          <a:p>
            <a:r>
              <a:rPr lang="en-US" dirty="0" smtClean="0"/>
              <a:t>R</a:t>
            </a:r>
            <a:r>
              <a:rPr lang="sr-Latn-RS" dirty="0" smtClean="0"/>
              <a:t>uka je u funkcionalnom pogledu najkorišćeniji deo LM aparata. Rameni zglob omogućuje raznovrsne pokrete cele ruke a posebno šake u svkodnevnim životnim, radnim i sportskim aktivnostima.</a:t>
            </a:r>
          </a:p>
          <a:p>
            <a:r>
              <a:rPr lang="en-US" dirty="0" smtClean="0"/>
              <a:t>D</a:t>
            </a:r>
            <a:r>
              <a:rPr lang="sr-Latn-RS" dirty="0" smtClean="0"/>
              <a:t>obru pokretljivost ramenu omogućuje nesrazmer između veličine glave humerusa i plitke čašice lopatice. Ali je to ujedno i razlog velike nestabilnosti zgloba.</a:t>
            </a:r>
          </a:p>
          <a:p>
            <a:endParaRPr lang="sr-Latn-RS" dirty="0" smtClean="0"/>
          </a:p>
          <a:p>
            <a:endParaRPr lang="en-US" dirty="0"/>
          </a:p>
        </p:txBody>
      </p:sp>
      <p:pic>
        <p:nvPicPr>
          <p:cNvPr id="4" name="Picture 3" descr="images (1).jpg"/>
          <p:cNvPicPr>
            <a:picLocks noChangeAspect="1"/>
          </p:cNvPicPr>
          <p:nvPr/>
        </p:nvPicPr>
        <p:blipFill>
          <a:blip r:embed="rId2"/>
          <a:stretch>
            <a:fillRect/>
          </a:stretch>
        </p:blipFill>
        <p:spPr>
          <a:xfrm>
            <a:off x="7522273" y="5257800"/>
            <a:ext cx="1621727" cy="160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73050"/>
            <a:ext cx="3236913" cy="1162050"/>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t>L</a:t>
            </a:r>
            <a:r>
              <a:rPr lang="sr-Latn-RS" sz="2800" dirty="0" smtClean="0"/>
              <a:t>igamenti  ramenog zgloba</a:t>
            </a:r>
            <a:endParaRPr lang="en-US" sz="2800" dirty="0"/>
          </a:p>
        </p:txBody>
      </p:sp>
      <p:pic>
        <p:nvPicPr>
          <p:cNvPr id="7" name="Content Placeholder 6" descr="ligamenti.jpg"/>
          <p:cNvPicPr>
            <a:picLocks noGrp="1" noChangeAspect="1"/>
          </p:cNvPicPr>
          <p:nvPr>
            <p:ph idx="1"/>
          </p:nvPr>
        </p:nvPicPr>
        <p:blipFill>
          <a:blip r:embed="rId2" cstate="print"/>
          <a:stretch>
            <a:fillRect/>
          </a:stretch>
        </p:blipFill>
        <p:spPr>
          <a:xfrm>
            <a:off x="3635895" y="1124744"/>
            <a:ext cx="5328593" cy="5256584"/>
          </a:xfrm>
        </p:spPr>
      </p:pic>
      <p:sp>
        <p:nvSpPr>
          <p:cNvPr id="6" name="Text Placeholder 5"/>
          <p:cNvSpPr>
            <a:spLocks noGrp="1"/>
          </p:cNvSpPr>
          <p:nvPr>
            <p:ph type="body" sz="half" idx="2"/>
          </p:nvPr>
        </p:nvSpPr>
        <p:spPr>
          <a:xfrm>
            <a:off x="0" y="1435100"/>
            <a:ext cx="3707904" cy="5162252"/>
          </a:xfrm>
        </p:spPr>
        <p:txBody>
          <a:bodyPr>
            <a:normAutofit/>
          </a:bodyPr>
          <a:lstStyle/>
          <a:p>
            <a:endParaRPr lang="sr-Latn-RS" sz="2800" dirty="0" smtClean="0"/>
          </a:p>
          <a:p>
            <a:r>
              <a:rPr lang="en-US" sz="2800" dirty="0" smtClean="0"/>
              <a:t>Z</a:t>
            </a:r>
            <a:r>
              <a:rPr lang="sr-Latn-RS" sz="2800" dirty="0" smtClean="0"/>
              <a:t>glob je obavijen </a:t>
            </a:r>
            <a:r>
              <a:rPr lang="sr-Latn-RS" sz="2800" b="1" dirty="0" smtClean="0"/>
              <a:t>zglobnom kapsulom </a:t>
            </a:r>
            <a:r>
              <a:rPr lang="sr-Latn-RS" sz="2800" dirty="0" smtClean="0"/>
              <a:t>i </a:t>
            </a:r>
            <a:r>
              <a:rPr lang="sr-Latn-RS" sz="2800" b="1" dirty="0" smtClean="0"/>
              <a:t>ligamentima</a:t>
            </a:r>
            <a:r>
              <a:rPr lang="sr-Latn-RS" sz="2800" dirty="0" smtClean="0"/>
              <a:t> koji učvršćuju i stabilizuju zglob.</a:t>
            </a:r>
          </a:p>
          <a:p>
            <a:r>
              <a:rPr lang="en-US" sz="2800" dirty="0" smtClean="0"/>
              <a:t>U</a:t>
            </a:r>
            <a:r>
              <a:rPr lang="sr-Latn-RS" sz="2800" dirty="0" smtClean="0"/>
              <a:t>loga ligamenata je povezivanje kostiju i  stabilizacija  zgloba.</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2172</Words>
  <Application>Microsoft Office PowerPoint</Application>
  <PresentationFormat>On-screen Show (4:3)</PresentationFormat>
  <Paragraphs>219</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vt:lpstr>
      <vt:lpstr>Povrede ramena</vt:lpstr>
      <vt:lpstr>Rameni pojas</vt:lpstr>
      <vt:lpstr> Zglobovi u ramenom pojasu: </vt:lpstr>
      <vt:lpstr>  Glenohumeralni zglob  </vt:lpstr>
      <vt:lpstr>Rameni zglob</vt:lpstr>
      <vt:lpstr>Art. glenohumeralis</vt:lpstr>
      <vt:lpstr>Rameni zglob je najpokretljiviji zglob na telu</vt:lpstr>
      <vt:lpstr>Ligamenti  ramenog zgloba</vt:lpstr>
      <vt:lpstr>Ligamenti ramena</vt:lpstr>
      <vt:lpstr>Mišići rotatorne manžetne</vt:lpstr>
      <vt:lpstr>Sternoklavikularni zglob</vt:lpstr>
      <vt:lpstr>Akromioklavikularni zglob</vt:lpstr>
      <vt:lpstr>Skapulotorakalni zglob</vt:lpstr>
      <vt:lpstr>Funkcionalni zglobovi ramena</vt:lpstr>
      <vt:lpstr>Rameni kompleks</vt:lpstr>
      <vt:lpstr>Rame i nadlakt</vt:lpstr>
      <vt:lpstr>Pokreti u sternoklavikularnom zglobu</vt:lpstr>
      <vt:lpstr>Ligamenti  sternoklavikularnog zgloba</vt:lpstr>
      <vt:lpstr>Podizanje ramena</vt:lpstr>
      <vt:lpstr>Slide 21</vt:lpstr>
      <vt:lpstr>Slide 22</vt:lpstr>
      <vt:lpstr>Slide 23</vt:lpstr>
      <vt:lpstr>MMT mišića ramena</vt:lpstr>
      <vt:lpstr>Rameni pojas </vt:lpstr>
      <vt:lpstr>Pasivni i aktivni stabilizatori zgloba ramena</vt:lpstr>
      <vt:lpstr>Pokreti u ramenom pojasu</vt:lpstr>
      <vt:lpstr>Slide 28</vt:lpstr>
      <vt:lpstr>Vrste povreda ramena</vt:lpstr>
      <vt:lpstr>Plivačko rame</vt:lpstr>
      <vt:lpstr>Plivačko rame-klinička slika</vt:lpstr>
      <vt:lpstr>Sindrom posezanja</vt:lpstr>
      <vt:lpstr>Akutne povrede mišića ramena</vt:lpstr>
      <vt:lpstr>Akutne povrede deltoidnog mišića</vt:lpstr>
      <vt:lpstr>Povrede prednjih snopova m.deltoideusa</vt:lpstr>
      <vt:lpstr>Povrede srednjih snopova m.deltoideusa</vt:lpstr>
      <vt:lpstr>Povrede zadnjih snopova m.deltoideusa</vt:lpstr>
      <vt:lpstr>Akutni “grč”</vt:lpstr>
      <vt:lpstr>Akutna povreda m.tricepsa</vt:lpstr>
      <vt:lpstr>Luksacije ramena</vt:lpstr>
      <vt:lpstr>Luksacija glenohumeralnog zgloba</vt:lpstr>
      <vt:lpstr>Subluksacije glenohumeralnog zgloba</vt:lpstr>
      <vt:lpstr>Luksacija glenohumeralnog zgloba</vt:lpstr>
      <vt:lpstr>Prednje luksacije</vt:lpstr>
      <vt:lpstr>Zadnje luksacije</vt:lpstr>
      <vt:lpstr>Donje luksacije</vt:lpstr>
      <vt:lpstr>Luksacije sternoklavikularnog zgloba</vt:lpstr>
      <vt:lpstr>Luksacija akromioclavikularnog zgloba</vt:lpstr>
      <vt:lpstr>Luksacija akromioclavikularnog zgloba-podela</vt:lpstr>
      <vt:lpstr>Luksacija akromioclavikularnog zgloba-lečenje</vt:lpstr>
      <vt:lpstr>Saniranje povrede ramena</vt:lpstr>
      <vt:lpstr>Saniranje povrede ramena</vt:lpstr>
      <vt:lpstr>Saniranje povrede ramena i oporavak</vt:lpstr>
      <vt:lpstr>Saniranje povrede ramena</vt:lpstr>
      <vt:lpstr>Hvala na pažnji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Rameni pojas</dc:title>
  <dc:creator>Danijela Nesic</dc:creator>
  <cp:lastModifiedBy>Prof dr Milorad Jerkan</cp:lastModifiedBy>
  <cp:revision>17</cp:revision>
  <dcterms:created xsi:type="dcterms:W3CDTF">2006-08-16T00:00:00Z</dcterms:created>
  <dcterms:modified xsi:type="dcterms:W3CDTF">2018-04-11T09:22:25Z</dcterms:modified>
</cp:coreProperties>
</file>