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97" r:id="rId2"/>
    <p:sldId id="257" r:id="rId3"/>
    <p:sldId id="258" r:id="rId4"/>
    <p:sldId id="259" r:id="rId5"/>
    <p:sldId id="298" r:id="rId6"/>
    <p:sldId id="260" r:id="rId7"/>
    <p:sldId id="261" r:id="rId8"/>
    <p:sldId id="308" r:id="rId9"/>
    <p:sldId id="304" r:id="rId10"/>
    <p:sldId id="305" r:id="rId11"/>
    <p:sldId id="306" r:id="rId12"/>
    <p:sldId id="307" r:id="rId13"/>
    <p:sldId id="310" r:id="rId14"/>
    <p:sldId id="309" r:id="rId15"/>
    <p:sldId id="312" r:id="rId16"/>
    <p:sldId id="315" r:id="rId17"/>
    <p:sldId id="316" r:id="rId18"/>
    <p:sldId id="313" r:id="rId19"/>
    <p:sldId id="314" r:id="rId20"/>
    <p:sldId id="317" r:id="rId21"/>
    <p:sldId id="318" r:id="rId22"/>
    <p:sldId id="319" r:id="rId23"/>
    <p:sldId id="320" r:id="rId24"/>
    <p:sldId id="321" r:id="rId25"/>
    <p:sldId id="322" r:id="rId26"/>
    <p:sldId id="263" r:id="rId27"/>
    <p:sldId id="264" r:id="rId28"/>
    <p:sldId id="265" r:id="rId29"/>
    <p:sldId id="266" r:id="rId30"/>
    <p:sldId id="268" r:id="rId31"/>
    <p:sldId id="269" r:id="rId32"/>
    <p:sldId id="270" r:id="rId33"/>
    <p:sldId id="299" r:id="rId34"/>
    <p:sldId id="300" r:id="rId35"/>
    <p:sldId id="301" r:id="rId36"/>
    <p:sldId id="302" r:id="rId37"/>
    <p:sldId id="303" r:id="rId38"/>
    <p:sldId id="271" r:id="rId39"/>
    <p:sldId id="273" r:id="rId40"/>
    <p:sldId id="323" r:id="rId41"/>
    <p:sldId id="324" r:id="rId42"/>
    <p:sldId id="290" r:id="rId43"/>
    <p:sldId id="274" r:id="rId44"/>
    <p:sldId id="275" r:id="rId45"/>
    <p:sldId id="291" r:id="rId46"/>
    <p:sldId id="292" r:id="rId47"/>
    <p:sldId id="276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33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E3D"/>
    <a:srgbClr val="BA6A22"/>
    <a:srgbClr val="E097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D82D-1FB4-494C-8063-FEB30DE74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8A77-E1E5-4CAC-932C-3C9B8EC74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F631-82A8-4BA1-A882-A92BE3B02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6D6D7-90C5-41C2-8181-6DAA582A1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5348-9E39-420F-A212-C044F3893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80CC-BCBA-432A-9DB3-5E138123C9A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72A3-4D77-4D55-8DC4-B7D27D61519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E42F-7AF9-4E98-822D-EE7F8A917B1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D3C4A8-36D0-4AFF-A2F1-2C52D0310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4C17-E1D2-47FE-A071-A2189845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4E57-4197-4AC9-91A8-DB6B1263B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78E0-8978-4765-8354-57BA8EE05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A2A787-5100-478A-95EB-70C948C57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9102-7F1C-4FB3-A49B-39F99B77D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8DDD7F-EA28-411B-9004-40B7DEFD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25973B-BA71-499E-B0C9-5F61BA2CA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FC550D-3A53-4565-8674-D66E1DE6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78" r:id="rId4"/>
    <p:sldLayoutId id="2147483979" r:id="rId5"/>
    <p:sldLayoutId id="2147483986" r:id="rId6"/>
    <p:sldLayoutId id="2147483980" r:id="rId7"/>
    <p:sldLayoutId id="2147483987" r:id="rId8"/>
    <p:sldLayoutId id="2147483988" r:id="rId9"/>
    <p:sldLayoutId id="2147483981" r:id="rId10"/>
    <p:sldLayoutId id="2147483982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C2C2C2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EBEBE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5D5D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phaklinik.de/sixcms/detail.php?id=214&amp;_myLang=de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www.alphaklinik.de/sixcms/detail.php?id=216&amp;_myLang=de" TargetMode="External"/><Relationship Id="rId17" Type="http://schemas.openxmlformats.org/officeDocument/2006/relationships/image" Target="../media/image36.jpeg"/><Relationship Id="rId2" Type="http://schemas.openxmlformats.org/officeDocument/2006/relationships/hyperlink" Target="http://www.alphaklinik.de/sixcms/detail.php?id=212&amp;_myLang=de" TargetMode="External"/><Relationship Id="rId16" Type="http://schemas.openxmlformats.org/officeDocument/2006/relationships/hyperlink" Target="http://www.alphaklinik.de/sixcms/detail.php?id=202&amp;_myLang=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phaklinik.de/sixcms/detail.php?id=213&amp;_myLang=de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http://www.alphaklinik.de/sixcms/detail.php?id=215&amp;_myLang=de" TargetMode="External"/><Relationship Id="rId4" Type="http://schemas.openxmlformats.org/officeDocument/2006/relationships/hyperlink" Target="http://www.alphaklinik.de/sixcms/detail.php?id=211&amp;_myLang=de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www.alphaklinik.de/sixcms/detail.php?id=209&amp;_myLang=d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7.gif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8.gif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9.gif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a.gi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b.gif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c.gif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d.gi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e.gif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2f.gif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30.gif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31.gi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32.gif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Therapeutic%20Guidelines\Complete\00000033.gif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Lumbalni sindrom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Lo</a:t>
            </a:r>
            <a:r>
              <a:rPr lang="sr-Cyrl-CS"/>
              <a:t>к</a:t>
            </a:r>
            <a:r>
              <a:rPr lang="en-US"/>
              <a:t>al</a:t>
            </a:r>
            <a:r>
              <a:rPr lang="sr-Latn-CS"/>
              <a:t>ni</a:t>
            </a:r>
            <a:r>
              <a:rPr lang="en-US"/>
              <a:t> stabiliz</a:t>
            </a:r>
            <a:r>
              <a:rPr lang="sr-Latn-CS"/>
              <a:t>atori 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7438" y="2060575"/>
            <a:ext cx="2706687" cy="3313113"/>
          </a:xfrm>
          <a:noFill/>
          <a:ln>
            <a:solidFill>
              <a:schemeClr val="tx1"/>
            </a:solidFill>
          </a:ln>
        </p:spPr>
      </p:pic>
      <p:pic>
        <p:nvPicPr>
          <p:cNvPr id="23556" name="Picture 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 b="17392"/>
          <a:stretch>
            <a:fillRect/>
          </a:stretch>
        </p:blipFill>
        <p:spPr>
          <a:xfrm>
            <a:off x="5076825" y="1989138"/>
            <a:ext cx="3024188" cy="334486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2800">
                <a:solidFill>
                  <a:srgbClr val="003300"/>
                </a:solidFill>
              </a:rPr>
              <a:t>Degerativno izmenjen diskus intervertebralis</a:t>
            </a:r>
          </a:p>
        </p:txBody>
      </p:sp>
      <p:pic>
        <p:nvPicPr>
          <p:cNvPr id="24579" name="Picture 5" descr="DegenerateD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644900"/>
            <a:ext cx="5903912" cy="25669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24580" name="Picture 6" descr="ADF-Uni-Ulm-0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816100"/>
            <a:ext cx="2066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Izmena hranljivih materija </a:t>
            </a:r>
            <a:endParaRPr lang="en-GB"/>
          </a:p>
        </p:txBody>
      </p:sp>
      <p:pic>
        <p:nvPicPr>
          <p:cNvPr id="25603" name="Picture 3" descr="band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852738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Šema degerativnih promena u diskus intervertebralis</a:t>
            </a:r>
            <a:endParaRPr lang="en-GB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4310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77200" cy="4495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Kliničke manifestacije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z="2800" smtClean="0"/>
              <a:t>Bol u slabinskom delu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Širenje bola u nogu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Antalgična skolioza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Mišićna slabost radikularne simptomatologije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Ispad osetljivosti – radikularno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Slabost tetivnih refleksa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Rigidnost-zategnutost mišića u slabinskom delu kičme</a:t>
            </a:r>
          </a:p>
          <a:p>
            <a:pPr>
              <a:lnSpc>
                <a:spcPct val="90000"/>
              </a:lnSpc>
            </a:pPr>
            <a:r>
              <a:rPr lang="sr-Latn-CS" sz="2800" smtClean="0"/>
              <a:t>Smanjena pokretljivost slabinske kičme.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574088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sl-SI" sz="3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sl-SI" sz="32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</a:rPr>
              <a:t>Intradiskalni pritisak u ra</a:t>
            </a:r>
            <a:r>
              <a:rPr lang="sl-SI" sz="3200" b="1">
                <a:solidFill>
                  <a:schemeClr val="tx1"/>
                </a:solidFill>
                <a:latin typeface="Times New Roman" pitchFamily="18" charset="0"/>
              </a:rPr>
              <a:t>zličitim položajima</a:t>
            </a:r>
            <a:endParaRPr lang="en-US" sz="3200" b="1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28613" y="1981200"/>
          <a:ext cx="4471987" cy="4191000"/>
        </p:xfrm>
        <a:graphic>
          <a:graphicData uri="http://schemas.openxmlformats.org/presentationml/2006/ole">
            <p:oleObj spid="_x0000_s1026" name="Document" r:id="rId3" imgW="4200480" imgH="3293640" progId="Word.Documen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type="body" sz="half" idx="2"/>
          </p:nvPr>
        </p:nvGraphicFramePr>
        <p:xfrm>
          <a:off x="4876800" y="1981200"/>
          <a:ext cx="3827463" cy="4114800"/>
        </p:xfrm>
        <a:graphic>
          <a:graphicData uri="http://schemas.openxmlformats.org/presentationml/2006/ole">
            <p:oleObj spid="_x0000_s1027" name="Clip" r:id="rId4" imgW="3025440" imgH="325260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Podizanje tereta</a:t>
            </a:r>
            <a:endParaRPr lang="en-GB"/>
          </a:p>
        </p:txBody>
      </p:sp>
      <p:pic>
        <p:nvPicPr>
          <p:cNvPr id="28675" name="Picture 3" descr="72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" y="1600200"/>
            <a:ext cx="3957638" cy="4525963"/>
          </a:xfrm>
          <a:noFill/>
        </p:spPr>
      </p:pic>
      <p:pic>
        <p:nvPicPr>
          <p:cNvPr id="28676" name="Picture 4" descr="3a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 l="1888" r="3773" b="20073"/>
          <a:stretch>
            <a:fillRect/>
          </a:stretch>
        </p:blipFill>
        <p:spPr>
          <a:xfrm>
            <a:off x="4652963" y="1066800"/>
            <a:ext cx="4033837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Prolaps  i protruzija diska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810000" cy="4495800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" y="1600200"/>
            <a:ext cx="3819525" cy="4525963"/>
          </a:xfrm>
          <a:noFill/>
          <a:ln w="57150" cmpd="thinThick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Pravilno i nepravilno podi</a:t>
            </a:r>
            <a:r>
              <a:rPr lang="sl-SI" sz="3600"/>
              <a:t>zanje tereta</a:t>
            </a:r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037013" cy="4525963"/>
          </a:xfrm>
        </p:spPr>
      </p:pic>
      <p:pic>
        <p:nvPicPr>
          <p:cNvPr id="30724" name="Picture 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Pravilno i nepravilno podi</a:t>
            </a:r>
            <a:r>
              <a:rPr lang="sl-SI" sz="3600"/>
              <a:t>zanje tereta</a:t>
            </a:r>
            <a:endParaRPr lang="en-US" sz="3600"/>
          </a:p>
        </p:txBody>
      </p:sp>
      <p:pic>
        <p:nvPicPr>
          <p:cNvPr id="31747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037013" cy="4525963"/>
          </a:xfrm>
        </p:spPr>
      </p:pic>
      <p:pic>
        <p:nvPicPr>
          <p:cNvPr id="31748" name="Picture 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5905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BA" sz="3600" b="1" smtClean="0"/>
              <a:t>UVOD</a:t>
            </a:r>
            <a:endParaRPr lang="en-US" sz="3600" b="1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82000" cy="4873625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/>
              <a:t>Lumbalni sindrom je skup simptoma i znakova koji se karakterišu </a:t>
            </a:r>
            <a:r>
              <a:rPr lang="sr-Latn-BA" smtClean="0"/>
              <a:t>akutnim bolovima </a:t>
            </a:r>
            <a:r>
              <a:rPr lang="sr-Latn-BA"/>
              <a:t>ili hronično prisutnim bolom u lumbosakralnom delu kičmenog stuba, uz moguću pojavu grča paravertebralne muskulature i ograničenjem pokretljivosti lumbalnog dela kičme.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/>
              <a:t>Tokom života lumbalni bol doživi 80% lj</a:t>
            </a:r>
            <a:r>
              <a:rPr lang="en-US"/>
              <a:t>udi. </a:t>
            </a:r>
            <a:endParaRPr lang="sr-Latn-BA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/>
              <a:t>Faktori rizika su</a:t>
            </a:r>
            <a:r>
              <a:rPr lang="en-US"/>
              <a:t>: podizanje tereta, savijanje i uvijanje trupa, izlo</a:t>
            </a:r>
            <a:r>
              <a:rPr lang="sr-Latn-BA"/>
              <a:t>ženost vibracijama, kao i sedeći stil života.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sr-Latn-BA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/>
              <a:t>Lumbalni sindrom je značajan zbog svoje učestalosti i osobine da recidivira, što ovom problemu daje i jedan socio</a:t>
            </a:r>
            <a:r>
              <a:rPr lang="en-US"/>
              <a:t>-ekonomski zna</a:t>
            </a:r>
            <a:r>
              <a:rPr lang="sr-Latn-BA"/>
              <a:t>čaj.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99060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Mijelografski nalaz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810000" cy="4114800"/>
          </a:xfrm>
          <a:prstGeom prst="rect">
            <a:avLst/>
          </a:prstGeom>
          <a:solidFill>
            <a:schemeClr val="hlink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/>
              <a:t/>
            </a:r>
            <a:br>
              <a:rPr lang="sr-Latn-CS" sz="4000"/>
            </a:br>
            <a:r>
              <a:rPr lang="sr-Latn-CS" sz="4000"/>
              <a:t>Indikacije za operaciju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solidFill>
            <a:schemeClr val="accent1"/>
          </a:solidFill>
        </p:spPr>
        <p:txBody>
          <a:bodyPr/>
          <a:lstStyle/>
          <a:p>
            <a:endParaRPr lang="sr-Latn-CS" sz="2000" smtClean="0"/>
          </a:p>
          <a:p>
            <a:endParaRPr lang="sr-Latn-CS" sz="2000" smtClean="0"/>
          </a:p>
          <a:p>
            <a:endParaRPr lang="sr-Latn-CS" sz="2000" smtClean="0"/>
          </a:p>
          <a:p>
            <a:r>
              <a:rPr lang="sr-Latn-CS" smtClean="0"/>
              <a:t>Smetnje sfinktera </a:t>
            </a:r>
          </a:p>
          <a:p>
            <a:pPr lvl="1"/>
            <a:r>
              <a:rPr lang="sr-Latn-CS" sz="2400" smtClean="0"/>
              <a:t>Mokrenje</a:t>
            </a:r>
          </a:p>
          <a:p>
            <a:pPr lvl="1"/>
            <a:r>
              <a:rPr lang="sr-Latn-CS" sz="2400" smtClean="0"/>
              <a:t>Defekacija</a:t>
            </a:r>
          </a:p>
          <a:p>
            <a:pPr lvl="1"/>
            <a:r>
              <a:rPr lang="sr-Latn-CS" sz="2400" smtClean="0"/>
              <a:t>Bol koji duže traje od 6 meseci i ne smiruje se nikakvu konzervativnu terapiju.</a:t>
            </a:r>
          </a:p>
          <a:p>
            <a:endParaRPr lang="sr-Latn-C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2"/>
          <p:cNvGrpSpPr>
            <a:grpSpLocks/>
          </p:cNvGrpSpPr>
          <p:nvPr/>
        </p:nvGrpSpPr>
        <p:grpSpPr bwMode="auto">
          <a:xfrm>
            <a:off x="684213" y="3068638"/>
            <a:ext cx="7440612" cy="3054350"/>
            <a:chOff x="287" y="1298"/>
            <a:chExt cx="4687" cy="1924"/>
          </a:xfrm>
        </p:grpSpPr>
        <p:pic>
          <p:nvPicPr>
            <p:cNvPr id="34822" name="Picture 4" descr="Abrasion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9" y="1298"/>
              <a:ext cx="789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5" descr="Abrasion 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7" y="1298"/>
              <a:ext cx="824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6" descr="Abrasion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" y="1298"/>
              <a:ext cx="824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7" descr="Abrasion 4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50" y="1298"/>
              <a:ext cx="824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8" descr="Abrasion 5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5" y="2478"/>
              <a:ext cx="824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9" descr="Abrasion 6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65" y="2478"/>
              <a:ext cx="824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19" name="Picture 10" descr="3D Animation der Endoskopischen Nukleotomi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650" y="1484313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1" descr="Bandscheibenvorfall / Herni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32138" y="1557338"/>
            <a:ext cx="965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3"/>
          <p:cNvSpPr>
            <a:spLocks noChangeArrowheads="1"/>
          </p:cNvSpPr>
          <p:nvPr/>
        </p:nvSpPr>
        <p:spPr bwMode="auto">
          <a:xfrm>
            <a:off x="2555875" y="692150"/>
            <a:ext cx="539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ENDOSKOPSKA OPERACIJA DISCUS HERNIAE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Konzervativno lečenje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960812"/>
          </a:xfrm>
        </p:spPr>
        <p:txBody>
          <a:bodyPr/>
          <a:lstStyle/>
          <a:p>
            <a:r>
              <a:rPr lang="sr-Latn-CS" smtClean="0"/>
              <a:t>Medikamentozna terapija</a:t>
            </a:r>
          </a:p>
          <a:p>
            <a:pPr lvl="1"/>
            <a:r>
              <a:rPr lang="sr-Latn-CS" smtClean="0"/>
              <a:t>NSAIL</a:t>
            </a:r>
          </a:p>
          <a:p>
            <a:pPr lvl="1"/>
            <a:r>
              <a:rPr lang="sr-Latn-CS" smtClean="0"/>
              <a:t>Analgetici</a:t>
            </a:r>
          </a:p>
          <a:p>
            <a:pPr lvl="1"/>
            <a:r>
              <a:rPr lang="sr-Latn-CS" smtClean="0"/>
              <a:t>Kortikosteroidi</a:t>
            </a:r>
          </a:p>
          <a:p>
            <a:pPr lvl="1"/>
            <a:r>
              <a:rPr lang="sr-Latn-CS" smtClean="0"/>
              <a:t>Lokalni anestetici</a:t>
            </a:r>
          </a:p>
          <a:p>
            <a:pPr lvl="1"/>
            <a:r>
              <a:rPr lang="sr-Latn-CS" smtClean="0"/>
              <a:t>Miorelaksansi</a:t>
            </a:r>
          </a:p>
          <a:p>
            <a:pPr lvl="1"/>
            <a:r>
              <a:rPr lang="sr-Latn-CS" smtClean="0"/>
              <a:t>Vegetativni stabilizatori</a:t>
            </a:r>
          </a:p>
          <a:p>
            <a:pPr lvl="1"/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Konzervativno lečenje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r-Latn-CS" smtClean="0"/>
              <a:t>Manipulacija</a:t>
            </a:r>
          </a:p>
          <a:p>
            <a:r>
              <a:rPr lang="sr-Latn-CS" smtClean="0"/>
              <a:t>Mehanoterapija</a:t>
            </a:r>
          </a:p>
          <a:p>
            <a:r>
              <a:rPr lang="sr-Latn-CS" smtClean="0"/>
              <a:t>Hidroterapija</a:t>
            </a:r>
          </a:p>
          <a:p>
            <a:r>
              <a:rPr lang="sr-Latn-CS" smtClean="0"/>
              <a:t>Balneoterapija</a:t>
            </a:r>
          </a:p>
          <a:p>
            <a:r>
              <a:rPr lang="sr-Latn-CS" smtClean="0"/>
              <a:t>Fizikalna terapija</a:t>
            </a:r>
          </a:p>
          <a:p>
            <a:r>
              <a:rPr lang="sr-Latn-CS" smtClean="0"/>
              <a:t>Kineziterapija</a:t>
            </a:r>
          </a:p>
          <a:p>
            <a:r>
              <a:rPr lang="sr-Latn-CS" smtClean="0"/>
              <a:t>Edukacija zaštitnim pokretima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b="10786"/>
          <a:stretch>
            <a:fillRect/>
          </a:stretch>
        </p:blipFill>
        <p:spPr bwMode="auto">
          <a:xfrm>
            <a:off x="4787900" y="1773238"/>
            <a:ext cx="3581400" cy="2946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3200" b="1"/>
              <a:t>6. Balneoterapija</a:t>
            </a:r>
            <a:endParaRPr lang="en-US" sz="3200" b="1"/>
          </a:p>
        </p:txBody>
      </p:sp>
      <p:pic>
        <p:nvPicPr>
          <p:cNvPr id="37891" name="Picture 3" descr="scoi-poo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4326" r="4071" b="7094"/>
          <a:stretch>
            <a:fillRect/>
          </a:stretch>
        </p:blipFill>
        <p:spPr>
          <a:xfrm>
            <a:off x="539750" y="1916113"/>
            <a:ext cx="5867400" cy="3648075"/>
          </a:xfrm>
          <a:noFill/>
        </p:spPr>
      </p:pic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2362200"/>
            <a:ext cx="2438400" cy="3763963"/>
          </a:xfrm>
        </p:spPr>
        <p:txBody>
          <a:bodyPr/>
          <a:lstStyle/>
          <a:p>
            <a:r>
              <a:rPr lang="sr-Latn-CS" sz="2600" smtClean="0"/>
              <a:t>Hiperterme</a:t>
            </a:r>
          </a:p>
          <a:p>
            <a:r>
              <a:rPr lang="sr-Latn-CS" sz="2600" smtClean="0"/>
              <a:t>Sumporovite</a:t>
            </a:r>
          </a:p>
          <a:p>
            <a:r>
              <a:rPr lang="sr-Latn-CS" sz="2600" smtClean="0"/>
              <a:t>Sulfidne</a:t>
            </a:r>
          </a:p>
          <a:p>
            <a:r>
              <a:rPr lang="sr-Latn-CS" sz="2600" smtClean="0"/>
              <a:t>Jodne </a:t>
            </a:r>
          </a:p>
          <a:p>
            <a:r>
              <a:rPr lang="sr-Latn-CS" sz="2600" smtClean="0"/>
              <a:t>radioaktivne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mtClean="0"/>
              <a:t>LUMBALNI SINDROM</a:t>
            </a:r>
            <a:br>
              <a:rPr lang="en-US" sz="2800" b="1" smtClean="0"/>
            </a:br>
            <a:r>
              <a:rPr lang="en-US" sz="2800" b="1" smtClean="0"/>
              <a:t>(Syndroma lumbale)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BA" smtClean="0"/>
              <a:t>Razlikuju se dva klinička oblika lumbalnog sindroma</a:t>
            </a:r>
            <a:r>
              <a:rPr lang="en-US" smtClean="0"/>
              <a:t>:</a:t>
            </a:r>
          </a:p>
          <a:p>
            <a:pPr>
              <a:buFontTx/>
              <a:buNone/>
            </a:pPr>
            <a:r>
              <a:rPr lang="en-US" smtClean="0"/>
              <a:t>          </a:t>
            </a:r>
            <a:r>
              <a:rPr lang="en-US" b="1" smtClean="0"/>
              <a:t>lumbalgija (lumbago)</a:t>
            </a:r>
          </a:p>
          <a:p>
            <a:pPr>
              <a:buFontTx/>
              <a:buNone/>
            </a:pPr>
            <a:r>
              <a:rPr lang="en-US" smtClean="0"/>
              <a:t>          </a:t>
            </a:r>
            <a:r>
              <a:rPr lang="en-US" b="1" smtClean="0"/>
              <a:t>kompresivna radikulopatija (i</a:t>
            </a:r>
            <a:r>
              <a:rPr lang="sr-Latn-BA" b="1" smtClean="0"/>
              <a:t>šijas</a:t>
            </a:r>
            <a:r>
              <a:rPr lang="en-US" b="1" smtClean="0"/>
              <a:t>)</a:t>
            </a:r>
            <a:endParaRPr lang="sr-Latn-CS" b="1" smtClean="0"/>
          </a:p>
          <a:p>
            <a:r>
              <a:rPr lang="en-US" b="1" i="1" smtClean="0"/>
              <a:t>Lumbalgija</a:t>
            </a:r>
            <a:r>
              <a:rPr lang="en-US" smtClean="0"/>
              <a:t> (bol u lumbalnom predelu)</a:t>
            </a:r>
            <a:r>
              <a:rPr lang="sr-Latn-BA" smtClean="0"/>
              <a:t>. Po dužini trajanja deli se</a:t>
            </a:r>
            <a:r>
              <a:rPr lang="en-US" smtClean="0"/>
              <a:t>:</a:t>
            </a:r>
            <a:endParaRPr lang="sr-Latn-BA" smtClean="0"/>
          </a:p>
          <a:p>
            <a:r>
              <a:rPr lang="sr-Latn-BA" smtClean="0"/>
              <a:t>     </a:t>
            </a:r>
            <a:r>
              <a:rPr lang="sr-Latn-BA" b="1" smtClean="0"/>
              <a:t>Akutna lumbalgija</a:t>
            </a:r>
            <a:r>
              <a:rPr lang="sr-Latn-BA" smtClean="0"/>
              <a:t> nastaje usled</a:t>
            </a:r>
            <a:r>
              <a:rPr lang="en-US" smtClean="0"/>
              <a:t>:</a:t>
            </a:r>
          </a:p>
          <a:p>
            <a:r>
              <a:rPr lang="en-US" smtClean="0"/>
              <a:t>         protruzije nucleus pulposusa</a:t>
            </a:r>
          </a:p>
          <a:p>
            <a:r>
              <a:rPr lang="en-US" smtClean="0"/>
              <a:t>         subluksacije intervertebralnog zgloba (“fasset sindrom)</a:t>
            </a:r>
          </a:p>
          <a:p>
            <a:r>
              <a:rPr lang="en-US" smtClean="0"/>
              <a:t>   </a:t>
            </a:r>
            <a:r>
              <a:rPr lang="en-US" b="1" smtClean="0"/>
              <a:t>  Subakutna</a:t>
            </a:r>
            <a:r>
              <a:rPr lang="sr-Latn-BA" b="1" smtClean="0"/>
              <a:t> lumbalgija</a:t>
            </a:r>
            <a:r>
              <a:rPr lang="sr-Latn-BA" smtClean="0"/>
              <a:t> </a:t>
            </a:r>
          </a:p>
          <a:p>
            <a:r>
              <a:rPr lang="sr-Latn-BA" smtClean="0"/>
              <a:t>     </a:t>
            </a:r>
            <a:r>
              <a:rPr lang="sr-Latn-BA" b="1" smtClean="0"/>
              <a:t>Hronična lumbalgija</a:t>
            </a:r>
            <a:endParaRPr lang="en-US" b="1" smtClean="0"/>
          </a:p>
          <a:p>
            <a:pPr>
              <a:buFontTx/>
              <a:buNone/>
            </a:pPr>
            <a:endParaRPr lang="sr-Latn-BA" b="1" smtClean="0"/>
          </a:p>
          <a:p>
            <a:pPr>
              <a:buFontTx/>
              <a:buNone/>
            </a:pPr>
            <a:endParaRPr lang="en-US" b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        </a:t>
            </a:r>
          </a:p>
        </p:txBody>
      </p:sp>
      <p:pic>
        <p:nvPicPr>
          <p:cNvPr id="39939" name="Picture 6" descr="06-1-lumbar-disk-herni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124200" cy="3886200"/>
          </a:xfr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5800" y="457200"/>
            <a:ext cx="683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200" b="1" i="1"/>
              <a:t>Lumbalna radikulopatija</a:t>
            </a:r>
            <a:r>
              <a:rPr lang="sr-Latn-BA" sz="2200"/>
              <a:t> ili kompresivna išialgija je kompresivni radikularni sindrom</a:t>
            </a:r>
            <a:r>
              <a:rPr lang="en-US" sz="2200"/>
              <a:t>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09600" y="1524000"/>
            <a:ext cx="4724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200"/>
              <a:t>Kompresiju korena živca izazivaju najčešće</a:t>
            </a:r>
            <a:r>
              <a:rPr lang="en-US" sz="2200"/>
              <a:t>:</a:t>
            </a:r>
          </a:p>
          <a:p>
            <a:r>
              <a:rPr lang="sr-Latn-BA" sz="2200"/>
              <a:t>     </a:t>
            </a:r>
            <a:r>
              <a:rPr lang="en-US" sz="2200"/>
              <a:t>     diskus hernija,</a:t>
            </a:r>
          </a:p>
          <a:p>
            <a:r>
              <a:rPr lang="sr-Latn-BA" sz="2200"/>
              <a:t>     </a:t>
            </a:r>
            <a:r>
              <a:rPr lang="en-US" sz="2200"/>
              <a:t>     subluksacija intervertebralnih zglobova,</a:t>
            </a:r>
          </a:p>
          <a:p>
            <a:r>
              <a:rPr lang="sr-Latn-BA" sz="2200"/>
              <a:t>     </a:t>
            </a:r>
            <a:r>
              <a:rPr lang="en-US" sz="2200"/>
              <a:t>     hroni</a:t>
            </a:r>
            <a:r>
              <a:rPr lang="sr-Latn-BA" sz="2200"/>
              <a:t>čne degenerativne bolesti kičmenog stuba</a:t>
            </a:r>
            <a:r>
              <a:rPr lang="en-US" sz="2200"/>
              <a:t>.</a:t>
            </a:r>
            <a:endParaRPr lang="sr-Latn-BA" sz="2200"/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6096000" y="5257800"/>
            <a:ext cx="217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Slika 7. Discus hernij</a:t>
            </a:r>
            <a:r>
              <a:rPr lang="sr-Latn-BA" sz="1600"/>
              <a:t>a</a:t>
            </a:r>
            <a:endParaRPr lang="en-US" sz="1600"/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838200" y="3962400"/>
            <a:ext cx="449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200" b="1"/>
              <a:t>Diskus hernija</a:t>
            </a:r>
            <a:r>
              <a:rPr lang="sr-Latn-BA" sz="2200"/>
              <a:t> se najčešće javlja između tridesete i pedesete godine života i u više od 95% slučajeva na nivou L4</a:t>
            </a:r>
            <a:r>
              <a:rPr lang="en-US" sz="2200"/>
              <a:t>-</a:t>
            </a:r>
            <a:r>
              <a:rPr lang="sr-Latn-BA" sz="2200"/>
              <a:t> L5 (kompresija korena L5) ili na nivou L5-S1 (kompresija korena S1)</a:t>
            </a:r>
            <a:r>
              <a:rPr lang="en-US" sz="2200"/>
              <a:t>.</a:t>
            </a:r>
            <a:endParaRPr lang="sr-Latn-BA"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7543800" cy="9906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r-Latn-BA" sz="160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160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160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160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r-Latn-BA" sz="2000"/>
              <a:t>     </a:t>
            </a:r>
            <a:r>
              <a:rPr lang="en-US" sz="2000"/>
              <a:t>     </a:t>
            </a:r>
            <a:endParaRPr lang="sr-Latn-BA" sz="200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/>
          </a:p>
        </p:txBody>
      </p:sp>
      <p:pic>
        <p:nvPicPr>
          <p:cNvPr id="40963" name="Picture 11" descr="bild1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219200"/>
            <a:ext cx="2895600" cy="3733800"/>
          </a:xfrm>
          <a:noFill/>
        </p:spPr>
      </p:pic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838200" y="457200"/>
            <a:ext cx="4572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sr-Latn-BA" sz="2200" b="1">
                <a:solidFill>
                  <a:schemeClr val="tx2"/>
                </a:solidFill>
              </a:rPr>
              <a:t>Dorzolateralna protruzija</a:t>
            </a:r>
            <a:r>
              <a:rPr lang="en-US" sz="2200" b="1"/>
              <a:t> </a:t>
            </a:r>
            <a:r>
              <a:rPr lang="sr-Latn-BA" sz="2200" b="1"/>
              <a:t>kompresija korenov</a:t>
            </a:r>
            <a:r>
              <a:rPr lang="en-US" sz="2200" b="1"/>
              <a:t>a</a:t>
            </a:r>
          </a:p>
          <a:p>
            <a:pPr marL="342900" indent="-342900"/>
            <a:endParaRPr lang="en-US" sz="2200" b="1"/>
          </a:p>
          <a:p>
            <a:pPr marL="342900" indent="-342900"/>
            <a:endParaRPr lang="sr-Latn-BA" sz="2200" b="1"/>
          </a:p>
          <a:p>
            <a:pPr marL="342900" indent="-342900"/>
            <a:r>
              <a:rPr lang="sr-Latn-BA" sz="2200" b="1"/>
              <a:t>     Koren L5</a:t>
            </a:r>
          </a:p>
          <a:p>
            <a:pPr marL="342900" indent="-342900">
              <a:buFontTx/>
              <a:buChar char="•"/>
            </a:pPr>
            <a:r>
              <a:rPr lang="en-US" sz="2200" i="1"/>
              <a:t>    </a:t>
            </a:r>
            <a:r>
              <a:rPr lang="sr-Latn-BA" sz="2200" i="1"/>
              <a:t>Kompresija senzitivnog korena-</a:t>
            </a:r>
            <a:r>
              <a:rPr lang="en-US" sz="2200" i="1"/>
              <a:t>  </a:t>
            </a:r>
            <a:r>
              <a:rPr lang="sr-Latn-BA" sz="2200"/>
              <a:t> bol i poremećaj senzibiliteta na prednje spoljnoj strani potkolenice, n</a:t>
            </a:r>
            <a:r>
              <a:rPr lang="en-US" sz="2200"/>
              <a:t>a </a:t>
            </a:r>
            <a:r>
              <a:rPr lang="sr-Latn-BA" sz="2200"/>
              <a:t>dorzumu stopala i palcu stopala.</a:t>
            </a:r>
            <a:endParaRPr lang="en-US" sz="2200"/>
          </a:p>
          <a:p>
            <a:pPr marL="342900" indent="-342900">
              <a:buFontTx/>
              <a:buChar char="•"/>
            </a:pPr>
            <a:endParaRPr lang="en-US" sz="2200"/>
          </a:p>
          <a:p>
            <a:pPr marL="342900" indent="-342900">
              <a:buFontTx/>
              <a:buChar char="•"/>
            </a:pPr>
            <a:r>
              <a:rPr lang="en-US" sz="2200"/>
              <a:t>   </a:t>
            </a:r>
            <a:r>
              <a:rPr lang="sr-Latn-BA" sz="2200"/>
              <a:t> </a:t>
            </a:r>
            <a:r>
              <a:rPr lang="sr-Latn-BA" sz="2200" i="1"/>
              <a:t>Kompresija motornog korena-</a:t>
            </a:r>
            <a:r>
              <a:rPr lang="sr-Latn-BA" sz="2200"/>
              <a:t> pareza, hipotrofija i hipotonija mišića koji podižu prednji svod i prste stopala, posebno palca,(peronealni hod)</a:t>
            </a:r>
            <a:r>
              <a:rPr lang="en-US" sz="2200"/>
              <a:t>.</a:t>
            </a:r>
            <a:endParaRPr lang="sr-Latn-BA" sz="2200"/>
          </a:p>
        </p:txBody>
      </p:sp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5715000" y="5105400"/>
            <a:ext cx="250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1600" i="1"/>
              <a:t>Slika 8. Protruzija discusa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ChangeArrowheads="1"/>
          </p:cNvSpPr>
          <p:nvPr/>
        </p:nvSpPr>
        <p:spPr bwMode="auto">
          <a:xfrm>
            <a:off x="1371600" y="762000"/>
            <a:ext cx="68580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200" b="1"/>
              <a:t>Koren S1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sr-Latn-BA" sz="2200" b="1"/>
              <a:t> </a:t>
            </a:r>
            <a:endParaRPr lang="en-US" sz="2200" b="1"/>
          </a:p>
          <a:p>
            <a:pPr>
              <a:buFontTx/>
              <a:buChar char="•"/>
            </a:pPr>
            <a:r>
              <a:rPr lang="sr-Latn-BA" sz="2200" i="1"/>
              <a:t>     Kompresija senzitivnog korena-</a:t>
            </a:r>
            <a:r>
              <a:rPr lang="sr-Latn-BA" sz="2200"/>
              <a:t> bol i poremećaj senzibiliteta na zadnjoj strani potkolenice, na spoljnoj strani stopala i četvrtom i petom prstu stopala.</a:t>
            </a:r>
            <a:endParaRPr lang="en-US" sz="2200"/>
          </a:p>
          <a:p>
            <a:pPr>
              <a:buFontTx/>
              <a:buChar char="•"/>
            </a:pPr>
            <a:endParaRPr lang="sr-Latn-BA" sz="2200"/>
          </a:p>
          <a:p>
            <a:pPr>
              <a:buFontTx/>
              <a:buChar char="•"/>
            </a:pPr>
            <a:r>
              <a:rPr lang="sr-Latn-BA" sz="2200"/>
              <a:t>     </a:t>
            </a:r>
            <a:r>
              <a:rPr lang="sr-Latn-BA" sz="2200" i="1"/>
              <a:t>Kompresija motornog korena-</a:t>
            </a:r>
            <a:r>
              <a:rPr lang="sr-Latn-BA" sz="2200"/>
              <a:t> pareza, hipotrofija i hipotonija mišića koji podižu petu i savijaju prste stopala</a:t>
            </a:r>
            <a:r>
              <a:rPr lang="en-US" sz="2200"/>
              <a:t>.</a:t>
            </a:r>
          </a:p>
          <a:p>
            <a:pPr>
              <a:buFontTx/>
              <a:buChar char="•"/>
            </a:pPr>
            <a:endParaRPr lang="sr-Latn-BA" sz="2200"/>
          </a:p>
          <a:p>
            <a:pPr>
              <a:buFontTx/>
              <a:buChar char="•"/>
            </a:pPr>
            <a:r>
              <a:rPr lang="sr-Latn-BA" sz="2200"/>
              <a:t>     </a:t>
            </a:r>
            <a:r>
              <a:rPr lang="sr-Latn-BA" sz="2200" i="1"/>
              <a:t>Kompresija vegetativnih vlakana-</a:t>
            </a:r>
            <a:r>
              <a:rPr lang="sr-Latn-BA" sz="2200"/>
              <a:t> uslovljava osećaj hladnoće, a izraz je vazomotornog poremećaja u lumbosakralnom predelu i duž odgovarajuće noge.</a:t>
            </a:r>
            <a:endParaRPr lang="en-US" sz="2200"/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endParaRPr lang="en-US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47712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BA" sz="3200" b="1" smtClean="0"/>
              <a:t>ANATOMSKA GRAĐA </a:t>
            </a:r>
            <a:br>
              <a:rPr lang="sr-Latn-BA" sz="3200" b="1" smtClean="0"/>
            </a:br>
            <a:r>
              <a:rPr lang="sr-Latn-BA" sz="3200" b="1" smtClean="0"/>
              <a:t>KIČMENOG STUBA</a:t>
            </a:r>
            <a:endParaRPr lang="en-US" sz="3200" b="1" smtClean="0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324600" y="5638800"/>
            <a:ext cx="1263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 sz="1600" i="1"/>
              <a:t>Slika 1.</a:t>
            </a:r>
            <a:endParaRPr lang="en-US" sz="1600"/>
          </a:p>
          <a:p>
            <a:pPr algn="ctr"/>
            <a:r>
              <a:rPr lang="sr-Latn-CS" sz="1600" i="1"/>
              <a:t>Kičme</a:t>
            </a:r>
            <a:r>
              <a:rPr lang="en-US" sz="1600" i="1"/>
              <a:t>n</a:t>
            </a:r>
            <a:r>
              <a:rPr lang="sr-Latn-CS" sz="1600" i="1"/>
              <a:t>i</a:t>
            </a:r>
            <a:r>
              <a:rPr lang="sr-Latn-CS" i="1"/>
              <a:t> stub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81000" y="1524000"/>
            <a:ext cx="6096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16764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16764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>
              <a:solidFill>
                <a:schemeClr val="tx2"/>
              </a:solidFill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263525" y="1598613"/>
            <a:ext cx="621347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200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381000" y="1676400"/>
            <a:ext cx="61722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sr-Latn-BA"/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09600" y="1752600"/>
            <a:ext cx="5146675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sr-Latn-BA" sz="2200">
                <a:latin typeface="+mj-lt"/>
              </a:rPr>
              <a:t>Kičmeni stub čine 33</a:t>
            </a:r>
            <a:r>
              <a:rPr lang="en-US" sz="2200">
                <a:latin typeface="+mj-lt"/>
              </a:rPr>
              <a:t>-34 ki</a:t>
            </a:r>
            <a:r>
              <a:rPr lang="sr-Latn-BA" sz="2200">
                <a:latin typeface="+mj-lt"/>
              </a:rPr>
              <a:t>čmena pršljena</a:t>
            </a:r>
            <a:r>
              <a:rPr lang="en-US" sz="2200">
                <a:latin typeface="+mj-lt"/>
              </a:rPr>
              <a:t>: 7 cervikalnih, 12 torakalnih, 5 lumbalnih, 5 sakralnih i 4-5 kokcigealnih pr</a:t>
            </a:r>
            <a:r>
              <a:rPr lang="sr-Latn-BA" sz="2200">
                <a:latin typeface="+mj-lt"/>
              </a:rPr>
              <a:t>šljenova.</a:t>
            </a:r>
          </a:p>
          <a:p>
            <a:pPr marL="342900" indent="-3429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200">
                <a:latin typeface="+mj-lt"/>
              </a:rPr>
              <a:t>Fiziolo</a:t>
            </a:r>
            <a:r>
              <a:rPr lang="sr-Latn-BA" sz="2200">
                <a:latin typeface="+mj-lt"/>
              </a:rPr>
              <a:t>ške krivine su</a:t>
            </a:r>
            <a:r>
              <a:rPr lang="en-US" sz="2200">
                <a:latin typeface="+mj-lt"/>
              </a:rPr>
              <a:t>: vratna lordoza, torakalna kifoza, lumbalna lordoza i sakralna kifoza (u sagitalnoj ravni ).</a:t>
            </a:r>
            <a:endParaRPr lang="sr-Latn-BA" sz="2200"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200">
                <a:latin typeface="+mj-lt"/>
              </a:rPr>
              <a:t>Lumbalna lordoza zavisi od prednje inklinacije karlice i stepena torakalne kifoze.Normalno iznosi 15-30 stepeni.</a:t>
            </a:r>
            <a:endParaRPr lang="sr-Latn-BA" sz="2200"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sr-Latn-BA" sz="2200">
              <a:latin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>
              <a:latin typeface="Arial" pitchFamily="34" charset="0"/>
            </a:endParaRPr>
          </a:p>
        </p:txBody>
      </p:sp>
      <p:pic>
        <p:nvPicPr>
          <p:cNvPr id="16394" name="Picture 12" descr="Copy (2) of 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59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BA" smtClean="0"/>
              <a:t> </a:t>
            </a:r>
            <a:endParaRPr lang="en-US" smtClean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616325" cy="43434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 sz="2200" b="1"/>
              <a:t>Lazarevićev znak </a:t>
            </a:r>
            <a:endParaRPr lang="en-US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 sz="2200" b="1"/>
              <a:t>Lazarevićev ukršteni znak</a:t>
            </a:r>
            <a:endParaRPr lang="en-US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 sz="2200" b="1"/>
              <a:t>Hoover test</a:t>
            </a:r>
            <a:endParaRPr lang="en-US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 sz="2200" b="1"/>
              <a:t>Kerning test </a:t>
            </a:r>
            <a:endParaRPr lang="en-US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 sz="2200" b="1"/>
              <a:t>Milgram test </a:t>
            </a:r>
            <a:endParaRPr lang="en-US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sr-Latn-BA" sz="2200" b="1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 sz="2000"/>
              <a:t>Od ostalih testova to su</a:t>
            </a:r>
            <a:r>
              <a:rPr lang="en-US" sz="2000"/>
              <a:t>: Tomayerov test, Walsava test, Naffziger test, Bragart znak, Bevoor znaci.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b="1"/>
          </a:p>
        </p:txBody>
      </p:sp>
      <p:pic>
        <p:nvPicPr>
          <p:cNvPr id="43012" name="Picture 5" descr="bild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752600"/>
            <a:ext cx="3810000" cy="3886200"/>
          </a:xfrm>
          <a:noFill/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38200" y="228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BA" sz="3200">
                <a:solidFill>
                  <a:schemeClr val="tx2"/>
                </a:solidFill>
                <a:latin typeface="+mj-lt"/>
              </a:rPr>
              <a:t>KLINIČKI TESTOVI KOD RADIKULARNE KOMPRESIJE</a:t>
            </a:r>
            <a:endParaRPr lang="en-US" sz="32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5410200" y="5943600"/>
            <a:ext cx="2474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600" i="1"/>
              <a:t>Slika 9. Lazarevićev znak</a:t>
            </a:r>
            <a:endParaRPr lang="en-US" sz="1600"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77125" cy="533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smtClean="0"/>
              <a:t>POMO</a:t>
            </a:r>
            <a:r>
              <a:rPr lang="sr-Latn-BA" sz="2800" b="1" smtClean="0"/>
              <a:t>ĆNE DIJAGNOSTIČKE METODE</a:t>
            </a:r>
            <a:endParaRPr lang="en-US" sz="28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048000" cy="4497388"/>
          </a:xfrm>
        </p:spPr>
        <p:txBody>
          <a:bodyPr/>
          <a:lstStyle/>
          <a:p>
            <a:r>
              <a:rPr lang="sr-Latn-BA" sz="2200" b="1" smtClean="0"/>
              <a:t>Rengenološki</a:t>
            </a:r>
            <a:r>
              <a:rPr lang="en-US" sz="2200" b="1" smtClean="0"/>
              <a:t>a</a:t>
            </a:r>
            <a:r>
              <a:rPr lang="sr-Latn-BA" sz="2200" b="1" smtClean="0"/>
              <a:t> ispitivanj</a:t>
            </a:r>
            <a:r>
              <a:rPr lang="en-US" sz="2200" b="1" smtClean="0"/>
              <a:t>a</a:t>
            </a:r>
            <a:endParaRPr lang="sr-Latn-BA" sz="2200" b="1" smtClean="0"/>
          </a:p>
          <a:p>
            <a:r>
              <a:rPr lang="sr-Latn-BA" sz="2200" b="1" smtClean="0"/>
              <a:t>Elektrodijagnostika-</a:t>
            </a:r>
            <a:r>
              <a:rPr lang="sr-Latn-BA" sz="2200" smtClean="0"/>
              <a:t>metoda ispitivanja električne nadražljivosti nerva (n.ischiadicus)</a:t>
            </a:r>
          </a:p>
          <a:p>
            <a:r>
              <a:rPr lang="sr-Latn-BA" sz="2200" b="1" smtClean="0"/>
              <a:t>EMG</a:t>
            </a:r>
          </a:p>
          <a:p>
            <a:r>
              <a:rPr lang="sr-Latn-BA" sz="2200" b="1" smtClean="0"/>
              <a:t>Skener</a:t>
            </a:r>
          </a:p>
          <a:p>
            <a:pPr>
              <a:buFontTx/>
              <a:buNone/>
            </a:pPr>
            <a:endParaRPr lang="en-US" sz="2200" b="1" smtClean="0"/>
          </a:p>
          <a:p>
            <a:endParaRPr lang="en-US" sz="1800" smtClean="0"/>
          </a:p>
        </p:txBody>
      </p:sp>
      <p:pic>
        <p:nvPicPr>
          <p:cNvPr id="44036" name="Picture 8" descr="Schmerztherapie_Sonderheft_2005_img_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752600"/>
            <a:ext cx="3352800" cy="3009900"/>
          </a:xfrm>
          <a:noFill/>
        </p:spPr>
      </p:pic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5410200" y="5181600"/>
            <a:ext cx="294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600" i="1"/>
              <a:t>Slika 10. Rengenološki snimak</a:t>
            </a:r>
            <a:endParaRPr lang="en-US" sz="1600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477125" cy="531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BA" sz="3200" b="1" smtClean="0"/>
              <a:t>MEDICINSKA REHABILITACIJA</a:t>
            </a:r>
            <a:endParaRPr lang="en-US" sz="3200" b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7432675" cy="4497388"/>
          </a:xfrm>
        </p:spPr>
        <p:txBody>
          <a:bodyPr/>
          <a:lstStyle/>
          <a:p>
            <a:r>
              <a:rPr lang="sr-Latn-BA" sz="2000" b="1" smtClean="0"/>
              <a:t>Akutni stadijum</a:t>
            </a:r>
          </a:p>
          <a:p>
            <a:r>
              <a:rPr lang="sr-Latn-BA" sz="2000" b="1" i="1" smtClean="0"/>
              <a:t>Ležanje u postelji </a:t>
            </a:r>
          </a:p>
          <a:p>
            <a:r>
              <a:rPr lang="sr-Latn-BA" sz="2000" b="1" i="1" smtClean="0"/>
              <a:t>Trakcija lumbalnog dela kičmenog stuba.</a:t>
            </a:r>
          </a:p>
          <a:p>
            <a:r>
              <a:rPr lang="sr-Latn-BA" sz="2000" b="1" i="1" smtClean="0"/>
              <a:t>Medikamentozna terapija</a:t>
            </a:r>
            <a:r>
              <a:rPr lang="sr-Latn-BA" sz="2000" smtClean="0"/>
              <a:t> (antiflogistika, analgetika, sedativa</a:t>
            </a:r>
            <a:r>
              <a:rPr lang="en-US" sz="2000" smtClean="0"/>
              <a:t>)</a:t>
            </a: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066800" y="3200400"/>
            <a:ext cx="739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000" b="1"/>
              <a:t>     Subakutni stadijum</a:t>
            </a:r>
          </a:p>
          <a:p>
            <a:r>
              <a:rPr lang="en-US" sz="2000" b="1"/>
              <a:t>     </a:t>
            </a:r>
            <a:r>
              <a:rPr lang="sr-Latn-BA" sz="2000" b="1" i="1"/>
              <a:t>Informacija o bolesti i edukacija</a:t>
            </a:r>
          </a:p>
          <a:p>
            <a:r>
              <a:rPr lang="sr-Latn-CS" sz="2000" b="1" i="1"/>
              <a:t>  </a:t>
            </a:r>
            <a:r>
              <a:rPr lang="en-US" sz="2000" b="1" i="1"/>
              <a:t>  </a:t>
            </a:r>
            <a:r>
              <a:rPr lang="sr-Latn-CS" sz="2000" b="1" i="1"/>
              <a:t> Kineziterapija</a:t>
            </a:r>
            <a:endParaRPr lang="en-US" sz="2000" b="1" i="1"/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1371600" y="4114800"/>
            <a:ext cx="7239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000" b="1" i="1"/>
              <a:t>Hidroterapija </a:t>
            </a:r>
          </a:p>
          <a:p>
            <a:r>
              <a:rPr lang="sr-Latn-BA" sz="2000" b="1" i="1"/>
              <a:t>Termoterapija</a:t>
            </a:r>
          </a:p>
          <a:p>
            <a:r>
              <a:rPr lang="sr-Latn-BA" sz="2000" b="1" i="1"/>
              <a:t>Elektroterapija</a:t>
            </a:r>
            <a:endParaRPr lang="sr-Latn-BA" sz="2000" i="1"/>
          </a:p>
          <a:p>
            <a:r>
              <a:rPr lang="sr-Latn-BA" sz="2000" b="1" i="1"/>
              <a:t>Ultrsonoterapija </a:t>
            </a:r>
          </a:p>
          <a:p>
            <a:r>
              <a:rPr lang="sr-Latn-BA" sz="2000" b="1" i="1"/>
              <a:t>Laseroterapija</a:t>
            </a:r>
          </a:p>
          <a:p>
            <a:r>
              <a:rPr lang="sr-Latn-BA" sz="2000" b="1" i="1"/>
              <a:t>Magnetoterapija</a:t>
            </a:r>
          </a:p>
          <a:p>
            <a:r>
              <a:rPr lang="sr-Latn-BA" sz="2000" b="1" i="1"/>
              <a:t>Manuelna masaža</a:t>
            </a:r>
            <a:endParaRPr 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Fizioterapeutski postupci</a:t>
            </a: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mtClean="0"/>
              <a:t>Mirovanje</a:t>
            </a:r>
          </a:p>
          <a:p>
            <a:r>
              <a:rPr lang="sr-Latn-CS" smtClean="0"/>
              <a:t>U akutnoj fazi kod lumbalnog sindroma predlaže se mirovanje i položaj koji najviše odgovara bolesniku</a:t>
            </a:r>
          </a:p>
          <a:p>
            <a:r>
              <a:rPr lang="sr-Latn-CS" smtClean="0"/>
              <a:t>Najčešći je Williamsov ,,prelomljeni" položaj</a:t>
            </a:r>
          </a:p>
          <a:p>
            <a:pPr>
              <a:buFont typeface="Wingdings" pitchFamily="2" charset="2"/>
              <a:buNone/>
            </a:pPr>
            <a:r>
              <a:rPr lang="sr-Latn-CS" smtClean="0"/>
              <a:t>Trakcija</a:t>
            </a:r>
          </a:p>
          <a:p>
            <a:r>
              <a:rPr lang="sr-Latn-CS" smtClean="0"/>
              <a:t>Maksimalna doza sile trakcije je oko 30% TT</a:t>
            </a:r>
          </a:p>
          <a:p>
            <a:pPr>
              <a:buFont typeface="Wingdings" pitchFamily="2" charset="2"/>
              <a:buNone/>
            </a:pPr>
            <a:r>
              <a:rPr lang="sr-Latn-CS" smtClean="0"/>
              <a:t>Mobilizacija</a:t>
            </a:r>
          </a:p>
          <a:p>
            <a:r>
              <a:rPr lang="sr-Latn-CS" smtClean="0"/>
              <a:t>Mobilizacija u rasterećenom položaju</a:t>
            </a: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Fizioterapeutski postupci</a:t>
            </a:r>
            <a:endParaRPr lang="en-US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r-Latn-CS" smtClean="0"/>
              <a:t>Manipulacija</a:t>
            </a:r>
          </a:p>
          <a:p>
            <a:r>
              <a:rPr lang="sr-Latn-CS" smtClean="0"/>
              <a:t>Manupulacija predstavlja jednokratan, oštar i nasilno izveden pokret u blokiranom zglobu</a:t>
            </a:r>
          </a:p>
          <a:p>
            <a:r>
              <a:rPr lang="sr-Latn-CS" smtClean="0"/>
              <a:t>,,igra zglobova"</a:t>
            </a:r>
          </a:p>
          <a:p>
            <a:r>
              <a:rPr lang="sr-Latn-CS" smtClean="0"/>
              <a:t>Teorija koju hiropraktičari zastupaju - pomeranje kičmenih zglobova je nastalo subluksacijom i vrši se repozicija </a:t>
            </a:r>
          </a:p>
          <a:p>
            <a:r>
              <a:rPr lang="sr-Latn-CS" smtClean="0"/>
              <a:t>Smatarju da se prolabirane mase aspiracionom tehnikom mogu reponirati, udaljiti od zivca i tako ukloniti iritaciju i bol</a:t>
            </a: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Fizioterapeutski postupci</a:t>
            </a:r>
            <a:endParaRPr lang="en-US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r-Latn-CS" smtClean="0"/>
          </a:p>
          <a:p>
            <a:r>
              <a:rPr lang="sr-Latn-CS" smtClean="0"/>
              <a:t>Neurorefleksna teorija ukazuje da segmentalna disfunkcija nastaje iritacijom mehanoreceptora i tako nastaje refleksni mišićni spazam</a:t>
            </a:r>
          </a:p>
          <a:p>
            <a:r>
              <a:rPr lang="sr-Latn-CS" smtClean="0"/>
              <a:t>Reakcija ligamentarnog aparata uz pojavu fibroznih čvorića i zadebljanja</a:t>
            </a:r>
          </a:p>
          <a:p>
            <a:r>
              <a:rPr lang="sr-Latn-CS" smtClean="0"/>
              <a:t>Narušena cirkulacija i ishrana dovode do hipoksije, zatim se aktiviraju nociceptori što pojačava mišićni spazam i stvara se ,,cirkulus viciosus"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Premanipulativna dijagnostika</a:t>
            </a:r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r-Latn-CS" smtClean="0"/>
              <a:t>Manipulativna terapija zahteva tačnu kliničku dijagnostiku</a:t>
            </a:r>
          </a:p>
          <a:p>
            <a:r>
              <a:rPr lang="sr-Latn-CS" smtClean="0"/>
              <a:t>Anamneza o stanju bolesti, o povredi</a:t>
            </a:r>
          </a:p>
          <a:p>
            <a:r>
              <a:rPr lang="sr-Latn-CS" smtClean="0"/>
              <a:t>Inspekcija</a:t>
            </a:r>
          </a:p>
          <a:p>
            <a:r>
              <a:rPr lang="sr-Latn-CS" smtClean="0"/>
              <a:t>Palpacija - osnovne algične zone ili tačke</a:t>
            </a:r>
          </a:p>
          <a:p>
            <a:r>
              <a:rPr lang="sr-Latn-CS" smtClean="0"/>
              <a:t>RTG, MRI, CT</a:t>
            </a:r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mtClean="0"/>
              <a:t>Tehnika manipulacije</a:t>
            </a:r>
            <a:endParaRPr lang="en-US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r-Latn-CS" smtClean="0"/>
          </a:p>
          <a:p>
            <a:r>
              <a:rPr lang="sr-Latn-CS" smtClean="0"/>
              <a:t>Manipulacija je pasivan pokret preko fiziološke granice pokreta</a:t>
            </a:r>
          </a:p>
          <a:p>
            <a:r>
              <a:rPr lang="sr-Latn-CS" smtClean="0"/>
              <a:t>Pokret mora biti brz, oštar i male amplitude</a:t>
            </a:r>
          </a:p>
          <a:p>
            <a:r>
              <a:rPr lang="sr-Latn-CS" smtClean="0"/>
              <a:t>Direktna manipulacija - kratke poluge</a:t>
            </a:r>
          </a:p>
          <a:p>
            <a:r>
              <a:rPr lang="sr-Latn-CS" smtClean="0"/>
              <a:t>Indirektna manipulacija - duge poluge</a:t>
            </a:r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28600"/>
            <a:ext cx="7386638" cy="16779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sr-Latn-BA" sz="2200" b="1" smtClean="0"/>
              <a:t>Hronični stadijum</a:t>
            </a:r>
            <a:endParaRPr lang="sr-Latn-BA" sz="2200" b="1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sr-Latn-BA" sz="22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sr-Latn-BA" sz="2200" smtClean="0">
                <a:latin typeface="Arial" charset="0"/>
              </a:rPr>
              <a:t>          </a:t>
            </a:r>
            <a:r>
              <a:rPr lang="sr-Latn-BA" sz="2200" smtClean="0"/>
              <a:t>Terapija u ovom stadijumu je usmerena na</a:t>
            </a:r>
            <a:r>
              <a:rPr lang="sr-Latn-BA" sz="2200" smtClean="0">
                <a:latin typeface="Arial" charset="0"/>
              </a:rPr>
              <a:t> </a:t>
            </a:r>
            <a:r>
              <a:rPr lang="sr-Latn-BA" sz="2200" smtClean="0"/>
              <a:t>održavanje</a:t>
            </a:r>
            <a:r>
              <a:rPr lang="sr-Latn-BA" sz="2200" smtClean="0">
                <a:latin typeface="Arial" charset="0"/>
              </a:rPr>
              <a:t> </a:t>
            </a:r>
            <a:r>
              <a:rPr lang="sr-Latn-BA" sz="2200" smtClean="0"/>
              <a:t>postignutog stanja, odnosno primenu odabranih postupaka na osnovu funkcionalnog stanja.</a:t>
            </a:r>
            <a:endParaRPr lang="en-US" sz="2200" smtClean="0"/>
          </a:p>
          <a:p>
            <a:pPr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sr-Latn-BA" sz="20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sr-Latn-BA" sz="2000" smtClean="0"/>
          </a:p>
          <a:p>
            <a:pPr algn="ctr">
              <a:lnSpc>
                <a:spcPct val="90000"/>
              </a:lnSpc>
            </a:pPr>
            <a:endParaRPr lang="en-US" b="1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143000" y="2895600"/>
            <a:ext cx="70866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BA" sz="2200" b="1">
                <a:latin typeface="+mj-lt"/>
              </a:rPr>
              <a:t>Ergonomsko savetovanje i obuka</a:t>
            </a:r>
            <a:endParaRPr lang="en-US" sz="2200" b="1">
              <a:latin typeface="+mj-lt"/>
            </a:endParaRPr>
          </a:p>
          <a:p>
            <a:pPr algn="ctr">
              <a:defRPr/>
            </a:pPr>
            <a:endParaRPr lang="sr-Latn-BA" sz="2200" b="1">
              <a:latin typeface="+mj-lt"/>
            </a:endParaRPr>
          </a:p>
          <a:p>
            <a:pPr>
              <a:defRPr/>
            </a:pPr>
            <a:r>
              <a:rPr lang="sr-Latn-BA" sz="2200">
                <a:latin typeface="+mj-lt"/>
              </a:rPr>
              <a:t>     Pacijent se kroz ergonomske savete obučava za izvođenje i korišćenj zaštitnih pokreta i stavova.  Radi se o stvaranju novih šema pokreta koje treba da zamene stare stereotipe pokreta,prilikom kojih lumbalni dinamički vertebralni segmenti trpe veća opterećenja.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  <a:defRPr/>
            </a:pPr>
            <a:endParaRPr lang="en-US" sz="22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914400" y="3048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BA" sz="3200" b="1">
                <a:solidFill>
                  <a:schemeClr val="tx2"/>
                </a:solidFill>
              </a:rPr>
              <a:t>STAVOVI I POLOŽAJI U CILJU ZAŠTITE LUMBALNOG DELA KIČME</a:t>
            </a:r>
            <a:endParaRPr lang="en-US" sz="3200" b="1">
              <a:solidFill>
                <a:schemeClr val="tx2"/>
              </a:solidFill>
            </a:endParaRPr>
          </a:p>
        </p:txBody>
      </p:sp>
      <p:pic>
        <p:nvPicPr>
          <p:cNvPr id="52227" name="Picture 5" descr="pozv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057400"/>
            <a:ext cx="3276600" cy="2370138"/>
          </a:xfrm>
          <a:noFill/>
        </p:spPr>
      </p:pic>
      <p:pic>
        <p:nvPicPr>
          <p:cNvPr id="52228" name="Picture 7" descr="pozv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057400"/>
            <a:ext cx="3429000" cy="2362200"/>
          </a:xfrm>
          <a:noFill/>
        </p:spPr>
      </p:pic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1447800" y="48768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5715000" y="48768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52231" name="Rectangle 12"/>
          <p:cNvSpPr>
            <a:spLocks noChangeArrowheads="1"/>
          </p:cNvSpPr>
          <p:nvPr/>
        </p:nvSpPr>
        <p:spPr bwMode="auto">
          <a:xfrm>
            <a:off x="2057400" y="5638800"/>
            <a:ext cx="416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Slika 11. (a, b, ) Podizanje i spuštanje teret</a:t>
            </a:r>
            <a:r>
              <a:rPr lang="sr-Latn-BA" sz="1600"/>
              <a:t>a</a:t>
            </a: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BA" smtClean="0"/>
              <a:t> 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26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BA" sz="2200" smtClean="0"/>
              <a:t>Spoj tela dva susedna pršljena predstavljaju fibroznohrskavični, međupršljenski kolut (discus intervertebralis) i dve uzdužne veze, prednja (lig. longitudinale anterius) i zadnja (lig. longitudinale posterius).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BA" sz="2200" smtClean="0"/>
          </a:p>
          <a:p>
            <a:pPr>
              <a:lnSpc>
                <a:spcPct val="90000"/>
              </a:lnSpc>
            </a:pPr>
            <a:r>
              <a:rPr lang="sr-Latn-BA" sz="2200" smtClean="0"/>
              <a:t>Discus intervertebralis</a:t>
            </a:r>
            <a:r>
              <a:rPr lang="en-US" sz="2200" smtClean="0"/>
              <a:t> </a:t>
            </a:r>
            <a:r>
              <a:rPr lang="sr-Latn-BA" sz="2200" smtClean="0"/>
              <a:t>čine</a:t>
            </a:r>
            <a:r>
              <a:rPr lang="en-US" sz="2200" smtClean="0"/>
              <a:t>:</a:t>
            </a:r>
            <a:r>
              <a:rPr lang="sr-Latn-BA" sz="2200" smtClean="0"/>
              <a:t> </a:t>
            </a:r>
            <a:r>
              <a:rPr lang="en-US" sz="2200" smtClean="0"/>
              <a:t>                                                                                                                                 </a:t>
            </a:r>
            <a:r>
              <a:rPr lang="sr-Latn-BA" sz="2200" b="1" smtClean="0"/>
              <a:t>nucleus pulposus</a:t>
            </a:r>
            <a:r>
              <a:rPr lang="sr-Latn-CS" sz="2200" b="1" smtClean="0"/>
              <a:t> i</a:t>
            </a:r>
            <a:r>
              <a:rPr lang="en-US" sz="2200" b="1" smtClean="0"/>
              <a:t>                  </a:t>
            </a:r>
            <a:r>
              <a:rPr lang="sr-Latn-BA" sz="2200" b="1" smtClean="0"/>
              <a:t>anulus fibrosus</a:t>
            </a:r>
            <a:r>
              <a:rPr lang="en-US" sz="2200" b="1" smtClean="0"/>
              <a:t>.</a:t>
            </a:r>
            <a:endParaRPr lang="sr-Latn-BA" sz="2200" b="1" smtClean="0"/>
          </a:p>
          <a:p>
            <a:pPr>
              <a:lnSpc>
                <a:spcPct val="90000"/>
              </a:lnSpc>
            </a:pPr>
            <a:endParaRPr lang="en-US" sz="2200" b="1" smtClean="0"/>
          </a:p>
        </p:txBody>
      </p:sp>
      <p:pic>
        <p:nvPicPr>
          <p:cNvPr id="17412" name="Picture 4" descr="194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371600"/>
            <a:ext cx="3124200" cy="3657600"/>
          </a:xfrm>
          <a:noFill/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648200" y="5135563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sr-Latn-CS" sz="1600" i="1"/>
              <a:t>Slika 2: Građa intervertebralnog diska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Kineziterapija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b="1" smtClean="0"/>
              <a:t>Reganove vežbe</a:t>
            </a:r>
          </a:p>
          <a:p>
            <a:pPr>
              <a:lnSpc>
                <a:spcPct val="90000"/>
              </a:lnSpc>
            </a:pPr>
            <a:r>
              <a:rPr lang="sr-Latn-CS" b="1" smtClean="0"/>
              <a:t>Tilotsonove vežbe</a:t>
            </a:r>
          </a:p>
          <a:p>
            <a:pPr>
              <a:lnSpc>
                <a:spcPct val="90000"/>
              </a:lnSpc>
            </a:pPr>
            <a:r>
              <a:rPr lang="sr-Latn-CS" b="1" smtClean="0"/>
              <a:t>Mišelove (A. Michele) vežbe</a:t>
            </a:r>
          </a:p>
          <a:p>
            <a:pPr>
              <a:lnSpc>
                <a:spcPct val="90000"/>
              </a:lnSpc>
            </a:pPr>
            <a:r>
              <a:rPr lang="sr-Latn-CS" b="1" smtClean="0"/>
              <a:t>Brunkow-ve vežbe</a:t>
            </a:r>
            <a:r>
              <a:rPr lang="sr-Latn-CS" smtClean="0"/>
              <a:t> </a:t>
            </a:r>
          </a:p>
          <a:p>
            <a:pPr>
              <a:lnSpc>
                <a:spcPct val="90000"/>
              </a:lnSpc>
            </a:pPr>
            <a:r>
              <a:rPr lang="sr-Latn-CS" b="1" smtClean="0"/>
              <a:t>Brugerova tehnika</a:t>
            </a:r>
          </a:p>
          <a:p>
            <a:pPr>
              <a:lnSpc>
                <a:spcPct val="90000"/>
              </a:lnSpc>
            </a:pPr>
            <a:r>
              <a:rPr lang="sr-Latn-CS" b="1" smtClean="0"/>
              <a:t>Mc Kenzie vežbe jačanja ekstenzora kičme</a:t>
            </a:r>
          </a:p>
          <a:p>
            <a:pPr>
              <a:lnSpc>
                <a:spcPct val="90000"/>
              </a:lnSpc>
            </a:pPr>
            <a:r>
              <a:rPr lang="sr-Latn-CS" b="1" smtClean="0"/>
              <a:t>Individualni pristup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sz="4000" b="1"/>
              <a:t>Brunkow-ve vežbe</a:t>
            </a:r>
            <a:r>
              <a:rPr lang="sr-Latn-CS" sz="4000"/>
              <a:t> </a:t>
            </a:r>
            <a:endParaRPr lang="en-US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410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sr-Latn-CS" sz="2200" b="1" u="sng" smtClean="0"/>
              <a:t>Osnovni principi</a:t>
            </a:r>
          </a:p>
          <a:p>
            <a:pPr algn="just">
              <a:lnSpc>
                <a:spcPct val="80000"/>
              </a:lnSpc>
            </a:pPr>
            <a:r>
              <a:rPr lang="sr-Latn-CS" sz="2200" b="1" u="sng" smtClean="0"/>
              <a:t>statičke (izometrijske) kontrakcije mišića agonista i antagonista zglobova</a:t>
            </a:r>
            <a:r>
              <a:rPr lang="sr-Latn-CS" sz="2200" smtClean="0"/>
              <a:t>, čime se postiže povećanje </a:t>
            </a:r>
            <a:r>
              <a:rPr lang="sl-SI" sz="2200" smtClean="0"/>
              <a:t>napetosti u skoro svim skeletnim mišićima, posebno ekstenzorima trupa i ekstremiteta, a u cilju </a:t>
            </a:r>
            <a:r>
              <a:rPr lang="sr-Latn-CS" sz="2200" smtClean="0"/>
              <a:t>jačanja stabilizatora zglobova. </a:t>
            </a:r>
            <a:endParaRPr lang="en-US" sz="2200" smtClean="0"/>
          </a:p>
          <a:p>
            <a:pPr algn="just">
              <a:lnSpc>
                <a:spcPct val="80000"/>
              </a:lnSpc>
            </a:pPr>
            <a:r>
              <a:rPr lang="sr-Latn-CS" sz="2200" smtClean="0"/>
              <a:t>Dodatnom rotacijom postiže </a:t>
            </a:r>
            <a:r>
              <a:rPr lang="sl-SI" sz="2200" b="1" u="sng" smtClean="0"/>
              <a:t>selektivno jačanje transverzospinalnih mišića</a:t>
            </a:r>
            <a:r>
              <a:rPr lang="sl-SI" sz="2200" smtClean="0"/>
              <a:t> (glavnih internih, odnosno lokalnih, stabilizatora kičmenog stuba).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sl-SI" sz="2200" b="1" u="sng" smtClean="0"/>
              <a:t>Početni položaji</a:t>
            </a:r>
            <a:endParaRPr lang="sl-SI" sz="2200" smtClean="0"/>
          </a:p>
          <a:p>
            <a:pPr lvl="2" algn="just">
              <a:lnSpc>
                <a:spcPct val="80000"/>
              </a:lnSpc>
            </a:pPr>
            <a:r>
              <a:rPr lang="sl-SI" sz="2200" smtClean="0"/>
              <a:t>Vežbe iz supinacije, </a:t>
            </a:r>
          </a:p>
          <a:p>
            <a:pPr lvl="2" algn="just">
              <a:lnSpc>
                <a:spcPct val="80000"/>
              </a:lnSpc>
            </a:pPr>
            <a:r>
              <a:rPr lang="sl-SI" sz="2200" smtClean="0"/>
              <a:t>Vežbe iz pronacije, </a:t>
            </a:r>
          </a:p>
          <a:p>
            <a:pPr lvl="2" algn="just">
              <a:lnSpc>
                <a:spcPct val="80000"/>
              </a:lnSpc>
            </a:pPr>
            <a:r>
              <a:rPr lang="sl-SI" sz="2200" smtClean="0"/>
              <a:t>Vežbe iz četvoronožnog stava,</a:t>
            </a:r>
          </a:p>
          <a:p>
            <a:pPr lvl="2" algn="just">
              <a:lnSpc>
                <a:spcPct val="80000"/>
              </a:lnSpc>
            </a:pPr>
            <a:r>
              <a:rPr lang="sl-SI" sz="2200" smtClean="0"/>
              <a:t>Vežbe iz klečećeg stava i </a:t>
            </a:r>
          </a:p>
          <a:p>
            <a:pPr lvl="2" algn="just">
              <a:lnSpc>
                <a:spcPct val="80000"/>
              </a:lnSpc>
            </a:pPr>
            <a:r>
              <a:rPr lang="sl-SI" sz="2200" smtClean="0"/>
              <a:t>Vežbe iz bočnog stava.</a:t>
            </a:r>
          </a:p>
          <a:p>
            <a:pPr algn="just">
              <a:lnSpc>
                <a:spcPct val="80000"/>
              </a:lnSpc>
            </a:pPr>
            <a:r>
              <a:rPr lang="sl-SI" sz="2200" smtClean="0"/>
              <a:t>Vreme trajanja izometrijskih kontrakcija treba da iznosi 5 do 10 sekundi.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990600" y="3810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BA" sz="3200">
                <a:solidFill>
                  <a:schemeClr val="tx2"/>
                </a:solidFill>
                <a:latin typeface="+mj-lt"/>
              </a:rPr>
              <a:t>KINEZITERAPIJA                BRUNKOW-E VEŽBE</a:t>
            </a:r>
            <a:endParaRPr lang="en-US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14400" y="1676400"/>
            <a:ext cx="7620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>
                <a:latin typeface="+mj-lt"/>
              </a:rPr>
              <a:t>Brunkova postularna korekcija </a:t>
            </a:r>
            <a:r>
              <a:rPr lang="sr-Latn-CS" sz="2400">
                <a:latin typeface="+mj-lt"/>
              </a:rPr>
              <a:t>z</a:t>
            </a:r>
            <a:r>
              <a:rPr lang="en-US" sz="2400">
                <a:latin typeface="+mj-lt"/>
              </a:rPr>
              <a:t>asniva se na seriji kontrakcija</a:t>
            </a:r>
            <a:r>
              <a:rPr lang="sr-Latn-CS" sz="2400">
                <a:latin typeface="+mj-lt"/>
              </a:rPr>
              <a:t>m</a:t>
            </a:r>
            <a:r>
              <a:rPr lang="en-US" sz="2400">
                <a:latin typeface="+mj-lt"/>
              </a:rPr>
              <a:t>a samootporom</a:t>
            </a:r>
            <a:r>
              <a:rPr lang="sr-Cyrl-CS" sz="2400">
                <a:latin typeface="+mj-lt"/>
              </a:rPr>
              <a:t>, </a:t>
            </a:r>
            <a:r>
              <a:rPr lang="en-US" sz="2400">
                <a:latin typeface="+mj-lt"/>
              </a:rPr>
              <a:t>otporom podloge u svim po</a:t>
            </a:r>
            <a:r>
              <a:rPr lang="sr-Latn-CS" sz="2400">
                <a:latin typeface="+mj-lt"/>
              </a:rPr>
              <a:t>z</a:t>
            </a:r>
            <a:r>
              <a:rPr lang="en-US" sz="2400">
                <a:latin typeface="+mj-lt"/>
              </a:rPr>
              <a:t>icijama,</a:t>
            </a:r>
            <a:r>
              <a:rPr lang="sr-Cyrl-CS" sz="2400">
                <a:latin typeface="+mj-lt"/>
              </a:rPr>
              <a:t> </a:t>
            </a:r>
            <a:r>
              <a:rPr lang="sr-Latn-CS" sz="2400">
                <a:latin typeface="+mj-lt"/>
              </a:rPr>
              <a:t>od ležećih do hoda</a:t>
            </a:r>
            <a:r>
              <a:rPr lang="sr-Cyrl-CS" sz="2400">
                <a:latin typeface="+mj-lt"/>
              </a:rPr>
              <a:t>.</a:t>
            </a:r>
            <a:endParaRPr lang="sr-Latn-CS" sz="240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sr-Latn-CS" sz="240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2400">
                <a:latin typeface="+mj-lt"/>
              </a:rPr>
              <a:t>Insistira i na sinergičnom delovanju svih mišićnih grupa u smislu opuštanja kičmenog stuba i uspostavljanja funkcije</a:t>
            </a:r>
            <a:r>
              <a:rPr lang="sr-Cyrl-CS" sz="2400">
                <a:latin typeface="+mj-lt"/>
              </a:rPr>
              <a:t>.</a:t>
            </a:r>
            <a:endParaRPr lang="sr-Latn-CS" sz="240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sr-Latn-CS" sz="240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sz="2400">
                <a:latin typeface="+mj-lt"/>
              </a:rPr>
              <a:t>Brunkov</a:t>
            </a:r>
            <a:r>
              <a:rPr lang="sr-Cyrl-CS" sz="2400">
                <a:latin typeface="+mj-lt"/>
              </a:rPr>
              <a:t> </a:t>
            </a:r>
            <a:r>
              <a:rPr lang="sr-Latn-CS" sz="2400">
                <a:latin typeface="+mj-lt"/>
              </a:rPr>
              <a:t>metod je daleko približniji savremenoj kineziologiji ove regije od ostalih metoda</a:t>
            </a:r>
            <a:r>
              <a:rPr lang="sr-Cyrl-CS" sz="2400">
                <a:latin typeface="+mj-lt"/>
              </a:rPr>
              <a:t>. </a:t>
            </a:r>
            <a:r>
              <a:rPr lang="sr-Latn-CS" sz="2400">
                <a:latin typeface="+mj-lt"/>
              </a:rPr>
              <a:t>Brunkove metode se mogu postići krpz pet početnih položaja</a:t>
            </a:r>
            <a:r>
              <a:rPr lang="sr-Cyrl-CS" sz="2400">
                <a:latin typeface="+mj-lt"/>
              </a:rPr>
              <a:t>:</a:t>
            </a:r>
            <a:endParaRPr lang="sr-Latn-CS" sz="2400">
              <a:latin typeface="+mj-lt"/>
            </a:endParaRPr>
          </a:p>
          <a:p>
            <a:pPr>
              <a:defRPr/>
            </a:pPr>
            <a:endParaRPr lang="sr-Cyrl-CS" sz="2400">
              <a:latin typeface="+mj-lt"/>
            </a:endParaRPr>
          </a:p>
          <a:p>
            <a:pPr>
              <a:defRPr/>
            </a:pPr>
            <a:endParaRPr lang="sr-Latn-CS" sz="1600" b="1">
              <a:latin typeface="Arial" pitchFamily="34" charset="0"/>
            </a:endParaRPr>
          </a:p>
          <a:p>
            <a:pPr>
              <a:defRPr/>
            </a:pPr>
            <a:endParaRPr lang="en-US" sz="1600" b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838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BA" sz="3200">
                <a:solidFill>
                  <a:schemeClr val="tx2"/>
                </a:solidFill>
                <a:latin typeface="+mj-lt"/>
              </a:rPr>
              <a:t>KINEZITERAPIJA                BRUNKOW-E VEŽBE</a:t>
            </a:r>
            <a:endParaRPr lang="en-US" sz="200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6323" name="Picture 5" descr="3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2282825" cy="1404938"/>
          </a:xfrm>
          <a:noFill/>
        </p:spPr>
      </p:pic>
      <p:pic>
        <p:nvPicPr>
          <p:cNvPr id="56324" name="Picture 7" descr="3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981200"/>
            <a:ext cx="2295525" cy="1381125"/>
          </a:xfrm>
          <a:noFill/>
        </p:spPr>
      </p:pic>
      <p:pic>
        <p:nvPicPr>
          <p:cNvPr id="56325" name="Picture 10" descr="3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0" y="2057400"/>
            <a:ext cx="2246313" cy="1381125"/>
          </a:xfrm>
          <a:noFill/>
        </p:spPr>
      </p:pic>
      <p:pic>
        <p:nvPicPr>
          <p:cNvPr id="56326" name="Picture 13" descr="3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4343400"/>
            <a:ext cx="2306638" cy="1404938"/>
          </a:xfrm>
          <a:noFill/>
        </p:spPr>
      </p:pic>
      <p:pic>
        <p:nvPicPr>
          <p:cNvPr id="56327" name="Picture 16" descr="3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343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7" descr="3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343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18"/>
          <p:cNvSpPr>
            <a:spLocks noChangeArrowheads="1"/>
          </p:cNvSpPr>
          <p:nvPr/>
        </p:nvSpPr>
        <p:spPr bwMode="auto">
          <a:xfrm>
            <a:off x="609600" y="35814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600" i="1"/>
              <a:t>Slika 1. Leđna pozicija Brunkow – 1</a:t>
            </a:r>
            <a:endParaRPr lang="en-US" sz="1600" i="1"/>
          </a:p>
        </p:txBody>
      </p:sp>
      <p:sp>
        <p:nvSpPr>
          <p:cNvPr id="56330" name="Rectangle 19"/>
          <p:cNvSpPr>
            <a:spLocks noChangeArrowheads="1"/>
          </p:cNvSpPr>
          <p:nvPr/>
        </p:nvSpPr>
        <p:spPr bwMode="auto">
          <a:xfrm>
            <a:off x="3352800" y="35814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r-Latn-CS" sz="1600" i="1"/>
              <a:t>Slika 2. Leđna pozicija Brunkow – 2</a:t>
            </a:r>
            <a:r>
              <a:rPr lang="sr-Latn-CS" sz="1600"/>
              <a:t>       </a:t>
            </a:r>
          </a:p>
        </p:txBody>
      </p:sp>
      <p:sp>
        <p:nvSpPr>
          <p:cNvPr id="56331" name="Rectangle 20"/>
          <p:cNvSpPr>
            <a:spLocks noChangeArrowheads="1"/>
          </p:cNvSpPr>
          <p:nvPr/>
        </p:nvSpPr>
        <p:spPr bwMode="auto">
          <a:xfrm>
            <a:off x="6019800" y="3581400"/>
            <a:ext cx="228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r-Latn-CS" sz="1600" i="1"/>
              <a:t>Slika 3.Leđna pozicija Brunkow-3</a:t>
            </a:r>
            <a:r>
              <a:rPr lang="en-US" sz="1600"/>
              <a:t> </a:t>
            </a:r>
          </a:p>
        </p:txBody>
      </p:sp>
      <p:sp>
        <p:nvSpPr>
          <p:cNvPr id="56332" name="Rectangle 21"/>
          <p:cNvSpPr>
            <a:spLocks noChangeArrowheads="1"/>
          </p:cNvSpPr>
          <p:nvPr/>
        </p:nvSpPr>
        <p:spPr bwMode="auto">
          <a:xfrm>
            <a:off x="609600" y="59436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Slika 4.Leđna pozicija Brunkow-4</a:t>
            </a:r>
          </a:p>
        </p:txBody>
      </p:sp>
      <p:sp>
        <p:nvSpPr>
          <p:cNvPr id="56333" name="Rectangle 22"/>
          <p:cNvSpPr>
            <a:spLocks noChangeArrowheads="1"/>
          </p:cNvSpPr>
          <p:nvPr/>
        </p:nvSpPr>
        <p:spPr bwMode="auto">
          <a:xfrm>
            <a:off x="3200400" y="59436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Slika 5.Leđna pozicija Brunkow-5</a:t>
            </a:r>
          </a:p>
        </p:txBody>
      </p:sp>
      <p:sp>
        <p:nvSpPr>
          <p:cNvPr id="56334" name="Rectangle 23"/>
          <p:cNvSpPr>
            <a:spLocks noChangeArrowheads="1"/>
          </p:cNvSpPr>
          <p:nvPr/>
        </p:nvSpPr>
        <p:spPr bwMode="auto">
          <a:xfrm>
            <a:off x="5867400" y="59436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6. Trbušna pozicija Brunkow-6</a:t>
            </a:r>
            <a:r>
              <a:rPr lang="en-US" sz="160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3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"/>
            <a:ext cx="2295525" cy="1474788"/>
          </a:xfrm>
          <a:noFill/>
        </p:spPr>
      </p:pic>
      <p:pic>
        <p:nvPicPr>
          <p:cNvPr id="57347" name="Picture 6" descr="3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228600"/>
            <a:ext cx="2282825" cy="1500188"/>
          </a:xfrm>
          <a:noFill/>
        </p:spPr>
      </p:pic>
      <p:pic>
        <p:nvPicPr>
          <p:cNvPr id="57348" name="Picture 9" descr="3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10313" y="117475"/>
            <a:ext cx="2233612" cy="1500188"/>
          </a:xfrm>
          <a:noFill/>
        </p:spPr>
      </p:pic>
      <p:pic>
        <p:nvPicPr>
          <p:cNvPr id="57349" name="Picture 12" descr="3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" y="2286000"/>
            <a:ext cx="2295525" cy="1487488"/>
          </a:xfrm>
          <a:noFill/>
        </p:spPr>
      </p:pic>
      <p:pic>
        <p:nvPicPr>
          <p:cNvPr id="57350" name="Picture 15" descr="3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3622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6" descr="3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3622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7" descr="3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3434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8" descr="3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572000"/>
            <a:ext cx="1304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9" descr="3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495800"/>
            <a:ext cx="13509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Rectangle 20"/>
          <p:cNvSpPr>
            <a:spLocks noChangeArrowheads="1"/>
          </p:cNvSpPr>
          <p:nvPr/>
        </p:nvSpPr>
        <p:spPr bwMode="auto">
          <a:xfrm>
            <a:off x="762000" y="17526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7. Trbušna pozicija Brunkow-7</a:t>
            </a:r>
          </a:p>
        </p:txBody>
      </p:sp>
      <p:sp>
        <p:nvSpPr>
          <p:cNvPr id="57356" name="Rectangle 21"/>
          <p:cNvSpPr>
            <a:spLocks noChangeArrowheads="1"/>
          </p:cNvSpPr>
          <p:nvPr/>
        </p:nvSpPr>
        <p:spPr bwMode="auto">
          <a:xfrm>
            <a:off x="3429000" y="17526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8. </a:t>
            </a:r>
            <a:r>
              <a:rPr lang="sr-Latn-BA" sz="1600" i="1"/>
              <a:t>Četvoronožna pozicija </a:t>
            </a:r>
            <a:r>
              <a:rPr lang="en-US" sz="1600" i="1"/>
              <a:t>Brunkow-</a:t>
            </a:r>
            <a:r>
              <a:rPr lang="sr-Latn-BA" sz="1600" i="1"/>
              <a:t>8</a:t>
            </a:r>
            <a:endParaRPr lang="en-US" sz="1600" i="1"/>
          </a:p>
        </p:txBody>
      </p:sp>
      <p:sp>
        <p:nvSpPr>
          <p:cNvPr id="57357" name="Rectangle 22"/>
          <p:cNvSpPr>
            <a:spLocks noChangeArrowheads="1"/>
          </p:cNvSpPr>
          <p:nvPr/>
        </p:nvSpPr>
        <p:spPr bwMode="auto">
          <a:xfrm>
            <a:off x="6096000" y="1752600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</a:t>
            </a:r>
            <a:r>
              <a:rPr lang="sr-Latn-BA" sz="1600" i="1"/>
              <a:t>9</a:t>
            </a:r>
            <a:r>
              <a:rPr lang="en-US" sz="1600" i="1"/>
              <a:t>. </a:t>
            </a:r>
            <a:r>
              <a:rPr lang="sr-Latn-BA" sz="1600" i="1"/>
              <a:t>Četvoronožna pozicija </a:t>
            </a:r>
            <a:r>
              <a:rPr lang="en-US" sz="1600" i="1"/>
              <a:t>Brunkow-</a:t>
            </a:r>
            <a:r>
              <a:rPr lang="sr-Latn-BA" sz="1600" i="1"/>
              <a:t>9</a:t>
            </a:r>
            <a:endParaRPr lang="en-US" sz="1600" i="1"/>
          </a:p>
        </p:txBody>
      </p:sp>
      <p:sp>
        <p:nvSpPr>
          <p:cNvPr id="57358" name="Rectangle 23"/>
          <p:cNvSpPr>
            <a:spLocks noChangeArrowheads="1"/>
          </p:cNvSpPr>
          <p:nvPr/>
        </p:nvSpPr>
        <p:spPr bwMode="auto">
          <a:xfrm>
            <a:off x="838200" y="37338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</a:t>
            </a:r>
            <a:r>
              <a:rPr lang="sr-Latn-BA" sz="1600" i="1"/>
              <a:t>10.Četvoronožna pozicija </a:t>
            </a:r>
            <a:r>
              <a:rPr lang="en-US" sz="1600" i="1"/>
              <a:t>Brunkow-</a:t>
            </a:r>
            <a:r>
              <a:rPr lang="sr-Latn-BA" sz="1600" i="1"/>
              <a:t>10</a:t>
            </a:r>
            <a:endParaRPr lang="en-US" sz="1600" i="1"/>
          </a:p>
        </p:txBody>
      </p:sp>
      <p:sp>
        <p:nvSpPr>
          <p:cNvPr id="57359" name="Rectangle 24"/>
          <p:cNvSpPr>
            <a:spLocks noChangeArrowheads="1"/>
          </p:cNvSpPr>
          <p:nvPr/>
        </p:nvSpPr>
        <p:spPr bwMode="auto">
          <a:xfrm>
            <a:off x="3276600" y="38862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</a:t>
            </a:r>
            <a:r>
              <a:rPr lang="sr-Latn-BA" sz="1600" i="1"/>
              <a:t>11.Bošna pozicija </a:t>
            </a:r>
            <a:r>
              <a:rPr lang="en-US" sz="1600" i="1"/>
              <a:t>Brunkow-</a:t>
            </a:r>
            <a:r>
              <a:rPr lang="sr-Latn-BA" sz="1600" i="1"/>
              <a:t>11</a:t>
            </a:r>
            <a:endParaRPr lang="en-US" sz="1600" i="1"/>
          </a:p>
        </p:txBody>
      </p:sp>
      <p:sp>
        <p:nvSpPr>
          <p:cNvPr id="57360" name="Rectangle 25"/>
          <p:cNvSpPr>
            <a:spLocks noChangeArrowheads="1"/>
          </p:cNvSpPr>
          <p:nvPr/>
        </p:nvSpPr>
        <p:spPr bwMode="auto">
          <a:xfrm>
            <a:off x="6019800" y="3810000"/>
            <a:ext cx="2389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</a:t>
            </a:r>
            <a:r>
              <a:rPr lang="sr-Latn-BA" sz="1600" i="1"/>
              <a:t>12.Bošna pozicija </a:t>
            </a:r>
            <a:r>
              <a:rPr lang="en-US" sz="1600" i="1"/>
              <a:t>Brunkow-</a:t>
            </a:r>
            <a:r>
              <a:rPr lang="sr-Latn-BA" sz="1600" i="1"/>
              <a:t>12</a:t>
            </a:r>
            <a:endParaRPr lang="en-US" sz="1600" i="1"/>
          </a:p>
        </p:txBody>
      </p:sp>
      <p:sp>
        <p:nvSpPr>
          <p:cNvPr id="57361" name="Rectangle 26"/>
          <p:cNvSpPr>
            <a:spLocks noChangeArrowheads="1"/>
          </p:cNvSpPr>
          <p:nvPr/>
        </p:nvSpPr>
        <p:spPr bwMode="auto">
          <a:xfrm>
            <a:off x="685800" y="617220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</a:t>
            </a:r>
            <a:r>
              <a:rPr lang="sr-Latn-BA" sz="1600" i="1"/>
              <a:t>13.Koleni položaj </a:t>
            </a:r>
            <a:r>
              <a:rPr lang="en-US" sz="1600" i="1"/>
              <a:t>Brunkow-</a:t>
            </a:r>
            <a:r>
              <a:rPr lang="sr-Latn-BA" sz="1600" i="1"/>
              <a:t>13</a:t>
            </a:r>
            <a:endParaRPr lang="en-US" sz="1600" i="1"/>
          </a:p>
        </p:txBody>
      </p:sp>
      <p:sp>
        <p:nvSpPr>
          <p:cNvPr id="57362" name="Rectangle 27"/>
          <p:cNvSpPr>
            <a:spLocks noChangeArrowheads="1"/>
          </p:cNvSpPr>
          <p:nvPr/>
        </p:nvSpPr>
        <p:spPr bwMode="auto">
          <a:xfrm>
            <a:off x="3124200" y="627697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i="1"/>
              <a:t>Slika </a:t>
            </a:r>
            <a:r>
              <a:rPr lang="sr-Latn-BA" sz="1600" i="1"/>
              <a:t>14.Koleni položaj </a:t>
            </a:r>
            <a:r>
              <a:rPr lang="en-US" sz="1600" i="1"/>
              <a:t>Brunkow-</a:t>
            </a:r>
            <a:r>
              <a:rPr lang="sr-Latn-BA" sz="1600" i="1"/>
              <a:t>14</a:t>
            </a:r>
            <a:endParaRPr lang="en-US" sz="1600" i="1"/>
          </a:p>
        </p:txBody>
      </p:sp>
      <p:sp>
        <p:nvSpPr>
          <p:cNvPr id="57363" name="Rectangle 28"/>
          <p:cNvSpPr>
            <a:spLocks noChangeArrowheads="1"/>
          </p:cNvSpPr>
          <p:nvPr/>
        </p:nvSpPr>
        <p:spPr bwMode="auto">
          <a:xfrm>
            <a:off x="6019800" y="627697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600" i="1"/>
              <a:t>Slika </a:t>
            </a:r>
            <a:r>
              <a:rPr lang="sr-Latn-BA" sz="1600" i="1"/>
              <a:t>15.Stojeći položaj </a:t>
            </a:r>
            <a:r>
              <a:rPr lang="en-US" sz="1600" i="1"/>
              <a:t>Brunkow-</a:t>
            </a:r>
            <a:r>
              <a:rPr lang="sr-Latn-BA" sz="1600" i="1"/>
              <a:t>15</a:t>
            </a:r>
            <a:endParaRPr lang="en-US" sz="16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b="1">
                <a:latin typeface="+mj-lt"/>
              </a:rPr>
              <a:t>     </a:t>
            </a:r>
            <a:r>
              <a:rPr lang="sr-Cyrl-CS" b="1">
                <a:latin typeface="+mj-lt"/>
              </a:rPr>
              <a:t>Zadnjih godina veliki broj studija pokazuje da su postupci pregleda po metodi </a:t>
            </a:r>
            <a:r>
              <a:rPr lang="sr-Latn-CS" b="1">
                <a:latin typeface="+mj-lt"/>
              </a:rPr>
              <a:t>Mc Kenzy </a:t>
            </a:r>
            <a:r>
              <a:rPr lang="sr-Cyrl-CS" b="1">
                <a:latin typeface="+mj-lt"/>
              </a:rPr>
              <a:t>izuzetno značajni u dijagnostici bola u leđima. Kroz ciljane aktivnosti pozicioniranja možemo premestiti bol iz distalnih struktura ka proksimalnim i na taj način brzo dovesti do obezboljavanja u distalnim regijama </a:t>
            </a:r>
            <a:endParaRPr lang="sr-Latn-CS" b="1">
              <a:latin typeface="+mj-lt"/>
            </a:endParaRPr>
          </a:p>
          <a:p>
            <a:pPr>
              <a:defRPr/>
            </a:pPr>
            <a:endParaRPr lang="sr-Latn-CS" b="1">
              <a:latin typeface="+mj-lt"/>
            </a:endParaRPr>
          </a:p>
          <a:p>
            <a:pPr>
              <a:defRPr/>
            </a:pPr>
            <a:r>
              <a:rPr lang="sr-Latn-CS" b="1">
                <a:latin typeface="+mj-lt"/>
              </a:rPr>
              <a:t>  </a:t>
            </a:r>
            <a:r>
              <a:rPr lang="sr-Cyrl-CS" b="1">
                <a:latin typeface="+mj-lt"/>
              </a:rPr>
              <a:t>   Početak ovog postupka datira još od 1956. godine. Bolesnik sa perzistirajućim bolovima u leđima i nogama, koji uprkos svim primenjenim metodama nije imao poboljšanje, je sam pre terapije izvršio pozicioniranje u hiperekstendiranom položaju u trajanju od 10 minuta. Na osnovu današnjih teorija trebalo je da ovaj položaj uslovi pojačanje bolova i njegovih tegoba. Ponavljanje ove pozicije nekoliko dana dovelo je praktično do izlečenja.</a:t>
            </a:r>
            <a:r>
              <a:rPr lang="sr-Cyrl-CS">
                <a:latin typeface="+mj-lt"/>
              </a:rPr>
              <a:t> </a:t>
            </a:r>
            <a:endParaRPr lang="en-US">
              <a:latin typeface="+mj-lt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66800" y="533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+mj-lt"/>
              </a:rPr>
              <a:t>MCKENZI METODA U LEČENJU BOLOVA U LEĐIMA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38200" y="1219200"/>
            <a:ext cx="7467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b="1">
                <a:latin typeface="Arial" pitchFamily="34" charset="0"/>
              </a:rPr>
              <a:t>     </a:t>
            </a:r>
            <a:r>
              <a:rPr lang="sr-Cyrl-CS" b="1">
                <a:latin typeface="+mj-lt"/>
              </a:rPr>
              <a:t>Ovom metodologijom tretiran je pri pregledu svaki pacijent sa bolom u leđima. Eliminacija distalnih simptoma i istovremeno pojačanje bola u oblasti leđa naziva se centralizacija.</a:t>
            </a:r>
            <a:endParaRPr lang="sr-Latn-CS" b="1">
              <a:latin typeface="+mj-lt"/>
            </a:endParaRPr>
          </a:p>
          <a:p>
            <a:pPr>
              <a:defRPr/>
            </a:pPr>
            <a:r>
              <a:rPr lang="sr-Cyrl-CS" b="1">
                <a:latin typeface="+mj-lt"/>
              </a:rPr>
              <a:t> </a:t>
            </a:r>
          </a:p>
          <a:p>
            <a:pPr>
              <a:defRPr/>
            </a:pPr>
            <a:r>
              <a:rPr lang="sr-Cyrl-CS" b="1">
                <a:latin typeface="+mj-lt"/>
              </a:rPr>
              <a:t>     Vežbe pritiska na gore ( </a:t>
            </a:r>
            <a:r>
              <a:rPr lang="sr-Latn-CS" b="1">
                <a:latin typeface="+mj-lt"/>
              </a:rPr>
              <a:t>press-up ) </a:t>
            </a:r>
            <a:r>
              <a:rPr lang="sr-Cyrl-CS" b="1">
                <a:latin typeface="+mj-lt"/>
              </a:rPr>
              <a:t>su najčešće uslovljavale smanjenje bola. Kod nekih pacijenata je trebalo uraditi pored ekstenzije u sagitalnoj ravni i lateralno pomeranje na jednu ili drugu stranu u frontalnoj ravni ( </a:t>
            </a:r>
            <a:r>
              <a:rPr lang="sr-Latn-CS" b="1">
                <a:latin typeface="+mj-lt"/>
              </a:rPr>
              <a:t>hips of center ). </a:t>
            </a:r>
            <a:r>
              <a:rPr lang="sr-Cyrl-CS" b="1">
                <a:latin typeface="+mj-lt"/>
              </a:rPr>
              <a:t>Kod nekih pacijenata, u manjem broju imamo potrebu da položaj bude sa fleksijom kičmenog stuba (fleksija u kukovima, kolenima, i slabinskom delu kičme ).</a:t>
            </a:r>
            <a:r>
              <a:rPr lang="sr-Cyrl-CS">
                <a:latin typeface="+mj-lt"/>
              </a:rPr>
              <a:t> </a:t>
            </a:r>
            <a:endParaRPr lang="sr-Latn-CS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BA" sz="3200" b="1" smtClean="0"/>
              <a:t>MCKENZI METODA U LEČENJU BOLOVA U LEĐIMA</a:t>
            </a:r>
            <a:endParaRPr lang="en-US" sz="3200" b="1" smtClean="0"/>
          </a:p>
        </p:txBody>
      </p:sp>
      <p:pic>
        <p:nvPicPr>
          <p:cNvPr id="60419" name="Picture 4" descr="3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2514600" cy="1701800"/>
          </a:xfrm>
          <a:noFill/>
        </p:spPr>
      </p:pic>
      <p:pic>
        <p:nvPicPr>
          <p:cNvPr id="60420" name="Picture 6" descr="3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447800"/>
            <a:ext cx="2392363" cy="1816100"/>
          </a:xfrm>
          <a:noFill/>
        </p:spPr>
      </p:pic>
      <p:pic>
        <p:nvPicPr>
          <p:cNvPr id="60421" name="Picture 8" descr="36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3962400"/>
            <a:ext cx="2209800" cy="2173288"/>
          </a:xfrm>
          <a:noFill/>
        </p:spPr>
      </p:pic>
      <p:pic>
        <p:nvPicPr>
          <p:cNvPr id="60422" name="Picture 10" descr="36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4191000"/>
            <a:ext cx="2620963" cy="1836738"/>
          </a:xfrm>
          <a:noFill/>
        </p:spPr>
      </p:pic>
      <p:sp>
        <p:nvSpPr>
          <p:cNvPr id="60423" name="Rectangle 12"/>
          <p:cNvSpPr>
            <a:spLocks noChangeArrowheads="1"/>
          </p:cNvSpPr>
          <p:nvPr/>
        </p:nvSpPr>
        <p:spPr bwMode="auto">
          <a:xfrm>
            <a:off x="762000" y="3276600"/>
            <a:ext cx="271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Slika 1. Ekstenzija u trbušnoj poziciji</a:t>
            </a:r>
          </a:p>
        </p:txBody>
      </p:sp>
      <p:sp>
        <p:nvSpPr>
          <p:cNvPr id="60424" name="Rectangle 13"/>
          <p:cNvSpPr>
            <a:spLocks noChangeArrowheads="1"/>
          </p:cNvSpPr>
          <p:nvPr/>
        </p:nvSpPr>
        <p:spPr bwMode="auto">
          <a:xfrm>
            <a:off x="4038600" y="327660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600" i="1"/>
              <a:t>Slika 2. Ekstenzija u trbušnoj poziciji</a:t>
            </a:r>
            <a:r>
              <a:rPr lang="en-US" sz="1600" i="1"/>
              <a:t>                                                                                                          sa osloncem na šake</a:t>
            </a:r>
          </a:p>
        </p:txBody>
      </p:sp>
      <p:sp>
        <p:nvSpPr>
          <p:cNvPr id="60425" name="Rectangle 14"/>
          <p:cNvSpPr>
            <a:spLocks noChangeArrowheads="1"/>
          </p:cNvSpPr>
          <p:nvPr/>
        </p:nvSpPr>
        <p:spPr bwMode="auto">
          <a:xfrm>
            <a:off x="457200" y="60960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600" i="1"/>
              <a:t>Slika 3. Asimetrična ekstenzija u trbušnoj poziciji</a:t>
            </a:r>
          </a:p>
        </p:txBody>
      </p:sp>
      <p:sp>
        <p:nvSpPr>
          <p:cNvPr id="60426" name="Rectangle 15"/>
          <p:cNvSpPr>
            <a:spLocks noChangeArrowheads="1"/>
          </p:cNvSpPr>
          <p:nvPr/>
        </p:nvSpPr>
        <p:spPr bwMode="auto">
          <a:xfrm>
            <a:off x="4114800" y="6019800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600" i="1"/>
              <a:t>Slika 3. Asimetrična ekstenzija u trbušnoj poziciji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cs typeface="Times New Roman" pitchFamily="18" charset="0"/>
              </a:rPr>
              <a:t>Vežbe elastičnosti i snage za slabinski deo kičme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676400"/>
          </a:xfrm>
        </p:spPr>
        <p:txBody>
          <a:bodyPr/>
          <a:lstStyle/>
          <a:p>
            <a:r>
              <a:rPr lang="en-GB" smtClean="0">
                <a:latin typeface="Verdana" pitchFamily="34" charset="0"/>
                <a:cs typeface="Times New Roman" pitchFamily="18" charset="0"/>
              </a:rPr>
              <a:t>U akutnoj fazi : 3x dn.</a:t>
            </a:r>
          </a:p>
          <a:p>
            <a:r>
              <a:rPr lang="en-GB" smtClean="0">
                <a:latin typeface="Verdana" pitchFamily="34" charset="0"/>
                <a:cs typeface="Times New Roman" pitchFamily="18" charset="0"/>
              </a:rPr>
              <a:t>U preventivnom stadijumu: jednom dnevno</a:t>
            </a:r>
            <a:r>
              <a:rPr lang="en-GB" smtClean="0">
                <a:solidFill>
                  <a:srgbClr val="00808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Pronacija na laktovima</a:t>
            </a:r>
            <a:r>
              <a:rPr lang="en-GB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br>
              <a:rPr lang="en-GB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en-GB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Podi</a:t>
            </a:r>
            <a:r>
              <a:rPr lang="sr-Latn-CS" smtClean="0">
                <a:solidFill>
                  <a:srgbClr val="000000"/>
                </a:solidFill>
              </a:rPr>
              <a:t>ć</a:t>
            </a:r>
            <a:r>
              <a:rPr lang="en-US" smtClean="0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sr-Latn-CS" smtClean="0">
                <a:solidFill>
                  <a:srgbClr val="000000"/>
                </a:solidFill>
              </a:rPr>
              <a:t>trup na gore koliko je maksimalno moguće.Održavati karlicu na podu. </a:t>
            </a:r>
          </a:p>
          <a:p>
            <a:r>
              <a:rPr lang="sr-Latn-CS" smtClean="0">
                <a:solidFill>
                  <a:srgbClr val="000000"/>
                </a:solidFill>
              </a:rPr>
              <a:t>Izdražaj 3 sekunde</a:t>
            </a: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sr-Latn-CS" smtClean="0">
              <a:solidFill>
                <a:srgbClr val="000000"/>
              </a:solidFill>
            </a:endParaRPr>
          </a:p>
          <a:p>
            <a:r>
              <a:rPr lang="sr-Latn-CS" smtClean="0">
                <a:solidFill>
                  <a:srgbClr val="000000"/>
                </a:solidFill>
              </a:rPr>
              <a:t>Ponoviti 10 puta</a:t>
            </a: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62468" name="Picture 4" descr="C:\Program Files\Therapeutic Guidelines\Complete\00000027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2857500"/>
            <a:ext cx="4032250" cy="1552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rgbClr val="003300"/>
                </a:solidFill>
                <a:cs typeface="Times New Roman" pitchFamily="18" charset="0"/>
              </a:rPr>
              <a:t>Junghans-ova jedinica.</a:t>
            </a:r>
            <a:endParaRPr lang="sr-Latn-CS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000" smtClean="0">
                <a:solidFill>
                  <a:srgbClr val="FF3300"/>
                </a:solidFill>
                <a:cs typeface="Times New Roman" pitchFamily="18" charset="0"/>
              </a:rPr>
              <a:t>Dva susedna pršljena sa diskusom i ostalim strukturama čine osnovnu dinamičku vertebralnu jedinicu - Junghans-ova jedinica.</a:t>
            </a:r>
            <a:r>
              <a:rPr lang="en-GB" sz="2000" smtClean="0">
                <a:cs typeface="Times New Roman" pitchFamily="18" charset="0"/>
              </a:rPr>
              <a:t> </a:t>
            </a:r>
            <a:endParaRPr lang="en-US" sz="200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sz="200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GB" sz="2000" smtClean="0">
                <a:cs typeface="Times New Roman" pitchFamily="18" charset="0"/>
              </a:rPr>
              <a:t>Nucleus pulposus omogućuje kao poluzglob veliku pokretljivost, koja je delimično ograničena snažnim ligamentarnim strukturama i zglobnim nastavcima, koji ograničavaju amplitudu pokreta</a:t>
            </a:r>
            <a:endParaRPr lang="sr-Latn-CS" sz="2000" smtClean="0">
              <a:cs typeface="Times New Roman" pitchFamily="18" charset="0"/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2192338"/>
            <a:ext cx="3325813" cy="3341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GB" b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stezanje kičmenog stuba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  <a:solidFill>
            <a:schemeClr val="accent1"/>
          </a:solidFill>
        </p:spPr>
        <p:txBody>
          <a:bodyPr/>
          <a:lstStyle/>
          <a:p>
            <a:endParaRPr lang="en-GB" sz="280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 gurati grudni koš ka napred </a:t>
            </a: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 dosegnuti napred koliko je moguće</a:t>
            </a: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 izdržaj tri sekunde. </a:t>
            </a:r>
          </a:p>
          <a:p>
            <a:r>
              <a:rPr lang="en-GB" sz="280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cs typeface="Times New Roman" pitchFamily="18" charset="0"/>
              </a:rPr>
              <a:t> ponoviti 10 puta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37185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3" name="Picture 5" descr="C:\Program Files\Therapeutic Guidelines\Complete\00000028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81000" y="3200400"/>
            <a:ext cx="3810000" cy="158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Times New Roman" pitchFamily="18" charset="0"/>
              </a:rPr>
              <a:t>Ekste</a:t>
            </a:r>
            <a:r>
              <a:rPr lang="sr-Latn-CS" b="1">
                <a:cs typeface="Times New Roman" pitchFamily="18" charset="0"/>
              </a:rPr>
              <a:t>nzija u pronatornom položaju</a:t>
            </a:r>
            <a:r>
              <a:rPr lang="sr-Latn-CS">
                <a:cs typeface="Times New Roman" pitchFamily="18" charset="0"/>
              </a:rPr>
              <a:t> </a:t>
            </a:r>
            <a:endParaRPr lang="en-GB"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  <a:solidFill>
            <a:schemeClr val="accent1"/>
          </a:solidFill>
        </p:spPr>
        <p:txBody>
          <a:bodyPr/>
          <a:lstStyle/>
          <a:p>
            <a:pPr marL="533400" indent="-533400"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Podići trup na gore sa osloncem na dlanovima</a:t>
            </a:r>
            <a:r>
              <a:rPr lang="sr-Latn-CS" sz="280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533400" indent="-533400"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Karlica je</a:t>
            </a:r>
            <a:r>
              <a:rPr lang="en-US" sz="28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na podu.</a:t>
            </a:r>
            <a:endParaRPr lang="sr-Latn-CS" sz="28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Glutealna regija treba da bude relaksirana</a:t>
            </a:r>
          </a:p>
          <a:p>
            <a:pPr marL="533400" indent="-533400"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zdržaj tri sekund</a:t>
            </a:r>
            <a:r>
              <a:rPr lang="en-US" sz="2800" smtClean="0">
                <a:solidFill>
                  <a:srgbClr val="000000"/>
                </a:solidFill>
                <a:cs typeface="Times New Roman" pitchFamily="18" charset="0"/>
              </a:rPr>
              <a:t>e</a:t>
            </a:r>
          </a:p>
          <a:p>
            <a:pPr marL="533400" indent="-533400"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800" smtClean="0">
                <a:cs typeface="Times New Roman" pitchFamily="18" charset="0"/>
              </a:rPr>
              <a:t>P</a:t>
            </a:r>
            <a:r>
              <a:rPr lang="en-GB" sz="2800" smtClean="0">
                <a:cs typeface="Times New Roman" pitchFamily="18" charset="0"/>
              </a:rPr>
              <a:t>onoviti 10 puta</a:t>
            </a:r>
            <a:r>
              <a:rPr lang="en-GB" sz="2800" smtClean="0"/>
              <a:t>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195638" y="2700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4517" name="Picture 5" descr="C:\Program Files\Therapeutic Guidelines\Complete\00000029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09600" y="2971800"/>
            <a:ext cx="3810000" cy="2017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Times New Roman" pitchFamily="18" charset="0"/>
              </a:rPr>
              <a:t>Low back rotation</a:t>
            </a:r>
            <a:r>
              <a:rPr lang="en-GB">
                <a:cs typeface="Times New Roman" pitchFamily="18" charset="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  <a:solidFill>
            <a:schemeClr val="accent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Držati ravno le</a:t>
            </a:r>
            <a:r>
              <a:rPr lang="sr-Latn-CS" sz="2800" smtClean="0">
                <a:solidFill>
                  <a:srgbClr val="000000"/>
                </a:solidFill>
                <a:cs typeface="Arial" charset="0"/>
              </a:rPr>
              <a:t>đ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a i stopala, kolena su sastavljena. 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sz="2800" smtClean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otirati kolena u jednu i u drugu stranu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sz="2800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zdržaj tri sekunde. 	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P</a:t>
            </a:r>
            <a:r>
              <a:rPr lang="en-GB" sz="2400" smtClean="0">
                <a:cs typeface="Times New Roman" pitchFamily="18" charset="0"/>
              </a:rPr>
              <a:t>onoviti 10 puta</a:t>
            </a:r>
            <a:r>
              <a:rPr lang="en-GB" sz="2400" smtClean="0"/>
              <a:t>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243263" y="299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5541" name="Picture 5" descr="C:\Program Files\Therapeutic Guidelines\Complete\0000002a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3178175"/>
            <a:ext cx="4032250" cy="1368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Ve</a:t>
            </a:r>
            <a:r>
              <a:rPr lang="sr-Latn-CS" b="1">
                <a:solidFill>
                  <a:schemeClr val="tx1"/>
                </a:solidFill>
                <a:latin typeface="Verdana" pitchFamily="34" charset="0"/>
              </a:rPr>
              <a:t>ž</a:t>
            </a:r>
            <a:r>
              <a:rPr lang="en-GB" b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be nagiba karlice</a:t>
            </a:r>
            <a:r>
              <a:rPr lang="en-GB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br>
              <a:rPr lang="en-GB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en-GB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Le</a:t>
            </a:r>
            <a:r>
              <a:rPr lang="sr-Latn-CS" sz="2800" smtClean="0">
                <a:solidFill>
                  <a:srgbClr val="000000"/>
                </a:solidFill>
                <a:cs typeface="Arial" charset="0"/>
              </a:rPr>
              <a:t>đ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a su ravna</a:t>
            </a:r>
            <a:r>
              <a:rPr lang="sr-Latn-CS" sz="2800" smtClean="0">
                <a:solidFill>
                  <a:srgbClr val="000000"/>
                </a:solidFill>
                <a:cs typeface="Arial" charset="0"/>
              </a:rPr>
              <a:t>, a s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tomak i zadnjica su zategnuti. </a:t>
            </a:r>
            <a:endParaRPr lang="sr-Latn-CS" sz="2800" smtClean="0">
              <a:solidFill>
                <a:srgbClr val="000000"/>
              </a:solidFill>
              <a:cs typeface="Arial" charset="0"/>
            </a:endParaRPr>
          </a:p>
          <a:p>
            <a:r>
              <a:rPr lang="en-GB" sz="2800" smtClean="0">
                <a:solidFill>
                  <a:srgbClr val="000000"/>
                </a:solidFill>
                <a:cs typeface="Arial" charset="0"/>
              </a:rPr>
              <a:t>izdržaj tri sekunde. 	</a:t>
            </a:r>
          </a:p>
          <a:p>
            <a:r>
              <a:rPr lang="en-GB" sz="2800" smtClean="0">
                <a:solidFill>
                  <a:srgbClr val="000000"/>
                </a:solidFill>
                <a:cs typeface="Arial" charset="0"/>
              </a:rPr>
              <a:t>ponoviti 10 puta</a:t>
            </a:r>
          </a:p>
          <a:p>
            <a:endParaRPr lang="en-GB" sz="2800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76575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6565" name="Picture 5" descr="C:\Program Files\Therapeutic Guidelines\Complete\0000002b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09600" y="3352800"/>
            <a:ext cx="3810000" cy="141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Vežbe nakostrešene ma</a:t>
            </a:r>
            <a:r>
              <a:rPr lang="sr-Latn-CS" b="1">
                <a:solidFill>
                  <a:schemeClr val="tx1"/>
                </a:solidFill>
                <a:latin typeface="Verdana" pitchFamily="34" charset="0"/>
              </a:rPr>
              <a:t>č</a:t>
            </a:r>
            <a:r>
              <a:rPr lang="en-GB" b="1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ke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  <a:solidFill>
            <a:schemeClr val="accent1"/>
          </a:solidFill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GB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·</a:t>
            </a: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GB" smtClean="0">
                <a:solidFill>
                  <a:srgbClr val="000000"/>
                </a:solidFill>
                <a:cs typeface="Arial" charset="0"/>
              </a:rPr>
              <a:t>Saviti bradu ka grudnom košu, zategnuti stomak i napraviti luk u slabinskom delu kičme. </a:t>
            </a:r>
          </a:p>
          <a:p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GB" smtClean="0">
                <a:solidFill>
                  <a:srgbClr val="000000"/>
                </a:solidFill>
                <a:cs typeface="Arial" charset="0"/>
              </a:rPr>
              <a:t>izdržaj tri sekunde. 	</a:t>
            </a:r>
          </a:p>
          <a:p>
            <a:r>
              <a:rPr lang="en-GB" smtClean="0">
                <a:cs typeface="Times New Roman" pitchFamily="18" charset="0"/>
              </a:rPr>
              <a:t>ponoviti 10 puta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414713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589" name="Picture 5" descr="C:\Program Files\Therapeutic Guidelines\Complete\0000002c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2578100"/>
            <a:ext cx="4032250" cy="2570163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Times New Roman" pitchFamily="18" charset="0"/>
              </a:rPr>
              <a:t>Jedno koleno ka grudima</a:t>
            </a:r>
            <a:r>
              <a:rPr lang="en-GB"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Snažno povući jedno koleno ka grudima </a:t>
            </a: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 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Zategnuti  stomak i zadnjicu</a:t>
            </a: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800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zdržaj tri sekunde. 	</a:t>
            </a:r>
          </a:p>
          <a:p>
            <a:r>
              <a:rPr lang="en-GB" sz="2800" smtClean="0">
                <a:cs typeface="Times New Roman" pitchFamily="18" charset="0"/>
              </a:rPr>
              <a:t>ponoviti 10 puta</a:t>
            </a:r>
            <a:r>
              <a:rPr lang="en-GB" sz="2800" smtClean="0"/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57525" y="27860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8613" name="Picture 5" descr="C:\Program Files\Therapeutic Guidelines\Complete\0000002d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2973388"/>
            <a:ext cx="4033838" cy="1778000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Arial" pitchFamily="34" charset="0"/>
              </a:rPr>
              <a:t>Oba kolena ga grudima</a:t>
            </a:r>
            <a:r>
              <a:rPr lang="en-GB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Povući oba kolena do grudnog koša, zategnuti slabinski deo kičme. </a:t>
            </a:r>
          </a:p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izdržaj tri sekunde. 	</a:t>
            </a:r>
          </a:p>
          <a:p>
            <a:r>
              <a:rPr lang="en-GB" sz="2800" smtClean="0">
                <a:cs typeface="Times New Roman" pitchFamily="18" charset="0"/>
              </a:rPr>
              <a:t>ponoviti 10 puta. 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438525" y="28146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637" name="Picture 5" descr="C:\Program Files\Therapeutic Guidelines\Complete\0000002e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2725738"/>
            <a:ext cx="4033838" cy="2271712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 b="0">
                <a:solidFill>
                  <a:schemeClr val="tx1"/>
                </a:solidFill>
                <a:cs typeface="Times New Roman" pitchFamily="18" charset="0"/>
              </a:rPr>
              <a:t>Vežbe za jačanje paravertebralne muskulature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14800"/>
            <a:ext cx="7924800" cy="1752600"/>
          </a:xfrm>
        </p:spPr>
        <p:txBody>
          <a:bodyPr/>
          <a:lstStyle/>
          <a:p>
            <a:r>
              <a:rPr lang="en-GB" smtClean="0">
                <a:latin typeface="Verdana" pitchFamily="34" charset="0"/>
                <a:cs typeface="Times New Roman" pitchFamily="18" charset="0"/>
              </a:rPr>
              <a:t>U akutnoj fazi: 3xdn</a:t>
            </a:r>
          </a:p>
          <a:p>
            <a:r>
              <a:rPr lang="en-GB" smtClean="0">
                <a:latin typeface="Verdana" pitchFamily="34" charset="0"/>
                <a:cs typeface="Times New Roman" pitchFamily="18" charset="0"/>
              </a:rPr>
              <a:t>U preventivnom stadijumu: jednom dnevno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Times New Roman" pitchFamily="18" charset="0"/>
              </a:rPr>
              <a:t>Ekstenzija </a:t>
            </a:r>
            <a:r>
              <a:rPr lang="en-GB" b="1" smtClean="0">
                <a:cs typeface="Times New Roman" pitchFamily="18" charset="0"/>
              </a:rPr>
              <a:t>le</a:t>
            </a:r>
            <a:r>
              <a:rPr lang="sr-Latn-CS" b="1" smtClean="0">
                <a:cs typeface="Times New Roman" pitchFamily="18" charset="0"/>
              </a:rPr>
              <a:t>đ</a:t>
            </a:r>
            <a:r>
              <a:rPr lang="en-GB" b="1" smtClean="0">
                <a:cs typeface="Times New Roman" pitchFamily="18" charset="0"/>
              </a:rPr>
              <a:t>a </a:t>
            </a:r>
            <a:r>
              <a:rPr lang="en-GB" b="1">
                <a:cs typeface="Times New Roman" pitchFamily="18" charset="0"/>
              </a:rPr>
              <a:t>(1)</a:t>
            </a:r>
            <a:r>
              <a:rPr lang="en-GB">
                <a:cs typeface="Times New Roman" pitchFamily="18" charset="0"/>
              </a:rPr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Podići ruku napred, ne savijati vrat. </a:t>
            </a: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Le</a:t>
            </a:r>
            <a:r>
              <a:rPr lang="sr-Latn-CS" sz="2800" smtClean="0">
                <a:solidFill>
                  <a:srgbClr val="000000"/>
                </a:solidFill>
                <a:cs typeface="Times New Roman" pitchFamily="18" charset="0"/>
              </a:rPr>
              <a:t>đ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a moraju biti prava</a:t>
            </a: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800" smtClean="0">
                <a:solidFill>
                  <a:srgbClr val="000000"/>
                </a:solidFill>
              </a:rPr>
              <a:t>I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zdržaj tri sekunde. 	</a:t>
            </a:r>
          </a:p>
          <a:p>
            <a:r>
              <a:rPr lang="en-GB" sz="2800" smtClean="0">
                <a:cs typeface="Times New Roman" pitchFamily="18" charset="0"/>
              </a:rPr>
              <a:t>ponoviti 10 puta</a:t>
            </a:r>
            <a:r>
              <a:rPr lang="en-GB" sz="2800" smtClean="0"/>
              <a:t>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81338" y="27193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685" name="Picture 5" descr="C:\Program Files\Therapeutic Guidelines\Complete\0000002f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2865438"/>
            <a:ext cx="4033838" cy="1995487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solidFill>
                  <a:schemeClr val="tx1"/>
                </a:solidFill>
                <a:cs typeface="Arial" pitchFamily="34" charset="0"/>
              </a:rPr>
              <a:t>Ekstenzija </a:t>
            </a:r>
            <a:r>
              <a:rPr lang="en-GB" b="1" smtClean="0">
                <a:solidFill>
                  <a:schemeClr val="tx1"/>
                </a:solidFill>
                <a:cs typeface="Arial" pitchFamily="34" charset="0"/>
              </a:rPr>
              <a:t>le</a:t>
            </a:r>
            <a:r>
              <a:rPr lang="sr-Latn-CS" b="1" smtClean="0">
                <a:solidFill>
                  <a:schemeClr val="tx1"/>
                </a:solidFill>
                <a:cs typeface="Arial" pitchFamily="34" charset="0"/>
              </a:rPr>
              <a:t>đ</a:t>
            </a:r>
            <a:r>
              <a:rPr lang="en-GB" b="1" smtClean="0">
                <a:solidFill>
                  <a:schemeClr val="tx1"/>
                </a:solidFill>
                <a:cs typeface="Arial" pitchFamily="34" charset="0"/>
              </a:rPr>
              <a:t>a </a:t>
            </a:r>
            <a:r>
              <a:rPr lang="en-GB" b="1">
                <a:solidFill>
                  <a:schemeClr val="tx1"/>
                </a:solidFill>
                <a:cs typeface="Arial" pitchFamily="34" charset="0"/>
              </a:rPr>
              <a:t>(2)</a:t>
            </a:r>
            <a:r>
              <a:rPr lang="en-GB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GB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en-GB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GB" sz="2800" smtClean="0">
                <a:solidFill>
                  <a:srgbClr val="000000"/>
                </a:solidFill>
                <a:cs typeface="Arial" charset="0"/>
              </a:rPr>
              <a:t>Ekstenzija le</a:t>
            </a:r>
            <a:r>
              <a:rPr lang="sr-Latn-CS" sz="2800" smtClean="0">
                <a:solidFill>
                  <a:srgbClr val="000000"/>
                </a:solidFill>
                <a:cs typeface="Arial" charset="0"/>
              </a:rPr>
              <a:t>đ</a:t>
            </a:r>
            <a:r>
              <a:rPr lang="en-GB" sz="2800" smtClean="0">
                <a:solidFill>
                  <a:srgbClr val="000000"/>
                </a:solidFill>
                <a:cs typeface="Arial" charset="0"/>
              </a:rPr>
              <a:t>a (2) </a:t>
            </a:r>
            <a:endParaRPr lang="en-GB" sz="280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Podi</a:t>
            </a:r>
            <a:r>
              <a:rPr lang="sr-Latn-CS" sz="2800" smtClean="0">
                <a:solidFill>
                  <a:srgbClr val="000000"/>
                </a:solidFill>
              </a:rPr>
              <a:t>ć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i nogu unazad, ne savijati le</a:t>
            </a:r>
            <a:r>
              <a:rPr lang="sr-Latn-CS" sz="2800" smtClean="0">
                <a:solidFill>
                  <a:srgbClr val="000000"/>
                </a:solidFill>
                <a:cs typeface="Times New Roman" pitchFamily="18" charset="0"/>
              </a:rPr>
              <a:t>đ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a i vrat</a:t>
            </a:r>
          </a:p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izdržaj tri sekunde. 	</a:t>
            </a:r>
          </a:p>
          <a:p>
            <a:r>
              <a:rPr lang="en-GB" sz="2800" smtClean="0">
                <a:cs typeface="Times New Roman" pitchFamily="18" charset="0"/>
              </a:rPr>
              <a:t>ponoviti 10 puta.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981325" y="26241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2709" name="Picture 5" descr="C:\Program Files\Therapeutic Guidelines\Complete\00000030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09600" y="3048000"/>
            <a:ext cx="3810000" cy="19272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477125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BA" sz="2800" b="1" smtClean="0"/>
              <a:t>ANATOMSKA GRAĐA NERVNIH ELEMENATA LUMBOSAKRALNE REGIJE</a:t>
            </a:r>
            <a:endParaRPr lang="en-US" sz="28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4191000" cy="4191000"/>
          </a:xfrm>
        </p:spPr>
        <p:txBody>
          <a:bodyPr/>
          <a:lstStyle/>
          <a:p>
            <a:r>
              <a:rPr lang="sr-Latn-BA" sz="2200" smtClean="0"/>
              <a:t>U ovoj regiji iz kičmene m</a:t>
            </a:r>
            <a:r>
              <a:rPr lang="en-US" sz="2200" smtClean="0"/>
              <a:t>o</a:t>
            </a:r>
            <a:r>
              <a:rPr lang="sr-Latn-BA" sz="2200" smtClean="0"/>
              <a:t>ždine polaze</a:t>
            </a:r>
            <a:r>
              <a:rPr lang="en-US" sz="2200" smtClean="0"/>
              <a:t>: 5 slabinskih, 5 krsnih, i</a:t>
            </a:r>
            <a:r>
              <a:rPr lang="sr-Latn-BA" sz="2200" smtClean="0"/>
              <a:t> </a:t>
            </a:r>
            <a:r>
              <a:rPr lang="en-US" sz="2200" smtClean="0"/>
              <a:t>jedan trti</a:t>
            </a:r>
            <a:r>
              <a:rPr lang="sr-Latn-BA" sz="2200" smtClean="0"/>
              <a:t>čni živac.</a:t>
            </a:r>
            <a:endParaRPr lang="en-US" sz="2200" smtClean="0"/>
          </a:p>
          <a:p>
            <a:pPr>
              <a:buFontTx/>
              <a:buNone/>
            </a:pPr>
            <a:endParaRPr lang="sr-Latn-BA" sz="2200" smtClean="0"/>
          </a:p>
          <a:p>
            <a:r>
              <a:rPr lang="sr-Latn-BA" sz="2200" b="1" smtClean="0"/>
              <a:t>Plexus lumbalis</a:t>
            </a:r>
            <a:r>
              <a:rPr lang="sr-Latn-BA" sz="2200" smtClean="0"/>
              <a:t> nastaje iz I, II III, a delimično i IV slabinskog živca. Ima šest završnih grana, a najvažnije su</a:t>
            </a:r>
            <a:r>
              <a:rPr lang="en-US" sz="2200" smtClean="0"/>
              <a:t>:</a:t>
            </a:r>
            <a:r>
              <a:rPr lang="en-US" sz="2200" b="1" smtClean="0"/>
              <a:t> n.femoralis</a:t>
            </a:r>
            <a:r>
              <a:rPr lang="en-US" sz="2200" smtClean="0"/>
              <a:t> </a:t>
            </a:r>
            <a:r>
              <a:rPr lang="sr-Latn-CS" sz="2200" b="1" smtClean="0"/>
              <a:t>i</a:t>
            </a:r>
            <a:r>
              <a:rPr lang="en-US" sz="2200" b="1" smtClean="0"/>
              <a:t> n. obturatorius.</a:t>
            </a:r>
          </a:p>
        </p:txBody>
      </p:sp>
      <p:pic>
        <p:nvPicPr>
          <p:cNvPr id="19460" name="Picture 4" descr="250px-Gray8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76400"/>
            <a:ext cx="1981200" cy="1943100"/>
          </a:xfrm>
          <a:noFill/>
        </p:spPr>
      </p:pic>
      <p:pic>
        <p:nvPicPr>
          <p:cNvPr id="19461" name="Picture 7" descr="180px-Nervusfemoral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1905000"/>
            <a:ext cx="1389063" cy="3352800"/>
          </a:xfr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876800" y="4038600"/>
            <a:ext cx="14176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 sz="1600" i="1"/>
              <a:t>Slika3.</a:t>
            </a:r>
            <a:endParaRPr lang="en-US" sz="1600"/>
          </a:p>
          <a:p>
            <a:pPr algn="ctr"/>
            <a:r>
              <a:rPr lang="sr-Latn-CS" sz="1600" i="1"/>
              <a:t>Plexus lumbalis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7086600" y="5562600"/>
            <a:ext cx="1338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sr-Latn-CS" sz="1600" i="1"/>
              <a:t>Slika 4.</a:t>
            </a:r>
            <a:endParaRPr lang="en-US" sz="1600" i="1"/>
          </a:p>
          <a:p>
            <a:pPr algn="ctr"/>
            <a:r>
              <a:rPr lang="en-US" sz="1600" i="1"/>
              <a:t>N. femoralis</a:t>
            </a:r>
            <a:r>
              <a:rPr lang="en-US" sz="2000"/>
              <a:t>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Times New Roman" pitchFamily="18" charset="0"/>
              </a:rPr>
              <a:t>Ekstenzija </a:t>
            </a:r>
            <a:r>
              <a:rPr lang="en-GB" b="1" smtClean="0">
                <a:cs typeface="Times New Roman" pitchFamily="18" charset="0"/>
              </a:rPr>
              <a:t>le</a:t>
            </a:r>
            <a:r>
              <a:rPr lang="sr-Latn-CS" b="1" smtClean="0">
                <a:cs typeface="Times New Roman" pitchFamily="18" charset="0"/>
              </a:rPr>
              <a:t>đ</a:t>
            </a:r>
            <a:r>
              <a:rPr lang="en-GB" b="1" smtClean="0">
                <a:cs typeface="Times New Roman" pitchFamily="18" charset="0"/>
              </a:rPr>
              <a:t>a</a:t>
            </a:r>
            <a:r>
              <a:rPr lang="sr-Latn-CS" b="1" smtClean="0">
                <a:cs typeface="Times New Roman" pitchFamily="18" charset="0"/>
              </a:rPr>
              <a:t>(3)</a:t>
            </a:r>
            <a:r>
              <a:rPr lang="en-GB" b="1" smtClean="0">
                <a:cs typeface="Times New Roman" pitchFamily="18" charset="0"/>
              </a:rPr>
              <a:t> </a:t>
            </a:r>
            <a:endParaRPr lang="en-GB" b="1"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Zategnuti stomačne </a:t>
            </a:r>
            <a:r>
              <a:rPr lang="sr-Latn-CS" sz="2800" smtClean="0">
                <a:solidFill>
                  <a:srgbClr val="000000"/>
                </a:solidFill>
              </a:rPr>
              <a:t>mišiće</a:t>
            </a:r>
          </a:p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Simultano podići nogu i suprotnu ruku. </a:t>
            </a:r>
          </a:p>
          <a:p>
            <a:r>
              <a:rPr lang="en-GB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izdržaj tri sekunde. 	</a:t>
            </a:r>
          </a:p>
          <a:p>
            <a:r>
              <a:rPr lang="en-GB" sz="2800" smtClean="0">
                <a:cs typeface="Times New Roman" pitchFamily="18" charset="0"/>
              </a:rPr>
              <a:t>ponoviti 10 puta. 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076575" y="2747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3733" name="Picture 5" descr="C:\Program Files\Therapeutic Guidelines\Complete\00000031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3200400"/>
            <a:ext cx="3810000" cy="1735138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Times New Roman" pitchFamily="18" charset="0"/>
              </a:rPr>
              <a:t>Abdominalno savijanje</a:t>
            </a:r>
            <a:r>
              <a:rPr lang="en-GB">
                <a:cs typeface="Times New Roman" pitchFamily="18" charset="0"/>
              </a:rPr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·</a:t>
            </a:r>
            <a:r>
              <a:rPr lang="en-GB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mtClean="0">
                <a:solidFill>
                  <a:srgbClr val="000000"/>
                </a:solidFill>
                <a:cs typeface="Arial" charset="0"/>
              </a:rPr>
              <a:t>Ruke prekrštene post</a:t>
            </a:r>
            <a:r>
              <a:rPr lang="sr-Latn-CS" smtClean="0">
                <a:solidFill>
                  <a:srgbClr val="000000"/>
                </a:solidFill>
                <a:cs typeface="Arial" charset="0"/>
              </a:rPr>
              <a:t>a</a:t>
            </a:r>
            <a:r>
              <a:rPr lang="en-GB" smtClean="0">
                <a:solidFill>
                  <a:srgbClr val="000000"/>
                </a:solidFill>
                <a:cs typeface="Arial" charset="0"/>
              </a:rPr>
              <a:t>viti ispred vrata Stopala su postavljena ravno na pod. </a:t>
            </a:r>
            <a:endParaRPr lang="en-GB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en-GB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sr-Latn-CS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Podići glavu i ramena od poda</a:t>
            </a:r>
          </a:p>
          <a:p>
            <a:r>
              <a:rPr lang="en-GB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GB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zdržaj tri sekunde. 	</a:t>
            </a:r>
          </a:p>
          <a:p>
            <a:r>
              <a:rPr lang="en-GB" smtClean="0">
                <a:cs typeface="Times New Roman" pitchFamily="18" charset="0"/>
              </a:rPr>
              <a:t>ponoviti 10 puta</a:t>
            </a:r>
            <a:r>
              <a:rPr lang="en-GB" smtClean="0"/>
              <a:t> 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490913" y="29241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4757" name="Picture 5" descr="C:\Program Files\Therapeutic Guidelines\Complete\00000032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533400" y="3200400"/>
            <a:ext cx="3810000" cy="1779588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cs typeface="Arial" pitchFamily="34" charset="0"/>
              </a:rPr>
              <a:t>Dijagonalno abdominalno savijanje</a:t>
            </a:r>
            <a:r>
              <a:rPr lang="en-GB">
                <a:cs typeface="Arial" pitchFamily="34" charset="0"/>
              </a:rPr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Ruke prekrštene postviti ispred vrata</a:t>
            </a:r>
            <a:r>
              <a:rPr lang="sr-Latn-CS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 Stopala su postavljena ravno na pod. Le</a:t>
            </a:r>
            <a:r>
              <a:rPr lang="sr-Latn-CS" smtClean="0">
                <a:solidFill>
                  <a:srgbClr val="000000"/>
                </a:solidFill>
                <a:cs typeface="Times New Roman" pitchFamily="18" charset="0"/>
              </a:rPr>
              <a:t>đ</a:t>
            </a: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a su ravna 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Podići glavu i ramena sa uvijanjem na jednu, pa na drugu stranu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rgbClr val="000000"/>
                </a:solidFill>
                <a:cs typeface="Times New Roman" pitchFamily="18" charset="0"/>
              </a:rPr>
              <a:t>izdržaj tri sekunde. 	</a:t>
            </a:r>
          </a:p>
          <a:p>
            <a:pPr>
              <a:lnSpc>
                <a:spcPct val="90000"/>
              </a:lnSpc>
            </a:pPr>
            <a:r>
              <a:rPr lang="en-GB" smtClean="0">
                <a:cs typeface="Times New Roman" pitchFamily="18" charset="0"/>
              </a:rPr>
              <a:t>ponoviti 10 puta</a:t>
            </a:r>
            <a:r>
              <a:rPr lang="en-GB" smtClean="0"/>
              <a:t>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947988" y="28289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5781" name="Picture 5" descr="C:\Program Files\Therapeutic Guidelines\Complete\00000033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57200" y="3087688"/>
            <a:ext cx="4033838" cy="1549400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95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smtClean="0">
                <a:solidFill>
                  <a:schemeClr val="tx1"/>
                </a:solidFill>
              </a:rPr>
              <a:t>Вежбе </a:t>
            </a:r>
            <a:r>
              <a:rPr lang="sr-Cyrl-CS" sz="2400" b="1">
                <a:solidFill>
                  <a:schemeClr val="tx1"/>
                </a:solidFill>
              </a:rPr>
              <a:t>еластичности и снаге за слабински део кичме:</a:t>
            </a: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76803" name="Picture 4" descr="Photo-0027"/>
          <p:cNvPicPr>
            <a:picLocks noChangeAspect="1" noChangeArrowheads="1"/>
          </p:cNvPicPr>
          <p:nvPr/>
        </p:nvPicPr>
        <p:blipFill>
          <a:blip r:embed="rId2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6156325" y="5445125"/>
            <a:ext cx="2736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5" descr="Photo-0028"/>
          <p:cNvPicPr>
            <a:picLocks noChangeAspect="1" noChangeArrowheads="1"/>
          </p:cNvPicPr>
          <p:nvPr/>
        </p:nvPicPr>
        <p:blipFill>
          <a:blip r:embed="rId3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3276600" y="5445125"/>
            <a:ext cx="27352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Photo-0032"/>
          <p:cNvPicPr>
            <a:picLocks noChangeAspect="1" noChangeArrowheads="1"/>
          </p:cNvPicPr>
          <p:nvPr/>
        </p:nvPicPr>
        <p:blipFill>
          <a:blip r:embed="rId4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468313" y="5445125"/>
            <a:ext cx="2628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Photo-0030"/>
          <p:cNvPicPr>
            <a:picLocks noChangeAspect="1" noChangeArrowheads="1"/>
          </p:cNvPicPr>
          <p:nvPr/>
        </p:nvPicPr>
        <p:blipFill>
          <a:blip r:embed="rId5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6156325" y="2060575"/>
            <a:ext cx="27368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Photo-0002"/>
          <p:cNvPicPr>
            <a:picLocks noChangeAspect="1" noChangeArrowheads="1"/>
          </p:cNvPicPr>
          <p:nvPr/>
        </p:nvPicPr>
        <p:blipFill>
          <a:blip r:embed="rId6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6156325" y="836613"/>
            <a:ext cx="2736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9" descr="Photo-0026"/>
          <p:cNvPicPr>
            <a:picLocks noChangeAspect="1" noChangeArrowheads="1"/>
          </p:cNvPicPr>
          <p:nvPr/>
        </p:nvPicPr>
        <p:blipFill>
          <a:blip r:embed="rId7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6156325" y="3789363"/>
            <a:ext cx="27368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10" descr="Photo-0025"/>
          <p:cNvPicPr>
            <a:picLocks noChangeAspect="1" noChangeArrowheads="1"/>
          </p:cNvPicPr>
          <p:nvPr/>
        </p:nvPicPr>
        <p:blipFill>
          <a:blip r:embed="rId8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3348038" y="3789363"/>
            <a:ext cx="2628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1" descr="Photo-0010"/>
          <p:cNvPicPr>
            <a:picLocks noChangeAspect="1" noChangeArrowheads="1"/>
          </p:cNvPicPr>
          <p:nvPr/>
        </p:nvPicPr>
        <p:blipFill>
          <a:blip r:embed="rId9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468313" y="3789363"/>
            <a:ext cx="2628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2" descr="Photo-0023"/>
          <p:cNvPicPr>
            <a:picLocks noChangeAspect="1" noChangeArrowheads="1"/>
          </p:cNvPicPr>
          <p:nvPr/>
        </p:nvPicPr>
        <p:blipFill>
          <a:blip r:embed="rId10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3348038" y="2060575"/>
            <a:ext cx="26289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13" descr="Photo-0016"/>
          <p:cNvPicPr>
            <a:picLocks noChangeAspect="1" noChangeArrowheads="1"/>
          </p:cNvPicPr>
          <p:nvPr/>
        </p:nvPicPr>
        <p:blipFill>
          <a:blip r:embed="rId11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468313" y="2060575"/>
            <a:ext cx="26289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4" descr="Photo-0021"/>
          <p:cNvPicPr>
            <a:picLocks noChangeAspect="1" noChangeArrowheads="1"/>
          </p:cNvPicPr>
          <p:nvPr/>
        </p:nvPicPr>
        <p:blipFill>
          <a:blip r:embed="rId12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3348038" y="836613"/>
            <a:ext cx="25923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15" descr="Photo-0019"/>
          <p:cNvPicPr>
            <a:picLocks noChangeAspect="1" noChangeArrowheads="1"/>
          </p:cNvPicPr>
          <p:nvPr/>
        </p:nvPicPr>
        <p:blipFill>
          <a:blip r:embed="rId13" cstate="print">
            <a:lum bright="26000" contrast="14000"/>
            <a:grayscl/>
          </a:blip>
          <a:srcRect/>
          <a:stretch>
            <a:fillRect/>
          </a:stretch>
        </p:blipFill>
        <p:spPr bwMode="auto">
          <a:xfrm>
            <a:off x="468313" y="836613"/>
            <a:ext cx="2657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5181600" cy="44973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b="1"/>
              <a:t>Plexsus sakralis</a:t>
            </a:r>
            <a:r>
              <a:rPr lang="en-US" sz="2200"/>
              <a:t> poti</a:t>
            </a:r>
            <a:r>
              <a:rPr lang="sr-Latn-BA" sz="2200"/>
              <a:t>če iz lumbalnog stabla L</a:t>
            </a:r>
            <a:r>
              <a:rPr lang="en-US" sz="2200"/>
              <a:t>-4, L-5, </a:t>
            </a:r>
            <a:r>
              <a:rPr lang="sr-Latn-BA" sz="2200"/>
              <a:t>i</a:t>
            </a:r>
            <a:r>
              <a:rPr lang="en-US" sz="2200"/>
              <a:t> krsnih korenova S-1, S-2, S-3.Najva</a:t>
            </a:r>
            <a:r>
              <a:rPr lang="sr-Latn-BA" sz="2200"/>
              <a:t>žnija grana je </a:t>
            </a:r>
            <a:r>
              <a:rPr lang="sr-Latn-BA" sz="2200" b="1"/>
              <a:t>n. </a:t>
            </a:r>
            <a:r>
              <a:rPr lang="sr-Latn-BA" sz="2200" b="1" smtClean="0"/>
              <a:t>ischiadicus</a:t>
            </a:r>
            <a:r>
              <a:rPr lang="sr-Latn-BA" sz="2200"/>
              <a:t>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r-Latn-BA" sz="22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BA" sz="2200" b="1"/>
              <a:t>Plexus pudendus</a:t>
            </a:r>
            <a:r>
              <a:rPr lang="sr-Latn-BA" sz="2200"/>
              <a:t> (stidni splet) nastaje iz S-3, prednje grane i donjih ogranaka S</a:t>
            </a:r>
            <a:r>
              <a:rPr lang="en-US" sz="2200"/>
              <a:t>-1, S-2 i S-4.</a:t>
            </a:r>
            <a:endParaRPr lang="sr-Latn-BA" sz="22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20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b="1"/>
              <a:t>Plexus coccygeus</a:t>
            </a:r>
            <a:r>
              <a:rPr lang="en-US" sz="2200"/>
              <a:t> (trti</a:t>
            </a:r>
            <a:r>
              <a:rPr lang="sr-Latn-BA" sz="2200"/>
              <a:t>čni splet) nastaje od zamke koju čini n.coccygeus i S-5.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/>
          </a:p>
        </p:txBody>
      </p:sp>
      <p:pic>
        <p:nvPicPr>
          <p:cNvPr id="20484" name="Picture 4" descr="206px-Ischiadic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533400"/>
            <a:ext cx="1752600" cy="5029200"/>
          </a:xfrm>
          <a:noFill/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943600" y="5562600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r-Latn-CS" sz="1600" i="1"/>
              <a:t>Slika 5</a:t>
            </a:r>
            <a:r>
              <a:rPr lang="en-US" sz="1600" i="1"/>
              <a:t>.</a:t>
            </a:r>
            <a:endParaRPr lang="en-US" sz="1600"/>
          </a:p>
          <a:p>
            <a:pPr algn="ctr"/>
            <a:r>
              <a:rPr lang="sr-Latn-CS" sz="1600" i="1"/>
              <a:t>N.ischiadicus</a:t>
            </a:r>
            <a:r>
              <a:rPr lang="en-US" i="1"/>
              <a:t>;</a:t>
            </a:r>
          </a:p>
          <a:p>
            <a:pPr algn="ctr"/>
            <a:r>
              <a:rPr lang="en-US" sz="1600" i="1"/>
              <a:t>N.peroneus</a:t>
            </a:r>
            <a:r>
              <a:rPr lang="en-US" sz="20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Uzroci lumbalnog sindroma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r-Latn-CS" sz="2800" smtClean="0"/>
              <a:t>Traumatski razlozi</a:t>
            </a:r>
          </a:p>
          <a:p>
            <a:r>
              <a:rPr lang="sr-Latn-CS" sz="2800" smtClean="0"/>
              <a:t>Infekcije</a:t>
            </a:r>
          </a:p>
          <a:p>
            <a:r>
              <a:rPr lang="sr-Latn-CS" sz="2800" smtClean="0"/>
              <a:t>Diskogena oštećenja</a:t>
            </a:r>
          </a:p>
          <a:p>
            <a:r>
              <a:rPr lang="sr-Latn-CS" sz="2800" smtClean="0"/>
              <a:t>Reumatska oboljenja</a:t>
            </a:r>
          </a:p>
          <a:p>
            <a:r>
              <a:rPr lang="sr-Latn-CS" sz="2800" smtClean="0"/>
              <a:t>Tumori</a:t>
            </a:r>
          </a:p>
          <a:p>
            <a:r>
              <a:rPr lang="sr-Latn-CS" sz="2800" smtClean="0"/>
              <a:t>Urodjene malformacije</a:t>
            </a:r>
          </a:p>
          <a:p>
            <a:r>
              <a:rPr lang="sr-Latn-CS" sz="2800" smtClean="0"/>
              <a:t>Nasledna predispozicija</a:t>
            </a:r>
          </a:p>
          <a:p>
            <a:r>
              <a:rPr lang="sr-Latn-CS" sz="2800" smtClean="0"/>
              <a:t>Oboljenja organa male karlice i dr.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/>
              <a:t>Stabilizatori slabinske kičme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Comerford et al., 2001</a:t>
            </a:r>
          </a:p>
          <a:p>
            <a:pPr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800" smtClean="0">
                <a:solidFill>
                  <a:schemeClr val="tx2"/>
                </a:solidFill>
              </a:rPr>
              <a:t>Lo</a:t>
            </a:r>
            <a:r>
              <a:rPr lang="sr-Cyrl-CS" sz="2800" smtClean="0">
                <a:solidFill>
                  <a:schemeClr val="tx2"/>
                </a:solidFill>
              </a:rPr>
              <a:t>к</a:t>
            </a:r>
            <a:r>
              <a:rPr lang="en-US" sz="2800" smtClean="0">
                <a:solidFill>
                  <a:schemeClr val="tx2"/>
                </a:solidFill>
              </a:rPr>
              <a:t>al</a:t>
            </a:r>
            <a:r>
              <a:rPr lang="sr-Latn-CS" sz="2800" smtClean="0">
                <a:solidFill>
                  <a:schemeClr val="tx2"/>
                </a:solidFill>
              </a:rPr>
              <a:t>ni</a:t>
            </a:r>
            <a:r>
              <a:rPr lang="en-US" sz="2800" smtClean="0">
                <a:solidFill>
                  <a:schemeClr val="tx2"/>
                </a:solidFill>
              </a:rPr>
              <a:t> stabiliz</a:t>
            </a:r>
            <a:r>
              <a:rPr lang="sr-Latn-CS" sz="2800" smtClean="0">
                <a:solidFill>
                  <a:schemeClr val="tx2"/>
                </a:solidFill>
              </a:rPr>
              <a:t>atori</a:t>
            </a:r>
            <a:endParaRPr lang="en-US" sz="28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800" smtClean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800" smtClean="0">
                <a:solidFill>
                  <a:schemeClr val="tx2"/>
                </a:solidFill>
              </a:rPr>
              <a:t>Global</a:t>
            </a:r>
            <a:r>
              <a:rPr lang="sr-Latn-CS" sz="2800" smtClean="0">
                <a:solidFill>
                  <a:schemeClr val="tx2"/>
                </a:solidFill>
              </a:rPr>
              <a:t>ni </a:t>
            </a:r>
            <a:r>
              <a:rPr lang="en-US" sz="2800" smtClean="0">
                <a:solidFill>
                  <a:schemeClr val="tx2"/>
                </a:solidFill>
              </a:rPr>
              <a:t>stabiliz</a:t>
            </a:r>
            <a:r>
              <a:rPr lang="sr-Latn-CS" sz="2800" smtClean="0">
                <a:solidFill>
                  <a:schemeClr val="tx2"/>
                </a:solidFill>
              </a:rPr>
              <a:t>atori</a:t>
            </a:r>
            <a:endParaRPr lang="en-US" sz="28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800" smtClean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800" smtClean="0">
                <a:solidFill>
                  <a:schemeClr val="tx2"/>
                </a:solidFill>
              </a:rPr>
              <a:t>Global</a:t>
            </a:r>
            <a:r>
              <a:rPr lang="sr-Latn-CS" sz="2800" smtClean="0">
                <a:solidFill>
                  <a:schemeClr val="tx2"/>
                </a:solidFill>
              </a:rPr>
              <a:t>ni </a:t>
            </a:r>
            <a:r>
              <a:rPr lang="en-US" sz="2800" smtClean="0">
                <a:solidFill>
                  <a:schemeClr val="tx2"/>
                </a:solidFill>
              </a:rPr>
              <a:t> mobiliz</a:t>
            </a:r>
            <a:r>
              <a:rPr lang="sr-Latn-CS" sz="2800" smtClean="0">
                <a:solidFill>
                  <a:schemeClr val="tx2"/>
                </a:solidFill>
              </a:rPr>
              <a:t>atori</a:t>
            </a:r>
            <a:endParaRPr lang="en-US" sz="2800" smtClean="0">
              <a:solidFill>
                <a:schemeClr val="tx2"/>
              </a:solidFill>
            </a:endParaRPr>
          </a:p>
          <a:p>
            <a:endParaRPr lang="sr-Latn-CS" sz="2800" smtClean="0"/>
          </a:p>
        </p:txBody>
      </p:sp>
      <p:pic>
        <p:nvPicPr>
          <p:cNvPr id="22532" name="Picture 16" descr="bandscheibenvorfall_kernspin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989138"/>
            <a:ext cx="3959225" cy="306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1888</TotalTime>
  <Words>2039</Words>
  <Application>Microsoft Office PowerPoint</Application>
  <PresentationFormat>On-screen Show (4:3)</PresentationFormat>
  <Paragraphs>349</Paragraphs>
  <Slides>63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Century Schoolbook</vt:lpstr>
      <vt:lpstr>Wingdings</vt:lpstr>
      <vt:lpstr>Wingdings 2</vt:lpstr>
      <vt:lpstr>Calibri</vt:lpstr>
      <vt:lpstr>Courier New</vt:lpstr>
      <vt:lpstr>Times New Roman</vt:lpstr>
      <vt:lpstr>Verdana</vt:lpstr>
      <vt:lpstr>Symbol</vt:lpstr>
      <vt:lpstr>Oriel</vt:lpstr>
      <vt:lpstr>Microsoft Word Document</vt:lpstr>
      <vt:lpstr>Microsoft Clip Gallery</vt:lpstr>
      <vt:lpstr>Lumbalni sindrom</vt:lpstr>
      <vt:lpstr>UVOD</vt:lpstr>
      <vt:lpstr>ANATOMSKA GRAĐA  KIČMENOG STUBA</vt:lpstr>
      <vt:lpstr> </vt:lpstr>
      <vt:lpstr>Junghans-ova jedinica.</vt:lpstr>
      <vt:lpstr>ANATOMSKA GRAĐA NERVNIH ELEMENATA LUMBOSAKRALNE REGIJE</vt:lpstr>
      <vt:lpstr> </vt:lpstr>
      <vt:lpstr>Uzroci lumbalnog sindroma</vt:lpstr>
      <vt:lpstr>Stabilizatori slabinske kičme</vt:lpstr>
      <vt:lpstr>Loкalni stabilizatori </vt:lpstr>
      <vt:lpstr>Degerativno izmenjen diskus intervertebralis</vt:lpstr>
      <vt:lpstr>Izmena hranljivih materija </vt:lpstr>
      <vt:lpstr>Šema degerativnih promena u diskus intervertebralis</vt:lpstr>
      <vt:lpstr>Kliničke manifestacije</vt:lpstr>
      <vt:lpstr>  Intradiskalni pritisak u različitim položajima</vt:lpstr>
      <vt:lpstr>Podizanje tereta</vt:lpstr>
      <vt:lpstr>Slide 17</vt:lpstr>
      <vt:lpstr>Pravilno i nepravilno podizanje tereta</vt:lpstr>
      <vt:lpstr>Pravilno i nepravilno podizanje tereta</vt:lpstr>
      <vt:lpstr>Slide 20</vt:lpstr>
      <vt:lpstr> Indikacije za operaciju</vt:lpstr>
      <vt:lpstr>Slide 22</vt:lpstr>
      <vt:lpstr>Konzervativno lečenje</vt:lpstr>
      <vt:lpstr>Konzervativno lečenje</vt:lpstr>
      <vt:lpstr>6. Balneoterapija</vt:lpstr>
      <vt:lpstr>LUMBALNI SINDROM (Syndroma lumbale)</vt:lpstr>
      <vt:lpstr>Slide 27</vt:lpstr>
      <vt:lpstr>Slide 28</vt:lpstr>
      <vt:lpstr>Slide 29</vt:lpstr>
      <vt:lpstr> </vt:lpstr>
      <vt:lpstr>POMOĆNE DIJAGNOSTIČKE METODE</vt:lpstr>
      <vt:lpstr>MEDICINSKA REHABILITACIJA</vt:lpstr>
      <vt:lpstr>Fizioterapeutski postupci</vt:lpstr>
      <vt:lpstr>Fizioterapeutski postupci</vt:lpstr>
      <vt:lpstr>Fizioterapeutski postupci</vt:lpstr>
      <vt:lpstr>Premanipulativna dijagnostika</vt:lpstr>
      <vt:lpstr>Tehnika manipulacije</vt:lpstr>
      <vt:lpstr>Slide 38</vt:lpstr>
      <vt:lpstr>Slide 39</vt:lpstr>
      <vt:lpstr>Kineziterapija</vt:lpstr>
      <vt:lpstr>Brunkow-ve vežbe </vt:lpstr>
      <vt:lpstr>Slide 42</vt:lpstr>
      <vt:lpstr>Slide 43</vt:lpstr>
      <vt:lpstr>Slide 44</vt:lpstr>
      <vt:lpstr>Slide 45</vt:lpstr>
      <vt:lpstr>Slide 46</vt:lpstr>
      <vt:lpstr>MCKENZI METODA U LEČENJU BOLOVA U LEĐIMA</vt:lpstr>
      <vt:lpstr>Vežbe elastičnosti i snage za slabinski deo kičme </vt:lpstr>
      <vt:lpstr>Pronacija na laktovima  </vt:lpstr>
      <vt:lpstr>Istezanje kičmenog stuba</vt:lpstr>
      <vt:lpstr>Ekstenzija u pronatornom položaju </vt:lpstr>
      <vt:lpstr>Low back rotation </vt:lpstr>
      <vt:lpstr>Vežbe nagiba karlice  </vt:lpstr>
      <vt:lpstr>Vežbe nakostrešene mačke</vt:lpstr>
      <vt:lpstr>Jedno koleno ka grudima </vt:lpstr>
      <vt:lpstr>Oba kolena ga grudima </vt:lpstr>
      <vt:lpstr>Vežbe za jačanje paravertebralne muskulature</vt:lpstr>
      <vt:lpstr>Ekstenzija leđa (1) </vt:lpstr>
      <vt:lpstr>Ekstenzija leđa (2)  </vt:lpstr>
      <vt:lpstr>Ekstenzija leđa(3) </vt:lpstr>
      <vt:lpstr>Abdominalno savijanje </vt:lpstr>
      <vt:lpstr>Dijagonalno abdominalno savijanje </vt:lpstr>
      <vt:lpstr>Вежбе еластичности и снаге за слабински део кичме: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DIPLOMSKI RAD</dc:title>
  <dc:creator>Milos</dc:creator>
  <cp:lastModifiedBy>Win7</cp:lastModifiedBy>
  <cp:revision>77</cp:revision>
  <dcterms:created xsi:type="dcterms:W3CDTF">2007-09-16T17:01:24Z</dcterms:created>
  <dcterms:modified xsi:type="dcterms:W3CDTF">2014-10-07T12:26:58Z</dcterms:modified>
</cp:coreProperties>
</file>