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316" r:id="rId5"/>
    <p:sldId id="259" r:id="rId6"/>
    <p:sldId id="317" r:id="rId7"/>
    <p:sldId id="260" r:id="rId8"/>
    <p:sldId id="283" r:id="rId9"/>
    <p:sldId id="261" r:id="rId10"/>
    <p:sldId id="282" r:id="rId11"/>
    <p:sldId id="262" r:id="rId12"/>
    <p:sldId id="263" r:id="rId13"/>
    <p:sldId id="284" r:id="rId14"/>
    <p:sldId id="302" r:id="rId15"/>
    <p:sldId id="318" r:id="rId16"/>
    <p:sldId id="319" r:id="rId17"/>
    <p:sldId id="320" r:id="rId18"/>
    <p:sldId id="321" r:id="rId19"/>
    <p:sldId id="322" r:id="rId20"/>
    <p:sldId id="323" r:id="rId21"/>
    <p:sldId id="291" r:id="rId22"/>
    <p:sldId id="292" r:id="rId23"/>
    <p:sldId id="293" r:id="rId24"/>
    <p:sldId id="303" r:id="rId25"/>
    <p:sldId id="294" r:id="rId26"/>
    <p:sldId id="304" r:id="rId27"/>
    <p:sldId id="310" r:id="rId28"/>
    <p:sldId id="295" r:id="rId29"/>
    <p:sldId id="301" r:id="rId30"/>
    <p:sldId id="296" r:id="rId31"/>
    <p:sldId id="324" r:id="rId32"/>
    <p:sldId id="325" r:id="rId33"/>
    <p:sldId id="326" r:id="rId34"/>
    <p:sldId id="327" r:id="rId35"/>
    <p:sldId id="328" r:id="rId36"/>
    <p:sldId id="329" r:id="rId37"/>
    <p:sldId id="297" r:id="rId38"/>
    <p:sldId id="298" r:id="rId39"/>
    <p:sldId id="299" r:id="rId40"/>
    <p:sldId id="300" r:id="rId41"/>
    <p:sldId id="285" r:id="rId42"/>
    <p:sldId id="286" r:id="rId43"/>
    <p:sldId id="288" r:id="rId44"/>
    <p:sldId id="289" r:id="rId45"/>
    <p:sldId id="290" r:id="rId46"/>
    <p:sldId id="287" r:id="rId47"/>
    <p:sldId id="306" r:id="rId48"/>
    <p:sldId id="307" r:id="rId49"/>
    <p:sldId id="315" r:id="rId50"/>
    <p:sldId id="308" r:id="rId51"/>
    <p:sldId id="309" r:id="rId52"/>
    <p:sldId id="264" r:id="rId53"/>
    <p:sldId id="277" r:id="rId54"/>
    <p:sldId id="278" r:id="rId55"/>
    <p:sldId id="279" r:id="rId56"/>
    <p:sldId id="280" r:id="rId57"/>
    <p:sldId id="281" r:id="rId58"/>
    <p:sldId id="276" r:id="rId5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3C142B2-4FA3-4A8F-BBAA-01828F62AE9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60C9786-F513-475E-A275-8BC9AF946A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961FC6-BF94-4BD5-824C-FEC06A44F5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2388" y="1946275"/>
            <a:ext cx="3810000" cy="4114800"/>
          </a:xfrm>
        </p:spPr>
        <p:txBody>
          <a:bodyPr>
            <a:normAutofit/>
          </a:bodyPr>
          <a:lstStyle/>
          <a:p>
            <a:pPr lvl="0"/>
            <a:endParaRPr lang="en-US" noProof="0"/>
          </a:p>
        </p:txBody>
      </p:sp>
      <p:sp>
        <p:nvSpPr>
          <p:cNvPr id="5" name="Date Placeholder 4"/>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C5E44614-75C0-41C0-B603-10D3EFA28A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69988" y="1946275"/>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2AFEE4D6-E1A5-440E-B823-7AF63F4B53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BBBB3589-BE51-4455-9574-AD54A9AC7EE4}"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33137258-17CF-4CF1-A46B-3A2D10272EA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FB312E7-0E3C-4284-AB91-990AC88C2C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3D0BFA4-2F3C-45E7-8BAD-5D94353556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FBAE8257-70C6-4F73-AB33-E51E204A0D83}"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4906C24-4A99-48A8-AE00-7587A1340A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30168EE9-C689-408C-9E57-0E5DA71660DB}"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54FFF9DE-D42A-48E6-AC2B-7363E4F92EF4}"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05F02358-70A5-4992-B28D-6B6104212E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08" r:id="rId4"/>
    <p:sldLayoutId id="2147483709" r:id="rId5"/>
    <p:sldLayoutId id="2147483716" r:id="rId6"/>
    <p:sldLayoutId id="2147483710" r:id="rId7"/>
    <p:sldLayoutId id="2147483717" r:id="rId8"/>
    <p:sldLayoutId id="2147483718" r:id="rId9"/>
    <p:sldLayoutId id="2147483711" r:id="rId10"/>
    <p:sldLayoutId id="2147483712" r:id="rId11"/>
    <p:sldLayoutId id="2147483719" r:id="rId12"/>
    <p:sldLayoutId id="2147483720"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C2C2C2"/>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EBEBEB"/>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5D5D5"/>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wikipedia.org/sr-el/%D0%A1%D0%BB%D0%B8%D0%BA%D0%B0:Musculi_coli_base.svg"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wikipedia.org/sr-el/%D0%A1%D0%BB%D0%B8%D0%BA%D0%B0:Obliquus_capitis_superior.pn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wikipedia.org/sr-el/%D0%A1%D0%BB%D0%B8%D0%BA%D0%B0:Musculi_coli_sternocleidomastoideus.svg"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wikipedia.org/sr-el/%D0%A1%D0%BB%D0%B8%D0%BA%D0%B0:Gray308.png"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sr-Latn-CS" sz="4000"/>
              <a:t>Cervikalni </a:t>
            </a:r>
            <a:r>
              <a:rPr lang="sr-Latn-CS" sz="4000" smtClean="0"/>
              <a:t>sindrom</a:t>
            </a:r>
            <a:endParaRPr 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sr-Latn-CS"/>
              <a:t>Patologija</a:t>
            </a:r>
          </a:p>
        </p:txBody>
      </p:sp>
      <p:sp>
        <p:nvSpPr>
          <p:cNvPr id="19459" name="Rectangle 3"/>
          <p:cNvSpPr>
            <a:spLocks noGrp="1" noChangeArrowheads="1"/>
          </p:cNvSpPr>
          <p:nvPr>
            <p:ph sz="quarter" idx="1"/>
          </p:nvPr>
        </p:nvSpPr>
        <p:spPr>
          <a:xfrm>
            <a:off x="457200" y="1600200"/>
            <a:ext cx="7467600" cy="4873625"/>
          </a:xfrm>
        </p:spPr>
        <p:txBody>
          <a:bodyPr/>
          <a:lstStyle/>
          <a:p>
            <a:pPr eaLnBrk="1" hangingPunct="1"/>
            <a:r>
              <a:rPr lang="sr-Latn-CS" smtClean="0"/>
              <a:t>Sa procesom starenja dolazi do slabosti mišićnih struktura pa se opterećenja prenose direktno na koštane i diskalne strukture, a što  dovodi do pojave bolova koji mogu zračiti u potiljačnu regiju, rame, duž ruke ili u lopatičnu regiju. </a:t>
            </a:r>
          </a:p>
          <a:p>
            <a:pPr eaLnBrk="1" hangingPunct="1"/>
            <a:r>
              <a:rPr lang="sr-Latn-CS" smtClean="0"/>
              <a:t>Ponekad bol može zračiti i ka prekordijalnom području pa dati tegobe koje imitiraju stenokardiju.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sr-Latn-CS"/>
              <a:t>Patologija</a:t>
            </a:r>
            <a:endParaRPr lang="en-US"/>
          </a:p>
        </p:txBody>
      </p:sp>
      <p:sp>
        <p:nvSpPr>
          <p:cNvPr id="20483" name="Rectangle 3"/>
          <p:cNvSpPr>
            <a:spLocks noGrp="1" noChangeArrowheads="1"/>
          </p:cNvSpPr>
          <p:nvPr>
            <p:ph sz="quarter" idx="1"/>
          </p:nvPr>
        </p:nvSpPr>
        <p:spPr>
          <a:xfrm>
            <a:off x="228600" y="1981200"/>
            <a:ext cx="8229600" cy="4114800"/>
          </a:xfrm>
        </p:spPr>
        <p:txBody>
          <a:bodyPr/>
          <a:lstStyle/>
          <a:p>
            <a:pPr eaLnBrk="1" hangingPunct="1">
              <a:lnSpc>
                <a:spcPct val="90000"/>
              </a:lnSpc>
            </a:pPr>
            <a:r>
              <a:rPr lang="en-US" smtClean="0"/>
              <a:t>Hroni</a:t>
            </a:r>
            <a:r>
              <a:rPr lang="sr-Latn-CS" smtClean="0"/>
              <a:t>č</a:t>
            </a:r>
            <a:r>
              <a:rPr lang="en-US" smtClean="0"/>
              <a:t>ne promene ne zahvataju samo diskus intervertebralis ve</a:t>
            </a:r>
            <a:r>
              <a:rPr lang="sr-Latn-CS" smtClean="0"/>
              <a:t>ć</a:t>
            </a:r>
            <a:r>
              <a:rPr lang="en-US" smtClean="0"/>
              <a:t> i ostale strukture, apofizarne zglobove kao i intervertebralne zglobove, meka tkiva, ligamentarno miši</a:t>
            </a:r>
            <a:r>
              <a:rPr lang="sr-Latn-CS" smtClean="0"/>
              <a:t>ć</a:t>
            </a:r>
            <a:r>
              <a:rPr lang="en-US" smtClean="0"/>
              <a:t>ne strukture. </a:t>
            </a:r>
            <a:endParaRPr lang="sr-Latn-CS" smtClean="0"/>
          </a:p>
          <a:p>
            <a:pPr eaLnBrk="1" hangingPunct="1">
              <a:lnSpc>
                <a:spcPct val="90000"/>
              </a:lnSpc>
            </a:pPr>
            <a:r>
              <a:rPr lang="en-US" smtClean="0"/>
              <a:t>Svaka promena koja smanjuje promer intervertebralnog otvora kompromituje funkciju odre</a:t>
            </a:r>
            <a:r>
              <a:rPr lang="sr-Latn-CS" smtClean="0"/>
              <a:t>đ</a:t>
            </a:r>
            <a:r>
              <a:rPr lang="en-US" smtClean="0"/>
              <a:t>enog korena i manifestuje se radikularnom simptomatologijom. </a:t>
            </a:r>
            <a:endParaRPr lang="sr-Latn-CS" smtClean="0"/>
          </a:p>
          <a:p>
            <a:pPr eaLnBrk="1" hangingPunct="1">
              <a:lnSpc>
                <a:spcPct val="90000"/>
              </a:lnSpc>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sr-Latn-CS"/>
              <a:t>Patologija</a:t>
            </a:r>
            <a:endParaRPr lang="en-US"/>
          </a:p>
        </p:txBody>
      </p:sp>
      <p:sp>
        <p:nvSpPr>
          <p:cNvPr id="21507" name="Rectangle 3"/>
          <p:cNvSpPr>
            <a:spLocks noGrp="1" noChangeArrowheads="1"/>
          </p:cNvSpPr>
          <p:nvPr>
            <p:ph sz="quarter" idx="1"/>
          </p:nvPr>
        </p:nvSpPr>
        <p:spPr>
          <a:xfrm>
            <a:off x="457200" y="1600200"/>
            <a:ext cx="7467600" cy="4873625"/>
          </a:xfrm>
        </p:spPr>
        <p:txBody>
          <a:bodyPr/>
          <a:lstStyle/>
          <a:p>
            <a:pPr eaLnBrk="1" hangingPunct="1"/>
            <a:r>
              <a:rPr lang="sr-Latn-CS" smtClean="0"/>
              <a:t>Najčešće promene su pojava osteofita na C5, C6 i C7</a:t>
            </a:r>
          </a:p>
          <a:p>
            <a:pPr eaLnBrk="1" hangingPunct="1"/>
            <a:r>
              <a:rPr lang="en-US" smtClean="0"/>
              <a:t>Mikrosubluksacije – k</a:t>
            </a:r>
            <a:r>
              <a:rPr lang="sr-Latn-CS" smtClean="0"/>
              <a:t>umulacija mikrotaraumatskih uzroka</a:t>
            </a:r>
            <a:r>
              <a:rPr lang="en-US" smtClean="0"/>
              <a:t> - radikularna simptomatologija - cervikobrachialgija. </a:t>
            </a:r>
            <a:endParaRPr lang="sr-Latn-CS" smtClean="0"/>
          </a:p>
          <a:p>
            <a:pPr eaLnBrk="1" hangingPunct="1"/>
            <a:r>
              <a:rPr lang="en-US" smtClean="0"/>
              <a:t>De Palma navodi da nije na</a:t>
            </a:r>
            <a:r>
              <a:rPr lang="sr-Latn-CS" smtClean="0"/>
              <a:t>đ</a:t>
            </a:r>
            <a:r>
              <a:rPr lang="en-US" smtClean="0"/>
              <a:t>ena izolovana degeneracija jednog diskusa ve</a:t>
            </a:r>
            <a:r>
              <a:rPr lang="sr-Latn-CS" smtClean="0"/>
              <a:t>ć</a:t>
            </a:r>
            <a:r>
              <a:rPr lang="en-US" smtClean="0"/>
              <a:t> udru</a:t>
            </a:r>
            <a:r>
              <a:rPr lang="sr-Latn-CS" smtClean="0"/>
              <a:t>ž</a:t>
            </a:r>
            <a:r>
              <a:rPr lang="en-US" smtClean="0"/>
              <a:t>ene promene na C5-C6, C6-C7.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sr-Latn-CS"/>
              <a:t>Patologija</a:t>
            </a:r>
          </a:p>
        </p:txBody>
      </p:sp>
      <p:sp>
        <p:nvSpPr>
          <p:cNvPr id="22531" name="Rectangle 3"/>
          <p:cNvSpPr>
            <a:spLocks noGrp="1" noChangeArrowheads="1"/>
          </p:cNvSpPr>
          <p:nvPr>
            <p:ph sz="quarter" idx="1"/>
          </p:nvPr>
        </p:nvSpPr>
        <p:spPr>
          <a:xfrm>
            <a:off x="457200" y="1600200"/>
            <a:ext cx="7467600" cy="4873625"/>
          </a:xfrm>
        </p:spPr>
        <p:txBody>
          <a:bodyPr/>
          <a:lstStyle/>
          <a:p>
            <a:pPr eaLnBrk="1" hangingPunct="1"/>
            <a:r>
              <a:rPr lang="sr-Latn-CS" smtClean="0"/>
              <a:t>U današnjem civilizacijskom društvu sedeći položaj je zastupljen u toku radnog procesa kod većine zaposlenih. </a:t>
            </a:r>
          </a:p>
          <a:p>
            <a:pPr eaLnBrk="1" hangingPunct="1"/>
            <a:r>
              <a:rPr lang="sr-Latn-CS" smtClean="0"/>
              <a:t>Sedenje posebno za kompjuterom i loša pozicija držanja rameno-vratne regije u jednom statičkom položaju dovodi do mišićne napetosti i slabijeg protoka krvi.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a:t>Patologija</a:t>
            </a:r>
            <a:endParaRPr lang="sr-Latn-CS"/>
          </a:p>
        </p:txBody>
      </p:sp>
      <p:sp>
        <p:nvSpPr>
          <p:cNvPr id="23555" name="Rectangle 3"/>
          <p:cNvSpPr>
            <a:spLocks noGrp="1" noChangeArrowheads="1"/>
          </p:cNvSpPr>
          <p:nvPr>
            <p:ph sz="quarter" idx="1"/>
          </p:nvPr>
        </p:nvSpPr>
        <p:spPr>
          <a:xfrm>
            <a:off x="457200" y="1600200"/>
            <a:ext cx="7467600" cy="4873625"/>
          </a:xfrm>
        </p:spPr>
        <p:txBody>
          <a:bodyPr/>
          <a:lstStyle/>
          <a:p>
            <a:pPr eaLnBrk="1" hangingPunct="1"/>
            <a:r>
              <a:rPr lang="sr-Latn-CS" smtClean="0"/>
              <a:t>Neprilagođena visina radne površine i radnog stola na poslu ili u školi pridonose povećanom naprezanju vratne kičme, kao i nekvalitetan noćni odmor na previsokom ili preniskom jastuku i spavanje na trbuhu. </a:t>
            </a:r>
          </a:p>
          <a:p>
            <a:pPr eaLnBrk="1" hangingPunct="1"/>
            <a:r>
              <a:rPr lang="sr-Latn-CS" smtClean="0"/>
              <a:t>Sve to vodi opterećenju diskalnih struktura i nastanku degenerativnih promena na diskalnim i koštanim strukturama.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Klinička slika</a:t>
            </a:r>
            <a:endParaRPr lang="en-US"/>
          </a:p>
        </p:txBody>
      </p:sp>
      <p:sp>
        <p:nvSpPr>
          <p:cNvPr id="24579" name="Content Placeholder 2"/>
          <p:cNvSpPr>
            <a:spLocks noGrp="1"/>
          </p:cNvSpPr>
          <p:nvPr>
            <p:ph sz="quarter" idx="1"/>
          </p:nvPr>
        </p:nvSpPr>
        <p:spPr>
          <a:xfrm>
            <a:off x="457200" y="1600200"/>
            <a:ext cx="7467600" cy="4873625"/>
          </a:xfrm>
        </p:spPr>
        <p:txBody>
          <a:bodyPr/>
          <a:lstStyle/>
          <a:p>
            <a:pPr eaLnBrk="1" hangingPunct="1"/>
            <a:r>
              <a:rPr lang="sr-Latn-CS" smtClean="0"/>
              <a:t>Klinička slika može:</a:t>
            </a:r>
          </a:p>
          <a:p>
            <a:pPr eaLnBrk="1" hangingPunct="1"/>
            <a:r>
              <a:rPr lang="sr-Latn-CS" smtClean="0"/>
              <a:t>- akutna stadijum</a:t>
            </a:r>
          </a:p>
          <a:p>
            <a:pPr eaLnBrk="1" hangingPunct="1"/>
            <a:r>
              <a:rPr lang="sr-Latn-CS" smtClean="0"/>
              <a:t>- subakutni stadijum</a:t>
            </a:r>
          </a:p>
          <a:p>
            <a:pPr eaLnBrk="1" hangingPunct="1"/>
            <a:r>
              <a:rPr lang="sr-Latn-CS" smtClean="0"/>
              <a:t>- hronični stadijum</a:t>
            </a:r>
          </a:p>
          <a:p>
            <a:pPr eaLnBrk="1" hangingPunct="1"/>
            <a:r>
              <a:rPr lang="sr-Latn-CS" smtClean="0"/>
              <a:t>Simptomi mogu biti:</a:t>
            </a:r>
          </a:p>
          <a:p>
            <a:pPr eaLnBrk="1" hangingPunct="1"/>
            <a:r>
              <a:rPr lang="sr-Latn-CS" smtClean="0"/>
              <a:t>- nespecifični (ograničeni pokreti, spazam, tortikolis, palpatorna osetljivost)</a:t>
            </a:r>
          </a:p>
          <a:p>
            <a:pPr eaLnBrk="1" hangingPunct="1"/>
            <a:r>
              <a:rPr lang="sr-Latn-CS" smtClean="0"/>
              <a:t>- specifični (lezije pojedinih korenova)</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Koren C-5</a:t>
            </a:r>
            <a:endParaRPr lang="en-US"/>
          </a:p>
        </p:txBody>
      </p:sp>
      <p:sp>
        <p:nvSpPr>
          <p:cNvPr id="25603" name="Content Placeholder 2"/>
          <p:cNvSpPr>
            <a:spLocks noGrp="1"/>
          </p:cNvSpPr>
          <p:nvPr>
            <p:ph sz="quarter" idx="1"/>
          </p:nvPr>
        </p:nvSpPr>
        <p:spPr>
          <a:xfrm>
            <a:off x="457200" y="1600200"/>
            <a:ext cx="7467600" cy="4873625"/>
          </a:xfrm>
        </p:spPr>
        <p:txBody>
          <a:bodyPr/>
          <a:lstStyle/>
          <a:p>
            <a:pPr eaLnBrk="1" hangingPunct="1"/>
            <a:r>
              <a:rPr lang="sr-Latn-CS" smtClean="0"/>
              <a:t>Ulazi u sastav n.axilarisa i n.musculocutaneusa</a:t>
            </a:r>
          </a:p>
          <a:p>
            <a:pPr eaLnBrk="1" hangingPunct="1"/>
            <a:r>
              <a:rPr lang="sr-Latn-CS" smtClean="0"/>
              <a:t>Bol iradira u vrh ramena i prednju stranu ruke</a:t>
            </a:r>
          </a:p>
          <a:p>
            <a:pPr eaLnBrk="1" hangingPunct="1"/>
            <a:r>
              <a:rPr lang="sr-Latn-CS" smtClean="0"/>
              <a:t>Senzibilitet u predelu m.deltoideusa</a:t>
            </a:r>
          </a:p>
          <a:p>
            <a:pPr eaLnBrk="1" hangingPunct="1"/>
            <a:r>
              <a:rPr lang="sr-Latn-CS" smtClean="0"/>
              <a:t>Refleks je oštećen za m.biceps brachi </a:t>
            </a: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Koren C-6</a:t>
            </a:r>
            <a:endParaRPr lang="en-US"/>
          </a:p>
        </p:txBody>
      </p:sp>
      <p:sp>
        <p:nvSpPr>
          <p:cNvPr id="26627" name="Content Placeholder 2"/>
          <p:cNvSpPr>
            <a:spLocks noGrp="1"/>
          </p:cNvSpPr>
          <p:nvPr>
            <p:ph sz="quarter" idx="1"/>
          </p:nvPr>
        </p:nvSpPr>
        <p:spPr>
          <a:xfrm>
            <a:off x="457200" y="1600200"/>
            <a:ext cx="7467600" cy="4873625"/>
          </a:xfrm>
        </p:spPr>
        <p:txBody>
          <a:bodyPr/>
          <a:lstStyle/>
          <a:p>
            <a:pPr eaLnBrk="1" hangingPunct="1"/>
            <a:r>
              <a:rPr lang="sr-Latn-CS" smtClean="0"/>
              <a:t>Ulazi u sastav n.musculocutaneusa i n.radialisa</a:t>
            </a:r>
          </a:p>
          <a:p>
            <a:pPr eaLnBrk="1" hangingPunct="1"/>
            <a:r>
              <a:rPr lang="sr-Latn-CS" smtClean="0"/>
              <a:t>Bol iradira u duž unutrašnj ivice lopatice, lateralne starne nadlaktice i podlaktice</a:t>
            </a:r>
          </a:p>
          <a:p>
            <a:pPr eaLnBrk="1" hangingPunct="1"/>
            <a:r>
              <a:rPr lang="sr-Latn-CS" smtClean="0"/>
              <a:t>Senzibilitet u predelu palca i kažiprsta</a:t>
            </a:r>
          </a:p>
          <a:p>
            <a:pPr eaLnBrk="1" hangingPunct="1"/>
            <a:r>
              <a:rPr lang="sr-Latn-CS" smtClean="0"/>
              <a:t>Refleks je oštećen za m.brachialis i delimično za m.biceps brachi </a:t>
            </a:r>
            <a:endParaRPr lang="en-US" smtClean="0"/>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Koren C-7</a:t>
            </a:r>
            <a:endParaRPr lang="en-US"/>
          </a:p>
        </p:txBody>
      </p:sp>
      <p:sp>
        <p:nvSpPr>
          <p:cNvPr id="27651" name="Content Placeholder 2"/>
          <p:cNvSpPr>
            <a:spLocks noGrp="1"/>
          </p:cNvSpPr>
          <p:nvPr>
            <p:ph sz="quarter" idx="1"/>
          </p:nvPr>
        </p:nvSpPr>
        <p:spPr>
          <a:xfrm>
            <a:off x="457200" y="1600200"/>
            <a:ext cx="7467600" cy="4873625"/>
          </a:xfrm>
        </p:spPr>
        <p:txBody>
          <a:bodyPr/>
          <a:lstStyle/>
          <a:p>
            <a:pPr eaLnBrk="1" hangingPunct="1"/>
            <a:r>
              <a:rPr lang="sr-Latn-CS" smtClean="0"/>
              <a:t>Ulazi u sastav n.radialisa i delimično n.ulnaris i n.medianus</a:t>
            </a:r>
          </a:p>
          <a:p>
            <a:pPr eaLnBrk="1" hangingPunct="1"/>
            <a:r>
              <a:rPr lang="sr-Latn-CS" smtClean="0"/>
              <a:t>Bol iradira u spoljnu stranu vratne regije, rame, medijalni stranu skapule, lateralnu starnu nadlaktice i zadnju stranu podlaktice</a:t>
            </a:r>
          </a:p>
          <a:p>
            <a:pPr eaLnBrk="1" hangingPunct="1"/>
            <a:r>
              <a:rPr lang="sr-Latn-CS" smtClean="0"/>
              <a:t>Senzibilitet - srednji prst</a:t>
            </a:r>
          </a:p>
          <a:p>
            <a:pPr eaLnBrk="1" hangingPunct="1"/>
            <a:r>
              <a:rPr lang="sr-Latn-CS" smtClean="0"/>
              <a:t>Refleks je oštećen za m.triceps brachi</a:t>
            </a:r>
            <a:endParaRPr lang="en-US" smtClean="0"/>
          </a:p>
          <a:p>
            <a:pPr eaLnBrk="1" hangingPunct="1"/>
            <a:endParaRPr lang="en-US" smtClean="0"/>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Koren C-8 i TH-1</a:t>
            </a:r>
            <a:endParaRPr lang="en-US"/>
          </a:p>
        </p:txBody>
      </p:sp>
      <p:sp>
        <p:nvSpPr>
          <p:cNvPr id="28675" name="Content Placeholder 2"/>
          <p:cNvSpPr>
            <a:spLocks noGrp="1"/>
          </p:cNvSpPr>
          <p:nvPr>
            <p:ph sz="quarter" idx="1"/>
          </p:nvPr>
        </p:nvSpPr>
        <p:spPr>
          <a:xfrm>
            <a:off x="457200" y="1600200"/>
            <a:ext cx="7900988" cy="4873625"/>
          </a:xfrm>
        </p:spPr>
        <p:txBody>
          <a:bodyPr/>
          <a:lstStyle/>
          <a:p>
            <a:pPr eaLnBrk="1" hangingPunct="1">
              <a:buFont typeface="Wingdings" pitchFamily="2" charset="2"/>
              <a:buNone/>
            </a:pPr>
            <a:r>
              <a:rPr lang="sr-Latn-CS" smtClean="0"/>
              <a:t>Koren C-8 </a:t>
            </a:r>
          </a:p>
          <a:p>
            <a:pPr eaLnBrk="1" hangingPunct="1"/>
            <a:r>
              <a:rPr lang="sr-Latn-CS" smtClean="0"/>
              <a:t>Ulazi u sastav n.medianusa i n.ulnarisa</a:t>
            </a:r>
          </a:p>
          <a:p>
            <a:pPr eaLnBrk="1" hangingPunct="1"/>
            <a:r>
              <a:rPr lang="sr-Latn-CS" smtClean="0"/>
              <a:t>Inerviše fleksore prstiju</a:t>
            </a:r>
          </a:p>
          <a:p>
            <a:pPr eaLnBrk="1" hangingPunct="1"/>
            <a:r>
              <a:rPr lang="sr-Latn-CS" smtClean="0"/>
              <a:t>Senzibilitet - četvrti prst</a:t>
            </a:r>
          </a:p>
          <a:p>
            <a:pPr eaLnBrk="1" hangingPunct="1">
              <a:buFont typeface="Wingdings" pitchFamily="2" charset="2"/>
              <a:buNone/>
            </a:pPr>
            <a:r>
              <a:rPr lang="sr-Latn-CS" smtClean="0"/>
              <a:t>Koren TH-1</a:t>
            </a:r>
          </a:p>
          <a:p>
            <a:pPr eaLnBrk="1" hangingPunct="1"/>
            <a:r>
              <a:rPr lang="sr-Latn-CS" smtClean="0"/>
              <a:t>Ulazi u sastav n.ulnarisa</a:t>
            </a:r>
          </a:p>
          <a:p>
            <a:pPr eaLnBrk="1" hangingPunct="1"/>
            <a:r>
              <a:rPr lang="sr-Latn-CS" smtClean="0"/>
              <a:t>Inervacija - mm.interossei i m.abductor digiti minimi</a:t>
            </a:r>
          </a:p>
          <a:p>
            <a:pPr eaLnBrk="1" hangingPunct="1"/>
            <a:r>
              <a:rPr lang="sr-Latn-CS" smtClean="0"/>
              <a:t>Bol - vrat, medijalna strana skapule i medijalan strana ruke</a:t>
            </a:r>
          </a:p>
          <a:p>
            <a:pPr eaLnBrk="1" hangingPunct="1"/>
            <a:r>
              <a:rPr lang="sr-Latn-CS" smtClean="0"/>
              <a:t>Senzibilitet - mali prst</a:t>
            </a:r>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sr-Latn-CS"/>
              <a:t>Definicija</a:t>
            </a:r>
            <a:endParaRPr lang="en-US"/>
          </a:p>
        </p:txBody>
      </p:sp>
      <p:sp>
        <p:nvSpPr>
          <p:cNvPr id="11267" name="Rectangle 3"/>
          <p:cNvSpPr>
            <a:spLocks noGrp="1" noChangeArrowheads="1"/>
          </p:cNvSpPr>
          <p:nvPr>
            <p:ph sz="quarter" idx="1"/>
          </p:nvPr>
        </p:nvSpPr>
        <p:spPr>
          <a:xfrm>
            <a:off x="457200" y="1600200"/>
            <a:ext cx="8115300" cy="4873625"/>
          </a:xfrm>
        </p:spPr>
        <p:txBody>
          <a:bodyPr/>
          <a:lstStyle/>
          <a:p>
            <a:pPr eaLnBrk="1" hangingPunct="1"/>
            <a:r>
              <a:rPr lang="en-US" smtClean="0"/>
              <a:t>Cervikalni sindrom je skup simptoma koji se ispoljavaju bolom u vratnoj regiji i radijacijom bola u ramena i ruke, prekordijalnu regiju, potilja</a:t>
            </a:r>
            <a:r>
              <a:rPr lang="sr-Latn-CS" smtClean="0"/>
              <a:t>č</a:t>
            </a:r>
            <a:r>
              <a:rPr lang="en-US" smtClean="0"/>
              <a:t>no podru</a:t>
            </a:r>
            <a:r>
              <a:rPr lang="sr-Latn-CS" smtClean="0"/>
              <a:t>č</a:t>
            </a:r>
            <a:r>
              <a:rPr lang="en-US" smtClean="0"/>
              <a:t>je (potiljacna glavobolja), lopatice.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Lezije simpatikusa</a:t>
            </a:r>
            <a:endParaRPr lang="en-US"/>
          </a:p>
        </p:txBody>
      </p:sp>
      <p:sp>
        <p:nvSpPr>
          <p:cNvPr id="29699" name="Content Placeholder 2"/>
          <p:cNvSpPr>
            <a:spLocks noGrp="1"/>
          </p:cNvSpPr>
          <p:nvPr>
            <p:ph sz="quarter" idx="1"/>
          </p:nvPr>
        </p:nvSpPr>
        <p:spPr>
          <a:xfrm>
            <a:off x="457200" y="1600200"/>
            <a:ext cx="8258175" cy="4873625"/>
          </a:xfrm>
        </p:spPr>
        <p:txBody>
          <a:bodyPr/>
          <a:lstStyle/>
          <a:p>
            <a:pPr eaLnBrk="1" hangingPunct="1"/>
            <a:r>
              <a:rPr lang="sr-Latn-CS" smtClean="0"/>
              <a:t>Simpatički deo vratne regije:</a:t>
            </a:r>
          </a:p>
          <a:p>
            <a:pPr eaLnBrk="1" hangingPunct="1"/>
            <a:r>
              <a:rPr lang="sr-Latn-CS" smtClean="0"/>
              <a:t>- ganglion cervikale superius</a:t>
            </a:r>
          </a:p>
          <a:p>
            <a:pPr eaLnBrk="1" hangingPunct="1"/>
            <a:r>
              <a:rPr lang="sr-Latn-CS" smtClean="0"/>
              <a:t>- ganglion cervikale medijum</a:t>
            </a:r>
          </a:p>
          <a:p>
            <a:pPr eaLnBrk="1" hangingPunct="1"/>
            <a:r>
              <a:rPr lang="sr-Latn-CS" smtClean="0"/>
              <a:t>- ganglion stelatum(GCM + prvi torakalni ganglion)</a:t>
            </a:r>
          </a:p>
          <a:p>
            <a:pPr eaLnBrk="1" hangingPunct="1"/>
            <a:r>
              <a:rPr lang="sr-Latn-CS" smtClean="0"/>
              <a:t>Iz ovog gangliona idu vlakna koja obavijaju vertebralnu arteriju i daju tzv zadnji vratni simpatikus</a:t>
            </a:r>
          </a:p>
          <a:p>
            <a:pPr eaLnBrk="1" hangingPunct="1"/>
            <a:r>
              <a:rPr lang="sr-Latn-CS" smtClean="0"/>
              <a:t>Sindrom zadnjeg vratnog simpatilusa: vertigo, parestezija lica, faringealne smetnje, nauzea, glavobolja, tinitus, crvenilo lica...</a:t>
            </a:r>
          </a:p>
          <a:p>
            <a:pPr eaLnBrk="1" hangingPunct="1"/>
            <a:r>
              <a:rPr lang="sr-Latn-CS" smtClean="0"/>
              <a:t>Korenovi C 1-3 daju veliki i mali okcipitalni nerv - slika sinuzitisa</a:t>
            </a:r>
          </a:p>
          <a:p>
            <a:pPr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sr-Latn-CS"/>
              <a:t>Dijagnostika</a:t>
            </a:r>
          </a:p>
        </p:txBody>
      </p:sp>
      <p:sp>
        <p:nvSpPr>
          <p:cNvPr id="30723" name="Rectangle 3"/>
          <p:cNvSpPr>
            <a:spLocks noGrp="1" noChangeArrowheads="1"/>
          </p:cNvSpPr>
          <p:nvPr>
            <p:ph sz="quarter" idx="1"/>
          </p:nvPr>
        </p:nvSpPr>
        <p:spPr>
          <a:xfrm>
            <a:off x="457200" y="1600200"/>
            <a:ext cx="7467600" cy="4873625"/>
          </a:xfrm>
        </p:spPr>
        <p:txBody>
          <a:bodyPr/>
          <a:lstStyle/>
          <a:p>
            <a:pPr eaLnBrk="1" hangingPunct="1"/>
            <a:r>
              <a:rPr lang="sr-Latn-CS" smtClean="0"/>
              <a:t>Dijagnoza bolnog sindroma vratne kičme postavlja se tek posle dobro uzete anamneze, kliničkog pregleda i rendgenološke obrade vratne kičme (AP-anteroposteriorne, LL-laterolateralne, polukose i funkcionalne snimke), </a:t>
            </a:r>
          </a:p>
          <a:p>
            <a:pPr eaLnBrk="1" hangingPunct="1"/>
            <a:r>
              <a:rPr lang="sr-Latn-CS" smtClean="0"/>
              <a:t>Ređe su potrebni CT (kompjuterizovana tomografija), NMR (nuklearna magnetska rezonancija) i EMNG (elektromioneurografija) gornjih ekstremiteta i laboratorijska obrada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sr-Latn-CS"/>
              <a:t>Dijagnostika</a:t>
            </a:r>
          </a:p>
        </p:txBody>
      </p:sp>
      <p:sp>
        <p:nvSpPr>
          <p:cNvPr id="3174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sr-Latn-CS" smtClean="0"/>
              <a:t>Važne</a:t>
            </a:r>
            <a:r>
              <a:rPr lang="sr-Latn-CS" b="1" smtClean="0"/>
              <a:t> informacije</a:t>
            </a:r>
            <a:r>
              <a:rPr lang="sr-Latn-CS" smtClean="0"/>
              <a:t> se dobijaju </a:t>
            </a:r>
            <a:r>
              <a:rPr lang="sr-Latn-CS" b="1" smtClean="0"/>
              <a:t>od samog bolesnika</a:t>
            </a:r>
            <a:r>
              <a:rPr lang="sr-Latn-CS" smtClean="0"/>
              <a:t>: gde, kada i kako su počeli bolovi, putevi širenja, je li postojao povod za njihovu pojavu (nagli trzaj, trauma), jesu li bolovi počeli naglo ili postupno, koji uzroci pojačavaju ili smanjuju intenzitet bolova, kakav je kvalitet bolova (tupi ili oštri - sevajući), jesu li se pre pojavljivale iste tegobe, postoje li smetnje osećaja (trnjenje), boluje li od drugih bolesti, način na koji obavlja svoj posao (sedeći, stojeći, druga dodatna opterećenja).</a:t>
            </a:r>
            <a:br>
              <a:rPr lang="sr-Latn-CS" smtClean="0"/>
            </a:br>
            <a:r>
              <a:rPr lang="sr-Latn-CS" smtClean="0"/>
              <a:t/>
            </a:r>
            <a:br>
              <a:rPr lang="sr-Latn-CS" smtClean="0"/>
            </a:br>
            <a:endParaRPr lang="sr-Latn-C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sr-Latn-CS"/>
              <a:t>Dijagnostika-klinički pregled</a:t>
            </a:r>
          </a:p>
        </p:txBody>
      </p:sp>
      <p:sp>
        <p:nvSpPr>
          <p:cNvPr id="32771" name="Rectangle 3"/>
          <p:cNvSpPr>
            <a:spLocks noGrp="1" noChangeArrowheads="1"/>
          </p:cNvSpPr>
          <p:nvPr>
            <p:ph type="body" sz="half" idx="1"/>
          </p:nvPr>
        </p:nvSpPr>
        <p:spPr>
          <a:xfrm>
            <a:off x="900113" y="1946275"/>
            <a:ext cx="4957762" cy="4146550"/>
          </a:xfrm>
        </p:spPr>
        <p:txBody>
          <a:bodyPr/>
          <a:lstStyle/>
          <a:p>
            <a:pPr eaLnBrk="1" hangingPunct="1">
              <a:lnSpc>
                <a:spcPct val="90000"/>
              </a:lnSpc>
            </a:pPr>
            <a:r>
              <a:rPr lang="sr-Latn-CS" b="1" smtClean="0"/>
              <a:t>Klinički pregled</a:t>
            </a:r>
            <a:r>
              <a:rPr lang="sr-Latn-CS" smtClean="0"/>
              <a:t> obuhvata inspekciju (gledanje), palpaciju (pipanje), ispitivanje opsega pokreta vratne kičme, osećaja, refleksa i mišićne snage. </a:t>
            </a:r>
          </a:p>
          <a:p>
            <a:pPr eaLnBrk="1" hangingPunct="1">
              <a:lnSpc>
                <a:spcPct val="90000"/>
              </a:lnSpc>
            </a:pPr>
            <a:r>
              <a:rPr lang="sr-Latn-CS" smtClean="0"/>
              <a:t>Inspekcijom se utvrdjuje stanje kože, postojanje oteklina, asimetrije u visini ramena, lopatica i stanje fiziološke zakrivljenosti vratne kičme (lordoza). </a:t>
            </a:r>
            <a:br>
              <a:rPr lang="sr-Latn-CS" smtClean="0"/>
            </a:br>
            <a:endParaRPr lang="sr-Latn-CS" smtClean="0"/>
          </a:p>
        </p:txBody>
      </p:sp>
      <p:pic>
        <p:nvPicPr>
          <p:cNvPr id="32772" name="Picture 6" descr="Мишићи врата">
            <a:hlinkClick r:id="rId2" tooltip="Мишићи врата"/>
          </p:cNvPr>
          <p:cNvPicPr>
            <a:picLocks noGrp="1" noChangeAspect="1" noChangeArrowheads="1"/>
          </p:cNvPicPr>
          <p:nvPr>
            <p:ph type="clipArt" sz="half" idx="2"/>
          </p:nvPr>
        </p:nvPicPr>
        <p:blipFill>
          <a:blip r:embed="rId3" cstate="print"/>
          <a:srcRect/>
          <a:stretch>
            <a:fillRect/>
          </a:stretch>
        </p:blipFill>
        <p:spPr>
          <a:xfrm>
            <a:off x="5508625" y="2703513"/>
            <a:ext cx="2879725" cy="24479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85813" y="428625"/>
            <a:ext cx="7772400" cy="1143000"/>
          </a:xfrm>
        </p:spPr>
        <p:txBody>
          <a:bodyPr/>
          <a:lstStyle/>
          <a:p>
            <a:pPr eaLnBrk="1" fontAlgn="auto" hangingPunct="1">
              <a:spcAft>
                <a:spcPts val="0"/>
              </a:spcAft>
              <a:defRPr/>
            </a:pPr>
            <a:r>
              <a:rPr lang="sr-Latn-CS"/>
              <a:t>Klinički pregled</a:t>
            </a:r>
          </a:p>
        </p:txBody>
      </p:sp>
      <p:sp>
        <p:nvSpPr>
          <p:cNvPr id="33795" name="Rectangle 3"/>
          <p:cNvSpPr>
            <a:spLocks noGrp="1" noChangeArrowheads="1"/>
          </p:cNvSpPr>
          <p:nvPr>
            <p:ph type="body" sz="half" idx="1"/>
          </p:nvPr>
        </p:nvSpPr>
        <p:spPr>
          <a:xfrm>
            <a:off x="755650" y="1714500"/>
            <a:ext cx="5102225" cy="4346575"/>
          </a:xfrm>
        </p:spPr>
        <p:txBody>
          <a:bodyPr/>
          <a:lstStyle/>
          <a:p>
            <a:pPr eaLnBrk="1" hangingPunct="1">
              <a:lnSpc>
                <a:spcPct val="90000"/>
              </a:lnSpc>
            </a:pPr>
            <a:r>
              <a:rPr lang="sr-Latn-CS" smtClean="0"/>
              <a:t>Gledano sa strane, vratna kičma normalno je udubljena prema napred. Međutim, u slučaju bolnog vratnog sindroma, ona se izravnava, dok se ređe izbočuje prema natrag (kifoziranje). Dodirom uz lagani pritisak opipavamo trnaste nastavke i mišiće uz vratnu kičmu. Bol i napetost mišića (pojačan mišićni tonus), a katkad i prisustvo bolnih "kvržica" (miogeloze) u mišićima upućuju na dijagnozu.</a:t>
            </a:r>
          </a:p>
        </p:txBody>
      </p:sp>
      <p:pic>
        <p:nvPicPr>
          <p:cNvPr id="33796" name="Picture 6" descr="Горњи коси мишић главе">
            <a:hlinkClick r:id="rId2" tooltip="Горњи коси мишић главе"/>
          </p:cNvPr>
          <p:cNvPicPr>
            <a:picLocks noGrp="1" noChangeAspect="1" noChangeArrowheads="1"/>
          </p:cNvPicPr>
          <p:nvPr>
            <p:ph type="clipArt" sz="half" idx="2"/>
          </p:nvPr>
        </p:nvPicPr>
        <p:blipFill>
          <a:blip r:embed="rId3" cstate="print"/>
          <a:srcRect/>
          <a:stretch>
            <a:fillRect/>
          </a:stretch>
        </p:blipFill>
        <p:spPr>
          <a:xfrm>
            <a:off x="5651500" y="2205038"/>
            <a:ext cx="2540000" cy="26289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sr-Latn-CS"/>
              <a:t>Klinički pregled</a:t>
            </a:r>
          </a:p>
        </p:txBody>
      </p:sp>
      <p:sp>
        <p:nvSpPr>
          <p:cNvPr id="34819" name="Rectangle 3"/>
          <p:cNvSpPr>
            <a:spLocks noGrp="1" noChangeArrowheads="1"/>
          </p:cNvSpPr>
          <p:nvPr>
            <p:ph type="body" sz="half" idx="1"/>
          </p:nvPr>
        </p:nvSpPr>
        <p:spPr>
          <a:xfrm>
            <a:off x="571500" y="1946275"/>
            <a:ext cx="4786313" cy="4114800"/>
          </a:xfrm>
          <a:solidFill>
            <a:schemeClr val="bg1"/>
          </a:solidFill>
        </p:spPr>
        <p:txBody>
          <a:bodyPr/>
          <a:lstStyle/>
          <a:p>
            <a:pPr eaLnBrk="1" hangingPunct="1">
              <a:lnSpc>
                <a:spcPct val="90000"/>
              </a:lnSpc>
            </a:pPr>
            <a:r>
              <a:rPr lang="sr-Latn-CS" b="1" smtClean="0"/>
              <a:t>Pokretljivost vratne</a:t>
            </a:r>
            <a:r>
              <a:rPr lang="sr-Latn-CS" smtClean="0"/>
              <a:t> </a:t>
            </a:r>
            <a:r>
              <a:rPr lang="sr-Latn-CS" b="1" smtClean="0"/>
              <a:t>kičme</a:t>
            </a:r>
            <a:r>
              <a:rPr lang="sr-Latn-CS" smtClean="0"/>
              <a:t> ispituje se aktivno i pasivno u svim smerovima: pokretanje vratom napred (inklinacija), natrag (reklinacija), na stranu (laterofleksija), okretanje oko osi (rotacija). </a:t>
            </a:r>
          </a:p>
          <a:p>
            <a:pPr eaLnBrk="1" hangingPunct="1">
              <a:lnSpc>
                <a:spcPct val="90000"/>
              </a:lnSpc>
            </a:pPr>
            <a:r>
              <a:rPr lang="sr-Latn-CS" smtClean="0"/>
              <a:t>U cervikalnom sindromu najpre su ograničeni pokreti u stranu i kosi, premda sve kretnje mogu biti ograničene.</a:t>
            </a:r>
            <a:r>
              <a:rPr lang="sr-Latn-CS" sz="2000" smtClean="0">
                <a:solidFill>
                  <a:srgbClr val="FF0000"/>
                </a:solidFill>
              </a:rPr>
              <a:t/>
            </a:r>
            <a:br>
              <a:rPr lang="sr-Latn-CS" sz="2000" smtClean="0">
                <a:solidFill>
                  <a:srgbClr val="FF0000"/>
                </a:solidFill>
              </a:rPr>
            </a:br>
            <a:endParaRPr lang="sr-Latn-CS" sz="2000" smtClean="0">
              <a:solidFill>
                <a:srgbClr val="FF0000"/>
              </a:solidFill>
            </a:endParaRPr>
          </a:p>
        </p:txBody>
      </p:sp>
      <p:pic>
        <p:nvPicPr>
          <p:cNvPr id="34820" name="Picture 6" descr="Стерноклеидомастоидни мишић">
            <a:hlinkClick r:id="rId2" tooltip="Стерноклеидомастоидни мишић"/>
          </p:cNvPr>
          <p:cNvPicPr>
            <a:picLocks noGrp="1" noChangeAspect="1" noChangeArrowheads="1"/>
          </p:cNvPicPr>
          <p:nvPr>
            <p:ph type="clipArt" sz="half" idx="2"/>
          </p:nvPr>
        </p:nvPicPr>
        <p:blipFill>
          <a:blip r:embed="rId3" cstate="print"/>
          <a:srcRect/>
          <a:stretch>
            <a:fillRect/>
          </a:stretch>
        </p:blipFill>
        <p:spPr>
          <a:xfrm>
            <a:off x="5435600" y="1928813"/>
            <a:ext cx="2736850" cy="38576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a:t>Radiografska dijagnostika</a:t>
            </a:r>
            <a:endParaRPr lang="sr-Latn-CS"/>
          </a:p>
        </p:txBody>
      </p:sp>
      <p:sp>
        <p:nvSpPr>
          <p:cNvPr id="35843" name="Rectangle 3"/>
          <p:cNvSpPr>
            <a:spLocks noGrp="1" noChangeArrowheads="1"/>
          </p:cNvSpPr>
          <p:nvPr>
            <p:ph type="body" sz="half" idx="1"/>
          </p:nvPr>
        </p:nvSpPr>
        <p:spPr/>
        <p:txBody>
          <a:bodyPr/>
          <a:lstStyle/>
          <a:p>
            <a:pPr eaLnBrk="1" hangingPunct="1">
              <a:lnSpc>
                <a:spcPct val="90000"/>
              </a:lnSpc>
            </a:pPr>
            <a:r>
              <a:rPr lang="sr-Latn-CS" smtClean="0"/>
              <a:t>Kada se procenjuje </a:t>
            </a:r>
            <a:r>
              <a:rPr lang="sr-Latn-CS" b="1" smtClean="0"/>
              <a:t>rendgenogram</a:t>
            </a:r>
            <a:r>
              <a:rPr lang="sr-Latn-CS" smtClean="0"/>
              <a:t>, važno je znati da mogu biti vidljive rendgenske promene bez ikakvih kliničkih smetnji, odnosno da je potpuno uredan rendgenski nalaz kod izraženog kliničkog sindroma</a:t>
            </a:r>
            <a:r>
              <a:rPr lang="sr-Latn-CS" sz="2800" smtClean="0"/>
              <a:t>. </a:t>
            </a:r>
          </a:p>
        </p:txBody>
      </p:sp>
      <p:pic>
        <p:nvPicPr>
          <p:cNvPr id="35844" name="Picture 6" descr="Пресек кроз потиљачну кост и прва три вратна кичмена пршљена">
            <a:hlinkClick r:id="rId2" tooltip="Пресек кроз потиљачну кост и прва три вратна кичмена пршљена"/>
          </p:cNvPr>
          <p:cNvPicPr>
            <a:picLocks noGrp="1" noChangeAspect="1" noChangeArrowheads="1"/>
          </p:cNvPicPr>
          <p:nvPr>
            <p:ph type="clipArt" sz="half" idx="2"/>
          </p:nvPr>
        </p:nvPicPr>
        <p:blipFill>
          <a:blip r:embed="rId3" cstate="print"/>
          <a:srcRect/>
          <a:stretch>
            <a:fillRect/>
          </a:stretch>
        </p:blipFill>
        <p:spPr>
          <a:xfrm>
            <a:off x="5219700" y="2133600"/>
            <a:ext cx="3673475" cy="35702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fontAlgn="auto" hangingPunct="1">
              <a:spcAft>
                <a:spcPts val="0"/>
              </a:spcAft>
              <a:defRPr/>
            </a:pPr>
            <a:r>
              <a:rPr lang="sr-Latn-CS"/>
              <a:t>Klinički entiteti</a:t>
            </a:r>
          </a:p>
        </p:txBody>
      </p:sp>
      <p:sp>
        <p:nvSpPr>
          <p:cNvPr id="3686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sr-Latn-CS" smtClean="0"/>
              <a:t>(</a:t>
            </a:r>
            <a:r>
              <a:rPr lang="sr-Latn-CS" smtClean="0">
                <a:solidFill>
                  <a:srgbClr val="FF0000"/>
                </a:solidFill>
              </a:rPr>
              <a:t>Cervical-Syndrom)</a:t>
            </a:r>
            <a:r>
              <a:rPr lang="sr-Latn-CS" smtClean="0"/>
              <a:t> – lokalni simptomi (okcipitalgia)</a:t>
            </a:r>
          </a:p>
          <a:p>
            <a:pPr eaLnBrk="1" hangingPunct="1">
              <a:lnSpc>
                <a:spcPct val="90000"/>
              </a:lnSpc>
            </a:pPr>
            <a:r>
              <a:rPr lang="sr-Latn-CS" smtClean="0"/>
              <a:t>Cervical-Syndrom sa neurološkim ispadima- </a:t>
            </a:r>
            <a:r>
              <a:rPr lang="sr-Latn-CS" smtClean="0">
                <a:solidFill>
                  <a:srgbClr val="FF0000"/>
                </a:solidFill>
              </a:rPr>
              <a:t>cervikobrachialni sindrom</a:t>
            </a:r>
          </a:p>
          <a:p>
            <a:pPr eaLnBrk="1" hangingPunct="1">
              <a:lnSpc>
                <a:spcPct val="90000"/>
              </a:lnSpc>
            </a:pPr>
            <a:r>
              <a:rPr lang="sr-Latn-CS" smtClean="0"/>
              <a:t>Cervikalni sindrom sa glavoboljom, vrtoglavicom ili smetnjama slušnih funkcija- </a:t>
            </a:r>
            <a:r>
              <a:rPr lang="sr-Latn-CS" smtClean="0">
                <a:solidFill>
                  <a:srgbClr val="FF0000"/>
                </a:solidFill>
              </a:rPr>
              <a:t>cervikocephalni sindrom</a:t>
            </a:r>
          </a:p>
          <a:p>
            <a:pPr eaLnBrk="1" hangingPunct="1">
              <a:lnSpc>
                <a:spcPct val="90000"/>
              </a:lnSpc>
            </a:pPr>
            <a:r>
              <a:rPr lang="sr-Latn-CS" smtClean="0"/>
              <a:t>Kompresija kičmene moždine- </a:t>
            </a:r>
            <a:r>
              <a:rPr lang="sr-Latn-CS" smtClean="0">
                <a:solidFill>
                  <a:srgbClr val="FF0000"/>
                </a:solidFill>
              </a:rPr>
              <a:t>Cervico-medularni-Syndrom </a:t>
            </a:r>
          </a:p>
          <a:p>
            <a:pPr eaLnBrk="1" hangingPunct="1">
              <a:lnSpc>
                <a:spcPct val="90000"/>
              </a:lnSpc>
            </a:pPr>
            <a:endParaRPr lang="sr-Latn-CS" smtClean="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sr-Latn-CS" b="1"/>
              <a:t>Različiti terapijski pristupi </a:t>
            </a:r>
            <a:endParaRPr lang="sr-Latn-CS"/>
          </a:p>
        </p:txBody>
      </p:sp>
      <p:sp>
        <p:nvSpPr>
          <p:cNvPr id="37891" name="Rectangle 3"/>
          <p:cNvSpPr>
            <a:spLocks noGrp="1" noChangeArrowheads="1"/>
          </p:cNvSpPr>
          <p:nvPr>
            <p:ph sz="quarter" idx="1"/>
          </p:nvPr>
        </p:nvSpPr>
        <p:spPr>
          <a:xfrm>
            <a:off x="457200" y="1600200"/>
            <a:ext cx="7467600" cy="4873625"/>
          </a:xfrm>
        </p:spPr>
        <p:txBody>
          <a:bodyPr/>
          <a:lstStyle/>
          <a:p>
            <a:pPr eaLnBrk="1" hangingPunct="1">
              <a:lnSpc>
                <a:spcPct val="80000"/>
              </a:lnSpc>
            </a:pPr>
            <a:r>
              <a:rPr lang="sr-Latn-CS" smtClean="0"/>
              <a:t>Pristup lečenju vratnoga bolnog sindroma razlikuje se u akutnoj i hroničnoj fazi. U </a:t>
            </a:r>
            <a:r>
              <a:rPr lang="sr-Latn-CS" b="1" smtClean="0"/>
              <a:t>akutnoj fazi</a:t>
            </a:r>
            <a:r>
              <a:rPr lang="sr-Latn-CS" smtClean="0"/>
              <a:t>, kad su bolovi intenzivni, a vratna kičma ukočena, cilj lečenja je smanjenje bolova i popuštanje mišićnog spazma, odnosno prekinuti začarani krug bol - spazam - bol. </a:t>
            </a:r>
          </a:p>
          <a:p>
            <a:pPr eaLnBrk="1" hangingPunct="1">
              <a:lnSpc>
                <a:spcPct val="80000"/>
              </a:lnSpc>
            </a:pPr>
            <a:r>
              <a:rPr lang="sr-Latn-CS" smtClean="0"/>
              <a:t>To postižemo primenom </a:t>
            </a:r>
            <a:r>
              <a:rPr lang="sr-Latn-CS" b="1" smtClean="0"/>
              <a:t>analgetika i/ili nesteroidnih antiinflamatornih lekova u punoj dozi i kortikosteroida</a:t>
            </a:r>
            <a:r>
              <a:rPr lang="sr-Latn-CS" smtClean="0"/>
              <a:t> koji deluju na bolnu i upalnu komponentu procesa, a </a:t>
            </a:r>
            <a:r>
              <a:rPr lang="sr-Latn-CS" b="1" smtClean="0"/>
              <a:t>miotonoliticima i sedativima</a:t>
            </a:r>
            <a:r>
              <a:rPr lang="sr-Latn-CS" smtClean="0"/>
              <a:t> delujemo na popuštanje mišićnog spazma.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38915" name="Rectangle 3"/>
          <p:cNvSpPr>
            <a:spLocks noGrp="1" noChangeArrowheads="1"/>
          </p:cNvSpPr>
          <p:nvPr>
            <p:ph sz="quarter" idx="1"/>
          </p:nvPr>
        </p:nvSpPr>
        <p:spPr>
          <a:xfrm>
            <a:off x="457200" y="1600200"/>
            <a:ext cx="7467600" cy="4873625"/>
          </a:xfrm>
        </p:spPr>
        <p:txBody>
          <a:bodyPr/>
          <a:lstStyle/>
          <a:p>
            <a:pPr eaLnBrk="1" hangingPunct="1"/>
            <a:r>
              <a:rPr lang="sr-Latn-CS" smtClean="0"/>
              <a:t>T</a:t>
            </a:r>
            <a:r>
              <a:rPr lang="en-US" smtClean="0"/>
              <a:t>ok</a:t>
            </a:r>
            <a:r>
              <a:rPr lang="sr-Latn-CS" smtClean="0"/>
              <a:t>om te faze potrebno je </a:t>
            </a:r>
            <a:r>
              <a:rPr lang="sr-Latn-CS" b="1" smtClean="0"/>
              <a:t>mirovanje vratne </a:t>
            </a:r>
            <a:r>
              <a:rPr lang="en-US" b="1" smtClean="0"/>
              <a:t>ki</a:t>
            </a:r>
            <a:r>
              <a:rPr lang="sr-Latn-CS" b="1" smtClean="0"/>
              <a:t>čme</a:t>
            </a:r>
            <a:r>
              <a:rPr lang="sr-Latn-CS" smtClean="0"/>
              <a:t> u mekom ovratniku (Schantzov ovratnik) tokom dana i noći, a posle samo tokom noći dok traju simptomi. </a:t>
            </a:r>
          </a:p>
          <a:p>
            <a:pPr eaLnBrk="1" hangingPunct="1"/>
            <a:r>
              <a:rPr lang="sr-Latn-CS" smtClean="0"/>
              <a:t>Lokalno, na kožu iznad mišića koji se nalaze uz vratnu kičmu, primenjuje se </a:t>
            </a:r>
            <a:r>
              <a:rPr lang="sr-Latn-CS" b="1" smtClean="0"/>
              <a:t>masaža ledom</a:t>
            </a:r>
            <a:r>
              <a:rPr lang="sr-Latn-CS" smtClean="0"/>
              <a:t> (kriomasaža). </a:t>
            </a:r>
            <a:br>
              <a:rPr lang="sr-Latn-CS" smtClean="0"/>
            </a:br>
            <a:endParaRPr lang="sr-Latn-C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sr-Latn-CS"/>
              <a:t>Definicija</a:t>
            </a:r>
            <a:endParaRPr lang="en-US"/>
          </a:p>
        </p:txBody>
      </p:sp>
      <p:sp>
        <p:nvSpPr>
          <p:cNvPr id="12291" name="Rectangle 3"/>
          <p:cNvSpPr>
            <a:spLocks noGrp="1" noChangeArrowheads="1"/>
          </p:cNvSpPr>
          <p:nvPr>
            <p:ph sz="quarter" idx="1"/>
          </p:nvPr>
        </p:nvSpPr>
        <p:spPr>
          <a:xfrm>
            <a:off x="457200" y="1600200"/>
            <a:ext cx="7829550" cy="4873625"/>
          </a:xfrm>
        </p:spPr>
        <p:txBody>
          <a:bodyPr/>
          <a:lstStyle/>
          <a:p>
            <a:pPr eaLnBrk="1" hangingPunct="1"/>
            <a:r>
              <a:rPr lang="en-US" smtClean="0"/>
              <a:t>Sa fiziolo</a:t>
            </a:r>
            <a:r>
              <a:rPr lang="sr-Latn-CS" smtClean="0"/>
              <a:t>š</a:t>
            </a:r>
            <a:r>
              <a:rPr lang="en-US" smtClean="0"/>
              <a:t>kog aspekta ovaj sindrom predstavlja skup simptoma vezanih za iritaciju ili kompresiju nervnih korenova u intervertebralnim otvorima ili kompresije vaskularnih elemenata simpatikusa. </a:t>
            </a:r>
            <a:endParaRPr lang="sr-Latn-CS" smtClean="0"/>
          </a:p>
          <a:p>
            <a:pPr eaLnBrk="1" hangingPunct="1"/>
            <a:endParaRPr lang="sr-Latn-CS" smtClean="0"/>
          </a:p>
          <a:p>
            <a:pPr eaLnBrk="1" hangingPunct="1"/>
            <a:r>
              <a:rPr lang="en-US" smtClean="0"/>
              <a:t>U 90% pojave ovog sindroma u osnovi su degenerativne promene vratne regije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39939"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sr-Latn-CS" smtClean="0"/>
              <a:t>U h</a:t>
            </a:r>
            <a:r>
              <a:rPr lang="sr-Latn-CS" b="1" smtClean="0"/>
              <a:t>roničnoj fazi</a:t>
            </a:r>
            <a:r>
              <a:rPr lang="sr-Latn-CS" smtClean="0"/>
              <a:t>, kad se smanji intenzitet bolova, a kičma postane pokretljivija, primenjuju se </a:t>
            </a:r>
            <a:r>
              <a:rPr lang="sr-Latn-CS" b="1" smtClean="0"/>
              <a:t>analgetici ili nesteroidni antiinflamatorni lekovi</a:t>
            </a:r>
            <a:r>
              <a:rPr lang="sr-Latn-CS" smtClean="0"/>
              <a:t> prema potrebi. </a:t>
            </a:r>
          </a:p>
          <a:p>
            <a:pPr eaLnBrk="1" hangingPunct="1">
              <a:lnSpc>
                <a:spcPct val="90000"/>
              </a:lnSpc>
            </a:pPr>
            <a:r>
              <a:rPr lang="sr-Latn-CS" smtClean="0"/>
              <a:t>Za popuštanje bolova i spazma primenjujemo tople procedure, masažu, elektroterapiju </a:t>
            </a:r>
            <a:r>
              <a:rPr lang="sr-Latn-CS" b="1" smtClean="0"/>
              <a:t>i trakciju</a:t>
            </a:r>
            <a:r>
              <a:rPr lang="sr-Latn-CS" smtClean="0"/>
              <a:t> (istezanje). </a:t>
            </a:r>
          </a:p>
          <a:p>
            <a:pPr eaLnBrk="1" hangingPunct="1">
              <a:lnSpc>
                <a:spcPct val="90000"/>
              </a:lnSpc>
            </a:pPr>
            <a:r>
              <a:rPr lang="sr-Latn-CS" smtClean="0"/>
              <a:t>Tople procedure su u obliku toplih obloga, toplih kupki, tuširanja, infracrvene lampe, terapijskog ultrazvuka. </a:t>
            </a:r>
            <a:br>
              <a:rPr lang="sr-Latn-CS" smtClean="0"/>
            </a:br>
            <a:endParaRPr lang="sr-Latn-C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Fizioterapeutski tretman</a:t>
            </a:r>
            <a:endParaRPr lang="en-US"/>
          </a:p>
        </p:txBody>
      </p:sp>
      <p:sp>
        <p:nvSpPr>
          <p:cNvPr id="40963" name="Content Placeholder 2"/>
          <p:cNvSpPr>
            <a:spLocks noGrp="1"/>
          </p:cNvSpPr>
          <p:nvPr>
            <p:ph sz="quarter" idx="1"/>
          </p:nvPr>
        </p:nvSpPr>
        <p:spPr>
          <a:xfrm>
            <a:off x="457200" y="1600200"/>
            <a:ext cx="8186738" cy="4873625"/>
          </a:xfrm>
        </p:spPr>
        <p:txBody>
          <a:bodyPr/>
          <a:lstStyle/>
          <a:p>
            <a:pPr eaLnBrk="1" hangingPunct="1">
              <a:buFont typeface="Wingdings" pitchFamily="2" charset="2"/>
              <a:buNone/>
            </a:pPr>
            <a:r>
              <a:rPr lang="sr-Latn-CS" smtClean="0"/>
              <a:t>Mirovanje</a:t>
            </a:r>
          </a:p>
          <a:p>
            <a:pPr eaLnBrk="1" hangingPunct="1"/>
            <a:r>
              <a:rPr lang="sr-Latn-CS" smtClean="0"/>
              <a:t>Mirovanje onoliko dugo koliko je potrebno da se povuku akutni znaci bolesti</a:t>
            </a:r>
          </a:p>
          <a:p>
            <a:pPr eaLnBrk="1" hangingPunct="1"/>
            <a:r>
              <a:rPr lang="sr-Latn-CS" smtClean="0"/>
              <a:t>Obezbediti cervikalnu lordozu, a pri bočnom ležanju obezbediti horizontalni položaj kičme</a:t>
            </a:r>
          </a:p>
          <a:p>
            <a:pPr eaLnBrk="1" hangingPunct="1">
              <a:buFont typeface="Wingdings" pitchFamily="2" charset="2"/>
              <a:buNone/>
            </a:pPr>
            <a:endParaRPr lang="sr-Latn-CS" smtClean="0"/>
          </a:p>
          <a:p>
            <a:pPr eaLnBrk="1" hangingPunct="1">
              <a:buFont typeface="Wingdings" pitchFamily="2" charset="2"/>
              <a:buNone/>
            </a:pPr>
            <a:r>
              <a:rPr lang="en-US" smtClean="0"/>
              <a:t>Trakcija</a:t>
            </a:r>
          </a:p>
          <a:p>
            <a:pPr eaLnBrk="1" hangingPunct="1"/>
            <a:r>
              <a:rPr lang="en-US" smtClean="0"/>
              <a:t>Trakcija, odnosno ekstenzija vratne ki</a:t>
            </a:r>
            <a:r>
              <a:rPr lang="sr-Latn-CS" smtClean="0"/>
              <a:t>č</a:t>
            </a:r>
            <a:r>
              <a:rPr lang="en-US" smtClean="0"/>
              <a:t>me izvodi se sa </a:t>
            </a:r>
            <a:r>
              <a:rPr lang="sr-Latn-CS" smtClean="0"/>
              <a:t>do </a:t>
            </a:r>
            <a:r>
              <a:rPr lang="en-US" smtClean="0"/>
              <a:t>1/6 telesne te</a:t>
            </a:r>
            <a:r>
              <a:rPr lang="sr-Latn-CS" smtClean="0"/>
              <a:t>ž</a:t>
            </a:r>
            <a:r>
              <a:rPr lang="en-US" smtClean="0"/>
              <a:t>ine i traje 15 do 20 minuta. Obi</a:t>
            </a:r>
            <a:r>
              <a:rPr lang="sl-SI" smtClean="0"/>
              <a:t>č</a:t>
            </a:r>
            <a:r>
              <a:rPr lang="en-US" smtClean="0"/>
              <a:t>no se radi intermitentno i potrebno je da odgovara osovini ki</a:t>
            </a:r>
            <a:r>
              <a:rPr lang="sr-Latn-CS" smtClean="0"/>
              <a:t>č</a:t>
            </a:r>
            <a:r>
              <a:rPr lang="en-US" smtClean="0"/>
              <a:t>me, uz ispravljanje lordoze.</a:t>
            </a:r>
          </a:p>
          <a:p>
            <a:pPr eaLnBrk="1" hangingPunct="1"/>
            <a:endParaRPr lang="sr-Latn-CS" smtClean="0"/>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Fizioterapeutski tretman</a:t>
            </a:r>
            <a:endParaRPr lang="en-US"/>
          </a:p>
        </p:txBody>
      </p:sp>
      <p:sp>
        <p:nvSpPr>
          <p:cNvPr id="41987" name="Content Placeholder 2"/>
          <p:cNvSpPr>
            <a:spLocks noGrp="1"/>
          </p:cNvSpPr>
          <p:nvPr>
            <p:ph sz="quarter" idx="1"/>
          </p:nvPr>
        </p:nvSpPr>
        <p:spPr>
          <a:xfrm>
            <a:off x="457200" y="1600200"/>
            <a:ext cx="7467600" cy="4873625"/>
          </a:xfrm>
        </p:spPr>
        <p:txBody>
          <a:bodyPr/>
          <a:lstStyle/>
          <a:p>
            <a:pPr eaLnBrk="1" hangingPunct="1"/>
            <a:r>
              <a:rPr lang="sr-Latn-CS" smtClean="0"/>
              <a:t>Imobilizacija </a:t>
            </a:r>
          </a:p>
          <a:p>
            <a:pPr eaLnBrk="1" hangingPunct="1"/>
            <a:r>
              <a:rPr lang="sr-Latn-CS" smtClean="0"/>
              <a:t>Koriste se: Šancova, Thomasova, Rodžersova, Filadelfija kragna</a:t>
            </a:r>
          </a:p>
          <a:p>
            <a:pPr eaLnBrk="1" hangingPunct="1"/>
            <a:r>
              <a:rPr lang="sr-Latn-CS" smtClean="0"/>
              <a:t>Imobiliacija se sprovodi najmanje 6-8 nedelja</a:t>
            </a:r>
          </a:p>
          <a:p>
            <a:pPr eaLnBrk="1" hangingPunct="1"/>
            <a:endParaRPr lang="sr-Latn-CS" smtClean="0"/>
          </a:p>
          <a:p>
            <a:pPr eaLnBrk="1" hangingPunct="1"/>
            <a:endParaRPr lang="en-US" smtClean="0"/>
          </a:p>
        </p:txBody>
      </p:sp>
      <p:pic>
        <p:nvPicPr>
          <p:cNvPr id="41988" name="Picture 14" descr="halo"/>
          <p:cNvPicPr>
            <a:picLocks noChangeAspect="1" noChangeArrowheads="1"/>
          </p:cNvPicPr>
          <p:nvPr/>
        </p:nvPicPr>
        <p:blipFill>
          <a:blip r:embed="rId2" cstate="print"/>
          <a:srcRect/>
          <a:stretch>
            <a:fillRect/>
          </a:stretch>
        </p:blipFill>
        <p:spPr bwMode="auto">
          <a:xfrm>
            <a:off x="357188" y="4214813"/>
            <a:ext cx="1314450" cy="1714500"/>
          </a:xfrm>
          <a:prstGeom prst="rect">
            <a:avLst/>
          </a:prstGeom>
          <a:noFill/>
          <a:ln w="9525">
            <a:noFill/>
            <a:miter lim="800000"/>
            <a:headEnd/>
            <a:tailEnd/>
          </a:ln>
        </p:spPr>
      </p:pic>
      <p:pic>
        <p:nvPicPr>
          <p:cNvPr id="41989" name="Picture 12" descr="tracheotomy"/>
          <p:cNvPicPr>
            <a:picLocks noChangeAspect="1" noChangeArrowheads="1"/>
          </p:cNvPicPr>
          <p:nvPr/>
        </p:nvPicPr>
        <p:blipFill>
          <a:blip r:embed="rId3" cstate="print"/>
          <a:srcRect/>
          <a:stretch>
            <a:fillRect/>
          </a:stretch>
        </p:blipFill>
        <p:spPr bwMode="auto">
          <a:xfrm>
            <a:off x="2143125" y="4214813"/>
            <a:ext cx="1314450" cy="1714500"/>
          </a:xfrm>
          <a:prstGeom prst="rect">
            <a:avLst/>
          </a:prstGeom>
          <a:noFill/>
          <a:ln w="9525">
            <a:noFill/>
            <a:miter lim="800000"/>
            <a:headEnd/>
            <a:tailEnd/>
          </a:ln>
        </p:spPr>
      </p:pic>
      <p:pic>
        <p:nvPicPr>
          <p:cNvPr id="41990" name="Picture 10" descr="liner"/>
          <p:cNvPicPr>
            <a:picLocks noChangeAspect="1" noChangeArrowheads="1"/>
          </p:cNvPicPr>
          <p:nvPr/>
        </p:nvPicPr>
        <p:blipFill>
          <a:blip r:embed="rId4" cstate="print"/>
          <a:srcRect/>
          <a:stretch>
            <a:fillRect/>
          </a:stretch>
        </p:blipFill>
        <p:spPr bwMode="auto">
          <a:xfrm>
            <a:off x="3857625" y="4214813"/>
            <a:ext cx="1314450" cy="1714500"/>
          </a:xfrm>
          <a:prstGeom prst="rect">
            <a:avLst/>
          </a:prstGeom>
          <a:noFill/>
          <a:ln w="9525">
            <a:noFill/>
            <a:miter lim="800000"/>
            <a:headEnd/>
            <a:tailEnd/>
          </a:ln>
        </p:spPr>
      </p:pic>
      <p:pic>
        <p:nvPicPr>
          <p:cNvPr id="41991" name="Picture 17" descr="original"/>
          <p:cNvPicPr>
            <a:picLocks noChangeAspect="1" noChangeArrowheads="1"/>
          </p:cNvPicPr>
          <p:nvPr/>
        </p:nvPicPr>
        <p:blipFill>
          <a:blip r:embed="rId5" cstate="print"/>
          <a:srcRect/>
          <a:stretch>
            <a:fillRect/>
          </a:stretch>
        </p:blipFill>
        <p:spPr bwMode="auto">
          <a:xfrm>
            <a:off x="5572125" y="4214813"/>
            <a:ext cx="1304925" cy="1714500"/>
          </a:xfrm>
          <a:prstGeom prst="rect">
            <a:avLst/>
          </a:prstGeom>
          <a:noFill/>
          <a:ln w="9525">
            <a:noFill/>
            <a:miter lim="800000"/>
            <a:headEnd/>
            <a:tailEnd/>
          </a:ln>
        </p:spPr>
      </p:pic>
      <p:pic>
        <p:nvPicPr>
          <p:cNvPr id="41992" name="Picture 19" descr="stabilizer"/>
          <p:cNvPicPr>
            <a:picLocks noChangeAspect="1" noChangeArrowheads="1"/>
          </p:cNvPicPr>
          <p:nvPr/>
        </p:nvPicPr>
        <p:blipFill>
          <a:blip r:embed="rId6" cstate="print"/>
          <a:srcRect/>
          <a:stretch>
            <a:fillRect/>
          </a:stretch>
        </p:blipFill>
        <p:spPr bwMode="auto">
          <a:xfrm>
            <a:off x="7358063" y="4214813"/>
            <a:ext cx="1304925" cy="17145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Fizioterapeutski tretman</a:t>
            </a:r>
            <a:endParaRPr lang="en-US"/>
          </a:p>
        </p:txBody>
      </p:sp>
      <p:sp>
        <p:nvSpPr>
          <p:cNvPr id="43011"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sr-Latn-CS" smtClean="0"/>
              <a:t>Kineziterapija</a:t>
            </a:r>
          </a:p>
          <a:p>
            <a:pPr eaLnBrk="1" hangingPunct="1"/>
            <a:endParaRPr lang="sr-Latn-CS" smtClean="0"/>
          </a:p>
          <a:p>
            <a:pPr eaLnBrk="1" hangingPunct="1"/>
            <a:r>
              <a:rPr lang="sr-Latn-CS" smtClean="0"/>
              <a:t>Napraviti detaljan KTH program</a:t>
            </a:r>
          </a:p>
          <a:p>
            <a:pPr eaLnBrk="1" hangingPunct="1"/>
            <a:r>
              <a:rPr lang="sr-Latn-CS" smtClean="0"/>
              <a:t>Program KTH zavisi od faze oboljenja, funkcionalnog nalaza, uzrasta pacijenta i opšteg stanja</a:t>
            </a:r>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Kineziterapija </a:t>
            </a:r>
            <a:endParaRPr lang="en-US"/>
          </a:p>
        </p:txBody>
      </p:sp>
      <p:sp>
        <p:nvSpPr>
          <p:cNvPr id="44035"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sr-Latn-CS" smtClean="0"/>
              <a:t>Evaluacija se sprovodi kroz:</a:t>
            </a:r>
          </a:p>
          <a:p>
            <a:pPr eaLnBrk="1" hangingPunct="1"/>
            <a:r>
              <a:rPr lang="sr-Latn-CS" smtClean="0"/>
              <a:t>Merenje obima pokreta</a:t>
            </a:r>
          </a:p>
          <a:p>
            <a:pPr eaLnBrk="1" hangingPunct="1"/>
            <a:r>
              <a:rPr lang="sr-Latn-CS" smtClean="0"/>
              <a:t>Merenja distancije</a:t>
            </a:r>
          </a:p>
          <a:p>
            <a:pPr eaLnBrk="1" hangingPunct="1"/>
            <a:r>
              <a:rPr lang="sr-Latn-CS" smtClean="0"/>
              <a:t>MMT prema leziji korena</a:t>
            </a:r>
          </a:p>
          <a:p>
            <a:pPr eaLnBrk="1" hangingPunct="1"/>
            <a:r>
              <a:rPr lang="sr-Latn-CS" smtClean="0"/>
              <a:t>Funkcionalni status</a:t>
            </a:r>
          </a:p>
          <a:p>
            <a:pPr eaLnBrk="1" hangingPunct="1"/>
            <a:r>
              <a:rPr lang="sr-Latn-CS" smtClean="0"/>
              <a:t>Kineziološka analiza</a:t>
            </a: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Zadaci kineziterapije</a:t>
            </a:r>
            <a:endParaRPr lang="en-US"/>
          </a:p>
        </p:txBody>
      </p:sp>
      <p:sp>
        <p:nvSpPr>
          <p:cNvPr id="45059" name="Content Placeholder 2"/>
          <p:cNvSpPr>
            <a:spLocks noGrp="1"/>
          </p:cNvSpPr>
          <p:nvPr>
            <p:ph sz="quarter" idx="1"/>
          </p:nvPr>
        </p:nvSpPr>
        <p:spPr>
          <a:xfrm>
            <a:off x="457200" y="1600200"/>
            <a:ext cx="7467600" cy="4873625"/>
          </a:xfrm>
        </p:spPr>
        <p:txBody>
          <a:bodyPr/>
          <a:lstStyle/>
          <a:p>
            <a:pPr eaLnBrk="1" hangingPunct="1"/>
            <a:endParaRPr lang="sr-Latn-CS" smtClean="0"/>
          </a:p>
          <a:p>
            <a:pPr eaLnBrk="1" hangingPunct="1"/>
            <a:r>
              <a:rPr lang="sr-Latn-CS" smtClean="0"/>
              <a:t>Očuvanje fiziološkog obima pokreta</a:t>
            </a:r>
          </a:p>
          <a:p>
            <a:pPr eaLnBrk="1" hangingPunct="1"/>
            <a:r>
              <a:rPr lang="sr-Latn-CS" smtClean="0"/>
              <a:t>Korekcija asimetrije</a:t>
            </a:r>
          </a:p>
          <a:p>
            <a:pPr eaLnBrk="1" hangingPunct="1"/>
            <a:r>
              <a:rPr lang="sr-Latn-CS" smtClean="0"/>
              <a:t>Jačanje mišićne snage oslabljenih mišića</a:t>
            </a:r>
          </a:p>
          <a:p>
            <a:pPr eaLnBrk="1" hangingPunct="1"/>
            <a:r>
              <a:rPr lang="sr-Latn-CS" smtClean="0"/>
              <a:t>Poboljšanje cirkulacije i trofike</a:t>
            </a:r>
          </a:p>
          <a:p>
            <a:pPr eaLnBrk="1" hangingPunct="1"/>
            <a:r>
              <a:rPr lang="sr-Latn-CS" smtClean="0"/>
              <a:t>Reedukacija funkcije</a:t>
            </a:r>
          </a:p>
          <a:p>
            <a:pPr eaLnBrk="1" hangingPunct="1"/>
            <a:endParaRPr lang="sr-Latn-CS" smtClean="0"/>
          </a:p>
          <a:p>
            <a:pPr eaLnBrk="1" hangingPunct="1">
              <a:buFont typeface="Wingdings" pitchFamily="2" charset="2"/>
              <a:buNone/>
            </a:pPr>
            <a:endParaRPr lang="sr-Latn-C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Metode kineziterapije</a:t>
            </a:r>
            <a:endParaRPr lang="en-US"/>
          </a:p>
        </p:txBody>
      </p:sp>
      <p:sp>
        <p:nvSpPr>
          <p:cNvPr id="46083" name="Content Placeholder 2"/>
          <p:cNvSpPr>
            <a:spLocks noGrp="1"/>
          </p:cNvSpPr>
          <p:nvPr>
            <p:ph sz="quarter" idx="1"/>
          </p:nvPr>
        </p:nvSpPr>
        <p:spPr>
          <a:xfrm>
            <a:off x="457200" y="1600200"/>
            <a:ext cx="7467600" cy="4873625"/>
          </a:xfrm>
        </p:spPr>
        <p:txBody>
          <a:bodyPr/>
          <a:lstStyle/>
          <a:p>
            <a:pPr eaLnBrk="1" hangingPunct="1"/>
            <a:r>
              <a:rPr lang="sr-Latn-CS" smtClean="0"/>
              <a:t>PNF tehnika - trodimenzionalni, dijagonalni i spinalni pokreti</a:t>
            </a:r>
          </a:p>
          <a:p>
            <a:pPr eaLnBrk="1" hangingPunct="1"/>
            <a:r>
              <a:rPr lang="sr-Latn-CS" smtClean="0"/>
              <a:t>Klein-Vogelbach tehnika - stabilizacione vežbe</a:t>
            </a:r>
          </a:p>
          <a:p>
            <a:pPr eaLnBrk="1" hangingPunct="1"/>
            <a:r>
              <a:rPr lang="sr-Latn-CS" smtClean="0"/>
              <a:t>Korekcija držanje tela</a:t>
            </a:r>
          </a:p>
          <a:p>
            <a:pPr eaLnBrk="1" hangingPunct="1"/>
            <a:r>
              <a:rPr lang="sr-Latn-CS" smtClean="0"/>
              <a:t>Jačanje mišića</a:t>
            </a:r>
          </a:p>
          <a:p>
            <a:pPr eaLnBrk="1" hangingPunct="1"/>
            <a:r>
              <a:rPr lang="sr-Latn-CS" smtClean="0"/>
              <a:t>Obuka zaštitnim položajima</a:t>
            </a:r>
          </a:p>
          <a:p>
            <a:pPr eaLnBrk="1" hangingPunct="1"/>
            <a:r>
              <a:rPr lang="sr-Latn-CS" smtClean="0"/>
              <a:t>Vežbe autorasta</a:t>
            </a:r>
          </a:p>
          <a:p>
            <a:pPr eaLnBrk="1" hangingPunct="1"/>
            <a:r>
              <a:rPr lang="sr-Latn-CS" smtClean="0"/>
              <a:t>Vežbe statičkih kontrakcija</a:t>
            </a:r>
          </a:p>
          <a:p>
            <a:pPr eaLnBrk="1" hangingPunct="1"/>
            <a:r>
              <a:rPr lang="sr-Latn-CS" smtClean="0"/>
              <a:t>Vežbe relaksacije</a:t>
            </a:r>
          </a:p>
          <a:p>
            <a:pPr eaLnBrk="1" hangingPunct="1"/>
            <a:r>
              <a:rPr lang="sr-Latn-CS" smtClean="0"/>
              <a:t>Vežbe istezanja</a:t>
            </a:r>
          </a:p>
          <a:p>
            <a:pPr eaLnBrk="1" hangingPunct="1"/>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47107" name="Rectangle 3"/>
          <p:cNvSpPr>
            <a:spLocks noGrp="1" noChangeArrowheads="1"/>
          </p:cNvSpPr>
          <p:nvPr>
            <p:ph sz="quarter" idx="1"/>
          </p:nvPr>
        </p:nvSpPr>
        <p:spPr>
          <a:xfrm>
            <a:off x="457200" y="1600200"/>
            <a:ext cx="7467600" cy="4873625"/>
          </a:xfrm>
        </p:spPr>
        <p:txBody>
          <a:bodyPr/>
          <a:lstStyle/>
          <a:p>
            <a:pPr eaLnBrk="1" hangingPunct="1"/>
            <a:r>
              <a:rPr lang="sr-Latn-CS" sz="2800" smtClean="0"/>
              <a:t>Sve navedene procedure (termo, elektro i masaža) služe kao uvod u </a:t>
            </a:r>
            <a:r>
              <a:rPr lang="sr-Latn-CS" sz="2800" b="1" smtClean="0"/>
              <a:t>kineziterapiju</a:t>
            </a:r>
            <a:r>
              <a:rPr lang="sr-Latn-CS" sz="2800" smtClean="0"/>
              <a:t> (terapija pokretom, medicinska gimnastika). Vežbe istezanja, izometriske vežbe za snaženje mišića, rasteretne vežbe i vežbe posture (držanja) sprovode se pod nadzorom fizioterapeuta. Bitno je istaknuti važnost medicinske gimnastike u ponovnom vraćanju i/ili održavanju funkcije vratne kičme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48131" name="Rectangle 3"/>
          <p:cNvSpPr>
            <a:spLocks noGrp="1" noChangeArrowheads="1"/>
          </p:cNvSpPr>
          <p:nvPr>
            <p:ph sz="quarter" idx="1"/>
          </p:nvPr>
        </p:nvSpPr>
        <p:spPr>
          <a:xfrm>
            <a:off x="457200" y="1600200"/>
            <a:ext cx="7467600" cy="4873625"/>
          </a:xfrm>
        </p:spPr>
        <p:txBody>
          <a:bodyPr/>
          <a:lstStyle/>
          <a:p>
            <a:pPr eaLnBrk="1" hangingPunct="1"/>
            <a:r>
              <a:rPr lang="sr-Latn-CS" smtClean="0"/>
              <a:t>Liječenje bolnog sindroma vratne kičme može se uspešno provesti i </a:t>
            </a:r>
            <a:r>
              <a:rPr lang="sr-Latn-CS" b="1" smtClean="0"/>
              <a:t>metodama hiroprakse</a:t>
            </a:r>
            <a:r>
              <a:rPr lang="sr-Latn-CS" smtClean="0"/>
              <a:t>, ali samo u rukama dobrih stručnjaka.</a:t>
            </a:r>
            <a:br>
              <a:rPr lang="sr-Latn-CS" smtClean="0"/>
            </a:br>
            <a:endParaRPr lang="sr-Latn-CS" smtClean="0"/>
          </a:p>
          <a:p>
            <a:pPr eaLnBrk="1" hangingPunct="1"/>
            <a:endParaRPr lang="sr-Latn-C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49155"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sr-Latn-CS" b="1" smtClean="0"/>
              <a:t>Operativno lečenje</a:t>
            </a:r>
            <a:r>
              <a:rPr lang="sr-Latn-CS" smtClean="0"/>
              <a:t> bolnog sindroma vratne kičme retko je potrebno. </a:t>
            </a:r>
            <a:r>
              <a:rPr lang="sr-Latn-CS" b="1" smtClean="0"/>
              <a:t>Edukacija</a:t>
            </a:r>
            <a:r>
              <a:rPr lang="sr-Latn-CS" smtClean="0"/>
              <a:t> je važna u prevenciji bolova u vratu. Zaštitnim položajima i pokretima pri radu, usklađivanjem visine radne površine stola, korištenjem valjkastog jastuka, spavanjem na boku ili leđima, izbegavanjem dulje vožnje automobilom i drugim postupcima smanjuje se stres na vratnu kralježnicu.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Anatomija </a:t>
            </a:r>
            <a:endParaRPr lang="en-US"/>
          </a:p>
        </p:txBody>
      </p:sp>
      <p:sp>
        <p:nvSpPr>
          <p:cNvPr id="13315" name="Content Placeholder 2"/>
          <p:cNvSpPr>
            <a:spLocks noGrp="1"/>
          </p:cNvSpPr>
          <p:nvPr>
            <p:ph sz="quarter" idx="1"/>
          </p:nvPr>
        </p:nvSpPr>
        <p:spPr>
          <a:xfrm>
            <a:off x="457200" y="1600200"/>
            <a:ext cx="7467600" cy="4873625"/>
          </a:xfrm>
        </p:spPr>
        <p:txBody>
          <a:bodyPr/>
          <a:lstStyle/>
          <a:p>
            <a:pPr eaLnBrk="1" hangingPunct="1"/>
            <a:r>
              <a:rPr lang="sr-Latn-CS" smtClean="0"/>
              <a:t>Na gornjoj strani vratnih pršljenova nalaze se bočni nastavci - processus uncinatus</a:t>
            </a:r>
          </a:p>
          <a:p>
            <a:pPr eaLnBrk="1" hangingPunct="1"/>
            <a:r>
              <a:rPr lang="sr-Latn-CS" smtClean="0"/>
              <a:t>Uzglobljavanjem ovih nastavaka sa telom pršljena nastaje unkovertebralni zglob - Luška</a:t>
            </a:r>
          </a:p>
          <a:p>
            <a:pPr eaLnBrk="1" hangingPunct="1"/>
            <a:r>
              <a:rPr lang="sr-Latn-CS" smtClean="0"/>
              <a:t>Dva susedna pršljena međusobno su vezana sa dva apofizalna, dva unkovertebralna zgloba i diskusom</a:t>
            </a:r>
          </a:p>
          <a:p>
            <a:pPr eaLnBrk="1" hangingPunct="1"/>
            <a:r>
              <a:rPr lang="sr-Latn-CS" smtClean="0"/>
              <a:t>Bočni delovi procesusa uncinatusa mehanički štite nervne korenove od prolapsa diskus intervertebralisa</a:t>
            </a:r>
          </a:p>
          <a:p>
            <a:pPr eaLnBrk="1" hangingPunct="1"/>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50179" name="Rectangle 3"/>
          <p:cNvSpPr>
            <a:spLocks noGrp="1" noChangeArrowheads="1"/>
          </p:cNvSpPr>
          <p:nvPr>
            <p:ph sz="quarter" idx="1"/>
          </p:nvPr>
        </p:nvSpPr>
        <p:spPr>
          <a:xfrm>
            <a:off x="457200" y="1600200"/>
            <a:ext cx="7467600" cy="4873625"/>
          </a:xfrm>
        </p:spPr>
        <p:txBody>
          <a:bodyPr/>
          <a:lstStyle/>
          <a:p>
            <a:pPr eaLnBrk="1" hangingPunct="1"/>
            <a:r>
              <a:rPr lang="sr-Latn-CS" smtClean="0"/>
              <a:t>Svako-dnevno 20-minutno vežbanje održavaće mišiće vratne kičme dovoljno snažnima kako bi sačuvali funkciju i ublažili brojne traume kojima je vratna kičma svakodnevno izložena</a:t>
            </a:r>
          </a:p>
          <a:p>
            <a:pPr eaLnBrk="1" hangingPunct="1"/>
            <a:endParaRPr lang="sr-Latn-C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sr-Latn-CS" sz="3600"/>
              <a:t>TRZAJNA POVREDA VRATA</a:t>
            </a:r>
          </a:p>
        </p:txBody>
      </p:sp>
      <p:sp>
        <p:nvSpPr>
          <p:cNvPr id="51203"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sr-Latn-CS" smtClean="0"/>
              <a:t> Sve češći uzrok degenerativnih promena vratne kičme su traume glave i vrata u saobraćajnim nezgodama.</a:t>
            </a:r>
          </a:p>
          <a:p>
            <a:pPr eaLnBrk="1" hangingPunct="1">
              <a:lnSpc>
                <a:spcPct val="90000"/>
              </a:lnSpc>
            </a:pPr>
            <a:r>
              <a:rPr lang="sr-Latn-CS" smtClean="0"/>
              <a:t>Trzajna povreda vratne kičme  danas je vrlo česta, najčešća u saobraćajnim udesima (sudar automobila, pad motocikliste, bicikliste i pešaka). Naziv whiplash ozljeda (engl. Whiplash injury) složenica je engleskih riječi - whip (što znači ošinuti bičem, naglo udariti), lash (bič) i injury (ozleda, nezgoda), </a:t>
            </a:r>
            <a:r>
              <a:rPr lang="sr-Latn-CS" sz="2800" smtClean="0">
                <a:solidFill>
                  <a:srgbClr val="FF0000"/>
                </a:solidFill>
              </a:rPr>
              <a:t>a u slobodnom prevodu znači "kao bičem ošinuto", "nagli trzaj glave poput trzaja biča".</a:t>
            </a:r>
            <a:r>
              <a:rPr lang="sr-Latn-CS" sz="2800"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sr-Latn-CS"/>
              <a:t>Patologija</a:t>
            </a:r>
          </a:p>
        </p:txBody>
      </p:sp>
      <p:sp>
        <p:nvSpPr>
          <p:cNvPr id="52227" name="Rectangle 3"/>
          <p:cNvSpPr>
            <a:spLocks noGrp="1" noChangeArrowheads="1"/>
          </p:cNvSpPr>
          <p:nvPr>
            <p:ph sz="quarter" idx="1"/>
          </p:nvPr>
        </p:nvSpPr>
        <p:spPr>
          <a:xfrm>
            <a:off x="457200" y="1600200"/>
            <a:ext cx="7467600" cy="4873625"/>
          </a:xfrm>
        </p:spPr>
        <p:txBody>
          <a:bodyPr/>
          <a:lstStyle/>
          <a:p>
            <a:pPr eaLnBrk="1" hangingPunct="1"/>
            <a:r>
              <a:rPr lang="sr-Latn-CS" sz="2800" smtClean="0"/>
              <a:t>Prilikom sudara dva automobila, pod pretpostavkom da ste u prednjem koji je udaren odpozadi, dok se automobil ne zaustavi, vaše telo i vratna kičma prolaze kroz  nekoliko faza. Odmah nakon udara ramena putuju napred, sve dok nisu u položaju ispred glave, a vrat se isteže natrag. Prilikom kočenja automobil se naglo zaustavlja, što baca glavu i vrat unatrag, sve dok ne udare u sedište, tj. držač za glavu.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sr-Latn-CS"/>
              <a:t>Statistika</a:t>
            </a:r>
          </a:p>
        </p:txBody>
      </p:sp>
      <p:sp>
        <p:nvSpPr>
          <p:cNvPr id="5325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sr-Latn-CS" smtClean="0"/>
              <a:t>Prema nekim statistikama, broj trzajnih povreda vrata u poslednjih deset godina porastao je čak pet puta. Kao posledica sudara, otprilike 20 posto ljudi ima problema s glavom i vratnom kičmom. Iako se neki oporave relativno brzo, neki razvijaju hronično stanje koje dovodi do bolova, a katkad i nemogućnosti obavljanja aktivnosti iz svakodnevnog života.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sr-Latn-CS" sz="4000"/>
              <a:t>Posledice povređivanja u saobraćaju</a:t>
            </a:r>
          </a:p>
        </p:txBody>
      </p:sp>
      <p:sp>
        <p:nvSpPr>
          <p:cNvPr id="54275" name="Rectangle 3"/>
          <p:cNvSpPr>
            <a:spLocks noGrp="1" noChangeArrowheads="1"/>
          </p:cNvSpPr>
          <p:nvPr>
            <p:ph sz="quarter" idx="1"/>
          </p:nvPr>
        </p:nvSpPr>
        <p:spPr>
          <a:xfrm>
            <a:off x="457200" y="1600200"/>
            <a:ext cx="7467600" cy="4873625"/>
          </a:xfrm>
        </p:spPr>
        <p:txBody>
          <a:bodyPr/>
          <a:lstStyle/>
          <a:p>
            <a:pPr eaLnBrk="1" hangingPunct="1"/>
            <a:r>
              <a:rPr lang="sr-Latn-CS" smtClean="0"/>
              <a:t>Bolovi u vratu</a:t>
            </a:r>
          </a:p>
          <a:p>
            <a:pPr eaLnBrk="1" hangingPunct="1"/>
            <a:r>
              <a:rPr lang="sr-Latn-CS" smtClean="0"/>
              <a:t>Nestabilnost vratne kičme</a:t>
            </a:r>
          </a:p>
          <a:p>
            <a:pPr eaLnBrk="1" hangingPunct="1"/>
            <a:r>
              <a:rPr lang="sr-Latn-CS" smtClean="0"/>
              <a:t>Povrede kičmene moždine </a:t>
            </a:r>
          </a:p>
          <a:p>
            <a:pPr eaLnBrk="1" hangingPunct="1"/>
            <a:r>
              <a:rPr lang="sr-Latn-CS" smtClean="0"/>
              <a:t>Povrede diskalnih struktura</a:t>
            </a:r>
          </a:p>
          <a:p>
            <a:pPr eaLnBrk="1" hangingPunct="1"/>
            <a:r>
              <a:rPr lang="sr-Latn-CS" smtClean="0"/>
              <a:t>Prelomi vratnih pršljenova</a:t>
            </a:r>
          </a:p>
          <a:p>
            <a:pPr eaLnBrk="1" hangingPunct="1"/>
            <a:r>
              <a:rPr lang="sr-Latn-CS" smtClean="0"/>
              <a:t>Iščašenja vratnih pršljenova</a:t>
            </a:r>
          </a:p>
          <a:p>
            <a:pPr eaLnBrk="1" hangingPunct="1"/>
            <a:r>
              <a:rPr lang="sr-Latn-CS" smtClean="0"/>
              <a:t>Rascep mišića i ligamenata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sr-Latn-CS"/>
              <a:t>Dijagnostika</a:t>
            </a:r>
          </a:p>
        </p:txBody>
      </p:sp>
      <p:sp>
        <p:nvSpPr>
          <p:cNvPr id="55299" name="Rectangle 3"/>
          <p:cNvSpPr>
            <a:spLocks noGrp="1" noChangeArrowheads="1"/>
          </p:cNvSpPr>
          <p:nvPr>
            <p:ph sz="quarter" idx="1"/>
          </p:nvPr>
        </p:nvSpPr>
        <p:spPr>
          <a:xfrm>
            <a:off x="457200" y="1600200"/>
            <a:ext cx="7467600" cy="4873625"/>
          </a:xfrm>
        </p:spPr>
        <p:txBody>
          <a:bodyPr/>
          <a:lstStyle/>
          <a:p>
            <a:pPr eaLnBrk="1" hangingPunct="1"/>
            <a:r>
              <a:rPr lang="sr-Latn-CS" smtClean="0"/>
              <a:t>Lekarski pregled</a:t>
            </a:r>
          </a:p>
          <a:p>
            <a:pPr eaLnBrk="1" hangingPunct="1"/>
            <a:r>
              <a:rPr lang="sr-Latn-CS" smtClean="0"/>
              <a:t>Analiza pokretljivosti vratne kičme</a:t>
            </a:r>
          </a:p>
          <a:p>
            <a:pPr eaLnBrk="1" hangingPunct="1"/>
            <a:r>
              <a:rPr lang="sr-Latn-CS" smtClean="0"/>
              <a:t>Analiza nervnih ispada</a:t>
            </a:r>
          </a:p>
          <a:p>
            <a:pPr eaLnBrk="1" hangingPunct="1"/>
            <a:r>
              <a:rPr lang="sr-Latn-CS" smtClean="0"/>
              <a:t>Radiografija</a:t>
            </a:r>
          </a:p>
          <a:p>
            <a:pPr eaLnBrk="1" hangingPunct="1"/>
            <a:r>
              <a:rPr lang="sr-Latn-CS" smtClean="0"/>
              <a:t>Skener</a:t>
            </a:r>
          </a:p>
          <a:p>
            <a:pPr eaLnBrk="1" hangingPunct="1"/>
            <a:r>
              <a:rPr lang="sr-Latn-CS" smtClean="0"/>
              <a:t>MRI</a:t>
            </a:r>
          </a:p>
          <a:p>
            <a:pPr eaLnBrk="1" hangingPunct="1"/>
            <a:r>
              <a:rPr lang="sr-Latn-CS" smtClean="0"/>
              <a:t>ECHO dijagnostika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sr-Latn-CS"/>
              <a:t>Patologija</a:t>
            </a:r>
          </a:p>
        </p:txBody>
      </p:sp>
      <p:sp>
        <p:nvSpPr>
          <p:cNvPr id="56323" name="Rectangle 3"/>
          <p:cNvSpPr>
            <a:spLocks noGrp="1" noChangeArrowheads="1"/>
          </p:cNvSpPr>
          <p:nvPr>
            <p:ph sz="quarter" idx="1"/>
          </p:nvPr>
        </p:nvSpPr>
        <p:spPr>
          <a:xfrm>
            <a:off x="457200" y="1600200"/>
            <a:ext cx="7467600" cy="4873625"/>
          </a:xfrm>
        </p:spPr>
        <p:txBody>
          <a:bodyPr/>
          <a:lstStyle/>
          <a:p>
            <a:pPr eaLnBrk="1" hangingPunct="1"/>
            <a:r>
              <a:rPr lang="sr-Latn-CS" smtClean="0"/>
              <a:t>Dakle, klasični mehanizam povrede </a:t>
            </a:r>
            <a:r>
              <a:rPr lang="sr-Latn-CS" smtClean="0">
                <a:solidFill>
                  <a:srgbClr val="FF0000"/>
                </a:solidFill>
              </a:rPr>
              <a:t>whiplash događa se u sekundi</a:t>
            </a:r>
            <a:r>
              <a:rPr lang="sr-Latn-CS" smtClean="0"/>
              <a:t>. Bitan uzrok je i brzina vožnje - što je veća, trzajne povrede su češće i jače. Zaštitni vazdušni jastuk je bitan elemenat za smanjenje rizika od teških povreda vratne kičme.</a:t>
            </a:r>
          </a:p>
          <a:p>
            <a:pPr eaLnBrk="1" hangingPunct="1"/>
            <a:endParaRPr lang="sr-Latn-C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5734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sr-Latn-CS" b="1" smtClean="0"/>
              <a:t>Postupak</a:t>
            </a:r>
            <a:r>
              <a:rPr lang="sr-Latn-CS" smtClean="0"/>
              <a:t> - Vrsta tretmana zavisi o toga šta su prethodne pretrage otkrile o uzrocima. U akutnoj fazi, većina pacijenata uspešno se leči mirovanjem, lekovima za opuštanje mišića i smanjenje bola, antiinflamatornim lekovima, primenom toplote ili krioterapije (led), prilagođavanjem aktivnosti dnevnog života i načina rada, vežbama i primenom fizikalne terapije.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58371" name="Rectangle 3"/>
          <p:cNvSpPr>
            <a:spLocks noGrp="1" noChangeArrowheads="1"/>
          </p:cNvSpPr>
          <p:nvPr>
            <p:ph sz="quarter" idx="1"/>
          </p:nvPr>
        </p:nvSpPr>
        <p:spPr>
          <a:xfrm>
            <a:off x="457200" y="1600200"/>
            <a:ext cx="7467600" cy="4873625"/>
          </a:xfrm>
        </p:spPr>
        <p:txBody>
          <a:bodyPr/>
          <a:lstStyle/>
          <a:p>
            <a:pPr eaLnBrk="1" hangingPunct="1"/>
            <a:r>
              <a:rPr lang="sr-Latn-CS" smtClean="0"/>
              <a:t>U prva 24 sata može se primeniti </a:t>
            </a:r>
            <a:r>
              <a:rPr lang="sr-Latn-CS" b="1" smtClean="0"/>
              <a:t>krioterapija (terapija ledom), uz lagano pokretanje glave</a:t>
            </a:r>
            <a:r>
              <a:rPr lang="sr-Latn-CS" smtClean="0"/>
              <a:t>. Radi opuštanja mišića i poboljšanja cirkulacije, a samim time i smanjenja bola, dozirano se primenjuju i </a:t>
            </a:r>
            <a:r>
              <a:rPr lang="sr-Latn-CS" b="1" smtClean="0"/>
              <a:t>elektroterapija, magnetoterapija i terapija ultrazvukom</a:t>
            </a:r>
            <a:r>
              <a:rPr lang="sr-Latn-CS" smtClean="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59395" name="Rectangle 3"/>
          <p:cNvSpPr>
            <a:spLocks noGrp="1" noChangeArrowheads="1"/>
          </p:cNvSpPr>
          <p:nvPr>
            <p:ph sz="quarter" idx="1"/>
          </p:nvPr>
        </p:nvSpPr>
        <p:spPr>
          <a:xfrm>
            <a:off x="457200" y="1600200"/>
            <a:ext cx="7467600" cy="4873625"/>
          </a:xfrm>
        </p:spPr>
        <p:txBody>
          <a:bodyPr/>
          <a:lstStyle/>
          <a:p>
            <a:pPr eaLnBrk="1" hangingPunct="1"/>
            <a:r>
              <a:rPr lang="sr-Latn-CS" smtClean="0"/>
              <a:t>Viši fizioterapeut pacijentu može pokazati i nekoliko </a:t>
            </a:r>
            <a:r>
              <a:rPr lang="sr-Latn-CS" b="1" smtClean="0"/>
              <a:t>kratkih vežbi koje se mogu sprovoditi kod kuće</a:t>
            </a:r>
            <a:r>
              <a:rPr lang="sr-Latn-CS" smtClean="0"/>
              <a:t>. U početku se preporučuje i određeno razdoblje </a:t>
            </a:r>
            <a:r>
              <a:rPr lang="sr-Latn-CS" b="1" smtClean="0"/>
              <a:t>bolovanja</a:t>
            </a:r>
            <a:r>
              <a:rPr lang="sr-Latn-CS" smtClean="0"/>
              <a:t> ili, ako to nije moguće, </a:t>
            </a:r>
            <a:r>
              <a:rPr lang="sr-Latn-CS" b="1" smtClean="0"/>
              <a:t>prilagođavanje radnih aktivnosti</a:t>
            </a:r>
            <a:r>
              <a:rPr lang="sr-Latn-CS" smtClean="0"/>
              <a:t>.</a:t>
            </a:r>
          </a:p>
          <a:p>
            <a:pPr eaLnBrk="1" hangingPunct="1"/>
            <a:endParaRPr lang="sr-Latn-C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sr-Latn-CS"/>
              <a:t>Anatomija</a:t>
            </a:r>
            <a:endParaRPr lang="en-US"/>
          </a:p>
        </p:txBody>
      </p:sp>
      <p:sp>
        <p:nvSpPr>
          <p:cNvPr id="14339" name="Rectangle 3"/>
          <p:cNvSpPr>
            <a:spLocks noGrp="1" noChangeArrowheads="1"/>
          </p:cNvSpPr>
          <p:nvPr>
            <p:ph type="body" sz="half" idx="1"/>
          </p:nvPr>
        </p:nvSpPr>
        <p:spPr>
          <a:xfrm>
            <a:off x="571500" y="1946275"/>
            <a:ext cx="4408488" cy="4114800"/>
          </a:xfrm>
        </p:spPr>
        <p:txBody>
          <a:bodyPr/>
          <a:lstStyle/>
          <a:p>
            <a:pPr eaLnBrk="1" hangingPunct="1">
              <a:lnSpc>
                <a:spcPct val="80000"/>
              </a:lnSpc>
            </a:pPr>
            <a:r>
              <a:rPr lang="sr-Latn-CS" smtClean="0"/>
              <a:t>Prvi pršljen naziva se atlas i uzglobljava sa drugim pršljenom preko jednog osovinskog zgloba. </a:t>
            </a:r>
          </a:p>
          <a:p>
            <a:pPr eaLnBrk="1" hangingPunct="1">
              <a:lnSpc>
                <a:spcPct val="80000"/>
              </a:lnSpc>
            </a:pPr>
            <a:r>
              <a:rPr lang="sr-Latn-CS" smtClean="0">
                <a:solidFill>
                  <a:srgbClr val="FF0000"/>
                </a:solidFill>
              </a:rPr>
              <a:t>Atlas je latinsko ime za: NOSAČ; Epistropheus je grško ime za: OKRETAČ.</a:t>
            </a:r>
            <a:r>
              <a:rPr lang="sr-Latn-CS" smtClean="0"/>
              <a:t>  </a:t>
            </a:r>
          </a:p>
          <a:p>
            <a:pPr eaLnBrk="1" hangingPunct="1">
              <a:lnSpc>
                <a:spcPct val="80000"/>
              </a:lnSpc>
            </a:pPr>
            <a:endParaRPr lang="sr-Latn-CS" smtClean="0"/>
          </a:p>
          <a:p>
            <a:pPr eaLnBrk="1" hangingPunct="1">
              <a:lnSpc>
                <a:spcPct val="80000"/>
              </a:lnSpc>
            </a:pPr>
            <a:r>
              <a:rPr lang="sr-Latn-CS" smtClean="0"/>
              <a:t>Ostali pršljenovi su povezani sa četiri zgloba i diskusom koji se nalazi izmedju dva pršljenska tela.</a:t>
            </a:r>
            <a:endParaRPr lang="en-US" smtClean="0"/>
          </a:p>
        </p:txBody>
      </p:sp>
      <p:pic>
        <p:nvPicPr>
          <p:cNvPr id="14340" name="Picture 8" descr="Atlas_Axis"/>
          <p:cNvPicPr>
            <a:picLocks noGrp="1" noChangeAspect="1" noChangeArrowheads="1"/>
          </p:cNvPicPr>
          <p:nvPr>
            <p:ph type="clipArt" sz="half" idx="2"/>
          </p:nvPr>
        </p:nvPicPr>
        <p:blipFill>
          <a:blip r:embed="rId2" cstate="print"/>
          <a:srcRect/>
          <a:stretch>
            <a:fillRect/>
          </a:stretch>
        </p:blipFill>
        <p:spPr>
          <a:xfrm>
            <a:off x="5646738" y="1928813"/>
            <a:ext cx="2781300" cy="3475037"/>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60419" name="Rectangle 3"/>
          <p:cNvSpPr>
            <a:spLocks noGrp="1" noChangeArrowheads="1"/>
          </p:cNvSpPr>
          <p:nvPr>
            <p:ph sz="quarter" idx="1"/>
          </p:nvPr>
        </p:nvSpPr>
        <p:spPr>
          <a:xfrm>
            <a:off x="457200" y="1600200"/>
            <a:ext cx="7467600" cy="4873625"/>
          </a:xfrm>
        </p:spPr>
        <p:txBody>
          <a:bodyPr/>
          <a:lstStyle/>
          <a:p>
            <a:pPr eaLnBrk="1" hangingPunct="1"/>
            <a:r>
              <a:rPr lang="sr-Latn-CS" smtClean="0"/>
              <a:t>U svetu se trenutno sprovodi još jedna metoda terapije trzajnih ozljeda - </a:t>
            </a:r>
            <a:r>
              <a:rPr lang="sr-Latn-CS" b="1" smtClean="0"/>
              <a:t>Multi Cervical Unit (MCU)</a:t>
            </a:r>
            <a:r>
              <a:rPr lang="sr-Latn-CS" smtClean="0"/>
              <a:t>. Za MCU terapije </a:t>
            </a:r>
            <a:r>
              <a:rPr lang="sr-Latn-CS" b="1" smtClean="0"/>
              <a:t>aktivna je uloga pacijenta</a:t>
            </a:r>
            <a:r>
              <a:rPr lang="sr-Latn-CS" smtClean="0"/>
              <a:t> tokom tretmana i on lično kontroliše izvođenje pokreta i jačanje mišića. U tom slučaju glava pacijenta nalazi se u svojevrsnom obruču spojenom preko senzora na računanar.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sr-Latn-CS"/>
              <a:t>Terapija</a:t>
            </a:r>
          </a:p>
        </p:txBody>
      </p:sp>
      <p:sp>
        <p:nvSpPr>
          <p:cNvPr id="61443" name="Rectangle 3"/>
          <p:cNvSpPr>
            <a:spLocks noGrp="1" noChangeArrowheads="1"/>
          </p:cNvSpPr>
          <p:nvPr>
            <p:ph sz="quarter" idx="1"/>
          </p:nvPr>
        </p:nvSpPr>
        <p:spPr>
          <a:xfrm>
            <a:off x="457200" y="1600200"/>
            <a:ext cx="7467600" cy="4873625"/>
          </a:xfrm>
        </p:spPr>
        <p:txBody>
          <a:bodyPr/>
          <a:lstStyle/>
          <a:p>
            <a:pPr eaLnBrk="1" hangingPunct="1"/>
            <a:r>
              <a:rPr lang="sr-Latn-CS" sz="2800" smtClean="0"/>
              <a:t>Pri izvođenju pokreta i vežbi snage pacijent istovremeno prati rezultate na monitoru. Svaki pokret precizno kontroliše i sam aparat, tako da pacijent ne može preterati u aktivnostima. Tako se pacijenti oslobađaju straha od nagle i jake boli izazvane promenom položaja glave, što znači stecanje poverenja, lakše opuštanje i brži proces rehabilitacije. Zbog te činjenice, MCU tehnika izrazito je dobra u terapiji whiplasha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sr-Latn-CS"/>
              <a:t>Koren C5 i C6</a:t>
            </a:r>
            <a:endParaRPr lang="en-US"/>
          </a:p>
        </p:txBody>
      </p:sp>
      <p:pic>
        <p:nvPicPr>
          <p:cNvPr id="62467" name="Picture 5"/>
          <p:cNvPicPr>
            <a:picLocks noGrp="1" noChangeAspect="1" noChangeArrowheads="1"/>
          </p:cNvPicPr>
          <p:nvPr>
            <p:ph type="clipArt" sz="half" idx="1"/>
          </p:nvPr>
        </p:nvPicPr>
        <p:blipFill>
          <a:blip r:embed="rId2" cstate="print"/>
          <a:srcRect/>
          <a:stretch>
            <a:fillRect/>
          </a:stretch>
        </p:blipFill>
        <p:spPr>
          <a:xfrm>
            <a:off x="1169988" y="2089150"/>
            <a:ext cx="3810000" cy="3829050"/>
          </a:xfrm>
          <a:ln w="76200" cmpd="tri">
            <a:solidFill>
              <a:schemeClr val="tx1"/>
            </a:solidFill>
          </a:ln>
        </p:spPr>
      </p:pic>
      <p:pic>
        <p:nvPicPr>
          <p:cNvPr id="62468" name="Picture 4"/>
          <p:cNvPicPr>
            <a:picLocks noGrp="1" noChangeAspect="1" noChangeArrowheads="1"/>
          </p:cNvPicPr>
          <p:nvPr>
            <p:ph type="body" sz="half" idx="2"/>
          </p:nvPr>
        </p:nvPicPr>
        <p:blipFill>
          <a:blip r:embed="rId3" cstate="print"/>
          <a:srcRect/>
          <a:stretch>
            <a:fillRect/>
          </a:stretch>
        </p:blipFill>
        <p:spPr>
          <a:xfrm>
            <a:off x="5132388" y="2046288"/>
            <a:ext cx="3810000" cy="3914775"/>
          </a:xfrm>
          <a:ln w="76200" cmpd="tri">
            <a:solidFill>
              <a:schemeClr val="tx1"/>
            </a:solid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066800" y="812800"/>
            <a:ext cx="7162800" cy="5702300"/>
          </a:xfrm>
          <a:prstGeom prst="rect">
            <a:avLst/>
          </a:prstGeom>
          <a:solidFill>
            <a:schemeClr val="hlink"/>
          </a:solidFill>
          <a:ln w="12700">
            <a:noFill/>
            <a:miter lim="800000"/>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066800" y="762000"/>
            <a:ext cx="7162800" cy="5486400"/>
          </a:xfrm>
          <a:prstGeom prst="rect">
            <a:avLst/>
          </a:prstGeom>
          <a:solidFill>
            <a:schemeClr val="hlink"/>
          </a:solidFill>
          <a:ln w="12700">
            <a:noFill/>
            <a:miter lim="800000"/>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914400" y="304800"/>
            <a:ext cx="7239000" cy="6477000"/>
          </a:xfrm>
          <a:prstGeom prst="rect">
            <a:avLst/>
          </a:prstGeom>
          <a:noFill/>
          <a:ln w="12700">
            <a:noFill/>
            <a:miter lim="800000"/>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762000" y="685800"/>
            <a:ext cx="7734300" cy="5697538"/>
          </a:xfrm>
          <a:prstGeom prst="rect">
            <a:avLst/>
          </a:prstGeom>
          <a:solidFill>
            <a:srgbClr val="FFFFCC"/>
          </a:solidFill>
          <a:ln w="12700">
            <a:noFill/>
            <a:miter lim="800000"/>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Grp="1" noChangeAspect="1" noChangeArrowheads="1"/>
          </p:cNvPicPr>
          <p:nvPr>
            <p:ph type="clipArt" sz="half" idx="1"/>
          </p:nvPr>
        </p:nvPicPr>
        <p:blipFill>
          <a:blip r:embed="rId2" cstate="print"/>
          <a:srcRect/>
          <a:stretch>
            <a:fillRect/>
          </a:stretch>
        </p:blipFill>
        <p:spPr>
          <a:xfrm>
            <a:off x="990600" y="1143000"/>
            <a:ext cx="7516813" cy="4738688"/>
          </a:xfrm>
          <a:solidFill>
            <a:srgbClr val="FFFFCC"/>
          </a:solid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sr-Latn-CS"/>
              <a:t>Lezija n. ulnarisa i medijanusa</a:t>
            </a:r>
            <a:endParaRPr lang="en-US"/>
          </a:p>
        </p:txBody>
      </p:sp>
      <p:pic>
        <p:nvPicPr>
          <p:cNvPr id="68611" name="Picture 3"/>
          <p:cNvPicPr>
            <a:picLocks noGrp="1" noChangeAspect="1" noChangeArrowheads="1"/>
          </p:cNvPicPr>
          <p:nvPr>
            <p:ph type="clipArt" sz="half" idx="1"/>
          </p:nvPr>
        </p:nvPicPr>
        <p:blipFill>
          <a:blip r:embed="rId2" cstate="print"/>
          <a:srcRect/>
          <a:stretch>
            <a:fillRect/>
          </a:stretch>
        </p:blipFill>
        <p:spPr>
          <a:xfrm>
            <a:off x="685800" y="1981200"/>
            <a:ext cx="3810000" cy="4495800"/>
          </a:xfrm>
          <a:solidFill>
            <a:schemeClr val="hlink"/>
          </a:solidFill>
          <a:ln w="57150">
            <a:solidFill>
              <a:srgbClr val="FF0000"/>
            </a:solidFill>
          </a:ln>
        </p:spPr>
      </p:pic>
      <p:pic>
        <p:nvPicPr>
          <p:cNvPr id="68612" name="Picture 4"/>
          <p:cNvPicPr>
            <a:picLocks noGrp="1" noChangeAspect="1" noChangeArrowheads="1"/>
          </p:cNvPicPr>
          <p:nvPr>
            <p:ph type="body" sz="half" idx="2"/>
          </p:nvPr>
        </p:nvPicPr>
        <p:blipFill>
          <a:blip r:embed="rId3" cstate="print"/>
          <a:srcRect/>
          <a:stretch>
            <a:fillRect/>
          </a:stretch>
        </p:blipFill>
        <p:spPr>
          <a:xfrm>
            <a:off x="4648200" y="1981200"/>
            <a:ext cx="3810000" cy="4495800"/>
          </a:xfrm>
          <a:solidFill>
            <a:schemeClr val="hlink"/>
          </a:solidFill>
          <a:ln w="57150">
            <a:solidFill>
              <a:srgbClr val="FF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r-Latn-CS" smtClean="0"/>
              <a:t>anatomija</a:t>
            </a:r>
            <a:endParaRPr lang="en-US"/>
          </a:p>
        </p:txBody>
      </p:sp>
      <p:sp>
        <p:nvSpPr>
          <p:cNvPr id="15363" name="Content Placeholder 2"/>
          <p:cNvSpPr>
            <a:spLocks noGrp="1"/>
          </p:cNvSpPr>
          <p:nvPr>
            <p:ph sz="quarter" idx="1"/>
          </p:nvPr>
        </p:nvSpPr>
        <p:spPr>
          <a:xfrm>
            <a:off x="457200" y="1600200"/>
            <a:ext cx="8186738" cy="4873625"/>
          </a:xfrm>
        </p:spPr>
        <p:txBody>
          <a:bodyPr/>
          <a:lstStyle/>
          <a:p>
            <a:pPr eaLnBrk="1" hangingPunct="1"/>
            <a:r>
              <a:rPr lang="sr-Latn-CS" smtClean="0"/>
              <a:t>Diskis je sastavljen od anulus fibrosusa i nucleus pulposusa</a:t>
            </a:r>
          </a:p>
          <a:p>
            <a:pPr eaLnBrk="1" hangingPunct="1"/>
            <a:r>
              <a:rPr lang="sr-Latn-CS" smtClean="0"/>
              <a:t>Sa starenjem opada procenat vode i dolazi do degeneracije u smislu vakuolizacije i fragmetisanja</a:t>
            </a:r>
          </a:p>
          <a:p>
            <a:pPr eaLnBrk="1" hangingPunct="1"/>
            <a:r>
              <a:rPr lang="sr-Latn-CS" smtClean="0"/>
              <a:t>Asimetričnim opterećenjem anusula dolazi do stvaranja osteofita</a:t>
            </a:r>
          </a:p>
          <a:p>
            <a:pPr eaLnBrk="1" hangingPunct="1"/>
            <a:r>
              <a:rPr lang="sr-Latn-CS" smtClean="0"/>
              <a:t>Intervertebralni otvor je oivičen sa unkovertebralnim i apofizarnim (faset) zglobovima</a:t>
            </a: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sr-Latn-CS"/>
              <a:t>Anatomija</a:t>
            </a:r>
            <a:endParaRPr lang="en-US"/>
          </a:p>
        </p:txBody>
      </p:sp>
      <p:sp>
        <p:nvSpPr>
          <p:cNvPr id="16387" name="Rectangle 3"/>
          <p:cNvSpPr>
            <a:spLocks noGrp="1" noChangeArrowheads="1"/>
          </p:cNvSpPr>
          <p:nvPr>
            <p:ph sz="quarter" idx="1"/>
          </p:nvPr>
        </p:nvSpPr>
        <p:spPr>
          <a:xfrm>
            <a:off x="457200" y="1600200"/>
            <a:ext cx="8186738" cy="4873625"/>
          </a:xfrm>
        </p:spPr>
        <p:txBody>
          <a:bodyPr/>
          <a:lstStyle/>
          <a:p>
            <a:pPr eaLnBrk="1" hangingPunct="1">
              <a:lnSpc>
                <a:spcPct val="90000"/>
              </a:lnSpc>
            </a:pPr>
            <a:r>
              <a:rPr lang="sr-Latn-CS" smtClean="0"/>
              <a:t>Osnovna struktura i poremećaji na vaskularnom regionu su u slivu arterije </a:t>
            </a:r>
            <a:r>
              <a:rPr lang="en-US" smtClean="0"/>
              <a:t>vertebralis, koja prolazi kroz otvore na </a:t>
            </a:r>
            <a:r>
              <a:rPr lang="sr-Latn-CS" smtClean="0"/>
              <a:t>poprečnim nastavcima vratnih pršljenova.</a:t>
            </a:r>
          </a:p>
          <a:p>
            <a:pPr eaLnBrk="1" hangingPunct="1">
              <a:lnSpc>
                <a:spcPct val="90000"/>
              </a:lnSpc>
            </a:pPr>
            <a:r>
              <a:rPr lang="sr-Latn-CS" smtClean="0"/>
              <a:t>Ova arterija je obavijena gustom mrežom simpatičnih vlakana koja kada su nadražena dovode do suženja krvnog suda. </a:t>
            </a:r>
          </a:p>
          <a:p>
            <a:pPr eaLnBrk="1" hangingPunct="1">
              <a:lnSpc>
                <a:spcPct val="90000"/>
              </a:lnSpc>
            </a:pPr>
            <a:r>
              <a:rPr lang="sr-Latn-CS" smtClean="0"/>
              <a:t>Kod degenerativnih promena na vratnim pršljenima dolazi do nadražaja vratnog simpatikusa i insuficijencije arterije vertebralis. </a:t>
            </a:r>
          </a:p>
          <a:p>
            <a:pPr eaLnBrk="1" hangingPunct="1">
              <a:lnSpc>
                <a:spcPct val="90000"/>
              </a:lnSpc>
            </a:pPr>
            <a:r>
              <a:rPr lang="sr-Latn-CS" smtClean="0"/>
              <a:t>Zbog toga dolazi do vrtoglavica i bolova u potiljačnoj regiji.</a:t>
            </a:r>
            <a:r>
              <a:rPr lang="en-US"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6013" y="1196975"/>
            <a:ext cx="7772400" cy="1143000"/>
          </a:xfrm>
        </p:spPr>
        <p:txBody>
          <a:bodyPr/>
          <a:lstStyle/>
          <a:p>
            <a:pPr eaLnBrk="1" fontAlgn="auto" hangingPunct="1">
              <a:spcAft>
                <a:spcPts val="0"/>
              </a:spcAft>
              <a:defRPr/>
            </a:pPr>
            <a:r>
              <a:rPr lang="sr-Latn-CS"/>
              <a:t>Epidemilogija</a:t>
            </a:r>
          </a:p>
        </p:txBody>
      </p:sp>
      <p:sp>
        <p:nvSpPr>
          <p:cNvPr id="17411" name="Rectangle 3"/>
          <p:cNvSpPr>
            <a:spLocks noGrp="1" noChangeArrowheads="1"/>
          </p:cNvSpPr>
          <p:nvPr>
            <p:ph sz="quarter" idx="1"/>
          </p:nvPr>
        </p:nvSpPr>
        <p:spPr>
          <a:xfrm>
            <a:off x="1187450" y="2636838"/>
            <a:ext cx="7772400" cy="3211512"/>
          </a:xfrm>
        </p:spPr>
        <p:txBody>
          <a:bodyPr/>
          <a:lstStyle/>
          <a:p>
            <a:pPr eaLnBrk="1" hangingPunct="1"/>
            <a:r>
              <a:rPr lang="sr-Latn-CS" smtClean="0"/>
              <a:t>Od svih oštećenja kičmenog stuba 36% otpada na vratnu simptomatologiju.</a:t>
            </a:r>
          </a:p>
          <a:p>
            <a:pPr eaLnBrk="1" hangingPunct="1"/>
            <a:r>
              <a:rPr lang="sr-Latn-CS" smtClean="0"/>
              <a:t>Skoro da nema osobe posle 55 godine života da nema degenerativne promene na vratnoj kičmi (okoštavanje).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sr-Latn-CS"/>
              <a:t>Patologija</a:t>
            </a:r>
            <a:endParaRPr lang="en-US"/>
          </a:p>
        </p:txBody>
      </p:sp>
      <p:sp>
        <p:nvSpPr>
          <p:cNvPr id="18435" name="Rectangle 3"/>
          <p:cNvSpPr>
            <a:spLocks noGrp="1" noChangeArrowheads="1"/>
          </p:cNvSpPr>
          <p:nvPr>
            <p:ph sz="quarter" idx="1"/>
          </p:nvPr>
        </p:nvSpPr>
        <p:spPr>
          <a:xfrm>
            <a:off x="457200" y="1600200"/>
            <a:ext cx="7467600" cy="4873625"/>
          </a:xfrm>
        </p:spPr>
        <p:txBody>
          <a:bodyPr/>
          <a:lstStyle/>
          <a:p>
            <a:pPr eaLnBrk="1" hangingPunct="1"/>
            <a:r>
              <a:rPr lang="en-US" smtClean="0"/>
              <a:t>Akutna o</a:t>
            </a:r>
            <a:r>
              <a:rPr lang="sr-Latn-CS" smtClean="0"/>
              <a:t>š</a:t>
            </a:r>
            <a:r>
              <a:rPr lang="en-US" smtClean="0"/>
              <a:t>te</a:t>
            </a:r>
            <a:r>
              <a:rPr lang="sr-Latn-CS" smtClean="0"/>
              <a:t>ć</a:t>
            </a:r>
            <a:r>
              <a:rPr lang="en-US" smtClean="0"/>
              <a:t>enja diskalne strukture nastaju samo u slu</a:t>
            </a:r>
            <a:r>
              <a:rPr lang="sr-Latn-CS" smtClean="0"/>
              <a:t>č</a:t>
            </a:r>
            <a:r>
              <a:rPr lang="en-US" smtClean="0"/>
              <a:t>aju ja</a:t>
            </a:r>
            <a:r>
              <a:rPr lang="sr-Latn-CS" smtClean="0"/>
              <a:t>č</a:t>
            </a:r>
            <a:r>
              <a:rPr lang="en-US" smtClean="0"/>
              <a:t>e traumatizacije, gde se posebno isti</a:t>
            </a:r>
            <a:r>
              <a:rPr lang="sr-Latn-CS" smtClean="0"/>
              <a:t>č</a:t>
            </a:r>
            <a:r>
              <a:rPr lang="en-US" smtClean="0"/>
              <a:t>e trzajna povreda vrata (saobra</a:t>
            </a:r>
            <a:r>
              <a:rPr lang="sr-Latn-CS" smtClean="0"/>
              <a:t>ć</a:t>
            </a:r>
            <a:r>
              <a:rPr lang="en-US" smtClean="0"/>
              <a:t>ajni udesi) i direktno vertikalno savijanje (skok sa platforme na glavu u plitku vodu). </a:t>
            </a:r>
          </a:p>
          <a:p>
            <a:pPr eaLnBrk="1" hangingPunct="1"/>
            <a:endParaRPr lang="en-US"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479</TotalTime>
  <Words>2416</Words>
  <Application>Microsoft Office PowerPoint</Application>
  <PresentationFormat>On-screen Show (4:3)</PresentationFormat>
  <Paragraphs>204</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Times New Roman</vt:lpstr>
      <vt:lpstr>Arial</vt:lpstr>
      <vt:lpstr>Century Schoolbook</vt:lpstr>
      <vt:lpstr>Wingdings</vt:lpstr>
      <vt:lpstr>Wingdings 2</vt:lpstr>
      <vt:lpstr>Calibri</vt:lpstr>
      <vt:lpstr>Oriel</vt:lpstr>
      <vt:lpstr>Cervikalni sindrom</vt:lpstr>
      <vt:lpstr>Definicija</vt:lpstr>
      <vt:lpstr>Definicija</vt:lpstr>
      <vt:lpstr>Anatomija </vt:lpstr>
      <vt:lpstr>Anatomija</vt:lpstr>
      <vt:lpstr>anatomija</vt:lpstr>
      <vt:lpstr>Anatomija</vt:lpstr>
      <vt:lpstr>Epidemilogija</vt:lpstr>
      <vt:lpstr>Patologija</vt:lpstr>
      <vt:lpstr>Patologija</vt:lpstr>
      <vt:lpstr>Patologija</vt:lpstr>
      <vt:lpstr>Patologija</vt:lpstr>
      <vt:lpstr>Patologija</vt:lpstr>
      <vt:lpstr>Patologija</vt:lpstr>
      <vt:lpstr>Klinička slika</vt:lpstr>
      <vt:lpstr>Koren C-5</vt:lpstr>
      <vt:lpstr>Koren C-6</vt:lpstr>
      <vt:lpstr>Koren C-7</vt:lpstr>
      <vt:lpstr>Koren C-8 i TH-1</vt:lpstr>
      <vt:lpstr>Lezije simpatikusa</vt:lpstr>
      <vt:lpstr>Dijagnostika</vt:lpstr>
      <vt:lpstr>Dijagnostika</vt:lpstr>
      <vt:lpstr>Dijagnostika-klinički pregled</vt:lpstr>
      <vt:lpstr>Klinički pregled</vt:lpstr>
      <vt:lpstr>Klinički pregled</vt:lpstr>
      <vt:lpstr>Radiografska dijagnostika</vt:lpstr>
      <vt:lpstr>Klinički entiteti</vt:lpstr>
      <vt:lpstr>Različiti terapijski pristupi </vt:lpstr>
      <vt:lpstr>Terapija</vt:lpstr>
      <vt:lpstr>Terapija</vt:lpstr>
      <vt:lpstr>Fizioterapeutski tretman</vt:lpstr>
      <vt:lpstr>Fizioterapeutski tretman</vt:lpstr>
      <vt:lpstr>Fizioterapeutski tretman</vt:lpstr>
      <vt:lpstr>Kineziterapija </vt:lpstr>
      <vt:lpstr>Zadaci kineziterapije</vt:lpstr>
      <vt:lpstr>Metode kineziterapije</vt:lpstr>
      <vt:lpstr>Terapija</vt:lpstr>
      <vt:lpstr>Terapija</vt:lpstr>
      <vt:lpstr>Terapija</vt:lpstr>
      <vt:lpstr>terapija</vt:lpstr>
      <vt:lpstr>TRZAJNA POVREDA VRATA</vt:lpstr>
      <vt:lpstr>Patologija</vt:lpstr>
      <vt:lpstr>Statistika</vt:lpstr>
      <vt:lpstr>Posledice povređivanja u saobraćaju</vt:lpstr>
      <vt:lpstr>Dijagnostika</vt:lpstr>
      <vt:lpstr>Patologija</vt:lpstr>
      <vt:lpstr>Terapija</vt:lpstr>
      <vt:lpstr>Terapija</vt:lpstr>
      <vt:lpstr>Terapija</vt:lpstr>
      <vt:lpstr>Terapija</vt:lpstr>
      <vt:lpstr>Terapija</vt:lpstr>
      <vt:lpstr>Koren C5 i C6</vt:lpstr>
      <vt:lpstr>Slide 53</vt:lpstr>
      <vt:lpstr>Slide 54</vt:lpstr>
      <vt:lpstr>Slide 55</vt:lpstr>
      <vt:lpstr>Slide 56</vt:lpstr>
      <vt:lpstr>Slide 57</vt:lpstr>
      <vt:lpstr>Lezija n. ulnarisa i medijanusa</vt:lpstr>
    </vt:vector>
  </TitlesOfParts>
  <Company>BOOX Computers, Kragujevac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Cervikalni sindrom</dc:title>
  <dc:creator>WIN98SE</dc:creator>
  <cp:lastModifiedBy>Win7</cp:lastModifiedBy>
  <cp:revision>51</cp:revision>
  <dcterms:created xsi:type="dcterms:W3CDTF">2003-12-06T10:25:15Z</dcterms:created>
  <dcterms:modified xsi:type="dcterms:W3CDTF">2014-10-07T12:27:20Z</dcterms:modified>
</cp:coreProperties>
</file>