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Default Extension="doc" ContentType="application/msword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63" r:id="rId3"/>
    <p:sldId id="311" r:id="rId4"/>
    <p:sldId id="312" r:id="rId5"/>
    <p:sldId id="316" r:id="rId6"/>
    <p:sldId id="258" r:id="rId7"/>
    <p:sldId id="317" r:id="rId8"/>
    <p:sldId id="329" r:id="rId9"/>
    <p:sldId id="330" r:id="rId10"/>
    <p:sldId id="270" r:id="rId11"/>
    <p:sldId id="314" r:id="rId12"/>
    <p:sldId id="331" r:id="rId13"/>
    <p:sldId id="265" r:id="rId14"/>
    <p:sldId id="304" r:id="rId15"/>
    <p:sldId id="303" r:id="rId16"/>
    <p:sldId id="334" r:id="rId17"/>
    <p:sldId id="320" r:id="rId18"/>
    <p:sldId id="332" r:id="rId19"/>
    <p:sldId id="333" r:id="rId20"/>
    <p:sldId id="315" r:id="rId21"/>
    <p:sldId id="321" r:id="rId22"/>
    <p:sldId id="322" r:id="rId23"/>
    <p:sldId id="335" r:id="rId24"/>
    <p:sldId id="323" r:id="rId25"/>
    <p:sldId id="326" r:id="rId26"/>
    <p:sldId id="336" r:id="rId27"/>
    <p:sldId id="325" r:id="rId28"/>
    <p:sldId id="327" r:id="rId29"/>
    <p:sldId id="328" r:id="rId30"/>
    <p:sldId id="337" r:id="rId31"/>
    <p:sldId id="338" r:id="rId32"/>
    <p:sldId id="339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1" autoAdjust="0"/>
    <p:restoredTop sz="97349" autoAdjust="0"/>
  </p:normalViewPr>
  <p:slideViewPr>
    <p:cSldViewPr>
      <p:cViewPr>
        <p:scale>
          <a:sx n="75" d="100"/>
          <a:sy n="75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5F93-F181-45BB-A279-C36C33531C9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AF23-148B-451A-B058-2F21578CFD6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A2C0-6BDD-46BF-90A3-BABC0EA48CD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49541-3E30-48A2-8912-307A2FF202F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8A47-1C90-429B-ADBC-4E64A2351C9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046842-B7B7-43B8-8F9F-A4CEB8E8413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EEA4-9504-4A5F-AEEE-761B00B2E7B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1EBD-3B4F-4BD0-8E07-96A03ADF6CE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85C2-5D59-4B51-858A-B2447E97A4C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792B6B-515C-4E61-8C2A-333BAF78E1B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96C2-6AF4-46CC-924B-6B52700DE5B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614995-BD32-4AB1-B231-99E35F57B33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1471C9-C2E8-4EFB-B998-A5ED4F5E854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9CFFEE-5A2B-492A-AC08-A4AB79ACA19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39" r:id="rId4"/>
    <p:sldLayoutId id="2147483740" r:id="rId5"/>
    <p:sldLayoutId id="2147483749" r:id="rId6"/>
    <p:sldLayoutId id="2147483741" r:id="rId7"/>
    <p:sldLayoutId id="2147483750" r:id="rId8"/>
    <p:sldLayoutId id="214748375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C2C2C2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BEBE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5D5D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1.doc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Degenerativne bolesti zglobova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i="1" smtClean="0">
                <a:solidFill>
                  <a:schemeClr val="bg1"/>
                </a:solidFill>
              </a:rPr>
              <a:t>PATOFIZIOLOGIJA</a:t>
            </a:r>
            <a:br>
              <a:rPr lang="en-US" sz="3200" i="1" smtClean="0">
                <a:solidFill>
                  <a:schemeClr val="bg1"/>
                </a:solidFill>
              </a:rPr>
            </a:br>
            <a:endParaRPr lang="sr-Latn-CS" sz="3200" i="1" smtClean="0">
              <a:solidFill>
                <a:schemeClr val="bg1"/>
              </a:solidFill>
            </a:endParaRPr>
          </a:p>
        </p:txBody>
      </p:sp>
      <p:sp>
        <p:nvSpPr>
          <p:cNvPr id="30733" name="TextBox 2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857250" y="1643063"/>
            <a:ext cx="7500938" cy="43576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sl-SI" b="1" i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sl-SI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Funkcija hijaline hrskavice</a:t>
            </a:r>
            <a:r>
              <a:rPr lang="sl-SI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(avaskualrna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aneuralna, alimfatična)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insuficijencija hondrocita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reaktivna hiperplazij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sr-Latn-C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subhondralnih osteoblasta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r-Latn-C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metaplazija sinovijalnog tkiva         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i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sl-SI" b="1" i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sl-SI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Mehanički faktori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Ciklusi kompresije i dekompresije 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00" b="1" i="1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70200" y="3170238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sr-Latn-CS" sz="2800" b="1" i="1">
              <a:solidFill>
                <a:schemeClr val="bg1"/>
              </a:solidFill>
            </a:endParaRPr>
          </a:p>
          <a:p>
            <a:pPr algn="l"/>
            <a:endParaRPr lang="sr-Latn-CS" sz="2800" b="1" i="1">
              <a:solidFill>
                <a:schemeClr val="bg1"/>
              </a:solidFill>
            </a:endParaRP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85725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i="1">
                <a:solidFill>
                  <a:schemeClr val="bg1"/>
                </a:solidFill>
              </a:rPr>
              <a:t>PATOFIZIOLOGIJA</a:t>
            </a:r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476375" y="981075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i="1">
                <a:solidFill>
                  <a:srgbClr val="FFFFFF"/>
                </a:solidFill>
              </a:rPr>
              <a:t>PATOFIZIOLOGIJA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1042988" y="90805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i="1">
                <a:solidFill>
                  <a:schemeClr val="bg1"/>
                </a:solidFill>
              </a:rPr>
              <a:t>PATOFIZIOLOGIJA</a:t>
            </a:r>
          </a:p>
        </p:txBody>
      </p:sp>
      <p:sp>
        <p:nvSpPr>
          <p:cNvPr id="18440" name="TextBox 2"/>
          <p:cNvSpPr txBox="1">
            <a:spLocks noChangeArrowheads="1"/>
          </p:cNvSpPr>
          <p:nvPr/>
        </p:nvSpPr>
        <p:spPr bwMode="auto">
          <a:xfrm>
            <a:off x="1042988" y="765175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i="1">
                <a:solidFill>
                  <a:schemeClr val="bg1"/>
                </a:solidFill>
              </a:rPr>
              <a:t>PATOFIZIOLOGIJA</a:t>
            </a:r>
          </a:p>
        </p:txBody>
      </p:sp>
      <p:sp>
        <p:nvSpPr>
          <p:cNvPr id="17419" name="TextBox 2"/>
          <p:cNvSpPr txBox="1">
            <a:spLocks noChangeArrowheads="1"/>
          </p:cNvSpPr>
          <p:nvPr/>
        </p:nvSpPr>
        <p:spPr bwMode="auto">
          <a:xfrm>
            <a:off x="1187450" y="836613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latin typeface="+mn-lt"/>
              </a:rPr>
              <a:t>P</a:t>
            </a:r>
            <a:r>
              <a:rPr lang="sr-Latn-CS" sz="3200">
                <a:latin typeface="+mn-lt"/>
              </a:rPr>
              <a:t>atofiziologija osteoartroza</a:t>
            </a:r>
            <a:endParaRPr lang="en-US" sz="32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/>
                </a:solidFill>
              </a:rPr>
              <a:t>P</a:t>
            </a:r>
            <a:r>
              <a:rPr lang="sr-Latn-CS" smtClean="0">
                <a:solidFill>
                  <a:schemeClr val="tx1"/>
                </a:solidFill>
              </a:rPr>
              <a:t>atogeneza osteoartroza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>
            <p:ph sz="quarter" idx="1"/>
          </p:nvPr>
        </p:nvGraphicFramePr>
        <p:xfrm>
          <a:off x="642938" y="2000250"/>
          <a:ext cx="4143375" cy="4429125"/>
        </p:xfrm>
        <a:graphic>
          <a:graphicData uri="http://schemas.openxmlformats.org/presentationml/2006/ole">
            <p:oleObj spid="_x0000_s2050" r:id="rId3" imgW="1930908" imgH="2235708" progId="Word.Picture.8">
              <p:embed/>
            </p:oleObj>
          </a:graphicData>
        </a:graphic>
      </p:graphicFrame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5076825" y="2000250"/>
          <a:ext cx="3781425" cy="4429125"/>
        </p:xfrm>
        <a:graphic>
          <a:graphicData uri="http://schemas.openxmlformats.org/presentationml/2006/ole">
            <p:oleObj spid="_x0000_s2051" name="Document" r:id="rId4" imgW="2295360" imgH="26668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/>
              <a:t>P</a:t>
            </a:r>
            <a:r>
              <a:rPr lang="sr-Latn-CS" sz="2800" b="1" smtClean="0"/>
              <a:t>atofiziologija osteoartroza</a:t>
            </a:r>
            <a:endParaRPr lang="en-US"/>
          </a:p>
        </p:txBody>
      </p:sp>
      <p:pic>
        <p:nvPicPr>
          <p:cNvPr id="19459" name="Picture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600200"/>
            <a:ext cx="7072313" cy="4873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714375" y="500063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Stadijumi ra</a:t>
            </a:r>
            <a:r>
              <a:rPr lang="sr-Latn-CS" smtClean="0"/>
              <a:t>z</a:t>
            </a:r>
            <a:r>
              <a:rPr lang="en-US" smtClean="0"/>
              <a:t>laganja </a:t>
            </a:r>
            <a:r>
              <a:rPr lang="sr-Latn-CS" smtClean="0"/>
              <a:t>hrskavice</a:t>
            </a:r>
          </a:p>
        </p:txBody>
      </p:sp>
      <p:sp>
        <p:nvSpPr>
          <p:cNvPr id="20483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AutoNum type="arabicPlain"/>
            </a:pPr>
            <a:r>
              <a:rPr lang="sr-Latn-CS" smtClean="0"/>
              <a:t>Zdrava hrskavica</a:t>
            </a:r>
          </a:p>
          <a:p>
            <a:pPr marL="457200" indent="-457200" eaLnBrk="1" hangingPunct="1">
              <a:buFont typeface="Wingdings" pitchFamily="2" charset="2"/>
              <a:buAutoNum type="arabicPlain"/>
            </a:pPr>
            <a:r>
              <a:rPr lang="sr-Latn-CS" smtClean="0"/>
              <a:t>Povećana lomljivost kolagenih vlakana, smanjenje broja hondrocita</a:t>
            </a:r>
            <a:endParaRPr lang="en-US" smtClean="0"/>
          </a:p>
          <a:p>
            <a:pPr marL="457200" indent="-457200" eaLnBrk="1" hangingPunct="1">
              <a:buFont typeface="Wingdings" pitchFamily="2" charset="2"/>
              <a:buAutoNum type="arabicPlain"/>
            </a:pPr>
            <a:r>
              <a:rPr lang="sr-Latn-CS" smtClean="0"/>
              <a:t>Poremećen metabolizam hondrocita</a:t>
            </a:r>
          </a:p>
          <a:p>
            <a:pPr marL="457200" indent="-457200" eaLnBrk="1" hangingPunct="1">
              <a:buFont typeface="Wingdings" pitchFamily="2" charset="2"/>
              <a:buAutoNum type="arabicPlain"/>
            </a:pPr>
            <a:endParaRPr lang="sr-Latn-CS" smtClean="0"/>
          </a:p>
          <a:p>
            <a:pPr marL="457200" indent="-457200" eaLnBrk="1" hangingPunct="1">
              <a:buFont typeface="Wingdings" pitchFamily="2" charset="2"/>
              <a:buNone/>
            </a:pPr>
            <a:endParaRPr lang="sr-Latn-CS" smtClean="0"/>
          </a:p>
        </p:txBody>
      </p:sp>
      <p:pic>
        <p:nvPicPr>
          <p:cNvPr id="20484" name="Picture 9" descr="Copy of Picture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785938"/>
            <a:ext cx="19431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Copy (2) of Picture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785938"/>
            <a:ext cx="19796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Picture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785938"/>
            <a:ext cx="1979612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61925"/>
            <a:ext cx="4121150" cy="669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9563"/>
            <a:ext cx="6858000" cy="623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Rem_Buch_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65175"/>
            <a:ext cx="600075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Klinička slika artroza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Bol u zglobu</a:t>
            </a:r>
          </a:p>
          <a:p>
            <a:pPr eaLnBrk="1" hangingPunct="1"/>
            <a:r>
              <a:rPr lang="sr-Latn-CS" smtClean="0"/>
              <a:t>Jutarnja ukočenost</a:t>
            </a:r>
          </a:p>
          <a:p>
            <a:pPr eaLnBrk="1" hangingPunct="1"/>
            <a:r>
              <a:rPr lang="sr-Latn-CS" smtClean="0"/>
              <a:t>Osećaj umora</a:t>
            </a:r>
          </a:p>
          <a:p>
            <a:pPr eaLnBrk="1" hangingPunct="1"/>
            <a:r>
              <a:rPr lang="sr-Latn-CS" smtClean="0"/>
              <a:t>Deformacija zgloba sa promenama mekih tkiva</a:t>
            </a:r>
          </a:p>
          <a:p>
            <a:pPr eaLnBrk="1" hangingPunct="1"/>
            <a:r>
              <a:rPr lang="sr-Latn-CS" smtClean="0"/>
              <a:t>Reaktivni sinovitis</a:t>
            </a:r>
          </a:p>
          <a:p>
            <a:pPr eaLnBrk="1" hangingPunct="1"/>
            <a:r>
              <a:rPr lang="sr-Latn-CS" smtClean="0"/>
              <a:t>Krepitacije</a:t>
            </a:r>
          </a:p>
          <a:p>
            <a:pPr eaLnBrk="1" hangingPunct="1"/>
            <a:r>
              <a:rPr lang="sr-Latn-CS" smtClean="0"/>
              <a:t>Palpatorna osetljivost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Dijagnostika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Dijagnostika se svodi na klinički pregled:</a:t>
            </a:r>
          </a:p>
          <a:p>
            <a:pPr eaLnBrk="1" hangingPunct="1"/>
            <a:r>
              <a:rPr lang="sr-Latn-CS" smtClean="0"/>
              <a:t>Palpacija</a:t>
            </a:r>
          </a:p>
          <a:p>
            <a:pPr eaLnBrk="1" hangingPunct="1"/>
            <a:r>
              <a:rPr lang="sr-Latn-CS" smtClean="0"/>
              <a:t>Mere obima pokreta</a:t>
            </a:r>
          </a:p>
          <a:p>
            <a:pPr eaLnBrk="1" hangingPunct="1"/>
            <a:r>
              <a:rPr lang="sr-Latn-CS" smtClean="0"/>
              <a:t>Obim zgloba</a:t>
            </a:r>
          </a:p>
          <a:p>
            <a:pPr eaLnBrk="1" hangingPunct="1"/>
            <a:r>
              <a:rPr lang="sr-Latn-CS" smtClean="0"/>
              <a:t>MMT</a:t>
            </a:r>
          </a:p>
          <a:p>
            <a:pPr eaLnBrk="1" hangingPunct="1"/>
            <a:r>
              <a:rPr lang="sr-Latn-CS" smtClean="0"/>
              <a:t>Merenje lokalne temperature</a:t>
            </a:r>
          </a:p>
          <a:p>
            <a:pPr eaLnBrk="1" hangingPunct="1"/>
            <a:r>
              <a:rPr lang="sr-Latn-CS" smtClean="0"/>
              <a:t>Testovi provokacije bola</a:t>
            </a:r>
          </a:p>
          <a:p>
            <a:pPr eaLnBrk="1" hangingPunct="1"/>
            <a:endParaRPr lang="sr-Latn-C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Dijagnostika</a:t>
            </a:r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Laboratorijski nalazi su u granicama normale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RTG nalaz</a:t>
            </a:r>
          </a:p>
          <a:p>
            <a:pPr eaLnBrk="1" hangingPunct="1"/>
            <a:r>
              <a:rPr lang="sr-Latn-CS" smtClean="0"/>
              <a:t>- rubni osteofiti</a:t>
            </a:r>
          </a:p>
          <a:p>
            <a:pPr eaLnBrk="1" hangingPunct="1"/>
            <a:r>
              <a:rPr lang="sr-Latn-CS" smtClean="0"/>
              <a:t>- oštre ivice zgloba</a:t>
            </a:r>
          </a:p>
          <a:p>
            <a:pPr eaLnBrk="1" hangingPunct="1"/>
            <a:r>
              <a:rPr lang="sr-Latn-CS" smtClean="0"/>
              <a:t>- suženje zglobnog prostora</a:t>
            </a:r>
          </a:p>
          <a:p>
            <a:pPr eaLnBrk="1" hangingPunct="1"/>
            <a:r>
              <a:rPr lang="sr-Latn-CS" smtClean="0"/>
              <a:t>- subhondarlnu sklerozu sa cističnim promenama</a:t>
            </a:r>
          </a:p>
          <a:p>
            <a:pPr eaLnBrk="1" hangingPunct="1"/>
            <a:r>
              <a:rPr lang="sr-Latn-CS" smtClean="0"/>
              <a:t>- i subhondralna osteoporoza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Punkcija zgloba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smtClean="0">
                <a:solidFill>
                  <a:srgbClr val="FF0000"/>
                </a:solidFill>
              </a:rPr>
              <a:t>Osteoartroza</a:t>
            </a:r>
            <a:r>
              <a:rPr lang="sr-Latn-CS" sz="3200" smtClean="0">
                <a:solidFill>
                  <a:schemeClr val="folHlink"/>
                </a:solidFill>
              </a:rPr>
              <a:t> </a:t>
            </a:r>
            <a:r>
              <a:rPr lang="sr-Latn-CS" sz="3200" smtClean="0"/>
              <a:t>je rasprostranjena i ozbiljna bolest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57250" y="1857375"/>
            <a:ext cx="7693025" cy="4286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mtClean="0"/>
              <a:t>Najčešći uzrok bolovanja i invalidskih penzija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Počinje oko 30 godina</a:t>
            </a: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Sa povećanjem životne dobi populacije raste broj obolelih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Kod generacije 50-to godišnjaka 80% je obolelih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U kategoriji od 65 do 74 godine 90% je obolelih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Pogađa i mlade: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mtClean="0"/>
              <a:t>     - sportiste,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mtClean="0"/>
              <a:t>     - ljude koji rade teške fizičke poslove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mtClean="0"/>
              <a:t>     - ljude koji najviše radnog vremena provode 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mtClean="0"/>
              <a:t>       sedećem položaju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979613" y="765175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sl-SI" sz="3600" b="1">
                <a:latin typeface="+mj-lt"/>
              </a:rPr>
              <a:t>DIJAGNOZA</a:t>
            </a:r>
            <a:endParaRPr lang="en-US" sz="3600" b="1">
              <a:latin typeface="+mj-lt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642938" y="1785938"/>
            <a:ext cx="4572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sl-SI" sz="2000">
                <a:latin typeface="+mj-lt"/>
              </a:rPr>
              <a:t>Klinička slika, objektivni nalaz</a:t>
            </a:r>
            <a:endParaRPr lang="en-US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sl-SI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sl-SI" sz="2000">
                <a:latin typeface="+mj-lt"/>
              </a:rPr>
              <a:t>Laboratorijski nalazi</a:t>
            </a:r>
            <a:endParaRPr lang="en-US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sl-SI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sl-SI" sz="2000">
                <a:latin typeface="+mj-lt"/>
              </a:rPr>
              <a:t>Radiografija </a:t>
            </a:r>
            <a:endParaRPr lang="en-US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sl-SI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sl-SI" sz="2000">
                <a:latin typeface="+mj-lt"/>
              </a:rPr>
              <a:t>Magnetska rezonancija</a:t>
            </a:r>
            <a:endParaRPr lang="en-US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sl-SI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sl-SI" sz="2000">
                <a:latin typeface="+mj-lt"/>
              </a:rPr>
              <a:t>CT i UZ (ređe)</a:t>
            </a:r>
            <a:endParaRPr lang="en-US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sl-SI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sl-SI" sz="2000">
                <a:latin typeface="+mj-lt"/>
              </a:rPr>
              <a:t>EMNG  gornjih i donji</a:t>
            </a:r>
            <a:r>
              <a:rPr lang="en-US" sz="2000">
                <a:latin typeface="+mj-lt"/>
              </a:rPr>
              <a:t>h      ekstremiteta    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sl-SI" sz="2000">
              <a:latin typeface="+mj-lt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sl-SI" sz="2000">
                <a:latin typeface="+mj-lt"/>
              </a:rPr>
              <a:t>Dopler krvnih sudova </a:t>
            </a:r>
            <a:r>
              <a:rPr lang="en-US" sz="2000">
                <a:latin typeface="+mj-lt"/>
              </a:rPr>
              <a:t>          </a:t>
            </a:r>
            <a:r>
              <a:rPr lang="sl-SI" sz="2000">
                <a:latin typeface="+mj-lt"/>
              </a:rPr>
              <a:t>vertebrobazilarnog sliva</a:t>
            </a:r>
            <a:r>
              <a:rPr lang="en-US" sz="2000">
                <a:latin typeface="+mj-lt"/>
              </a:rPr>
              <a:t> 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781300"/>
            <a:ext cx="25908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781300"/>
            <a:ext cx="2438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724400"/>
            <a:ext cx="2466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Lokalizacija artroza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Artroza DIP (Heberdenovi čvorići)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Artroza kolena (Gonarthroza)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Artroza kuka (Coxarthroza)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Artroza CMCP palca (Risarthrosis)</a:t>
            </a:r>
          </a:p>
          <a:p>
            <a:pPr eaLnBrk="1" hangingPunct="1"/>
            <a:endParaRPr lang="sr-Latn-C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Artroza DIP zglobova (Heberdeni)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Idiopatski, nasledno</a:t>
            </a:r>
          </a:p>
          <a:p>
            <a:pPr eaLnBrk="1" hangingPunct="1"/>
            <a:r>
              <a:rPr lang="sr-Latn-CS" smtClean="0"/>
              <a:t>Žene,postmenopauzalno</a:t>
            </a:r>
          </a:p>
          <a:p>
            <a:pPr eaLnBrk="1" hangingPunct="1"/>
            <a:r>
              <a:rPr lang="sr-Latn-CS" smtClean="0"/>
              <a:t>Zadebljava baza prve distalne falange ili više prstiju obe šake</a:t>
            </a:r>
          </a:p>
          <a:p>
            <a:pPr eaLnBrk="1" hangingPunct="1"/>
            <a:r>
              <a:rPr lang="sr-Latn-CS" smtClean="0"/>
              <a:t>Bol, crvenilo, trnjenje prstiju, nelagodnost</a:t>
            </a:r>
          </a:p>
          <a:p>
            <a:pPr eaLnBrk="1" hangingPunct="1">
              <a:buFont typeface="Wingdings" pitchFamily="2" charset="2"/>
              <a:buNone/>
            </a:pPr>
            <a:endParaRPr lang="sr-Latn-C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Artroza kolena (gonartroza)</a:t>
            </a: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13" cy="4873625"/>
          </a:xfrm>
        </p:spPr>
        <p:txBody>
          <a:bodyPr/>
          <a:lstStyle/>
          <a:p>
            <a:pPr eaLnBrk="1" hangingPunct="1"/>
            <a:r>
              <a:rPr lang="sr-Latn-CS" smtClean="0"/>
              <a:t>Bol je prvi klinički znak gonartroze. Obično počinje kao bol sa prednje ili unutrašnje strane kolena, mnogo ređe sa spoljne ili zadnje strane, a kasnije zahvata celo koleno. </a:t>
            </a:r>
          </a:p>
          <a:p>
            <a:pPr eaLnBrk="1" hangingPunct="1"/>
            <a:r>
              <a:rPr lang="sr-Latn-CS" smtClean="0"/>
              <a:t>U početku se javlja pri hodu, naročito po neravnom terenu. </a:t>
            </a:r>
          </a:p>
          <a:p>
            <a:pPr eaLnBrk="1" hangingPunct="1"/>
            <a:r>
              <a:rPr lang="sr-Latn-CS" smtClean="0"/>
              <a:t>Javljaju se preskakanja i škripa (tarež, krepitacije) u kolenima. </a:t>
            </a:r>
          </a:p>
          <a:p>
            <a:pPr eaLnBrk="1" hangingPunct="1"/>
            <a:r>
              <a:rPr lang="sr-Latn-CS" smtClean="0"/>
              <a:t>Ukočenja kolena (blokade) su retke i obično su posledica drugih oštećenja zglobe hrskavice ili meniskusa. </a:t>
            </a: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Artroza kolena (gonartroza)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Velika opterećenost po jedinici površine (noseći zglob)</a:t>
            </a:r>
          </a:p>
          <a:p>
            <a:pPr eaLnBrk="1" hangingPunct="1"/>
            <a:r>
              <a:rPr lang="sr-Latn-CS" smtClean="0"/>
              <a:t>Artroza femorotibijalna i patelofemoralna</a:t>
            </a:r>
          </a:p>
          <a:p>
            <a:pPr eaLnBrk="1" hangingPunct="1"/>
            <a:r>
              <a:rPr lang="sr-Latn-CS" smtClean="0"/>
              <a:t>Bol, vremenom sve jači i češći</a:t>
            </a:r>
          </a:p>
          <a:p>
            <a:pPr eaLnBrk="1" hangingPunct="1"/>
            <a:r>
              <a:rPr lang="sr-Latn-CS" smtClean="0"/>
              <a:t>Atrofija mišića, kontraktura</a:t>
            </a:r>
          </a:p>
          <a:p>
            <a:pPr eaLnBrk="1" hangingPunct="1"/>
            <a:r>
              <a:rPr lang="sr-Latn-CS" smtClean="0"/>
              <a:t>Otok kolena i stvaranje veće količine tečnosti u kolenu se javljaju u kasnijoj fazi.</a:t>
            </a:r>
          </a:p>
          <a:p>
            <a:pPr eaLnBrk="1" hangingPunct="1"/>
            <a:r>
              <a:rPr lang="sr-Latn-CS" smtClean="0"/>
              <a:t>Ograničenje pokreta, naročito savijanja se javlja više godina posle početka bolesti.</a:t>
            </a:r>
          </a:p>
          <a:p>
            <a:pPr eaLnBrk="1" hangingPunct="1"/>
            <a:r>
              <a:rPr lang="sr-Latn-CS" smtClean="0"/>
              <a:t>Otok (,,balotman patele; Kellgrenov znak)</a:t>
            </a:r>
          </a:p>
          <a:p>
            <a:pPr eaLnBrk="1" hangingPunct="1"/>
            <a:endParaRPr lang="sr-Latn-CS" smtClean="0"/>
          </a:p>
          <a:p>
            <a:pPr eaLnBrk="1" hangingPunct="1"/>
            <a:endParaRPr lang="sr-Latn-C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Koksartroza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Degenerativno oboljenje zgloba kuka različite etiologije, sa patološkim promenama na hrskavici i kosti, koje remeti anatomske odnose,smanjuje funkciju i dovodi do kontraktura</a:t>
            </a:r>
          </a:p>
          <a:p>
            <a:pPr eaLnBrk="1" hangingPunct="1"/>
            <a:r>
              <a:rPr lang="sr-Latn-CS" smtClean="0"/>
              <a:t>Disproporcija izmedju opterećenja i nosivosti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Koksartroza</a:t>
            </a: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175" cy="4873625"/>
          </a:xfrm>
        </p:spPr>
        <p:txBody>
          <a:bodyPr/>
          <a:lstStyle/>
          <a:p>
            <a:pPr eaLnBrk="1" hangingPunct="1"/>
            <a:r>
              <a:rPr lang="sr-Latn-CS" smtClean="0"/>
              <a:t>Klinički znaci (simptomi) artroze kuka su bol pri hodu i progresivno ograničenje pokreta u kuku.</a:t>
            </a:r>
          </a:p>
          <a:p>
            <a:pPr eaLnBrk="1" hangingPunct="1"/>
            <a:r>
              <a:rPr lang="sr-Latn-CS" smtClean="0"/>
              <a:t>Bol pri hodu je osnovni znak koksartroze. Javlja se posle 200m, 500m, 1km ili više, zavisno od stepena artroze. </a:t>
            </a:r>
          </a:p>
          <a:p>
            <a:pPr eaLnBrk="1" hangingPunct="1"/>
            <a:r>
              <a:rPr lang="sr-Latn-CS" smtClean="0"/>
              <a:t>U početnom stadijumu artroze prestaje uz odmor i ležanje, ali se u odmaklom stadijumu zadržava u toku celog dana, kasnije i u toku noći. </a:t>
            </a:r>
          </a:p>
          <a:p>
            <a:pPr eaLnBrk="1" hangingPunct="1"/>
            <a:r>
              <a:rPr lang="sr-Latn-CS" smtClean="0"/>
              <a:t>Lokalizuje se najčešće u prednjem delu nadkolenice sve do kolena, ili u prednjeunutrašnjem delu nadkolenice. </a:t>
            </a:r>
          </a:p>
          <a:p>
            <a:pPr eaLnBrk="1" hangingPunct="1"/>
            <a:r>
              <a:rPr lang="sr-Latn-CS" smtClean="0"/>
              <a:t>Ređe lokalizacije bola su zadnji deo nadkolenice ili ispod kolena.</a:t>
            </a:r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Etiologija koksartroze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Zapaljenjski procesi</a:t>
            </a:r>
          </a:p>
          <a:p>
            <a:pPr eaLnBrk="1" hangingPunct="1"/>
            <a:r>
              <a:rPr lang="sr-Latn-CS" smtClean="0"/>
              <a:t>Narušena vaskularizacija kuka</a:t>
            </a:r>
          </a:p>
          <a:p>
            <a:pPr eaLnBrk="1" hangingPunct="1"/>
            <a:r>
              <a:rPr lang="sr-Latn-CS" smtClean="0"/>
              <a:t>Traume kuka</a:t>
            </a:r>
          </a:p>
          <a:p>
            <a:pPr eaLnBrk="1" hangingPunct="1"/>
            <a:r>
              <a:rPr lang="sr-Latn-CS" smtClean="0"/>
              <a:t>Gojaznost</a:t>
            </a:r>
          </a:p>
          <a:p>
            <a:pPr eaLnBrk="1" hangingPunct="1"/>
            <a:r>
              <a:rPr lang="sr-Latn-CS" smtClean="0"/>
              <a:t>Mišićni disbalans i skraćenja</a:t>
            </a:r>
          </a:p>
          <a:p>
            <a:pPr eaLnBrk="1" hangingPunct="1"/>
            <a:r>
              <a:rPr lang="sr-Latn-CS" smtClean="0"/>
              <a:t>Koštani tumori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Klinička slika koksartroze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Bol (opterećenje, promena vremena..)</a:t>
            </a:r>
          </a:p>
          <a:p>
            <a:pPr eaLnBrk="1" hangingPunct="1"/>
            <a:r>
              <a:rPr lang="sr-Latn-CS" smtClean="0"/>
              <a:t>Bol u preponi, u kolenu!</a:t>
            </a:r>
          </a:p>
          <a:p>
            <a:pPr eaLnBrk="1" hangingPunct="1"/>
            <a:r>
              <a:rPr lang="sr-Latn-CS" smtClean="0"/>
              <a:t>Hramanje, fleksiona kontraktura</a:t>
            </a:r>
          </a:p>
          <a:p>
            <a:pPr eaLnBrk="1" hangingPunct="1"/>
            <a:r>
              <a:rPr lang="sr-Latn-CS" smtClean="0"/>
              <a:t>Ograničena pokretljivost</a:t>
            </a:r>
          </a:p>
          <a:p>
            <a:pPr eaLnBrk="1" hangingPunct="1"/>
            <a:r>
              <a:rPr lang="sr-Latn-CS" smtClean="0"/>
              <a:t>Pseudoabrevacija</a:t>
            </a:r>
          </a:p>
          <a:p>
            <a:pPr eaLnBrk="1" hangingPunct="1"/>
            <a:r>
              <a:rPr lang="sr-Latn-CS" smtClean="0"/>
              <a:t>Krepitacije</a:t>
            </a:r>
          </a:p>
          <a:p>
            <a:pPr eaLnBrk="1" hangingPunct="1">
              <a:buFont typeface="Wingdings" pitchFamily="2" charset="2"/>
              <a:buNone/>
            </a:pPr>
            <a:endParaRPr lang="sr-Latn-C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Rhisartrosis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Artroza CMPC palca šake</a:t>
            </a:r>
          </a:p>
          <a:p>
            <a:pPr eaLnBrk="1" hangingPunct="1"/>
            <a:r>
              <a:rPr lang="sr-Latn-CS" smtClean="0"/>
              <a:t>Bol, otok, ukočenost,oslabljen stisak</a:t>
            </a:r>
          </a:p>
          <a:p>
            <a:pPr eaLnBrk="1" hangingPunct="1"/>
            <a:r>
              <a:rPr lang="sr-Latn-CS" smtClean="0"/>
              <a:t>Dg: pregled i Rtg</a:t>
            </a:r>
          </a:p>
          <a:p>
            <a:pPr eaLnBrk="1" hangingPunct="1"/>
            <a:r>
              <a:rPr lang="sr-Latn-CS" smtClean="0"/>
              <a:t>Th: medikamentno oralno i lokalno</a:t>
            </a:r>
          </a:p>
          <a:p>
            <a:pPr eaLnBrk="1" hangingPunct="1"/>
            <a:r>
              <a:rPr lang="sr-Latn-CS" smtClean="0"/>
              <a:t>Kineziterapija u fazi remisije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4"/>
          <p:cNvGraphicFramePr>
            <a:graphicFrameLocks/>
          </p:cNvGraphicFramePr>
          <p:nvPr/>
        </p:nvGraphicFramePr>
        <p:xfrm>
          <a:off x="179388" y="188913"/>
          <a:ext cx="8763000" cy="47244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Ciljevi kineziterapije</a:t>
            </a:r>
            <a:endParaRPr lang="en-US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13" cy="4873625"/>
          </a:xfrm>
        </p:spPr>
        <p:txBody>
          <a:bodyPr/>
          <a:lstStyle/>
          <a:p>
            <a:pPr eaLnBrk="1" hangingPunct="1"/>
            <a:r>
              <a:rPr lang="sr-Latn-CS" smtClean="0"/>
              <a:t>Povećanje obima pokreta u zahvaćenom zglobu</a:t>
            </a:r>
          </a:p>
          <a:p>
            <a:pPr eaLnBrk="1" hangingPunct="1"/>
            <a:r>
              <a:rPr lang="sr-Latn-CS" smtClean="0"/>
              <a:t>Jačanje muskulature</a:t>
            </a:r>
          </a:p>
          <a:p>
            <a:pPr eaLnBrk="1" hangingPunct="1"/>
            <a:r>
              <a:rPr lang="sr-Latn-CS" smtClean="0"/>
              <a:t>Jačanje ostalih mišićnih grupa </a:t>
            </a:r>
          </a:p>
          <a:p>
            <a:pPr eaLnBrk="1" hangingPunct="1"/>
            <a:r>
              <a:rPr lang="sr-Latn-CS" smtClean="0"/>
              <a:t>Poboljšanje lokalne cirkulacije</a:t>
            </a:r>
          </a:p>
          <a:p>
            <a:pPr eaLnBrk="1" hangingPunct="1"/>
            <a:r>
              <a:rPr lang="sr-Latn-CS" smtClean="0"/>
              <a:t>Korekcija kinezioloških odstupanja</a:t>
            </a:r>
          </a:p>
          <a:p>
            <a:pPr eaLnBrk="1" hangingPunct="1"/>
            <a:r>
              <a:rPr lang="sr-Latn-CS" smtClean="0"/>
              <a:t>Uspostavljanje funkcije lokomocije</a:t>
            </a:r>
          </a:p>
          <a:p>
            <a:pPr eaLnBrk="1" hangingPunct="1"/>
            <a:r>
              <a:rPr lang="sr-Latn-CS" smtClean="0"/>
              <a:t>Adaptacija i korekcija ergonomskih zahteva</a:t>
            </a:r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Metode kineziterapije</a:t>
            </a:r>
            <a:endParaRPr lang="en-US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r-Latn-CS" smtClean="0"/>
              <a:t>Pasivan pokret</a:t>
            </a:r>
          </a:p>
          <a:p>
            <a:pPr eaLnBrk="1" hangingPunct="1"/>
            <a:r>
              <a:rPr lang="sr-Latn-CS" smtClean="0"/>
              <a:t>Podpomognut pokret</a:t>
            </a:r>
          </a:p>
          <a:p>
            <a:pPr eaLnBrk="1" hangingPunct="1"/>
            <a:r>
              <a:rPr lang="sr-Latn-CS" smtClean="0"/>
              <a:t>Aktivan pokret</a:t>
            </a:r>
          </a:p>
          <a:p>
            <a:pPr eaLnBrk="1" hangingPunct="1"/>
            <a:r>
              <a:rPr lang="sr-Latn-CS" smtClean="0"/>
              <a:t>Aktivan pokret sa otporom</a:t>
            </a:r>
          </a:p>
          <a:p>
            <a:pPr eaLnBrk="1" hangingPunct="1"/>
            <a:r>
              <a:rPr lang="sr-Latn-CS" smtClean="0"/>
              <a:t>Jačanje mišićne snage po De Lorme - Watkinsu</a:t>
            </a:r>
          </a:p>
          <a:p>
            <a:pPr eaLnBrk="1" hangingPunct="1"/>
            <a:r>
              <a:rPr lang="sr-Latn-CS" smtClean="0"/>
              <a:t>PNF tehnika</a:t>
            </a:r>
          </a:p>
          <a:p>
            <a:pPr eaLnBrk="1" hangingPunct="1"/>
            <a:r>
              <a:rPr lang="sr-Latn-CS" smtClean="0"/>
              <a:t>Relaksacione tehnike (Evjenth i Hambergu, istezanje prema Janda tehnici) </a:t>
            </a: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Metode kineziterapije</a:t>
            </a:r>
            <a:endParaRPr lang="en-US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Latn-CS" smtClean="0"/>
              <a:t>Kineziterapija doprinosi otklanjanju posledica reumatskih bolesti:</a:t>
            </a:r>
          </a:p>
          <a:p>
            <a:pPr eaLnBrk="1" hangingPunct="1"/>
            <a:r>
              <a:rPr lang="sr-Latn-CS" smtClean="0"/>
              <a:t>- kontraktura</a:t>
            </a:r>
          </a:p>
          <a:p>
            <a:pPr eaLnBrk="1" hangingPunct="1"/>
            <a:r>
              <a:rPr lang="sr-Latn-CS" smtClean="0"/>
              <a:t>- mišićne atrofije</a:t>
            </a:r>
          </a:p>
          <a:p>
            <a:pPr eaLnBrk="1" hangingPunct="1"/>
            <a:r>
              <a:rPr lang="sr-Latn-CS" smtClean="0"/>
              <a:t>- loše držanje tela</a:t>
            </a:r>
          </a:p>
          <a:p>
            <a:pPr eaLnBrk="1" hangingPunct="1"/>
            <a:r>
              <a:rPr lang="sr-Latn-CS" smtClean="0"/>
              <a:t>- očuvanje funkcionalne pokretljivosti zglobova</a:t>
            </a: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mtClean="0">
                <a:solidFill>
                  <a:schemeClr val="tx1"/>
                </a:solidFill>
              </a:rPr>
              <a:t>DEFINICIJA ARTROZA</a:t>
            </a:r>
            <a:endParaRPr lang="sr-Latn-CS" smtClean="0">
              <a:solidFill>
                <a:schemeClr val="tx1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50825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90000"/>
              </a:lnSpc>
            </a:pPr>
            <a:endParaRPr lang="sr-Latn-CS" sz="3600" b="1">
              <a:solidFill>
                <a:srgbClr val="FFFF00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28625" y="2000250"/>
            <a:ext cx="815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i="1">
                <a:solidFill>
                  <a:srgbClr val="FFFF00"/>
                </a:solidFill>
                <a:latin typeface="Arial" pitchFamily="34" charset="0"/>
              </a:rPr>
              <a:t>    </a:t>
            </a:r>
            <a:r>
              <a:rPr lang="sl-SI">
                <a:latin typeface="+mj-lt"/>
              </a:rPr>
              <a:t>Artroze su degenerativna</a:t>
            </a:r>
            <a:r>
              <a:rPr lang="sr-Latn-CS">
                <a:latin typeface="+mj-lt"/>
              </a:rPr>
              <a:t> reumatska</a:t>
            </a:r>
            <a:r>
              <a:rPr lang="sl-SI">
                <a:latin typeface="+mj-lt"/>
              </a:rPr>
              <a:t> oboljenja perifernih zglobova koja počinju na zglobnoj hrskavici, zahvataju jedan ili više zglobova ekstremiteta i kičme i ne utiču na opšte stanje organizma.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sl-SI">
                <a:latin typeface="+mj-lt"/>
              </a:rPr>
              <a:t>    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sl-SI">
                <a:latin typeface="+mj-lt"/>
              </a:rPr>
              <a:t>    Arthrosis ili ostheoarthrosis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Podela osteoartroza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829550" cy="4873625"/>
          </a:xfrm>
        </p:spPr>
        <p:txBody>
          <a:bodyPr/>
          <a:lstStyle/>
          <a:p>
            <a:pPr eaLnBrk="1" hangingPunct="1"/>
            <a:r>
              <a:rPr lang="sr-Latn-CS" smtClean="0"/>
              <a:t>U sedmoj deceniji praktično 100% populacije ima degenerativne promene, ali samo mali broj klinički manifestovan</a:t>
            </a:r>
          </a:p>
          <a:p>
            <a:pPr eaLnBrk="1" hangingPunct="1"/>
            <a:r>
              <a:rPr lang="sr-Latn-CS" smtClean="0"/>
              <a:t>,,nemi" i ,,manifestni" oblici artroza</a:t>
            </a:r>
          </a:p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Primarne artroze:                                                    genuino uslovljena;                                               normalan nadražaj na nenormalnu hrskavicu</a:t>
            </a:r>
          </a:p>
          <a:p>
            <a:pPr eaLnBrk="1" hangingPunct="1"/>
            <a:r>
              <a:rPr lang="sr-Latn-CS" smtClean="0"/>
              <a:t>Sekundarne artroze:                                                   uzroci su u spoljašnjim faktorima;                                                    hrskavica je normalna, a nadražaj nenormalan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sz="3200" smtClean="0"/>
              <a:t>Uzroci osteoartroze </a:t>
            </a:r>
            <a:br>
              <a:rPr lang="sr-Latn-CS" sz="3200" smtClean="0"/>
            </a:br>
            <a:endParaRPr lang="sr-Latn-CS" sz="32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75" y="1500188"/>
            <a:ext cx="7693025" cy="4929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mtClean="0"/>
              <a:t>Genetske </a:t>
            </a:r>
            <a:r>
              <a:rPr lang="en-US" smtClean="0"/>
              <a:t>pre</a:t>
            </a:r>
            <a:r>
              <a:rPr lang="sr-Latn-CS" smtClean="0"/>
              <a:t>dispozicije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Poremećaji metabolizma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Preterano opterećenje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Zglobni lomovi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Mikrotraume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Upale zglobova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Pogrešna postavljenost zglobova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Prekomerna težina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Trajno stereotipno opterećenje zglobova (prinudni položaj)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Starenje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Bolesti bubrega</a:t>
            </a:r>
          </a:p>
          <a:p>
            <a:pPr eaLnBrk="1" hangingPunct="1">
              <a:lnSpc>
                <a:spcPct val="80000"/>
              </a:lnSpc>
            </a:pPr>
            <a:r>
              <a:rPr lang="sr-Latn-CS" smtClean="0"/>
              <a:t>Ishrana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Patofiziologija osteoartroza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r-Latn-CS" smtClean="0"/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Zglobna hrskavica je aneuralna; 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Hondrociti se ne dele, ali su metabolički aktivni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Matriks čine proteoglikan (mukopolisaharidi) i hijaluronska kiselina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Bubrenje proteoglikana omogućava da hrskavica pruži otpor kompresiji i deformaciji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Pored opterećenja, deluju i sile sabijanja na zglob, koje mogu biti veće i od efikasne sile</a:t>
            </a:r>
          </a:p>
          <a:p>
            <a:pPr eaLnBrk="1" hangingPunct="1">
              <a:lnSpc>
                <a:spcPct val="90000"/>
              </a:lnSpc>
            </a:pPr>
            <a:endParaRPr lang="sr-Latn-C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Patofiziologija osteoartroza</a:t>
            </a: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/>
          <a:lstStyle/>
          <a:p>
            <a:pPr eaLnBrk="1" hangingPunct="1"/>
            <a:r>
              <a:rPr lang="sr-Latn-CS" smtClean="0"/>
              <a:t>Hrskavica nakon opterećenja prima vodu iz sinovijalne tečnosti i poprima osobine hidrauličnog jastučeta</a:t>
            </a:r>
          </a:p>
          <a:p>
            <a:pPr eaLnBrk="1" hangingPunct="1"/>
            <a:r>
              <a:rPr lang="sr-Latn-CS" smtClean="0"/>
              <a:t>Ukoliko opterećenja traje duže ili u kraćim intervalima dolazi do oštećenja hrskavice</a:t>
            </a:r>
          </a:p>
          <a:p>
            <a:pPr eaLnBrk="1" hangingPunct="1"/>
            <a:r>
              <a:rPr lang="sr-Latn-CS" smtClean="0"/>
              <a:t>Dolazi do deformacije, gubljenja elasticiteta i pojave patološke fibrilacije i eburnizacije</a:t>
            </a:r>
          </a:p>
          <a:p>
            <a:pPr eaLnBrk="1" hangingPunct="1"/>
            <a:r>
              <a:rPr lang="sr-Latn-CS" smtClean="0"/>
              <a:t>Fibrilacija je pojava fisura između vlakana hrskavice</a:t>
            </a:r>
          </a:p>
          <a:p>
            <a:pPr eaLnBrk="1" hangingPunct="1"/>
            <a:r>
              <a:rPr lang="sr-Latn-CS" smtClean="0"/>
              <a:t>Eburnizacija je proces stvaranja novog subhondralnog koštanog reaktivnog tkiva - osteofiti</a:t>
            </a:r>
          </a:p>
          <a:p>
            <a:pPr eaLnBrk="1" hangingPunct="1"/>
            <a:r>
              <a:rPr lang="sr-Latn-CS" smtClean="0"/>
              <a:t>U subhondranom delu nastaju i cistične promene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Patofiziologija osteoartroza</a:t>
            </a:r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175" cy="4873625"/>
          </a:xfrm>
        </p:spPr>
        <p:txBody>
          <a:bodyPr/>
          <a:lstStyle/>
          <a:p>
            <a:pPr eaLnBrk="1" hangingPunct="1"/>
            <a:r>
              <a:rPr lang="sr-Latn-CS" smtClean="0"/>
              <a:t>Fibrilacija dovodi do stvaranja ljuspica koje plivaju po zglobnoj tečnosti</a:t>
            </a:r>
          </a:p>
          <a:p>
            <a:pPr eaLnBrk="1" hangingPunct="1"/>
            <a:r>
              <a:rPr lang="sr-Latn-CS" smtClean="0"/>
              <a:t>Talože se na dnu zgloba i uslovljavaju inicijalni bol</a:t>
            </a:r>
          </a:p>
          <a:p>
            <a:pPr eaLnBrk="1" hangingPunct="1"/>
            <a:r>
              <a:rPr lang="sr-Latn-CS" smtClean="0"/>
              <a:t>Migracija leukocita iz sinovije i fagocitoza ljuspica hrskavice uslovljavaju oslobađanje lizozimskih enzima koji izazivaju reakciju sinovije - reaktivno zapaljanje</a:t>
            </a:r>
          </a:p>
          <a:p>
            <a:pPr eaLnBrk="1" hangingPunct="1"/>
            <a:r>
              <a:rPr lang="sr-Latn-CS" smtClean="0"/>
              <a:t>Osim opterećenja artroze mogu nastati i zbog: prekomerna telesna težina, nepravino držanje, asimetrično opterećenje zglobova, mikrotraume, kongenitalne malformacije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1303</TotalTime>
  <Words>1034</Words>
  <Application>Microsoft Office PowerPoint</Application>
  <PresentationFormat>On-screen Show (4:3)</PresentationFormat>
  <Paragraphs>210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Times New Roman</vt:lpstr>
      <vt:lpstr>Century Schoolbook</vt:lpstr>
      <vt:lpstr>Wingdings</vt:lpstr>
      <vt:lpstr>Wingdings 2</vt:lpstr>
      <vt:lpstr>Calibri</vt:lpstr>
      <vt:lpstr>Oriel</vt:lpstr>
      <vt:lpstr>Microsoft Word Picture</vt:lpstr>
      <vt:lpstr>Microsoft Word Document</vt:lpstr>
      <vt:lpstr>Degenerativne bolesti zglobova</vt:lpstr>
      <vt:lpstr>Osteoartroza je rasprostranjena i ozbiljna bolest</vt:lpstr>
      <vt:lpstr>Slide 3</vt:lpstr>
      <vt:lpstr>DEFINICIJA ARTROZA</vt:lpstr>
      <vt:lpstr>Podela osteoartroza</vt:lpstr>
      <vt:lpstr>Uzroci osteoartroze  </vt:lpstr>
      <vt:lpstr>Patofiziologija osteoartroza</vt:lpstr>
      <vt:lpstr>Patofiziologija osteoartroza</vt:lpstr>
      <vt:lpstr>Patofiziologija osteoartroza</vt:lpstr>
      <vt:lpstr>PATOFIZIOLOGIJA </vt:lpstr>
      <vt:lpstr>Patogeneza osteoartroza</vt:lpstr>
      <vt:lpstr>Patofiziologija osteoartroza</vt:lpstr>
      <vt:lpstr>Stadijumi razlaganja hrskavice</vt:lpstr>
      <vt:lpstr>Slide 14</vt:lpstr>
      <vt:lpstr>Slide 15</vt:lpstr>
      <vt:lpstr>Slide 16</vt:lpstr>
      <vt:lpstr>Klinička slika artroza</vt:lpstr>
      <vt:lpstr>Dijagnostika</vt:lpstr>
      <vt:lpstr>Dijagnostika</vt:lpstr>
      <vt:lpstr>Slide 20</vt:lpstr>
      <vt:lpstr>Lokalizacija artroza</vt:lpstr>
      <vt:lpstr>Artroza DIP zglobova (Heberdeni)</vt:lpstr>
      <vt:lpstr>Artroza kolena (gonartroza)</vt:lpstr>
      <vt:lpstr>Artroza kolena (gonartroza)</vt:lpstr>
      <vt:lpstr>Koksartroza</vt:lpstr>
      <vt:lpstr>Koksartroza</vt:lpstr>
      <vt:lpstr>Etiologija koksartroze</vt:lpstr>
      <vt:lpstr>Klinička slika koksartroze</vt:lpstr>
      <vt:lpstr>Rhisartrosis</vt:lpstr>
      <vt:lpstr>Ciljevi kineziterapije</vt:lpstr>
      <vt:lpstr>Metode kineziterapije</vt:lpstr>
      <vt:lpstr>Metode kineziterapije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165</cp:revision>
  <dcterms:created xsi:type="dcterms:W3CDTF">1601-01-01T00:00:00Z</dcterms:created>
  <dcterms:modified xsi:type="dcterms:W3CDTF">2014-10-07T12:27:39Z</dcterms:modified>
</cp:coreProperties>
</file>