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1" r:id="rId5"/>
    <p:sldId id="260" r:id="rId6"/>
    <p:sldId id="262" r:id="rId7"/>
    <p:sldId id="263" r:id="rId8"/>
    <p:sldId id="264" r:id="rId9"/>
    <p:sldId id="265" r:id="rId10"/>
    <p:sldId id="266" r:id="rId11"/>
    <p:sldId id="269" r:id="rId12"/>
    <p:sldId id="268" r:id="rId13"/>
    <p:sldId id="270" r:id="rId14"/>
    <p:sldId id="308" r:id="rId15"/>
    <p:sldId id="271" r:id="rId16"/>
    <p:sldId id="272" r:id="rId17"/>
    <p:sldId id="273" r:id="rId18"/>
    <p:sldId id="274" r:id="rId19"/>
    <p:sldId id="276" r:id="rId20"/>
    <p:sldId id="277" r:id="rId21"/>
    <p:sldId id="286" r:id="rId22"/>
    <p:sldId id="278" r:id="rId23"/>
    <p:sldId id="287" r:id="rId24"/>
    <p:sldId id="279" r:id="rId25"/>
    <p:sldId id="288" r:id="rId26"/>
    <p:sldId id="289" r:id="rId27"/>
    <p:sldId id="275" r:id="rId28"/>
    <p:sldId id="280" r:id="rId29"/>
    <p:sldId id="281" r:id="rId30"/>
    <p:sldId id="282" r:id="rId31"/>
    <p:sldId id="283" r:id="rId32"/>
    <p:sldId id="284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299" r:id="rId42"/>
    <p:sldId id="300" r:id="rId43"/>
    <p:sldId id="305" r:id="rId44"/>
    <p:sldId id="306" r:id="rId45"/>
    <p:sldId id="307" r:id="rId46"/>
    <p:sldId id="303" r:id="rId4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EB488CD-BC7E-4E6B-BC97-F2C6894CD9B7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B52DFD5-CF61-4D0D-977C-E435022FB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88CD-BC7E-4E6B-BC97-F2C6894CD9B7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DFD5-CF61-4D0D-977C-E435022FB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88CD-BC7E-4E6B-BC97-F2C6894CD9B7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DFD5-CF61-4D0D-977C-E435022FB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9CB3E7-2DCF-4767-BBC6-3348B961077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835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CF2E86-AAE9-413F-AE31-50FA36BECC2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B488CD-BC7E-4E6B-BC97-F2C6894CD9B7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B52DFD5-CF61-4D0D-977C-E435022FB4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EB488CD-BC7E-4E6B-BC97-F2C6894CD9B7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B52DFD5-CF61-4D0D-977C-E435022FB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88CD-BC7E-4E6B-BC97-F2C6894CD9B7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DFD5-CF61-4D0D-977C-E435022FB4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88CD-BC7E-4E6B-BC97-F2C6894CD9B7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DFD5-CF61-4D0D-977C-E435022FB4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B488CD-BC7E-4E6B-BC97-F2C6894CD9B7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52DFD5-CF61-4D0D-977C-E435022FB4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B488CD-BC7E-4E6B-BC97-F2C6894CD9B7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52DFD5-CF61-4D0D-977C-E435022FB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B488CD-BC7E-4E6B-BC97-F2C6894CD9B7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B52DFD5-CF61-4D0D-977C-E435022FB4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B488CD-BC7E-4E6B-BC97-F2C6894CD9B7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B52DFD5-CF61-4D0D-977C-E435022FB46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EB488CD-BC7E-4E6B-BC97-F2C6894CD9B7}" type="datetimeFigureOut">
              <a:rPr lang="en-US" smtClean="0"/>
              <a:pPr/>
              <a:t>10/31/2013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B52DFD5-CF61-4D0D-977C-E435022FB4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1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Kvadrip</a:t>
            </a:r>
            <a:r>
              <a:rPr lang="sr-Latn-CS" smtClean="0"/>
              <a:t>legija i paraplegija</a:t>
            </a:r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Neurološko ispitivanje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r-Latn-CS" smtClean="0"/>
              <a:t>Neurološko ispitivanje sastoji se od senzorne i motorne komponente</a:t>
            </a:r>
          </a:p>
          <a:p>
            <a:r>
              <a:rPr lang="sr-Latn-CS" smtClean="0"/>
              <a:t>Neurološko ispitivanje sačinjavaju neophodni elementi i opcioni elementi</a:t>
            </a:r>
          </a:p>
          <a:p>
            <a:pPr>
              <a:buNone/>
            </a:pPr>
            <a:r>
              <a:rPr lang="sr-Latn-CS" smtClean="0"/>
              <a:t>Neophodni elementi se koriste za određivanje:</a:t>
            </a:r>
          </a:p>
          <a:p>
            <a:r>
              <a:rPr lang="sr-Latn-CS" smtClean="0"/>
              <a:t>Senzornog i motornog neurološkog nivoa</a:t>
            </a:r>
          </a:p>
          <a:p>
            <a:r>
              <a:rPr lang="sr-Latn-CS" smtClean="0"/>
              <a:t>Za generisanje skorova</a:t>
            </a:r>
          </a:p>
          <a:p>
            <a:r>
              <a:rPr lang="sr-Latn-CS" smtClean="0"/>
              <a:t>Određivanje kompletnosti lezije kičmenog stuba</a:t>
            </a:r>
          </a:p>
          <a:p>
            <a:pPr>
              <a:buNone/>
            </a:pPr>
            <a:r>
              <a:rPr lang="sr-Latn-CS" smtClean="0"/>
              <a:t>Opcioni elementi senzornog ispitivanja</a:t>
            </a:r>
          </a:p>
          <a:p>
            <a:r>
              <a:rPr lang="sr-Latn-CS" smtClean="0"/>
              <a:t>Osećaj pozicije</a:t>
            </a:r>
          </a:p>
          <a:p>
            <a:r>
              <a:rPr lang="sr-Latn-CS" smtClean="0"/>
              <a:t>Svest o dubokom pritisku ili dubokom bolu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Neurološko ispitivanje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Senzorno ispitivanje podrazumeva testiranje ključnih tačaka u svih 28 dermatoma na obe strane tela</a:t>
            </a:r>
          </a:p>
          <a:p>
            <a:r>
              <a:rPr lang="sr-Latn-CS" smtClean="0"/>
              <a:t>Dva aspekta senzacije: ubod igle ili lagan dodir</a:t>
            </a:r>
          </a:p>
          <a:p>
            <a:r>
              <a:rPr lang="sr-Latn-CS" smtClean="0"/>
              <a:t>Odgovori se registruju na trostepenoj skali:</a:t>
            </a:r>
          </a:p>
          <a:p>
            <a:r>
              <a:rPr lang="sr-Latn-CS" smtClean="0"/>
              <a:t>0 – odsutno</a:t>
            </a:r>
          </a:p>
          <a:p>
            <a:r>
              <a:rPr lang="sr-Latn-CS" smtClean="0"/>
              <a:t>1 – oštećeno</a:t>
            </a:r>
          </a:p>
          <a:p>
            <a:r>
              <a:rPr lang="sr-Latn-CS" smtClean="0"/>
              <a:t>2 – normalan nalaz</a:t>
            </a:r>
          </a:p>
          <a:p>
            <a:r>
              <a:rPr lang="sr-Latn-CS" smtClean="0"/>
              <a:t>NT – ne može da se testira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Senzitivne ključne tačke</a:t>
            </a:r>
            <a:endParaRPr lang="en-US"/>
          </a:p>
        </p:txBody>
      </p:sp>
      <p:pic>
        <p:nvPicPr>
          <p:cNvPr id="4" name="Content Placeholder 3" descr="Image"/>
          <p:cNvPicPr>
            <a:picLocks noGrp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28600" y="1447800"/>
            <a:ext cx="8534400" cy="5181600"/>
          </a:xfrm>
          <a:prstGeom prst="rect">
            <a:avLst/>
          </a:prstGeom>
          <a:ln w="76200">
            <a:solidFill>
              <a:srgbClr val="92D050"/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Motorno ispitivanje - mmt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C5 – fleksori podlaktice </a:t>
            </a:r>
          </a:p>
          <a:p>
            <a:r>
              <a:rPr lang="sr-Latn-CS" smtClean="0"/>
              <a:t>C6 – ekstenzori šake</a:t>
            </a:r>
          </a:p>
          <a:p>
            <a:r>
              <a:rPr lang="sr-Latn-CS" smtClean="0"/>
              <a:t>C7 – ekstenzori podlakta</a:t>
            </a:r>
          </a:p>
          <a:p>
            <a:r>
              <a:rPr lang="sr-Latn-CS" smtClean="0"/>
              <a:t>C8 – fleksori prstiju</a:t>
            </a:r>
          </a:p>
          <a:p>
            <a:r>
              <a:rPr lang="sr-Latn-CS" smtClean="0"/>
              <a:t>Th1 – abduktori malog prsta</a:t>
            </a:r>
          </a:p>
          <a:p>
            <a:r>
              <a:rPr lang="sr-Latn-CS" smtClean="0"/>
              <a:t>L2 – fleksori natkolenice</a:t>
            </a:r>
          </a:p>
          <a:p>
            <a:r>
              <a:rPr lang="sr-Latn-CS" smtClean="0"/>
              <a:t>L3 – ekstenzori potkolenice</a:t>
            </a:r>
          </a:p>
          <a:p>
            <a:r>
              <a:rPr lang="sr-Latn-CS" smtClean="0"/>
              <a:t>L4 – dorzifleksori stopala</a:t>
            </a:r>
          </a:p>
          <a:p>
            <a:r>
              <a:rPr lang="sr-Latn-CS" smtClean="0"/>
              <a:t>L5 – dugi ekstenzor palca</a:t>
            </a:r>
          </a:p>
          <a:p>
            <a:r>
              <a:rPr lang="sr-Latn-CS" smtClean="0"/>
              <a:t>S1 – plantarni fleksor stopala</a:t>
            </a: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Opcioni elmenti motornog ispitivanja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Za procenu kompletnosti lezije kičmene moždine testiraju se sledeći mišići:</a:t>
            </a:r>
          </a:p>
          <a:p>
            <a:r>
              <a:rPr lang="sr-Latn-CS" smtClean="0"/>
              <a:t>Dijafragma</a:t>
            </a:r>
          </a:p>
          <a:p>
            <a:r>
              <a:rPr lang="sr-Latn-CS" smtClean="0"/>
              <a:t>M. Deltoideus</a:t>
            </a:r>
          </a:p>
          <a:p>
            <a:r>
              <a:rPr lang="sr-Latn-CS" smtClean="0"/>
              <a:t>Mišići hamstriksa za nivo L4-L5</a:t>
            </a:r>
          </a:p>
          <a:p>
            <a:r>
              <a:rPr lang="sr-Latn-CS" smtClean="0"/>
              <a:t>Biforov znak – omogućava da se izdiferencira nivo lezijeizmeđu Th10-Th11. Sastoji se posmatranj umbilikusa pri pokušaju fleksije vrata sa rukama na potiljku u supiniranom položaju, ako dolazi do pomeranja umbilikusa na gore onda je lezija na nivou Th10. 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Senzorni skorovi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Senzorni skorovi služe za numeričko praćenje senzorne funkcije</a:t>
            </a:r>
          </a:p>
          <a:p>
            <a:pPr>
              <a:buNone/>
            </a:pPr>
            <a:r>
              <a:rPr lang="sr-Latn-CS" smtClean="0"/>
              <a:t>Na osnovu ispitivanje senzitivni skor određuje:</a:t>
            </a:r>
          </a:p>
          <a:p>
            <a:r>
              <a:rPr lang="sr-Latn-CS" smtClean="0"/>
              <a:t>Neurološki senzitivni nivo lezije</a:t>
            </a:r>
          </a:p>
          <a:p>
            <a:r>
              <a:rPr lang="sr-Latn-CS" smtClean="0"/>
              <a:t>Zonu delimične očuvanosti</a:t>
            </a:r>
          </a:p>
          <a:p>
            <a:r>
              <a:rPr lang="sr-Latn-CS" smtClean="0"/>
              <a:t>Kompletnost lezije kičmene moždine</a:t>
            </a:r>
          </a:p>
          <a:p>
            <a:pPr>
              <a:buNone/>
            </a:pPr>
            <a:r>
              <a:rPr lang="sr-Latn-CS" smtClean="0"/>
              <a:t>Na osnovu ispitivanje motorni skor određuje:</a:t>
            </a:r>
          </a:p>
          <a:p>
            <a:r>
              <a:rPr lang="sr-Latn-CS" smtClean="0"/>
              <a:t>Neurološki motorni nivo lezije</a:t>
            </a:r>
          </a:p>
          <a:p>
            <a:r>
              <a:rPr lang="sr-Latn-CS" smtClean="0"/>
              <a:t>Zonu delimične očuvanosti</a:t>
            </a:r>
          </a:p>
          <a:p>
            <a:r>
              <a:rPr lang="sr-Latn-CS" smtClean="0"/>
              <a:t>Kompletnost lezije kičmene moždine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cs typeface="Times New Roman" pitchFamily="18" charset="0"/>
              </a:rPr>
              <a:t>Kompletnost lezije kičmene moždine</a:t>
            </a:r>
            <a:r>
              <a:rPr lang="en-US" smtClean="0"/>
              <a:t> 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hr-HR" b="1" smtClean="0">
                <a:cs typeface="Times New Roman" pitchFamily="18" charset="0"/>
              </a:rPr>
              <a:t>Kompletna lezija: </a:t>
            </a:r>
            <a:r>
              <a:rPr lang="hr-HR" smtClean="0">
                <a:cs typeface="Times New Roman" pitchFamily="18" charset="0"/>
              </a:rPr>
              <a:t>kada ne postoji očuvana ni senzitivna ni motorna funkcija u najnižim sakralnim segmentima k.m. (S4, S5). Sakralnu osetljivost sačinjava prisutan osećaj u predelu mukokutanog spoja, kao i duboki analni osećaj. Test motorne očuvanosti čini prisustvo voljne kontrakcije spoljašnjeg analnog sfinktera na digitalni pregled</a:t>
            </a:r>
          </a:p>
          <a:p>
            <a:pPr>
              <a:buNone/>
            </a:pPr>
            <a:r>
              <a:rPr lang="en-GB" b="1" smtClean="0">
                <a:latin typeface="+mj-lt"/>
                <a:cs typeface="Times New Roman" pitchFamily="18" charset="0"/>
              </a:rPr>
              <a:t>Inkompletna lezija: </a:t>
            </a:r>
            <a:r>
              <a:rPr lang="en-GB" smtClean="0">
                <a:latin typeface="+mj-lt"/>
                <a:cs typeface="Times New Roman" pitchFamily="18" charset="0"/>
              </a:rPr>
              <a:t>ako postoji bilo kakva očuvanost senzitivnih ili motornih funkcija ispod neurološkog nivoa koja uključuje i najniže sakralne segmente (S4, S5).</a:t>
            </a:r>
            <a:r>
              <a:rPr lang="en-US" smtClean="0">
                <a:latin typeface="+mj-lt"/>
              </a:rPr>
              <a:t>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Poremećaji kod para-kvadriplegija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Poremećaj</a:t>
            </a:r>
            <a:r>
              <a:rPr lang="sr-Cyrl-CS" smtClean="0"/>
              <a:t> </a:t>
            </a:r>
            <a:r>
              <a:rPr lang="en-US" smtClean="0"/>
              <a:t>funkcije</a:t>
            </a:r>
            <a:r>
              <a:rPr lang="sr-Cyrl-CS" smtClean="0"/>
              <a:t> </a:t>
            </a:r>
            <a:r>
              <a:rPr lang="en-US" smtClean="0"/>
              <a:t>bešike</a:t>
            </a:r>
            <a:endParaRPr lang="sr-Cyrl-CS" smtClean="0"/>
          </a:p>
          <a:p>
            <a:r>
              <a:rPr lang="en-US" smtClean="0"/>
              <a:t>Poremećaj</a:t>
            </a:r>
            <a:r>
              <a:rPr lang="sr-Cyrl-CS" smtClean="0"/>
              <a:t> </a:t>
            </a:r>
            <a:r>
              <a:rPr lang="en-US" smtClean="0"/>
              <a:t>funkcije</a:t>
            </a:r>
            <a:r>
              <a:rPr lang="sr-Cyrl-CS" smtClean="0"/>
              <a:t> </a:t>
            </a:r>
            <a:r>
              <a:rPr lang="en-US" smtClean="0"/>
              <a:t>creva</a:t>
            </a:r>
            <a:endParaRPr lang="sr-Cyrl-CS" smtClean="0"/>
          </a:p>
          <a:p>
            <a:r>
              <a:rPr lang="en-US" smtClean="0"/>
              <a:t>Respiratorni</a:t>
            </a:r>
            <a:r>
              <a:rPr lang="sr-Cyrl-CS" smtClean="0"/>
              <a:t> </a:t>
            </a:r>
            <a:r>
              <a:rPr lang="en-US" smtClean="0"/>
              <a:t>poremećaji</a:t>
            </a:r>
            <a:endParaRPr lang="sr-Cyrl-CS" smtClean="0"/>
          </a:p>
          <a:p>
            <a:r>
              <a:rPr lang="en-US" smtClean="0"/>
              <a:t>Ortostatska</a:t>
            </a:r>
            <a:r>
              <a:rPr lang="sr-Cyrl-CS" smtClean="0"/>
              <a:t> </a:t>
            </a:r>
            <a:r>
              <a:rPr lang="en-US" smtClean="0"/>
              <a:t>hipotenzija</a:t>
            </a:r>
            <a:endParaRPr lang="sr-Cyrl-CS" smtClean="0"/>
          </a:p>
          <a:p>
            <a:r>
              <a:rPr lang="en-US" smtClean="0"/>
              <a:t>Poremećaj</a:t>
            </a:r>
            <a:r>
              <a:rPr lang="sr-Cyrl-CS" smtClean="0"/>
              <a:t> </a:t>
            </a:r>
            <a:r>
              <a:rPr lang="en-US" smtClean="0"/>
              <a:t>termoregulacije</a:t>
            </a:r>
            <a:endParaRPr lang="sr-Cyrl-CS" smtClean="0"/>
          </a:p>
          <a:p>
            <a:r>
              <a:rPr lang="en-US" smtClean="0"/>
              <a:t>Metaboličke</a:t>
            </a:r>
            <a:r>
              <a:rPr lang="sr-Cyrl-CS" smtClean="0"/>
              <a:t> </a:t>
            </a:r>
            <a:r>
              <a:rPr lang="en-US" smtClean="0"/>
              <a:t>promene</a:t>
            </a:r>
            <a:endParaRPr lang="sr-Cyrl-CS" smtClean="0"/>
          </a:p>
          <a:p>
            <a:r>
              <a:rPr lang="en-US" smtClean="0"/>
              <a:t>Autonomna</a:t>
            </a:r>
            <a:r>
              <a:rPr lang="sr-Cyrl-CS" smtClean="0"/>
              <a:t> </a:t>
            </a:r>
            <a:r>
              <a:rPr lang="en-US" smtClean="0"/>
              <a:t>disrefleksija</a:t>
            </a:r>
            <a:endParaRPr lang="sr-Cyrl-CS" smtClean="0"/>
          </a:p>
          <a:p>
            <a:endParaRPr lang="en-US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Osnovni ciljevi rehabilitacije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Prevencija</a:t>
            </a:r>
            <a:r>
              <a:rPr lang="sr-Cyrl-CS" smtClean="0"/>
              <a:t> </a:t>
            </a:r>
            <a:r>
              <a:rPr lang="en-US" smtClean="0"/>
              <a:t>dekubitusa</a:t>
            </a:r>
            <a:endParaRPr lang="sr-Cyrl-CS" smtClean="0"/>
          </a:p>
          <a:p>
            <a:r>
              <a:rPr lang="en-US" smtClean="0"/>
              <a:t>Održavanje</a:t>
            </a:r>
            <a:r>
              <a:rPr lang="sr-Cyrl-CS" smtClean="0"/>
              <a:t> </a:t>
            </a:r>
            <a:r>
              <a:rPr lang="en-US" smtClean="0"/>
              <a:t>obima</a:t>
            </a:r>
            <a:r>
              <a:rPr lang="sr-Cyrl-CS" smtClean="0"/>
              <a:t> </a:t>
            </a:r>
            <a:r>
              <a:rPr lang="en-US" smtClean="0"/>
              <a:t>pokreta</a:t>
            </a:r>
            <a:r>
              <a:rPr lang="sr-Cyrl-CS" smtClean="0"/>
              <a:t> ( </a:t>
            </a:r>
            <a:r>
              <a:rPr lang="en-US" smtClean="0"/>
              <a:t>sprečavanje</a:t>
            </a:r>
            <a:r>
              <a:rPr lang="sr-Cyrl-CS" smtClean="0"/>
              <a:t> </a:t>
            </a:r>
            <a:r>
              <a:rPr lang="en-US" smtClean="0"/>
              <a:t>razvoja</a:t>
            </a:r>
            <a:r>
              <a:rPr lang="sr-Cyrl-CS" smtClean="0"/>
              <a:t> </a:t>
            </a:r>
            <a:r>
              <a:rPr lang="en-US" smtClean="0"/>
              <a:t>kontraktura</a:t>
            </a:r>
            <a:r>
              <a:rPr lang="sr-Cyrl-CS" smtClean="0"/>
              <a:t>)</a:t>
            </a:r>
          </a:p>
          <a:p>
            <a:r>
              <a:rPr lang="en-US" smtClean="0"/>
              <a:t>Poboljšanje</a:t>
            </a:r>
            <a:r>
              <a:rPr lang="sr-Cyrl-CS" smtClean="0"/>
              <a:t> </a:t>
            </a:r>
            <a:r>
              <a:rPr lang="en-US" smtClean="0"/>
              <a:t>onih</a:t>
            </a:r>
            <a:r>
              <a:rPr lang="sr-Cyrl-CS" smtClean="0"/>
              <a:t> </a:t>
            </a:r>
            <a:r>
              <a:rPr lang="en-US" smtClean="0"/>
              <a:t>mišića</a:t>
            </a:r>
            <a:r>
              <a:rPr lang="sr-Cyrl-CS" smtClean="0"/>
              <a:t> </a:t>
            </a:r>
            <a:r>
              <a:rPr lang="en-US" smtClean="0"/>
              <a:t>koji</a:t>
            </a:r>
            <a:r>
              <a:rPr lang="sr-Cyrl-CS" smtClean="0"/>
              <a:t> </a:t>
            </a:r>
            <a:r>
              <a:rPr lang="en-US" smtClean="0"/>
              <a:t>su</a:t>
            </a:r>
            <a:r>
              <a:rPr lang="sr-Cyrl-CS" smtClean="0"/>
              <a:t> </a:t>
            </a:r>
            <a:r>
              <a:rPr lang="en-US" smtClean="0"/>
              <a:t>intaktni</a:t>
            </a:r>
            <a:endParaRPr lang="sr-Cyrl-CS" smtClean="0"/>
          </a:p>
          <a:p>
            <a:r>
              <a:rPr lang="en-US" smtClean="0"/>
              <a:t>Automatizacija</a:t>
            </a:r>
            <a:r>
              <a:rPr lang="sr-Cyrl-CS" smtClean="0"/>
              <a:t> </a:t>
            </a:r>
            <a:r>
              <a:rPr lang="en-US" smtClean="0"/>
              <a:t>stolice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mokraćne</a:t>
            </a:r>
            <a:r>
              <a:rPr lang="sr-Cyrl-CS" smtClean="0"/>
              <a:t> </a:t>
            </a:r>
            <a:r>
              <a:rPr lang="en-US" smtClean="0"/>
              <a:t>bešike</a:t>
            </a:r>
            <a:endParaRPr lang="sr-Cyrl-CS" smtClean="0"/>
          </a:p>
          <a:p>
            <a:r>
              <a:rPr lang="en-US" smtClean="0"/>
              <a:t>Postizanje</a:t>
            </a:r>
            <a:r>
              <a:rPr lang="sr-Cyrl-CS" smtClean="0"/>
              <a:t> </a:t>
            </a:r>
            <a:r>
              <a:rPr lang="en-US" smtClean="0"/>
              <a:t>maksimalne</a:t>
            </a:r>
            <a:r>
              <a:rPr lang="sr-Cyrl-CS" smtClean="0"/>
              <a:t> </a:t>
            </a:r>
            <a:r>
              <a:rPr lang="en-US" smtClean="0"/>
              <a:t>nezavisnosti</a:t>
            </a:r>
            <a:r>
              <a:rPr lang="sr-Cyrl-CS" smtClean="0"/>
              <a:t> </a:t>
            </a:r>
            <a:r>
              <a:rPr lang="en-US" smtClean="0"/>
              <a:t>u</a:t>
            </a:r>
            <a:r>
              <a:rPr lang="sr-Cyrl-CS" smtClean="0"/>
              <a:t> </a:t>
            </a:r>
            <a:r>
              <a:rPr lang="en-US" smtClean="0"/>
              <a:t>okviru</a:t>
            </a:r>
            <a:r>
              <a:rPr lang="sr-Cyrl-CS" smtClean="0"/>
              <a:t> </a:t>
            </a:r>
            <a:r>
              <a:rPr lang="en-US" smtClean="0"/>
              <a:t>ADŽ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chemeClr val="tx1"/>
                </a:solidFill>
              </a:rPr>
              <a:t>Prevencija</a:t>
            </a:r>
            <a:r>
              <a:rPr lang="sr-Cyrl-CS" sz="3200" smtClean="0">
                <a:solidFill>
                  <a:schemeClr val="tx1"/>
                </a:solidFill>
              </a:rPr>
              <a:t> </a:t>
            </a:r>
            <a:r>
              <a:rPr lang="en-US" sz="3200" smtClean="0">
                <a:solidFill>
                  <a:schemeClr val="tx1"/>
                </a:solidFill>
              </a:rPr>
              <a:t>dekubitusa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Kod</a:t>
            </a:r>
            <a:r>
              <a:rPr lang="sr-Cyrl-CS" smtClean="0"/>
              <a:t> </a:t>
            </a:r>
            <a:r>
              <a:rPr lang="en-US" smtClean="0"/>
              <a:t>paraplegije</a:t>
            </a:r>
            <a:r>
              <a:rPr lang="sr-Cyrl-CS" smtClean="0"/>
              <a:t> </a:t>
            </a:r>
            <a:r>
              <a:rPr lang="en-US" smtClean="0"/>
              <a:t>pojava</a:t>
            </a:r>
            <a:r>
              <a:rPr lang="sr-Cyrl-CS" smtClean="0"/>
              <a:t> </a:t>
            </a:r>
            <a:r>
              <a:rPr lang="en-US" smtClean="0"/>
              <a:t>dekubitusa</a:t>
            </a:r>
            <a:r>
              <a:rPr lang="sr-Cyrl-CS" smtClean="0"/>
              <a:t> </a:t>
            </a:r>
            <a:r>
              <a:rPr lang="en-US" smtClean="0"/>
              <a:t>može</a:t>
            </a:r>
            <a:r>
              <a:rPr lang="sr-Cyrl-CS" smtClean="0"/>
              <a:t> </a:t>
            </a:r>
            <a:r>
              <a:rPr lang="en-US" smtClean="0"/>
              <a:t>biti</a:t>
            </a:r>
            <a:r>
              <a:rPr lang="sr-Cyrl-CS" smtClean="0"/>
              <a:t> </a:t>
            </a:r>
            <a:r>
              <a:rPr lang="en-US" smtClean="0"/>
              <a:t>uslovljena</a:t>
            </a:r>
            <a:r>
              <a:rPr lang="sr-Cyrl-CS" smtClean="0"/>
              <a:t> </a:t>
            </a:r>
            <a:r>
              <a:rPr lang="en-US" smtClean="0"/>
              <a:t>ne</a:t>
            </a:r>
            <a:r>
              <a:rPr lang="sr-Cyrl-CS" smtClean="0"/>
              <a:t> </a:t>
            </a:r>
            <a:r>
              <a:rPr lang="en-US" smtClean="0"/>
              <a:t>samo</a:t>
            </a:r>
            <a:r>
              <a:rPr lang="sr-Cyrl-CS" smtClean="0"/>
              <a:t> </a:t>
            </a:r>
            <a:r>
              <a:rPr lang="en-US" smtClean="0"/>
              <a:t>pritiskom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neravnim</a:t>
            </a:r>
            <a:r>
              <a:rPr lang="sr-Cyrl-CS" smtClean="0"/>
              <a:t> </a:t>
            </a:r>
            <a:r>
              <a:rPr lang="en-US" smtClean="0"/>
              <a:t>čaršavom</a:t>
            </a:r>
            <a:r>
              <a:rPr lang="sr-Cyrl-CS" smtClean="0"/>
              <a:t>, </a:t>
            </a:r>
            <a:r>
              <a:rPr lang="en-US" smtClean="0"/>
              <a:t>nego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oštećenom</a:t>
            </a:r>
            <a:r>
              <a:rPr lang="sr-Cyrl-CS" smtClean="0"/>
              <a:t> </a:t>
            </a:r>
            <a:r>
              <a:rPr lang="en-US" smtClean="0"/>
              <a:t>trofikom</a:t>
            </a:r>
            <a:r>
              <a:rPr lang="sr-Cyrl-CS" smtClean="0"/>
              <a:t> </a:t>
            </a:r>
            <a:r>
              <a:rPr lang="en-US" smtClean="0"/>
              <a:t>zbog</a:t>
            </a:r>
            <a:r>
              <a:rPr lang="sr-Cyrl-CS" smtClean="0"/>
              <a:t> </a:t>
            </a:r>
            <a:r>
              <a:rPr lang="en-US" smtClean="0"/>
              <a:t>lezije</a:t>
            </a:r>
            <a:r>
              <a:rPr lang="sr-Cyrl-CS" smtClean="0"/>
              <a:t> </a:t>
            </a:r>
            <a:r>
              <a:rPr lang="en-US" smtClean="0"/>
              <a:t>trofičkih</a:t>
            </a:r>
            <a:r>
              <a:rPr lang="sr-Cyrl-CS" smtClean="0"/>
              <a:t> </a:t>
            </a:r>
            <a:r>
              <a:rPr lang="en-US" smtClean="0"/>
              <a:t>impulsa</a:t>
            </a:r>
            <a:r>
              <a:rPr lang="sr-Cyrl-CS" smtClean="0"/>
              <a:t>. </a:t>
            </a:r>
            <a:r>
              <a:rPr lang="en-US" smtClean="0"/>
              <a:t>Dekubitusi</a:t>
            </a:r>
            <a:r>
              <a:rPr lang="sr-Cyrl-CS" smtClean="0"/>
              <a:t> </a:t>
            </a:r>
            <a:r>
              <a:rPr lang="en-US" smtClean="0"/>
              <a:t>se</a:t>
            </a:r>
            <a:r>
              <a:rPr lang="sr-Cyrl-CS" smtClean="0"/>
              <a:t> </a:t>
            </a:r>
            <a:r>
              <a:rPr lang="en-US" smtClean="0"/>
              <a:t>često</a:t>
            </a:r>
            <a:r>
              <a:rPr lang="sr-Cyrl-CS" smtClean="0"/>
              <a:t> </a:t>
            </a:r>
            <a:r>
              <a:rPr lang="en-US" smtClean="0"/>
              <a:t>brzo</a:t>
            </a:r>
            <a:r>
              <a:rPr lang="sr-Cyrl-CS" smtClean="0"/>
              <a:t> </a:t>
            </a:r>
            <a:r>
              <a:rPr lang="en-US" smtClean="0"/>
              <a:t>razvijaju</a:t>
            </a:r>
            <a:r>
              <a:rPr lang="sr-Cyrl-CS" smtClean="0"/>
              <a:t>, </a:t>
            </a:r>
            <a:r>
              <a:rPr lang="en-US" smtClean="0"/>
              <a:t>čak</a:t>
            </a:r>
            <a:r>
              <a:rPr lang="sr-Cyrl-CS" smtClean="0"/>
              <a:t> </a:t>
            </a:r>
            <a:r>
              <a:rPr lang="en-US" smtClean="0"/>
              <a:t>za</a:t>
            </a:r>
            <a:r>
              <a:rPr lang="sr-Cyrl-CS" smtClean="0"/>
              <a:t> </a:t>
            </a:r>
            <a:r>
              <a:rPr lang="en-US" smtClean="0"/>
              <a:t>nekoliko</a:t>
            </a:r>
            <a:r>
              <a:rPr lang="sr-Cyrl-CS" smtClean="0"/>
              <a:t> </a:t>
            </a:r>
            <a:r>
              <a:rPr lang="en-US" smtClean="0"/>
              <a:t>sati</a:t>
            </a:r>
            <a:r>
              <a:rPr lang="sr-Cyrl-CS" smtClean="0"/>
              <a:t>.</a:t>
            </a:r>
            <a:r>
              <a:rPr lang="en-US" smtClean="0"/>
              <a:t> Pacijenta</a:t>
            </a:r>
            <a:r>
              <a:rPr lang="sr-Cyrl-CS" smtClean="0"/>
              <a:t> </a:t>
            </a:r>
            <a:r>
              <a:rPr lang="en-US" smtClean="0"/>
              <a:t>što</a:t>
            </a:r>
            <a:r>
              <a:rPr lang="sr-Cyrl-CS" smtClean="0"/>
              <a:t> </a:t>
            </a:r>
            <a:r>
              <a:rPr lang="en-US" smtClean="0"/>
              <a:t>češće</a:t>
            </a:r>
            <a:r>
              <a:rPr lang="sr-Cyrl-CS" smtClean="0"/>
              <a:t> </a:t>
            </a:r>
            <a:r>
              <a:rPr lang="en-US" smtClean="0"/>
              <a:t>okrećemo</a:t>
            </a:r>
            <a:r>
              <a:rPr lang="sr-Cyrl-CS" smtClean="0"/>
              <a:t> </a:t>
            </a:r>
            <a:r>
              <a:rPr lang="en-US" smtClean="0"/>
              <a:t>a</a:t>
            </a:r>
            <a:r>
              <a:rPr lang="sr-Cyrl-CS" smtClean="0"/>
              <a:t> </a:t>
            </a:r>
            <a:r>
              <a:rPr lang="en-US" smtClean="0"/>
              <a:t>ugrožena</a:t>
            </a:r>
            <a:r>
              <a:rPr lang="sr-Cyrl-CS" smtClean="0"/>
              <a:t> </a:t>
            </a:r>
            <a:r>
              <a:rPr lang="en-US" smtClean="0"/>
              <a:t>mesta</a:t>
            </a:r>
            <a:r>
              <a:rPr lang="sr-Cyrl-CS" smtClean="0"/>
              <a:t> </a:t>
            </a:r>
            <a:r>
              <a:rPr lang="en-US" smtClean="0"/>
              <a:t>masiramo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talkiramo</a:t>
            </a:r>
            <a:r>
              <a:rPr lang="sr-Cyrl-CS" smtClean="0"/>
              <a:t>. </a:t>
            </a:r>
            <a:r>
              <a:rPr lang="en-US" smtClean="0"/>
              <a:t>Posebno</a:t>
            </a:r>
            <a:r>
              <a:rPr lang="sr-Cyrl-CS" smtClean="0"/>
              <a:t> </a:t>
            </a:r>
            <a:r>
              <a:rPr lang="en-US" smtClean="0"/>
              <a:t>treba</a:t>
            </a:r>
            <a:r>
              <a:rPr lang="sr-Cyrl-CS" smtClean="0"/>
              <a:t> </a:t>
            </a:r>
            <a:r>
              <a:rPr lang="en-US" smtClean="0"/>
              <a:t>voditi</a:t>
            </a:r>
            <a:r>
              <a:rPr lang="sr-Cyrl-CS" smtClean="0"/>
              <a:t> </a:t>
            </a:r>
            <a:r>
              <a:rPr lang="en-US" smtClean="0"/>
              <a:t>računa</a:t>
            </a:r>
            <a:r>
              <a:rPr lang="sr-Cyrl-CS" smtClean="0"/>
              <a:t> </a:t>
            </a:r>
            <a:r>
              <a:rPr lang="en-US" smtClean="0"/>
              <a:t>da</a:t>
            </a:r>
            <a:r>
              <a:rPr lang="sr-Cyrl-CS" smtClean="0"/>
              <a:t> </a:t>
            </a:r>
            <a:r>
              <a:rPr lang="en-US" smtClean="0"/>
              <a:t>bolesnik</a:t>
            </a:r>
            <a:r>
              <a:rPr lang="sr-Cyrl-CS" smtClean="0"/>
              <a:t> </a:t>
            </a:r>
            <a:r>
              <a:rPr lang="en-US" smtClean="0"/>
              <a:t>uvek</a:t>
            </a:r>
            <a:r>
              <a:rPr lang="sr-Cyrl-CS" smtClean="0"/>
              <a:t> </a:t>
            </a:r>
            <a:r>
              <a:rPr lang="en-US" smtClean="0"/>
              <a:t>bude</a:t>
            </a:r>
            <a:r>
              <a:rPr lang="sr-Cyrl-CS" smtClean="0"/>
              <a:t> </a:t>
            </a:r>
            <a:r>
              <a:rPr lang="en-US" smtClean="0"/>
              <a:t>suv</a:t>
            </a:r>
            <a:r>
              <a:rPr lang="sr-Cyrl-CS" smtClean="0"/>
              <a:t>.</a:t>
            </a:r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Kvadriplegija i paraplegija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029200" cy="4572000"/>
          </a:xfrm>
        </p:spPr>
        <p:txBody>
          <a:bodyPr>
            <a:normAutofit/>
          </a:bodyPr>
          <a:lstStyle/>
          <a:p>
            <a:r>
              <a:rPr lang="en-US" smtClean="0"/>
              <a:t>Kičma</a:t>
            </a:r>
            <a:r>
              <a:rPr lang="ru-RU" smtClean="0"/>
              <a:t> </a:t>
            </a:r>
            <a:r>
              <a:rPr lang="en-US" smtClean="0"/>
              <a:t>se</a:t>
            </a:r>
            <a:r>
              <a:rPr lang="ru-RU" smtClean="0"/>
              <a:t> </a:t>
            </a:r>
            <a:r>
              <a:rPr lang="en-US" smtClean="0"/>
              <a:t>sastoji</a:t>
            </a:r>
            <a:r>
              <a:rPr lang="ru-RU" smtClean="0"/>
              <a:t> </a:t>
            </a:r>
            <a:r>
              <a:rPr lang="en-US" smtClean="0"/>
              <a:t>od</a:t>
            </a:r>
            <a:r>
              <a:rPr lang="sr-Cyrl-CS" smtClean="0"/>
              <a:t> 33-34 </a:t>
            </a:r>
            <a:r>
              <a:rPr lang="en-US" smtClean="0"/>
              <a:t>kičmena</a:t>
            </a:r>
            <a:r>
              <a:rPr lang="sr-Cyrl-CS" smtClean="0"/>
              <a:t> </a:t>
            </a:r>
            <a:r>
              <a:rPr lang="en-US" smtClean="0"/>
              <a:t>pršljena</a:t>
            </a:r>
            <a:r>
              <a:rPr lang="sr-Cyrl-CS" smtClean="0"/>
              <a:t>, </a:t>
            </a:r>
            <a:r>
              <a:rPr lang="en-US" smtClean="0"/>
              <a:t>kičmene</a:t>
            </a:r>
            <a:r>
              <a:rPr lang="sr-Cyrl-CS" smtClean="0"/>
              <a:t> </a:t>
            </a:r>
            <a:r>
              <a:rPr lang="en-US" smtClean="0"/>
              <a:t>moždine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nerava</a:t>
            </a:r>
            <a:r>
              <a:rPr lang="sr-Cyrl-CS" smtClean="0"/>
              <a:t> </a:t>
            </a:r>
            <a:r>
              <a:rPr lang="en-US" smtClean="0"/>
              <a:t>koji</a:t>
            </a:r>
            <a:r>
              <a:rPr lang="sr-Cyrl-CS" smtClean="0"/>
              <a:t> </a:t>
            </a:r>
            <a:r>
              <a:rPr lang="en-US" smtClean="0"/>
              <a:t>nose</a:t>
            </a:r>
            <a:r>
              <a:rPr lang="sr-Cyrl-CS" smtClean="0"/>
              <a:t> </a:t>
            </a:r>
            <a:r>
              <a:rPr lang="en-US" smtClean="0"/>
              <a:t>informacije</a:t>
            </a:r>
            <a:r>
              <a:rPr lang="sr-Cyrl-CS" smtClean="0"/>
              <a:t> </a:t>
            </a:r>
            <a:r>
              <a:rPr lang="en-US" smtClean="0"/>
              <a:t>od</a:t>
            </a:r>
            <a:r>
              <a:rPr lang="sr-Cyrl-CS" smtClean="0"/>
              <a:t> </a:t>
            </a:r>
            <a:r>
              <a:rPr lang="en-US" smtClean="0"/>
              <a:t>ruku</a:t>
            </a:r>
            <a:r>
              <a:rPr lang="sr-Cyrl-CS" smtClean="0"/>
              <a:t>, </a:t>
            </a:r>
            <a:r>
              <a:rPr lang="en-US" smtClean="0"/>
              <a:t>nogu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drugih</a:t>
            </a:r>
            <a:r>
              <a:rPr lang="sr-Cyrl-CS" smtClean="0"/>
              <a:t> </a:t>
            </a:r>
            <a:r>
              <a:rPr lang="en-US" smtClean="0"/>
              <a:t>delova</a:t>
            </a:r>
            <a:r>
              <a:rPr lang="sr-Cyrl-CS" smtClean="0"/>
              <a:t> </a:t>
            </a:r>
            <a:r>
              <a:rPr lang="en-US" smtClean="0"/>
              <a:t>tela</a:t>
            </a:r>
            <a:r>
              <a:rPr lang="sr-Cyrl-CS" smtClean="0"/>
              <a:t>,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nose</a:t>
            </a:r>
            <a:r>
              <a:rPr lang="sr-Cyrl-CS" smtClean="0"/>
              <a:t> </a:t>
            </a:r>
            <a:r>
              <a:rPr lang="en-US" smtClean="0"/>
              <a:t>signal</a:t>
            </a:r>
            <a:r>
              <a:rPr lang="sr-Cyrl-CS" smtClean="0"/>
              <a:t> </a:t>
            </a:r>
            <a:r>
              <a:rPr lang="en-US" smtClean="0"/>
              <a:t>iz</a:t>
            </a:r>
            <a:r>
              <a:rPr lang="sr-Cyrl-CS" smtClean="0"/>
              <a:t> </a:t>
            </a:r>
            <a:r>
              <a:rPr lang="en-US" smtClean="0"/>
              <a:t>mozga</a:t>
            </a:r>
            <a:r>
              <a:rPr lang="sr-Cyrl-CS" smtClean="0"/>
              <a:t> </a:t>
            </a:r>
            <a:r>
              <a:rPr lang="en-US" smtClean="0"/>
              <a:t>do</a:t>
            </a:r>
            <a:r>
              <a:rPr lang="sr-Cyrl-CS" smtClean="0"/>
              <a:t> </a:t>
            </a:r>
            <a:r>
              <a:rPr lang="en-US" smtClean="0"/>
              <a:t>tela</a:t>
            </a:r>
            <a:r>
              <a:rPr lang="sr-Cyrl-CS" smtClean="0"/>
              <a:t>. </a:t>
            </a:r>
            <a:endParaRPr lang="en-US" b="1" smtClean="0"/>
          </a:p>
          <a:p>
            <a:pPr>
              <a:buFontTx/>
              <a:buNone/>
            </a:pPr>
            <a:r>
              <a:rPr lang="sr-Cyrl-CS" smtClean="0"/>
              <a:t>    -  7 </a:t>
            </a:r>
            <a:r>
              <a:rPr lang="en-US" smtClean="0"/>
              <a:t>cervikalnih</a:t>
            </a:r>
            <a:r>
              <a:rPr lang="sr-Cyrl-CS" smtClean="0"/>
              <a:t>  ( </a:t>
            </a:r>
            <a:r>
              <a:rPr lang="en-US" smtClean="0"/>
              <a:t>C</a:t>
            </a:r>
            <a:r>
              <a:rPr lang="sr-Cyrl-CS" smtClean="0"/>
              <a:t>1-</a:t>
            </a:r>
            <a:r>
              <a:rPr lang="en-US" smtClean="0"/>
              <a:t>C</a:t>
            </a:r>
            <a:r>
              <a:rPr lang="sr-Cyrl-CS" smtClean="0"/>
              <a:t>7 ), </a:t>
            </a:r>
          </a:p>
          <a:p>
            <a:pPr>
              <a:buFontTx/>
              <a:buNone/>
            </a:pPr>
            <a:r>
              <a:rPr lang="sr-Cyrl-CS" smtClean="0"/>
              <a:t>    -  12 </a:t>
            </a:r>
            <a:r>
              <a:rPr lang="en-US" smtClean="0"/>
              <a:t>torakalnih</a:t>
            </a:r>
            <a:r>
              <a:rPr lang="sr-Cyrl-CS" smtClean="0"/>
              <a:t>  ( </a:t>
            </a:r>
            <a:r>
              <a:rPr lang="en-US" smtClean="0"/>
              <a:t>Th</a:t>
            </a:r>
            <a:r>
              <a:rPr lang="sr-Cyrl-CS" smtClean="0"/>
              <a:t>1-</a:t>
            </a:r>
            <a:r>
              <a:rPr lang="en-US" smtClean="0"/>
              <a:t>Th</a:t>
            </a:r>
            <a:r>
              <a:rPr lang="sr-Cyrl-CS" smtClean="0"/>
              <a:t>12)</a:t>
            </a:r>
          </a:p>
          <a:p>
            <a:pPr>
              <a:buFontTx/>
              <a:buNone/>
            </a:pPr>
            <a:r>
              <a:rPr lang="sr-Cyrl-CS" smtClean="0"/>
              <a:t>    -  5 </a:t>
            </a:r>
            <a:r>
              <a:rPr lang="en-US" smtClean="0"/>
              <a:t>lumbanih</a:t>
            </a:r>
            <a:r>
              <a:rPr lang="sr-Cyrl-CS" smtClean="0"/>
              <a:t>  ( </a:t>
            </a:r>
            <a:r>
              <a:rPr lang="en-US" smtClean="0"/>
              <a:t>L</a:t>
            </a:r>
            <a:r>
              <a:rPr lang="sr-Cyrl-CS" smtClean="0"/>
              <a:t>1-</a:t>
            </a:r>
            <a:r>
              <a:rPr lang="en-US" smtClean="0"/>
              <a:t>L</a:t>
            </a:r>
            <a:r>
              <a:rPr lang="sr-Cyrl-CS" smtClean="0"/>
              <a:t>5)</a:t>
            </a:r>
            <a:br>
              <a:rPr lang="sr-Cyrl-CS" smtClean="0"/>
            </a:br>
            <a:r>
              <a:rPr lang="sr-Cyrl-CS" smtClean="0"/>
              <a:t>-  5 </a:t>
            </a:r>
            <a:r>
              <a:rPr lang="en-US" smtClean="0"/>
              <a:t>sakralih</a:t>
            </a:r>
            <a:r>
              <a:rPr lang="sr-Cyrl-CS" smtClean="0"/>
              <a:t> </a:t>
            </a:r>
            <a:r>
              <a:rPr lang="en-US" smtClean="0"/>
              <a:t>pršljenova</a:t>
            </a:r>
            <a:r>
              <a:rPr lang="sr-Cyrl-CS" smtClean="0"/>
              <a:t> </a:t>
            </a:r>
            <a:br>
              <a:rPr lang="sr-Cyrl-CS" smtClean="0"/>
            </a:br>
            <a:r>
              <a:rPr lang="sr-Cyrl-CS" smtClean="0"/>
              <a:t>-  4 - 5 </a:t>
            </a:r>
            <a:r>
              <a:rPr lang="en-US" smtClean="0"/>
              <a:t>kokcigealnih</a:t>
            </a:r>
            <a:r>
              <a:rPr lang="sr-Cyrl-CS" smtClean="0"/>
              <a:t> </a:t>
            </a:r>
            <a:endParaRPr lang="en-US" b="1" smtClean="0"/>
          </a:p>
          <a:p>
            <a:endParaRPr lang="en-US"/>
          </a:p>
        </p:txBody>
      </p:sp>
      <p:pic>
        <p:nvPicPr>
          <p:cNvPr id="5" name="Picture 6" descr="Image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638800" y="1524000"/>
            <a:ext cx="31242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609600" indent="-609600"/>
            <a:r>
              <a:rPr lang="sr-Latn-CS" sz="3200" smtClean="0">
                <a:solidFill>
                  <a:schemeClr val="tx1"/>
                </a:solidFill>
              </a:rPr>
              <a:t/>
            </a:r>
            <a:br>
              <a:rPr lang="sr-Latn-CS" sz="3200" smtClean="0">
                <a:solidFill>
                  <a:schemeClr val="tx1"/>
                </a:solidFill>
              </a:rPr>
            </a:br>
            <a:r>
              <a:rPr lang="sr-Latn-CS" sz="3200" smtClean="0">
                <a:solidFill>
                  <a:schemeClr val="tx1"/>
                </a:solidFill>
              </a:rPr>
              <a:t/>
            </a:r>
            <a:br>
              <a:rPr lang="sr-Latn-CS" sz="3200" smtClean="0">
                <a:solidFill>
                  <a:schemeClr val="tx1"/>
                </a:solidFill>
              </a:rPr>
            </a:br>
            <a:r>
              <a:rPr lang="sr-Latn-CS" sz="3200" smtClean="0">
                <a:solidFill>
                  <a:schemeClr val="tx1"/>
                </a:solidFill>
              </a:rPr>
              <a:t/>
            </a:r>
            <a:br>
              <a:rPr lang="sr-Latn-CS" sz="3200" smtClean="0">
                <a:solidFill>
                  <a:schemeClr val="tx1"/>
                </a:solidFill>
              </a:rPr>
            </a:br>
            <a:r>
              <a:rPr lang="en-US" sz="3200" smtClean="0">
                <a:solidFill>
                  <a:schemeClr val="tx1"/>
                </a:solidFill>
              </a:rPr>
              <a:t>Održavanje</a:t>
            </a:r>
            <a:r>
              <a:rPr lang="sr-Cyrl-CS" sz="3200" smtClean="0">
                <a:solidFill>
                  <a:schemeClr val="tx1"/>
                </a:solidFill>
              </a:rPr>
              <a:t> </a:t>
            </a:r>
            <a:r>
              <a:rPr lang="en-US" sz="3200" smtClean="0">
                <a:solidFill>
                  <a:schemeClr val="tx1"/>
                </a:solidFill>
              </a:rPr>
              <a:t>obima</a:t>
            </a:r>
            <a:r>
              <a:rPr lang="sr-Cyrl-CS" sz="3200" smtClean="0">
                <a:solidFill>
                  <a:schemeClr val="tx1"/>
                </a:solidFill>
              </a:rPr>
              <a:t> </a:t>
            </a:r>
            <a:r>
              <a:rPr lang="en-US" sz="3200" smtClean="0">
                <a:solidFill>
                  <a:schemeClr val="tx1"/>
                </a:solidFill>
              </a:rPr>
              <a:t>pokreta</a:t>
            </a:r>
            <a:r>
              <a:rPr lang="sr-Cyrl-CS" sz="3200" smtClean="0">
                <a:solidFill>
                  <a:schemeClr val="tx1"/>
                </a:solidFill>
              </a:rPr>
              <a:t> </a:t>
            </a:r>
            <a:r>
              <a:rPr lang="en-US" sz="3200" smtClean="0">
                <a:solidFill>
                  <a:schemeClr val="tx1"/>
                </a:solidFill>
              </a:rPr>
              <a:t>i</a:t>
            </a:r>
            <a:r>
              <a:rPr lang="sr-Cyrl-CS" sz="3200" smtClean="0">
                <a:solidFill>
                  <a:schemeClr val="tx1"/>
                </a:solidFill>
              </a:rPr>
              <a:t> </a:t>
            </a:r>
            <a:r>
              <a:rPr lang="sr-Latn-CS" sz="3200" smtClean="0">
                <a:solidFill>
                  <a:schemeClr val="tx1"/>
                </a:solidFill>
              </a:rPr>
              <a:t>p</a:t>
            </a:r>
            <a:r>
              <a:rPr lang="en-US" sz="3200" smtClean="0">
                <a:solidFill>
                  <a:schemeClr val="tx1"/>
                </a:solidFill>
              </a:rPr>
              <a:t>oboljšanje</a:t>
            </a:r>
            <a:r>
              <a:rPr lang="sr-Cyrl-CS" sz="3200" smtClean="0">
                <a:solidFill>
                  <a:schemeClr val="tx1"/>
                </a:solidFill>
              </a:rPr>
              <a:t> </a:t>
            </a:r>
            <a:r>
              <a:rPr lang="en-US" sz="3200" smtClean="0">
                <a:solidFill>
                  <a:schemeClr val="tx1"/>
                </a:solidFill>
              </a:rPr>
              <a:t>intaktnih</a:t>
            </a:r>
            <a:r>
              <a:rPr lang="sr-Latn-CS" sz="3200" smtClean="0">
                <a:solidFill>
                  <a:schemeClr val="tx1"/>
                </a:solidFill>
              </a:rPr>
              <a:t> </a:t>
            </a:r>
            <a:r>
              <a:rPr lang="en-US" sz="3200" smtClean="0">
                <a:solidFill>
                  <a:schemeClr val="tx1"/>
                </a:solidFill>
              </a:rPr>
              <a:t>mišića</a:t>
            </a:r>
            <a:r>
              <a:rPr lang="sr-Cyrl-CS" sz="3200" smtClean="0">
                <a:solidFill>
                  <a:schemeClr val="tx1"/>
                </a:solidFill>
              </a:rPr>
              <a:t>              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1000" cy="4873752"/>
          </a:xfrm>
        </p:spPr>
        <p:txBody>
          <a:bodyPr>
            <a:normAutofit/>
          </a:bodyPr>
          <a:lstStyle/>
          <a:p>
            <a:r>
              <a:rPr lang="en-US" smtClean="0"/>
              <a:t>Svi</a:t>
            </a:r>
            <a:r>
              <a:rPr lang="sr-Cyrl-CS" smtClean="0"/>
              <a:t> </a:t>
            </a:r>
            <a:r>
              <a:rPr lang="en-US" smtClean="0"/>
              <a:t>zglobovi</a:t>
            </a:r>
            <a:r>
              <a:rPr lang="sr-Cyrl-CS" smtClean="0"/>
              <a:t> </a:t>
            </a:r>
            <a:r>
              <a:rPr lang="en-US" smtClean="0"/>
              <a:t>moraju</a:t>
            </a:r>
            <a:r>
              <a:rPr lang="sr-Cyrl-CS" smtClean="0"/>
              <a:t> </a:t>
            </a:r>
            <a:r>
              <a:rPr lang="en-US" smtClean="0"/>
              <a:t>najmanje</a:t>
            </a:r>
            <a:r>
              <a:rPr lang="sr-Cyrl-CS" smtClean="0"/>
              <a:t> </a:t>
            </a:r>
            <a:r>
              <a:rPr lang="en-US" smtClean="0"/>
              <a:t>dva</a:t>
            </a:r>
            <a:r>
              <a:rPr lang="sr-Cyrl-CS" smtClean="0"/>
              <a:t> </a:t>
            </a:r>
            <a:r>
              <a:rPr lang="en-US" smtClean="0"/>
              <a:t>puta</a:t>
            </a:r>
            <a:r>
              <a:rPr lang="sr-Cyrl-CS" smtClean="0"/>
              <a:t> </a:t>
            </a:r>
            <a:r>
              <a:rPr lang="en-US" smtClean="0"/>
              <a:t>dnevno</a:t>
            </a:r>
            <a:r>
              <a:rPr lang="sr-Cyrl-CS" smtClean="0"/>
              <a:t> </a:t>
            </a:r>
            <a:r>
              <a:rPr lang="en-US" smtClean="0"/>
              <a:t>proći</a:t>
            </a:r>
            <a:r>
              <a:rPr lang="sr-Cyrl-CS" smtClean="0"/>
              <a:t> </a:t>
            </a:r>
            <a:r>
              <a:rPr lang="en-US" smtClean="0"/>
              <a:t>kroz</a:t>
            </a:r>
            <a:r>
              <a:rPr lang="sr-Cyrl-CS" smtClean="0"/>
              <a:t> </a:t>
            </a:r>
            <a:r>
              <a:rPr lang="en-US" smtClean="0"/>
              <a:t>vežbe</a:t>
            </a:r>
            <a:r>
              <a:rPr lang="sr-Cyrl-CS" smtClean="0"/>
              <a:t> </a:t>
            </a:r>
            <a:r>
              <a:rPr lang="en-US" smtClean="0"/>
              <a:t>sa</a:t>
            </a:r>
            <a:r>
              <a:rPr lang="sr-Cyrl-CS" smtClean="0"/>
              <a:t> </a:t>
            </a:r>
            <a:r>
              <a:rPr lang="en-US" smtClean="0"/>
              <a:t>punim</a:t>
            </a:r>
            <a:r>
              <a:rPr lang="sr-Cyrl-CS" smtClean="0"/>
              <a:t> </a:t>
            </a:r>
            <a:r>
              <a:rPr lang="en-US" smtClean="0"/>
              <a:t>obim</a:t>
            </a:r>
            <a:r>
              <a:rPr lang="sr-Cyrl-CS" smtClean="0"/>
              <a:t> </a:t>
            </a:r>
            <a:r>
              <a:rPr lang="en-US" smtClean="0"/>
              <a:t>pokreta</a:t>
            </a:r>
            <a:r>
              <a:rPr lang="sr-Cyrl-CS" smtClean="0"/>
              <a:t>. </a:t>
            </a:r>
            <a:r>
              <a:rPr lang="en-US" smtClean="0"/>
              <a:t>Ako</a:t>
            </a:r>
            <a:r>
              <a:rPr lang="sr-Cyrl-CS" smtClean="0"/>
              <a:t> </a:t>
            </a:r>
            <a:r>
              <a:rPr lang="en-US" smtClean="0"/>
              <a:t>se</a:t>
            </a:r>
            <a:r>
              <a:rPr lang="sr-Cyrl-CS" smtClean="0"/>
              <a:t> </a:t>
            </a:r>
            <a:r>
              <a:rPr lang="en-US" smtClean="0"/>
              <a:t>radi</a:t>
            </a:r>
            <a:r>
              <a:rPr lang="sr-Cyrl-CS" smtClean="0"/>
              <a:t> </a:t>
            </a:r>
            <a:r>
              <a:rPr lang="en-US" smtClean="0"/>
              <a:t>o</a:t>
            </a:r>
            <a:r>
              <a:rPr lang="sr-Cyrl-CS" smtClean="0"/>
              <a:t> </a:t>
            </a:r>
            <a:r>
              <a:rPr lang="en-US" smtClean="0"/>
              <a:t>parezi</a:t>
            </a:r>
            <a:r>
              <a:rPr lang="sr-Cyrl-CS" smtClean="0"/>
              <a:t>, </a:t>
            </a:r>
            <a:r>
              <a:rPr lang="en-US" smtClean="0"/>
              <a:t>koriste</a:t>
            </a:r>
            <a:r>
              <a:rPr lang="sr-Cyrl-CS" smtClean="0"/>
              <a:t> </a:t>
            </a:r>
            <a:r>
              <a:rPr lang="en-US" smtClean="0"/>
              <a:t>se</a:t>
            </a:r>
            <a:r>
              <a:rPr lang="sr-Cyrl-CS" smtClean="0"/>
              <a:t> </a:t>
            </a:r>
            <a:r>
              <a:rPr lang="en-US" smtClean="0"/>
              <a:t>aktivne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potpomognute</a:t>
            </a:r>
            <a:r>
              <a:rPr lang="sr-Cyrl-CS" smtClean="0"/>
              <a:t> </a:t>
            </a:r>
            <a:r>
              <a:rPr lang="en-US" smtClean="0"/>
              <a:t>vežbe</a:t>
            </a:r>
            <a:r>
              <a:rPr lang="sr-Cyrl-CS" smtClean="0"/>
              <a:t>, </a:t>
            </a:r>
            <a:r>
              <a:rPr lang="en-US" smtClean="0"/>
              <a:t>a</a:t>
            </a:r>
            <a:r>
              <a:rPr lang="sr-Cyrl-CS" smtClean="0"/>
              <a:t> </a:t>
            </a:r>
            <a:r>
              <a:rPr lang="en-US" smtClean="0"/>
              <a:t>kod</a:t>
            </a:r>
            <a:r>
              <a:rPr lang="sr-Cyrl-CS" smtClean="0"/>
              <a:t> </a:t>
            </a:r>
            <a:r>
              <a:rPr lang="en-US" smtClean="0"/>
              <a:t>plegije</a:t>
            </a:r>
            <a:r>
              <a:rPr lang="sr-Cyrl-CS" smtClean="0"/>
              <a:t> </a:t>
            </a:r>
            <a:r>
              <a:rPr lang="en-US" smtClean="0"/>
              <a:t>pasivnim</a:t>
            </a:r>
            <a:r>
              <a:rPr lang="sr-Cyrl-CS" smtClean="0"/>
              <a:t> </a:t>
            </a:r>
            <a:r>
              <a:rPr lang="en-US" smtClean="0"/>
              <a:t>vežbama</a:t>
            </a:r>
            <a:r>
              <a:rPr lang="sr-Cyrl-CS" smtClean="0"/>
              <a:t> </a:t>
            </a:r>
            <a:r>
              <a:rPr lang="en-US" smtClean="0"/>
              <a:t>postiže</a:t>
            </a:r>
            <a:r>
              <a:rPr lang="sr-Cyrl-CS" smtClean="0"/>
              <a:t> </a:t>
            </a:r>
            <a:r>
              <a:rPr lang="en-US" smtClean="0"/>
              <a:t>se</a:t>
            </a:r>
            <a:r>
              <a:rPr lang="sr-Cyrl-CS" smtClean="0"/>
              <a:t> </a:t>
            </a:r>
            <a:r>
              <a:rPr lang="en-US" smtClean="0"/>
              <a:t>isti</a:t>
            </a:r>
            <a:r>
              <a:rPr lang="sr-Cyrl-CS" smtClean="0"/>
              <a:t> </a:t>
            </a:r>
            <a:r>
              <a:rPr lang="en-US" smtClean="0"/>
              <a:t>zahtev</a:t>
            </a:r>
            <a:r>
              <a:rPr lang="sr-Cyrl-CS" smtClean="0"/>
              <a:t>.</a:t>
            </a:r>
            <a:endParaRPr lang="sr-Latn-CS" smtClean="0"/>
          </a:p>
          <a:p>
            <a:r>
              <a:rPr lang="en-GB" smtClean="0"/>
              <a:t>Posebnu pažnju treba obratiti na korektivne položaje. Stopalo treba da je pod uglom od 90 stepeni, a koleno u punoj ekstenziji. Pored kinezi terapije, koja se sprovodi u krevetu i kinezi-sali, program se može sprovesti i u vodi (hidrokineziterapija).</a:t>
            </a:r>
          </a:p>
          <a:p>
            <a:r>
              <a:rPr lang="en-US" smtClean="0"/>
              <a:t>Važno</a:t>
            </a:r>
            <a:r>
              <a:rPr lang="sr-Cyrl-CS" smtClean="0"/>
              <a:t> </a:t>
            </a:r>
            <a:r>
              <a:rPr lang="en-US" smtClean="0"/>
              <a:t>je</a:t>
            </a:r>
            <a:r>
              <a:rPr lang="sr-Cyrl-CS" smtClean="0"/>
              <a:t> </a:t>
            </a:r>
            <a:r>
              <a:rPr lang="en-US" smtClean="0"/>
              <a:t>paraplegičara</a:t>
            </a:r>
            <a:r>
              <a:rPr lang="sr-Cyrl-CS" smtClean="0"/>
              <a:t> </a:t>
            </a:r>
            <a:r>
              <a:rPr lang="en-US" smtClean="0"/>
              <a:t>što</a:t>
            </a:r>
            <a:r>
              <a:rPr lang="sr-Cyrl-CS" smtClean="0"/>
              <a:t> </a:t>
            </a:r>
            <a:r>
              <a:rPr lang="en-US" smtClean="0"/>
              <a:t>pre</a:t>
            </a:r>
            <a:r>
              <a:rPr lang="sr-Cyrl-CS" smtClean="0"/>
              <a:t> </a:t>
            </a:r>
            <a:r>
              <a:rPr lang="en-US" smtClean="0"/>
              <a:t>postaviti</a:t>
            </a:r>
            <a:r>
              <a:rPr lang="sr-Cyrl-CS" smtClean="0"/>
              <a:t> </a:t>
            </a:r>
            <a:r>
              <a:rPr lang="en-US" smtClean="0"/>
              <a:t>u</a:t>
            </a:r>
            <a:r>
              <a:rPr lang="sr-Cyrl-CS" smtClean="0"/>
              <a:t> </a:t>
            </a:r>
            <a:r>
              <a:rPr lang="en-US" smtClean="0"/>
              <a:t>uspravan</a:t>
            </a:r>
            <a:r>
              <a:rPr lang="sr-Cyrl-CS" smtClean="0"/>
              <a:t> </a:t>
            </a:r>
            <a:r>
              <a:rPr lang="en-US" smtClean="0"/>
              <a:t>stav</a:t>
            </a:r>
            <a:r>
              <a:rPr lang="sr-Cyrl-CS" smtClean="0"/>
              <a:t>. </a:t>
            </a:r>
            <a:r>
              <a:rPr lang="en-US" smtClean="0"/>
              <a:t>potrebno</a:t>
            </a:r>
            <a:r>
              <a:rPr lang="sr-Cyrl-CS" smtClean="0"/>
              <a:t> </a:t>
            </a:r>
            <a:r>
              <a:rPr lang="en-US" smtClean="0"/>
              <a:t>je</a:t>
            </a:r>
            <a:r>
              <a:rPr lang="sr-Cyrl-CS" smtClean="0"/>
              <a:t> </a:t>
            </a:r>
            <a:r>
              <a:rPr lang="en-US" smtClean="0"/>
              <a:t>posle</a:t>
            </a:r>
            <a:r>
              <a:rPr lang="sr-Cyrl-CS" smtClean="0"/>
              <a:t> 10 </a:t>
            </a:r>
            <a:r>
              <a:rPr lang="en-US" smtClean="0"/>
              <a:t>do</a:t>
            </a:r>
            <a:r>
              <a:rPr lang="sr-Cyrl-CS" smtClean="0"/>
              <a:t> 15 </a:t>
            </a:r>
            <a:r>
              <a:rPr lang="en-US" smtClean="0"/>
              <a:t>dana</a:t>
            </a:r>
            <a:r>
              <a:rPr lang="sr-Cyrl-CS" smtClean="0"/>
              <a:t> </a:t>
            </a:r>
            <a:r>
              <a:rPr lang="en-US" smtClean="0"/>
              <a:t>preko</a:t>
            </a:r>
            <a:r>
              <a:rPr lang="sr-Cyrl-CS" smtClean="0"/>
              <a:t> </a:t>
            </a:r>
            <a:r>
              <a:rPr lang="en-US" smtClean="0"/>
              <a:t>oscilatornog</a:t>
            </a:r>
            <a:r>
              <a:rPr lang="sr-Cyrl-CS" smtClean="0"/>
              <a:t> </a:t>
            </a:r>
            <a:r>
              <a:rPr lang="en-US" smtClean="0"/>
              <a:t>stola</a:t>
            </a:r>
            <a:r>
              <a:rPr lang="sr-Cyrl-CS" smtClean="0"/>
              <a:t> </a:t>
            </a:r>
            <a:r>
              <a:rPr lang="en-US" smtClean="0"/>
              <a:t>uspraviti</a:t>
            </a:r>
            <a:r>
              <a:rPr lang="sr-Cyrl-CS" smtClean="0"/>
              <a:t> </a:t>
            </a:r>
            <a:r>
              <a:rPr lang="en-US" smtClean="0"/>
              <a:t>pacijenta</a:t>
            </a:r>
            <a:r>
              <a:rPr lang="sr-Cyrl-CS" smtClean="0"/>
              <a:t>.</a:t>
            </a:r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solidFill>
                  <a:schemeClr val="tx1"/>
                </a:solidFill>
              </a:rPr>
              <a:t>Održavanje</a:t>
            </a:r>
            <a:r>
              <a:rPr lang="sr-Cyrl-CS" sz="2800" smtClean="0">
                <a:solidFill>
                  <a:schemeClr val="tx1"/>
                </a:solidFill>
              </a:rPr>
              <a:t> </a:t>
            </a:r>
            <a:r>
              <a:rPr lang="en-US" sz="2800" smtClean="0">
                <a:solidFill>
                  <a:schemeClr val="tx1"/>
                </a:solidFill>
              </a:rPr>
              <a:t>obima</a:t>
            </a:r>
            <a:r>
              <a:rPr lang="sr-Cyrl-CS" sz="2800" smtClean="0">
                <a:solidFill>
                  <a:schemeClr val="tx1"/>
                </a:solidFill>
              </a:rPr>
              <a:t> </a:t>
            </a:r>
            <a:r>
              <a:rPr lang="en-US" sz="2800" smtClean="0">
                <a:solidFill>
                  <a:schemeClr val="tx1"/>
                </a:solidFill>
              </a:rPr>
              <a:t>pokreta</a:t>
            </a:r>
            <a:r>
              <a:rPr lang="sr-Cyrl-CS" sz="2800" smtClean="0">
                <a:solidFill>
                  <a:schemeClr val="tx1"/>
                </a:solidFill>
              </a:rPr>
              <a:t> </a:t>
            </a:r>
            <a:r>
              <a:rPr lang="en-US" sz="2800" smtClean="0">
                <a:solidFill>
                  <a:schemeClr val="tx1"/>
                </a:solidFill>
              </a:rPr>
              <a:t>i</a:t>
            </a:r>
            <a:r>
              <a:rPr lang="sr-Cyrl-CS" sz="2800" smtClean="0">
                <a:solidFill>
                  <a:schemeClr val="tx1"/>
                </a:solidFill>
              </a:rPr>
              <a:t> </a:t>
            </a:r>
            <a:r>
              <a:rPr lang="sr-Latn-CS" sz="2800" smtClean="0">
                <a:solidFill>
                  <a:schemeClr val="tx1"/>
                </a:solidFill>
              </a:rPr>
              <a:t>p</a:t>
            </a:r>
            <a:r>
              <a:rPr lang="en-US" sz="2800" smtClean="0">
                <a:solidFill>
                  <a:schemeClr val="tx1"/>
                </a:solidFill>
              </a:rPr>
              <a:t>oboljšanje</a:t>
            </a:r>
            <a:r>
              <a:rPr lang="sr-Cyrl-CS" sz="2800" smtClean="0">
                <a:solidFill>
                  <a:schemeClr val="tx1"/>
                </a:solidFill>
              </a:rPr>
              <a:t> </a:t>
            </a:r>
            <a:r>
              <a:rPr lang="en-US" sz="2800" smtClean="0">
                <a:solidFill>
                  <a:schemeClr val="tx1"/>
                </a:solidFill>
              </a:rPr>
              <a:t>intaktnih</a:t>
            </a:r>
            <a:r>
              <a:rPr lang="sr-Latn-CS" sz="2800" smtClean="0">
                <a:solidFill>
                  <a:schemeClr val="tx1"/>
                </a:solidFill>
              </a:rPr>
              <a:t> </a:t>
            </a:r>
            <a:r>
              <a:rPr lang="en-US" sz="2800" smtClean="0">
                <a:solidFill>
                  <a:schemeClr val="tx1"/>
                </a:solidFill>
              </a:rPr>
              <a:t>mišića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smtClean="0"/>
              <a:t>U početku, vreme uspravnog stava je maksimalno jedan sat. Abramson (1948) naglašava da rano uspravljanje pacijenta sprečava razvoj osteoporoze i prevenira stvaranje konkremenata u mokraćnoj bešici, krvni protok se poboljšava, trofika je bolja, a dolazi i do regulisanja ortostatike. </a:t>
            </a:r>
          </a:p>
          <a:p>
            <a:r>
              <a:rPr lang="en-GB" smtClean="0"/>
              <a:t>Primena aparata iziskuje dobro poznavanje funkcionalnog statusa i mogućnosti korišćenja osovinskih kinetičkih mišićnih lanaca u cilju pokušaja uspostavljanja hoda.</a:t>
            </a:r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chemeClr val="tx1"/>
                </a:solidFill>
              </a:rPr>
              <a:t>Automatizacija</a:t>
            </a:r>
            <a:r>
              <a:rPr lang="sr-Cyrl-CS" sz="3200" smtClean="0">
                <a:solidFill>
                  <a:schemeClr val="tx1"/>
                </a:solidFill>
              </a:rPr>
              <a:t> </a:t>
            </a:r>
            <a:r>
              <a:rPr lang="en-US" sz="3200" smtClean="0">
                <a:solidFill>
                  <a:schemeClr val="tx1"/>
                </a:solidFill>
              </a:rPr>
              <a:t>stolice</a:t>
            </a:r>
            <a:r>
              <a:rPr lang="sr-Cyrl-CS" sz="3200" smtClean="0">
                <a:solidFill>
                  <a:schemeClr val="tx1"/>
                </a:solidFill>
              </a:rPr>
              <a:t> </a:t>
            </a:r>
            <a:r>
              <a:rPr lang="en-US" sz="3200" smtClean="0">
                <a:solidFill>
                  <a:schemeClr val="tx1"/>
                </a:solidFill>
              </a:rPr>
              <a:t>i</a:t>
            </a:r>
            <a:r>
              <a:rPr lang="sr-Cyrl-CS" sz="3200" smtClean="0">
                <a:solidFill>
                  <a:schemeClr val="tx1"/>
                </a:solidFill>
              </a:rPr>
              <a:t> </a:t>
            </a:r>
            <a:r>
              <a:rPr lang="en-US" sz="3200" smtClean="0">
                <a:solidFill>
                  <a:schemeClr val="tx1"/>
                </a:solidFill>
              </a:rPr>
              <a:t>mokraćne</a:t>
            </a:r>
            <a:r>
              <a:rPr lang="sr-Cyrl-CS" sz="3200" smtClean="0">
                <a:solidFill>
                  <a:schemeClr val="tx1"/>
                </a:solidFill>
              </a:rPr>
              <a:t> </a:t>
            </a:r>
            <a:r>
              <a:rPr lang="en-US" sz="3200" smtClean="0">
                <a:solidFill>
                  <a:schemeClr val="tx1"/>
                </a:solidFill>
              </a:rPr>
              <a:t>bešike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smtClean="0"/>
              <a:t>U</a:t>
            </a:r>
            <a:r>
              <a:rPr lang="ru-RU" smtClean="0"/>
              <a:t> </a:t>
            </a:r>
            <a:r>
              <a:rPr lang="en-US" smtClean="0"/>
              <a:t>fazi</a:t>
            </a:r>
            <a:r>
              <a:rPr lang="ru-RU" smtClean="0"/>
              <a:t> </a:t>
            </a:r>
            <a:r>
              <a:rPr lang="en-US" smtClean="0"/>
              <a:t>šoka</a:t>
            </a:r>
            <a:r>
              <a:rPr lang="ru-RU" smtClean="0"/>
              <a:t> </a:t>
            </a:r>
            <a:r>
              <a:rPr lang="en-US" smtClean="0"/>
              <a:t>atonična</a:t>
            </a:r>
            <a:r>
              <a:rPr lang="ru-RU" smtClean="0"/>
              <a:t> </a:t>
            </a:r>
            <a:r>
              <a:rPr lang="en-US" smtClean="0"/>
              <a:t>mokraćna</a:t>
            </a:r>
            <a:r>
              <a:rPr lang="ru-RU" smtClean="0"/>
              <a:t> </a:t>
            </a:r>
            <a:r>
              <a:rPr lang="en-US" smtClean="0"/>
              <a:t>bešika</a:t>
            </a:r>
            <a:r>
              <a:rPr lang="ru-RU" smtClean="0"/>
              <a:t> ( </a:t>
            </a:r>
            <a:r>
              <a:rPr lang="en-US" smtClean="0"/>
              <a:t>puni</a:t>
            </a:r>
            <a:r>
              <a:rPr lang="ru-RU" smtClean="0"/>
              <a:t> </a:t>
            </a:r>
            <a:r>
              <a:rPr lang="en-US" smtClean="0"/>
              <a:t>i</a:t>
            </a:r>
            <a:r>
              <a:rPr lang="ru-RU" smtClean="0"/>
              <a:t> </a:t>
            </a:r>
            <a:r>
              <a:rPr lang="en-US" smtClean="0"/>
              <a:t>rasteže</a:t>
            </a:r>
            <a:r>
              <a:rPr lang="ru-RU" smtClean="0"/>
              <a:t> </a:t>
            </a:r>
            <a:r>
              <a:rPr lang="en-US" smtClean="0"/>
              <a:t>i</a:t>
            </a:r>
            <a:r>
              <a:rPr lang="ru-RU" smtClean="0"/>
              <a:t> </a:t>
            </a:r>
            <a:r>
              <a:rPr lang="en-US" smtClean="0"/>
              <a:t>samo</a:t>
            </a:r>
            <a:r>
              <a:rPr lang="ru-RU" smtClean="0"/>
              <a:t> </a:t>
            </a:r>
            <a:r>
              <a:rPr lang="en-US" smtClean="0"/>
              <a:t>pod</a:t>
            </a:r>
            <a:r>
              <a:rPr lang="ru-RU" smtClean="0"/>
              <a:t> </a:t>
            </a:r>
            <a:r>
              <a:rPr lang="en-US" smtClean="0"/>
              <a:t>formiranim</a:t>
            </a:r>
            <a:r>
              <a:rPr lang="ru-RU" smtClean="0"/>
              <a:t> </a:t>
            </a:r>
            <a:r>
              <a:rPr lang="en-US" smtClean="0"/>
              <a:t>pritiskom</a:t>
            </a:r>
            <a:r>
              <a:rPr lang="ru-RU" smtClean="0"/>
              <a:t>, </a:t>
            </a:r>
            <a:r>
              <a:rPr lang="en-US" smtClean="0"/>
              <a:t>zbog</a:t>
            </a:r>
            <a:r>
              <a:rPr lang="ru-RU" smtClean="0"/>
              <a:t> </a:t>
            </a:r>
            <a:r>
              <a:rPr lang="en-US" smtClean="0"/>
              <a:t>velike</a:t>
            </a:r>
            <a:r>
              <a:rPr lang="ru-RU" smtClean="0"/>
              <a:t> </a:t>
            </a:r>
            <a:r>
              <a:rPr lang="en-US" smtClean="0"/>
              <a:t>količine</a:t>
            </a:r>
            <a:r>
              <a:rPr lang="ru-RU" smtClean="0"/>
              <a:t> </a:t>
            </a:r>
            <a:r>
              <a:rPr lang="en-US" smtClean="0"/>
              <a:t>mokraće</a:t>
            </a:r>
            <a:r>
              <a:rPr lang="ru-RU" smtClean="0"/>
              <a:t>, </a:t>
            </a:r>
            <a:r>
              <a:rPr lang="en-US" smtClean="0"/>
              <a:t>dolazi</a:t>
            </a:r>
            <a:r>
              <a:rPr lang="ru-RU" smtClean="0"/>
              <a:t> </a:t>
            </a:r>
            <a:r>
              <a:rPr lang="en-US" smtClean="0"/>
              <a:t>do</a:t>
            </a:r>
            <a:r>
              <a:rPr lang="ru-RU" smtClean="0"/>
              <a:t> “ </a:t>
            </a:r>
            <a:r>
              <a:rPr lang="en-US" smtClean="0"/>
              <a:t>prelivanja</a:t>
            </a:r>
            <a:r>
              <a:rPr lang="ru-RU" smtClean="0"/>
              <a:t> “ </a:t>
            </a:r>
            <a:r>
              <a:rPr lang="en-US" smtClean="0"/>
              <a:t>i</a:t>
            </a:r>
            <a:r>
              <a:rPr lang="ru-RU" smtClean="0"/>
              <a:t> </a:t>
            </a:r>
            <a:r>
              <a:rPr lang="en-US" smtClean="0"/>
              <a:t>delimičnog</a:t>
            </a:r>
            <a:r>
              <a:rPr lang="ru-RU" smtClean="0"/>
              <a:t> </a:t>
            </a:r>
            <a:r>
              <a:rPr lang="en-US" smtClean="0"/>
              <a:t>bezvoljnog</a:t>
            </a:r>
            <a:r>
              <a:rPr lang="ru-RU" smtClean="0"/>
              <a:t> </a:t>
            </a:r>
            <a:r>
              <a:rPr lang="en-US" smtClean="0"/>
              <a:t>pražnjenja</a:t>
            </a:r>
            <a:r>
              <a:rPr lang="ru-RU" smtClean="0"/>
              <a:t>. </a:t>
            </a:r>
            <a:r>
              <a:rPr lang="en-US" smtClean="0"/>
              <a:t>Trening</a:t>
            </a:r>
            <a:r>
              <a:rPr lang="ru-RU" smtClean="0"/>
              <a:t>: </a:t>
            </a:r>
            <a:r>
              <a:rPr lang="en-US" smtClean="0"/>
              <a:t>kateterizacija</a:t>
            </a:r>
            <a:r>
              <a:rPr lang="ru-RU" smtClean="0"/>
              <a:t> (</a:t>
            </a:r>
            <a:r>
              <a:rPr lang="en-US" smtClean="0"/>
              <a:t>stalna</a:t>
            </a:r>
            <a:r>
              <a:rPr lang="ru-RU" smtClean="0"/>
              <a:t> </a:t>
            </a:r>
            <a:r>
              <a:rPr lang="en-US" smtClean="0"/>
              <a:t>ili</a:t>
            </a:r>
            <a:r>
              <a:rPr lang="ru-RU" smtClean="0"/>
              <a:t> </a:t>
            </a:r>
            <a:r>
              <a:rPr lang="en-US" smtClean="0"/>
              <a:t>intermitentna</a:t>
            </a:r>
            <a:r>
              <a:rPr lang="ru-RU" smtClean="0"/>
              <a:t>, </a:t>
            </a:r>
            <a:r>
              <a:rPr lang="en-US" smtClean="0"/>
              <a:t>klemovanje</a:t>
            </a:r>
            <a:r>
              <a:rPr lang="ru-RU" smtClean="0"/>
              <a:t>, </a:t>
            </a:r>
            <a:r>
              <a:rPr lang="en-US" smtClean="0"/>
              <a:t>Crede</a:t>
            </a:r>
            <a:r>
              <a:rPr lang="ru-RU" smtClean="0"/>
              <a:t>-</a:t>
            </a:r>
            <a:r>
              <a:rPr lang="en-US" smtClean="0"/>
              <a:t>ov</a:t>
            </a:r>
            <a:r>
              <a:rPr lang="ru-RU" smtClean="0"/>
              <a:t> </a:t>
            </a:r>
            <a:r>
              <a:rPr lang="en-US" smtClean="0"/>
              <a:t>postupak</a:t>
            </a:r>
            <a:r>
              <a:rPr lang="sr-Cyrl-CS" smtClean="0"/>
              <a:t>, </a:t>
            </a:r>
            <a:r>
              <a:rPr lang="en-US" smtClean="0"/>
              <a:t>gde</a:t>
            </a:r>
            <a:r>
              <a:rPr lang="sr-Cyrl-CS" smtClean="0"/>
              <a:t> </a:t>
            </a:r>
            <a:r>
              <a:rPr lang="en-US" smtClean="0"/>
              <a:t>je</a:t>
            </a:r>
            <a:r>
              <a:rPr lang="sr-Cyrl-CS" smtClean="0"/>
              <a:t> </a:t>
            </a:r>
            <a:r>
              <a:rPr lang="en-US" smtClean="0"/>
              <a:t>vreme</a:t>
            </a:r>
            <a:r>
              <a:rPr lang="sr-Cyrl-CS" smtClean="0"/>
              <a:t> </a:t>
            </a:r>
            <a:r>
              <a:rPr lang="en-US" smtClean="0"/>
              <a:t>u</a:t>
            </a:r>
            <a:r>
              <a:rPr lang="sr-Cyrl-CS" smtClean="0"/>
              <a:t> </a:t>
            </a:r>
            <a:r>
              <a:rPr lang="en-US" smtClean="0"/>
              <a:t>početku</a:t>
            </a:r>
            <a:r>
              <a:rPr lang="sr-Cyrl-CS" smtClean="0"/>
              <a:t> </a:t>
            </a:r>
            <a:r>
              <a:rPr lang="en-US" smtClean="0"/>
              <a:t>kraće</a:t>
            </a:r>
            <a:r>
              <a:rPr lang="sr-Cyrl-CS" smtClean="0"/>
              <a:t>, </a:t>
            </a:r>
            <a:r>
              <a:rPr lang="en-US" smtClean="0"/>
              <a:t>a</a:t>
            </a:r>
            <a:r>
              <a:rPr lang="sr-Cyrl-CS" smtClean="0"/>
              <a:t> </a:t>
            </a:r>
            <a:r>
              <a:rPr lang="en-US" smtClean="0"/>
              <a:t>kasnije</a:t>
            </a:r>
            <a:r>
              <a:rPr lang="sr-Cyrl-CS" smtClean="0"/>
              <a:t> </a:t>
            </a:r>
            <a:r>
              <a:rPr lang="en-US" smtClean="0"/>
              <a:t>se</a:t>
            </a:r>
            <a:r>
              <a:rPr lang="sr-Cyrl-CS" smtClean="0"/>
              <a:t> </a:t>
            </a:r>
            <a:r>
              <a:rPr lang="en-US" smtClean="0"/>
              <a:t>produžava</a:t>
            </a:r>
            <a:r>
              <a:rPr lang="sr-Cyrl-CS" smtClean="0"/>
              <a:t> </a:t>
            </a:r>
            <a:r>
              <a:rPr lang="en-US" smtClean="0"/>
              <a:t>do</a:t>
            </a:r>
            <a:r>
              <a:rPr lang="sr-Cyrl-CS" smtClean="0"/>
              <a:t> 6</a:t>
            </a:r>
            <a:r>
              <a:rPr lang="en-US" smtClean="0"/>
              <a:t>h. </a:t>
            </a:r>
            <a:r>
              <a:rPr lang="sr-Cyrl-CS" smtClean="0"/>
              <a:t> </a:t>
            </a:r>
            <a:r>
              <a:rPr lang="en-US" smtClean="0"/>
              <a:t>Ispirati</a:t>
            </a:r>
            <a:r>
              <a:rPr lang="sr-Cyrl-CS" smtClean="0"/>
              <a:t> </a:t>
            </a:r>
            <a:r>
              <a:rPr lang="en-US" smtClean="0"/>
              <a:t>fiziološkim</a:t>
            </a:r>
            <a:r>
              <a:rPr lang="sr-Cyrl-CS" smtClean="0"/>
              <a:t> </a:t>
            </a:r>
            <a:r>
              <a:rPr lang="en-US" smtClean="0"/>
              <a:t>rastvorom</a:t>
            </a:r>
            <a:r>
              <a:rPr lang="sr-Cyrl-CS" smtClean="0"/>
              <a:t>!</a:t>
            </a:r>
            <a:endParaRPr lang="sr-Latn-CS" smtClean="0"/>
          </a:p>
          <a:p>
            <a:r>
              <a:rPr lang="en-US" smtClean="0"/>
              <a:t>Pražnjenje</a:t>
            </a:r>
            <a:r>
              <a:rPr lang="ru-RU" smtClean="0"/>
              <a:t> </a:t>
            </a:r>
            <a:r>
              <a:rPr lang="en-US" smtClean="0"/>
              <a:t>creva</a:t>
            </a:r>
            <a:r>
              <a:rPr lang="ru-RU" smtClean="0"/>
              <a:t> </a:t>
            </a:r>
            <a:r>
              <a:rPr lang="en-US" smtClean="0"/>
              <a:t>vršiti</a:t>
            </a:r>
            <a:r>
              <a:rPr lang="ru-RU" smtClean="0"/>
              <a:t> 2-3 </a:t>
            </a:r>
            <a:r>
              <a:rPr lang="en-US" smtClean="0"/>
              <a:t>puta</a:t>
            </a:r>
            <a:r>
              <a:rPr lang="ru-RU" smtClean="0"/>
              <a:t> </a:t>
            </a:r>
            <a:r>
              <a:rPr lang="en-US" smtClean="0"/>
              <a:t>nedeljno</a:t>
            </a:r>
            <a:r>
              <a:rPr lang="ru-RU" smtClean="0"/>
              <a:t>. </a:t>
            </a:r>
            <a:r>
              <a:rPr lang="en-US" smtClean="0"/>
              <a:t>Pacijent</a:t>
            </a:r>
            <a:r>
              <a:rPr lang="ru-RU" smtClean="0"/>
              <a:t> </a:t>
            </a:r>
            <a:r>
              <a:rPr lang="en-US" smtClean="0"/>
              <a:t>uveče</a:t>
            </a:r>
            <a:r>
              <a:rPr lang="ru-RU" smtClean="0"/>
              <a:t> </a:t>
            </a:r>
            <a:r>
              <a:rPr lang="en-US" smtClean="0"/>
              <a:t>dobije</a:t>
            </a:r>
            <a:r>
              <a:rPr lang="ru-RU" smtClean="0"/>
              <a:t> </a:t>
            </a:r>
            <a:r>
              <a:rPr lang="en-US" smtClean="0"/>
              <a:t>šolju</a:t>
            </a:r>
            <a:r>
              <a:rPr lang="ru-RU" smtClean="0"/>
              <a:t> </a:t>
            </a:r>
            <a:r>
              <a:rPr lang="en-US" smtClean="0"/>
              <a:t>čaja</a:t>
            </a:r>
            <a:r>
              <a:rPr lang="ru-RU" smtClean="0"/>
              <a:t> ( </a:t>
            </a:r>
            <a:r>
              <a:rPr lang="en-US" smtClean="0"/>
              <a:t>bekunis</a:t>
            </a:r>
            <a:r>
              <a:rPr lang="ru-RU" smtClean="0"/>
              <a:t> ) </a:t>
            </a:r>
            <a:r>
              <a:rPr lang="en-US" smtClean="0"/>
              <a:t>ili</a:t>
            </a:r>
            <a:r>
              <a:rPr lang="ru-RU" smtClean="0"/>
              <a:t> </a:t>
            </a:r>
            <a:r>
              <a:rPr lang="en-US" smtClean="0"/>
              <a:t>šolju</a:t>
            </a:r>
            <a:r>
              <a:rPr lang="ru-RU" smtClean="0"/>
              <a:t> </a:t>
            </a:r>
            <a:r>
              <a:rPr lang="en-US" smtClean="0"/>
              <a:t>kompota</a:t>
            </a:r>
            <a:r>
              <a:rPr lang="ru-RU" smtClean="0"/>
              <a:t> </a:t>
            </a:r>
            <a:r>
              <a:rPr lang="en-US" smtClean="0"/>
              <a:t>suvih</a:t>
            </a:r>
            <a:r>
              <a:rPr lang="ru-RU" smtClean="0"/>
              <a:t> </a:t>
            </a:r>
            <a:r>
              <a:rPr lang="en-US" smtClean="0"/>
              <a:t>šljiva</a:t>
            </a:r>
            <a:r>
              <a:rPr lang="ru-RU" smtClean="0"/>
              <a:t> </a:t>
            </a:r>
            <a:r>
              <a:rPr lang="en-US" smtClean="0"/>
              <a:t>u</a:t>
            </a:r>
            <a:r>
              <a:rPr lang="ru-RU" smtClean="0"/>
              <a:t> 21 </a:t>
            </a:r>
            <a:r>
              <a:rPr lang="en-US" smtClean="0"/>
              <a:t>h</a:t>
            </a:r>
            <a:r>
              <a:rPr lang="ru-RU" smtClean="0"/>
              <a:t>, </a:t>
            </a:r>
            <a:r>
              <a:rPr lang="en-US" smtClean="0"/>
              <a:t>da</a:t>
            </a:r>
            <a:r>
              <a:rPr lang="ru-RU" smtClean="0"/>
              <a:t> </a:t>
            </a:r>
            <a:r>
              <a:rPr lang="en-US" smtClean="0"/>
              <a:t>bi</a:t>
            </a:r>
            <a:r>
              <a:rPr lang="ru-RU" smtClean="0"/>
              <a:t> </a:t>
            </a:r>
            <a:r>
              <a:rPr lang="en-US" smtClean="0"/>
              <a:t>ujutru</a:t>
            </a:r>
            <a:r>
              <a:rPr lang="ru-RU" smtClean="0"/>
              <a:t> </a:t>
            </a:r>
            <a:r>
              <a:rPr lang="en-US" smtClean="0"/>
              <a:t>u</a:t>
            </a:r>
            <a:r>
              <a:rPr lang="ru-RU" smtClean="0"/>
              <a:t> 6 </a:t>
            </a:r>
            <a:r>
              <a:rPr lang="en-US" smtClean="0"/>
              <a:t>sati</a:t>
            </a:r>
            <a:r>
              <a:rPr lang="ru-RU" smtClean="0"/>
              <a:t> </a:t>
            </a:r>
            <a:r>
              <a:rPr lang="en-US" smtClean="0"/>
              <a:t>dobio</a:t>
            </a:r>
            <a:r>
              <a:rPr lang="ru-RU" smtClean="0"/>
              <a:t> </a:t>
            </a:r>
            <a:r>
              <a:rPr lang="en-US" smtClean="0"/>
              <a:t>dve</a:t>
            </a:r>
            <a:r>
              <a:rPr lang="ru-RU" smtClean="0"/>
              <a:t> </a:t>
            </a:r>
            <a:r>
              <a:rPr lang="en-US" smtClean="0"/>
              <a:t>glicerin</a:t>
            </a:r>
            <a:r>
              <a:rPr lang="ru-RU" smtClean="0"/>
              <a:t> </a:t>
            </a:r>
            <a:r>
              <a:rPr lang="en-US" smtClean="0"/>
              <a:t>supozitorije</a:t>
            </a:r>
            <a:r>
              <a:rPr lang="ru-RU" smtClean="0"/>
              <a:t> </a:t>
            </a:r>
            <a:r>
              <a:rPr lang="en-US" smtClean="0"/>
              <a:t>i</a:t>
            </a:r>
            <a:r>
              <a:rPr lang="ru-RU" smtClean="0"/>
              <a:t> </a:t>
            </a:r>
            <a:r>
              <a:rPr lang="en-US" smtClean="0"/>
              <a:t>nakon</a:t>
            </a:r>
            <a:r>
              <a:rPr lang="ru-RU" smtClean="0"/>
              <a:t> 15 </a:t>
            </a:r>
            <a:r>
              <a:rPr lang="en-US" smtClean="0"/>
              <a:t>min</a:t>
            </a:r>
            <a:r>
              <a:rPr lang="ru-RU" smtClean="0"/>
              <a:t> </a:t>
            </a:r>
            <a:r>
              <a:rPr lang="en-US" smtClean="0"/>
              <a:t>seda</a:t>
            </a:r>
            <a:r>
              <a:rPr lang="ru-RU" smtClean="0"/>
              <a:t> </a:t>
            </a:r>
            <a:r>
              <a:rPr lang="en-US" smtClean="0"/>
              <a:t>na</a:t>
            </a:r>
            <a:r>
              <a:rPr lang="ru-RU" smtClean="0"/>
              <a:t> </a:t>
            </a:r>
            <a:r>
              <a:rPr lang="en-US" smtClean="0"/>
              <a:t>šolju</a:t>
            </a:r>
            <a:r>
              <a:rPr lang="ru-RU" smtClean="0"/>
              <a:t> </a:t>
            </a:r>
            <a:r>
              <a:rPr lang="en-US" smtClean="0"/>
              <a:t>da</a:t>
            </a:r>
            <a:r>
              <a:rPr lang="ru-RU" smtClean="0"/>
              <a:t> </a:t>
            </a:r>
            <a:r>
              <a:rPr lang="en-US" smtClean="0"/>
              <a:t>bi</a:t>
            </a:r>
            <a:r>
              <a:rPr lang="ru-RU" smtClean="0"/>
              <a:t> </a:t>
            </a:r>
            <a:r>
              <a:rPr lang="en-US" smtClean="0"/>
              <a:t>ispraznio</a:t>
            </a:r>
            <a:r>
              <a:rPr lang="ru-RU" smtClean="0"/>
              <a:t> </a:t>
            </a:r>
            <a:r>
              <a:rPr lang="en-US" smtClean="0"/>
              <a:t>creva</a:t>
            </a:r>
            <a:r>
              <a:rPr lang="ru-RU" smtClean="0"/>
              <a:t>. </a:t>
            </a:r>
            <a:r>
              <a:rPr lang="en-US" smtClean="0"/>
              <a:t>Na</a:t>
            </a:r>
            <a:r>
              <a:rPr lang="ru-RU" smtClean="0"/>
              <a:t> </a:t>
            </a:r>
            <a:r>
              <a:rPr lang="en-US" smtClean="0"/>
              <a:t>ovaj</a:t>
            </a:r>
            <a:r>
              <a:rPr lang="ru-RU" smtClean="0"/>
              <a:t> </a:t>
            </a:r>
            <a:r>
              <a:rPr lang="en-US" smtClean="0"/>
              <a:t>način</a:t>
            </a:r>
            <a:r>
              <a:rPr lang="ru-RU" smtClean="0"/>
              <a:t> </a:t>
            </a:r>
            <a:r>
              <a:rPr lang="en-US" smtClean="0"/>
              <a:t>postižemo</a:t>
            </a:r>
            <a:r>
              <a:rPr lang="ru-RU" smtClean="0"/>
              <a:t> </a:t>
            </a:r>
            <a:r>
              <a:rPr lang="en-US" smtClean="0"/>
              <a:t>cilj</a:t>
            </a:r>
            <a:r>
              <a:rPr lang="ru-RU" smtClean="0"/>
              <a:t> </a:t>
            </a:r>
            <a:r>
              <a:rPr lang="en-US" smtClean="0"/>
              <a:t>da</a:t>
            </a:r>
            <a:r>
              <a:rPr lang="ru-RU" smtClean="0"/>
              <a:t> </a:t>
            </a:r>
            <a:r>
              <a:rPr lang="en-US" smtClean="0"/>
              <a:t>pacijent</a:t>
            </a:r>
            <a:r>
              <a:rPr lang="ru-RU" smtClean="0"/>
              <a:t> </a:t>
            </a:r>
            <a:r>
              <a:rPr lang="en-US" smtClean="0"/>
              <a:t>bar</a:t>
            </a:r>
            <a:r>
              <a:rPr lang="ru-RU" smtClean="0"/>
              <a:t> </a:t>
            </a:r>
            <a:r>
              <a:rPr lang="en-US" smtClean="0"/>
              <a:t>u</a:t>
            </a:r>
            <a:r>
              <a:rPr lang="ru-RU" smtClean="0"/>
              <a:t> </a:t>
            </a:r>
            <a:r>
              <a:rPr lang="en-US" smtClean="0"/>
              <a:t>toku</a:t>
            </a:r>
            <a:r>
              <a:rPr lang="ru-RU" smtClean="0"/>
              <a:t> </a:t>
            </a:r>
            <a:r>
              <a:rPr lang="en-US" smtClean="0"/>
              <a:t>dana</a:t>
            </a:r>
            <a:r>
              <a:rPr lang="ru-RU" smtClean="0"/>
              <a:t> </a:t>
            </a:r>
            <a:r>
              <a:rPr lang="en-US" smtClean="0"/>
              <a:t>bude</a:t>
            </a:r>
            <a:r>
              <a:rPr lang="ru-RU" smtClean="0"/>
              <a:t> </a:t>
            </a:r>
            <a:r>
              <a:rPr lang="en-US" smtClean="0"/>
              <a:t>suv</a:t>
            </a:r>
            <a:r>
              <a:rPr lang="ru-RU" smtClean="0"/>
              <a:t>.</a:t>
            </a:r>
            <a:r>
              <a:rPr lang="sr-Latn-CS" smtClean="0"/>
              <a:t> </a:t>
            </a:r>
            <a:r>
              <a:rPr lang="en-US" smtClean="0"/>
              <a:t>Bolja</a:t>
            </a:r>
            <a:r>
              <a:rPr lang="ru-RU" smtClean="0"/>
              <a:t> </a:t>
            </a:r>
            <a:r>
              <a:rPr lang="en-US" smtClean="0"/>
              <a:t>varijanta</a:t>
            </a:r>
            <a:r>
              <a:rPr lang="ru-RU" smtClean="0"/>
              <a:t>-</a:t>
            </a:r>
            <a:r>
              <a:rPr lang="en-US" smtClean="0"/>
              <a:t>mekinje</a:t>
            </a:r>
            <a:endParaRPr lang="ru-RU" smtClean="0"/>
          </a:p>
          <a:p>
            <a:endParaRPr lang="en-US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Psihosocijalna reedukacija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sr-Latn-CS" smtClean="0"/>
          </a:p>
          <a:p>
            <a:r>
              <a:rPr lang="en-GB" smtClean="0"/>
              <a:t>Kroz ADŽ vrši se obuka za samozbrinjavanje u krevetu, za vreme jela, svlačenja, oblačenja i upotrebe invalidskih kolica, toaletu i sl. Posebno treba obratiti pažnju na psihičko stanje i socijalni status pacijenta. Uključivanje socijalnog radnika i psihologa je neophodan element radi postizanja maksimalne psihosocijalne reedukacije.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Psihosocijalna reedukacija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Pravilnim</a:t>
            </a:r>
            <a:r>
              <a:rPr lang="ru-RU" smtClean="0"/>
              <a:t> </a:t>
            </a:r>
            <a:r>
              <a:rPr lang="en-US" smtClean="0"/>
              <a:t>vo</a:t>
            </a:r>
            <a:r>
              <a:rPr lang="vi-VN" smtClean="0"/>
              <a:t>đ</a:t>
            </a:r>
            <a:r>
              <a:rPr lang="en-US" smtClean="0"/>
              <a:t>enjem</a:t>
            </a:r>
            <a:r>
              <a:rPr lang="ru-RU" smtClean="0"/>
              <a:t> </a:t>
            </a:r>
            <a:r>
              <a:rPr lang="en-US" smtClean="0"/>
              <a:t>rehabilitacionog</a:t>
            </a:r>
            <a:r>
              <a:rPr lang="ru-RU" smtClean="0"/>
              <a:t> </a:t>
            </a:r>
            <a:r>
              <a:rPr lang="en-US" smtClean="0"/>
              <a:t>postupka</a:t>
            </a:r>
            <a:r>
              <a:rPr lang="ru-RU" smtClean="0"/>
              <a:t> </a:t>
            </a:r>
            <a:r>
              <a:rPr lang="en-US" smtClean="0"/>
              <a:t>možemo</a:t>
            </a:r>
            <a:r>
              <a:rPr lang="ru-RU" smtClean="0"/>
              <a:t> </a:t>
            </a:r>
            <a:r>
              <a:rPr lang="en-US" smtClean="0"/>
              <a:t>postići</a:t>
            </a:r>
            <a:r>
              <a:rPr lang="ru-RU" smtClean="0"/>
              <a:t> </a:t>
            </a:r>
            <a:r>
              <a:rPr lang="en-US" smtClean="0"/>
              <a:t>visok</a:t>
            </a:r>
            <a:r>
              <a:rPr lang="ru-RU" smtClean="0"/>
              <a:t> </a:t>
            </a:r>
            <a:r>
              <a:rPr lang="en-US" smtClean="0"/>
              <a:t>stepen</a:t>
            </a:r>
            <a:r>
              <a:rPr lang="ru-RU" smtClean="0"/>
              <a:t> </a:t>
            </a:r>
            <a:r>
              <a:rPr lang="en-US" smtClean="0"/>
              <a:t>funkcionalne</a:t>
            </a:r>
            <a:r>
              <a:rPr lang="ru-RU" smtClean="0"/>
              <a:t> </a:t>
            </a:r>
            <a:r>
              <a:rPr lang="en-US" smtClean="0"/>
              <a:t>nezavisnosti</a:t>
            </a:r>
            <a:r>
              <a:rPr lang="ru-RU" smtClean="0"/>
              <a:t> </a:t>
            </a:r>
            <a:r>
              <a:rPr lang="en-US" smtClean="0"/>
              <a:t>u</a:t>
            </a:r>
            <a:r>
              <a:rPr lang="ru-RU" smtClean="0"/>
              <a:t> </a:t>
            </a:r>
            <a:r>
              <a:rPr lang="en-US" smtClean="0"/>
              <a:t>okviru</a:t>
            </a:r>
            <a:r>
              <a:rPr lang="ru-RU" smtClean="0"/>
              <a:t> </a:t>
            </a:r>
            <a:r>
              <a:rPr lang="en-US" smtClean="0"/>
              <a:t>ADŽ</a:t>
            </a:r>
            <a:r>
              <a:rPr lang="ru-RU" smtClean="0"/>
              <a:t>. </a:t>
            </a:r>
            <a:r>
              <a:rPr lang="en-US" smtClean="0"/>
              <a:t>Često</a:t>
            </a:r>
            <a:r>
              <a:rPr lang="ru-RU" smtClean="0"/>
              <a:t> </a:t>
            </a:r>
            <a:r>
              <a:rPr lang="en-US" smtClean="0"/>
              <a:t>se</a:t>
            </a:r>
            <a:r>
              <a:rPr lang="ru-RU" smtClean="0"/>
              <a:t> </a:t>
            </a:r>
            <a:r>
              <a:rPr lang="en-US" smtClean="0"/>
              <a:t>pacijenti</a:t>
            </a:r>
            <a:r>
              <a:rPr lang="ru-RU" smtClean="0"/>
              <a:t> </a:t>
            </a:r>
            <a:r>
              <a:rPr lang="en-US" smtClean="0"/>
              <a:t>vraćaju</a:t>
            </a:r>
            <a:r>
              <a:rPr lang="ru-RU" smtClean="0"/>
              <a:t> </a:t>
            </a:r>
            <a:r>
              <a:rPr lang="en-US" smtClean="0"/>
              <a:t>na</a:t>
            </a:r>
            <a:r>
              <a:rPr lang="ru-RU" smtClean="0"/>
              <a:t> </a:t>
            </a:r>
            <a:r>
              <a:rPr lang="en-US" smtClean="0"/>
              <a:t>posao</a:t>
            </a:r>
            <a:r>
              <a:rPr lang="ru-RU" smtClean="0"/>
              <a:t> </a:t>
            </a:r>
            <a:r>
              <a:rPr lang="en-US" smtClean="0"/>
              <a:t>i</a:t>
            </a:r>
            <a:r>
              <a:rPr lang="ru-RU" smtClean="0"/>
              <a:t> </a:t>
            </a:r>
            <a:r>
              <a:rPr lang="en-US" smtClean="0"/>
              <a:t>kroz</a:t>
            </a:r>
            <a:r>
              <a:rPr lang="ru-RU" smtClean="0"/>
              <a:t> </a:t>
            </a:r>
            <a:r>
              <a:rPr lang="en-US" smtClean="0"/>
              <a:t>prekvalifikaciju</a:t>
            </a:r>
            <a:r>
              <a:rPr lang="ru-RU" smtClean="0"/>
              <a:t>, </a:t>
            </a:r>
            <a:r>
              <a:rPr lang="en-US" smtClean="0"/>
              <a:t>ostaju</a:t>
            </a:r>
            <a:r>
              <a:rPr lang="ru-RU" smtClean="0"/>
              <a:t> </a:t>
            </a:r>
            <a:r>
              <a:rPr lang="en-US" smtClean="0"/>
              <a:t>korisni</a:t>
            </a:r>
            <a:r>
              <a:rPr lang="ru-RU" smtClean="0"/>
              <a:t> </a:t>
            </a:r>
            <a:r>
              <a:rPr lang="en-US" smtClean="0"/>
              <a:t>članovi</a:t>
            </a:r>
            <a:r>
              <a:rPr lang="ru-RU" smtClean="0"/>
              <a:t> </a:t>
            </a:r>
            <a:r>
              <a:rPr lang="en-US" smtClean="0"/>
              <a:t>društva</a:t>
            </a:r>
            <a:r>
              <a:rPr lang="ru-RU" smtClean="0"/>
              <a:t>. </a:t>
            </a:r>
            <a:endParaRPr lang="sr-Latn-CS" smtClean="0"/>
          </a:p>
          <a:p>
            <a:r>
              <a:rPr lang="en-US" smtClean="0"/>
              <a:t>Danas</a:t>
            </a:r>
            <a:r>
              <a:rPr lang="ru-RU" smtClean="0"/>
              <a:t> </a:t>
            </a:r>
            <a:r>
              <a:rPr lang="en-US" smtClean="0"/>
              <a:t>se</a:t>
            </a:r>
            <a:r>
              <a:rPr lang="ru-RU" smtClean="0"/>
              <a:t> </a:t>
            </a:r>
            <a:r>
              <a:rPr lang="en-US" smtClean="0"/>
              <a:t>paraplegičari</a:t>
            </a:r>
            <a:r>
              <a:rPr lang="ru-RU" smtClean="0"/>
              <a:t> </a:t>
            </a:r>
            <a:r>
              <a:rPr lang="en-US" smtClean="0"/>
              <a:t>u</a:t>
            </a:r>
            <a:r>
              <a:rPr lang="sr-Latn-CS" smtClean="0"/>
              <a:t>k</a:t>
            </a:r>
            <a:r>
              <a:rPr lang="en-US" smtClean="0"/>
              <a:t>ljučuju</a:t>
            </a:r>
            <a:r>
              <a:rPr lang="ru-RU" smtClean="0"/>
              <a:t> </a:t>
            </a:r>
            <a:r>
              <a:rPr lang="en-US" smtClean="0"/>
              <a:t>i</a:t>
            </a:r>
            <a:r>
              <a:rPr lang="ru-RU" smtClean="0"/>
              <a:t> </a:t>
            </a:r>
            <a:r>
              <a:rPr lang="en-US" smtClean="0"/>
              <a:t>u</a:t>
            </a:r>
            <a:r>
              <a:rPr lang="ru-RU" smtClean="0"/>
              <a:t> </a:t>
            </a:r>
            <a:r>
              <a:rPr lang="en-US" smtClean="0"/>
              <a:t>sportska</a:t>
            </a:r>
            <a:r>
              <a:rPr lang="ru-RU" smtClean="0"/>
              <a:t> </a:t>
            </a:r>
            <a:r>
              <a:rPr lang="en-US" smtClean="0"/>
              <a:t>takmičenja</a:t>
            </a:r>
            <a:r>
              <a:rPr lang="ru-RU" smtClean="0"/>
              <a:t> (</a:t>
            </a:r>
            <a:r>
              <a:rPr lang="en-US" smtClean="0"/>
              <a:t>olimpijske</a:t>
            </a:r>
            <a:r>
              <a:rPr lang="ru-RU" smtClean="0"/>
              <a:t> </a:t>
            </a:r>
            <a:r>
              <a:rPr lang="en-US" smtClean="0"/>
              <a:t>igre</a:t>
            </a:r>
            <a:r>
              <a:rPr lang="ru-RU" smtClean="0"/>
              <a:t> </a:t>
            </a:r>
            <a:r>
              <a:rPr lang="en-US" smtClean="0"/>
              <a:t>invalidnih</a:t>
            </a:r>
            <a:r>
              <a:rPr lang="ru-RU" smtClean="0"/>
              <a:t> </a:t>
            </a:r>
            <a:r>
              <a:rPr lang="en-US" smtClean="0"/>
              <a:t>lica</a:t>
            </a:r>
            <a:r>
              <a:rPr lang="ru-RU" smtClean="0"/>
              <a:t>).</a:t>
            </a:r>
            <a:endParaRPr lang="sr-Latn-CS" smtClean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ReWalk</a:t>
            </a:r>
            <a:endParaRPr lang="en-US"/>
          </a:p>
        </p:txBody>
      </p:sp>
      <p:pic>
        <p:nvPicPr>
          <p:cNvPr id="4" name="il_fi" descr="http://media.gorannecin.rs/2010/12/ReWalk-Paraplegic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8000" y="1814512"/>
            <a:ext cx="7366000" cy="444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Nada za paraplegičare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vi-VN" smtClean="0"/>
              <a:t>Izraelski inženjeri konstruisali su motorizovani uređaj koji omogućava paraplegičarima da hodaju. Konstruktori kažu da uređaj ima potencijal da i fizički i emotivno potpuno preobrati život teško hendikepiranim osobama.</a:t>
            </a:r>
            <a:endParaRPr lang="en-US" smtClean="0">
              <a:latin typeface="Century Schoolbook" pitchFamily="18" charset="0"/>
            </a:endParaRPr>
          </a:p>
          <a:p>
            <a:r>
              <a:rPr lang="en-US" smtClean="0">
                <a:latin typeface="Century Schoolbook" pitchFamily="18" charset="0"/>
              </a:rPr>
              <a:t>ReWalk omogućava hodanje, ustajanje i sedanje, penjanje uz stepenice i hodanje uz ili niz kosu ravan. </a:t>
            </a:r>
          </a:p>
          <a:p>
            <a:r>
              <a:rPr lang="en-US" smtClean="0">
                <a:latin typeface="Century Schoolbook" pitchFamily="18" charset="0"/>
              </a:rPr>
              <a:t>Konstruktori tvrde da svakodnevno stojanje i vežbanje paralizovanih udova doprinosi smanjenju urinarnih i kardio-vaskularnih problema koji se javljaju zbog dugotrajnog sedenja. </a:t>
            </a:r>
          </a:p>
          <a:p>
            <a:endParaRPr lang="en-US">
              <a:latin typeface="Century Schoolbook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mtClean="0">
                <a:solidFill>
                  <a:schemeClr val="tx1"/>
                </a:solidFill>
              </a:rPr>
              <a:t>KINEZITERAPIJA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endParaRPr lang="sr-Latn-CS" smtClean="0"/>
          </a:p>
          <a:p>
            <a:pPr>
              <a:buFontTx/>
              <a:buNone/>
            </a:pPr>
            <a:r>
              <a:rPr lang="sr-Cyrl-CS" smtClean="0"/>
              <a:t>Кинезитерапијски програм делимо у две фазе </a:t>
            </a:r>
            <a:r>
              <a:rPr lang="ru-RU" smtClean="0"/>
              <a:t>:</a:t>
            </a:r>
          </a:p>
          <a:p>
            <a:r>
              <a:rPr lang="ru-RU" smtClean="0"/>
              <a:t>кинезитерапија у фази имобилизације</a:t>
            </a:r>
            <a:endParaRPr lang="sr-Latn-CS" smtClean="0"/>
          </a:p>
          <a:p>
            <a:r>
              <a:rPr lang="ru-RU" smtClean="0"/>
              <a:t>кинезитерапија у фази мобилизације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CS" smtClean="0">
                <a:solidFill>
                  <a:srgbClr val="FFFF00"/>
                </a:solidFill>
              </a:rPr>
              <a:t/>
            </a:r>
            <a:br>
              <a:rPr lang="sr-Cyrl-CS" smtClean="0">
                <a:solidFill>
                  <a:srgbClr val="FFFF00"/>
                </a:solidFill>
              </a:rPr>
            </a:br>
            <a:r>
              <a:rPr lang="sr-Cyrl-CS" smtClean="0">
                <a:solidFill>
                  <a:srgbClr val="FFFF00"/>
                </a:solidFill>
              </a:rPr>
              <a:t> </a:t>
            </a:r>
            <a:r>
              <a:rPr lang="en-US" sz="3300" smtClean="0">
                <a:solidFill>
                  <a:schemeClr val="tx1"/>
                </a:solidFill>
              </a:rPr>
              <a:t>Nega</a:t>
            </a:r>
            <a:r>
              <a:rPr lang="sr-Cyrl-CS" sz="3300" smtClean="0">
                <a:solidFill>
                  <a:schemeClr val="tx1"/>
                </a:solidFill>
              </a:rPr>
              <a:t> </a:t>
            </a:r>
            <a:r>
              <a:rPr lang="en-US" sz="3300" smtClean="0">
                <a:solidFill>
                  <a:schemeClr val="tx1"/>
                </a:solidFill>
              </a:rPr>
              <a:t>disajnih</a:t>
            </a:r>
            <a:r>
              <a:rPr lang="sr-Cyrl-CS" sz="3300" smtClean="0">
                <a:solidFill>
                  <a:schemeClr val="tx1"/>
                </a:solidFill>
              </a:rPr>
              <a:t> </a:t>
            </a:r>
            <a:r>
              <a:rPr lang="en-US" sz="3300" smtClean="0">
                <a:solidFill>
                  <a:schemeClr val="tx1"/>
                </a:solidFill>
              </a:rPr>
              <a:t>puteva</a:t>
            </a:r>
            <a:r>
              <a:rPr lang="sr-Cyrl-CS" sz="3300" smtClean="0">
                <a:solidFill>
                  <a:schemeClr val="tx1"/>
                </a:solidFill>
              </a:rPr>
              <a:t> </a:t>
            </a:r>
            <a:r>
              <a:rPr lang="en-US" sz="3300" smtClean="0">
                <a:solidFill>
                  <a:schemeClr val="tx1"/>
                </a:solidFill>
              </a:rPr>
              <a:t>i</a:t>
            </a:r>
            <a:r>
              <a:rPr lang="sr-Cyrl-CS" sz="3300" smtClean="0">
                <a:solidFill>
                  <a:schemeClr val="tx1"/>
                </a:solidFill>
              </a:rPr>
              <a:t> </a:t>
            </a:r>
            <a:r>
              <a:rPr lang="en-US" sz="3300" smtClean="0">
                <a:solidFill>
                  <a:schemeClr val="tx1"/>
                </a:solidFill>
              </a:rPr>
              <a:t>disajne</a:t>
            </a:r>
            <a:r>
              <a:rPr lang="sr-Cyrl-CS" sz="3300" smtClean="0">
                <a:solidFill>
                  <a:schemeClr val="tx1"/>
                </a:solidFill>
              </a:rPr>
              <a:t> </a:t>
            </a:r>
            <a:r>
              <a:rPr lang="en-US" sz="3300" smtClean="0">
                <a:solidFill>
                  <a:schemeClr val="tx1"/>
                </a:solidFill>
              </a:rPr>
              <a:t>vežbe</a:t>
            </a:r>
            <a:endParaRPr lang="en-US" sz="330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endParaRPr lang="sr-Cyrl-CS" smtClean="0">
              <a:solidFill>
                <a:srgbClr val="FFFF00"/>
              </a:solidFill>
            </a:endParaRPr>
          </a:p>
          <a:p>
            <a:r>
              <a:rPr lang="sr-Latn-CS" smtClean="0"/>
              <a:t>pasivna respiratorna kineziterapija</a:t>
            </a:r>
          </a:p>
          <a:p>
            <a:r>
              <a:rPr lang="sr-Latn-CS" smtClean="0"/>
              <a:t>reflektorna kineziterapija</a:t>
            </a:r>
          </a:p>
          <a:p>
            <a:r>
              <a:rPr lang="sr-Latn-CS" smtClean="0"/>
              <a:t>ako je očuvana inervacija dijafragme početi sa njenim treningom </a:t>
            </a:r>
          </a:p>
          <a:p>
            <a:r>
              <a:rPr lang="sr-Latn-CS" smtClean="0"/>
              <a:t>mobilizacija sekreta</a:t>
            </a:r>
          </a:p>
          <a:p>
            <a:r>
              <a:rPr lang="sr-Latn-CS" smtClean="0"/>
              <a:t>obuka iskašljavanju</a:t>
            </a:r>
          </a:p>
          <a:p>
            <a:r>
              <a:rPr lang="sr-Latn-CS" smtClean="0"/>
              <a:t>korišćenje drenažnih položaja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smtClean="0">
                <a:solidFill>
                  <a:schemeClr val="tx1"/>
                </a:solidFill>
              </a:rPr>
              <a:t>Korektivni</a:t>
            </a:r>
            <a:r>
              <a:rPr lang="sr-Cyrl-CS" sz="2800" smtClean="0">
                <a:solidFill>
                  <a:schemeClr val="tx1"/>
                </a:solidFill>
              </a:rPr>
              <a:t> </a:t>
            </a:r>
            <a:r>
              <a:rPr lang="en-US" sz="2800" smtClean="0">
                <a:solidFill>
                  <a:schemeClr val="tx1"/>
                </a:solidFill>
              </a:rPr>
              <a:t>položaji</a:t>
            </a:r>
            <a:r>
              <a:rPr lang="sr-Cyrl-CS" sz="2800" smtClean="0">
                <a:solidFill>
                  <a:schemeClr val="tx1"/>
                </a:solidFill>
              </a:rPr>
              <a:t> – </a:t>
            </a:r>
            <a:r>
              <a:rPr lang="en-US" sz="2800" smtClean="0">
                <a:solidFill>
                  <a:schemeClr val="tx1"/>
                </a:solidFill>
              </a:rPr>
              <a:t>položaj</a:t>
            </a:r>
            <a:r>
              <a:rPr lang="sr-Cyrl-CS" sz="2800" smtClean="0">
                <a:solidFill>
                  <a:schemeClr val="tx1"/>
                </a:solidFill>
              </a:rPr>
              <a:t> </a:t>
            </a:r>
            <a:r>
              <a:rPr lang="en-US" sz="2800" smtClean="0">
                <a:solidFill>
                  <a:schemeClr val="tx1"/>
                </a:solidFill>
              </a:rPr>
              <a:t>na</a:t>
            </a:r>
            <a:r>
              <a:rPr lang="sr-Cyrl-CS" sz="2800" smtClean="0">
                <a:solidFill>
                  <a:schemeClr val="tx1"/>
                </a:solidFill>
              </a:rPr>
              <a:t> </a:t>
            </a:r>
            <a:r>
              <a:rPr lang="en-US" sz="2800" smtClean="0">
                <a:solidFill>
                  <a:schemeClr val="tx1"/>
                </a:solidFill>
              </a:rPr>
              <a:t>le</a:t>
            </a:r>
            <a:r>
              <a:rPr lang="sr-Latn-CS" sz="2800" smtClean="0">
                <a:solidFill>
                  <a:schemeClr val="tx1"/>
                </a:solidFill>
              </a:rPr>
              <a:t>đ</a:t>
            </a:r>
            <a:r>
              <a:rPr lang="en-US" sz="2800" smtClean="0">
                <a:solidFill>
                  <a:schemeClr val="tx1"/>
                </a:solidFill>
              </a:rPr>
              <a:t>ima</a:t>
            </a:r>
            <a:endParaRPr lang="en-US" sz="280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Paraplegija </a:t>
            </a:r>
          </a:p>
          <a:p>
            <a:pPr>
              <a:buNone/>
            </a:pPr>
            <a:endParaRPr lang="sr-Latn-CS" smtClean="0"/>
          </a:p>
          <a:p>
            <a:r>
              <a:rPr lang="sr-Latn-CS" smtClean="0"/>
              <a:t>povređeni deo kičmenog stuba : hiperekstenzija</a:t>
            </a:r>
          </a:p>
          <a:p>
            <a:r>
              <a:rPr lang="sr-Latn-CS" smtClean="0"/>
              <a:t>kuk : ekstenzija sa lakom abdukcijom</a:t>
            </a:r>
          </a:p>
          <a:p>
            <a:r>
              <a:rPr lang="sr-Latn-CS" smtClean="0"/>
              <a:t>koleno : puna ekstenzija</a:t>
            </a:r>
          </a:p>
          <a:p>
            <a:r>
              <a:rPr lang="sr-Latn-CS" smtClean="0"/>
              <a:t>skočni zglob : dorzalna fleksija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Kvadriplegija i paraplegija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Uzroci</a:t>
            </a:r>
            <a:r>
              <a:rPr lang="sr-Cyrl-CS" smtClean="0"/>
              <a:t>  </a:t>
            </a:r>
            <a:r>
              <a:rPr lang="sr-Latn-CS" smtClean="0"/>
              <a:t>nastanka</a:t>
            </a:r>
            <a:r>
              <a:rPr lang="sr-Cyrl-CS" smtClean="0"/>
              <a:t>:</a:t>
            </a:r>
            <a:endParaRPr lang="sr-Latn-CS" smtClean="0"/>
          </a:p>
          <a:p>
            <a:pPr>
              <a:lnSpc>
                <a:spcPct val="90000"/>
              </a:lnSpc>
            </a:pPr>
            <a:r>
              <a:rPr lang="en-US" smtClean="0"/>
              <a:t>povrede</a:t>
            </a:r>
            <a:r>
              <a:rPr lang="sr-Cyrl-CS" smtClean="0"/>
              <a:t> </a:t>
            </a:r>
            <a:r>
              <a:rPr lang="en-US" smtClean="0"/>
              <a:t>kičmenog</a:t>
            </a:r>
            <a:r>
              <a:rPr lang="sr-Cyrl-CS" smtClean="0"/>
              <a:t> </a:t>
            </a:r>
            <a:r>
              <a:rPr lang="en-US" smtClean="0"/>
              <a:t>stuba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kičmene</a:t>
            </a:r>
            <a:r>
              <a:rPr lang="sr-Cyrl-CS" smtClean="0"/>
              <a:t> </a:t>
            </a:r>
            <a:r>
              <a:rPr lang="en-US" smtClean="0"/>
              <a:t>moždine</a:t>
            </a:r>
            <a:r>
              <a:rPr lang="sr-Cyrl-CS" smtClean="0"/>
              <a:t>,</a:t>
            </a:r>
            <a:endParaRPr lang="sr-Latn-CS" smtClean="0"/>
          </a:p>
          <a:p>
            <a:pPr>
              <a:lnSpc>
                <a:spcPct val="90000"/>
              </a:lnSpc>
            </a:pPr>
            <a:r>
              <a:rPr lang="en-US" smtClean="0"/>
              <a:t>benigni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maligni</a:t>
            </a:r>
            <a:r>
              <a:rPr lang="sr-Cyrl-CS" smtClean="0"/>
              <a:t> </a:t>
            </a:r>
            <a:r>
              <a:rPr lang="en-US" smtClean="0"/>
              <a:t>tumori</a:t>
            </a:r>
            <a:r>
              <a:rPr lang="sr-Cyrl-CS" smtClean="0"/>
              <a:t> </a:t>
            </a:r>
            <a:r>
              <a:rPr lang="en-US" smtClean="0"/>
              <a:t>na</a:t>
            </a:r>
            <a:r>
              <a:rPr lang="sr-Cyrl-CS" smtClean="0"/>
              <a:t> </a:t>
            </a:r>
            <a:r>
              <a:rPr lang="en-US" smtClean="0"/>
              <a:t>nekom</a:t>
            </a:r>
            <a:r>
              <a:rPr lang="sr-Cyrl-CS" smtClean="0"/>
              <a:t> </a:t>
            </a:r>
            <a:r>
              <a:rPr lang="en-US" smtClean="0"/>
              <a:t>delu</a:t>
            </a:r>
            <a:r>
              <a:rPr lang="sr-Cyrl-CS" smtClean="0"/>
              <a:t> </a:t>
            </a:r>
            <a:r>
              <a:rPr lang="en-US" smtClean="0"/>
              <a:t>kičme</a:t>
            </a:r>
            <a:r>
              <a:rPr lang="sr-Cyrl-CS" smtClean="0"/>
              <a:t>,</a:t>
            </a:r>
            <a:endParaRPr lang="sr-Latn-CS" smtClean="0"/>
          </a:p>
          <a:p>
            <a:pPr>
              <a:lnSpc>
                <a:spcPct val="90000"/>
              </a:lnSpc>
            </a:pPr>
            <a:r>
              <a:rPr lang="en-US" smtClean="0"/>
              <a:t>vaskularna</a:t>
            </a:r>
            <a:r>
              <a:rPr lang="sr-Cyrl-CS" smtClean="0"/>
              <a:t> </a:t>
            </a:r>
            <a:r>
              <a:rPr lang="en-US" smtClean="0"/>
              <a:t>oboljenja</a:t>
            </a:r>
            <a:r>
              <a:rPr lang="sr-Cyrl-CS" smtClean="0"/>
              <a:t>,</a:t>
            </a:r>
            <a:endParaRPr lang="sr-Latn-CS" smtClean="0"/>
          </a:p>
          <a:p>
            <a:pPr>
              <a:lnSpc>
                <a:spcPct val="90000"/>
              </a:lnSpc>
            </a:pPr>
            <a:r>
              <a:rPr lang="en-US" smtClean="0"/>
              <a:t>delovanje</a:t>
            </a:r>
            <a:r>
              <a:rPr lang="sr-Cyrl-CS" smtClean="0"/>
              <a:t> </a:t>
            </a:r>
            <a:r>
              <a:rPr lang="en-US" smtClean="0"/>
              <a:t>virusa</a:t>
            </a:r>
            <a:r>
              <a:rPr lang="sr-Cyrl-CS" smtClean="0"/>
              <a:t>, </a:t>
            </a:r>
            <a:endParaRPr lang="sr-Latn-CS" smtClean="0"/>
          </a:p>
          <a:p>
            <a:pPr>
              <a:lnSpc>
                <a:spcPct val="90000"/>
              </a:lnSpc>
            </a:pPr>
            <a:r>
              <a:rPr lang="en-US" smtClean="0"/>
              <a:t>bakterijskih</a:t>
            </a:r>
            <a:r>
              <a:rPr lang="sr-Cyrl-CS" smtClean="0"/>
              <a:t> </a:t>
            </a:r>
            <a:r>
              <a:rPr lang="en-US" smtClean="0"/>
              <a:t>toksina</a:t>
            </a:r>
            <a:r>
              <a:rPr lang="sr-Cyrl-CS" smtClean="0"/>
              <a:t>,</a:t>
            </a:r>
            <a:endParaRPr lang="sr-Latn-CS" smtClean="0"/>
          </a:p>
          <a:p>
            <a:pPr>
              <a:lnSpc>
                <a:spcPct val="90000"/>
              </a:lnSpc>
            </a:pPr>
            <a:r>
              <a:rPr lang="en-US" smtClean="0"/>
              <a:t>ciste</a:t>
            </a:r>
            <a:r>
              <a:rPr lang="sr-Cyrl-CS" smtClean="0"/>
              <a:t>,</a:t>
            </a:r>
            <a:endParaRPr lang="sr-Latn-CS" smtClean="0"/>
          </a:p>
          <a:p>
            <a:pPr>
              <a:lnSpc>
                <a:spcPct val="90000"/>
              </a:lnSpc>
            </a:pPr>
            <a:r>
              <a:rPr lang="en-US" smtClean="0"/>
              <a:t>oboljenja</a:t>
            </a:r>
            <a:r>
              <a:rPr lang="sr-Cyrl-CS" smtClean="0"/>
              <a:t> (</a:t>
            </a:r>
            <a:r>
              <a:rPr lang="en-US" smtClean="0"/>
              <a:t>transverzalni</a:t>
            </a:r>
            <a:r>
              <a:rPr lang="sr-Cyrl-CS" smtClean="0"/>
              <a:t> </a:t>
            </a:r>
            <a:r>
              <a:rPr lang="en-US" smtClean="0"/>
              <a:t>mijelitis</a:t>
            </a:r>
            <a:r>
              <a:rPr lang="sr-Cyrl-CS" smtClean="0"/>
              <a:t> )</a:t>
            </a:r>
          </a:p>
          <a:p>
            <a:pPr>
              <a:lnSpc>
                <a:spcPct val="90000"/>
              </a:lnSpc>
            </a:pPr>
            <a:endParaRPr lang="sr-Latn-CS" smtClean="0"/>
          </a:p>
          <a:p>
            <a:pPr>
              <a:lnSpc>
                <a:spcPct val="90000"/>
              </a:lnSpc>
            </a:pPr>
            <a:r>
              <a:rPr lang="en-US" smtClean="0"/>
              <a:t>Mehanizam</a:t>
            </a:r>
            <a:r>
              <a:rPr lang="sr-Cyrl-CS" smtClean="0"/>
              <a:t> </a:t>
            </a:r>
            <a:r>
              <a:rPr lang="en-US" smtClean="0"/>
              <a:t>povrede</a:t>
            </a:r>
            <a:r>
              <a:rPr lang="sr-Cyrl-CS" smtClean="0"/>
              <a:t> </a:t>
            </a:r>
            <a:r>
              <a:rPr lang="en-US" smtClean="0"/>
              <a:t>najčešće</a:t>
            </a:r>
            <a:r>
              <a:rPr lang="sr-Cyrl-CS" smtClean="0"/>
              <a:t> </a:t>
            </a:r>
            <a:r>
              <a:rPr lang="en-US" smtClean="0"/>
              <a:t>nagla</a:t>
            </a:r>
            <a:r>
              <a:rPr lang="sr-Cyrl-CS" smtClean="0"/>
              <a:t> </a:t>
            </a:r>
            <a:r>
              <a:rPr lang="en-US" smtClean="0"/>
              <a:t>fleksija</a:t>
            </a:r>
            <a:r>
              <a:rPr lang="sr-Cyrl-CS" smtClean="0"/>
              <a:t> (</a:t>
            </a:r>
            <a:r>
              <a:rPr lang="en-US" smtClean="0"/>
              <a:t>re</a:t>
            </a:r>
            <a:r>
              <a:rPr lang="sr-Latn-CS" smtClean="0"/>
              <a:t>đ</a:t>
            </a:r>
            <a:r>
              <a:rPr lang="en-US" smtClean="0"/>
              <a:t>e</a:t>
            </a:r>
            <a:r>
              <a:rPr lang="sr-Cyrl-CS" smtClean="0"/>
              <a:t> </a:t>
            </a:r>
            <a:r>
              <a:rPr lang="en-US" smtClean="0"/>
              <a:t>ekstenzija</a:t>
            </a:r>
            <a:r>
              <a:rPr lang="sr-Cyrl-CS" smtClean="0"/>
              <a:t>) 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smtClean="0">
                <a:solidFill>
                  <a:schemeClr val="tx1"/>
                </a:solidFill>
              </a:rPr>
              <a:t>Korektivni</a:t>
            </a:r>
            <a:r>
              <a:rPr lang="sr-Cyrl-CS" sz="2800" smtClean="0">
                <a:solidFill>
                  <a:schemeClr val="tx1"/>
                </a:solidFill>
              </a:rPr>
              <a:t> </a:t>
            </a:r>
            <a:r>
              <a:rPr lang="en-US" sz="2800" smtClean="0">
                <a:solidFill>
                  <a:schemeClr val="tx1"/>
                </a:solidFill>
              </a:rPr>
              <a:t>položaji</a:t>
            </a:r>
            <a:r>
              <a:rPr lang="sr-Cyrl-CS" sz="2800" smtClean="0">
                <a:solidFill>
                  <a:schemeClr val="tx1"/>
                </a:solidFill>
              </a:rPr>
              <a:t> – </a:t>
            </a:r>
            <a:r>
              <a:rPr lang="en-US" sz="2800" smtClean="0">
                <a:solidFill>
                  <a:schemeClr val="tx1"/>
                </a:solidFill>
              </a:rPr>
              <a:t>položaj</a:t>
            </a:r>
            <a:r>
              <a:rPr lang="sr-Cyrl-CS" sz="2800" smtClean="0">
                <a:solidFill>
                  <a:schemeClr val="tx1"/>
                </a:solidFill>
              </a:rPr>
              <a:t> </a:t>
            </a:r>
            <a:r>
              <a:rPr lang="en-US" sz="2800" smtClean="0">
                <a:solidFill>
                  <a:schemeClr val="tx1"/>
                </a:solidFill>
              </a:rPr>
              <a:t>na</a:t>
            </a:r>
            <a:r>
              <a:rPr lang="sr-Cyrl-CS" sz="2800" smtClean="0">
                <a:solidFill>
                  <a:schemeClr val="tx1"/>
                </a:solidFill>
              </a:rPr>
              <a:t> </a:t>
            </a:r>
            <a:r>
              <a:rPr lang="en-US" sz="2800" smtClean="0">
                <a:solidFill>
                  <a:schemeClr val="tx1"/>
                </a:solidFill>
              </a:rPr>
              <a:t>le</a:t>
            </a:r>
            <a:r>
              <a:rPr lang="sr-Latn-CS" sz="2800" smtClean="0">
                <a:solidFill>
                  <a:schemeClr val="tx1"/>
                </a:solidFill>
              </a:rPr>
              <a:t>đ</a:t>
            </a:r>
            <a:r>
              <a:rPr lang="en-US" sz="2800" smtClean="0">
                <a:solidFill>
                  <a:schemeClr val="tx1"/>
                </a:solidFill>
              </a:rPr>
              <a:t>ima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sr-Latn-CS" smtClean="0"/>
              <a:t>Kvadriplegija</a:t>
            </a:r>
          </a:p>
          <a:p>
            <a:r>
              <a:rPr lang="sr-Latn-CS" smtClean="0"/>
              <a:t>Povređeni deo vratna kičma – hiperekstenzija</a:t>
            </a:r>
          </a:p>
          <a:p>
            <a:r>
              <a:rPr lang="sr-Latn-CS" smtClean="0"/>
              <a:t>Rame: abdukcija od 25 st</a:t>
            </a:r>
          </a:p>
          <a:p>
            <a:r>
              <a:rPr lang="sr-Latn-CS" smtClean="0"/>
              <a:t>Lakat: puna ekstenzija</a:t>
            </a:r>
          </a:p>
          <a:p>
            <a:r>
              <a:rPr lang="sr-Latn-CS" smtClean="0"/>
              <a:t>Ručni zglob: puna dorzalna fleksija</a:t>
            </a:r>
          </a:p>
          <a:p>
            <a:r>
              <a:rPr lang="sr-Latn-CS" smtClean="0"/>
              <a:t>Palac: opozicija</a:t>
            </a:r>
          </a:p>
          <a:p>
            <a:r>
              <a:rPr lang="sr-Latn-CS" smtClean="0"/>
              <a:t>Zglobovi prstiju šake: semifleksija</a:t>
            </a:r>
          </a:p>
          <a:p>
            <a:r>
              <a:rPr lang="sr-Latn-CS" smtClean="0"/>
              <a:t>Ruka u celini: sprečavanje retrakcije ramena i elevacije nadlaktice</a:t>
            </a:r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smtClean="0">
                <a:solidFill>
                  <a:schemeClr val="tx1"/>
                </a:solidFill>
              </a:rPr>
              <a:t>Korektivni</a:t>
            </a:r>
            <a:r>
              <a:rPr lang="ru-RU" sz="3200" smtClean="0">
                <a:solidFill>
                  <a:schemeClr val="tx1"/>
                </a:solidFill>
              </a:rPr>
              <a:t> </a:t>
            </a:r>
            <a:r>
              <a:rPr lang="en-US" sz="3200" smtClean="0">
                <a:solidFill>
                  <a:schemeClr val="tx1"/>
                </a:solidFill>
              </a:rPr>
              <a:t>položaji</a:t>
            </a:r>
            <a:r>
              <a:rPr lang="ru-RU" sz="3200" smtClean="0">
                <a:solidFill>
                  <a:schemeClr val="tx1"/>
                </a:solidFill>
              </a:rPr>
              <a:t> – </a:t>
            </a:r>
            <a:r>
              <a:rPr lang="en-US" sz="3200" smtClean="0">
                <a:solidFill>
                  <a:schemeClr val="tx1"/>
                </a:solidFill>
              </a:rPr>
              <a:t>na</a:t>
            </a:r>
            <a:r>
              <a:rPr lang="ru-RU" sz="3200" smtClean="0">
                <a:solidFill>
                  <a:schemeClr val="tx1"/>
                </a:solidFill>
              </a:rPr>
              <a:t> </a:t>
            </a:r>
            <a:r>
              <a:rPr lang="en-US" sz="3200" smtClean="0">
                <a:solidFill>
                  <a:schemeClr val="tx1"/>
                </a:solidFill>
              </a:rPr>
              <a:t>boku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620000" cy="4873752"/>
          </a:xfrm>
        </p:spPr>
        <p:txBody>
          <a:bodyPr>
            <a:normAutofit/>
          </a:bodyPr>
          <a:lstStyle/>
          <a:p>
            <a:r>
              <a:rPr lang="en-US" smtClean="0"/>
              <a:t>kukovi</a:t>
            </a:r>
            <a:r>
              <a:rPr lang="ru-RU" smtClean="0"/>
              <a:t> </a:t>
            </a:r>
            <a:r>
              <a:rPr lang="en-US" smtClean="0"/>
              <a:t>i</a:t>
            </a:r>
            <a:r>
              <a:rPr lang="ru-RU" smtClean="0"/>
              <a:t> </a:t>
            </a:r>
            <a:r>
              <a:rPr lang="en-US" smtClean="0"/>
              <a:t>kolena</a:t>
            </a:r>
            <a:r>
              <a:rPr lang="ru-RU" smtClean="0"/>
              <a:t> : </a:t>
            </a:r>
            <a:r>
              <a:rPr lang="en-US" smtClean="0"/>
              <a:t>izme</a:t>
            </a:r>
            <a:r>
              <a:rPr lang="vi-VN" smtClean="0"/>
              <a:t>đ</a:t>
            </a:r>
            <a:r>
              <a:rPr lang="en-US" smtClean="0"/>
              <a:t>u</a:t>
            </a:r>
            <a:r>
              <a:rPr lang="ru-RU" smtClean="0"/>
              <a:t> </a:t>
            </a:r>
            <a:r>
              <a:rPr lang="en-US" smtClean="0"/>
              <a:t>nogu</a:t>
            </a:r>
            <a:r>
              <a:rPr lang="ru-RU" smtClean="0"/>
              <a:t> </a:t>
            </a:r>
            <a:r>
              <a:rPr lang="en-US" smtClean="0"/>
              <a:t>se</a:t>
            </a:r>
            <a:r>
              <a:rPr lang="ru-RU" smtClean="0"/>
              <a:t> </a:t>
            </a:r>
            <a:r>
              <a:rPr lang="en-US" smtClean="0"/>
              <a:t>postavlja</a:t>
            </a:r>
            <a:r>
              <a:rPr lang="ru-RU" smtClean="0"/>
              <a:t> </a:t>
            </a:r>
            <a:r>
              <a:rPr lang="en-US" smtClean="0"/>
              <a:t>jastuk</a:t>
            </a:r>
            <a:r>
              <a:rPr lang="ru-RU" smtClean="0"/>
              <a:t>, </a:t>
            </a:r>
            <a:r>
              <a:rPr lang="en-US" smtClean="0"/>
              <a:t>gornja</a:t>
            </a:r>
            <a:r>
              <a:rPr lang="ru-RU" smtClean="0"/>
              <a:t> </a:t>
            </a:r>
            <a:r>
              <a:rPr lang="en-US" smtClean="0"/>
              <a:t>noga</a:t>
            </a:r>
            <a:r>
              <a:rPr lang="ru-RU" smtClean="0"/>
              <a:t> </a:t>
            </a:r>
            <a:r>
              <a:rPr lang="en-US" smtClean="0"/>
              <a:t>je</a:t>
            </a:r>
            <a:r>
              <a:rPr lang="ru-RU" smtClean="0"/>
              <a:t> </a:t>
            </a:r>
            <a:r>
              <a:rPr lang="en-US" smtClean="0"/>
              <a:t>nešto</a:t>
            </a:r>
            <a:r>
              <a:rPr lang="ru-RU" smtClean="0"/>
              <a:t> </a:t>
            </a:r>
            <a:r>
              <a:rPr lang="en-US" smtClean="0"/>
              <a:t>iza</a:t>
            </a:r>
            <a:r>
              <a:rPr lang="ru-RU" smtClean="0"/>
              <a:t> </a:t>
            </a:r>
            <a:r>
              <a:rPr lang="en-US" smtClean="0"/>
              <a:t>zadnje</a:t>
            </a:r>
            <a:r>
              <a:rPr lang="ru-RU" smtClean="0"/>
              <a:t>, </a:t>
            </a:r>
            <a:r>
              <a:rPr lang="en-US" smtClean="0"/>
              <a:t>kukovi</a:t>
            </a:r>
            <a:r>
              <a:rPr lang="ru-RU" smtClean="0"/>
              <a:t> </a:t>
            </a:r>
            <a:r>
              <a:rPr lang="en-US" smtClean="0"/>
              <a:t>i</a:t>
            </a:r>
            <a:r>
              <a:rPr lang="ru-RU" smtClean="0"/>
              <a:t> </a:t>
            </a:r>
            <a:r>
              <a:rPr lang="en-US" smtClean="0"/>
              <a:t>kolena</a:t>
            </a:r>
            <a:r>
              <a:rPr lang="ru-RU" smtClean="0"/>
              <a:t> </a:t>
            </a:r>
            <a:r>
              <a:rPr lang="en-US" smtClean="0"/>
              <a:t>su</a:t>
            </a:r>
            <a:r>
              <a:rPr lang="ru-RU" smtClean="0"/>
              <a:t> </a:t>
            </a:r>
            <a:r>
              <a:rPr lang="en-US" smtClean="0"/>
              <a:t>u</a:t>
            </a:r>
            <a:r>
              <a:rPr lang="ru-RU" smtClean="0"/>
              <a:t> </a:t>
            </a:r>
            <a:r>
              <a:rPr lang="en-US" smtClean="0"/>
              <a:t>lakoj</a:t>
            </a:r>
            <a:r>
              <a:rPr lang="ru-RU" smtClean="0"/>
              <a:t> </a:t>
            </a:r>
            <a:r>
              <a:rPr lang="en-US" smtClean="0"/>
              <a:t>fleksiji</a:t>
            </a:r>
            <a:endParaRPr lang="sr-Latn-CS" smtClean="0"/>
          </a:p>
          <a:p>
            <a:r>
              <a:rPr lang="en-US" smtClean="0"/>
              <a:t>stopala</a:t>
            </a:r>
            <a:r>
              <a:rPr lang="ru-RU" smtClean="0"/>
              <a:t> : </a:t>
            </a:r>
            <a:r>
              <a:rPr lang="en-US" smtClean="0"/>
              <a:t>dorzalna</a:t>
            </a:r>
            <a:r>
              <a:rPr lang="ru-RU" smtClean="0"/>
              <a:t> </a:t>
            </a:r>
            <a:r>
              <a:rPr lang="en-US" smtClean="0"/>
              <a:t>fleksija</a:t>
            </a:r>
            <a:endParaRPr lang="ru-RU" smtClean="0"/>
          </a:p>
          <a:p>
            <a:r>
              <a:rPr lang="en-US" smtClean="0"/>
              <a:t>nožni</a:t>
            </a:r>
            <a:r>
              <a:rPr lang="ru-RU" smtClean="0"/>
              <a:t> </a:t>
            </a:r>
            <a:r>
              <a:rPr lang="en-US" smtClean="0"/>
              <a:t>palac</a:t>
            </a:r>
            <a:r>
              <a:rPr lang="ru-RU" smtClean="0"/>
              <a:t> : </a:t>
            </a:r>
            <a:r>
              <a:rPr lang="en-US" smtClean="0"/>
              <a:t>ekstenzija</a:t>
            </a:r>
            <a:endParaRPr lang="sr-Latn-CS" smtClean="0"/>
          </a:p>
          <a:p>
            <a:r>
              <a:rPr lang="en-US" smtClean="0"/>
              <a:t>donja</a:t>
            </a:r>
            <a:r>
              <a:rPr lang="ru-RU" smtClean="0"/>
              <a:t> </a:t>
            </a:r>
            <a:r>
              <a:rPr lang="en-US" smtClean="0"/>
              <a:t>ruka</a:t>
            </a:r>
            <a:r>
              <a:rPr lang="ru-RU" smtClean="0"/>
              <a:t> : </a:t>
            </a:r>
            <a:r>
              <a:rPr lang="en-US" smtClean="0"/>
              <a:t>fleksija</a:t>
            </a:r>
            <a:r>
              <a:rPr lang="ru-RU" smtClean="0"/>
              <a:t> </a:t>
            </a:r>
            <a:r>
              <a:rPr lang="en-US" smtClean="0"/>
              <a:t>i</a:t>
            </a:r>
            <a:r>
              <a:rPr lang="ru-RU" smtClean="0"/>
              <a:t> </a:t>
            </a:r>
            <a:r>
              <a:rPr lang="en-US" smtClean="0"/>
              <a:t>rasterećenje</a:t>
            </a:r>
            <a:r>
              <a:rPr lang="ru-RU" smtClean="0"/>
              <a:t> </a:t>
            </a:r>
            <a:r>
              <a:rPr lang="en-US" smtClean="0"/>
              <a:t>sa</a:t>
            </a:r>
            <a:r>
              <a:rPr lang="ru-RU" smtClean="0"/>
              <a:t> </a:t>
            </a:r>
            <a:r>
              <a:rPr lang="en-US" smtClean="0"/>
              <a:t>jastukom</a:t>
            </a:r>
            <a:r>
              <a:rPr lang="ru-RU" smtClean="0"/>
              <a:t> </a:t>
            </a:r>
            <a:r>
              <a:rPr lang="sr-Latn-CS" smtClean="0"/>
              <a:t>(</a:t>
            </a:r>
            <a:r>
              <a:rPr lang="en-US" smtClean="0"/>
              <a:t>rame</a:t>
            </a:r>
            <a:r>
              <a:rPr lang="ru-RU" smtClean="0"/>
              <a:t> </a:t>
            </a:r>
            <a:r>
              <a:rPr lang="en-US" smtClean="0"/>
              <a:t>leži</a:t>
            </a:r>
            <a:r>
              <a:rPr lang="ru-RU" smtClean="0"/>
              <a:t> </a:t>
            </a:r>
            <a:r>
              <a:rPr lang="en-US" smtClean="0"/>
              <a:t>u</a:t>
            </a:r>
            <a:r>
              <a:rPr lang="ru-RU" smtClean="0"/>
              <a:t> </a:t>
            </a:r>
            <a:r>
              <a:rPr lang="en-US" smtClean="0"/>
              <a:t>udubljenju</a:t>
            </a:r>
            <a:r>
              <a:rPr lang="ru-RU" smtClean="0"/>
              <a:t> </a:t>
            </a:r>
            <a:r>
              <a:rPr lang="en-US" smtClean="0"/>
              <a:t>izme</a:t>
            </a:r>
            <a:r>
              <a:rPr lang="vi-VN" smtClean="0"/>
              <a:t>đ</a:t>
            </a:r>
            <a:r>
              <a:rPr lang="en-US" smtClean="0"/>
              <a:t>u</a:t>
            </a:r>
            <a:r>
              <a:rPr lang="ru-RU" smtClean="0"/>
              <a:t> </a:t>
            </a:r>
            <a:r>
              <a:rPr lang="en-US" smtClean="0"/>
              <a:t>jastuka</a:t>
            </a:r>
            <a:r>
              <a:rPr lang="ru-RU" smtClean="0"/>
              <a:t> </a:t>
            </a:r>
            <a:r>
              <a:rPr lang="en-US" smtClean="0"/>
              <a:t>i</a:t>
            </a:r>
            <a:r>
              <a:rPr lang="ru-RU" smtClean="0"/>
              <a:t> </a:t>
            </a:r>
            <a:r>
              <a:rPr lang="en-US" smtClean="0"/>
              <a:t>toraksa</a:t>
            </a:r>
            <a:r>
              <a:rPr lang="ru-RU" smtClean="0"/>
              <a:t> )</a:t>
            </a:r>
          </a:p>
          <a:p>
            <a:r>
              <a:rPr lang="en-US" smtClean="0"/>
              <a:t>lakat</a:t>
            </a:r>
            <a:r>
              <a:rPr lang="ru-RU" smtClean="0"/>
              <a:t> : </a:t>
            </a:r>
            <a:r>
              <a:rPr lang="en-US" smtClean="0"/>
              <a:t>ekstendiran</a:t>
            </a:r>
            <a:endParaRPr lang="ru-RU" smtClean="0"/>
          </a:p>
          <a:p>
            <a:r>
              <a:rPr lang="en-US" smtClean="0"/>
              <a:t>podlakat</a:t>
            </a:r>
            <a:r>
              <a:rPr lang="ru-RU" smtClean="0"/>
              <a:t> : </a:t>
            </a:r>
            <a:r>
              <a:rPr lang="en-US" smtClean="0"/>
              <a:t>supinacija</a:t>
            </a:r>
            <a:endParaRPr lang="ru-RU" smtClean="0"/>
          </a:p>
          <a:p>
            <a:r>
              <a:rPr lang="en-US" smtClean="0"/>
              <a:t>šaka</a:t>
            </a:r>
            <a:r>
              <a:rPr lang="ru-RU" smtClean="0"/>
              <a:t>, </a:t>
            </a:r>
            <a:r>
              <a:rPr lang="en-US" smtClean="0"/>
              <a:t>palac</a:t>
            </a:r>
            <a:r>
              <a:rPr lang="ru-RU" smtClean="0"/>
              <a:t> </a:t>
            </a:r>
            <a:r>
              <a:rPr lang="en-US" smtClean="0"/>
              <a:t>i</a:t>
            </a:r>
            <a:r>
              <a:rPr lang="ru-RU" smtClean="0"/>
              <a:t> </a:t>
            </a:r>
            <a:r>
              <a:rPr lang="en-US" smtClean="0"/>
              <a:t>prsti</a:t>
            </a:r>
            <a:r>
              <a:rPr lang="ru-RU" smtClean="0"/>
              <a:t> : </a:t>
            </a:r>
            <a:r>
              <a:rPr lang="en-US" smtClean="0"/>
              <a:t>kao</a:t>
            </a:r>
            <a:r>
              <a:rPr lang="ru-RU" smtClean="0"/>
              <a:t> </a:t>
            </a:r>
            <a:r>
              <a:rPr lang="en-US" smtClean="0"/>
              <a:t>kod</a:t>
            </a:r>
            <a:r>
              <a:rPr lang="ru-RU" smtClean="0"/>
              <a:t> </a:t>
            </a:r>
            <a:r>
              <a:rPr lang="en-US" smtClean="0"/>
              <a:t>položaja</a:t>
            </a:r>
            <a:r>
              <a:rPr lang="ru-RU" smtClean="0"/>
              <a:t> </a:t>
            </a:r>
            <a:r>
              <a:rPr lang="en-US" smtClean="0"/>
              <a:t>na</a:t>
            </a:r>
            <a:r>
              <a:rPr lang="ru-RU" smtClean="0"/>
              <a:t> </a:t>
            </a:r>
            <a:r>
              <a:rPr lang="en-US" smtClean="0"/>
              <a:t>le</a:t>
            </a:r>
            <a:r>
              <a:rPr lang="vi-VN" smtClean="0"/>
              <a:t>đ</a:t>
            </a:r>
            <a:r>
              <a:rPr lang="en-US" smtClean="0"/>
              <a:t>ima</a:t>
            </a:r>
            <a:endParaRPr lang="ru-RU" smtClean="0"/>
          </a:p>
          <a:p>
            <a:r>
              <a:rPr lang="en-US" smtClean="0"/>
              <a:t>gornja</a:t>
            </a:r>
            <a:r>
              <a:rPr lang="ru-RU" smtClean="0"/>
              <a:t> </a:t>
            </a:r>
            <a:r>
              <a:rPr lang="en-US" smtClean="0"/>
              <a:t>ruka</a:t>
            </a:r>
            <a:r>
              <a:rPr lang="ru-RU" smtClean="0"/>
              <a:t> : </a:t>
            </a:r>
            <a:r>
              <a:rPr lang="en-US" smtClean="0"/>
              <a:t>kao</a:t>
            </a:r>
            <a:r>
              <a:rPr lang="ru-RU" smtClean="0"/>
              <a:t> </a:t>
            </a:r>
            <a:r>
              <a:rPr lang="en-US" smtClean="0"/>
              <a:t>kod</a:t>
            </a:r>
            <a:r>
              <a:rPr lang="ru-RU" smtClean="0"/>
              <a:t> </a:t>
            </a:r>
            <a:r>
              <a:rPr lang="en-US" smtClean="0"/>
              <a:t>ležanja</a:t>
            </a:r>
            <a:r>
              <a:rPr lang="ru-RU" smtClean="0"/>
              <a:t> </a:t>
            </a:r>
            <a:r>
              <a:rPr lang="en-US" smtClean="0"/>
              <a:t>na</a:t>
            </a:r>
            <a:r>
              <a:rPr lang="ru-RU" smtClean="0"/>
              <a:t> </a:t>
            </a:r>
            <a:r>
              <a:rPr lang="en-US" smtClean="0"/>
              <a:t>le</a:t>
            </a:r>
            <a:r>
              <a:rPr lang="vi-VN" smtClean="0"/>
              <a:t>đ</a:t>
            </a:r>
            <a:r>
              <a:rPr lang="en-US" smtClean="0"/>
              <a:t>ima</a:t>
            </a:r>
            <a:endParaRPr lang="ru-RU" smtClean="0"/>
          </a:p>
          <a:p>
            <a:endParaRPr lang="en-US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Terapijski postupci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Posebna</a:t>
            </a:r>
            <a:r>
              <a:rPr lang="ru-RU" smtClean="0"/>
              <a:t> </a:t>
            </a:r>
            <a:r>
              <a:rPr lang="en-US" smtClean="0"/>
              <a:t>pažnja</a:t>
            </a:r>
            <a:r>
              <a:rPr lang="ru-RU" smtClean="0"/>
              <a:t> </a:t>
            </a:r>
            <a:r>
              <a:rPr lang="en-US" smtClean="0"/>
              <a:t>treba</a:t>
            </a:r>
            <a:r>
              <a:rPr lang="ru-RU" smtClean="0"/>
              <a:t> </a:t>
            </a:r>
            <a:r>
              <a:rPr lang="en-US" smtClean="0"/>
              <a:t>da</a:t>
            </a:r>
            <a:r>
              <a:rPr lang="ru-RU" smtClean="0"/>
              <a:t> </a:t>
            </a:r>
            <a:r>
              <a:rPr lang="en-US" smtClean="0"/>
              <a:t>bude</a:t>
            </a:r>
            <a:r>
              <a:rPr lang="ru-RU" smtClean="0"/>
              <a:t> </a:t>
            </a:r>
            <a:r>
              <a:rPr lang="en-US" smtClean="0"/>
              <a:t>usmerena</a:t>
            </a:r>
            <a:r>
              <a:rPr lang="ru-RU" smtClean="0"/>
              <a:t> </a:t>
            </a:r>
            <a:r>
              <a:rPr lang="en-US" smtClean="0"/>
              <a:t>na</a:t>
            </a:r>
            <a:r>
              <a:rPr lang="ru-RU" smtClean="0"/>
              <a:t> </a:t>
            </a:r>
            <a:r>
              <a:rPr lang="en-US" smtClean="0"/>
              <a:t>pokrete</a:t>
            </a:r>
            <a:r>
              <a:rPr lang="ru-RU" smtClean="0"/>
              <a:t> </a:t>
            </a:r>
            <a:r>
              <a:rPr lang="en-US" smtClean="0"/>
              <a:t>fleksije</a:t>
            </a:r>
            <a:r>
              <a:rPr lang="ru-RU" smtClean="0"/>
              <a:t> </a:t>
            </a:r>
            <a:r>
              <a:rPr lang="en-US" smtClean="0"/>
              <a:t>u</a:t>
            </a:r>
            <a:r>
              <a:rPr lang="ru-RU" smtClean="0"/>
              <a:t> </a:t>
            </a:r>
            <a:r>
              <a:rPr lang="en-US" smtClean="0"/>
              <a:t>kuku</a:t>
            </a:r>
            <a:r>
              <a:rPr lang="ru-RU" smtClean="0"/>
              <a:t>. </a:t>
            </a:r>
            <a:r>
              <a:rPr lang="en-US" smtClean="0"/>
              <a:t>Ukoliko</a:t>
            </a:r>
            <a:r>
              <a:rPr lang="ru-RU" smtClean="0"/>
              <a:t> </a:t>
            </a:r>
            <a:r>
              <a:rPr lang="en-US" smtClean="0"/>
              <a:t>je</a:t>
            </a:r>
            <a:r>
              <a:rPr lang="ru-RU" smtClean="0"/>
              <a:t> </a:t>
            </a:r>
            <a:r>
              <a:rPr lang="en-US" smtClean="0"/>
              <a:t>lezija</a:t>
            </a:r>
            <a:r>
              <a:rPr lang="ru-RU" smtClean="0"/>
              <a:t> </a:t>
            </a:r>
            <a:r>
              <a:rPr lang="en-US" smtClean="0"/>
              <a:t>niža</a:t>
            </a:r>
            <a:r>
              <a:rPr lang="ru-RU" smtClean="0"/>
              <a:t> </a:t>
            </a:r>
            <a:r>
              <a:rPr lang="en-US" smtClean="0"/>
              <a:t>utoliko</a:t>
            </a:r>
            <a:r>
              <a:rPr lang="ru-RU" smtClean="0"/>
              <a:t> </a:t>
            </a:r>
            <a:r>
              <a:rPr lang="en-US" smtClean="0"/>
              <a:t>je</a:t>
            </a:r>
            <a:r>
              <a:rPr lang="ru-RU" smtClean="0"/>
              <a:t> </a:t>
            </a:r>
            <a:r>
              <a:rPr lang="en-US" smtClean="0"/>
              <a:t>i</a:t>
            </a:r>
            <a:r>
              <a:rPr lang="ru-RU" smtClean="0"/>
              <a:t> </a:t>
            </a:r>
            <a:r>
              <a:rPr lang="en-US" smtClean="0"/>
              <a:t>veća</a:t>
            </a:r>
            <a:r>
              <a:rPr lang="ru-RU" smtClean="0"/>
              <a:t> </a:t>
            </a:r>
            <a:r>
              <a:rPr lang="en-US" smtClean="0"/>
              <a:t>opasnost</a:t>
            </a:r>
            <a:r>
              <a:rPr lang="ru-RU" smtClean="0"/>
              <a:t> </a:t>
            </a:r>
            <a:r>
              <a:rPr lang="en-US" smtClean="0"/>
              <a:t>od</a:t>
            </a:r>
            <a:r>
              <a:rPr lang="ru-RU" smtClean="0"/>
              <a:t> </a:t>
            </a:r>
            <a:r>
              <a:rPr lang="en-US" smtClean="0"/>
              <a:t>pomeranja</a:t>
            </a:r>
            <a:r>
              <a:rPr lang="ru-RU" smtClean="0"/>
              <a:t> </a:t>
            </a:r>
            <a:r>
              <a:rPr lang="en-US" smtClean="0"/>
              <a:t>frakturiranih</a:t>
            </a:r>
            <a:r>
              <a:rPr lang="ru-RU" smtClean="0"/>
              <a:t> </a:t>
            </a:r>
            <a:r>
              <a:rPr lang="en-US" smtClean="0"/>
              <a:t>delova</a:t>
            </a:r>
            <a:r>
              <a:rPr lang="ru-RU" smtClean="0"/>
              <a:t> </a:t>
            </a:r>
            <a:r>
              <a:rPr lang="en-US" smtClean="0"/>
              <a:t>kičmenog</a:t>
            </a:r>
            <a:r>
              <a:rPr lang="ru-RU" smtClean="0"/>
              <a:t> </a:t>
            </a:r>
            <a:r>
              <a:rPr lang="en-US" smtClean="0"/>
              <a:t>stuba</a:t>
            </a:r>
            <a:r>
              <a:rPr lang="ru-RU" smtClean="0"/>
              <a:t>.</a:t>
            </a:r>
            <a:r>
              <a:rPr lang="en-US" smtClean="0"/>
              <a:t> </a:t>
            </a:r>
            <a:endParaRPr lang="sr-Latn-CS" smtClean="0"/>
          </a:p>
          <a:p>
            <a:r>
              <a:rPr lang="sr-Latn-CS" smtClean="0"/>
              <a:t>Terapeut može koristiti i druge tehnike (PNF) prema funkcionalnom stanju</a:t>
            </a:r>
          </a:p>
          <a:p>
            <a:pPr>
              <a:buNone/>
            </a:pPr>
            <a:r>
              <a:rPr lang="sr-Latn-CS" smtClean="0"/>
              <a:t>Veoma je značajan kontinuitet tretmana</a:t>
            </a:r>
          </a:p>
          <a:p>
            <a:r>
              <a:rPr lang="sr-Latn-CS" smtClean="0"/>
              <a:t>Prevencija spazmogenih kontraktura</a:t>
            </a:r>
          </a:p>
          <a:p>
            <a:r>
              <a:rPr lang="sr-Latn-CS" smtClean="0"/>
              <a:t>Prevencija pneumonije i edema DE u flakcidnoj fazi</a:t>
            </a: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 Autonomna mokraćna bešika</a:t>
            </a:r>
          </a:p>
        </p:txBody>
      </p:sp>
      <p:sp>
        <p:nvSpPr>
          <p:cNvPr id="31747" name="Rectangle 4"/>
          <p:cNvSpPr>
            <a:spLocks noGrp="1" noChangeArrowheads="1"/>
          </p:cNvSpPr>
          <p:nvPr>
            <p:ph type="body" sz="half" idx="2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GB" sz="2800" smtClean="0"/>
              <a:t>Zahvaćen je aferentni i eferentni deo refleksnog luka, tako da je funkcija regulisana samo zahvaljujući intramuralnom ganglijskom sistemu. </a:t>
            </a:r>
          </a:p>
          <a:p>
            <a:pPr eaLnBrk="1" hangingPunct="1"/>
            <a:endParaRPr lang="en-GB" sz="2800" smtClean="0"/>
          </a:p>
        </p:txBody>
      </p:sp>
      <p:pic>
        <p:nvPicPr>
          <p:cNvPr id="31748" name="Picture 5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5800" y="2620963"/>
            <a:ext cx="3810000" cy="2835275"/>
          </a:xfrm>
          <a:solidFill>
            <a:schemeClr val="accent1"/>
          </a:solidFill>
        </p:spPr>
      </p:pic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GB" smtClean="0"/>
              <a:t>Neinhibirana mokraćna bešika </a:t>
            </a:r>
          </a:p>
        </p:txBody>
      </p:sp>
      <p:sp>
        <p:nvSpPr>
          <p:cNvPr id="32771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313238" y="2065338"/>
            <a:ext cx="3848100" cy="4030662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GB" sz="2000" smtClean="0"/>
              <a:t>Ovaj tip se sreće kod delimičnih lezija kičmene moždine, kod hemiplegije, tumora mozga i sl. Osećaj mikcije je očuvan, a postoji veliki nagon za uriniranjem, uz nesposobnost inhibicije kontrakcije mokraćnog mehura, zbog čega se razvija inkontinencija</a:t>
            </a:r>
            <a:r>
              <a:rPr lang="en-GB" sz="2000" b="1" smtClean="0"/>
              <a:t>.</a:t>
            </a:r>
            <a:r>
              <a:rPr lang="en-GB" sz="2400" b="1" smtClean="0"/>
              <a:t> </a:t>
            </a:r>
          </a:p>
          <a:p>
            <a:pPr eaLnBrk="1" hangingPunct="1"/>
            <a:endParaRPr lang="en-GB" sz="2400" b="1" smtClean="0"/>
          </a:p>
        </p:txBody>
      </p:sp>
      <p:pic>
        <p:nvPicPr>
          <p:cNvPr id="32772" name="Picture 5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5800" y="2620963"/>
            <a:ext cx="3552825" cy="2835275"/>
          </a:xfrm>
          <a:solidFill>
            <a:schemeClr val="bg1"/>
          </a:solidFill>
        </p:spPr>
      </p:pic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Spastična mokraćna bešika </a:t>
            </a:r>
          </a:p>
        </p:txBody>
      </p:sp>
      <p:sp>
        <p:nvSpPr>
          <p:cNvPr id="33795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6613" y="1981200"/>
            <a:ext cx="3811587" cy="4114800"/>
          </a:xfrm>
          <a:solidFill>
            <a:schemeClr val="bg1"/>
          </a:solidFill>
        </p:spPr>
        <p:txBody>
          <a:bodyPr/>
          <a:lstStyle/>
          <a:p>
            <a:pPr eaLnBrk="1" hangingPunct="1"/>
            <a:r>
              <a:rPr lang="en-GB" sz="2000" smtClean="0"/>
              <a:t>Kod visokih lezija, nakon spinalnog šoka, razvija se spasticitet mokraćne bešike, tako da i male količine urina izazivaju mokrenje, bez predhodnog upozorenja. Kapacitet mehura je obično mali. Zbog spazma eksternog sfinktera dolazi često do prekida u bilo kom delu akta mikcije.</a:t>
            </a:r>
          </a:p>
        </p:txBody>
      </p:sp>
      <p:pic>
        <p:nvPicPr>
          <p:cNvPr id="33796" name="Picture 5"/>
          <p:cNvPicPr>
            <a:picLocks noGrp="1" noChangeAspect="1" noChangeArrowheads="1"/>
          </p:cNvPicPr>
          <p:nvPr>
            <p:ph type="clipArt"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685800" y="2428875"/>
            <a:ext cx="3700463" cy="3217863"/>
          </a:xfrm>
          <a:solidFill>
            <a:srgbClr val="00FF99"/>
          </a:solidFill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smtClean="0"/>
              <a:t>Crede-ov postupak</a:t>
            </a:r>
            <a:endParaRPr lang="en-GB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873752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 eaLnBrk="1" hangingPunct="1">
              <a:lnSpc>
                <a:spcPct val="90000"/>
              </a:lnSpc>
            </a:pPr>
            <a:r>
              <a:rPr lang="en-GB" smtClean="0"/>
              <a:t>Kako se i fiziološki mokraćna bešika prazni u odr</a:t>
            </a:r>
            <a:r>
              <a:rPr lang="sr-Latn-CS" smtClean="0"/>
              <a:t>eđ</a:t>
            </a:r>
            <a:r>
              <a:rPr lang="en-GB" smtClean="0"/>
              <a:t>enim vremenskim intervalima, pokušava se treningom mokraćne bešike uspostaviti vremenski period kada se bešika prazni. Uz pomoć Crede-ovog postupka može se aktivirati m. detrusor i isprazniti mokraćna bešika. Potrebno je da u početku vreme bude kraće, pa ga postepeno produžavati, čak i do 6 sati. Gumeni kateter treba menjati svakih 7 do 10 dana, a silikonski na 20 do 30 dana. Inače, mokraćnu bešiku treba, radi prevencije infekcije, bar dva puta nedeljno ispirati fiziološkim rastvorom. Redovni pregledi urina i urinokulture omogućuju da se na vreme spreči razvoj mokraćne infekcije, koja je po pojedinim autorima "ubica" ovih pacijenata. </a:t>
            </a:r>
          </a:p>
          <a:p>
            <a:pPr eaLnBrk="1" hangingPunct="1">
              <a:lnSpc>
                <a:spcPct val="90000"/>
              </a:lnSpc>
            </a:pPr>
            <a:endParaRPr lang="en-GB" b="1" smtClean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smtClean="0"/>
              <a:t>Problem defekacije</a:t>
            </a:r>
            <a:endParaRPr lang="en-GB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305800" cy="4873752"/>
          </a:xfrm>
          <a:solidFill>
            <a:schemeClr val="bg1"/>
          </a:solidFill>
        </p:spPr>
        <p:txBody>
          <a:bodyPr>
            <a:noAutofit/>
          </a:bodyPr>
          <a:lstStyle/>
          <a:p>
            <a:pPr algn="just" eaLnBrk="1" hangingPunct="1"/>
            <a:r>
              <a:rPr lang="en-GB" smtClean="0"/>
              <a:t>Pored urinarnog problema, kod ovih pacijenata postoji problem i defekacije. Iz tih razloga potrebno je i na ovo obratiti pažnju. Pražnjenje creva vršiti jednom dnevno. Pacijent uveče dobije šolju čaja (becunis) ili šolju kompota suvih šljiva u 21 čas, da bi ujutru u 6 sati dobio dve glicerin - supozitorije i nakon 15 minuta seda na šolju da bi ispraznio creva. Na ovaj način postižemo cilj da pacijent, bar u toku dana, bude suv. Ishrana ovih pacijenata isključuje potrebu za hranom bogatom belančevinama, a vrednosti kalorija ne treba da bude ispod 3.000. Pored toga, treba dati i velike količine vitaminskih preparata kao i anabolne hormone, prema adekvatnoj dozi, radi sprečavanja osteoporoze.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19"/>
          <p:cNvGrpSpPr>
            <a:grpSpLocks/>
          </p:cNvGrpSpPr>
          <p:nvPr/>
        </p:nvGrpSpPr>
        <p:grpSpPr bwMode="auto">
          <a:xfrm>
            <a:off x="1066800" y="990600"/>
            <a:ext cx="6629400" cy="5486400"/>
            <a:chOff x="-3" y="-3"/>
            <a:chExt cx="3102" cy="9606"/>
          </a:xfrm>
        </p:grpSpPr>
        <p:grpSp>
          <p:nvGrpSpPr>
            <p:cNvPr id="3" name="Group 417"/>
            <p:cNvGrpSpPr>
              <a:grpSpLocks/>
            </p:cNvGrpSpPr>
            <p:nvPr/>
          </p:nvGrpSpPr>
          <p:grpSpPr bwMode="auto">
            <a:xfrm>
              <a:off x="0" y="0"/>
              <a:ext cx="3096" cy="9600"/>
              <a:chOff x="0" y="0"/>
              <a:chExt cx="3096" cy="9600"/>
            </a:xfrm>
          </p:grpSpPr>
          <p:grpSp>
            <p:nvGrpSpPr>
              <p:cNvPr id="4" name="Group 130"/>
              <p:cNvGrpSpPr>
                <a:grpSpLocks/>
              </p:cNvGrpSpPr>
              <p:nvPr/>
            </p:nvGrpSpPr>
            <p:grpSpPr bwMode="auto">
              <a:xfrm>
                <a:off x="0" y="0"/>
                <a:ext cx="1617" cy="384"/>
                <a:chOff x="0" y="0"/>
                <a:chExt cx="1617" cy="384"/>
              </a:xfrm>
            </p:grpSpPr>
            <p:sp>
              <p:nvSpPr>
                <p:cNvPr id="37281" name="Rectangle 12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17" cy="384"/>
                </a:xfrm>
                <a:prstGeom prst="rect">
                  <a:avLst/>
                </a:prstGeom>
                <a:solidFill>
                  <a:srgbClr val="E5E5E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5" name="Group 128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617" cy="384"/>
                  <a:chOff x="0" y="0"/>
                  <a:chExt cx="1617" cy="384"/>
                </a:xfrm>
              </p:grpSpPr>
              <p:sp>
                <p:nvSpPr>
                  <p:cNvPr id="37283" name="Rectangle 2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0"/>
                    <a:ext cx="1531" cy="384"/>
                  </a:xfrm>
                  <a:prstGeom prst="rect">
                    <a:avLst/>
                  </a:prstGeom>
                  <a:solidFill>
                    <a:srgbClr val="E5E5E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 b="1">
                        <a:latin typeface="Vagrounded Light YU" pitchFamily="34" charset="0"/>
                        <a:cs typeface="Times New Roman" pitchFamily="18" charset="0"/>
                      </a:rPr>
                      <a:t>Transfer (16 poena)</a:t>
                    </a:r>
                    <a:endParaRPr lang="en-US" sz="1400">
                      <a:latin typeface="Vagrounded Light YU" pitchFamily="34" charset="0"/>
                      <a:cs typeface="Times New Roman" pitchFamily="18" charset="0"/>
                    </a:endParaRP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7284" name="Rectangle 12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617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" name="Group 134"/>
              <p:cNvGrpSpPr>
                <a:grpSpLocks/>
              </p:cNvGrpSpPr>
              <p:nvPr/>
            </p:nvGrpSpPr>
            <p:grpSpPr bwMode="auto">
              <a:xfrm>
                <a:off x="1617" y="0"/>
                <a:ext cx="370" cy="384"/>
                <a:chOff x="1617" y="0"/>
                <a:chExt cx="370" cy="384"/>
              </a:xfrm>
            </p:grpSpPr>
            <p:sp>
              <p:nvSpPr>
                <p:cNvPr id="37277" name="Rectangle 133"/>
                <p:cNvSpPr>
                  <a:spLocks noChangeArrowheads="1"/>
                </p:cNvSpPr>
                <p:nvPr/>
              </p:nvSpPr>
              <p:spPr bwMode="auto">
                <a:xfrm>
                  <a:off x="1617" y="0"/>
                  <a:ext cx="370" cy="384"/>
                </a:xfrm>
                <a:prstGeom prst="rect">
                  <a:avLst/>
                </a:prstGeom>
                <a:solidFill>
                  <a:srgbClr val="E5E5E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7" name="Group 132"/>
                <p:cNvGrpSpPr>
                  <a:grpSpLocks/>
                </p:cNvGrpSpPr>
                <p:nvPr/>
              </p:nvGrpSpPr>
              <p:grpSpPr bwMode="auto">
                <a:xfrm>
                  <a:off x="1617" y="0"/>
                  <a:ext cx="370" cy="384"/>
                  <a:chOff x="1617" y="0"/>
                  <a:chExt cx="370" cy="384"/>
                </a:xfrm>
              </p:grpSpPr>
              <p:sp>
                <p:nvSpPr>
                  <p:cNvPr id="37279" name="Rectangle 3"/>
                  <p:cNvSpPr>
                    <a:spLocks noChangeArrowheads="1"/>
                  </p:cNvSpPr>
                  <p:nvPr/>
                </p:nvSpPr>
                <p:spPr bwMode="auto">
                  <a:xfrm>
                    <a:off x="1660" y="0"/>
                    <a:ext cx="284" cy="384"/>
                  </a:xfrm>
                  <a:prstGeom prst="rect">
                    <a:avLst/>
                  </a:prstGeom>
                  <a:solidFill>
                    <a:srgbClr val="E5E5E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7280" name="Rectangle 131"/>
                  <p:cNvSpPr>
                    <a:spLocks noChangeArrowheads="1"/>
                  </p:cNvSpPr>
                  <p:nvPr/>
                </p:nvSpPr>
                <p:spPr bwMode="auto">
                  <a:xfrm>
                    <a:off x="1617" y="0"/>
                    <a:ext cx="370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" name="Group 138"/>
              <p:cNvGrpSpPr>
                <a:grpSpLocks/>
              </p:cNvGrpSpPr>
              <p:nvPr/>
            </p:nvGrpSpPr>
            <p:grpSpPr bwMode="auto">
              <a:xfrm>
                <a:off x="1987" y="0"/>
                <a:ext cx="370" cy="384"/>
                <a:chOff x="1987" y="0"/>
                <a:chExt cx="370" cy="384"/>
              </a:xfrm>
            </p:grpSpPr>
            <p:sp>
              <p:nvSpPr>
                <p:cNvPr id="37273" name="Rectangle 137"/>
                <p:cNvSpPr>
                  <a:spLocks noChangeArrowheads="1"/>
                </p:cNvSpPr>
                <p:nvPr/>
              </p:nvSpPr>
              <p:spPr bwMode="auto">
                <a:xfrm>
                  <a:off x="1987" y="0"/>
                  <a:ext cx="370" cy="384"/>
                </a:xfrm>
                <a:prstGeom prst="rect">
                  <a:avLst/>
                </a:prstGeom>
                <a:solidFill>
                  <a:srgbClr val="E5E5E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9" name="Group 136"/>
                <p:cNvGrpSpPr>
                  <a:grpSpLocks/>
                </p:cNvGrpSpPr>
                <p:nvPr/>
              </p:nvGrpSpPr>
              <p:grpSpPr bwMode="auto">
                <a:xfrm>
                  <a:off x="1987" y="0"/>
                  <a:ext cx="370" cy="384"/>
                  <a:chOff x="1987" y="0"/>
                  <a:chExt cx="370" cy="384"/>
                </a:xfrm>
              </p:grpSpPr>
              <p:sp>
                <p:nvSpPr>
                  <p:cNvPr id="37275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2030" y="0"/>
                    <a:ext cx="284" cy="384"/>
                  </a:xfrm>
                  <a:prstGeom prst="rect">
                    <a:avLst/>
                  </a:prstGeom>
                  <a:solidFill>
                    <a:srgbClr val="E5E5E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7276" name="Rectangle 135"/>
                  <p:cNvSpPr>
                    <a:spLocks noChangeArrowheads="1"/>
                  </p:cNvSpPr>
                  <p:nvPr/>
                </p:nvSpPr>
                <p:spPr bwMode="auto">
                  <a:xfrm>
                    <a:off x="1987" y="0"/>
                    <a:ext cx="370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" name="Group 142"/>
              <p:cNvGrpSpPr>
                <a:grpSpLocks/>
              </p:cNvGrpSpPr>
              <p:nvPr/>
            </p:nvGrpSpPr>
            <p:grpSpPr bwMode="auto">
              <a:xfrm>
                <a:off x="2357" y="0"/>
                <a:ext cx="370" cy="384"/>
                <a:chOff x="2357" y="0"/>
                <a:chExt cx="370" cy="384"/>
              </a:xfrm>
            </p:grpSpPr>
            <p:sp>
              <p:nvSpPr>
                <p:cNvPr id="37269" name="Rectangle 141"/>
                <p:cNvSpPr>
                  <a:spLocks noChangeArrowheads="1"/>
                </p:cNvSpPr>
                <p:nvPr/>
              </p:nvSpPr>
              <p:spPr bwMode="auto">
                <a:xfrm>
                  <a:off x="2357" y="0"/>
                  <a:ext cx="370" cy="384"/>
                </a:xfrm>
                <a:prstGeom prst="rect">
                  <a:avLst/>
                </a:prstGeom>
                <a:solidFill>
                  <a:srgbClr val="E5E5E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11" name="Group 140"/>
                <p:cNvGrpSpPr>
                  <a:grpSpLocks/>
                </p:cNvGrpSpPr>
                <p:nvPr/>
              </p:nvGrpSpPr>
              <p:grpSpPr bwMode="auto">
                <a:xfrm>
                  <a:off x="2357" y="0"/>
                  <a:ext cx="370" cy="384"/>
                  <a:chOff x="2357" y="0"/>
                  <a:chExt cx="370" cy="384"/>
                </a:xfrm>
              </p:grpSpPr>
              <p:sp>
                <p:nvSpPr>
                  <p:cNvPr id="37271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0"/>
                    <a:ext cx="284" cy="384"/>
                  </a:xfrm>
                  <a:prstGeom prst="rect">
                    <a:avLst/>
                  </a:prstGeom>
                  <a:solidFill>
                    <a:srgbClr val="E5E5E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7272" name="Rectangle 139"/>
                  <p:cNvSpPr>
                    <a:spLocks noChangeArrowheads="1"/>
                  </p:cNvSpPr>
                  <p:nvPr/>
                </p:nvSpPr>
                <p:spPr bwMode="auto">
                  <a:xfrm>
                    <a:off x="2357" y="0"/>
                    <a:ext cx="370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2" name="Group 146"/>
              <p:cNvGrpSpPr>
                <a:grpSpLocks/>
              </p:cNvGrpSpPr>
              <p:nvPr/>
            </p:nvGrpSpPr>
            <p:grpSpPr bwMode="auto">
              <a:xfrm>
                <a:off x="2727" y="0"/>
                <a:ext cx="369" cy="384"/>
                <a:chOff x="2727" y="0"/>
                <a:chExt cx="369" cy="384"/>
              </a:xfrm>
            </p:grpSpPr>
            <p:sp>
              <p:nvSpPr>
                <p:cNvPr id="37265" name="Rectangle 145"/>
                <p:cNvSpPr>
                  <a:spLocks noChangeArrowheads="1"/>
                </p:cNvSpPr>
                <p:nvPr/>
              </p:nvSpPr>
              <p:spPr bwMode="auto">
                <a:xfrm>
                  <a:off x="2727" y="0"/>
                  <a:ext cx="369" cy="384"/>
                </a:xfrm>
                <a:prstGeom prst="rect">
                  <a:avLst/>
                </a:prstGeom>
                <a:solidFill>
                  <a:srgbClr val="E5E5E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13" name="Group 144"/>
                <p:cNvGrpSpPr>
                  <a:grpSpLocks/>
                </p:cNvGrpSpPr>
                <p:nvPr/>
              </p:nvGrpSpPr>
              <p:grpSpPr bwMode="auto">
                <a:xfrm>
                  <a:off x="2727" y="0"/>
                  <a:ext cx="369" cy="384"/>
                  <a:chOff x="2727" y="0"/>
                  <a:chExt cx="369" cy="384"/>
                </a:xfrm>
              </p:grpSpPr>
              <p:sp>
                <p:nvSpPr>
                  <p:cNvPr id="37267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2770" y="0"/>
                    <a:ext cx="283" cy="384"/>
                  </a:xfrm>
                  <a:prstGeom prst="rect">
                    <a:avLst/>
                  </a:prstGeom>
                  <a:solidFill>
                    <a:srgbClr val="E5E5E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7268" name="Rectangle 143"/>
                  <p:cNvSpPr>
                    <a:spLocks noChangeArrowheads="1"/>
                  </p:cNvSpPr>
                  <p:nvPr/>
                </p:nvSpPr>
                <p:spPr bwMode="auto">
                  <a:xfrm>
                    <a:off x="2727" y="0"/>
                    <a:ext cx="369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4" name="Group 148"/>
              <p:cNvGrpSpPr>
                <a:grpSpLocks/>
              </p:cNvGrpSpPr>
              <p:nvPr/>
            </p:nvGrpSpPr>
            <p:grpSpPr bwMode="auto">
              <a:xfrm>
                <a:off x="0" y="384"/>
                <a:ext cx="1617" cy="384"/>
                <a:chOff x="0" y="384"/>
                <a:chExt cx="1617" cy="384"/>
              </a:xfrm>
            </p:grpSpPr>
            <p:sp>
              <p:nvSpPr>
                <p:cNvPr id="37263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384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krevet-kolica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264" name="Rectangle 147"/>
                <p:cNvSpPr>
                  <a:spLocks noChangeArrowheads="1"/>
                </p:cNvSpPr>
                <p:nvPr/>
              </p:nvSpPr>
              <p:spPr bwMode="auto">
                <a:xfrm>
                  <a:off x="0" y="384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150"/>
              <p:cNvGrpSpPr>
                <a:grpSpLocks/>
              </p:cNvGrpSpPr>
              <p:nvPr/>
            </p:nvGrpSpPr>
            <p:grpSpPr bwMode="auto">
              <a:xfrm>
                <a:off x="1617" y="384"/>
                <a:ext cx="370" cy="384"/>
                <a:chOff x="1617" y="384"/>
                <a:chExt cx="370" cy="384"/>
              </a:xfrm>
            </p:grpSpPr>
            <p:sp>
              <p:nvSpPr>
                <p:cNvPr id="37261" name="Rectangle 8"/>
                <p:cNvSpPr>
                  <a:spLocks noChangeArrowheads="1"/>
                </p:cNvSpPr>
                <p:nvPr/>
              </p:nvSpPr>
              <p:spPr bwMode="auto">
                <a:xfrm>
                  <a:off x="1660" y="38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262" name="Rectangle 149"/>
                <p:cNvSpPr>
                  <a:spLocks noChangeArrowheads="1"/>
                </p:cNvSpPr>
                <p:nvPr/>
              </p:nvSpPr>
              <p:spPr bwMode="auto">
                <a:xfrm>
                  <a:off x="1617" y="38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152"/>
              <p:cNvGrpSpPr>
                <a:grpSpLocks/>
              </p:cNvGrpSpPr>
              <p:nvPr/>
            </p:nvGrpSpPr>
            <p:grpSpPr bwMode="auto">
              <a:xfrm>
                <a:off x="1987" y="384"/>
                <a:ext cx="370" cy="384"/>
                <a:chOff x="1987" y="384"/>
                <a:chExt cx="370" cy="384"/>
              </a:xfrm>
            </p:grpSpPr>
            <p:sp>
              <p:nvSpPr>
                <p:cNvPr id="37259" name="Rectangle 9"/>
                <p:cNvSpPr>
                  <a:spLocks noChangeArrowheads="1"/>
                </p:cNvSpPr>
                <p:nvPr/>
              </p:nvSpPr>
              <p:spPr bwMode="auto">
                <a:xfrm>
                  <a:off x="2030" y="38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260" name="Rectangle 151"/>
                <p:cNvSpPr>
                  <a:spLocks noChangeArrowheads="1"/>
                </p:cNvSpPr>
                <p:nvPr/>
              </p:nvSpPr>
              <p:spPr bwMode="auto">
                <a:xfrm>
                  <a:off x="1987" y="38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154"/>
              <p:cNvGrpSpPr>
                <a:grpSpLocks/>
              </p:cNvGrpSpPr>
              <p:nvPr/>
            </p:nvGrpSpPr>
            <p:grpSpPr bwMode="auto">
              <a:xfrm>
                <a:off x="2357" y="384"/>
                <a:ext cx="370" cy="384"/>
                <a:chOff x="2357" y="384"/>
                <a:chExt cx="370" cy="384"/>
              </a:xfrm>
            </p:grpSpPr>
            <p:sp>
              <p:nvSpPr>
                <p:cNvPr id="37257" name="Rectangle 10"/>
                <p:cNvSpPr>
                  <a:spLocks noChangeArrowheads="1"/>
                </p:cNvSpPr>
                <p:nvPr/>
              </p:nvSpPr>
              <p:spPr bwMode="auto">
                <a:xfrm>
                  <a:off x="2400" y="38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258" name="Rectangle 153"/>
                <p:cNvSpPr>
                  <a:spLocks noChangeArrowheads="1"/>
                </p:cNvSpPr>
                <p:nvPr/>
              </p:nvSpPr>
              <p:spPr bwMode="auto">
                <a:xfrm>
                  <a:off x="2357" y="38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156"/>
              <p:cNvGrpSpPr>
                <a:grpSpLocks/>
              </p:cNvGrpSpPr>
              <p:nvPr/>
            </p:nvGrpSpPr>
            <p:grpSpPr bwMode="auto">
              <a:xfrm>
                <a:off x="2727" y="384"/>
                <a:ext cx="369" cy="384"/>
                <a:chOff x="2727" y="384"/>
                <a:chExt cx="369" cy="384"/>
              </a:xfrm>
            </p:grpSpPr>
            <p:sp>
              <p:nvSpPr>
                <p:cNvPr id="37255" name="Rectangle 11"/>
                <p:cNvSpPr>
                  <a:spLocks noChangeArrowheads="1"/>
                </p:cNvSpPr>
                <p:nvPr/>
              </p:nvSpPr>
              <p:spPr bwMode="auto">
                <a:xfrm>
                  <a:off x="2770" y="384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256" name="Rectangle 155"/>
                <p:cNvSpPr>
                  <a:spLocks noChangeArrowheads="1"/>
                </p:cNvSpPr>
                <p:nvPr/>
              </p:nvSpPr>
              <p:spPr bwMode="auto">
                <a:xfrm>
                  <a:off x="2727" y="384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158"/>
              <p:cNvGrpSpPr>
                <a:grpSpLocks/>
              </p:cNvGrpSpPr>
              <p:nvPr/>
            </p:nvGrpSpPr>
            <p:grpSpPr bwMode="auto">
              <a:xfrm>
                <a:off x="0" y="768"/>
                <a:ext cx="1617" cy="384"/>
                <a:chOff x="0" y="768"/>
                <a:chExt cx="1617" cy="384"/>
              </a:xfrm>
            </p:grpSpPr>
            <p:sp>
              <p:nvSpPr>
                <p:cNvPr id="37253" name="Rectangle 12"/>
                <p:cNvSpPr>
                  <a:spLocks noChangeArrowheads="1"/>
                </p:cNvSpPr>
                <p:nvPr/>
              </p:nvSpPr>
              <p:spPr bwMode="auto">
                <a:xfrm>
                  <a:off x="43" y="768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kolica-krevet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254" name="Rectangle 157"/>
                <p:cNvSpPr>
                  <a:spLocks noChangeArrowheads="1"/>
                </p:cNvSpPr>
                <p:nvPr/>
              </p:nvSpPr>
              <p:spPr bwMode="auto">
                <a:xfrm>
                  <a:off x="0" y="768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160"/>
              <p:cNvGrpSpPr>
                <a:grpSpLocks/>
              </p:cNvGrpSpPr>
              <p:nvPr/>
            </p:nvGrpSpPr>
            <p:grpSpPr bwMode="auto">
              <a:xfrm>
                <a:off x="1617" y="768"/>
                <a:ext cx="370" cy="384"/>
                <a:chOff x="1617" y="768"/>
                <a:chExt cx="370" cy="384"/>
              </a:xfrm>
            </p:grpSpPr>
            <p:sp>
              <p:nvSpPr>
                <p:cNvPr id="37251" name="Rectangle 13"/>
                <p:cNvSpPr>
                  <a:spLocks noChangeArrowheads="1"/>
                </p:cNvSpPr>
                <p:nvPr/>
              </p:nvSpPr>
              <p:spPr bwMode="auto">
                <a:xfrm>
                  <a:off x="1660" y="768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252" name="Rectangle 159"/>
                <p:cNvSpPr>
                  <a:spLocks noChangeArrowheads="1"/>
                </p:cNvSpPr>
                <p:nvPr/>
              </p:nvSpPr>
              <p:spPr bwMode="auto">
                <a:xfrm>
                  <a:off x="1617" y="76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162"/>
              <p:cNvGrpSpPr>
                <a:grpSpLocks/>
              </p:cNvGrpSpPr>
              <p:nvPr/>
            </p:nvGrpSpPr>
            <p:grpSpPr bwMode="auto">
              <a:xfrm>
                <a:off x="1987" y="768"/>
                <a:ext cx="370" cy="384"/>
                <a:chOff x="1987" y="768"/>
                <a:chExt cx="370" cy="384"/>
              </a:xfrm>
            </p:grpSpPr>
            <p:sp>
              <p:nvSpPr>
                <p:cNvPr id="37249" name="Rectangle 14"/>
                <p:cNvSpPr>
                  <a:spLocks noChangeArrowheads="1"/>
                </p:cNvSpPr>
                <p:nvPr/>
              </p:nvSpPr>
              <p:spPr bwMode="auto">
                <a:xfrm>
                  <a:off x="2030" y="768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250" name="Rectangle 161"/>
                <p:cNvSpPr>
                  <a:spLocks noChangeArrowheads="1"/>
                </p:cNvSpPr>
                <p:nvPr/>
              </p:nvSpPr>
              <p:spPr bwMode="auto">
                <a:xfrm>
                  <a:off x="1987" y="76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164"/>
              <p:cNvGrpSpPr>
                <a:grpSpLocks/>
              </p:cNvGrpSpPr>
              <p:nvPr/>
            </p:nvGrpSpPr>
            <p:grpSpPr bwMode="auto">
              <a:xfrm>
                <a:off x="2357" y="768"/>
                <a:ext cx="370" cy="384"/>
                <a:chOff x="2357" y="768"/>
                <a:chExt cx="370" cy="384"/>
              </a:xfrm>
            </p:grpSpPr>
            <p:sp>
              <p:nvSpPr>
                <p:cNvPr id="37247" name="Rectangle 15"/>
                <p:cNvSpPr>
                  <a:spLocks noChangeArrowheads="1"/>
                </p:cNvSpPr>
                <p:nvPr/>
              </p:nvSpPr>
              <p:spPr bwMode="auto">
                <a:xfrm>
                  <a:off x="2400" y="768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248" name="Rectangle 163"/>
                <p:cNvSpPr>
                  <a:spLocks noChangeArrowheads="1"/>
                </p:cNvSpPr>
                <p:nvPr/>
              </p:nvSpPr>
              <p:spPr bwMode="auto">
                <a:xfrm>
                  <a:off x="2357" y="76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166"/>
              <p:cNvGrpSpPr>
                <a:grpSpLocks/>
              </p:cNvGrpSpPr>
              <p:nvPr/>
            </p:nvGrpSpPr>
            <p:grpSpPr bwMode="auto">
              <a:xfrm>
                <a:off x="2727" y="768"/>
                <a:ext cx="369" cy="384"/>
                <a:chOff x="2727" y="768"/>
                <a:chExt cx="369" cy="384"/>
              </a:xfrm>
            </p:grpSpPr>
            <p:sp>
              <p:nvSpPr>
                <p:cNvPr id="37245" name="Rectangle 16"/>
                <p:cNvSpPr>
                  <a:spLocks noChangeArrowheads="1"/>
                </p:cNvSpPr>
                <p:nvPr/>
              </p:nvSpPr>
              <p:spPr bwMode="auto">
                <a:xfrm>
                  <a:off x="2770" y="768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246" name="Rectangle 165"/>
                <p:cNvSpPr>
                  <a:spLocks noChangeArrowheads="1"/>
                </p:cNvSpPr>
                <p:nvPr/>
              </p:nvSpPr>
              <p:spPr bwMode="auto">
                <a:xfrm>
                  <a:off x="2727" y="768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" name="Group 168"/>
              <p:cNvGrpSpPr>
                <a:grpSpLocks/>
              </p:cNvGrpSpPr>
              <p:nvPr/>
            </p:nvGrpSpPr>
            <p:grpSpPr bwMode="auto">
              <a:xfrm>
                <a:off x="0" y="1152"/>
                <a:ext cx="1617" cy="384"/>
                <a:chOff x="0" y="1152"/>
                <a:chExt cx="1617" cy="384"/>
              </a:xfrm>
            </p:grpSpPr>
            <p:sp>
              <p:nvSpPr>
                <p:cNvPr id="37243" name="Rectangle 17"/>
                <p:cNvSpPr>
                  <a:spLocks noChangeArrowheads="1"/>
                </p:cNvSpPr>
                <p:nvPr/>
              </p:nvSpPr>
              <p:spPr bwMode="auto">
                <a:xfrm>
                  <a:off x="43" y="1152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kolica-toalet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244" name="Rectangle 167"/>
                <p:cNvSpPr>
                  <a:spLocks noChangeArrowheads="1"/>
                </p:cNvSpPr>
                <p:nvPr/>
              </p:nvSpPr>
              <p:spPr bwMode="auto">
                <a:xfrm>
                  <a:off x="0" y="1152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170"/>
              <p:cNvGrpSpPr>
                <a:grpSpLocks/>
              </p:cNvGrpSpPr>
              <p:nvPr/>
            </p:nvGrpSpPr>
            <p:grpSpPr bwMode="auto">
              <a:xfrm>
                <a:off x="1617" y="1152"/>
                <a:ext cx="370" cy="384"/>
                <a:chOff x="1617" y="1152"/>
                <a:chExt cx="370" cy="384"/>
              </a:xfrm>
            </p:grpSpPr>
            <p:sp>
              <p:nvSpPr>
                <p:cNvPr id="37241" name="Rectangle 18"/>
                <p:cNvSpPr>
                  <a:spLocks noChangeArrowheads="1"/>
                </p:cNvSpPr>
                <p:nvPr/>
              </p:nvSpPr>
              <p:spPr bwMode="auto">
                <a:xfrm>
                  <a:off x="1660" y="1152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242" name="Rectangle 169"/>
                <p:cNvSpPr>
                  <a:spLocks noChangeArrowheads="1"/>
                </p:cNvSpPr>
                <p:nvPr/>
              </p:nvSpPr>
              <p:spPr bwMode="auto">
                <a:xfrm>
                  <a:off x="1617" y="1152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6" name="Group 172"/>
              <p:cNvGrpSpPr>
                <a:grpSpLocks/>
              </p:cNvGrpSpPr>
              <p:nvPr/>
            </p:nvGrpSpPr>
            <p:grpSpPr bwMode="auto">
              <a:xfrm>
                <a:off x="1987" y="1152"/>
                <a:ext cx="370" cy="384"/>
                <a:chOff x="1987" y="1152"/>
                <a:chExt cx="370" cy="384"/>
              </a:xfrm>
            </p:grpSpPr>
            <p:sp>
              <p:nvSpPr>
                <p:cNvPr id="37239" name="Rectangle 19"/>
                <p:cNvSpPr>
                  <a:spLocks noChangeArrowheads="1"/>
                </p:cNvSpPr>
                <p:nvPr/>
              </p:nvSpPr>
              <p:spPr bwMode="auto">
                <a:xfrm>
                  <a:off x="2030" y="1152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240" name="Rectangle 171"/>
                <p:cNvSpPr>
                  <a:spLocks noChangeArrowheads="1"/>
                </p:cNvSpPr>
                <p:nvPr/>
              </p:nvSpPr>
              <p:spPr bwMode="auto">
                <a:xfrm>
                  <a:off x="1987" y="1152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7" name="Group 174"/>
              <p:cNvGrpSpPr>
                <a:grpSpLocks/>
              </p:cNvGrpSpPr>
              <p:nvPr/>
            </p:nvGrpSpPr>
            <p:grpSpPr bwMode="auto">
              <a:xfrm>
                <a:off x="2357" y="1152"/>
                <a:ext cx="370" cy="384"/>
                <a:chOff x="2357" y="1152"/>
                <a:chExt cx="370" cy="384"/>
              </a:xfrm>
            </p:grpSpPr>
            <p:sp>
              <p:nvSpPr>
                <p:cNvPr id="37237" name="Rectangle 20"/>
                <p:cNvSpPr>
                  <a:spLocks noChangeArrowheads="1"/>
                </p:cNvSpPr>
                <p:nvPr/>
              </p:nvSpPr>
              <p:spPr bwMode="auto">
                <a:xfrm>
                  <a:off x="2400" y="1152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238" name="Rectangle 173"/>
                <p:cNvSpPr>
                  <a:spLocks noChangeArrowheads="1"/>
                </p:cNvSpPr>
                <p:nvPr/>
              </p:nvSpPr>
              <p:spPr bwMode="auto">
                <a:xfrm>
                  <a:off x="2357" y="1152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8" name="Group 176"/>
              <p:cNvGrpSpPr>
                <a:grpSpLocks/>
              </p:cNvGrpSpPr>
              <p:nvPr/>
            </p:nvGrpSpPr>
            <p:grpSpPr bwMode="auto">
              <a:xfrm>
                <a:off x="2727" y="1152"/>
                <a:ext cx="369" cy="384"/>
                <a:chOff x="2727" y="1152"/>
                <a:chExt cx="369" cy="384"/>
              </a:xfrm>
            </p:grpSpPr>
            <p:sp>
              <p:nvSpPr>
                <p:cNvPr id="37235" name="Rectangle 21"/>
                <p:cNvSpPr>
                  <a:spLocks noChangeArrowheads="1"/>
                </p:cNvSpPr>
                <p:nvPr/>
              </p:nvSpPr>
              <p:spPr bwMode="auto">
                <a:xfrm>
                  <a:off x="2770" y="1152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236" name="Rectangle 175"/>
                <p:cNvSpPr>
                  <a:spLocks noChangeArrowheads="1"/>
                </p:cNvSpPr>
                <p:nvPr/>
              </p:nvSpPr>
              <p:spPr bwMode="auto">
                <a:xfrm>
                  <a:off x="2727" y="1152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178"/>
              <p:cNvGrpSpPr>
                <a:grpSpLocks/>
              </p:cNvGrpSpPr>
              <p:nvPr/>
            </p:nvGrpSpPr>
            <p:grpSpPr bwMode="auto">
              <a:xfrm>
                <a:off x="0" y="1536"/>
                <a:ext cx="1617" cy="384"/>
                <a:chOff x="0" y="1536"/>
                <a:chExt cx="1617" cy="384"/>
              </a:xfrm>
            </p:grpSpPr>
            <p:sp>
              <p:nvSpPr>
                <p:cNvPr id="37233" name="Rectangle 22"/>
                <p:cNvSpPr>
                  <a:spLocks noChangeArrowheads="1"/>
                </p:cNvSpPr>
                <p:nvPr/>
              </p:nvSpPr>
              <p:spPr bwMode="auto">
                <a:xfrm>
                  <a:off x="43" y="1536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toalet-kolica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234" name="Rectangle 177"/>
                <p:cNvSpPr>
                  <a:spLocks noChangeArrowheads="1"/>
                </p:cNvSpPr>
                <p:nvPr/>
              </p:nvSpPr>
              <p:spPr bwMode="auto">
                <a:xfrm>
                  <a:off x="0" y="1536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0" name="Group 180"/>
              <p:cNvGrpSpPr>
                <a:grpSpLocks/>
              </p:cNvGrpSpPr>
              <p:nvPr/>
            </p:nvGrpSpPr>
            <p:grpSpPr bwMode="auto">
              <a:xfrm>
                <a:off x="1617" y="1536"/>
                <a:ext cx="370" cy="384"/>
                <a:chOff x="1617" y="1536"/>
                <a:chExt cx="370" cy="384"/>
              </a:xfrm>
            </p:grpSpPr>
            <p:sp>
              <p:nvSpPr>
                <p:cNvPr id="37231" name="Rectangle 23"/>
                <p:cNvSpPr>
                  <a:spLocks noChangeArrowheads="1"/>
                </p:cNvSpPr>
                <p:nvPr/>
              </p:nvSpPr>
              <p:spPr bwMode="auto">
                <a:xfrm>
                  <a:off x="1660" y="1536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232" name="Rectangle 179"/>
                <p:cNvSpPr>
                  <a:spLocks noChangeArrowheads="1"/>
                </p:cNvSpPr>
                <p:nvPr/>
              </p:nvSpPr>
              <p:spPr bwMode="auto">
                <a:xfrm>
                  <a:off x="1617" y="1536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1" name="Group 182"/>
              <p:cNvGrpSpPr>
                <a:grpSpLocks/>
              </p:cNvGrpSpPr>
              <p:nvPr/>
            </p:nvGrpSpPr>
            <p:grpSpPr bwMode="auto">
              <a:xfrm>
                <a:off x="1987" y="1536"/>
                <a:ext cx="370" cy="384"/>
                <a:chOff x="1987" y="1536"/>
                <a:chExt cx="370" cy="384"/>
              </a:xfrm>
            </p:grpSpPr>
            <p:sp>
              <p:nvSpPr>
                <p:cNvPr id="37229" name="Rectangle 24"/>
                <p:cNvSpPr>
                  <a:spLocks noChangeArrowheads="1"/>
                </p:cNvSpPr>
                <p:nvPr/>
              </p:nvSpPr>
              <p:spPr bwMode="auto">
                <a:xfrm>
                  <a:off x="2030" y="1536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230" name="Rectangle 181"/>
                <p:cNvSpPr>
                  <a:spLocks noChangeArrowheads="1"/>
                </p:cNvSpPr>
                <p:nvPr/>
              </p:nvSpPr>
              <p:spPr bwMode="auto">
                <a:xfrm>
                  <a:off x="1987" y="1536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6864" name="Group 184"/>
              <p:cNvGrpSpPr>
                <a:grpSpLocks/>
              </p:cNvGrpSpPr>
              <p:nvPr/>
            </p:nvGrpSpPr>
            <p:grpSpPr bwMode="auto">
              <a:xfrm>
                <a:off x="2357" y="1536"/>
                <a:ext cx="370" cy="384"/>
                <a:chOff x="2357" y="1536"/>
                <a:chExt cx="370" cy="384"/>
              </a:xfrm>
            </p:grpSpPr>
            <p:sp>
              <p:nvSpPr>
                <p:cNvPr id="37227" name="Rectangle 25"/>
                <p:cNvSpPr>
                  <a:spLocks noChangeArrowheads="1"/>
                </p:cNvSpPr>
                <p:nvPr/>
              </p:nvSpPr>
              <p:spPr bwMode="auto">
                <a:xfrm>
                  <a:off x="2400" y="1536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228" name="Rectangle 183"/>
                <p:cNvSpPr>
                  <a:spLocks noChangeArrowheads="1"/>
                </p:cNvSpPr>
                <p:nvPr/>
              </p:nvSpPr>
              <p:spPr bwMode="auto">
                <a:xfrm>
                  <a:off x="2357" y="1536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6865" name="Group 186"/>
              <p:cNvGrpSpPr>
                <a:grpSpLocks/>
              </p:cNvGrpSpPr>
              <p:nvPr/>
            </p:nvGrpSpPr>
            <p:grpSpPr bwMode="auto">
              <a:xfrm>
                <a:off x="2727" y="1536"/>
                <a:ext cx="369" cy="384"/>
                <a:chOff x="2727" y="1536"/>
                <a:chExt cx="369" cy="384"/>
              </a:xfrm>
            </p:grpSpPr>
            <p:sp>
              <p:nvSpPr>
                <p:cNvPr id="37225" name="Rectangle 26"/>
                <p:cNvSpPr>
                  <a:spLocks noChangeArrowheads="1"/>
                </p:cNvSpPr>
                <p:nvPr/>
              </p:nvSpPr>
              <p:spPr bwMode="auto">
                <a:xfrm>
                  <a:off x="2770" y="1536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226" name="Rectangle 185"/>
                <p:cNvSpPr>
                  <a:spLocks noChangeArrowheads="1"/>
                </p:cNvSpPr>
                <p:nvPr/>
              </p:nvSpPr>
              <p:spPr bwMode="auto">
                <a:xfrm>
                  <a:off x="2727" y="1536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6866" name="Group 188"/>
              <p:cNvGrpSpPr>
                <a:grpSpLocks/>
              </p:cNvGrpSpPr>
              <p:nvPr/>
            </p:nvGrpSpPr>
            <p:grpSpPr bwMode="auto">
              <a:xfrm>
                <a:off x="0" y="1920"/>
                <a:ext cx="1617" cy="384"/>
                <a:chOff x="0" y="1920"/>
                <a:chExt cx="1617" cy="384"/>
              </a:xfrm>
            </p:grpSpPr>
            <p:sp>
              <p:nvSpPr>
                <p:cNvPr id="37223" name="Rectangle 27"/>
                <p:cNvSpPr>
                  <a:spLocks noChangeArrowheads="1"/>
                </p:cNvSpPr>
                <p:nvPr/>
              </p:nvSpPr>
              <p:spPr bwMode="auto">
                <a:xfrm>
                  <a:off x="43" y="1920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kolica-auto 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224" name="Rectangle 187"/>
                <p:cNvSpPr>
                  <a:spLocks noChangeArrowheads="1"/>
                </p:cNvSpPr>
                <p:nvPr/>
              </p:nvSpPr>
              <p:spPr bwMode="auto">
                <a:xfrm>
                  <a:off x="0" y="1920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6868" name="Group 190"/>
              <p:cNvGrpSpPr>
                <a:grpSpLocks/>
              </p:cNvGrpSpPr>
              <p:nvPr/>
            </p:nvGrpSpPr>
            <p:grpSpPr bwMode="auto">
              <a:xfrm>
                <a:off x="1617" y="1920"/>
                <a:ext cx="370" cy="384"/>
                <a:chOff x="1617" y="1920"/>
                <a:chExt cx="370" cy="384"/>
              </a:xfrm>
            </p:grpSpPr>
            <p:sp>
              <p:nvSpPr>
                <p:cNvPr id="37221" name="Rectangle 28"/>
                <p:cNvSpPr>
                  <a:spLocks noChangeArrowheads="1"/>
                </p:cNvSpPr>
                <p:nvPr/>
              </p:nvSpPr>
              <p:spPr bwMode="auto">
                <a:xfrm>
                  <a:off x="1660" y="1920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222" name="Rectangle 189"/>
                <p:cNvSpPr>
                  <a:spLocks noChangeArrowheads="1"/>
                </p:cNvSpPr>
                <p:nvPr/>
              </p:nvSpPr>
              <p:spPr bwMode="auto">
                <a:xfrm>
                  <a:off x="1617" y="1920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6870" name="Group 192"/>
              <p:cNvGrpSpPr>
                <a:grpSpLocks/>
              </p:cNvGrpSpPr>
              <p:nvPr/>
            </p:nvGrpSpPr>
            <p:grpSpPr bwMode="auto">
              <a:xfrm>
                <a:off x="1987" y="1920"/>
                <a:ext cx="370" cy="384"/>
                <a:chOff x="1987" y="1920"/>
                <a:chExt cx="370" cy="384"/>
              </a:xfrm>
            </p:grpSpPr>
            <p:sp>
              <p:nvSpPr>
                <p:cNvPr id="37219" name="Rectangle 29"/>
                <p:cNvSpPr>
                  <a:spLocks noChangeArrowheads="1"/>
                </p:cNvSpPr>
                <p:nvPr/>
              </p:nvSpPr>
              <p:spPr bwMode="auto">
                <a:xfrm>
                  <a:off x="2030" y="1920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220" name="Rectangle 191"/>
                <p:cNvSpPr>
                  <a:spLocks noChangeArrowheads="1"/>
                </p:cNvSpPr>
                <p:nvPr/>
              </p:nvSpPr>
              <p:spPr bwMode="auto">
                <a:xfrm>
                  <a:off x="1987" y="1920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6871" name="Group 194"/>
              <p:cNvGrpSpPr>
                <a:grpSpLocks/>
              </p:cNvGrpSpPr>
              <p:nvPr/>
            </p:nvGrpSpPr>
            <p:grpSpPr bwMode="auto">
              <a:xfrm>
                <a:off x="2357" y="1920"/>
                <a:ext cx="370" cy="384"/>
                <a:chOff x="2357" y="1920"/>
                <a:chExt cx="370" cy="384"/>
              </a:xfrm>
            </p:grpSpPr>
            <p:sp>
              <p:nvSpPr>
                <p:cNvPr id="37217" name="Rectangle 30"/>
                <p:cNvSpPr>
                  <a:spLocks noChangeArrowheads="1"/>
                </p:cNvSpPr>
                <p:nvPr/>
              </p:nvSpPr>
              <p:spPr bwMode="auto">
                <a:xfrm>
                  <a:off x="2400" y="1920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218" name="Rectangle 193"/>
                <p:cNvSpPr>
                  <a:spLocks noChangeArrowheads="1"/>
                </p:cNvSpPr>
                <p:nvPr/>
              </p:nvSpPr>
              <p:spPr bwMode="auto">
                <a:xfrm>
                  <a:off x="2357" y="1920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6872" name="Group 196"/>
              <p:cNvGrpSpPr>
                <a:grpSpLocks/>
              </p:cNvGrpSpPr>
              <p:nvPr/>
            </p:nvGrpSpPr>
            <p:grpSpPr bwMode="auto">
              <a:xfrm>
                <a:off x="2727" y="1920"/>
                <a:ext cx="369" cy="384"/>
                <a:chOff x="2727" y="1920"/>
                <a:chExt cx="369" cy="384"/>
              </a:xfrm>
            </p:grpSpPr>
            <p:sp>
              <p:nvSpPr>
                <p:cNvPr id="37215" name="Rectangle 31"/>
                <p:cNvSpPr>
                  <a:spLocks noChangeArrowheads="1"/>
                </p:cNvSpPr>
                <p:nvPr/>
              </p:nvSpPr>
              <p:spPr bwMode="auto">
                <a:xfrm>
                  <a:off x="2770" y="1920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216" name="Rectangle 195"/>
                <p:cNvSpPr>
                  <a:spLocks noChangeArrowheads="1"/>
                </p:cNvSpPr>
                <p:nvPr/>
              </p:nvSpPr>
              <p:spPr bwMode="auto">
                <a:xfrm>
                  <a:off x="2727" y="1920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6873" name="Group 198"/>
              <p:cNvGrpSpPr>
                <a:grpSpLocks/>
              </p:cNvGrpSpPr>
              <p:nvPr/>
            </p:nvGrpSpPr>
            <p:grpSpPr bwMode="auto">
              <a:xfrm>
                <a:off x="0" y="2304"/>
                <a:ext cx="1617" cy="384"/>
                <a:chOff x="0" y="2304"/>
                <a:chExt cx="1617" cy="384"/>
              </a:xfrm>
            </p:grpSpPr>
            <p:sp>
              <p:nvSpPr>
                <p:cNvPr id="37213" name="Rectangle 32"/>
                <p:cNvSpPr>
                  <a:spLocks noChangeArrowheads="1"/>
                </p:cNvSpPr>
                <p:nvPr/>
              </p:nvSpPr>
              <p:spPr bwMode="auto">
                <a:xfrm>
                  <a:off x="43" y="2304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auto-kolica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214" name="Rectangle 197"/>
                <p:cNvSpPr>
                  <a:spLocks noChangeArrowheads="1"/>
                </p:cNvSpPr>
                <p:nvPr/>
              </p:nvSpPr>
              <p:spPr bwMode="auto">
                <a:xfrm>
                  <a:off x="0" y="2304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6874" name="Group 200"/>
              <p:cNvGrpSpPr>
                <a:grpSpLocks/>
              </p:cNvGrpSpPr>
              <p:nvPr/>
            </p:nvGrpSpPr>
            <p:grpSpPr bwMode="auto">
              <a:xfrm>
                <a:off x="1617" y="2304"/>
                <a:ext cx="370" cy="384"/>
                <a:chOff x="1617" y="2304"/>
                <a:chExt cx="370" cy="384"/>
              </a:xfrm>
            </p:grpSpPr>
            <p:sp>
              <p:nvSpPr>
                <p:cNvPr id="37211" name="Rectangle 33"/>
                <p:cNvSpPr>
                  <a:spLocks noChangeArrowheads="1"/>
                </p:cNvSpPr>
                <p:nvPr/>
              </p:nvSpPr>
              <p:spPr bwMode="auto">
                <a:xfrm>
                  <a:off x="1660" y="230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212" name="Rectangle 199"/>
                <p:cNvSpPr>
                  <a:spLocks noChangeArrowheads="1"/>
                </p:cNvSpPr>
                <p:nvPr/>
              </p:nvSpPr>
              <p:spPr bwMode="auto">
                <a:xfrm>
                  <a:off x="1617" y="230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6875" name="Group 202"/>
              <p:cNvGrpSpPr>
                <a:grpSpLocks/>
              </p:cNvGrpSpPr>
              <p:nvPr/>
            </p:nvGrpSpPr>
            <p:grpSpPr bwMode="auto">
              <a:xfrm>
                <a:off x="1987" y="2304"/>
                <a:ext cx="370" cy="384"/>
                <a:chOff x="1987" y="2304"/>
                <a:chExt cx="370" cy="384"/>
              </a:xfrm>
            </p:grpSpPr>
            <p:sp>
              <p:nvSpPr>
                <p:cNvPr id="37209" name="Rectangle 34"/>
                <p:cNvSpPr>
                  <a:spLocks noChangeArrowheads="1"/>
                </p:cNvSpPr>
                <p:nvPr/>
              </p:nvSpPr>
              <p:spPr bwMode="auto">
                <a:xfrm>
                  <a:off x="2030" y="230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210" name="Rectangle 201"/>
                <p:cNvSpPr>
                  <a:spLocks noChangeArrowheads="1"/>
                </p:cNvSpPr>
                <p:nvPr/>
              </p:nvSpPr>
              <p:spPr bwMode="auto">
                <a:xfrm>
                  <a:off x="1987" y="230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6876" name="Group 204"/>
              <p:cNvGrpSpPr>
                <a:grpSpLocks/>
              </p:cNvGrpSpPr>
              <p:nvPr/>
            </p:nvGrpSpPr>
            <p:grpSpPr bwMode="auto">
              <a:xfrm>
                <a:off x="2357" y="2304"/>
                <a:ext cx="370" cy="384"/>
                <a:chOff x="2357" y="2304"/>
                <a:chExt cx="370" cy="384"/>
              </a:xfrm>
            </p:grpSpPr>
            <p:sp>
              <p:nvSpPr>
                <p:cNvPr id="37207" name="Rectangle 35"/>
                <p:cNvSpPr>
                  <a:spLocks noChangeArrowheads="1"/>
                </p:cNvSpPr>
                <p:nvPr/>
              </p:nvSpPr>
              <p:spPr bwMode="auto">
                <a:xfrm>
                  <a:off x="2400" y="230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208" name="Rectangle 203"/>
                <p:cNvSpPr>
                  <a:spLocks noChangeArrowheads="1"/>
                </p:cNvSpPr>
                <p:nvPr/>
              </p:nvSpPr>
              <p:spPr bwMode="auto">
                <a:xfrm>
                  <a:off x="2357" y="230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6877" name="Group 206"/>
              <p:cNvGrpSpPr>
                <a:grpSpLocks/>
              </p:cNvGrpSpPr>
              <p:nvPr/>
            </p:nvGrpSpPr>
            <p:grpSpPr bwMode="auto">
              <a:xfrm>
                <a:off x="2727" y="2304"/>
                <a:ext cx="369" cy="384"/>
                <a:chOff x="2727" y="2304"/>
                <a:chExt cx="369" cy="384"/>
              </a:xfrm>
            </p:grpSpPr>
            <p:sp>
              <p:nvSpPr>
                <p:cNvPr id="37205" name="Rectangle 36"/>
                <p:cNvSpPr>
                  <a:spLocks noChangeArrowheads="1"/>
                </p:cNvSpPr>
                <p:nvPr/>
              </p:nvSpPr>
              <p:spPr bwMode="auto">
                <a:xfrm>
                  <a:off x="2770" y="2304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206" name="Rectangle 205"/>
                <p:cNvSpPr>
                  <a:spLocks noChangeArrowheads="1"/>
                </p:cNvSpPr>
                <p:nvPr/>
              </p:nvSpPr>
              <p:spPr bwMode="auto">
                <a:xfrm>
                  <a:off x="2727" y="2304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6878" name="Group 208"/>
              <p:cNvGrpSpPr>
                <a:grpSpLocks/>
              </p:cNvGrpSpPr>
              <p:nvPr/>
            </p:nvGrpSpPr>
            <p:grpSpPr bwMode="auto">
              <a:xfrm>
                <a:off x="0" y="2688"/>
                <a:ext cx="1617" cy="384"/>
                <a:chOff x="0" y="2688"/>
                <a:chExt cx="1617" cy="384"/>
              </a:xfrm>
            </p:grpSpPr>
            <p:sp>
              <p:nvSpPr>
                <p:cNvPr id="37203" name="Rectangle 37"/>
                <p:cNvSpPr>
                  <a:spLocks noChangeArrowheads="1"/>
                </p:cNvSpPr>
                <p:nvPr/>
              </p:nvSpPr>
              <p:spPr bwMode="auto">
                <a:xfrm>
                  <a:off x="43" y="2688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kolica-tuš/kada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204" name="Rectangle 207"/>
                <p:cNvSpPr>
                  <a:spLocks noChangeArrowheads="1"/>
                </p:cNvSpPr>
                <p:nvPr/>
              </p:nvSpPr>
              <p:spPr bwMode="auto">
                <a:xfrm>
                  <a:off x="0" y="2688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6879" name="Group 210"/>
              <p:cNvGrpSpPr>
                <a:grpSpLocks/>
              </p:cNvGrpSpPr>
              <p:nvPr/>
            </p:nvGrpSpPr>
            <p:grpSpPr bwMode="auto">
              <a:xfrm>
                <a:off x="1617" y="2688"/>
                <a:ext cx="370" cy="384"/>
                <a:chOff x="1617" y="2688"/>
                <a:chExt cx="370" cy="384"/>
              </a:xfrm>
            </p:grpSpPr>
            <p:sp>
              <p:nvSpPr>
                <p:cNvPr id="37201" name="Rectangle 38"/>
                <p:cNvSpPr>
                  <a:spLocks noChangeArrowheads="1"/>
                </p:cNvSpPr>
                <p:nvPr/>
              </p:nvSpPr>
              <p:spPr bwMode="auto">
                <a:xfrm>
                  <a:off x="1660" y="2688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202" name="Rectangle 209"/>
                <p:cNvSpPr>
                  <a:spLocks noChangeArrowheads="1"/>
                </p:cNvSpPr>
                <p:nvPr/>
              </p:nvSpPr>
              <p:spPr bwMode="auto">
                <a:xfrm>
                  <a:off x="1617" y="268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6880" name="Group 212"/>
              <p:cNvGrpSpPr>
                <a:grpSpLocks/>
              </p:cNvGrpSpPr>
              <p:nvPr/>
            </p:nvGrpSpPr>
            <p:grpSpPr bwMode="auto">
              <a:xfrm>
                <a:off x="1987" y="2688"/>
                <a:ext cx="370" cy="384"/>
                <a:chOff x="1987" y="2688"/>
                <a:chExt cx="370" cy="384"/>
              </a:xfrm>
            </p:grpSpPr>
            <p:sp>
              <p:nvSpPr>
                <p:cNvPr id="37199" name="Rectangle 39"/>
                <p:cNvSpPr>
                  <a:spLocks noChangeArrowheads="1"/>
                </p:cNvSpPr>
                <p:nvPr/>
              </p:nvSpPr>
              <p:spPr bwMode="auto">
                <a:xfrm>
                  <a:off x="2030" y="2688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200" name="Rectangle 211"/>
                <p:cNvSpPr>
                  <a:spLocks noChangeArrowheads="1"/>
                </p:cNvSpPr>
                <p:nvPr/>
              </p:nvSpPr>
              <p:spPr bwMode="auto">
                <a:xfrm>
                  <a:off x="1987" y="268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6881" name="Group 214"/>
              <p:cNvGrpSpPr>
                <a:grpSpLocks/>
              </p:cNvGrpSpPr>
              <p:nvPr/>
            </p:nvGrpSpPr>
            <p:grpSpPr bwMode="auto">
              <a:xfrm>
                <a:off x="2357" y="2688"/>
                <a:ext cx="370" cy="384"/>
                <a:chOff x="2357" y="2688"/>
                <a:chExt cx="370" cy="384"/>
              </a:xfrm>
            </p:grpSpPr>
            <p:sp>
              <p:nvSpPr>
                <p:cNvPr id="37197" name="Rectangle 40"/>
                <p:cNvSpPr>
                  <a:spLocks noChangeArrowheads="1"/>
                </p:cNvSpPr>
                <p:nvPr/>
              </p:nvSpPr>
              <p:spPr bwMode="auto">
                <a:xfrm>
                  <a:off x="2400" y="2688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198" name="Rectangle 213"/>
                <p:cNvSpPr>
                  <a:spLocks noChangeArrowheads="1"/>
                </p:cNvSpPr>
                <p:nvPr/>
              </p:nvSpPr>
              <p:spPr bwMode="auto">
                <a:xfrm>
                  <a:off x="2357" y="268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6882" name="Group 216"/>
              <p:cNvGrpSpPr>
                <a:grpSpLocks/>
              </p:cNvGrpSpPr>
              <p:nvPr/>
            </p:nvGrpSpPr>
            <p:grpSpPr bwMode="auto">
              <a:xfrm>
                <a:off x="2727" y="2688"/>
                <a:ext cx="369" cy="384"/>
                <a:chOff x="2727" y="2688"/>
                <a:chExt cx="369" cy="384"/>
              </a:xfrm>
            </p:grpSpPr>
            <p:sp>
              <p:nvSpPr>
                <p:cNvPr id="37195" name="Rectangle 41"/>
                <p:cNvSpPr>
                  <a:spLocks noChangeArrowheads="1"/>
                </p:cNvSpPr>
                <p:nvPr/>
              </p:nvSpPr>
              <p:spPr bwMode="auto">
                <a:xfrm>
                  <a:off x="2770" y="2688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196" name="Rectangle 215"/>
                <p:cNvSpPr>
                  <a:spLocks noChangeArrowheads="1"/>
                </p:cNvSpPr>
                <p:nvPr/>
              </p:nvSpPr>
              <p:spPr bwMode="auto">
                <a:xfrm>
                  <a:off x="2727" y="2688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6883" name="Group 218"/>
              <p:cNvGrpSpPr>
                <a:grpSpLocks/>
              </p:cNvGrpSpPr>
              <p:nvPr/>
            </p:nvGrpSpPr>
            <p:grpSpPr bwMode="auto">
              <a:xfrm>
                <a:off x="0" y="3072"/>
                <a:ext cx="1617" cy="384"/>
                <a:chOff x="0" y="3072"/>
                <a:chExt cx="1617" cy="384"/>
              </a:xfrm>
            </p:grpSpPr>
            <p:sp>
              <p:nvSpPr>
                <p:cNvPr id="37193" name="Rectangle 42"/>
                <p:cNvSpPr>
                  <a:spLocks noChangeArrowheads="1"/>
                </p:cNvSpPr>
                <p:nvPr/>
              </p:nvSpPr>
              <p:spPr bwMode="auto">
                <a:xfrm>
                  <a:off x="43" y="3072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tuš/kada-kolica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194" name="Rectangle 217"/>
                <p:cNvSpPr>
                  <a:spLocks noChangeArrowheads="1"/>
                </p:cNvSpPr>
                <p:nvPr/>
              </p:nvSpPr>
              <p:spPr bwMode="auto">
                <a:xfrm>
                  <a:off x="0" y="3072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6884" name="Group 220"/>
              <p:cNvGrpSpPr>
                <a:grpSpLocks/>
              </p:cNvGrpSpPr>
              <p:nvPr/>
            </p:nvGrpSpPr>
            <p:grpSpPr bwMode="auto">
              <a:xfrm>
                <a:off x="1617" y="3072"/>
                <a:ext cx="370" cy="384"/>
                <a:chOff x="1617" y="3072"/>
                <a:chExt cx="370" cy="384"/>
              </a:xfrm>
            </p:grpSpPr>
            <p:sp>
              <p:nvSpPr>
                <p:cNvPr id="37191" name="Rectangle 43"/>
                <p:cNvSpPr>
                  <a:spLocks noChangeArrowheads="1"/>
                </p:cNvSpPr>
                <p:nvPr/>
              </p:nvSpPr>
              <p:spPr bwMode="auto">
                <a:xfrm>
                  <a:off x="1660" y="3072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192" name="Rectangle 219"/>
                <p:cNvSpPr>
                  <a:spLocks noChangeArrowheads="1"/>
                </p:cNvSpPr>
                <p:nvPr/>
              </p:nvSpPr>
              <p:spPr bwMode="auto">
                <a:xfrm>
                  <a:off x="1617" y="3072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6885" name="Group 222"/>
              <p:cNvGrpSpPr>
                <a:grpSpLocks/>
              </p:cNvGrpSpPr>
              <p:nvPr/>
            </p:nvGrpSpPr>
            <p:grpSpPr bwMode="auto">
              <a:xfrm>
                <a:off x="1987" y="3072"/>
                <a:ext cx="370" cy="384"/>
                <a:chOff x="1987" y="3072"/>
                <a:chExt cx="370" cy="384"/>
              </a:xfrm>
            </p:grpSpPr>
            <p:sp>
              <p:nvSpPr>
                <p:cNvPr id="37189" name="Rectangle 44"/>
                <p:cNvSpPr>
                  <a:spLocks noChangeArrowheads="1"/>
                </p:cNvSpPr>
                <p:nvPr/>
              </p:nvSpPr>
              <p:spPr bwMode="auto">
                <a:xfrm>
                  <a:off x="2030" y="3072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190" name="Rectangle 221"/>
                <p:cNvSpPr>
                  <a:spLocks noChangeArrowheads="1"/>
                </p:cNvSpPr>
                <p:nvPr/>
              </p:nvSpPr>
              <p:spPr bwMode="auto">
                <a:xfrm>
                  <a:off x="1987" y="3072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6886" name="Group 224"/>
              <p:cNvGrpSpPr>
                <a:grpSpLocks/>
              </p:cNvGrpSpPr>
              <p:nvPr/>
            </p:nvGrpSpPr>
            <p:grpSpPr bwMode="auto">
              <a:xfrm>
                <a:off x="2357" y="3072"/>
                <a:ext cx="370" cy="384"/>
                <a:chOff x="2357" y="3072"/>
                <a:chExt cx="370" cy="384"/>
              </a:xfrm>
            </p:grpSpPr>
            <p:sp>
              <p:nvSpPr>
                <p:cNvPr id="37187" name="Rectangle 45"/>
                <p:cNvSpPr>
                  <a:spLocks noChangeArrowheads="1"/>
                </p:cNvSpPr>
                <p:nvPr/>
              </p:nvSpPr>
              <p:spPr bwMode="auto">
                <a:xfrm>
                  <a:off x="2400" y="3072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188" name="Rectangle 223"/>
                <p:cNvSpPr>
                  <a:spLocks noChangeArrowheads="1"/>
                </p:cNvSpPr>
                <p:nvPr/>
              </p:nvSpPr>
              <p:spPr bwMode="auto">
                <a:xfrm>
                  <a:off x="2357" y="3072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6887" name="Group 226"/>
              <p:cNvGrpSpPr>
                <a:grpSpLocks/>
              </p:cNvGrpSpPr>
              <p:nvPr/>
            </p:nvGrpSpPr>
            <p:grpSpPr bwMode="auto">
              <a:xfrm>
                <a:off x="2727" y="3072"/>
                <a:ext cx="369" cy="384"/>
                <a:chOff x="2727" y="3072"/>
                <a:chExt cx="369" cy="384"/>
              </a:xfrm>
            </p:grpSpPr>
            <p:sp>
              <p:nvSpPr>
                <p:cNvPr id="37185" name="Rectangle 46"/>
                <p:cNvSpPr>
                  <a:spLocks noChangeArrowheads="1"/>
                </p:cNvSpPr>
                <p:nvPr/>
              </p:nvSpPr>
              <p:spPr bwMode="auto">
                <a:xfrm>
                  <a:off x="2770" y="3072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186" name="Rectangle 225"/>
                <p:cNvSpPr>
                  <a:spLocks noChangeArrowheads="1"/>
                </p:cNvSpPr>
                <p:nvPr/>
              </p:nvSpPr>
              <p:spPr bwMode="auto">
                <a:xfrm>
                  <a:off x="2727" y="3072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6888" name="Group 230"/>
              <p:cNvGrpSpPr>
                <a:grpSpLocks/>
              </p:cNvGrpSpPr>
              <p:nvPr/>
            </p:nvGrpSpPr>
            <p:grpSpPr bwMode="auto">
              <a:xfrm>
                <a:off x="0" y="3456"/>
                <a:ext cx="1617" cy="384"/>
                <a:chOff x="0" y="3456"/>
                <a:chExt cx="1617" cy="384"/>
              </a:xfrm>
            </p:grpSpPr>
            <p:sp>
              <p:nvSpPr>
                <p:cNvPr id="37181" name="Rectangle 229"/>
                <p:cNvSpPr>
                  <a:spLocks noChangeArrowheads="1"/>
                </p:cNvSpPr>
                <p:nvPr/>
              </p:nvSpPr>
              <p:spPr bwMode="auto">
                <a:xfrm>
                  <a:off x="0" y="3456"/>
                  <a:ext cx="1617" cy="384"/>
                </a:xfrm>
                <a:prstGeom prst="rect">
                  <a:avLst/>
                </a:prstGeom>
                <a:solidFill>
                  <a:srgbClr val="E5E5E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6889" name="Group 228"/>
                <p:cNvGrpSpPr>
                  <a:grpSpLocks/>
                </p:cNvGrpSpPr>
                <p:nvPr/>
              </p:nvGrpSpPr>
              <p:grpSpPr bwMode="auto">
                <a:xfrm>
                  <a:off x="0" y="3456"/>
                  <a:ext cx="1617" cy="384"/>
                  <a:chOff x="0" y="3456"/>
                  <a:chExt cx="1617" cy="384"/>
                </a:xfrm>
              </p:grpSpPr>
              <p:sp>
                <p:nvSpPr>
                  <p:cNvPr id="37183" name="Rectangle 47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3456"/>
                    <a:ext cx="1531" cy="384"/>
                  </a:xfrm>
                  <a:prstGeom prst="rect">
                    <a:avLst/>
                  </a:prstGeom>
                  <a:solidFill>
                    <a:srgbClr val="E5E5E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 b="1">
                        <a:latin typeface="Vagrounded Light YU" pitchFamily="34" charset="0"/>
                        <a:cs typeface="Times New Roman" pitchFamily="18" charset="0"/>
                      </a:rPr>
                      <a:t>Krevet (20 poena)</a:t>
                    </a:r>
                    <a:endParaRPr lang="en-US" sz="1400">
                      <a:latin typeface="Vagrounded Light YU" pitchFamily="34" charset="0"/>
                      <a:cs typeface="Times New Roman" pitchFamily="18" charset="0"/>
                    </a:endParaRP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7184" name="Rectangle 22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3456"/>
                    <a:ext cx="1617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6890" name="Group 234"/>
              <p:cNvGrpSpPr>
                <a:grpSpLocks/>
              </p:cNvGrpSpPr>
              <p:nvPr/>
            </p:nvGrpSpPr>
            <p:grpSpPr bwMode="auto">
              <a:xfrm>
                <a:off x="1617" y="3456"/>
                <a:ext cx="370" cy="384"/>
                <a:chOff x="1617" y="3456"/>
                <a:chExt cx="370" cy="384"/>
              </a:xfrm>
            </p:grpSpPr>
            <p:sp>
              <p:nvSpPr>
                <p:cNvPr id="37177" name="Rectangle 233"/>
                <p:cNvSpPr>
                  <a:spLocks noChangeArrowheads="1"/>
                </p:cNvSpPr>
                <p:nvPr/>
              </p:nvSpPr>
              <p:spPr bwMode="auto">
                <a:xfrm>
                  <a:off x="1617" y="3456"/>
                  <a:ext cx="370" cy="384"/>
                </a:xfrm>
                <a:prstGeom prst="rect">
                  <a:avLst/>
                </a:prstGeom>
                <a:solidFill>
                  <a:srgbClr val="E5E5E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6891" name="Group 232"/>
                <p:cNvGrpSpPr>
                  <a:grpSpLocks/>
                </p:cNvGrpSpPr>
                <p:nvPr/>
              </p:nvGrpSpPr>
              <p:grpSpPr bwMode="auto">
                <a:xfrm>
                  <a:off x="1617" y="3456"/>
                  <a:ext cx="370" cy="384"/>
                  <a:chOff x="1617" y="3456"/>
                  <a:chExt cx="370" cy="384"/>
                </a:xfrm>
              </p:grpSpPr>
              <p:sp>
                <p:nvSpPr>
                  <p:cNvPr id="37179" name="Rectangle 48"/>
                  <p:cNvSpPr>
                    <a:spLocks noChangeArrowheads="1"/>
                  </p:cNvSpPr>
                  <p:nvPr/>
                </p:nvSpPr>
                <p:spPr bwMode="auto">
                  <a:xfrm>
                    <a:off x="1660" y="3456"/>
                    <a:ext cx="284" cy="384"/>
                  </a:xfrm>
                  <a:prstGeom prst="rect">
                    <a:avLst/>
                  </a:prstGeom>
                  <a:solidFill>
                    <a:srgbClr val="E5E5E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7180" name="Rectangle 231"/>
                  <p:cNvSpPr>
                    <a:spLocks noChangeArrowheads="1"/>
                  </p:cNvSpPr>
                  <p:nvPr/>
                </p:nvSpPr>
                <p:spPr bwMode="auto">
                  <a:xfrm>
                    <a:off x="1617" y="3456"/>
                    <a:ext cx="370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6892" name="Group 238"/>
              <p:cNvGrpSpPr>
                <a:grpSpLocks/>
              </p:cNvGrpSpPr>
              <p:nvPr/>
            </p:nvGrpSpPr>
            <p:grpSpPr bwMode="auto">
              <a:xfrm>
                <a:off x="1987" y="3456"/>
                <a:ext cx="370" cy="384"/>
                <a:chOff x="1987" y="3456"/>
                <a:chExt cx="370" cy="384"/>
              </a:xfrm>
            </p:grpSpPr>
            <p:sp>
              <p:nvSpPr>
                <p:cNvPr id="37173" name="Rectangle 237"/>
                <p:cNvSpPr>
                  <a:spLocks noChangeArrowheads="1"/>
                </p:cNvSpPr>
                <p:nvPr/>
              </p:nvSpPr>
              <p:spPr bwMode="auto">
                <a:xfrm>
                  <a:off x="1987" y="3456"/>
                  <a:ext cx="370" cy="384"/>
                </a:xfrm>
                <a:prstGeom prst="rect">
                  <a:avLst/>
                </a:prstGeom>
                <a:solidFill>
                  <a:srgbClr val="E5E5E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6893" name="Group 236"/>
                <p:cNvGrpSpPr>
                  <a:grpSpLocks/>
                </p:cNvGrpSpPr>
                <p:nvPr/>
              </p:nvGrpSpPr>
              <p:grpSpPr bwMode="auto">
                <a:xfrm>
                  <a:off x="1987" y="3456"/>
                  <a:ext cx="370" cy="384"/>
                  <a:chOff x="1987" y="3456"/>
                  <a:chExt cx="370" cy="384"/>
                </a:xfrm>
              </p:grpSpPr>
              <p:sp>
                <p:nvSpPr>
                  <p:cNvPr id="37175" name="Rectangle 49"/>
                  <p:cNvSpPr>
                    <a:spLocks noChangeArrowheads="1"/>
                  </p:cNvSpPr>
                  <p:nvPr/>
                </p:nvSpPr>
                <p:spPr bwMode="auto">
                  <a:xfrm>
                    <a:off x="2030" y="3456"/>
                    <a:ext cx="284" cy="384"/>
                  </a:xfrm>
                  <a:prstGeom prst="rect">
                    <a:avLst/>
                  </a:prstGeom>
                  <a:solidFill>
                    <a:srgbClr val="E5E5E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7176" name="Rectangle 235"/>
                  <p:cNvSpPr>
                    <a:spLocks noChangeArrowheads="1"/>
                  </p:cNvSpPr>
                  <p:nvPr/>
                </p:nvSpPr>
                <p:spPr bwMode="auto">
                  <a:xfrm>
                    <a:off x="1987" y="3456"/>
                    <a:ext cx="370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6894" name="Group 242"/>
              <p:cNvGrpSpPr>
                <a:grpSpLocks/>
              </p:cNvGrpSpPr>
              <p:nvPr/>
            </p:nvGrpSpPr>
            <p:grpSpPr bwMode="auto">
              <a:xfrm>
                <a:off x="2357" y="3456"/>
                <a:ext cx="370" cy="384"/>
                <a:chOff x="2357" y="3456"/>
                <a:chExt cx="370" cy="384"/>
              </a:xfrm>
            </p:grpSpPr>
            <p:sp>
              <p:nvSpPr>
                <p:cNvPr id="37169" name="Rectangle 241"/>
                <p:cNvSpPr>
                  <a:spLocks noChangeArrowheads="1"/>
                </p:cNvSpPr>
                <p:nvPr/>
              </p:nvSpPr>
              <p:spPr bwMode="auto">
                <a:xfrm>
                  <a:off x="2357" y="3456"/>
                  <a:ext cx="370" cy="384"/>
                </a:xfrm>
                <a:prstGeom prst="rect">
                  <a:avLst/>
                </a:prstGeom>
                <a:solidFill>
                  <a:srgbClr val="E5E5E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6895" name="Group 240"/>
                <p:cNvGrpSpPr>
                  <a:grpSpLocks/>
                </p:cNvGrpSpPr>
                <p:nvPr/>
              </p:nvGrpSpPr>
              <p:grpSpPr bwMode="auto">
                <a:xfrm>
                  <a:off x="2357" y="3456"/>
                  <a:ext cx="370" cy="384"/>
                  <a:chOff x="2357" y="3456"/>
                  <a:chExt cx="370" cy="384"/>
                </a:xfrm>
              </p:grpSpPr>
              <p:sp>
                <p:nvSpPr>
                  <p:cNvPr id="37171" name="Rectangle 50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3456"/>
                    <a:ext cx="284" cy="384"/>
                  </a:xfrm>
                  <a:prstGeom prst="rect">
                    <a:avLst/>
                  </a:prstGeom>
                  <a:solidFill>
                    <a:srgbClr val="E5E5E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7172" name="Rectangle 239"/>
                  <p:cNvSpPr>
                    <a:spLocks noChangeArrowheads="1"/>
                  </p:cNvSpPr>
                  <p:nvPr/>
                </p:nvSpPr>
                <p:spPr bwMode="auto">
                  <a:xfrm>
                    <a:off x="2357" y="3456"/>
                    <a:ext cx="370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6992" name="Group 246"/>
              <p:cNvGrpSpPr>
                <a:grpSpLocks/>
              </p:cNvGrpSpPr>
              <p:nvPr/>
            </p:nvGrpSpPr>
            <p:grpSpPr bwMode="auto">
              <a:xfrm>
                <a:off x="2727" y="3456"/>
                <a:ext cx="369" cy="384"/>
                <a:chOff x="2727" y="3456"/>
                <a:chExt cx="369" cy="384"/>
              </a:xfrm>
            </p:grpSpPr>
            <p:sp>
              <p:nvSpPr>
                <p:cNvPr id="37165" name="Rectangle 245"/>
                <p:cNvSpPr>
                  <a:spLocks noChangeArrowheads="1"/>
                </p:cNvSpPr>
                <p:nvPr/>
              </p:nvSpPr>
              <p:spPr bwMode="auto">
                <a:xfrm>
                  <a:off x="2727" y="3456"/>
                  <a:ext cx="369" cy="384"/>
                </a:xfrm>
                <a:prstGeom prst="rect">
                  <a:avLst/>
                </a:prstGeom>
                <a:solidFill>
                  <a:srgbClr val="E5E5E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6993" name="Group 244"/>
                <p:cNvGrpSpPr>
                  <a:grpSpLocks/>
                </p:cNvGrpSpPr>
                <p:nvPr/>
              </p:nvGrpSpPr>
              <p:grpSpPr bwMode="auto">
                <a:xfrm>
                  <a:off x="2727" y="3456"/>
                  <a:ext cx="369" cy="384"/>
                  <a:chOff x="2727" y="3456"/>
                  <a:chExt cx="369" cy="384"/>
                </a:xfrm>
              </p:grpSpPr>
              <p:sp>
                <p:nvSpPr>
                  <p:cNvPr id="37167" name="Rectangle 51"/>
                  <p:cNvSpPr>
                    <a:spLocks noChangeArrowheads="1"/>
                  </p:cNvSpPr>
                  <p:nvPr/>
                </p:nvSpPr>
                <p:spPr bwMode="auto">
                  <a:xfrm>
                    <a:off x="2770" y="3456"/>
                    <a:ext cx="283" cy="384"/>
                  </a:xfrm>
                  <a:prstGeom prst="rect">
                    <a:avLst/>
                  </a:prstGeom>
                  <a:solidFill>
                    <a:srgbClr val="E5E5E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7168" name="Rectangle 243"/>
                  <p:cNvSpPr>
                    <a:spLocks noChangeArrowheads="1"/>
                  </p:cNvSpPr>
                  <p:nvPr/>
                </p:nvSpPr>
                <p:spPr bwMode="auto">
                  <a:xfrm>
                    <a:off x="2727" y="3456"/>
                    <a:ext cx="369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6994" name="Group 248"/>
              <p:cNvGrpSpPr>
                <a:grpSpLocks/>
              </p:cNvGrpSpPr>
              <p:nvPr/>
            </p:nvGrpSpPr>
            <p:grpSpPr bwMode="auto">
              <a:xfrm>
                <a:off x="0" y="3840"/>
                <a:ext cx="1617" cy="384"/>
                <a:chOff x="0" y="3840"/>
                <a:chExt cx="1617" cy="384"/>
              </a:xfrm>
            </p:grpSpPr>
            <p:sp>
              <p:nvSpPr>
                <p:cNvPr id="37163" name="Rectangle 52"/>
                <p:cNvSpPr>
                  <a:spLocks noChangeArrowheads="1"/>
                </p:cNvSpPr>
                <p:nvPr/>
              </p:nvSpPr>
              <p:spPr bwMode="auto">
                <a:xfrm>
                  <a:off x="43" y="3840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supinacija-pronacija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164" name="Rectangle 247"/>
                <p:cNvSpPr>
                  <a:spLocks noChangeArrowheads="1"/>
                </p:cNvSpPr>
                <p:nvPr/>
              </p:nvSpPr>
              <p:spPr bwMode="auto">
                <a:xfrm>
                  <a:off x="0" y="3840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036" name="Group 250"/>
              <p:cNvGrpSpPr>
                <a:grpSpLocks/>
              </p:cNvGrpSpPr>
              <p:nvPr/>
            </p:nvGrpSpPr>
            <p:grpSpPr bwMode="auto">
              <a:xfrm>
                <a:off x="1617" y="3840"/>
                <a:ext cx="370" cy="384"/>
                <a:chOff x="1617" y="3840"/>
                <a:chExt cx="370" cy="384"/>
              </a:xfrm>
            </p:grpSpPr>
            <p:sp>
              <p:nvSpPr>
                <p:cNvPr id="37161" name="Rectangle 53"/>
                <p:cNvSpPr>
                  <a:spLocks noChangeArrowheads="1"/>
                </p:cNvSpPr>
                <p:nvPr/>
              </p:nvSpPr>
              <p:spPr bwMode="auto">
                <a:xfrm>
                  <a:off x="1660" y="3840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162" name="Rectangle 249"/>
                <p:cNvSpPr>
                  <a:spLocks noChangeArrowheads="1"/>
                </p:cNvSpPr>
                <p:nvPr/>
              </p:nvSpPr>
              <p:spPr bwMode="auto">
                <a:xfrm>
                  <a:off x="1617" y="3840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040" name="Group 252"/>
              <p:cNvGrpSpPr>
                <a:grpSpLocks/>
              </p:cNvGrpSpPr>
              <p:nvPr/>
            </p:nvGrpSpPr>
            <p:grpSpPr bwMode="auto">
              <a:xfrm>
                <a:off x="1987" y="3840"/>
                <a:ext cx="370" cy="384"/>
                <a:chOff x="1987" y="3840"/>
                <a:chExt cx="370" cy="384"/>
              </a:xfrm>
            </p:grpSpPr>
            <p:sp>
              <p:nvSpPr>
                <p:cNvPr id="37159" name="Rectangle 54"/>
                <p:cNvSpPr>
                  <a:spLocks noChangeArrowheads="1"/>
                </p:cNvSpPr>
                <p:nvPr/>
              </p:nvSpPr>
              <p:spPr bwMode="auto">
                <a:xfrm>
                  <a:off x="2030" y="3840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160" name="Rectangle 251"/>
                <p:cNvSpPr>
                  <a:spLocks noChangeArrowheads="1"/>
                </p:cNvSpPr>
                <p:nvPr/>
              </p:nvSpPr>
              <p:spPr bwMode="auto">
                <a:xfrm>
                  <a:off x="1987" y="3840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044" name="Group 254"/>
              <p:cNvGrpSpPr>
                <a:grpSpLocks/>
              </p:cNvGrpSpPr>
              <p:nvPr/>
            </p:nvGrpSpPr>
            <p:grpSpPr bwMode="auto">
              <a:xfrm>
                <a:off x="2357" y="3840"/>
                <a:ext cx="370" cy="384"/>
                <a:chOff x="2357" y="3840"/>
                <a:chExt cx="370" cy="384"/>
              </a:xfrm>
            </p:grpSpPr>
            <p:sp>
              <p:nvSpPr>
                <p:cNvPr id="37157" name="Rectangle 55"/>
                <p:cNvSpPr>
                  <a:spLocks noChangeArrowheads="1"/>
                </p:cNvSpPr>
                <p:nvPr/>
              </p:nvSpPr>
              <p:spPr bwMode="auto">
                <a:xfrm>
                  <a:off x="2400" y="3840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158" name="Rectangle 253"/>
                <p:cNvSpPr>
                  <a:spLocks noChangeArrowheads="1"/>
                </p:cNvSpPr>
                <p:nvPr/>
              </p:nvSpPr>
              <p:spPr bwMode="auto">
                <a:xfrm>
                  <a:off x="2357" y="3840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048" name="Group 256"/>
              <p:cNvGrpSpPr>
                <a:grpSpLocks/>
              </p:cNvGrpSpPr>
              <p:nvPr/>
            </p:nvGrpSpPr>
            <p:grpSpPr bwMode="auto">
              <a:xfrm>
                <a:off x="2727" y="3840"/>
                <a:ext cx="369" cy="384"/>
                <a:chOff x="2727" y="3840"/>
                <a:chExt cx="369" cy="384"/>
              </a:xfrm>
            </p:grpSpPr>
            <p:sp>
              <p:nvSpPr>
                <p:cNvPr id="37155" name="Rectangle 56"/>
                <p:cNvSpPr>
                  <a:spLocks noChangeArrowheads="1"/>
                </p:cNvSpPr>
                <p:nvPr/>
              </p:nvSpPr>
              <p:spPr bwMode="auto">
                <a:xfrm>
                  <a:off x="2770" y="3840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156" name="Rectangle 255"/>
                <p:cNvSpPr>
                  <a:spLocks noChangeArrowheads="1"/>
                </p:cNvSpPr>
                <p:nvPr/>
              </p:nvSpPr>
              <p:spPr bwMode="auto">
                <a:xfrm>
                  <a:off x="2727" y="3840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052" name="Group 258"/>
              <p:cNvGrpSpPr>
                <a:grpSpLocks/>
              </p:cNvGrpSpPr>
              <p:nvPr/>
            </p:nvGrpSpPr>
            <p:grpSpPr bwMode="auto">
              <a:xfrm>
                <a:off x="0" y="4224"/>
                <a:ext cx="1617" cy="384"/>
                <a:chOff x="0" y="4224"/>
                <a:chExt cx="1617" cy="384"/>
              </a:xfrm>
            </p:grpSpPr>
            <p:sp>
              <p:nvSpPr>
                <p:cNvPr id="37153" name="Rectangle 57"/>
                <p:cNvSpPr>
                  <a:spLocks noChangeArrowheads="1"/>
                </p:cNvSpPr>
                <p:nvPr/>
              </p:nvSpPr>
              <p:spPr bwMode="auto">
                <a:xfrm>
                  <a:off x="43" y="4224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supinacija-sedeći položaj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154" name="Rectangle 257"/>
                <p:cNvSpPr>
                  <a:spLocks noChangeArrowheads="1"/>
                </p:cNvSpPr>
                <p:nvPr/>
              </p:nvSpPr>
              <p:spPr bwMode="auto">
                <a:xfrm>
                  <a:off x="0" y="4224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096" name="Group 260"/>
              <p:cNvGrpSpPr>
                <a:grpSpLocks/>
              </p:cNvGrpSpPr>
              <p:nvPr/>
            </p:nvGrpSpPr>
            <p:grpSpPr bwMode="auto">
              <a:xfrm>
                <a:off x="1617" y="4224"/>
                <a:ext cx="370" cy="384"/>
                <a:chOff x="1617" y="4224"/>
                <a:chExt cx="370" cy="384"/>
              </a:xfrm>
            </p:grpSpPr>
            <p:sp>
              <p:nvSpPr>
                <p:cNvPr id="37151" name="Rectangle 58"/>
                <p:cNvSpPr>
                  <a:spLocks noChangeArrowheads="1"/>
                </p:cNvSpPr>
                <p:nvPr/>
              </p:nvSpPr>
              <p:spPr bwMode="auto">
                <a:xfrm>
                  <a:off x="1660" y="422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152" name="Rectangle 259"/>
                <p:cNvSpPr>
                  <a:spLocks noChangeArrowheads="1"/>
                </p:cNvSpPr>
                <p:nvPr/>
              </p:nvSpPr>
              <p:spPr bwMode="auto">
                <a:xfrm>
                  <a:off x="1617" y="422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100" name="Group 262"/>
              <p:cNvGrpSpPr>
                <a:grpSpLocks/>
              </p:cNvGrpSpPr>
              <p:nvPr/>
            </p:nvGrpSpPr>
            <p:grpSpPr bwMode="auto">
              <a:xfrm>
                <a:off x="1987" y="4224"/>
                <a:ext cx="370" cy="384"/>
                <a:chOff x="1987" y="4224"/>
                <a:chExt cx="370" cy="384"/>
              </a:xfrm>
            </p:grpSpPr>
            <p:sp>
              <p:nvSpPr>
                <p:cNvPr id="37149" name="Rectangle 59"/>
                <p:cNvSpPr>
                  <a:spLocks noChangeArrowheads="1"/>
                </p:cNvSpPr>
                <p:nvPr/>
              </p:nvSpPr>
              <p:spPr bwMode="auto">
                <a:xfrm>
                  <a:off x="2030" y="422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150" name="Rectangle 261"/>
                <p:cNvSpPr>
                  <a:spLocks noChangeArrowheads="1"/>
                </p:cNvSpPr>
                <p:nvPr/>
              </p:nvSpPr>
              <p:spPr bwMode="auto">
                <a:xfrm>
                  <a:off x="1987" y="422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104" name="Group 264"/>
              <p:cNvGrpSpPr>
                <a:grpSpLocks/>
              </p:cNvGrpSpPr>
              <p:nvPr/>
            </p:nvGrpSpPr>
            <p:grpSpPr bwMode="auto">
              <a:xfrm>
                <a:off x="2357" y="4224"/>
                <a:ext cx="370" cy="384"/>
                <a:chOff x="2357" y="4224"/>
                <a:chExt cx="370" cy="384"/>
              </a:xfrm>
            </p:grpSpPr>
            <p:sp>
              <p:nvSpPr>
                <p:cNvPr id="37147" name="Rectangle 60"/>
                <p:cNvSpPr>
                  <a:spLocks noChangeArrowheads="1"/>
                </p:cNvSpPr>
                <p:nvPr/>
              </p:nvSpPr>
              <p:spPr bwMode="auto">
                <a:xfrm>
                  <a:off x="2400" y="422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148" name="Rectangle 263"/>
                <p:cNvSpPr>
                  <a:spLocks noChangeArrowheads="1"/>
                </p:cNvSpPr>
                <p:nvPr/>
              </p:nvSpPr>
              <p:spPr bwMode="auto">
                <a:xfrm>
                  <a:off x="2357" y="422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108" name="Group 266"/>
              <p:cNvGrpSpPr>
                <a:grpSpLocks/>
              </p:cNvGrpSpPr>
              <p:nvPr/>
            </p:nvGrpSpPr>
            <p:grpSpPr bwMode="auto">
              <a:xfrm>
                <a:off x="2727" y="4224"/>
                <a:ext cx="369" cy="384"/>
                <a:chOff x="2727" y="4224"/>
                <a:chExt cx="369" cy="384"/>
              </a:xfrm>
            </p:grpSpPr>
            <p:sp>
              <p:nvSpPr>
                <p:cNvPr id="37145" name="Rectangle 61"/>
                <p:cNvSpPr>
                  <a:spLocks noChangeArrowheads="1"/>
                </p:cNvSpPr>
                <p:nvPr/>
              </p:nvSpPr>
              <p:spPr bwMode="auto">
                <a:xfrm>
                  <a:off x="2770" y="4224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146" name="Rectangle 265"/>
                <p:cNvSpPr>
                  <a:spLocks noChangeArrowheads="1"/>
                </p:cNvSpPr>
                <p:nvPr/>
              </p:nvSpPr>
              <p:spPr bwMode="auto">
                <a:xfrm>
                  <a:off x="2727" y="4224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112" name="Group 268"/>
              <p:cNvGrpSpPr>
                <a:grpSpLocks/>
              </p:cNvGrpSpPr>
              <p:nvPr/>
            </p:nvGrpSpPr>
            <p:grpSpPr bwMode="auto">
              <a:xfrm>
                <a:off x="0" y="4608"/>
                <a:ext cx="1617" cy="384"/>
                <a:chOff x="0" y="4608"/>
                <a:chExt cx="1617" cy="384"/>
              </a:xfrm>
            </p:grpSpPr>
            <p:sp>
              <p:nvSpPr>
                <p:cNvPr id="37143" name="Rectangle 62"/>
                <p:cNvSpPr>
                  <a:spLocks noChangeArrowheads="1"/>
                </p:cNvSpPr>
                <p:nvPr/>
              </p:nvSpPr>
              <p:spPr bwMode="auto">
                <a:xfrm>
                  <a:off x="43" y="4608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supinacija-bok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144" name="Rectangle 267"/>
                <p:cNvSpPr>
                  <a:spLocks noChangeArrowheads="1"/>
                </p:cNvSpPr>
                <p:nvPr/>
              </p:nvSpPr>
              <p:spPr bwMode="auto">
                <a:xfrm>
                  <a:off x="0" y="4608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166" name="Group 270"/>
              <p:cNvGrpSpPr>
                <a:grpSpLocks/>
              </p:cNvGrpSpPr>
              <p:nvPr/>
            </p:nvGrpSpPr>
            <p:grpSpPr bwMode="auto">
              <a:xfrm>
                <a:off x="1617" y="4608"/>
                <a:ext cx="370" cy="384"/>
                <a:chOff x="1617" y="4608"/>
                <a:chExt cx="370" cy="384"/>
              </a:xfrm>
            </p:grpSpPr>
            <p:sp>
              <p:nvSpPr>
                <p:cNvPr id="37141" name="Rectangle 63"/>
                <p:cNvSpPr>
                  <a:spLocks noChangeArrowheads="1"/>
                </p:cNvSpPr>
                <p:nvPr/>
              </p:nvSpPr>
              <p:spPr bwMode="auto">
                <a:xfrm>
                  <a:off x="1660" y="4608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142" name="Rectangle 269"/>
                <p:cNvSpPr>
                  <a:spLocks noChangeArrowheads="1"/>
                </p:cNvSpPr>
                <p:nvPr/>
              </p:nvSpPr>
              <p:spPr bwMode="auto">
                <a:xfrm>
                  <a:off x="1617" y="460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170" name="Group 272"/>
              <p:cNvGrpSpPr>
                <a:grpSpLocks/>
              </p:cNvGrpSpPr>
              <p:nvPr/>
            </p:nvGrpSpPr>
            <p:grpSpPr bwMode="auto">
              <a:xfrm>
                <a:off x="1987" y="4608"/>
                <a:ext cx="370" cy="384"/>
                <a:chOff x="1987" y="4608"/>
                <a:chExt cx="370" cy="384"/>
              </a:xfrm>
            </p:grpSpPr>
            <p:sp>
              <p:nvSpPr>
                <p:cNvPr id="37139" name="Rectangle 64"/>
                <p:cNvSpPr>
                  <a:spLocks noChangeArrowheads="1"/>
                </p:cNvSpPr>
                <p:nvPr/>
              </p:nvSpPr>
              <p:spPr bwMode="auto">
                <a:xfrm>
                  <a:off x="2030" y="4608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140" name="Rectangle 271"/>
                <p:cNvSpPr>
                  <a:spLocks noChangeArrowheads="1"/>
                </p:cNvSpPr>
                <p:nvPr/>
              </p:nvSpPr>
              <p:spPr bwMode="auto">
                <a:xfrm>
                  <a:off x="1987" y="460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174" name="Group 274"/>
              <p:cNvGrpSpPr>
                <a:grpSpLocks/>
              </p:cNvGrpSpPr>
              <p:nvPr/>
            </p:nvGrpSpPr>
            <p:grpSpPr bwMode="auto">
              <a:xfrm>
                <a:off x="2357" y="4608"/>
                <a:ext cx="370" cy="384"/>
                <a:chOff x="2357" y="4608"/>
                <a:chExt cx="370" cy="384"/>
              </a:xfrm>
            </p:grpSpPr>
            <p:sp>
              <p:nvSpPr>
                <p:cNvPr id="37137" name="Rectangle 65"/>
                <p:cNvSpPr>
                  <a:spLocks noChangeArrowheads="1"/>
                </p:cNvSpPr>
                <p:nvPr/>
              </p:nvSpPr>
              <p:spPr bwMode="auto">
                <a:xfrm>
                  <a:off x="2400" y="4608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138" name="Rectangle 273"/>
                <p:cNvSpPr>
                  <a:spLocks noChangeArrowheads="1"/>
                </p:cNvSpPr>
                <p:nvPr/>
              </p:nvSpPr>
              <p:spPr bwMode="auto">
                <a:xfrm>
                  <a:off x="2357" y="460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178" name="Group 276"/>
              <p:cNvGrpSpPr>
                <a:grpSpLocks/>
              </p:cNvGrpSpPr>
              <p:nvPr/>
            </p:nvGrpSpPr>
            <p:grpSpPr bwMode="auto">
              <a:xfrm>
                <a:off x="2727" y="4608"/>
                <a:ext cx="369" cy="384"/>
                <a:chOff x="2727" y="4608"/>
                <a:chExt cx="369" cy="384"/>
              </a:xfrm>
            </p:grpSpPr>
            <p:sp>
              <p:nvSpPr>
                <p:cNvPr id="37135" name="Rectangle 66"/>
                <p:cNvSpPr>
                  <a:spLocks noChangeArrowheads="1"/>
                </p:cNvSpPr>
                <p:nvPr/>
              </p:nvSpPr>
              <p:spPr bwMode="auto">
                <a:xfrm>
                  <a:off x="2770" y="4608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136" name="Rectangle 275"/>
                <p:cNvSpPr>
                  <a:spLocks noChangeArrowheads="1"/>
                </p:cNvSpPr>
                <p:nvPr/>
              </p:nvSpPr>
              <p:spPr bwMode="auto">
                <a:xfrm>
                  <a:off x="2727" y="4608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182" name="Group 278"/>
              <p:cNvGrpSpPr>
                <a:grpSpLocks/>
              </p:cNvGrpSpPr>
              <p:nvPr/>
            </p:nvGrpSpPr>
            <p:grpSpPr bwMode="auto">
              <a:xfrm>
                <a:off x="0" y="4992"/>
                <a:ext cx="1617" cy="384"/>
                <a:chOff x="0" y="4992"/>
                <a:chExt cx="1617" cy="384"/>
              </a:xfrm>
            </p:grpSpPr>
            <p:sp>
              <p:nvSpPr>
                <p:cNvPr id="37133" name="Rectangle 67"/>
                <p:cNvSpPr>
                  <a:spLocks noChangeArrowheads="1"/>
                </p:cNvSpPr>
                <p:nvPr/>
              </p:nvSpPr>
              <p:spPr bwMode="auto">
                <a:xfrm>
                  <a:off x="43" y="4992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sa boka na bok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134" name="Rectangle 277"/>
                <p:cNvSpPr>
                  <a:spLocks noChangeArrowheads="1"/>
                </p:cNvSpPr>
                <p:nvPr/>
              </p:nvSpPr>
              <p:spPr bwMode="auto">
                <a:xfrm>
                  <a:off x="0" y="4992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266" name="Group 280"/>
              <p:cNvGrpSpPr>
                <a:grpSpLocks/>
              </p:cNvGrpSpPr>
              <p:nvPr/>
            </p:nvGrpSpPr>
            <p:grpSpPr bwMode="auto">
              <a:xfrm>
                <a:off x="1617" y="4992"/>
                <a:ext cx="370" cy="384"/>
                <a:chOff x="1617" y="4992"/>
                <a:chExt cx="370" cy="384"/>
              </a:xfrm>
            </p:grpSpPr>
            <p:sp>
              <p:nvSpPr>
                <p:cNvPr id="37131" name="Rectangle 68"/>
                <p:cNvSpPr>
                  <a:spLocks noChangeArrowheads="1"/>
                </p:cNvSpPr>
                <p:nvPr/>
              </p:nvSpPr>
              <p:spPr bwMode="auto">
                <a:xfrm>
                  <a:off x="1660" y="4992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132" name="Rectangle 279"/>
                <p:cNvSpPr>
                  <a:spLocks noChangeArrowheads="1"/>
                </p:cNvSpPr>
                <p:nvPr/>
              </p:nvSpPr>
              <p:spPr bwMode="auto">
                <a:xfrm>
                  <a:off x="1617" y="4992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270" name="Group 282"/>
              <p:cNvGrpSpPr>
                <a:grpSpLocks/>
              </p:cNvGrpSpPr>
              <p:nvPr/>
            </p:nvGrpSpPr>
            <p:grpSpPr bwMode="auto">
              <a:xfrm>
                <a:off x="1987" y="4992"/>
                <a:ext cx="370" cy="384"/>
                <a:chOff x="1987" y="4992"/>
                <a:chExt cx="370" cy="384"/>
              </a:xfrm>
            </p:grpSpPr>
            <p:sp>
              <p:nvSpPr>
                <p:cNvPr id="37129" name="Rectangle 69"/>
                <p:cNvSpPr>
                  <a:spLocks noChangeArrowheads="1"/>
                </p:cNvSpPr>
                <p:nvPr/>
              </p:nvSpPr>
              <p:spPr bwMode="auto">
                <a:xfrm>
                  <a:off x="2030" y="4992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130" name="Rectangle 281"/>
                <p:cNvSpPr>
                  <a:spLocks noChangeArrowheads="1"/>
                </p:cNvSpPr>
                <p:nvPr/>
              </p:nvSpPr>
              <p:spPr bwMode="auto">
                <a:xfrm>
                  <a:off x="1987" y="4992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274" name="Group 284"/>
              <p:cNvGrpSpPr>
                <a:grpSpLocks/>
              </p:cNvGrpSpPr>
              <p:nvPr/>
            </p:nvGrpSpPr>
            <p:grpSpPr bwMode="auto">
              <a:xfrm>
                <a:off x="2357" y="4992"/>
                <a:ext cx="370" cy="384"/>
                <a:chOff x="2357" y="4992"/>
                <a:chExt cx="370" cy="384"/>
              </a:xfrm>
            </p:grpSpPr>
            <p:sp>
              <p:nvSpPr>
                <p:cNvPr id="37127" name="Rectangle 70"/>
                <p:cNvSpPr>
                  <a:spLocks noChangeArrowheads="1"/>
                </p:cNvSpPr>
                <p:nvPr/>
              </p:nvSpPr>
              <p:spPr bwMode="auto">
                <a:xfrm>
                  <a:off x="2400" y="4992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128" name="Rectangle 283"/>
                <p:cNvSpPr>
                  <a:spLocks noChangeArrowheads="1"/>
                </p:cNvSpPr>
                <p:nvPr/>
              </p:nvSpPr>
              <p:spPr bwMode="auto">
                <a:xfrm>
                  <a:off x="2357" y="4992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278" name="Group 286"/>
              <p:cNvGrpSpPr>
                <a:grpSpLocks/>
              </p:cNvGrpSpPr>
              <p:nvPr/>
            </p:nvGrpSpPr>
            <p:grpSpPr bwMode="auto">
              <a:xfrm>
                <a:off x="2727" y="4992"/>
                <a:ext cx="369" cy="384"/>
                <a:chOff x="2727" y="4992"/>
                <a:chExt cx="369" cy="384"/>
              </a:xfrm>
            </p:grpSpPr>
            <p:sp>
              <p:nvSpPr>
                <p:cNvPr id="37125" name="Rectangle 71"/>
                <p:cNvSpPr>
                  <a:spLocks noChangeArrowheads="1"/>
                </p:cNvSpPr>
                <p:nvPr/>
              </p:nvSpPr>
              <p:spPr bwMode="auto">
                <a:xfrm>
                  <a:off x="2770" y="4992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126" name="Rectangle 285"/>
                <p:cNvSpPr>
                  <a:spLocks noChangeArrowheads="1"/>
                </p:cNvSpPr>
                <p:nvPr/>
              </p:nvSpPr>
              <p:spPr bwMode="auto">
                <a:xfrm>
                  <a:off x="2727" y="4992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282" name="Group 288"/>
              <p:cNvGrpSpPr>
                <a:grpSpLocks/>
              </p:cNvGrpSpPr>
              <p:nvPr/>
            </p:nvGrpSpPr>
            <p:grpSpPr bwMode="auto">
              <a:xfrm>
                <a:off x="0" y="5376"/>
                <a:ext cx="1617" cy="384"/>
                <a:chOff x="0" y="5376"/>
                <a:chExt cx="1617" cy="384"/>
              </a:xfrm>
            </p:grpSpPr>
            <p:sp>
              <p:nvSpPr>
                <p:cNvPr id="37123" name="Rectangle 72"/>
                <p:cNvSpPr>
                  <a:spLocks noChangeArrowheads="1"/>
                </p:cNvSpPr>
                <p:nvPr/>
              </p:nvSpPr>
              <p:spPr bwMode="auto">
                <a:xfrm>
                  <a:off x="43" y="5376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ravnoteža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124" name="Rectangle 287"/>
                <p:cNvSpPr>
                  <a:spLocks noChangeArrowheads="1"/>
                </p:cNvSpPr>
                <p:nvPr/>
              </p:nvSpPr>
              <p:spPr bwMode="auto">
                <a:xfrm>
                  <a:off x="0" y="5376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285" name="Group 290"/>
              <p:cNvGrpSpPr>
                <a:grpSpLocks/>
              </p:cNvGrpSpPr>
              <p:nvPr/>
            </p:nvGrpSpPr>
            <p:grpSpPr bwMode="auto">
              <a:xfrm>
                <a:off x="1617" y="5376"/>
                <a:ext cx="370" cy="384"/>
                <a:chOff x="1617" y="5376"/>
                <a:chExt cx="370" cy="384"/>
              </a:xfrm>
            </p:grpSpPr>
            <p:sp>
              <p:nvSpPr>
                <p:cNvPr id="37121" name="Rectangle 73"/>
                <p:cNvSpPr>
                  <a:spLocks noChangeArrowheads="1"/>
                </p:cNvSpPr>
                <p:nvPr/>
              </p:nvSpPr>
              <p:spPr bwMode="auto">
                <a:xfrm>
                  <a:off x="1660" y="5376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122" name="Rectangle 289"/>
                <p:cNvSpPr>
                  <a:spLocks noChangeArrowheads="1"/>
                </p:cNvSpPr>
                <p:nvPr/>
              </p:nvSpPr>
              <p:spPr bwMode="auto">
                <a:xfrm>
                  <a:off x="1617" y="5376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286" name="Group 292"/>
              <p:cNvGrpSpPr>
                <a:grpSpLocks/>
              </p:cNvGrpSpPr>
              <p:nvPr/>
            </p:nvGrpSpPr>
            <p:grpSpPr bwMode="auto">
              <a:xfrm>
                <a:off x="1987" y="5376"/>
                <a:ext cx="370" cy="384"/>
                <a:chOff x="1987" y="5376"/>
                <a:chExt cx="370" cy="384"/>
              </a:xfrm>
            </p:grpSpPr>
            <p:sp>
              <p:nvSpPr>
                <p:cNvPr id="37119" name="Rectangle 74"/>
                <p:cNvSpPr>
                  <a:spLocks noChangeArrowheads="1"/>
                </p:cNvSpPr>
                <p:nvPr/>
              </p:nvSpPr>
              <p:spPr bwMode="auto">
                <a:xfrm>
                  <a:off x="2030" y="5376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120" name="Rectangle 291"/>
                <p:cNvSpPr>
                  <a:spLocks noChangeArrowheads="1"/>
                </p:cNvSpPr>
                <p:nvPr/>
              </p:nvSpPr>
              <p:spPr bwMode="auto">
                <a:xfrm>
                  <a:off x="1987" y="5376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287" name="Group 294"/>
              <p:cNvGrpSpPr>
                <a:grpSpLocks/>
              </p:cNvGrpSpPr>
              <p:nvPr/>
            </p:nvGrpSpPr>
            <p:grpSpPr bwMode="auto">
              <a:xfrm>
                <a:off x="2357" y="5376"/>
                <a:ext cx="370" cy="384"/>
                <a:chOff x="2357" y="5376"/>
                <a:chExt cx="370" cy="384"/>
              </a:xfrm>
            </p:grpSpPr>
            <p:sp>
              <p:nvSpPr>
                <p:cNvPr id="37117" name="Rectangle 75"/>
                <p:cNvSpPr>
                  <a:spLocks noChangeArrowheads="1"/>
                </p:cNvSpPr>
                <p:nvPr/>
              </p:nvSpPr>
              <p:spPr bwMode="auto">
                <a:xfrm>
                  <a:off x="2400" y="5376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118" name="Rectangle 293"/>
                <p:cNvSpPr>
                  <a:spLocks noChangeArrowheads="1"/>
                </p:cNvSpPr>
                <p:nvPr/>
              </p:nvSpPr>
              <p:spPr bwMode="auto">
                <a:xfrm>
                  <a:off x="2357" y="5376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288" name="Group 296"/>
              <p:cNvGrpSpPr>
                <a:grpSpLocks/>
              </p:cNvGrpSpPr>
              <p:nvPr/>
            </p:nvGrpSpPr>
            <p:grpSpPr bwMode="auto">
              <a:xfrm>
                <a:off x="2727" y="5376"/>
                <a:ext cx="369" cy="384"/>
                <a:chOff x="2727" y="5376"/>
                <a:chExt cx="369" cy="384"/>
              </a:xfrm>
            </p:grpSpPr>
            <p:sp>
              <p:nvSpPr>
                <p:cNvPr id="37115" name="Rectangle 76"/>
                <p:cNvSpPr>
                  <a:spLocks noChangeArrowheads="1"/>
                </p:cNvSpPr>
                <p:nvPr/>
              </p:nvSpPr>
              <p:spPr bwMode="auto">
                <a:xfrm>
                  <a:off x="2770" y="5376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116" name="Rectangle 295"/>
                <p:cNvSpPr>
                  <a:spLocks noChangeArrowheads="1"/>
                </p:cNvSpPr>
                <p:nvPr/>
              </p:nvSpPr>
              <p:spPr bwMode="auto">
                <a:xfrm>
                  <a:off x="2727" y="5376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289" name="Group 300"/>
              <p:cNvGrpSpPr>
                <a:grpSpLocks/>
              </p:cNvGrpSpPr>
              <p:nvPr/>
            </p:nvGrpSpPr>
            <p:grpSpPr bwMode="auto">
              <a:xfrm>
                <a:off x="0" y="5760"/>
                <a:ext cx="1617" cy="384"/>
                <a:chOff x="0" y="5760"/>
                <a:chExt cx="1617" cy="384"/>
              </a:xfrm>
            </p:grpSpPr>
            <p:sp>
              <p:nvSpPr>
                <p:cNvPr id="37111" name="Rectangle 299"/>
                <p:cNvSpPr>
                  <a:spLocks noChangeArrowheads="1"/>
                </p:cNvSpPr>
                <p:nvPr/>
              </p:nvSpPr>
              <p:spPr bwMode="auto">
                <a:xfrm>
                  <a:off x="0" y="5760"/>
                  <a:ext cx="1617" cy="384"/>
                </a:xfrm>
                <a:prstGeom prst="rect">
                  <a:avLst/>
                </a:prstGeom>
                <a:solidFill>
                  <a:srgbClr val="E5E5E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7290" name="Group 298"/>
                <p:cNvGrpSpPr>
                  <a:grpSpLocks/>
                </p:cNvGrpSpPr>
                <p:nvPr/>
              </p:nvGrpSpPr>
              <p:grpSpPr bwMode="auto">
                <a:xfrm>
                  <a:off x="0" y="5760"/>
                  <a:ext cx="1617" cy="384"/>
                  <a:chOff x="0" y="5760"/>
                  <a:chExt cx="1617" cy="384"/>
                </a:xfrm>
              </p:grpSpPr>
              <p:sp>
                <p:nvSpPr>
                  <p:cNvPr id="37113" name="Rectangle 77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5760"/>
                    <a:ext cx="1531" cy="384"/>
                  </a:xfrm>
                  <a:prstGeom prst="rect">
                    <a:avLst/>
                  </a:prstGeom>
                  <a:solidFill>
                    <a:srgbClr val="E5E5E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 b="1">
                        <a:latin typeface="Vagrounded Light YU" pitchFamily="34" charset="0"/>
                        <a:cs typeface="Times New Roman" pitchFamily="18" charset="0"/>
                      </a:rPr>
                      <a:t>Lična higijena (12 poena)</a:t>
                    </a:r>
                    <a:endParaRPr lang="en-US" sz="1400">
                      <a:latin typeface="Vagrounded Light YU" pitchFamily="34" charset="0"/>
                      <a:cs typeface="Times New Roman" pitchFamily="18" charset="0"/>
                    </a:endParaRP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7114" name="Rectangle 29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5760"/>
                    <a:ext cx="1617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7291" name="Group 304"/>
              <p:cNvGrpSpPr>
                <a:grpSpLocks/>
              </p:cNvGrpSpPr>
              <p:nvPr/>
            </p:nvGrpSpPr>
            <p:grpSpPr bwMode="auto">
              <a:xfrm>
                <a:off x="1617" y="5760"/>
                <a:ext cx="370" cy="384"/>
                <a:chOff x="1617" y="5760"/>
                <a:chExt cx="370" cy="384"/>
              </a:xfrm>
            </p:grpSpPr>
            <p:sp>
              <p:nvSpPr>
                <p:cNvPr id="37107" name="Rectangle 303"/>
                <p:cNvSpPr>
                  <a:spLocks noChangeArrowheads="1"/>
                </p:cNvSpPr>
                <p:nvPr/>
              </p:nvSpPr>
              <p:spPr bwMode="auto">
                <a:xfrm>
                  <a:off x="1617" y="5760"/>
                  <a:ext cx="370" cy="384"/>
                </a:xfrm>
                <a:prstGeom prst="rect">
                  <a:avLst/>
                </a:prstGeom>
                <a:solidFill>
                  <a:srgbClr val="E5E5E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7292" name="Group 302"/>
                <p:cNvGrpSpPr>
                  <a:grpSpLocks/>
                </p:cNvGrpSpPr>
                <p:nvPr/>
              </p:nvGrpSpPr>
              <p:grpSpPr bwMode="auto">
                <a:xfrm>
                  <a:off x="1617" y="5760"/>
                  <a:ext cx="370" cy="384"/>
                  <a:chOff x="1617" y="5760"/>
                  <a:chExt cx="370" cy="384"/>
                </a:xfrm>
              </p:grpSpPr>
              <p:sp>
                <p:nvSpPr>
                  <p:cNvPr id="37109" name="Rectangle 78"/>
                  <p:cNvSpPr>
                    <a:spLocks noChangeArrowheads="1"/>
                  </p:cNvSpPr>
                  <p:nvPr/>
                </p:nvSpPr>
                <p:spPr bwMode="auto">
                  <a:xfrm>
                    <a:off x="1660" y="5760"/>
                    <a:ext cx="284" cy="384"/>
                  </a:xfrm>
                  <a:prstGeom prst="rect">
                    <a:avLst/>
                  </a:prstGeom>
                  <a:solidFill>
                    <a:srgbClr val="E5E5E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7110" name="Rectangle 301"/>
                  <p:cNvSpPr>
                    <a:spLocks noChangeArrowheads="1"/>
                  </p:cNvSpPr>
                  <p:nvPr/>
                </p:nvSpPr>
                <p:spPr bwMode="auto">
                  <a:xfrm>
                    <a:off x="1617" y="5760"/>
                    <a:ext cx="370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7293" name="Group 308"/>
              <p:cNvGrpSpPr>
                <a:grpSpLocks/>
              </p:cNvGrpSpPr>
              <p:nvPr/>
            </p:nvGrpSpPr>
            <p:grpSpPr bwMode="auto">
              <a:xfrm>
                <a:off x="1987" y="5760"/>
                <a:ext cx="370" cy="384"/>
                <a:chOff x="1987" y="5760"/>
                <a:chExt cx="370" cy="384"/>
              </a:xfrm>
            </p:grpSpPr>
            <p:sp>
              <p:nvSpPr>
                <p:cNvPr id="37103" name="Rectangle 307"/>
                <p:cNvSpPr>
                  <a:spLocks noChangeArrowheads="1"/>
                </p:cNvSpPr>
                <p:nvPr/>
              </p:nvSpPr>
              <p:spPr bwMode="auto">
                <a:xfrm>
                  <a:off x="1987" y="5760"/>
                  <a:ext cx="370" cy="384"/>
                </a:xfrm>
                <a:prstGeom prst="rect">
                  <a:avLst/>
                </a:prstGeom>
                <a:solidFill>
                  <a:srgbClr val="E5E5E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7294" name="Group 306"/>
                <p:cNvGrpSpPr>
                  <a:grpSpLocks/>
                </p:cNvGrpSpPr>
                <p:nvPr/>
              </p:nvGrpSpPr>
              <p:grpSpPr bwMode="auto">
                <a:xfrm>
                  <a:off x="1987" y="5760"/>
                  <a:ext cx="370" cy="384"/>
                  <a:chOff x="1987" y="5760"/>
                  <a:chExt cx="370" cy="384"/>
                </a:xfrm>
              </p:grpSpPr>
              <p:sp>
                <p:nvSpPr>
                  <p:cNvPr id="37105" name="Rectangle 79"/>
                  <p:cNvSpPr>
                    <a:spLocks noChangeArrowheads="1"/>
                  </p:cNvSpPr>
                  <p:nvPr/>
                </p:nvSpPr>
                <p:spPr bwMode="auto">
                  <a:xfrm>
                    <a:off x="2030" y="5760"/>
                    <a:ext cx="284" cy="384"/>
                  </a:xfrm>
                  <a:prstGeom prst="rect">
                    <a:avLst/>
                  </a:prstGeom>
                  <a:solidFill>
                    <a:srgbClr val="E5E5E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7106" name="Rectangle 305"/>
                  <p:cNvSpPr>
                    <a:spLocks noChangeArrowheads="1"/>
                  </p:cNvSpPr>
                  <p:nvPr/>
                </p:nvSpPr>
                <p:spPr bwMode="auto">
                  <a:xfrm>
                    <a:off x="1987" y="5760"/>
                    <a:ext cx="370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7295" name="Group 312"/>
              <p:cNvGrpSpPr>
                <a:grpSpLocks/>
              </p:cNvGrpSpPr>
              <p:nvPr/>
            </p:nvGrpSpPr>
            <p:grpSpPr bwMode="auto">
              <a:xfrm>
                <a:off x="2357" y="5760"/>
                <a:ext cx="370" cy="384"/>
                <a:chOff x="2357" y="5760"/>
                <a:chExt cx="370" cy="384"/>
              </a:xfrm>
            </p:grpSpPr>
            <p:sp>
              <p:nvSpPr>
                <p:cNvPr id="37099" name="Rectangle 311"/>
                <p:cNvSpPr>
                  <a:spLocks noChangeArrowheads="1"/>
                </p:cNvSpPr>
                <p:nvPr/>
              </p:nvSpPr>
              <p:spPr bwMode="auto">
                <a:xfrm>
                  <a:off x="2357" y="5760"/>
                  <a:ext cx="370" cy="384"/>
                </a:xfrm>
                <a:prstGeom prst="rect">
                  <a:avLst/>
                </a:prstGeom>
                <a:solidFill>
                  <a:srgbClr val="E5E5E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7296" name="Group 310"/>
                <p:cNvGrpSpPr>
                  <a:grpSpLocks/>
                </p:cNvGrpSpPr>
                <p:nvPr/>
              </p:nvGrpSpPr>
              <p:grpSpPr bwMode="auto">
                <a:xfrm>
                  <a:off x="2357" y="5760"/>
                  <a:ext cx="370" cy="384"/>
                  <a:chOff x="2357" y="5760"/>
                  <a:chExt cx="370" cy="384"/>
                </a:xfrm>
              </p:grpSpPr>
              <p:sp>
                <p:nvSpPr>
                  <p:cNvPr id="37101" name="Rectangle 80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5760"/>
                    <a:ext cx="284" cy="384"/>
                  </a:xfrm>
                  <a:prstGeom prst="rect">
                    <a:avLst/>
                  </a:prstGeom>
                  <a:solidFill>
                    <a:srgbClr val="E5E5E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7102" name="Rectangle 309"/>
                  <p:cNvSpPr>
                    <a:spLocks noChangeArrowheads="1"/>
                  </p:cNvSpPr>
                  <p:nvPr/>
                </p:nvSpPr>
                <p:spPr bwMode="auto">
                  <a:xfrm>
                    <a:off x="2357" y="5760"/>
                    <a:ext cx="370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7297" name="Group 316"/>
              <p:cNvGrpSpPr>
                <a:grpSpLocks/>
              </p:cNvGrpSpPr>
              <p:nvPr/>
            </p:nvGrpSpPr>
            <p:grpSpPr bwMode="auto">
              <a:xfrm>
                <a:off x="2727" y="5760"/>
                <a:ext cx="369" cy="384"/>
                <a:chOff x="2727" y="5760"/>
                <a:chExt cx="369" cy="384"/>
              </a:xfrm>
            </p:grpSpPr>
            <p:sp>
              <p:nvSpPr>
                <p:cNvPr id="37095" name="Rectangle 315"/>
                <p:cNvSpPr>
                  <a:spLocks noChangeArrowheads="1"/>
                </p:cNvSpPr>
                <p:nvPr/>
              </p:nvSpPr>
              <p:spPr bwMode="auto">
                <a:xfrm>
                  <a:off x="2727" y="5760"/>
                  <a:ext cx="369" cy="384"/>
                </a:xfrm>
                <a:prstGeom prst="rect">
                  <a:avLst/>
                </a:prstGeom>
                <a:solidFill>
                  <a:srgbClr val="E5E5E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7298" name="Group 314"/>
                <p:cNvGrpSpPr>
                  <a:grpSpLocks/>
                </p:cNvGrpSpPr>
                <p:nvPr/>
              </p:nvGrpSpPr>
              <p:grpSpPr bwMode="auto">
                <a:xfrm>
                  <a:off x="2727" y="5760"/>
                  <a:ext cx="369" cy="384"/>
                  <a:chOff x="2727" y="5760"/>
                  <a:chExt cx="369" cy="384"/>
                </a:xfrm>
              </p:grpSpPr>
              <p:sp>
                <p:nvSpPr>
                  <p:cNvPr id="37097" name="Rectangle 81"/>
                  <p:cNvSpPr>
                    <a:spLocks noChangeArrowheads="1"/>
                  </p:cNvSpPr>
                  <p:nvPr/>
                </p:nvSpPr>
                <p:spPr bwMode="auto">
                  <a:xfrm>
                    <a:off x="2770" y="5760"/>
                    <a:ext cx="283" cy="384"/>
                  </a:xfrm>
                  <a:prstGeom prst="rect">
                    <a:avLst/>
                  </a:prstGeom>
                  <a:solidFill>
                    <a:srgbClr val="E5E5E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7098" name="Rectangle 313"/>
                  <p:cNvSpPr>
                    <a:spLocks noChangeArrowheads="1"/>
                  </p:cNvSpPr>
                  <p:nvPr/>
                </p:nvSpPr>
                <p:spPr bwMode="auto">
                  <a:xfrm>
                    <a:off x="2727" y="5760"/>
                    <a:ext cx="369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7299" name="Group 318"/>
              <p:cNvGrpSpPr>
                <a:grpSpLocks/>
              </p:cNvGrpSpPr>
              <p:nvPr/>
            </p:nvGrpSpPr>
            <p:grpSpPr bwMode="auto">
              <a:xfrm>
                <a:off x="0" y="6144"/>
                <a:ext cx="1617" cy="384"/>
                <a:chOff x="0" y="6144"/>
                <a:chExt cx="1617" cy="384"/>
              </a:xfrm>
            </p:grpSpPr>
            <p:sp>
              <p:nvSpPr>
                <p:cNvPr id="37093" name="Rectangle 82"/>
                <p:cNvSpPr>
                  <a:spLocks noChangeArrowheads="1"/>
                </p:cNvSpPr>
                <p:nvPr/>
              </p:nvSpPr>
              <p:spPr bwMode="auto">
                <a:xfrm>
                  <a:off x="43" y="6144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pranje zuba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094" name="Rectangle 317"/>
                <p:cNvSpPr>
                  <a:spLocks noChangeArrowheads="1"/>
                </p:cNvSpPr>
                <p:nvPr/>
              </p:nvSpPr>
              <p:spPr bwMode="auto">
                <a:xfrm>
                  <a:off x="0" y="6144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300" name="Group 320"/>
              <p:cNvGrpSpPr>
                <a:grpSpLocks/>
              </p:cNvGrpSpPr>
              <p:nvPr/>
            </p:nvGrpSpPr>
            <p:grpSpPr bwMode="auto">
              <a:xfrm>
                <a:off x="1617" y="6144"/>
                <a:ext cx="370" cy="384"/>
                <a:chOff x="1617" y="6144"/>
                <a:chExt cx="370" cy="384"/>
              </a:xfrm>
            </p:grpSpPr>
            <p:sp>
              <p:nvSpPr>
                <p:cNvPr id="37091" name="Rectangle 83"/>
                <p:cNvSpPr>
                  <a:spLocks noChangeArrowheads="1"/>
                </p:cNvSpPr>
                <p:nvPr/>
              </p:nvSpPr>
              <p:spPr bwMode="auto">
                <a:xfrm>
                  <a:off x="1660" y="614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092" name="Rectangle 319"/>
                <p:cNvSpPr>
                  <a:spLocks noChangeArrowheads="1"/>
                </p:cNvSpPr>
                <p:nvPr/>
              </p:nvSpPr>
              <p:spPr bwMode="auto">
                <a:xfrm>
                  <a:off x="1617" y="614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301" name="Group 322"/>
              <p:cNvGrpSpPr>
                <a:grpSpLocks/>
              </p:cNvGrpSpPr>
              <p:nvPr/>
            </p:nvGrpSpPr>
            <p:grpSpPr bwMode="auto">
              <a:xfrm>
                <a:off x="1987" y="6144"/>
                <a:ext cx="370" cy="384"/>
                <a:chOff x="1987" y="6144"/>
                <a:chExt cx="370" cy="384"/>
              </a:xfrm>
            </p:grpSpPr>
            <p:sp>
              <p:nvSpPr>
                <p:cNvPr id="37089" name="Rectangle 84"/>
                <p:cNvSpPr>
                  <a:spLocks noChangeArrowheads="1"/>
                </p:cNvSpPr>
                <p:nvPr/>
              </p:nvSpPr>
              <p:spPr bwMode="auto">
                <a:xfrm>
                  <a:off x="2030" y="614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090" name="Rectangle 321"/>
                <p:cNvSpPr>
                  <a:spLocks noChangeArrowheads="1"/>
                </p:cNvSpPr>
                <p:nvPr/>
              </p:nvSpPr>
              <p:spPr bwMode="auto">
                <a:xfrm>
                  <a:off x="1987" y="614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302" name="Group 324"/>
              <p:cNvGrpSpPr>
                <a:grpSpLocks/>
              </p:cNvGrpSpPr>
              <p:nvPr/>
            </p:nvGrpSpPr>
            <p:grpSpPr bwMode="auto">
              <a:xfrm>
                <a:off x="2357" y="6144"/>
                <a:ext cx="370" cy="384"/>
                <a:chOff x="2357" y="6144"/>
                <a:chExt cx="370" cy="384"/>
              </a:xfrm>
            </p:grpSpPr>
            <p:sp>
              <p:nvSpPr>
                <p:cNvPr id="37087" name="Rectangle 85"/>
                <p:cNvSpPr>
                  <a:spLocks noChangeArrowheads="1"/>
                </p:cNvSpPr>
                <p:nvPr/>
              </p:nvSpPr>
              <p:spPr bwMode="auto">
                <a:xfrm>
                  <a:off x="2400" y="614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088" name="Rectangle 323"/>
                <p:cNvSpPr>
                  <a:spLocks noChangeArrowheads="1"/>
                </p:cNvSpPr>
                <p:nvPr/>
              </p:nvSpPr>
              <p:spPr bwMode="auto">
                <a:xfrm>
                  <a:off x="2357" y="614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303" name="Group 326"/>
              <p:cNvGrpSpPr>
                <a:grpSpLocks/>
              </p:cNvGrpSpPr>
              <p:nvPr/>
            </p:nvGrpSpPr>
            <p:grpSpPr bwMode="auto">
              <a:xfrm>
                <a:off x="2727" y="6144"/>
                <a:ext cx="369" cy="384"/>
                <a:chOff x="2727" y="6144"/>
                <a:chExt cx="369" cy="384"/>
              </a:xfrm>
            </p:grpSpPr>
            <p:sp>
              <p:nvSpPr>
                <p:cNvPr id="37085" name="Rectangle 86"/>
                <p:cNvSpPr>
                  <a:spLocks noChangeArrowheads="1"/>
                </p:cNvSpPr>
                <p:nvPr/>
              </p:nvSpPr>
              <p:spPr bwMode="auto">
                <a:xfrm>
                  <a:off x="2770" y="6144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086" name="Rectangle 325"/>
                <p:cNvSpPr>
                  <a:spLocks noChangeArrowheads="1"/>
                </p:cNvSpPr>
                <p:nvPr/>
              </p:nvSpPr>
              <p:spPr bwMode="auto">
                <a:xfrm>
                  <a:off x="2727" y="6144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304" name="Group 328"/>
              <p:cNvGrpSpPr>
                <a:grpSpLocks/>
              </p:cNvGrpSpPr>
              <p:nvPr/>
            </p:nvGrpSpPr>
            <p:grpSpPr bwMode="auto">
              <a:xfrm>
                <a:off x="0" y="6528"/>
                <a:ext cx="1617" cy="384"/>
                <a:chOff x="0" y="6528"/>
                <a:chExt cx="1617" cy="384"/>
              </a:xfrm>
            </p:grpSpPr>
            <p:sp>
              <p:nvSpPr>
                <p:cNvPr id="37083" name="Rectangle 87"/>
                <p:cNvSpPr>
                  <a:spLocks noChangeArrowheads="1"/>
                </p:cNvSpPr>
                <p:nvPr/>
              </p:nvSpPr>
              <p:spPr bwMode="auto">
                <a:xfrm>
                  <a:off x="43" y="6528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češljanje kose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084" name="Rectangle 327"/>
                <p:cNvSpPr>
                  <a:spLocks noChangeArrowheads="1"/>
                </p:cNvSpPr>
                <p:nvPr/>
              </p:nvSpPr>
              <p:spPr bwMode="auto">
                <a:xfrm>
                  <a:off x="0" y="6528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305" name="Group 330"/>
              <p:cNvGrpSpPr>
                <a:grpSpLocks/>
              </p:cNvGrpSpPr>
              <p:nvPr/>
            </p:nvGrpSpPr>
            <p:grpSpPr bwMode="auto">
              <a:xfrm>
                <a:off x="1617" y="6528"/>
                <a:ext cx="370" cy="384"/>
                <a:chOff x="1617" y="6528"/>
                <a:chExt cx="370" cy="384"/>
              </a:xfrm>
            </p:grpSpPr>
            <p:sp>
              <p:nvSpPr>
                <p:cNvPr id="37081" name="Rectangle 88"/>
                <p:cNvSpPr>
                  <a:spLocks noChangeArrowheads="1"/>
                </p:cNvSpPr>
                <p:nvPr/>
              </p:nvSpPr>
              <p:spPr bwMode="auto">
                <a:xfrm>
                  <a:off x="1660" y="6528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082" name="Rectangle 329"/>
                <p:cNvSpPr>
                  <a:spLocks noChangeArrowheads="1"/>
                </p:cNvSpPr>
                <p:nvPr/>
              </p:nvSpPr>
              <p:spPr bwMode="auto">
                <a:xfrm>
                  <a:off x="1617" y="652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306" name="Group 332"/>
              <p:cNvGrpSpPr>
                <a:grpSpLocks/>
              </p:cNvGrpSpPr>
              <p:nvPr/>
            </p:nvGrpSpPr>
            <p:grpSpPr bwMode="auto">
              <a:xfrm>
                <a:off x="1987" y="6528"/>
                <a:ext cx="370" cy="384"/>
                <a:chOff x="1987" y="6528"/>
                <a:chExt cx="370" cy="384"/>
              </a:xfrm>
            </p:grpSpPr>
            <p:sp>
              <p:nvSpPr>
                <p:cNvPr id="37079" name="Rectangle 89"/>
                <p:cNvSpPr>
                  <a:spLocks noChangeArrowheads="1"/>
                </p:cNvSpPr>
                <p:nvPr/>
              </p:nvSpPr>
              <p:spPr bwMode="auto">
                <a:xfrm>
                  <a:off x="2030" y="6528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080" name="Rectangle 331"/>
                <p:cNvSpPr>
                  <a:spLocks noChangeArrowheads="1"/>
                </p:cNvSpPr>
                <p:nvPr/>
              </p:nvSpPr>
              <p:spPr bwMode="auto">
                <a:xfrm>
                  <a:off x="1987" y="652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307" name="Group 334"/>
              <p:cNvGrpSpPr>
                <a:grpSpLocks/>
              </p:cNvGrpSpPr>
              <p:nvPr/>
            </p:nvGrpSpPr>
            <p:grpSpPr bwMode="auto">
              <a:xfrm>
                <a:off x="2357" y="6528"/>
                <a:ext cx="370" cy="384"/>
                <a:chOff x="2357" y="6528"/>
                <a:chExt cx="370" cy="384"/>
              </a:xfrm>
            </p:grpSpPr>
            <p:sp>
              <p:nvSpPr>
                <p:cNvPr id="37077" name="Rectangle 90"/>
                <p:cNvSpPr>
                  <a:spLocks noChangeArrowheads="1"/>
                </p:cNvSpPr>
                <p:nvPr/>
              </p:nvSpPr>
              <p:spPr bwMode="auto">
                <a:xfrm>
                  <a:off x="2400" y="6528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078" name="Rectangle 333"/>
                <p:cNvSpPr>
                  <a:spLocks noChangeArrowheads="1"/>
                </p:cNvSpPr>
                <p:nvPr/>
              </p:nvSpPr>
              <p:spPr bwMode="auto">
                <a:xfrm>
                  <a:off x="2357" y="652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308" name="Group 336"/>
              <p:cNvGrpSpPr>
                <a:grpSpLocks/>
              </p:cNvGrpSpPr>
              <p:nvPr/>
            </p:nvGrpSpPr>
            <p:grpSpPr bwMode="auto">
              <a:xfrm>
                <a:off x="2727" y="6528"/>
                <a:ext cx="369" cy="384"/>
                <a:chOff x="2727" y="6528"/>
                <a:chExt cx="369" cy="384"/>
              </a:xfrm>
            </p:grpSpPr>
            <p:sp>
              <p:nvSpPr>
                <p:cNvPr id="37075" name="Rectangle 91"/>
                <p:cNvSpPr>
                  <a:spLocks noChangeArrowheads="1"/>
                </p:cNvSpPr>
                <p:nvPr/>
              </p:nvSpPr>
              <p:spPr bwMode="auto">
                <a:xfrm>
                  <a:off x="2770" y="6528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076" name="Rectangle 335"/>
                <p:cNvSpPr>
                  <a:spLocks noChangeArrowheads="1"/>
                </p:cNvSpPr>
                <p:nvPr/>
              </p:nvSpPr>
              <p:spPr bwMode="auto">
                <a:xfrm>
                  <a:off x="2727" y="6528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309" name="Group 338"/>
              <p:cNvGrpSpPr>
                <a:grpSpLocks/>
              </p:cNvGrpSpPr>
              <p:nvPr/>
            </p:nvGrpSpPr>
            <p:grpSpPr bwMode="auto">
              <a:xfrm>
                <a:off x="0" y="6912"/>
                <a:ext cx="1617" cy="384"/>
                <a:chOff x="0" y="6912"/>
                <a:chExt cx="1617" cy="384"/>
              </a:xfrm>
            </p:grpSpPr>
            <p:sp>
              <p:nvSpPr>
                <p:cNvPr id="37073" name="Rectangle 92"/>
                <p:cNvSpPr>
                  <a:spLocks noChangeArrowheads="1"/>
                </p:cNvSpPr>
                <p:nvPr/>
              </p:nvSpPr>
              <p:spPr bwMode="auto">
                <a:xfrm>
                  <a:off x="43" y="6912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upotreba tampona(žene)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074" name="Rectangle 337"/>
                <p:cNvSpPr>
                  <a:spLocks noChangeArrowheads="1"/>
                </p:cNvSpPr>
                <p:nvPr/>
              </p:nvSpPr>
              <p:spPr bwMode="auto">
                <a:xfrm>
                  <a:off x="0" y="6912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310" name="Group 340"/>
              <p:cNvGrpSpPr>
                <a:grpSpLocks/>
              </p:cNvGrpSpPr>
              <p:nvPr/>
            </p:nvGrpSpPr>
            <p:grpSpPr bwMode="auto">
              <a:xfrm>
                <a:off x="1617" y="6912"/>
                <a:ext cx="370" cy="384"/>
                <a:chOff x="1617" y="6912"/>
                <a:chExt cx="370" cy="384"/>
              </a:xfrm>
            </p:grpSpPr>
            <p:sp>
              <p:nvSpPr>
                <p:cNvPr id="37071" name="Rectangle 93"/>
                <p:cNvSpPr>
                  <a:spLocks noChangeArrowheads="1"/>
                </p:cNvSpPr>
                <p:nvPr/>
              </p:nvSpPr>
              <p:spPr bwMode="auto">
                <a:xfrm>
                  <a:off x="1660" y="6912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072" name="Rectangle 339"/>
                <p:cNvSpPr>
                  <a:spLocks noChangeArrowheads="1"/>
                </p:cNvSpPr>
                <p:nvPr/>
              </p:nvSpPr>
              <p:spPr bwMode="auto">
                <a:xfrm>
                  <a:off x="1617" y="6912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311" name="Group 342"/>
              <p:cNvGrpSpPr>
                <a:grpSpLocks/>
              </p:cNvGrpSpPr>
              <p:nvPr/>
            </p:nvGrpSpPr>
            <p:grpSpPr bwMode="auto">
              <a:xfrm>
                <a:off x="1987" y="6912"/>
                <a:ext cx="370" cy="384"/>
                <a:chOff x="1987" y="6912"/>
                <a:chExt cx="370" cy="384"/>
              </a:xfrm>
            </p:grpSpPr>
            <p:sp>
              <p:nvSpPr>
                <p:cNvPr id="37069" name="Rectangle 94"/>
                <p:cNvSpPr>
                  <a:spLocks noChangeArrowheads="1"/>
                </p:cNvSpPr>
                <p:nvPr/>
              </p:nvSpPr>
              <p:spPr bwMode="auto">
                <a:xfrm>
                  <a:off x="2030" y="6912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070" name="Rectangle 341"/>
                <p:cNvSpPr>
                  <a:spLocks noChangeArrowheads="1"/>
                </p:cNvSpPr>
                <p:nvPr/>
              </p:nvSpPr>
              <p:spPr bwMode="auto">
                <a:xfrm>
                  <a:off x="1987" y="6912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312" name="Group 344"/>
              <p:cNvGrpSpPr>
                <a:grpSpLocks/>
              </p:cNvGrpSpPr>
              <p:nvPr/>
            </p:nvGrpSpPr>
            <p:grpSpPr bwMode="auto">
              <a:xfrm>
                <a:off x="2357" y="6912"/>
                <a:ext cx="370" cy="384"/>
                <a:chOff x="2357" y="6912"/>
                <a:chExt cx="370" cy="384"/>
              </a:xfrm>
            </p:grpSpPr>
            <p:sp>
              <p:nvSpPr>
                <p:cNvPr id="37067" name="Rectangle 95"/>
                <p:cNvSpPr>
                  <a:spLocks noChangeArrowheads="1"/>
                </p:cNvSpPr>
                <p:nvPr/>
              </p:nvSpPr>
              <p:spPr bwMode="auto">
                <a:xfrm>
                  <a:off x="2400" y="6912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068" name="Rectangle 343"/>
                <p:cNvSpPr>
                  <a:spLocks noChangeArrowheads="1"/>
                </p:cNvSpPr>
                <p:nvPr/>
              </p:nvSpPr>
              <p:spPr bwMode="auto">
                <a:xfrm>
                  <a:off x="2357" y="6912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313" name="Group 346"/>
              <p:cNvGrpSpPr>
                <a:grpSpLocks/>
              </p:cNvGrpSpPr>
              <p:nvPr/>
            </p:nvGrpSpPr>
            <p:grpSpPr bwMode="auto">
              <a:xfrm>
                <a:off x="2727" y="6912"/>
                <a:ext cx="369" cy="384"/>
                <a:chOff x="2727" y="6912"/>
                <a:chExt cx="369" cy="384"/>
              </a:xfrm>
            </p:grpSpPr>
            <p:sp>
              <p:nvSpPr>
                <p:cNvPr id="37065" name="Rectangle 96"/>
                <p:cNvSpPr>
                  <a:spLocks noChangeArrowheads="1"/>
                </p:cNvSpPr>
                <p:nvPr/>
              </p:nvSpPr>
              <p:spPr bwMode="auto">
                <a:xfrm>
                  <a:off x="2770" y="6912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066" name="Rectangle 345"/>
                <p:cNvSpPr>
                  <a:spLocks noChangeArrowheads="1"/>
                </p:cNvSpPr>
                <p:nvPr/>
              </p:nvSpPr>
              <p:spPr bwMode="auto">
                <a:xfrm>
                  <a:off x="2727" y="6912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314" name="Group 348"/>
              <p:cNvGrpSpPr>
                <a:grpSpLocks/>
              </p:cNvGrpSpPr>
              <p:nvPr/>
            </p:nvGrpSpPr>
            <p:grpSpPr bwMode="auto">
              <a:xfrm>
                <a:off x="0" y="7296"/>
                <a:ext cx="1617" cy="384"/>
                <a:chOff x="0" y="7296"/>
                <a:chExt cx="1617" cy="384"/>
              </a:xfrm>
            </p:grpSpPr>
            <p:sp>
              <p:nvSpPr>
                <p:cNvPr id="37063" name="Rectangle 97"/>
                <p:cNvSpPr>
                  <a:spLocks noChangeArrowheads="1"/>
                </p:cNvSpPr>
                <p:nvPr/>
              </p:nvSpPr>
              <p:spPr bwMode="auto">
                <a:xfrm>
                  <a:off x="43" y="7296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brijanje (muškarci)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064" name="Rectangle 347"/>
                <p:cNvSpPr>
                  <a:spLocks noChangeArrowheads="1"/>
                </p:cNvSpPr>
                <p:nvPr/>
              </p:nvSpPr>
              <p:spPr bwMode="auto">
                <a:xfrm>
                  <a:off x="0" y="7296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315" name="Group 350"/>
              <p:cNvGrpSpPr>
                <a:grpSpLocks/>
              </p:cNvGrpSpPr>
              <p:nvPr/>
            </p:nvGrpSpPr>
            <p:grpSpPr bwMode="auto">
              <a:xfrm>
                <a:off x="1617" y="7296"/>
                <a:ext cx="370" cy="384"/>
                <a:chOff x="1617" y="7296"/>
                <a:chExt cx="370" cy="384"/>
              </a:xfrm>
            </p:grpSpPr>
            <p:sp>
              <p:nvSpPr>
                <p:cNvPr id="37061" name="Rectangle 98"/>
                <p:cNvSpPr>
                  <a:spLocks noChangeArrowheads="1"/>
                </p:cNvSpPr>
                <p:nvPr/>
              </p:nvSpPr>
              <p:spPr bwMode="auto">
                <a:xfrm>
                  <a:off x="1660" y="7296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062" name="Rectangle 349"/>
                <p:cNvSpPr>
                  <a:spLocks noChangeArrowheads="1"/>
                </p:cNvSpPr>
                <p:nvPr/>
              </p:nvSpPr>
              <p:spPr bwMode="auto">
                <a:xfrm>
                  <a:off x="1617" y="7296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316" name="Group 352"/>
              <p:cNvGrpSpPr>
                <a:grpSpLocks/>
              </p:cNvGrpSpPr>
              <p:nvPr/>
            </p:nvGrpSpPr>
            <p:grpSpPr bwMode="auto">
              <a:xfrm>
                <a:off x="1987" y="7296"/>
                <a:ext cx="370" cy="384"/>
                <a:chOff x="1987" y="7296"/>
                <a:chExt cx="370" cy="384"/>
              </a:xfrm>
            </p:grpSpPr>
            <p:sp>
              <p:nvSpPr>
                <p:cNvPr id="37059" name="Rectangle 99"/>
                <p:cNvSpPr>
                  <a:spLocks noChangeArrowheads="1"/>
                </p:cNvSpPr>
                <p:nvPr/>
              </p:nvSpPr>
              <p:spPr bwMode="auto">
                <a:xfrm>
                  <a:off x="2030" y="7296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060" name="Rectangle 351"/>
                <p:cNvSpPr>
                  <a:spLocks noChangeArrowheads="1"/>
                </p:cNvSpPr>
                <p:nvPr/>
              </p:nvSpPr>
              <p:spPr bwMode="auto">
                <a:xfrm>
                  <a:off x="1987" y="7296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317" name="Group 354"/>
              <p:cNvGrpSpPr>
                <a:grpSpLocks/>
              </p:cNvGrpSpPr>
              <p:nvPr/>
            </p:nvGrpSpPr>
            <p:grpSpPr bwMode="auto">
              <a:xfrm>
                <a:off x="2357" y="7296"/>
                <a:ext cx="370" cy="384"/>
                <a:chOff x="2357" y="7296"/>
                <a:chExt cx="370" cy="384"/>
              </a:xfrm>
            </p:grpSpPr>
            <p:sp>
              <p:nvSpPr>
                <p:cNvPr id="37057" name="Rectangle 100"/>
                <p:cNvSpPr>
                  <a:spLocks noChangeArrowheads="1"/>
                </p:cNvSpPr>
                <p:nvPr/>
              </p:nvSpPr>
              <p:spPr bwMode="auto">
                <a:xfrm>
                  <a:off x="2400" y="7296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058" name="Rectangle 353"/>
                <p:cNvSpPr>
                  <a:spLocks noChangeArrowheads="1"/>
                </p:cNvSpPr>
                <p:nvPr/>
              </p:nvSpPr>
              <p:spPr bwMode="auto">
                <a:xfrm>
                  <a:off x="2357" y="7296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318" name="Group 356"/>
              <p:cNvGrpSpPr>
                <a:grpSpLocks/>
              </p:cNvGrpSpPr>
              <p:nvPr/>
            </p:nvGrpSpPr>
            <p:grpSpPr bwMode="auto">
              <a:xfrm>
                <a:off x="2727" y="7296"/>
                <a:ext cx="369" cy="384"/>
                <a:chOff x="2727" y="7296"/>
                <a:chExt cx="369" cy="384"/>
              </a:xfrm>
            </p:grpSpPr>
            <p:sp>
              <p:nvSpPr>
                <p:cNvPr id="37055" name="Rectangle 101"/>
                <p:cNvSpPr>
                  <a:spLocks noChangeArrowheads="1"/>
                </p:cNvSpPr>
                <p:nvPr/>
              </p:nvSpPr>
              <p:spPr bwMode="auto">
                <a:xfrm>
                  <a:off x="2770" y="7296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056" name="Rectangle 355"/>
                <p:cNvSpPr>
                  <a:spLocks noChangeArrowheads="1"/>
                </p:cNvSpPr>
                <p:nvPr/>
              </p:nvSpPr>
              <p:spPr bwMode="auto">
                <a:xfrm>
                  <a:off x="2727" y="7296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319" name="Group 360"/>
              <p:cNvGrpSpPr>
                <a:grpSpLocks/>
              </p:cNvGrpSpPr>
              <p:nvPr/>
            </p:nvGrpSpPr>
            <p:grpSpPr bwMode="auto">
              <a:xfrm>
                <a:off x="0" y="7680"/>
                <a:ext cx="1617" cy="384"/>
                <a:chOff x="0" y="7680"/>
                <a:chExt cx="1617" cy="384"/>
              </a:xfrm>
            </p:grpSpPr>
            <p:sp>
              <p:nvSpPr>
                <p:cNvPr id="37051" name="Rectangle 359"/>
                <p:cNvSpPr>
                  <a:spLocks noChangeArrowheads="1"/>
                </p:cNvSpPr>
                <p:nvPr/>
              </p:nvSpPr>
              <p:spPr bwMode="auto">
                <a:xfrm>
                  <a:off x="0" y="7680"/>
                  <a:ext cx="1617" cy="384"/>
                </a:xfrm>
                <a:prstGeom prst="rect">
                  <a:avLst/>
                </a:prstGeom>
                <a:solidFill>
                  <a:srgbClr val="E5E5E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7320" name="Group 358"/>
                <p:cNvGrpSpPr>
                  <a:grpSpLocks/>
                </p:cNvGrpSpPr>
                <p:nvPr/>
              </p:nvGrpSpPr>
              <p:grpSpPr bwMode="auto">
                <a:xfrm>
                  <a:off x="0" y="7680"/>
                  <a:ext cx="1617" cy="384"/>
                  <a:chOff x="0" y="7680"/>
                  <a:chExt cx="1617" cy="384"/>
                </a:xfrm>
              </p:grpSpPr>
              <p:sp>
                <p:nvSpPr>
                  <p:cNvPr id="37053" name="Rectangle 102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7680"/>
                    <a:ext cx="1531" cy="384"/>
                  </a:xfrm>
                  <a:prstGeom prst="rect">
                    <a:avLst/>
                  </a:prstGeom>
                  <a:solidFill>
                    <a:srgbClr val="E5E5E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 b="1">
                        <a:latin typeface="Vagrounded Light YU" pitchFamily="34" charset="0"/>
                        <a:cs typeface="Times New Roman" pitchFamily="18" charset="0"/>
                      </a:rPr>
                      <a:t>Oblačenje (20 poena)</a:t>
                    </a:r>
                    <a:endParaRPr lang="en-US" sz="1400">
                      <a:latin typeface="Vagrounded Light YU" pitchFamily="34" charset="0"/>
                      <a:cs typeface="Times New Roman" pitchFamily="18" charset="0"/>
                    </a:endParaRP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7054" name="Rectangle 35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7680"/>
                    <a:ext cx="1617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7321" name="Group 364"/>
              <p:cNvGrpSpPr>
                <a:grpSpLocks/>
              </p:cNvGrpSpPr>
              <p:nvPr/>
            </p:nvGrpSpPr>
            <p:grpSpPr bwMode="auto">
              <a:xfrm>
                <a:off x="1617" y="7680"/>
                <a:ext cx="370" cy="384"/>
                <a:chOff x="1617" y="7680"/>
                <a:chExt cx="370" cy="384"/>
              </a:xfrm>
            </p:grpSpPr>
            <p:sp>
              <p:nvSpPr>
                <p:cNvPr id="37047" name="Rectangle 363"/>
                <p:cNvSpPr>
                  <a:spLocks noChangeArrowheads="1"/>
                </p:cNvSpPr>
                <p:nvPr/>
              </p:nvSpPr>
              <p:spPr bwMode="auto">
                <a:xfrm>
                  <a:off x="1617" y="7680"/>
                  <a:ext cx="370" cy="384"/>
                </a:xfrm>
                <a:prstGeom prst="rect">
                  <a:avLst/>
                </a:prstGeom>
                <a:solidFill>
                  <a:srgbClr val="E5E5E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7322" name="Group 362"/>
                <p:cNvGrpSpPr>
                  <a:grpSpLocks/>
                </p:cNvGrpSpPr>
                <p:nvPr/>
              </p:nvGrpSpPr>
              <p:grpSpPr bwMode="auto">
                <a:xfrm>
                  <a:off x="1617" y="7680"/>
                  <a:ext cx="370" cy="384"/>
                  <a:chOff x="1617" y="7680"/>
                  <a:chExt cx="370" cy="384"/>
                </a:xfrm>
              </p:grpSpPr>
              <p:sp>
                <p:nvSpPr>
                  <p:cNvPr id="37049" name="Rectangle 103"/>
                  <p:cNvSpPr>
                    <a:spLocks noChangeArrowheads="1"/>
                  </p:cNvSpPr>
                  <p:nvPr/>
                </p:nvSpPr>
                <p:spPr bwMode="auto">
                  <a:xfrm>
                    <a:off x="1660" y="7680"/>
                    <a:ext cx="284" cy="384"/>
                  </a:xfrm>
                  <a:prstGeom prst="rect">
                    <a:avLst/>
                  </a:prstGeom>
                  <a:solidFill>
                    <a:srgbClr val="E5E5E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7050" name="Rectangle 361"/>
                  <p:cNvSpPr>
                    <a:spLocks noChangeArrowheads="1"/>
                  </p:cNvSpPr>
                  <p:nvPr/>
                </p:nvSpPr>
                <p:spPr bwMode="auto">
                  <a:xfrm>
                    <a:off x="1617" y="7680"/>
                    <a:ext cx="370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7323" name="Group 368"/>
              <p:cNvGrpSpPr>
                <a:grpSpLocks/>
              </p:cNvGrpSpPr>
              <p:nvPr/>
            </p:nvGrpSpPr>
            <p:grpSpPr bwMode="auto">
              <a:xfrm>
                <a:off x="1987" y="7680"/>
                <a:ext cx="370" cy="384"/>
                <a:chOff x="1987" y="7680"/>
                <a:chExt cx="370" cy="384"/>
              </a:xfrm>
            </p:grpSpPr>
            <p:sp>
              <p:nvSpPr>
                <p:cNvPr id="37043" name="Rectangle 367"/>
                <p:cNvSpPr>
                  <a:spLocks noChangeArrowheads="1"/>
                </p:cNvSpPr>
                <p:nvPr/>
              </p:nvSpPr>
              <p:spPr bwMode="auto">
                <a:xfrm>
                  <a:off x="1987" y="7680"/>
                  <a:ext cx="370" cy="384"/>
                </a:xfrm>
                <a:prstGeom prst="rect">
                  <a:avLst/>
                </a:prstGeom>
                <a:solidFill>
                  <a:srgbClr val="E5E5E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7324" name="Group 366"/>
                <p:cNvGrpSpPr>
                  <a:grpSpLocks/>
                </p:cNvGrpSpPr>
                <p:nvPr/>
              </p:nvGrpSpPr>
              <p:grpSpPr bwMode="auto">
                <a:xfrm>
                  <a:off x="1987" y="7680"/>
                  <a:ext cx="370" cy="384"/>
                  <a:chOff x="1987" y="7680"/>
                  <a:chExt cx="370" cy="384"/>
                </a:xfrm>
              </p:grpSpPr>
              <p:sp>
                <p:nvSpPr>
                  <p:cNvPr id="37045" name="Rectangle 104"/>
                  <p:cNvSpPr>
                    <a:spLocks noChangeArrowheads="1"/>
                  </p:cNvSpPr>
                  <p:nvPr/>
                </p:nvSpPr>
                <p:spPr bwMode="auto">
                  <a:xfrm>
                    <a:off x="2030" y="7680"/>
                    <a:ext cx="284" cy="384"/>
                  </a:xfrm>
                  <a:prstGeom prst="rect">
                    <a:avLst/>
                  </a:prstGeom>
                  <a:solidFill>
                    <a:srgbClr val="E5E5E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7046" name="Rectangle 365"/>
                  <p:cNvSpPr>
                    <a:spLocks noChangeArrowheads="1"/>
                  </p:cNvSpPr>
                  <p:nvPr/>
                </p:nvSpPr>
                <p:spPr bwMode="auto">
                  <a:xfrm>
                    <a:off x="1987" y="7680"/>
                    <a:ext cx="370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7325" name="Group 372"/>
              <p:cNvGrpSpPr>
                <a:grpSpLocks/>
              </p:cNvGrpSpPr>
              <p:nvPr/>
            </p:nvGrpSpPr>
            <p:grpSpPr bwMode="auto">
              <a:xfrm>
                <a:off x="2357" y="7680"/>
                <a:ext cx="370" cy="384"/>
                <a:chOff x="2357" y="7680"/>
                <a:chExt cx="370" cy="384"/>
              </a:xfrm>
            </p:grpSpPr>
            <p:sp>
              <p:nvSpPr>
                <p:cNvPr id="37039" name="Rectangle 371"/>
                <p:cNvSpPr>
                  <a:spLocks noChangeArrowheads="1"/>
                </p:cNvSpPr>
                <p:nvPr/>
              </p:nvSpPr>
              <p:spPr bwMode="auto">
                <a:xfrm>
                  <a:off x="2357" y="7680"/>
                  <a:ext cx="370" cy="384"/>
                </a:xfrm>
                <a:prstGeom prst="rect">
                  <a:avLst/>
                </a:prstGeom>
                <a:solidFill>
                  <a:srgbClr val="E5E5E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7326" name="Group 370"/>
                <p:cNvGrpSpPr>
                  <a:grpSpLocks/>
                </p:cNvGrpSpPr>
                <p:nvPr/>
              </p:nvGrpSpPr>
              <p:grpSpPr bwMode="auto">
                <a:xfrm>
                  <a:off x="2357" y="7680"/>
                  <a:ext cx="370" cy="384"/>
                  <a:chOff x="2357" y="7680"/>
                  <a:chExt cx="370" cy="384"/>
                </a:xfrm>
              </p:grpSpPr>
              <p:sp>
                <p:nvSpPr>
                  <p:cNvPr id="37041" name="Rectangle 105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7680"/>
                    <a:ext cx="284" cy="384"/>
                  </a:xfrm>
                  <a:prstGeom prst="rect">
                    <a:avLst/>
                  </a:prstGeom>
                  <a:solidFill>
                    <a:srgbClr val="E5E5E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7042" name="Rectangle 369"/>
                  <p:cNvSpPr>
                    <a:spLocks noChangeArrowheads="1"/>
                  </p:cNvSpPr>
                  <p:nvPr/>
                </p:nvSpPr>
                <p:spPr bwMode="auto">
                  <a:xfrm>
                    <a:off x="2357" y="7680"/>
                    <a:ext cx="370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7327" name="Group 376"/>
              <p:cNvGrpSpPr>
                <a:grpSpLocks/>
              </p:cNvGrpSpPr>
              <p:nvPr/>
            </p:nvGrpSpPr>
            <p:grpSpPr bwMode="auto">
              <a:xfrm>
                <a:off x="2727" y="7680"/>
                <a:ext cx="369" cy="384"/>
                <a:chOff x="2727" y="7680"/>
                <a:chExt cx="369" cy="384"/>
              </a:xfrm>
            </p:grpSpPr>
            <p:sp>
              <p:nvSpPr>
                <p:cNvPr id="37035" name="Rectangle 375"/>
                <p:cNvSpPr>
                  <a:spLocks noChangeArrowheads="1"/>
                </p:cNvSpPr>
                <p:nvPr/>
              </p:nvSpPr>
              <p:spPr bwMode="auto">
                <a:xfrm>
                  <a:off x="2727" y="7680"/>
                  <a:ext cx="369" cy="384"/>
                </a:xfrm>
                <a:prstGeom prst="rect">
                  <a:avLst/>
                </a:prstGeom>
                <a:solidFill>
                  <a:srgbClr val="E5E5E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7328" name="Group 374"/>
                <p:cNvGrpSpPr>
                  <a:grpSpLocks/>
                </p:cNvGrpSpPr>
                <p:nvPr/>
              </p:nvGrpSpPr>
              <p:grpSpPr bwMode="auto">
                <a:xfrm>
                  <a:off x="2727" y="7680"/>
                  <a:ext cx="369" cy="384"/>
                  <a:chOff x="2727" y="7680"/>
                  <a:chExt cx="369" cy="384"/>
                </a:xfrm>
              </p:grpSpPr>
              <p:sp>
                <p:nvSpPr>
                  <p:cNvPr id="37037" name="Rectangle 106"/>
                  <p:cNvSpPr>
                    <a:spLocks noChangeArrowheads="1"/>
                  </p:cNvSpPr>
                  <p:nvPr/>
                </p:nvSpPr>
                <p:spPr bwMode="auto">
                  <a:xfrm>
                    <a:off x="2770" y="7680"/>
                    <a:ext cx="283" cy="384"/>
                  </a:xfrm>
                  <a:prstGeom prst="rect">
                    <a:avLst/>
                  </a:prstGeom>
                  <a:solidFill>
                    <a:srgbClr val="E5E5E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7038" name="Rectangle 373"/>
                  <p:cNvSpPr>
                    <a:spLocks noChangeArrowheads="1"/>
                  </p:cNvSpPr>
                  <p:nvPr/>
                </p:nvSpPr>
                <p:spPr bwMode="auto">
                  <a:xfrm>
                    <a:off x="2727" y="7680"/>
                    <a:ext cx="369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7329" name="Group 378"/>
              <p:cNvGrpSpPr>
                <a:grpSpLocks/>
              </p:cNvGrpSpPr>
              <p:nvPr/>
            </p:nvGrpSpPr>
            <p:grpSpPr bwMode="auto">
              <a:xfrm>
                <a:off x="0" y="8064"/>
                <a:ext cx="1617" cy="384"/>
                <a:chOff x="0" y="8064"/>
                <a:chExt cx="1617" cy="384"/>
              </a:xfrm>
            </p:grpSpPr>
            <p:sp>
              <p:nvSpPr>
                <p:cNvPr id="37033" name="Rectangle 107"/>
                <p:cNvSpPr>
                  <a:spLocks noChangeArrowheads="1"/>
                </p:cNvSpPr>
                <p:nvPr/>
              </p:nvSpPr>
              <p:spPr bwMode="auto">
                <a:xfrm>
                  <a:off x="43" y="8064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oblačenje gornjih delova odeće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034" name="Rectangle 377"/>
                <p:cNvSpPr>
                  <a:spLocks noChangeArrowheads="1"/>
                </p:cNvSpPr>
                <p:nvPr/>
              </p:nvSpPr>
              <p:spPr bwMode="auto">
                <a:xfrm>
                  <a:off x="0" y="8064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330" name="Group 380"/>
              <p:cNvGrpSpPr>
                <a:grpSpLocks/>
              </p:cNvGrpSpPr>
              <p:nvPr/>
            </p:nvGrpSpPr>
            <p:grpSpPr bwMode="auto">
              <a:xfrm>
                <a:off x="1617" y="8064"/>
                <a:ext cx="370" cy="384"/>
                <a:chOff x="1617" y="8064"/>
                <a:chExt cx="370" cy="384"/>
              </a:xfrm>
            </p:grpSpPr>
            <p:sp>
              <p:nvSpPr>
                <p:cNvPr id="37031" name="Rectangle 108"/>
                <p:cNvSpPr>
                  <a:spLocks noChangeArrowheads="1"/>
                </p:cNvSpPr>
                <p:nvPr/>
              </p:nvSpPr>
              <p:spPr bwMode="auto">
                <a:xfrm>
                  <a:off x="1660" y="806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032" name="Rectangle 379"/>
                <p:cNvSpPr>
                  <a:spLocks noChangeArrowheads="1"/>
                </p:cNvSpPr>
                <p:nvPr/>
              </p:nvSpPr>
              <p:spPr bwMode="auto">
                <a:xfrm>
                  <a:off x="1617" y="806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331" name="Group 382"/>
              <p:cNvGrpSpPr>
                <a:grpSpLocks/>
              </p:cNvGrpSpPr>
              <p:nvPr/>
            </p:nvGrpSpPr>
            <p:grpSpPr bwMode="auto">
              <a:xfrm>
                <a:off x="1987" y="8064"/>
                <a:ext cx="370" cy="384"/>
                <a:chOff x="1987" y="8064"/>
                <a:chExt cx="370" cy="384"/>
              </a:xfrm>
            </p:grpSpPr>
            <p:sp>
              <p:nvSpPr>
                <p:cNvPr id="37029" name="Rectangle 109"/>
                <p:cNvSpPr>
                  <a:spLocks noChangeArrowheads="1"/>
                </p:cNvSpPr>
                <p:nvPr/>
              </p:nvSpPr>
              <p:spPr bwMode="auto">
                <a:xfrm>
                  <a:off x="2030" y="806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030" name="Rectangle 381"/>
                <p:cNvSpPr>
                  <a:spLocks noChangeArrowheads="1"/>
                </p:cNvSpPr>
                <p:nvPr/>
              </p:nvSpPr>
              <p:spPr bwMode="auto">
                <a:xfrm>
                  <a:off x="1987" y="806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332" name="Group 384"/>
              <p:cNvGrpSpPr>
                <a:grpSpLocks/>
              </p:cNvGrpSpPr>
              <p:nvPr/>
            </p:nvGrpSpPr>
            <p:grpSpPr bwMode="auto">
              <a:xfrm>
                <a:off x="2357" y="8064"/>
                <a:ext cx="370" cy="384"/>
                <a:chOff x="2357" y="8064"/>
                <a:chExt cx="370" cy="384"/>
              </a:xfrm>
            </p:grpSpPr>
            <p:sp>
              <p:nvSpPr>
                <p:cNvPr id="37027" name="Rectangle 110"/>
                <p:cNvSpPr>
                  <a:spLocks noChangeArrowheads="1"/>
                </p:cNvSpPr>
                <p:nvPr/>
              </p:nvSpPr>
              <p:spPr bwMode="auto">
                <a:xfrm>
                  <a:off x="2400" y="806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028" name="Rectangle 383"/>
                <p:cNvSpPr>
                  <a:spLocks noChangeArrowheads="1"/>
                </p:cNvSpPr>
                <p:nvPr/>
              </p:nvSpPr>
              <p:spPr bwMode="auto">
                <a:xfrm>
                  <a:off x="2357" y="806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333" name="Group 386"/>
              <p:cNvGrpSpPr>
                <a:grpSpLocks/>
              </p:cNvGrpSpPr>
              <p:nvPr/>
            </p:nvGrpSpPr>
            <p:grpSpPr bwMode="auto">
              <a:xfrm>
                <a:off x="2727" y="8064"/>
                <a:ext cx="369" cy="384"/>
                <a:chOff x="2727" y="8064"/>
                <a:chExt cx="369" cy="384"/>
              </a:xfrm>
            </p:grpSpPr>
            <p:sp>
              <p:nvSpPr>
                <p:cNvPr id="37025" name="Rectangle 111"/>
                <p:cNvSpPr>
                  <a:spLocks noChangeArrowheads="1"/>
                </p:cNvSpPr>
                <p:nvPr/>
              </p:nvSpPr>
              <p:spPr bwMode="auto">
                <a:xfrm>
                  <a:off x="2770" y="8064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026" name="Rectangle 385"/>
                <p:cNvSpPr>
                  <a:spLocks noChangeArrowheads="1"/>
                </p:cNvSpPr>
                <p:nvPr/>
              </p:nvSpPr>
              <p:spPr bwMode="auto">
                <a:xfrm>
                  <a:off x="2727" y="8064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334" name="Group 388"/>
              <p:cNvGrpSpPr>
                <a:grpSpLocks/>
              </p:cNvGrpSpPr>
              <p:nvPr/>
            </p:nvGrpSpPr>
            <p:grpSpPr bwMode="auto">
              <a:xfrm>
                <a:off x="0" y="8448"/>
                <a:ext cx="1617" cy="384"/>
                <a:chOff x="0" y="8448"/>
                <a:chExt cx="1617" cy="384"/>
              </a:xfrm>
            </p:grpSpPr>
            <p:sp>
              <p:nvSpPr>
                <p:cNvPr id="37023" name="Rectangle 112"/>
                <p:cNvSpPr>
                  <a:spLocks noChangeArrowheads="1"/>
                </p:cNvSpPr>
                <p:nvPr/>
              </p:nvSpPr>
              <p:spPr bwMode="auto">
                <a:xfrm>
                  <a:off x="43" y="8448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svlačenje gornjih delova odeće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024" name="Rectangle 387"/>
                <p:cNvSpPr>
                  <a:spLocks noChangeArrowheads="1"/>
                </p:cNvSpPr>
                <p:nvPr/>
              </p:nvSpPr>
              <p:spPr bwMode="auto">
                <a:xfrm>
                  <a:off x="0" y="8448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335" name="Group 390"/>
              <p:cNvGrpSpPr>
                <a:grpSpLocks/>
              </p:cNvGrpSpPr>
              <p:nvPr/>
            </p:nvGrpSpPr>
            <p:grpSpPr bwMode="auto">
              <a:xfrm>
                <a:off x="1617" y="8448"/>
                <a:ext cx="370" cy="384"/>
                <a:chOff x="1617" y="8448"/>
                <a:chExt cx="370" cy="384"/>
              </a:xfrm>
            </p:grpSpPr>
            <p:sp>
              <p:nvSpPr>
                <p:cNvPr id="37021" name="Rectangle 113"/>
                <p:cNvSpPr>
                  <a:spLocks noChangeArrowheads="1"/>
                </p:cNvSpPr>
                <p:nvPr/>
              </p:nvSpPr>
              <p:spPr bwMode="auto">
                <a:xfrm>
                  <a:off x="1660" y="8448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022" name="Rectangle 389"/>
                <p:cNvSpPr>
                  <a:spLocks noChangeArrowheads="1"/>
                </p:cNvSpPr>
                <p:nvPr/>
              </p:nvSpPr>
              <p:spPr bwMode="auto">
                <a:xfrm>
                  <a:off x="1617" y="844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336" name="Group 392"/>
              <p:cNvGrpSpPr>
                <a:grpSpLocks/>
              </p:cNvGrpSpPr>
              <p:nvPr/>
            </p:nvGrpSpPr>
            <p:grpSpPr bwMode="auto">
              <a:xfrm>
                <a:off x="1987" y="8448"/>
                <a:ext cx="370" cy="384"/>
                <a:chOff x="1987" y="8448"/>
                <a:chExt cx="370" cy="384"/>
              </a:xfrm>
            </p:grpSpPr>
            <p:sp>
              <p:nvSpPr>
                <p:cNvPr id="37019" name="Rectangle 114"/>
                <p:cNvSpPr>
                  <a:spLocks noChangeArrowheads="1"/>
                </p:cNvSpPr>
                <p:nvPr/>
              </p:nvSpPr>
              <p:spPr bwMode="auto">
                <a:xfrm>
                  <a:off x="2030" y="8448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020" name="Rectangle 391"/>
                <p:cNvSpPr>
                  <a:spLocks noChangeArrowheads="1"/>
                </p:cNvSpPr>
                <p:nvPr/>
              </p:nvSpPr>
              <p:spPr bwMode="auto">
                <a:xfrm>
                  <a:off x="1987" y="844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337" name="Group 394"/>
              <p:cNvGrpSpPr>
                <a:grpSpLocks/>
              </p:cNvGrpSpPr>
              <p:nvPr/>
            </p:nvGrpSpPr>
            <p:grpSpPr bwMode="auto">
              <a:xfrm>
                <a:off x="2357" y="8448"/>
                <a:ext cx="370" cy="384"/>
                <a:chOff x="2357" y="8448"/>
                <a:chExt cx="370" cy="384"/>
              </a:xfrm>
            </p:grpSpPr>
            <p:sp>
              <p:nvSpPr>
                <p:cNvPr id="37017" name="Rectangle 115"/>
                <p:cNvSpPr>
                  <a:spLocks noChangeArrowheads="1"/>
                </p:cNvSpPr>
                <p:nvPr/>
              </p:nvSpPr>
              <p:spPr bwMode="auto">
                <a:xfrm>
                  <a:off x="2400" y="8448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018" name="Rectangle 393"/>
                <p:cNvSpPr>
                  <a:spLocks noChangeArrowheads="1"/>
                </p:cNvSpPr>
                <p:nvPr/>
              </p:nvSpPr>
              <p:spPr bwMode="auto">
                <a:xfrm>
                  <a:off x="2357" y="844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338" name="Group 396"/>
              <p:cNvGrpSpPr>
                <a:grpSpLocks/>
              </p:cNvGrpSpPr>
              <p:nvPr/>
            </p:nvGrpSpPr>
            <p:grpSpPr bwMode="auto">
              <a:xfrm>
                <a:off x="2727" y="8448"/>
                <a:ext cx="369" cy="384"/>
                <a:chOff x="2727" y="8448"/>
                <a:chExt cx="369" cy="384"/>
              </a:xfrm>
            </p:grpSpPr>
            <p:sp>
              <p:nvSpPr>
                <p:cNvPr id="37015" name="Rectangle 116"/>
                <p:cNvSpPr>
                  <a:spLocks noChangeArrowheads="1"/>
                </p:cNvSpPr>
                <p:nvPr/>
              </p:nvSpPr>
              <p:spPr bwMode="auto">
                <a:xfrm>
                  <a:off x="2770" y="8448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016" name="Rectangle 395"/>
                <p:cNvSpPr>
                  <a:spLocks noChangeArrowheads="1"/>
                </p:cNvSpPr>
                <p:nvPr/>
              </p:nvSpPr>
              <p:spPr bwMode="auto">
                <a:xfrm>
                  <a:off x="2727" y="8448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339" name="Group 398"/>
              <p:cNvGrpSpPr>
                <a:grpSpLocks/>
              </p:cNvGrpSpPr>
              <p:nvPr/>
            </p:nvGrpSpPr>
            <p:grpSpPr bwMode="auto">
              <a:xfrm>
                <a:off x="0" y="8832"/>
                <a:ext cx="1617" cy="384"/>
                <a:chOff x="0" y="8832"/>
                <a:chExt cx="1617" cy="384"/>
              </a:xfrm>
            </p:grpSpPr>
            <p:sp>
              <p:nvSpPr>
                <p:cNvPr id="37013" name="Rectangle 117"/>
                <p:cNvSpPr>
                  <a:spLocks noChangeArrowheads="1"/>
                </p:cNvSpPr>
                <p:nvPr/>
              </p:nvSpPr>
              <p:spPr bwMode="auto">
                <a:xfrm>
                  <a:off x="43" y="8832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oblačenje donjih delova odeće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014" name="Rectangle 397"/>
                <p:cNvSpPr>
                  <a:spLocks noChangeArrowheads="1"/>
                </p:cNvSpPr>
                <p:nvPr/>
              </p:nvSpPr>
              <p:spPr bwMode="auto">
                <a:xfrm>
                  <a:off x="0" y="8832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340" name="Group 400"/>
              <p:cNvGrpSpPr>
                <a:grpSpLocks/>
              </p:cNvGrpSpPr>
              <p:nvPr/>
            </p:nvGrpSpPr>
            <p:grpSpPr bwMode="auto">
              <a:xfrm>
                <a:off x="1617" y="8832"/>
                <a:ext cx="370" cy="384"/>
                <a:chOff x="1617" y="8832"/>
                <a:chExt cx="370" cy="384"/>
              </a:xfrm>
            </p:grpSpPr>
            <p:sp>
              <p:nvSpPr>
                <p:cNvPr id="37011" name="Rectangle 118"/>
                <p:cNvSpPr>
                  <a:spLocks noChangeArrowheads="1"/>
                </p:cNvSpPr>
                <p:nvPr/>
              </p:nvSpPr>
              <p:spPr bwMode="auto">
                <a:xfrm>
                  <a:off x="1660" y="8832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012" name="Rectangle 399"/>
                <p:cNvSpPr>
                  <a:spLocks noChangeArrowheads="1"/>
                </p:cNvSpPr>
                <p:nvPr/>
              </p:nvSpPr>
              <p:spPr bwMode="auto">
                <a:xfrm>
                  <a:off x="1617" y="8832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341" name="Group 402"/>
              <p:cNvGrpSpPr>
                <a:grpSpLocks/>
              </p:cNvGrpSpPr>
              <p:nvPr/>
            </p:nvGrpSpPr>
            <p:grpSpPr bwMode="auto">
              <a:xfrm>
                <a:off x="1987" y="8832"/>
                <a:ext cx="370" cy="384"/>
                <a:chOff x="1987" y="8832"/>
                <a:chExt cx="370" cy="384"/>
              </a:xfrm>
            </p:grpSpPr>
            <p:sp>
              <p:nvSpPr>
                <p:cNvPr id="37009" name="Rectangle 119"/>
                <p:cNvSpPr>
                  <a:spLocks noChangeArrowheads="1"/>
                </p:cNvSpPr>
                <p:nvPr/>
              </p:nvSpPr>
              <p:spPr bwMode="auto">
                <a:xfrm>
                  <a:off x="2030" y="8832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010" name="Rectangle 401"/>
                <p:cNvSpPr>
                  <a:spLocks noChangeArrowheads="1"/>
                </p:cNvSpPr>
                <p:nvPr/>
              </p:nvSpPr>
              <p:spPr bwMode="auto">
                <a:xfrm>
                  <a:off x="1987" y="8832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342" name="Group 404"/>
              <p:cNvGrpSpPr>
                <a:grpSpLocks/>
              </p:cNvGrpSpPr>
              <p:nvPr/>
            </p:nvGrpSpPr>
            <p:grpSpPr bwMode="auto">
              <a:xfrm>
                <a:off x="2357" y="8832"/>
                <a:ext cx="370" cy="384"/>
                <a:chOff x="2357" y="8832"/>
                <a:chExt cx="370" cy="384"/>
              </a:xfrm>
            </p:grpSpPr>
            <p:sp>
              <p:nvSpPr>
                <p:cNvPr id="37007" name="Rectangle 120"/>
                <p:cNvSpPr>
                  <a:spLocks noChangeArrowheads="1"/>
                </p:cNvSpPr>
                <p:nvPr/>
              </p:nvSpPr>
              <p:spPr bwMode="auto">
                <a:xfrm>
                  <a:off x="2400" y="8832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008" name="Rectangle 403"/>
                <p:cNvSpPr>
                  <a:spLocks noChangeArrowheads="1"/>
                </p:cNvSpPr>
                <p:nvPr/>
              </p:nvSpPr>
              <p:spPr bwMode="auto">
                <a:xfrm>
                  <a:off x="2357" y="8832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343" name="Group 406"/>
              <p:cNvGrpSpPr>
                <a:grpSpLocks/>
              </p:cNvGrpSpPr>
              <p:nvPr/>
            </p:nvGrpSpPr>
            <p:grpSpPr bwMode="auto">
              <a:xfrm>
                <a:off x="2727" y="8832"/>
                <a:ext cx="369" cy="384"/>
                <a:chOff x="2727" y="8832"/>
                <a:chExt cx="369" cy="384"/>
              </a:xfrm>
            </p:grpSpPr>
            <p:sp>
              <p:nvSpPr>
                <p:cNvPr id="37005" name="Rectangle 121"/>
                <p:cNvSpPr>
                  <a:spLocks noChangeArrowheads="1"/>
                </p:cNvSpPr>
                <p:nvPr/>
              </p:nvSpPr>
              <p:spPr bwMode="auto">
                <a:xfrm>
                  <a:off x="2770" y="8832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006" name="Rectangle 405"/>
                <p:cNvSpPr>
                  <a:spLocks noChangeArrowheads="1"/>
                </p:cNvSpPr>
                <p:nvPr/>
              </p:nvSpPr>
              <p:spPr bwMode="auto">
                <a:xfrm>
                  <a:off x="2727" y="8832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344" name="Group 408"/>
              <p:cNvGrpSpPr>
                <a:grpSpLocks/>
              </p:cNvGrpSpPr>
              <p:nvPr/>
            </p:nvGrpSpPr>
            <p:grpSpPr bwMode="auto">
              <a:xfrm>
                <a:off x="0" y="9216"/>
                <a:ext cx="1617" cy="384"/>
                <a:chOff x="0" y="9216"/>
                <a:chExt cx="1617" cy="384"/>
              </a:xfrm>
            </p:grpSpPr>
            <p:sp>
              <p:nvSpPr>
                <p:cNvPr id="37003" name="Rectangle 122"/>
                <p:cNvSpPr>
                  <a:spLocks noChangeArrowheads="1"/>
                </p:cNvSpPr>
                <p:nvPr/>
              </p:nvSpPr>
              <p:spPr bwMode="auto">
                <a:xfrm>
                  <a:off x="43" y="9216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svlačenje donjih delova odeće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004" name="Rectangle 407"/>
                <p:cNvSpPr>
                  <a:spLocks noChangeArrowheads="1"/>
                </p:cNvSpPr>
                <p:nvPr/>
              </p:nvSpPr>
              <p:spPr bwMode="auto">
                <a:xfrm>
                  <a:off x="0" y="9216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345" name="Group 410"/>
              <p:cNvGrpSpPr>
                <a:grpSpLocks/>
              </p:cNvGrpSpPr>
              <p:nvPr/>
            </p:nvGrpSpPr>
            <p:grpSpPr bwMode="auto">
              <a:xfrm>
                <a:off x="1617" y="9216"/>
                <a:ext cx="370" cy="384"/>
                <a:chOff x="1617" y="9216"/>
                <a:chExt cx="370" cy="384"/>
              </a:xfrm>
            </p:grpSpPr>
            <p:sp>
              <p:nvSpPr>
                <p:cNvPr id="37001" name="Rectangle 123"/>
                <p:cNvSpPr>
                  <a:spLocks noChangeArrowheads="1"/>
                </p:cNvSpPr>
                <p:nvPr/>
              </p:nvSpPr>
              <p:spPr bwMode="auto">
                <a:xfrm>
                  <a:off x="1660" y="9216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002" name="Rectangle 409"/>
                <p:cNvSpPr>
                  <a:spLocks noChangeArrowheads="1"/>
                </p:cNvSpPr>
                <p:nvPr/>
              </p:nvSpPr>
              <p:spPr bwMode="auto">
                <a:xfrm>
                  <a:off x="1617" y="9216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346" name="Group 412"/>
              <p:cNvGrpSpPr>
                <a:grpSpLocks/>
              </p:cNvGrpSpPr>
              <p:nvPr/>
            </p:nvGrpSpPr>
            <p:grpSpPr bwMode="auto">
              <a:xfrm>
                <a:off x="1987" y="9216"/>
                <a:ext cx="370" cy="384"/>
                <a:chOff x="1987" y="9216"/>
                <a:chExt cx="370" cy="384"/>
              </a:xfrm>
            </p:grpSpPr>
            <p:sp>
              <p:nvSpPr>
                <p:cNvPr id="36999" name="Rectangle 124"/>
                <p:cNvSpPr>
                  <a:spLocks noChangeArrowheads="1"/>
                </p:cNvSpPr>
                <p:nvPr/>
              </p:nvSpPr>
              <p:spPr bwMode="auto">
                <a:xfrm>
                  <a:off x="2030" y="9216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7000" name="Rectangle 411"/>
                <p:cNvSpPr>
                  <a:spLocks noChangeArrowheads="1"/>
                </p:cNvSpPr>
                <p:nvPr/>
              </p:nvSpPr>
              <p:spPr bwMode="auto">
                <a:xfrm>
                  <a:off x="1987" y="9216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347" name="Group 414"/>
              <p:cNvGrpSpPr>
                <a:grpSpLocks/>
              </p:cNvGrpSpPr>
              <p:nvPr/>
            </p:nvGrpSpPr>
            <p:grpSpPr bwMode="auto">
              <a:xfrm>
                <a:off x="2357" y="9216"/>
                <a:ext cx="370" cy="384"/>
                <a:chOff x="2357" y="9216"/>
                <a:chExt cx="370" cy="384"/>
              </a:xfrm>
            </p:grpSpPr>
            <p:sp>
              <p:nvSpPr>
                <p:cNvPr id="36997" name="Rectangle 125"/>
                <p:cNvSpPr>
                  <a:spLocks noChangeArrowheads="1"/>
                </p:cNvSpPr>
                <p:nvPr/>
              </p:nvSpPr>
              <p:spPr bwMode="auto">
                <a:xfrm>
                  <a:off x="2400" y="9216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6998" name="Rectangle 413"/>
                <p:cNvSpPr>
                  <a:spLocks noChangeArrowheads="1"/>
                </p:cNvSpPr>
                <p:nvPr/>
              </p:nvSpPr>
              <p:spPr bwMode="auto">
                <a:xfrm>
                  <a:off x="2357" y="9216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348" name="Group 416"/>
              <p:cNvGrpSpPr>
                <a:grpSpLocks/>
              </p:cNvGrpSpPr>
              <p:nvPr/>
            </p:nvGrpSpPr>
            <p:grpSpPr bwMode="auto">
              <a:xfrm>
                <a:off x="2727" y="9216"/>
                <a:ext cx="369" cy="384"/>
                <a:chOff x="2727" y="9216"/>
                <a:chExt cx="369" cy="384"/>
              </a:xfrm>
            </p:grpSpPr>
            <p:sp>
              <p:nvSpPr>
                <p:cNvPr id="36995" name="Rectangle 126"/>
                <p:cNvSpPr>
                  <a:spLocks noChangeArrowheads="1"/>
                </p:cNvSpPr>
                <p:nvPr/>
              </p:nvSpPr>
              <p:spPr bwMode="auto">
                <a:xfrm>
                  <a:off x="2770" y="9216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6996" name="Rectangle 415"/>
                <p:cNvSpPr>
                  <a:spLocks noChangeArrowheads="1"/>
                </p:cNvSpPr>
                <p:nvPr/>
              </p:nvSpPr>
              <p:spPr bwMode="auto">
                <a:xfrm>
                  <a:off x="2727" y="9216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36869" name="Rectangle 418"/>
            <p:cNvSpPr>
              <a:spLocks noChangeArrowheads="1"/>
            </p:cNvSpPr>
            <p:nvPr/>
          </p:nvSpPr>
          <p:spPr bwMode="auto">
            <a:xfrm>
              <a:off x="-3" y="-3"/>
              <a:ext cx="3102" cy="9606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6867" name="Rectangle 420"/>
          <p:cNvSpPr>
            <a:spLocks noChangeArrowheads="1"/>
          </p:cNvSpPr>
          <p:nvPr/>
        </p:nvSpPr>
        <p:spPr bwMode="auto">
          <a:xfrm>
            <a:off x="6553200" y="1371600"/>
            <a:ext cx="21717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Latn-CS" sz="4400">
                <a:solidFill>
                  <a:schemeClr val="tx2"/>
                </a:solidFill>
                <a:latin typeface="Tahoma" pitchFamily="34" charset="0"/>
              </a:rPr>
              <a:t>QIF test</a:t>
            </a:r>
            <a:endParaRPr lang="en-GB" sz="440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39"/>
          <p:cNvGrpSpPr>
            <a:grpSpLocks/>
          </p:cNvGrpSpPr>
          <p:nvPr/>
        </p:nvGrpSpPr>
        <p:grpSpPr bwMode="auto">
          <a:xfrm>
            <a:off x="762000" y="457200"/>
            <a:ext cx="6272213" cy="6096000"/>
            <a:chOff x="-3" y="-3"/>
            <a:chExt cx="3102" cy="10374"/>
          </a:xfrm>
        </p:grpSpPr>
        <p:grpSp>
          <p:nvGrpSpPr>
            <p:cNvPr id="3" name="Group 437"/>
            <p:cNvGrpSpPr>
              <a:grpSpLocks/>
            </p:cNvGrpSpPr>
            <p:nvPr/>
          </p:nvGrpSpPr>
          <p:grpSpPr bwMode="auto">
            <a:xfrm>
              <a:off x="0" y="0"/>
              <a:ext cx="3096" cy="10368"/>
              <a:chOff x="0" y="0"/>
              <a:chExt cx="3096" cy="10368"/>
            </a:xfrm>
          </p:grpSpPr>
          <p:grpSp>
            <p:nvGrpSpPr>
              <p:cNvPr id="4" name="Group 138"/>
              <p:cNvGrpSpPr>
                <a:grpSpLocks/>
              </p:cNvGrpSpPr>
              <p:nvPr/>
            </p:nvGrpSpPr>
            <p:grpSpPr bwMode="auto">
              <a:xfrm>
                <a:off x="0" y="0"/>
                <a:ext cx="1617" cy="384"/>
                <a:chOff x="0" y="0"/>
                <a:chExt cx="1617" cy="384"/>
              </a:xfrm>
            </p:grpSpPr>
            <p:sp>
              <p:nvSpPr>
                <p:cNvPr id="38327" name="Rectangle 2"/>
                <p:cNvSpPr>
                  <a:spLocks noChangeArrowheads="1"/>
                </p:cNvSpPr>
                <p:nvPr/>
              </p:nvSpPr>
              <p:spPr bwMode="auto">
                <a:xfrm>
                  <a:off x="43" y="0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oblačenje toplih gornjih delova odeće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328" name="Rectangle 137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5" name="Group 140"/>
              <p:cNvGrpSpPr>
                <a:grpSpLocks/>
              </p:cNvGrpSpPr>
              <p:nvPr/>
            </p:nvGrpSpPr>
            <p:grpSpPr bwMode="auto">
              <a:xfrm>
                <a:off x="1617" y="0"/>
                <a:ext cx="370" cy="384"/>
                <a:chOff x="1617" y="0"/>
                <a:chExt cx="370" cy="384"/>
              </a:xfrm>
            </p:grpSpPr>
            <p:sp>
              <p:nvSpPr>
                <p:cNvPr id="38325" name="Rectangle 3"/>
                <p:cNvSpPr>
                  <a:spLocks noChangeArrowheads="1"/>
                </p:cNvSpPr>
                <p:nvPr/>
              </p:nvSpPr>
              <p:spPr bwMode="auto">
                <a:xfrm>
                  <a:off x="1660" y="0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326" name="Rectangle 139"/>
                <p:cNvSpPr>
                  <a:spLocks noChangeArrowheads="1"/>
                </p:cNvSpPr>
                <p:nvPr/>
              </p:nvSpPr>
              <p:spPr bwMode="auto">
                <a:xfrm>
                  <a:off x="1617" y="0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6" name="Group 142"/>
              <p:cNvGrpSpPr>
                <a:grpSpLocks/>
              </p:cNvGrpSpPr>
              <p:nvPr/>
            </p:nvGrpSpPr>
            <p:grpSpPr bwMode="auto">
              <a:xfrm>
                <a:off x="1987" y="0"/>
                <a:ext cx="370" cy="384"/>
                <a:chOff x="1987" y="0"/>
                <a:chExt cx="370" cy="384"/>
              </a:xfrm>
            </p:grpSpPr>
            <p:sp>
              <p:nvSpPr>
                <p:cNvPr id="38323" name="Rectangle 4"/>
                <p:cNvSpPr>
                  <a:spLocks noChangeArrowheads="1"/>
                </p:cNvSpPr>
                <p:nvPr/>
              </p:nvSpPr>
              <p:spPr bwMode="auto">
                <a:xfrm>
                  <a:off x="2030" y="0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324" name="Rectangle 141"/>
                <p:cNvSpPr>
                  <a:spLocks noChangeArrowheads="1"/>
                </p:cNvSpPr>
                <p:nvPr/>
              </p:nvSpPr>
              <p:spPr bwMode="auto">
                <a:xfrm>
                  <a:off x="1987" y="0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7" name="Group 144"/>
              <p:cNvGrpSpPr>
                <a:grpSpLocks/>
              </p:cNvGrpSpPr>
              <p:nvPr/>
            </p:nvGrpSpPr>
            <p:grpSpPr bwMode="auto">
              <a:xfrm>
                <a:off x="2357" y="0"/>
                <a:ext cx="370" cy="384"/>
                <a:chOff x="2357" y="0"/>
                <a:chExt cx="370" cy="384"/>
              </a:xfrm>
            </p:grpSpPr>
            <p:sp>
              <p:nvSpPr>
                <p:cNvPr id="38321" name="Rectangle 5"/>
                <p:cNvSpPr>
                  <a:spLocks noChangeArrowheads="1"/>
                </p:cNvSpPr>
                <p:nvPr/>
              </p:nvSpPr>
              <p:spPr bwMode="auto">
                <a:xfrm>
                  <a:off x="2400" y="0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322" name="Rectangle 143"/>
                <p:cNvSpPr>
                  <a:spLocks noChangeArrowheads="1"/>
                </p:cNvSpPr>
                <p:nvPr/>
              </p:nvSpPr>
              <p:spPr bwMode="auto">
                <a:xfrm>
                  <a:off x="2357" y="0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8" name="Group 146"/>
              <p:cNvGrpSpPr>
                <a:grpSpLocks/>
              </p:cNvGrpSpPr>
              <p:nvPr/>
            </p:nvGrpSpPr>
            <p:grpSpPr bwMode="auto">
              <a:xfrm>
                <a:off x="2727" y="0"/>
                <a:ext cx="369" cy="384"/>
                <a:chOff x="2727" y="0"/>
                <a:chExt cx="369" cy="384"/>
              </a:xfrm>
            </p:grpSpPr>
            <p:sp>
              <p:nvSpPr>
                <p:cNvPr id="38319" name="Rectangle 6"/>
                <p:cNvSpPr>
                  <a:spLocks noChangeArrowheads="1"/>
                </p:cNvSpPr>
                <p:nvPr/>
              </p:nvSpPr>
              <p:spPr bwMode="auto">
                <a:xfrm>
                  <a:off x="2770" y="0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320" name="Rectangle 145"/>
                <p:cNvSpPr>
                  <a:spLocks noChangeArrowheads="1"/>
                </p:cNvSpPr>
                <p:nvPr/>
              </p:nvSpPr>
              <p:spPr bwMode="auto">
                <a:xfrm>
                  <a:off x="2727" y="0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9" name="Group 148"/>
              <p:cNvGrpSpPr>
                <a:grpSpLocks/>
              </p:cNvGrpSpPr>
              <p:nvPr/>
            </p:nvGrpSpPr>
            <p:grpSpPr bwMode="auto">
              <a:xfrm>
                <a:off x="0" y="384"/>
                <a:ext cx="1617" cy="384"/>
                <a:chOff x="0" y="384"/>
                <a:chExt cx="1617" cy="384"/>
              </a:xfrm>
            </p:grpSpPr>
            <p:sp>
              <p:nvSpPr>
                <p:cNvPr id="38317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384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svlačenje toplih gornjih delova odeće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318" name="Rectangle 147"/>
                <p:cNvSpPr>
                  <a:spLocks noChangeArrowheads="1"/>
                </p:cNvSpPr>
                <p:nvPr/>
              </p:nvSpPr>
              <p:spPr bwMode="auto">
                <a:xfrm>
                  <a:off x="0" y="384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0" name="Group 150"/>
              <p:cNvGrpSpPr>
                <a:grpSpLocks/>
              </p:cNvGrpSpPr>
              <p:nvPr/>
            </p:nvGrpSpPr>
            <p:grpSpPr bwMode="auto">
              <a:xfrm>
                <a:off x="1617" y="384"/>
                <a:ext cx="370" cy="384"/>
                <a:chOff x="1617" y="384"/>
                <a:chExt cx="370" cy="384"/>
              </a:xfrm>
            </p:grpSpPr>
            <p:sp>
              <p:nvSpPr>
                <p:cNvPr id="38315" name="Rectangle 8"/>
                <p:cNvSpPr>
                  <a:spLocks noChangeArrowheads="1"/>
                </p:cNvSpPr>
                <p:nvPr/>
              </p:nvSpPr>
              <p:spPr bwMode="auto">
                <a:xfrm>
                  <a:off x="1660" y="38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316" name="Rectangle 149"/>
                <p:cNvSpPr>
                  <a:spLocks noChangeArrowheads="1"/>
                </p:cNvSpPr>
                <p:nvPr/>
              </p:nvSpPr>
              <p:spPr bwMode="auto">
                <a:xfrm>
                  <a:off x="1617" y="38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1" name="Group 152"/>
              <p:cNvGrpSpPr>
                <a:grpSpLocks/>
              </p:cNvGrpSpPr>
              <p:nvPr/>
            </p:nvGrpSpPr>
            <p:grpSpPr bwMode="auto">
              <a:xfrm>
                <a:off x="1987" y="384"/>
                <a:ext cx="370" cy="384"/>
                <a:chOff x="1987" y="384"/>
                <a:chExt cx="370" cy="384"/>
              </a:xfrm>
            </p:grpSpPr>
            <p:sp>
              <p:nvSpPr>
                <p:cNvPr id="38313" name="Rectangle 9"/>
                <p:cNvSpPr>
                  <a:spLocks noChangeArrowheads="1"/>
                </p:cNvSpPr>
                <p:nvPr/>
              </p:nvSpPr>
              <p:spPr bwMode="auto">
                <a:xfrm>
                  <a:off x="2030" y="38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314" name="Rectangle 151"/>
                <p:cNvSpPr>
                  <a:spLocks noChangeArrowheads="1"/>
                </p:cNvSpPr>
                <p:nvPr/>
              </p:nvSpPr>
              <p:spPr bwMode="auto">
                <a:xfrm>
                  <a:off x="1987" y="38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2" name="Group 154"/>
              <p:cNvGrpSpPr>
                <a:grpSpLocks/>
              </p:cNvGrpSpPr>
              <p:nvPr/>
            </p:nvGrpSpPr>
            <p:grpSpPr bwMode="auto">
              <a:xfrm>
                <a:off x="2357" y="384"/>
                <a:ext cx="370" cy="384"/>
                <a:chOff x="2357" y="384"/>
                <a:chExt cx="370" cy="384"/>
              </a:xfrm>
            </p:grpSpPr>
            <p:sp>
              <p:nvSpPr>
                <p:cNvPr id="38311" name="Rectangle 10"/>
                <p:cNvSpPr>
                  <a:spLocks noChangeArrowheads="1"/>
                </p:cNvSpPr>
                <p:nvPr/>
              </p:nvSpPr>
              <p:spPr bwMode="auto">
                <a:xfrm>
                  <a:off x="2400" y="38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312" name="Rectangle 153"/>
                <p:cNvSpPr>
                  <a:spLocks noChangeArrowheads="1"/>
                </p:cNvSpPr>
                <p:nvPr/>
              </p:nvSpPr>
              <p:spPr bwMode="auto">
                <a:xfrm>
                  <a:off x="2357" y="38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3" name="Group 156"/>
              <p:cNvGrpSpPr>
                <a:grpSpLocks/>
              </p:cNvGrpSpPr>
              <p:nvPr/>
            </p:nvGrpSpPr>
            <p:grpSpPr bwMode="auto">
              <a:xfrm>
                <a:off x="2727" y="384"/>
                <a:ext cx="369" cy="384"/>
                <a:chOff x="2727" y="384"/>
                <a:chExt cx="369" cy="384"/>
              </a:xfrm>
            </p:grpSpPr>
            <p:sp>
              <p:nvSpPr>
                <p:cNvPr id="38309" name="Rectangle 11"/>
                <p:cNvSpPr>
                  <a:spLocks noChangeArrowheads="1"/>
                </p:cNvSpPr>
                <p:nvPr/>
              </p:nvSpPr>
              <p:spPr bwMode="auto">
                <a:xfrm>
                  <a:off x="2770" y="384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310" name="Rectangle 155"/>
                <p:cNvSpPr>
                  <a:spLocks noChangeArrowheads="1"/>
                </p:cNvSpPr>
                <p:nvPr/>
              </p:nvSpPr>
              <p:spPr bwMode="auto">
                <a:xfrm>
                  <a:off x="2727" y="384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4" name="Group 158"/>
              <p:cNvGrpSpPr>
                <a:grpSpLocks/>
              </p:cNvGrpSpPr>
              <p:nvPr/>
            </p:nvGrpSpPr>
            <p:grpSpPr bwMode="auto">
              <a:xfrm>
                <a:off x="0" y="768"/>
                <a:ext cx="1617" cy="384"/>
                <a:chOff x="0" y="768"/>
                <a:chExt cx="1617" cy="384"/>
              </a:xfrm>
            </p:grpSpPr>
            <p:sp>
              <p:nvSpPr>
                <p:cNvPr id="38307" name="Rectangle 12"/>
                <p:cNvSpPr>
                  <a:spLocks noChangeArrowheads="1"/>
                </p:cNvSpPr>
                <p:nvPr/>
              </p:nvSpPr>
              <p:spPr bwMode="auto">
                <a:xfrm>
                  <a:off x="43" y="768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oblačenje/svlačenje čarapa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308" name="Rectangle 157"/>
                <p:cNvSpPr>
                  <a:spLocks noChangeArrowheads="1"/>
                </p:cNvSpPr>
                <p:nvPr/>
              </p:nvSpPr>
              <p:spPr bwMode="auto">
                <a:xfrm>
                  <a:off x="0" y="768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160"/>
              <p:cNvGrpSpPr>
                <a:grpSpLocks/>
              </p:cNvGrpSpPr>
              <p:nvPr/>
            </p:nvGrpSpPr>
            <p:grpSpPr bwMode="auto">
              <a:xfrm>
                <a:off x="1617" y="768"/>
                <a:ext cx="370" cy="384"/>
                <a:chOff x="1617" y="768"/>
                <a:chExt cx="370" cy="384"/>
              </a:xfrm>
            </p:grpSpPr>
            <p:sp>
              <p:nvSpPr>
                <p:cNvPr id="38305" name="Rectangle 13"/>
                <p:cNvSpPr>
                  <a:spLocks noChangeArrowheads="1"/>
                </p:cNvSpPr>
                <p:nvPr/>
              </p:nvSpPr>
              <p:spPr bwMode="auto">
                <a:xfrm>
                  <a:off x="1660" y="768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306" name="Rectangle 159"/>
                <p:cNvSpPr>
                  <a:spLocks noChangeArrowheads="1"/>
                </p:cNvSpPr>
                <p:nvPr/>
              </p:nvSpPr>
              <p:spPr bwMode="auto">
                <a:xfrm>
                  <a:off x="1617" y="76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162"/>
              <p:cNvGrpSpPr>
                <a:grpSpLocks/>
              </p:cNvGrpSpPr>
              <p:nvPr/>
            </p:nvGrpSpPr>
            <p:grpSpPr bwMode="auto">
              <a:xfrm>
                <a:off x="1987" y="768"/>
                <a:ext cx="370" cy="384"/>
                <a:chOff x="1987" y="768"/>
                <a:chExt cx="370" cy="384"/>
              </a:xfrm>
            </p:grpSpPr>
            <p:sp>
              <p:nvSpPr>
                <p:cNvPr id="38303" name="Rectangle 14"/>
                <p:cNvSpPr>
                  <a:spLocks noChangeArrowheads="1"/>
                </p:cNvSpPr>
                <p:nvPr/>
              </p:nvSpPr>
              <p:spPr bwMode="auto">
                <a:xfrm>
                  <a:off x="2030" y="768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304" name="Rectangle 161"/>
                <p:cNvSpPr>
                  <a:spLocks noChangeArrowheads="1"/>
                </p:cNvSpPr>
                <p:nvPr/>
              </p:nvSpPr>
              <p:spPr bwMode="auto">
                <a:xfrm>
                  <a:off x="1987" y="76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164"/>
              <p:cNvGrpSpPr>
                <a:grpSpLocks/>
              </p:cNvGrpSpPr>
              <p:nvPr/>
            </p:nvGrpSpPr>
            <p:grpSpPr bwMode="auto">
              <a:xfrm>
                <a:off x="2357" y="768"/>
                <a:ext cx="370" cy="384"/>
                <a:chOff x="2357" y="768"/>
                <a:chExt cx="370" cy="384"/>
              </a:xfrm>
            </p:grpSpPr>
            <p:sp>
              <p:nvSpPr>
                <p:cNvPr id="38301" name="Rectangle 15"/>
                <p:cNvSpPr>
                  <a:spLocks noChangeArrowheads="1"/>
                </p:cNvSpPr>
                <p:nvPr/>
              </p:nvSpPr>
              <p:spPr bwMode="auto">
                <a:xfrm>
                  <a:off x="2400" y="768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302" name="Rectangle 163"/>
                <p:cNvSpPr>
                  <a:spLocks noChangeArrowheads="1"/>
                </p:cNvSpPr>
                <p:nvPr/>
              </p:nvSpPr>
              <p:spPr bwMode="auto">
                <a:xfrm>
                  <a:off x="2357" y="76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166"/>
              <p:cNvGrpSpPr>
                <a:grpSpLocks/>
              </p:cNvGrpSpPr>
              <p:nvPr/>
            </p:nvGrpSpPr>
            <p:grpSpPr bwMode="auto">
              <a:xfrm>
                <a:off x="2727" y="768"/>
                <a:ext cx="369" cy="384"/>
                <a:chOff x="2727" y="768"/>
                <a:chExt cx="369" cy="384"/>
              </a:xfrm>
            </p:grpSpPr>
            <p:sp>
              <p:nvSpPr>
                <p:cNvPr id="38299" name="Rectangle 16"/>
                <p:cNvSpPr>
                  <a:spLocks noChangeArrowheads="1"/>
                </p:cNvSpPr>
                <p:nvPr/>
              </p:nvSpPr>
              <p:spPr bwMode="auto">
                <a:xfrm>
                  <a:off x="2770" y="768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300" name="Rectangle 165"/>
                <p:cNvSpPr>
                  <a:spLocks noChangeArrowheads="1"/>
                </p:cNvSpPr>
                <p:nvPr/>
              </p:nvSpPr>
              <p:spPr bwMode="auto">
                <a:xfrm>
                  <a:off x="2727" y="768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168"/>
              <p:cNvGrpSpPr>
                <a:grpSpLocks/>
              </p:cNvGrpSpPr>
              <p:nvPr/>
            </p:nvGrpSpPr>
            <p:grpSpPr bwMode="auto">
              <a:xfrm>
                <a:off x="0" y="1152"/>
                <a:ext cx="1617" cy="384"/>
                <a:chOff x="0" y="1152"/>
                <a:chExt cx="1617" cy="384"/>
              </a:xfrm>
            </p:grpSpPr>
            <p:sp>
              <p:nvSpPr>
                <p:cNvPr id="38297" name="Rectangle 17"/>
                <p:cNvSpPr>
                  <a:spLocks noChangeArrowheads="1"/>
                </p:cNvSpPr>
                <p:nvPr/>
              </p:nvSpPr>
              <p:spPr bwMode="auto">
                <a:xfrm>
                  <a:off x="43" y="1152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obuvanje/izuvanje cipela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298" name="Rectangle 167"/>
                <p:cNvSpPr>
                  <a:spLocks noChangeArrowheads="1"/>
                </p:cNvSpPr>
                <p:nvPr/>
              </p:nvSpPr>
              <p:spPr bwMode="auto">
                <a:xfrm>
                  <a:off x="0" y="1152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170"/>
              <p:cNvGrpSpPr>
                <a:grpSpLocks/>
              </p:cNvGrpSpPr>
              <p:nvPr/>
            </p:nvGrpSpPr>
            <p:grpSpPr bwMode="auto">
              <a:xfrm>
                <a:off x="1617" y="1152"/>
                <a:ext cx="370" cy="384"/>
                <a:chOff x="1617" y="1152"/>
                <a:chExt cx="370" cy="384"/>
              </a:xfrm>
            </p:grpSpPr>
            <p:sp>
              <p:nvSpPr>
                <p:cNvPr id="38295" name="Rectangle 18"/>
                <p:cNvSpPr>
                  <a:spLocks noChangeArrowheads="1"/>
                </p:cNvSpPr>
                <p:nvPr/>
              </p:nvSpPr>
              <p:spPr bwMode="auto">
                <a:xfrm>
                  <a:off x="1660" y="1152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296" name="Rectangle 169"/>
                <p:cNvSpPr>
                  <a:spLocks noChangeArrowheads="1"/>
                </p:cNvSpPr>
                <p:nvPr/>
              </p:nvSpPr>
              <p:spPr bwMode="auto">
                <a:xfrm>
                  <a:off x="1617" y="1152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172"/>
              <p:cNvGrpSpPr>
                <a:grpSpLocks/>
              </p:cNvGrpSpPr>
              <p:nvPr/>
            </p:nvGrpSpPr>
            <p:grpSpPr bwMode="auto">
              <a:xfrm>
                <a:off x="1987" y="1152"/>
                <a:ext cx="370" cy="384"/>
                <a:chOff x="1987" y="1152"/>
                <a:chExt cx="370" cy="384"/>
              </a:xfrm>
            </p:grpSpPr>
            <p:sp>
              <p:nvSpPr>
                <p:cNvPr id="38293" name="Rectangle 19"/>
                <p:cNvSpPr>
                  <a:spLocks noChangeArrowheads="1"/>
                </p:cNvSpPr>
                <p:nvPr/>
              </p:nvSpPr>
              <p:spPr bwMode="auto">
                <a:xfrm>
                  <a:off x="2030" y="1152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294" name="Rectangle 171"/>
                <p:cNvSpPr>
                  <a:spLocks noChangeArrowheads="1"/>
                </p:cNvSpPr>
                <p:nvPr/>
              </p:nvSpPr>
              <p:spPr bwMode="auto">
                <a:xfrm>
                  <a:off x="1987" y="1152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174"/>
              <p:cNvGrpSpPr>
                <a:grpSpLocks/>
              </p:cNvGrpSpPr>
              <p:nvPr/>
            </p:nvGrpSpPr>
            <p:grpSpPr bwMode="auto">
              <a:xfrm>
                <a:off x="2357" y="1152"/>
                <a:ext cx="370" cy="384"/>
                <a:chOff x="2357" y="1152"/>
                <a:chExt cx="370" cy="384"/>
              </a:xfrm>
            </p:grpSpPr>
            <p:sp>
              <p:nvSpPr>
                <p:cNvPr id="38291" name="Rectangle 20"/>
                <p:cNvSpPr>
                  <a:spLocks noChangeArrowheads="1"/>
                </p:cNvSpPr>
                <p:nvPr/>
              </p:nvSpPr>
              <p:spPr bwMode="auto">
                <a:xfrm>
                  <a:off x="2400" y="1152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292" name="Rectangle 173"/>
                <p:cNvSpPr>
                  <a:spLocks noChangeArrowheads="1"/>
                </p:cNvSpPr>
                <p:nvPr/>
              </p:nvSpPr>
              <p:spPr bwMode="auto">
                <a:xfrm>
                  <a:off x="2357" y="1152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176"/>
              <p:cNvGrpSpPr>
                <a:grpSpLocks/>
              </p:cNvGrpSpPr>
              <p:nvPr/>
            </p:nvGrpSpPr>
            <p:grpSpPr bwMode="auto">
              <a:xfrm>
                <a:off x="2727" y="1152"/>
                <a:ext cx="369" cy="384"/>
                <a:chOff x="2727" y="1152"/>
                <a:chExt cx="369" cy="384"/>
              </a:xfrm>
            </p:grpSpPr>
            <p:sp>
              <p:nvSpPr>
                <p:cNvPr id="38289" name="Rectangle 21"/>
                <p:cNvSpPr>
                  <a:spLocks noChangeArrowheads="1"/>
                </p:cNvSpPr>
                <p:nvPr/>
              </p:nvSpPr>
              <p:spPr bwMode="auto">
                <a:xfrm>
                  <a:off x="2770" y="1152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290" name="Rectangle 175"/>
                <p:cNvSpPr>
                  <a:spLocks noChangeArrowheads="1"/>
                </p:cNvSpPr>
                <p:nvPr/>
              </p:nvSpPr>
              <p:spPr bwMode="auto">
                <a:xfrm>
                  <a:off x="2727" y="1152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" name="Group 178"/>
              <p:cNvGrpSpPr>
                <a:grpSpLocks/>
              </p:cNvGrpSpPr>
              <p:nvPr/>
            </p:nvGrpSpPr>
            <p:grpSpPr bwMode="auto">
              <a:xfrm>
                <a:off x="0" y="1536"/>
                <a:ext cx="1617" cy="384"/>
                <a:chOff x="0" y="1536"/>
                <a:chExt cx="1617" cy="384"/>
              </a:xfrm>
            </p:grpSpPr>
            <p:sp>
              <p:nvSpPr>
                <p:cNvPr id="38287" name="Rectangle 22"/>
                <p:cNvSpPr>
                  <a:spLocks noChangeArrowheads="1"/>
                </p:cNvSpPr>
                <p:nvPr/>
              </p:nvSpPr>
              <p:spPr bwMode="auto">
                <a:xfrm>
                  <a:off x="43" y="1536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zakopčavanje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288" name="Rectangle 177"/>
                <p:cNvSpPr>
                  <a:spLocks noChangeArrowheads="1"/>
                </p:cNvSpPr>
                <p:nvPr/>
              </p:nvSpPr>
              <p:spPr bwMode="auto">
                <a:xfrm>
                  <a:off x="0" y="1536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180"/>
              <p:cNvGrpSpPr>
                <a:grpSpLocks/>
              </p:cNvGrpSpPr>
              <p:nvPr/>
            </p:nvGrpSpPr>
            <p:grpSpPr bwMode="auto">
              <a:xfrm>
                <a:off x="1617" y="1536"/>
                <a:ext cx="370" cy="384"/>
                <a:chOff x="1617" y="1536"/>
                <a:chExt cx="370" cy="384"/>
              </a:xfrm>
            </p:grpSpPr>
            <p:sp>
              <p:nvSpPr>
                <p:cNvPr id="38285" name="Rectangle 23"/>
                <p:cNvSpPr>
                  <a:spLocks noChangeArrowheads="1"/>
                </p:cNvSpPr>
                <p:nvPr/>
              </p:nvSpPr>
              <p:spPr bwMode="auto">
                <a:xfrm>
                  <a:off x="1660" y="1536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286" name="Rectangle 179"/>
                <p:cNvSpPr>
                  <a:spLocks noChangeArrowheads="1"/>
                </p:cNvSpPr>
                <p:nvPr/>
              </p:nvSpPr>
              <p:spPr bwMode="auto">
                <a:xfrm>
                  <a:off x="1617" y="1536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6" name="Group 182"/>
              <p:cNvGrpSpPr>
                <a:grpSpLocks/>
              </p:cNvGrpSpPr>
              <p:nvPr/>
            </p:nvGrpSpPr>
            <p:grpSpPr bwMode="auto">
              <a:xfrm>
                <a:off x="1987" y="1536"/>
                <a:ext cx="370" cy="384"/>
                <a:chOff x="1987" y="1536"/>
                <a:chExt cx="370" cy="384"/>
              </a:xfrm>
            </p:grpSpPr>
            <p:sp>
              <p:nvSpPr>
                <p:cNvPr id="38283" name="Rectangle 24"/>
                <p:cNvSpPr>
                  <a:spLocks noChangeArrowheads="1"/>
                </p:cNvSpPr>
                <p:nvPr/>
              </p:nvSpPr>
              <p:spPr bwMode="auto">
                <a:xfrm>
                  <a:off x="2030" y="1536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284" name="Rectangle 181"/>
                <p:cNvSpPr>
                  <a:spLocks noChangeArrowheads="1"/>
                </p:cNvSpPr>
                <p:nvPr/>
              </p:nvSpPr>
              <p:spPr bwMode="auto">
                <a:xfrm>
                  <a:off x="1987" y="1536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7" name="Group 184"/>
              <p:cNvGrpSpPr>
                <a:grpSpLocks/>
              </p:cNvGrpSpPr>
              <p:nvPr/>
            </p:nvGrpSpPr>
            <p:grpSpPr bwMode="auto">
              <a:xfrm>
                <a:off x="2357" y="1536"/>
                <a:ext cx="370" cy="384"/>
                <a:chOff x="2357" y="1536"/>
                <a:chExt cx="370" cy="384"/>
              </a:xfrm>
            </p:grpSpPr>
            <p:sp>
              <p:nvSpPr>
                <p:cNvPr id="38281" name="Rectangle 25"/>
                <p:cNvSpPr>
                  <a:spLocks noChangeArrowheads="1"/>
                </p:cNvSpPr>
                <p:nvPr/>
              </p:nvSpPr>
              <p:spPr bwMode="auto">
                <a:xfrm>
                  <a:off x="2400" y="1536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282" name="Rectangle 183"/>
                <p:cNvSpPr>
                  <a:spLocks noChangeArrowheads="1"/>
                </p:cNvSpPr>
                <p:nvPr/>
              </p:nvSpPr>
              <p:spPr bwMode="auto">
                <a:xfrm>
                  <a:off x="2357" y="1536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8" name="Group 186"/>
              <p:cNvGrpSpPr>
                <a:grpSpLocks/>
              </p:cNvGrpSpPr>
              <p:nvPr/>
            </p:nvGrpSpPr>
            <p:grpSpPr bwMode="auto">
              <a:xfrm>
                <a:off x="2727" y="1536"/>
                <a:ext cx="369" cy="384"/>
                <a:chOff x="2727" y="1536"/>
                <a:chExt cx="369" cy="384"/>
              </a:xfrm>
            </p:grpSpPr>
            <p:sp>
              <p:nvSpPr>
                <p:cNvPr id="38279" name="Rectangle 26"/>
                <p:cNvSpPr>
                  <a:spLocks noChangeArrowheads="1"/>
                </p:cNvSpPr>
                <p:nvPr/>
              </p:nvSpPr>
              <p:spPr bwMode="auto">
                <a:xfrm>
                  <a:off x="2770" y="1536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280" name="Rectangle 185"/>
                <p:cNvSpPr>
                  <a:spLocks noChangeArrowheads="1"/>
                </p:cNvSpPr>
                <p:nvPr/>
              </p:nvSpPr>
              <p:spPr bwMode="auto">
                <a:xfrm>
                  <a:off x="2727" y="1536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190"/>
              <p:cNvGrpSpPr>
                <a:grpSpLocks/>
              </p:cNvGrpSpPr>
              <p:nvPr/>
            </p:nvGrpSpPr>
            <p:grpSpPr bwMode="auto">
              <a:xfrm>
                <a:off x="0" y="1920"/>
                <a:ext cx="1617" cy="384"/>
                <a:chOff x="0" y="1920"/>
                <a:chExt cx="1617" cy="384"/>
              </a:xfrm>
            </p:grpSpPr>
            <p:sp>
              <p:nvSpPr>
                <p:cNvPr id="38275" name="Rectangle 189"/>
                <p:cNvSpPr>
                  <a:spLocks noChangeArrowheads="1"/>
                </p:cNvSpPr>
                <p:nvPr/>
              </p:nvSpPr>
              <p:spPr bwMode="auto">
                <a:xfrm>
                  <a:off x="0" y="1920"/>
                  <a:ext cx="1617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0" name="Group 188"/>
                <p:cNvGrpSpPr>
                  <a:grpSpLocks/>
                </p:cNvGrpSpPr>
                <p:nvPr/>
              </p:nvGrpSpPr>
              <p:grpSpPr bwMode="auto">
                <a:xfrm>
                  <a:off x="0" y="1920"/>
                  <a:ext cx="1617" cy="384"/>
                  <a:chOff x="0" y="1920"/>
                  <a:chExt cx="1617" cy="384"/>
                </a:xfrm>
              </p:grpSpPr>
              <p:sp>
                <p:nvSpPr>
                  <p:cNvPr id="38277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1920"/>
                    <a:ext cx="1531" cy="38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 b="1">
                        <a:latin typeface="Vagrounded Light YU" pitchFamily="34" charset="0"/>
                        <a:cs typeface="Times New Roman" pitchFamily="18" charset="0"/>
                      </a:rPr>
                      <a:t>Ishrana (24 poena)</a:t>
                    </a:r>
                    <a:endParaRPr lang="en-US" sz="1400">
                      <a:latin typeface="Vagrounded Light YU" pitchFamily="34" charset="0"/>
                      <a:cs typeface="Times New Roman" pitchFamily="18" charset="0"/>
                    </a:endParaRP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8278" name="Rectangle 18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920"/>
                    <a:ext cx="1617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1" name="Group 194"/>
              <p:cNvGrpSpPr>
                <a:grpSpLocks/>
              </p:cNvGrpSpPr>
              <p:nvPr/>
            </p:nvGrpSpPr>
            <p:grpSpPr bwMode="auto">
              <a:xfrm>
                <a:off x="1617" y="1920"/>
                <a:ext cx="370" cy="384"/>
                <a:chOff x="1617" y="1920"/>
                <a:chExt cx="370" cy="384"/>
              </a:xfrm>
            </p:grpSpPr>
            <p:sp>
              <p:nvSpPr>
                <p:cNvPr id="38271" name="Rectangle 193"/>
                <p:cNvSpPr>
                  <a:spLocks noChangeArrowheads="1"/>
                </p:cNvSpPr>
                <p:nvPr/>
              </p:nvSpPr>
              <p:spPr bwMode="auto">
                <a:xfrm>
                  <a:off x="1617" y="1920"/>
                  <a:ext cx="37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8272" name="Group 192"/>
                <p:cNvGrpSpPr>
                  <a:grpSpLocks/>
                </p:cNvGrpSpPr>
                <p:nvPr/>
              </p:nvGrpSpPr>
              <p:grpSpPr bwMode="auto">
                <a:xfrm>
                  <a:off x="1617" y="1920"/>
                  <a:ext cx="370" cy="384"/>
                  <a:chOff x="1617" y="1920"/>
                  <a:chExt cx="370" cy="384"/>
                </a:xfrm>
              </p:grpSpPr>
              <p:sp>
                <p:nvSpPr>
                  <p:cNvPr id="38273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1660" y="1920"/>
                    <a:ext cx="284" cy="38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8274" name="Rectangle 191"/>
                  <p:cNvSpPr>
                    <a:spLocks noChangeArrowheads="1"/>
                  </p:cNvSpPr>
                  <p:nvPr/>
                </p:nvSpPr>
                <p:spPr bwMode="auto">
                  <a:xfrm>
                    <a:off x="1617" y="1920"/>
                    <a:ext cx="370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8276" name="Group 198"/>
              <p:cNvGrpSpPr>
                <a:grpSpLocks/>
              </p:cNvGrpSpPr>
              <p:nvPr/>
            </p:nvGrpSpPr>
            <p:grpSpPr bwMode="auto">
              <a:xfrm>
                <a:off x="1987" y="1920"/>
                <a:ext cx="370" cy="384"/>
                <a:chOff x="1987" y="1920"/>
                <a:chExt cx="370" cy="384"/>
              </a:xfrm>
            </p:grpSpPr>
            <p:sp>
              <p:nvSpPr>
                <p:cNvPr id="38267" name="Rectangle 197"/>
                <p:cNvSpPr>
                  <a:spLocks noChangeArrowheads="1"/>
                </p:cNvSpPr>
                <p:nvPr/>
              </p:nvSpPr>
              <p:spPr bwMode="auto">
                <a:xfrm>
                  <a:off x="1987" y="1920"/>
                  <a:ext cx="37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8329" name="Group 196"/>
                <p:cNvGrpSpPr>
                  <a:grpSpLocks/>
                </p:cNvGrpSpPr>
                <p:nvPr/>
              </p:nvGrpSpPr>
              <p:grpSpPr bwMode="auto">
                <a:xfrm>
                  <a:off x="1987" y="1920"/>
                  <a:ext cx="370" cy="384"/>
                  <a:chOff x="1987" y="1920"/>
                  <a:chExt cx="370" cy="384"/>
                </a:xfrm>
              </p:grpSpPr>
              <p:sp>
                <p:nvSpPr>
                  <p:cNvPr id="38269" name="Rectangle 29"/>
                  <p:cNvSpPr>
                    <a:spLocks noChangeArrowheads="1"/>
                  </p:cNvSpPr>
                  <p:nvPr/>
                </p:nvSpPr>
                <p:spPr bwMode="auto">
                  <a:xfrm>
                    <a:off x="2030" y="1920"/>
                    <a:ext cx="284" cy="38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8270" name="Rectangle 195"/>
                  <p:cNvSpPr>
                    <a:spLocks noChangeArrowheads="1"/>
                  </p:cNvSpPr>
                  <p:nvPr/>
                </p:nvSpPr>
                <p:spPr bwMode="auto">
                  <a:xfrm>
                    <a:off x="1987" y="1920"/>
                    <a:ext cx="370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8330" name="Group 202"/>
              <p:cNvGrpSpPr>
                <a:grpSpLocks/>
              </p:cNvGrpSpPr>
              <p:nvPr/>
            </p:nvGrpSpPr>
            <p:grpSpPr bwMode="auto">
              <a:xfrm>
                <a:off x="2357" y="1920"/>
                <a:ext cx="370" cy="384"/>
                <a:chOff x="2357" y="1920"/>
                <a:chExt cx="370" cy="384"/>
              </a:xfrm>
            </p:grpSpPr>
            <p:sp>
              <p:nvSpPr>
                <p:cNvPr id="38263" name="Rectangle 201"/>
                <p:cNvSpPr>
                  <a:spLocks noChangeArrowheads="1"/>
                </p:cNvSpPr>
                <p:nvPr/>
              </p:nvSpPr>
              <p:spPr bwMode="auto">
                <a:xfrm>
                  <a:off x="2357" y="1920"/>
                  <a:ext cx="37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8331" name="Group 200"/>
                <p:cNvGrpSpPr>
                  <a:grpSpLocks/>
                </p:cNvGrpSpPr>
                <p:nvPr/>
              </p:nvGrpSpPr>
              <p:grpSpPr bwMode="auto">
                <a:xfrm>
                  <a:off x="2357" y="1920"/>
                  <a:ext cx="370" cy="384"/>
                  <a:chOff x="2357" y="1920"/>
                  <a:chExt cx="370" cy="384"/>
                </a:xfrm>
              </p:grpSpPr>
              <p:sp>
                <p:nvSpPr>
                  <p:cNvPr id="38265" name="Rectangle 30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920"/>
                    <a:ext cx="284" cy="38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8266" name="Rectangle 199"/>
                  <p:cNvSpPr>
                    <a:spLocks noChangeArrowheads="1"/>
                  </p:cNvSpPr>
                  <p:nvPr/>
                </p:nvSpPr>
                <p:spPr bwMode="auto">
                  <a:xfrm>
                    <a:off x="2357" y="1920"/>
                    <a:ext cx="370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8332" name="Group 206"/>
              <p:cNvGrpSpPr>
                <a:grpSpLocks/>
              </p:cNvGrpSpPr>
              <p:nvPr/>
            </p:nvGrpSpPr>
            <p:grpSpPr bwMode="auto">
              <a:xfrm>
                <a:off x="2727" y="1920"/>
                <a:ext cx="369" cy="384"/>
                <a:chOff x="2727" y="1920"/>
                <a:chExt cx="369" cy="384"/>
              </a:xfrm>
            </p:grpSpPr>
            <p:sp>
              <p:nvSpPr>
                <p:cNvPr id="38259" name="Rectangle 205"/>
                <p:cNvSpPr>
                  <a:spLocks noChangeArrowheads="1"/>
                </p:cNvSpPr>
                <p:nvPr/>
              </p:nvSpPr>
              <p:spPr bwMode="auto">
                <a:xfrm>
                  <a:off x="2727" y="1920"/>
                  <a:ext cx="369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8333" name="Group 204"/>
                <p:cNvGrpSpPr>
                  <a:grpSpLocks/>
                </p:cNvGrpSpPr>
                <p:nvPr/>
              </p:nvGrpSpPr>
              <p:grpSpPr bwMode="auto">
                <a:xfrm>
                  <a:off x="2727" y="1920"/>
                  <a:ext cx="369" cy="384"/>
                  <a:chOff x="2727" y="1920"/>
                  <a:chExt cx="369" cy="384"/>
                </a:xfrm>
              </p:grpSpPr>
              <p:sp>
                <p:nvSpPr>
                  <p:cNvPr id="38261" name="Rectangle 31"/>
                  <p:cNvSpPr>
                    <a:spLocks noChangeArrowheads="1"/>
                  </p:cNvSpPr>
                  <p:nvPr/>
                </p:nvSpPr>
                <p:spPr bwMode="auto">
                  <a:xfrm>
                    <a:off x="2770" y="1920"/>
                    <a:ext cx="283" cy="38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8262" name="Rectangle 203"/>
                  <p:cNvSpPr>
                    <a:spLocks noChangeArrowheads="1"/>
                  </p:cNvSpPr>
                  <p:nvPr/>
                </p:nvSpPr>
                <p:spPr bwMode="auto">
                  <a:xfrm>
                    <a:off x="2727" y="1920"/>
                    <a:ext cx="369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8334" name="Group 208"/>
              <p:cNvGrpSpPr>
                <a:grpSpLocks/>
              </p:cNvGrpSpPr>
              <p:nvPr/>
            </p:nvGrpSpPr>
            <p:grpSpPr bwMode="auto">
              <a:xfrm>
                <a:off x="0" y="2304"/>
                <a:ext cx="1617" cy="384"/>
                <a:chOff x="0" y="2304"/>
                <a:chExt cx="1617" cy="384"/>
              </a:xfrm>
            </p:grpSpPr>
            <p:sp>
              <p:nvSpPr>
                <p:cNvPr id="38257" name="Rectangle 32"/>
                <p:cNvSpPr>
                  <a:spLocks noChangeArrowheads="1"/>
                </p:cNvSpPr>
                <p:nvPr/>
              </p:nvSpPr>
              <p:spPr bwMode="auto">
                <a:xfrm>
                  <a:off x="43" y="2304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pijenje iz šolje/čaše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258" name="Rectangle 207"/>
                <p:cNvSpPr>
                  <a:spLocks noChangeArrowheads="1"/>
                </p:cNvSpPr>
                <p:nvPr/>
              </p:nvSpPr>
              <p:spPr bwMode="auto">
                <a:xfrm>
                  <a:off x="0" y="2304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35" name="Group 210"/>
              <p:cNvGrpSpPr>
                <a:grpSpLocks/>
              </p:cNvGrpSpPr>
              <p:nvPr/>
            </p:nvGrpSpPr>
            <p:grpSpPr bwMode="auto">
              <a:xfrm>
                <a:off x="1617" y="2304"/>
                <a:ext cx="370" cy="384"/>
                <a:chOff x="1617" y="2304"/>
                <a:chExt cx="370" cy="384"/>
              </a:xfrm>
            </p:grpSpPr>
            <p:sp>
              <p:nvSpPr>
                <p:cNvPr id="38255" name="Rectangle 33"/>
                <p:cNvSpPr>
                  <a:spLocks noChangeArrowheads="1"/>
                </p:cNvSpPr>
                <p:nvPr/>
              </p:nvSpPr>
              <p:spPr bwMode="auto">
                <a:xfrm>
                  <a:off x="1660" y="230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256" name="Rectangle 209"/>
                <p:cNvSpPr>
                  <a:spLocks noChangeArrowheads="1"/>
                </p:cNvSpPr>
                <p:nvPr/>
              </p:nvSpPr>
              <p:spPr bwMode="auto">
                <a:xfrm>
                  <a:off x="1617" y="230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888" name="Group 212"/>
              <p:cNvGrpSpPr>
                <a:grpSpLocks/>
              </p:cNvGrpSpPr>
              <p:nvPr/>
            </p:nvGrpSpPr>
            <p:grpSpPr bwMode="auto">
              <a:xfrm>
                <a:off x="1987" y="2304"/>
                <a:ext cx="370" cy="384"/>
                <a:chOff x="1987" y="2304"/>
                <a:chExt cx="370" cy="384"/>
              </a:xfrm>
            </p:grpSpPr>
            <p:sp>
              <p:nvSpPr>
                <p:cNvPr id="38253" name="Rectangle 34"/>
                <p:cNvSpPr>
                  <a:spLocks noChangeArrowheads="1"/>
                </p:cNvSpPr>
                <p:nvPr/>
              </p:nvSpPr>
              <p:spPr bwMode="auto">
                <a:xfrm>
                  <a:off x="2030" y="230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254" name="Rectangle 211"/>
                <p:cNvSpPr>
                  <a:spLocks noChangeArrowheads="1"/>
                </p:cNvSpPr>
                <p:nvPr/>
              </p:nvSpPr>
              <p:spPr bwMode="auto">
                <a:xfrm>
                  <a:off x="1987" y="230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889" name="Group 214"/>
              <p:cNvGrpSpPr>
                <a:grpSpLocks/>
              </p:cNvGrpSpPr>
              <p:nvPr/>
            </p:nvGrpSpPr>
            <p:grpSpPr bwMode="auto">
              <a:xfrm>
                <a:off x="2357" y="2304"/>
                <a:ext cx="370" cy="384"/>
                <a:chOff x="2357" y="2304"/>
                <a:chExt cx="370" cy="384"/>
              </a:xfrm>
            </p:grpSpPr>
            <p:sp>
              <p:nvSpPr>
                <p:cNvPr id="38251" name="Rectangle 35"/>
                <p:cNvSpPr>
                  <a:spLocks noChangeArrowheads="1"/>
                </p:cNvSpPr>
                <p:nvPr/>
              </p:nvSpPr>
              <p:spPr bwMode="auto">
                <a:xfrm>
                  <a:off x="2400" y="230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252" name="Rectangle 213"/>
                <p:cNvSpPr>
                  <a:spLocks noChangeArrowheads="1"/>
                </p:cNvSpPr>
                <p:nvPr/>
              </p:nvSpPr>
              <p:spPr bwMode="auto">
                <a:xfrm>
                  <a:off x="2357" y="230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890" name="Group 216"/>
              <p:cNvGrpSpPr>
                <a:grpSpLocks/>
              </p:cNvGrpSpPr>
              <p:nvPr/>
            </p:nvGrpSpPr>
            <p:grpSpPr bwMode="auto">
              <a:xfrm>
                <a:off x="2727" y="2304"/>
                <a:ext cx="369" cy="384"/>
                <a:chOff x="2727" y="2304"/>
                <a:chExt cx="369" cy="384"/>
              </a:xfrm>
            </p:grpSpPr>
            <p:sp>
              <p:nvSpPr>
                <p:cNvPr id="38249" name="Rectangle 36"/>
                <p:cNvSpPr>
                  <a:spLocks noChangeArrowheads="1"/>
                </p:cNvSpPr>
                <p:nvPr/>
              </p:nvSpPr>
              <p:spPr bwMode="auto">
                <a:xfrm>
                  <a:off x="2770" y="2304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250" name="Rectangle 215"/>
                <p:cNvSpPr>
                  <a:spLocks noChangeArrowheads="1"/>
                </p:cNvSpPr>
                <p:nvPr/>
              </p:nvSpPr>
              <p:spPr bwMode="auto">
                <a:xfrm>
                  <a:off x="2727" y="2304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892" name="Group 218"/>
              <p:cNvGrpSpPr>
                <a:grpSpLocks/>
              </p:cNvGrpSpPr>
              <p:nvPr/>
            </p:nvGrpSpPr>
            <p:grpSpPr bwMode="auto">
              <a:xfrm>
                <a:off x="0" y="2688"/>
                <a:ext cx="1617" cy="384"/>
                <a:chOff x="0" y="2688"/>
                <a:chExt cx="1617" cy="384"/>
              </a:xfrm>
            </p:grpSpPr>
            <p:sp>
              <p:nvSpPr>
                <p:cNvPr id="38247" name="Rectangle 37"/>
                <p:cNvSpPr>
                  <a:spLocks noChangeArrowheads="1"/>
                </p:cNvSpPr>
                <p:nvPr/>
              </p:nvSpPr>
              <p:spPr bwMode="auto">
                <a:xfrm>
                  <a:off x="43" y="2688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upotreba kašike/viljuške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248" name="Rectangle 217"/>
                <p:cNvSpPr>
                  <a:spLocks noChangeArrowheads="1"/>
                </p:cNvSpPr>
                <p:nvPr/>
              </p:nvSpPr>
              <p:spPr bwMode="auto">
                <a:xfrm>
                  <a:off x="0" y="2688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894" name="Group 220"/>
              <p:cNvGrpSpPr>
                <a:grpSpLocks/>
              </p:cNvGrpSpPr>
              <p:nvPr/>
            </p:nvGrpSpPr>
            <p:grpSpPr bwMode="auto">
              <a:xfrm>
                <a:off x="1617" y="2688"/>
                <a:ext cx="370" cy="384"/>
                <a:chOff x="1617" y="2688"/>
                <a:chExt cx="370" cy="384"/>
              </a:xfrm>
            </p:grpSpPr>
            <p:sp>
              <p:nvSpPr>
                <p:cNvPr id="38245" name="Rectangle 38"/>
                <p:cNvSpPr>
                  <a:spLocks noChangeArrowheads="1"/>
                </p:cNvSpPr>
                <p:nvPr/>
              </p:nvSpPr>
              <p:spPr bwMode="auto">
                <a:xfrm>
                  <a:off x="1660" y="2688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246" name="Rectangle 219"/>
                <p:cNvSpPr>
                  <a:spLocks noChangeArrowheads="1"/>
                </p:cNvSpPr>
                <p:nvPr/>
              </p:nvSpPr>
              <p:spPr bwMode="auto">
                <a:xfrm>
                  <a:off x="1617" y="268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895" name="Group 222"/>
              <p:cNvGrpSpPr>
                <a:grpSpLocks/>
              </p:cNvGrpSpPr>
              <p:nvPr/>
            </p:nvGrpSpPr>
            <p:grpSpPr bwMode="auto">
              <a:xfrm>
                <a:off x="1987" y="2688"/>
                <a:ext cx="370" cy="384"/>
                <a:chOff x="1987" y="2688"/>
                <a:chExt cx="370" cy="384"/>
              </a:xfrm>
            </p:grpSpPr>
            <p:sp>
              <p:nvSpPr>
                <p:cNvPr id="38243" name="Rectangle 39"/>
                <p:cNvSpPr>
                  <a:spLocks noChangeArrowheads="1"/>
                </p:cNvSpPr>
                <p:nvPr/>
              </p:nvSpPr>
              <p:spPr bwMode="auto">
                <a:xfrm>
                  <a:off x="2030" y="2688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244" name="Rectangle 221"/>
                <p:cNvSpPr>
                  <a:spLocks noChangeArrowheads="1"/>
                </p:cNvSpPr>
                <p:nvPr/>
              </p:nvSpPr>
              <p:spPr bwMode="auto">
                <a:xfrm>
                  <a:off x="1987" y="268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896" name="Group 224"/>
              <p:cNvGrpSpPr>
                <a:grpSpLocks/>
              </p:cNvGrpSpPr>
              <p:nvPr/>
            </p:nvGrpSpPr>
            <p:grpSpPr bwMode="auto">
              <a:xfrm>
                <a:off x="2357" y="2688"/>
                <a:ext cx="370" cy="384"/>
                <a:chOff x="2357" y="2688"/>
                <a:chExt cx="370" cy="384"/>
              </a:xfrm>
            </p:grpSpPr>
            <p:sp>
              <p:nvSpPr>
                <p:cNvPr id="38241" name="Rectangle 40"/>
                <p:cNvSpPr>
                  <a:spLocks noChangeArrowheads="1"/>
                </p:cNvSpPr>
                <p:nvPr/>
              </p:nvSpPr>
              <p:spPr bwMode="auto">
                <a:xfrm>
                  <a:off x="2400" y="2688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242" name="Rectangle 223"/>
                <p:cNvSpPr>
                  <a:spLocks noChangeArrowheads="1"/>
                </p:cNvSpPr>
                <p:nvPr/>
              </p:nvSpPr>
              <p:spPr bwMode="auto">
                <a:xfrm>
                  <a:off x="2357" y="268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897" name="Group 226"/>
              <p:cNvGrpSpPr>
                <a:grpSpLocks/>
              </p:cNvGrpSpPr>
              <p:nvPr/>
            </p:nvGrpSpPr>
            <p:grpSpPr bwMode="auto">
              <a:xfrm>
                <a:off x="2727" y="2688"/>
                <a:ext cx="369" cy="384"/>
                <a:chOff x="2727" y="2688"/>
                <a:chExt cx="369" cy="384"/>
              </a:xfrm>
            </p:grpSpPr>
            <p:sp>
              <p:nvSpPr>
                <p:cNvPr id="38239" name="Rectangle 41"/>
                <p:cNvSpPr>
                  <a:spLocks noChangeArrowheads="1"/>
                </p:cNvSpPr>
                <p:nvPr/>
              </p:nvSpPr>
              <p:spPr bwMode="auto">
                <a:xfrm>
                  <a:off x="2770" y="2688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240" name="Rectangle 225"/>
                <p:cNvSpPr>
                  <a:spLocks noChangeArrowheads="1"/>
                </p:cNvSpPr>
                <p:nvPr/>
              </p:nvSpPr>
              <p:spPr bwMode="auto">
                <a:xfrm>
                  <a:off x="2727" y="2688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898" name="Group 228"/>
              <p:cNvGrpSpPr>
                <a:grpSpLocks/>
              </p:cNvGrpSpPr>
              <p:nvPr/>
            </p:nvGrpSpPr>
            <p:grpSpPr bwMode="auto">
              <a:xfrm>
                <a:off x="0" y="3072"/>
                <a:ext cx="1617" cy="384"/>
                <a:chOff x="0" y="3072"/>
                <a:chExt cx="1617" cy="384"/>
              </a:xfrm>
            </p:grpSpPr>
            <p:sp>
              <p:nvSpPr>
                <p:cNvPr id="38237" name="Rectangle 42"/>
                <p:cNvSpPr>
                  <a:spLocks noChangeArrowheads="1"/>
                </p:cNvSpPr>
                <p:nvPr/>
              </p:nvSpPr>
              <p:spPr bwMode="auto">
                <a:xfrm>
                  <a:off x="43" y="3072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sečenje hrane/mesa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238" name="Rectangle 227"/>
                <p:cNvSpPr>
                  <a:spLocks noChangeArrowheads="1"/>
                </p:cNvSpPr>
                <p:nvPr/>
              </p:nvSpPr>
              <p:spPr bwMode="auto">
                <a:xfrm>
                  <a:off x="0" y="3072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899" name="Group 230"/>
              <p:cNvGrpSpPr>
                <a:grpSpLocks/>
              </p:cNvGrpSpPr>
              <p:nvPr/>
            </p:nvGrpSpPr>
            <p:grpSpPr bwMode="auto">
              <a:xfrm>
                <a:off x="1617" y="3072"/>
                <a:ext cx="370" cy="384"/>
                <a:chOff x="1617" y="3072"/>
                <a:chExt cx="370" cy="384"/>
              </a:xfrm>
            </p:grpSpPr>
            <p:sp>
              <p:nvSpPr>
                <p:cNvPr id="38235" name="Rectangle 43"/>
                <p:cNvSpPr>
                  <a:spLocks noChangeArrowheads="1"/>
                </p:cNvSpPr>
                <p:nvPr/>
              </p:nvSpPr>
              <p:spPr bwMode="auto">
                <a:xfrm>
                  <a:off x="1660" y="3072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236" name="Rectangle 229"/>
                <p:cNvSpPr>
                  <a:spLocks noChangeArrowheads="1"/>
                </p:cNvSpPr>
                <p:nvPr/>
              </p:nvSpPr>
              <p:spPr bwMode="auto">
                <a:xfrm>
                  <a:off x="1617" y="3072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900" name="Group 232"/>
              <p:cNvGrpSpPr>
                <a:grpSpLocks/>
              </p:cNvGrpSpPr>
              <p:nvPr/>
            </p:nvGrpSpPr>
            <p:grpSpPr bwMode="auto">
              <a:xfrm>
                <a:off x="1987" y="3072"/>
                <a:ext cx="370" cy="384"/>
                <a:chOff x="1987" y="3072"/>
                <a:chExt cx="370" cy="384"/>
              </a:xfrm>
            </p:grpSpPr>
            <p:sp>
              <p:nvSpPr>
                <p:cNvPr id="38233" name="Rectangle 44"/>
                <p:cNvSpPr>
                  <a:spLocks noChangeArrowheads="1"/>
                </p:cNvSpPr>
                <p:nvPr/>
              </p:nvSpPr>
              <p:spPr bwMode="auto">
                <a:xfrm>
                  <a:off x="2030" y="3072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234" name="Rectangle 231"/>
                <p:cNvSpPr>
                  <a:spLocks noChangeArrowheads="1"/>
                </p:cNvSpPr>
                <p:nvPr/>
              </p:nvSpPr>
              <p:spPr bwMode="auto">
                <a:xfrm>
                  <a:off x="1987" y="3072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901" name="Group 234"/>
              <p:cNvGrpSpPr>
                <a:grpSpLocks/>
              </p:cNvGrpSpPr>
              <p:nvPr/>
            </p:nvGrpSpPr>
            <p:grpSpPr bwMode="auto">
              <a:xfrm>
                <a:off x="2357" y="3072"/>
                <a:ext cx="370" cy="384"/>
                <a:chOff x="2357" y="3072"/>
                <a:chExt cx="370" cy="384"/>
              </a:xfrm>
            </p:grpSpPr>
            <p:sp>
              <p:nvSpPr>
                <p:cNvPr id="38231" name="Rectangle 45"/>
                <p:cNvSpPr>
                  <a:spLocks noChangeArrowheads="1"/>
                </p:cNvSpPr>
                <p:nvPr/>
              </p:nvSpPr>
              <p:spPr bwMode="auto">
                <a:xfrm>
                  <a:off x="2400" y="3072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232" name="Rectangle 233"/>
                <p:cNvSpPr>
                  <a:spLocks noChangeArrowheads="1"/>
                </p:cNvSpPr>
                <p:nvPr/>
              </p:nvSpPr>
              <p:spPr bwMode="auto">
                <a:xfrm>
                  <a:off x="2357" y="3072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902" name="Group 236"/>
              <p:cNvGrpSpPr>
                <a:grpSpLocks/>
              </p:cNvGrpSpPr>
              <p:nvPr/>
            </p:nvGrpSpPr>
            <p:grpSpPr bwMode="auto">
              <a:xfrm>
                <a:off x="2727" y="3072"/>
                <a:ext cx="369" cy="384"/>
                <a:chOff x="2727" y="3072"/>
                <a:chExt cx="369" cy="384"/>
              </a:xfrm>
            </p:grpSpPr>
            <p:sp>
              <p:nvSpPr>
                <p:cNvPr id="38229" name="Rectangle 46"/>
                <p:cNvSpPr>
                  <a:spLocks noChangeArrowheads="1"/>
                </p:cNvSpPr>
                <p:nvPr/>
              </p:nvSpPr>
              <p:spPr bwMode="auto">
                <a:xfrm>
                  <a:off x="2770" y="3072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230" name="Rectangle 235"/>
                <p:cNvSpPr>
                  <a:spLocks noChangeArrowheads="1"/>
                </p:cNvSpPr>
                <p:nvPr/>
              </p:nvSpPr>
              <p:spPr bwMode="auto">
                <a:xfrm>
                  <a:off x="2727" y="3072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903" name="Group 238"/>
              <p:cNvGrpSpPr>
                <a:grpSpLocks/>
              </p:cNvGrpSpPr>
              <p:nvPr/>
            </p:nvGrpSpPr>
            <p:grpSpPr bwMode="auto">
              <a:xfrm>
                <a:off x="0" y="3456"/>
                <a:ext cx="1617" cy="384"/>
                <a:chOff x="0" y="3456"/>
                <a:chExt cx="1617" cy="384"/>
              </a:xfrm>
            </p:grpSpPr>
            <p:sp>
              <p:nvSpPr>
                <p:cNvPr id="38227" name="Rectangle 47"/>
                <p:cNvSpPr>
                  <a:spLocks noChangeArrowheads="1"/>
                </p:cNvSpPr>
                <p:nvPr/>
              </p:nvSpPr>
              <p:spPr bwMode="auto">
                <a:xfrm>
                  <a:off x="43" y="3456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sipanje tečnosti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228" name="Rectangle 237"/>
                <p:cNvSpPr>
                  <a:spLocks noChangeArrowheads="1"/>
                </p:cNvSpPr>
                <p:nvPr/>
              </p:nvSpPr>
              <p:spPr bwMode="auto">
                <a:xfrm>
                  <a:off x="0" y="3456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904" name="Group 240"/>
              <p:cNvGrpSpPr>
                <a:grpSpLocks/>
              </p:cNvGrpSpPr>
              <p:nvPr/>
            </p:nvGrpSpPr>
            <p:grpSpPr bwMode="auto">
              <a:xfrm>
                <a:off x="1617" y="3456"/>
                <a:ext cx="370" cy="384"/>
                <a:chOff x="1617" y="3456"/>
                <a:chExt cx="370" cy="384"/>
              </a:xfrm>
            </p:grpSpPr>
            <p:sp>
              <p:nvSpPr>
                <p:cNvPr id="38225" name="Rectangle 48"/>
                <p:cNvSpPr>
                  <a:spLocks noChangeArrowheads="1"/>
                </p:cNvSpPr>
                <p:nvPr/>
              </p:nvSpPr>
              <p:spPr bwMode="auto">
                <a:xfrm>
                  <a:off x="1660" y="3456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226" name="Rectangle 239"/>
                <p:cNvSpPr>
                  <a:spLocks noChangeArrowheads="1"/>
                </p:cNvSpPr>
                <p:nvPr/>
              </p:nvSpPr>
              <p:spPr bwMode="auto">
                <a:xfrm>
                  <a:off x="1617" y="3456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905" name="Group 242"/>
              <p:cNvGrpSpPr>
                <a:grpSpLocks/>
              </p:cNvGrpSpPr>
              <p:nvPr/>
            </p:nvGrpSpPr>
            <p:grpSpPr bwMode="auto">
              <a:xfrm>
                <a:off x="1987" y="3456"/>
                <a:ext cx="370" cy="384"/>
                <a:chOff x="1987" y="3456"/>
                <a:chExt cx="370" cy="384"/>
              </a:xfrm>
            </p:grpSpPr>
            <p:sp>
              <p:nvSpPr>
                <p:cNvPr id="38223" name="Rectangle 49"/>
                <p:cNvSpPr>
                  <a:spLocks noChangeArrowheads="1"/>
                </p:cNvSpPr>
                <p:nvPr/>
              </p:nvSpPr>
              <p:spPr bwMode="auto">
                <a:xfrm>
                  <a:off x="2030" y="3456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224" name="Rectangle 241"/>
                <p:cNvSpPr>
                  <a:spLocks noChangeArrowheads="1"/>
                </p:cNvSpPr>
                <p:nvPr/>
              </p:nvSpPr>
              <p:spPr bwMode="auto">
                <a:xfrm>
                  <a:off x="1987" y="3456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906" name="Group 244"/>
              <p:cNvGrpSpPr>
                <a:grpSpLocks/>
              </p:cNvGrpSpPr>
              <p:nvPr/>
            </p:nvGrpSpPr>
            <p:grpSpPr bwMode="auto">
              <a:xfrm>
                <a:off x="2357" y="3456"/>
                <a:ext cx="370" cy="384"/>
                <a:chOff x="2357" y="3456"/>
                <a:chExt cx="370" cy="384"/>
              </a:xfrm>
            </p:grpSpPr>
            <p:sp>
              <p:nvSpPr>
                <p:cNvPr id="38221" name="Rectangle 50"/>
                <p:cNvSpPr>
                  <a:spLocks noChangeArrowheads="1"/>
                </p:cNvSpPr>
                <p:nvPr/>
              </p:nvSpPr>
              <p:spPr bwMode="auto">
                <a:xfrm>
                  <a:off x="2400" y="3456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222" name="Rectangle 243"/>
                <p:cNvSpPr>
                  <a:spLocks noChangeArrowheads="1"/>
                </p:cNvSpPr>
                <p:nvPr/>
              </p:nvSpPr>
              <p:spPr bwMode="auto">
                <a:xfrm>
                  <a:off x="2357" y="3456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907" name="Group 246"/>
              <p:cNvGrpSpPr>
                <a:grpSpLocks/>
              </p:cNvGrpSpPr>
              <p:nvPr/>
            </p:nvGrpSpPr>
            <p:grpSpPr bwMode="auto">
              <a:xfrm>
                <a:off x="2727" y="3456"/>
                <a:ext cx="369" cy="384"/>
                <a:chOff x="2727" y="3456"/>
                <a:chExt cx="369" cy="384"/>
              </a:xfrm>
            </p:grpSpPr>
            <p:sp>
              <p:nvSpPr>
                <p:cNvPr id="38219" name="Rectangle 51"/>
                <p:cNvSpPr>
                  <a:spLocks noChangeArrowheads="1"/>
                </p:cNvSpPr>
                <p:nvPr/>
              </p:nvSpPr>
              <p:spPr bwMode="auto">
                <a:xfrm>
                  <a:off x="2770" y="3456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220" name="Rectangle 245"/>
                <p:cNvSpPr>
                  <a:spLocks noChangeArrowheads="1"/>
                </p:cNvSpPr>
                <p:nvPr/>
              </p:nvSpPr>
              <p:spPr bwMode="auto">
                <a:xfrm>
                  <a:off x="2727" y="3456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908" name="Group 248"/>
              <p:cNvGrpSpPr>
                <a:grpSpLocks/>
              </p:cNvGrpSpPr>
              <p:nvPr/>
            </p:nvGrpSpPr>
            <p:grpSpPr bwMode="auto">
              <a:xfrm>
                <a:off x="0" y="3840"/>
                <a:ext cx="1617" cy="384"/>
                <a:chOff x="0" y="3840"/>
                <a:chExt cx="1617" cy="384"/>
              </a:xfrm>
            </p:grpSpPr>
            <p:sp>
              <p:nvSpPr>
                <p:cNvPr id="38217" name="Rectangle 52"/>
                <p:cNvSpPr>
                  <a:spLocks noChangeArrowheads="1"/>
                </p:cNvSpPr>
                <p:nvPr/>
              </p:nvSpPr>
              <p:spPr bwMode="auto">
                <a:xfrm>
                  <a:off x="43" y="3840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otvaranje tetrapaka/tegle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218" name="Rectangle 247"/>
                <p:cNvSpPr>
                  <a:spLocks noChangeArrowheads="1"/>
                </p:cNvSpPr>
                <p:nvPr/>
              </p:nvSpPr>
              <p:spPr bwMode="auto">
                <a:xfrm>
                  <a:off x="0" y="3840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909" name="Group 250"/>
              <p:cNvGrpSpPr>
                <a:grpSpLocks/>
              </p:cNvGrpSpPr>
              <p:nvPr/>
            </p:nvGrpSpPr>
            <p:grpSpPr bwMode="auto">
              <a:xfrm>
                <a:off x="1617" y="3840"/>
                <a:ext cx="370" cy="384"/>
                <a:chOff x="1617" y="3840"/>
                <a:chExt cx="370" cy="384"/>
              </a:xfrm>
            </p:grpSpPr>
            <p:sp>
              <p:nvSpPr>
                <p:cNvPr id="38215" name="Rectangle 53"/>
                <p:cNvSpPr>
                  <a:spLocks noChangeArrowheads="1"/>
                </p:cNvSpPr>
                <p:nvPr/>
              </p:nvSpPr>
              <p:spPr bwMode="auto">
                <a:xfrm>
                  <a:off x="1660" y="3840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216" name="Rectangle 249"/>
                <p:cNvSpPr>
                  <a:spLocks noChangeArrowheads="1"/>
                </p:cNvSpPr>
                <p:nvPr/>
              </p:nvSpPr>
              <p:spPr bwMode="auto">
                <a:xfrm>
                  <a:off x="1617" y="3840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910" name="Group 252"/>
              <p:cNvGrpSpPr>
                <a:grpSpLocks/>
              </p:cNvGrpSpPr>
              <p:nvPr/>
            </p:nvGrpSpPr>
            <p:grpSpPr bwMode="auto">
              <a:xfrm>
                <a:off x="1987" y="3840"/>
                <a:ext cx="370" cy="384"/>
                <a:chOff x="1987" y="3840"/>
                <a:chExt cx="370" cy="384"/>
              </a:xfrm>
            </p:grpSpPr>
            <p:sp>
              <p:nvSpPr>
                <p:cNvPr id="38213" name="Rectangle 54"/>
                <p:cNvSpPr>
                  <a:spLocks noChangeArrowheads="1"/>
                </p:cNvSpPr>
                <p:nvPr/>
              </p:nvSpPr>
              <p:spPr bwMode="auto">
                <a:xfrm>
                  <a:off x="2030" y="3840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214" name="Rectangle 251"/>
                <p:cNvSpPr>
                  <a:spLocks noChangeArrowheads="1"/>
                </p:cNvSpPr>
                <p:nvPr/>
              </p:nvSpPr>
              <p:spPr bwMode="auto">
                <a:xfrm>
                  <a:off x="1987" y="3840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911" name="Group 254"/>
              <p:cNvGrpSpPr>
                <a:grpSpLocks/>
              </p:cNvGrpSpPr>
              <p:nvPr/>
            </p:nvGrpSpPr>
            <p:grpSpPr bwMode="auto">
              <a:xfrm>
                <a:off x="2357" y="3840"/>
                <a:ext cx="370" cy="384"/>
                <a:chOff x="2357" y="3840"/>
                <a:chExt cx="370" cy="384"/>
              </a:xfrm>
            </p:grpSpPr>
            <p:sp>
              <p:nvSpPr>
                <p:cNvPr id="38211" name="Rectangle 55"/>
                <p:cNvSpPr>
                  <a:spLocks noChangeArrowheads="1"/>
                </p:cNvSpPr>
                <p:nvPr/>
              </p:nvSpPr>
              <p:spPr bwMode="auto">
                <a:xfrm>
                  <a:off x="2400" y="3840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212" name="Rectangle 253"/>
                <p:cNvSpPr>
                  <a:spLocks noChangeArrowheads="1"/>
                </p:cNvSpPr>
                <p:nvPr/>
              </p:nvSpPr>
              <p:spPr bwMode="auto">
                <a:xfrm>
                  <a:off x="2357" y="3840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912" name="Group 256"/>
              <p:cNvGrpSpPr>
                <a:grpSpLocks/>
              </p:cNvGrpSpPr>
              <p:nvPr/>
            </p:nvGrpSpPr>
            <p:grpSpPr bwMode="auto">
              <a:xfrm>
                <a:off x="2727" y="3840"/>
                <a:ext cx="369" cy="384"/>
                <a:chOff x="2727" y="3840"/>
                <a:chExt cx="369" cy="384"/>
              </a:xfrm>
            </p:grpSpPr>
            <p:sp>
              <p:nvSpPr>
                <p:cNvPr id="38209" name="Rectangle 56"/>
                <p:cNvSpPr>
                  <a:spLocks noChangeArrowheads="1"/>
                </p:cNvSpPr>
                <p:nvPr/>
              </p:nvSpPr>
              <p:spPr bwMode="auto">
                <a:xfrm>
                  <a:off x="2770" y="3840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210" name="Rectangle 255"/>
                <p:cNvSpPr>
                  <a:spLocks noChangeArrowheads="1"/>
                </p:cNvSpPr>
                <p:nvPr/>
              </p:nvSpPr>
              <p:spPr bwMode="auto">
                <a:xfrm>
                  <a:off x="2727" y="3840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913" name="Group 258"/>
              <p:cNvGrpSpPr>
                <a:grpSpLocks/>
              </p:cNvGrpSpPr>
              <p:nvPr/>
            </p:nvGrpSpPr>
            <p:grpSpPr bwMode="auto">
              <a:xfrm>
                <a:off x="0" y="4224"/>
                <a:ext cx="1617" cy="384"/>
                <a:chOff x="0" y="4224"/>
                <a:chExt cx="1617" cy="384"/>
              </a:xfrm>
            </p:grpSpPr>
            <p:sp>
              <p:nvSpPr>
                <p:cNvPr id="38207" name="Rectangle 57"/>
                <p:cNvSpPr>
                  <a:spLocks noChangeArrowheads="1"/>
                </p:cNvSpPr>
                <p:nvPr/>
              </p:nvSpPr>
              <p:spPr bwMode="auto">
                <a:xfrm>
                  <a:off x="43" y="4224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mazanje na hleb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208" name="Rectangle 257"/>
                <p:cNvSpPr>
                  <a:spLocks noChangeArrowheads="1"/>
                </p:cNvSpPr>
                <p:nvPr/>
              </p:nvSpPr>
              <p:spPr bwMode="auto">
                <a:xfrm>
                  <a:off x="0" y="4224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914" name="Group 260"/>
              <p:cNvGrpSpPr>
                <a:grpSpLocks/>
              </p:cNvGrpSpPr>
              <p:nvPr/>
            </p:nvGrpSpPr>
            <p:grpSpPr bwMode="auto">
              <a:xfrm>
                <a:off x="1617" y="4224"/>
                <a:ext cx="370" cy="384"/>
                <a:chOff x="1617" y="4224"/>
                <a:chExt cx="370" cy="384"/>
              </a:xfrm>
            </p:grpSpPr>
            <p:sp>
              <p:nvSpPr>
                <p:cNvPr id="38205" name="Rectangle 58"/>
                <p:cNvSpPr>
                  <a:spLocks noChangeArrowheads="1"/>
                </p:cNvSpPr>
                <p:nvPr/>
              </p:nvSpPr>
              <p:spPr bwMode="auto">
                <a:xfrm>
                  <a:off x="1660" y="422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206" name="Rectangle 259"/>
                <p:cNvSpPr>
                  <a:spLocks noChangeArrowheads="1"/>
                </p:cNvSpPr>
                <p:nvPr/>
              </p:nvSpPr>
              <p:spPr bwMode="auto">
                <a:xfrm>
                  <a:off x="1617" y="422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915" name="Group 262"/>
              <p:cNvGrpSpPr>
                <a:grpSpLocks/>
              </p:cNvGrpSpPr>
              <p:nvPr/>
            </p:nvGrpSpPr>
            <p:grpSpPr bwMode="auto">
              <a:xfrm>
                <a:off x="1987" y="4224"/>
                <a:ext cx="370" cy="384"/>
                <a:chOff x="1987" y="4224"/>
                <a:chExt cx="370" cy="384"/>
              </a:xfrm>
            </p:grpSpPr>
            <p:sp>
              <p:nvSpPr>
                <p:cNvPr id="38203" name="Rectangle 59"/>
                <p:cNvSpPr>
                  <a:spLocks noChangeArrowheads="1"/>
                </p:cNvSpPr>
                <p:nvPr/>
              </p:nvSpPr>
              <p:spPr bwMode="auto">
                <a:xfrm>
                  <a:off x="2030" y="422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204" name="Rectangle 261"/>
                <p:cNvSpPr>
                  <a:spLocks noChangeArrowheads="1"/>
                </p:cNvSpPr>
                <p:nvPr/>
              </p:nvSpPr>
              <p:spPr bwMode="auto">
                <a:xfrm>
                  <a:off x="1987" y="422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916" name="Group 264"/>
              <p:cNvGrpSpPr>
                <a:grpSpLocks/>
              </p:cNvGrpSpPr>
              <p:nvPr/>
            </p:nvGrpSpPr>
            <p:grpSpPr bwMode="auto">
              <a:xfrm>
                <a:off x="2357" y="4224"/>
                <a:ext cx="370" cy="384"/>
                <a:chOff x="2357" y="4224"/>
                <a:chExt cx="370" cy="384"/>
              </a:xfrm>
            </p:grpSpPr>
            <p:sp>
              <p:nvSpPr>
                <p:cNvPr id="38201" name="Rectangle 60"/>
                <p:cNvSpPr>
                  <a:spLocks noChangeArrowheads="1"/>
                </p:cNvSpPr>
                <p:nvPr/>
              </p:nvSpPr>
              <p:spPr bwMode="auto">
                <a:xfrm>
                  <a:off x="2400" y="422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202" name="Rectangle 263"/>
                <p:cNvSpPr>
                  <a:spLocks noChangeArrowheads="1"/>
                </p:cNvSpPr>
                <p:nvPr/>
              </p:nvSpPr>
              <p:spPr bwMode="auto">
                <a:xfrm>
                  <a:off x="2357" y="422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917" name="Group 266"/>
              <p:cNvGrpSpPr>
                <a:grpSpLocks/>
              </p:cNvGrpSpPr>
              <p:nvPr/>
            </p:nvGrpSpPr>
            <p:grpSpPr bwMode="auto">
              <a:xfrm>
                <a:off x="2727" y="4224"/>
                <a:ext cx="369" cy="384"/>
                <a:chOff x="2727" y="4224"/>
                <a:chExt cx="369" cy="384"/>
              </a:xfrm>
            </p:grpSpPr>
            <p:sp>
              <p:nvSpPr>
                <p:cNvPr id="38199" name="Rectangle 61"/>
                <p:cNvSpPr>
                  <a:spLocks noChangeArrowheads="1"/>
                </p:cNvSpPr>
                <p:nvPr/>
              </p:nvSpPr>
              <p:spPr bwMode="auto">
                <a:xfrm>
                  <a:off x="2770" y="4224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200" name="Rectangle 265"/>
                <p:cNvSpPr>
                  <a:spLocks noChangeArrowheads="1"/>
                </p:cNvSpPr>
                <p:nvPr/>
              </p:nvSpPr>
              <p:spPr bwMode="auto">
                <a:xfrm>
                  <a:off x="2727" y="4224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918" name="Group 268"/>
              <p:cNvGrpSpPr>
                <a:grpSpLocks/>
              </p:cNvGrpSpPr>
              <p:nvPr/>
            </p:nvGrpSpPr>
            <p:grpSpPr bwMode="auto">
              <a:xfrm>
                <a:off x="0" y="4608"/>
                <a:ext cx="1617" cy="384"/>
                <a:chOff x="0" y="4608"/>
                <a:chExt cx="1617" cy="384"/>
              </a:xfrm>
            </p:grpSpPr>
            <p:sp>
              <p:nvSpPr>
                <p:cNvPr id="38197" name="Rectangle 62"/>
                <p:cNvSpPr>
                  <a:spLocks noChangeArrowheads="1"/>
                </p:cNvSpPr>
                <p:nvPr/>
              </p:nvSpPr>
              <p:spPr bwMode="auto">
                <a:xfrm>
                  <a:off x="43" y="4608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priprema jednostavnih jela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198" name="Rectangle 267"/>
                <p:cNvSpPr>
                  <a:spLocks noChangeArrowheads="1"/>
                </p:cNvSpPr>
                <p:nvPr/>
              </p:nvSpPr>
              <p:spPr bwMode="auto">
                <a:xfrm>
                  <a:off x="0" y="4608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7919" name="Group 270"/>
              <p:cNvGrpSpPr>
                <a:grpSpLocks/>
              </p:cNvGrpSpPr>
              <p:nvPr/>
            </p:nvGrpSpPr>
            <p:grpSpPr bwMode="auto">
              <a:xfrm>
                <a:off x="1617" y="4608"/>
                <a:ext cx="370" cy="384"/>
                <a:chOff x="1617" y="4608"/>
                <a:chExt cx="370" cy="384"/>
              </a:xfrm>
            </p:grpSpPr>
            <p:sp>
              <p:nvSpPr>
                <p:cNvPr id="38195" name="Rectangle 63"/>
                <p:cNvSpPr>
                  <a:spLocks noChangeArrowheads="1"/>
                </p:cNvSpPr>
                <p:nvPr/>
              </p:nvSpPr>
              <p:spPr bwMode="auto">
                <a:xfrm>
                  <a:off x="1660" y="4608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196" name="Rectangle 269"/>
                <p:cNvSpPr>
                  <a:spLocks noChangeArrowheads="1"/>
                </p:cNvSpPr>
                <p:nvPr/>
              </p:nvSpPr>
              <p:spPr bwMode="auto">
                <a:xfrm>
                  <a:off x="1617" y="460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016" name="Group 272"/>
              <p:cNvGrpSpPr>
                <a:grpSpLocks/>
              </p:cNvGrpSpPr>
              <p:nvPr/>
            </p:nvGrpSpPr>
            <p:grpSpPr bwMode="auto">
              <a:xfrm>
                <a:off x="1987" y="4608"/>
                <a:ext cx="370" cy="384"/>
                <a:chOff x="1987" y="4608"/>
                <a:chExt cx="370" cy="384"/>
              </a:xfrm>
            </p:grpSpPr>
            <p:sp>
              <p:nvSpPr>
                <p:cNvPr id="38193" name="Rectangle 64"/>
                <p:cNvSpPr>
                  <a:spLocks noChangeArrowheads="1"/>
                </p:cNvSpPr>
                <p:nvPr/>
              </p:nvSpPr>
              <p:spPr bwMode="auto">
                <a:xfrm>
                  <a:off x="2030" y="4608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194" name="Rectangle 271"/>
                <p:cNvSpPr>
                  <a:spLocks noChangeArrowheads="1"/>
                </p:cNvSpPr>
                <p:nvPr/>
              </p:nvSpPr>
              <p:spPr bwMode="auto">
                <a:xfrm>
                  <a:off x="1987" y="460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017" name="Group 274"/>
              <p:cNvGrpSpPr>
                <a:grpSpLocks/>
              </p:cNvGrpSpPr>
              <p:nvPr/>
            </p:nvGrpSpPr>
            <p:grpSpPr bwMode="auto">
              <a:xfrm>
                <a:off x="2357" y="4608"/>
                <a:ext cx="370" cy="384"/>
                <a:chOff x="2357" y="4608"/>
                <a:chExt cx="370" cy="384"/>
              </a:xfrm>
            </p:grpSpPr>
            <p:sp>
              <p:nvSpPr>
                <p:cNvPr id="38191" name="Rectangle 65"/>
                <p:cNvSpPr>
                  <a:spLocks noChangeArrowheads="1"/>
                </p:cNvSpPr>
                <p:nvPr/>
              </p:nvSpPr>
              <p:spPr bwMode="auto">
                <a:xfrm>
                  <a:off x="2400" y="4608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192" name="Rectangle 273"/>
                <p:cNvSpPr>
                  <a:spLocks noChangeArrowheads="1"/>
                </p:cNvSpPr>
                <p:nvPr/>
              </p:nvSpPr>
              <p:spPr bwMode="auto">
                <a:xfrm>
                  <a:off x="2357" y="460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018" name="Group 276"/>
              <p:cNvGrpSpPr>
                <a:grpSpLocks/>
              </p:cNvGrpSpPr>
              <p:nvPr/>
            </p:nvGrpSpPr>
            <p:grpSpPr bwMode="auto">
              <a:xfrm>
                <a:off x="2727" y="4608"/>
                <a:ext cx="369" cy="384"/>
                <a:chOff x="2727" y="4608"/>
                <a:chExt cx="369" cy="384"/>
              </a:xfrm>
            </p:grpSpPr>
            <p:sp>
              <p:nvSpPr>
                <p:cNvPr id="38189" name="Rectangle 66"/>
                <p:cNvSpPr>
                  <a:spLocks noChangeArrowheads="1"/>
                </p:cNvSpPr>
                <p:nvPr/>
              </p:nvSpPr>
              <p:spPr bwMode="auto">
                <a:xfrm>
                  <a:off x="2770" y="4608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190" name="Rectangle 275"/>
                <p:cNvSpPr>
                  <a:spLocks noChangeArrowheads="1"/>
                </p:cNvSpPr>
                <p:nvPr/>
              </p:nvSpPr>
              <p:spPr bwMode="auto">
                <a:xfrm>
                  <a:off x="2727" y="4608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019" name="Group 278"/>
              <p:cNvGrpSpPr>
                <a:grpSpLocks/>
              </p:cNvGrpSpPr>
              <p:nvPr/>
            </p:nvGrpSpPr>
            <p:grpSpPr bwMode="auto">
              <a:xfrm>
                <a:off x="0" y="4992"/>
                <a:ext cx="1617" cy="384"/>
                <a:chOff x="0" y="4992"/>
                <a:chExt cx="1617" cy="384"/>
              </a:xfrm>
            </p:grpSpPr>
            <p:sp>
              <p:nvSpPr>
                <p:cNvPr id="38187" name="Rectangle 67"/>
                <p:cNvSpPr>
                  <a:spLocks noChangeArrowheads="1"/>
                </p:cNvSpPr>
                <p:nvPr/>
              </p:nvSpPr>
              <p:spPr bwMode="auto">
                <a:xfrm>
                  <a:off x="43" y="4992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postavljanje pomagala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188" name="Rectangle 277"/>
                <p:cNvSpPr>
                  <a:spLocks noChangeArrowheads="1"/>
                </p:cNvSpPr>
                <p:nvPr/>
              </p:nvSpPr>
              <p:spPr bwMode="auto">
                <a:xfrm>
                  <a:off x="0" y="4992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020" name="Group 280"/>
              <p:cNvGrpSpPr>
                <a:grpSpLocks/>
              </p:cNvGrpSpPr>
              <p:nvPr/>
            </p:nvGrpSpPr>
            <p:grpSpPr bwMode="auto">
              <a:xfrm>
                <a:off x="1617" y="4992"/>
                <a:ext cx="370" cy="384"/>
                <a:chOff x="1617" y="4992"/>
                <a:chExt cx="370" cy="384"/>
              </a:xfrm>
            </p:grpSpPr>
            <p:sp>
              <p:nvSpPr>
                <p:cNvPr id="38185" name="Rectangle 68"/>
                <p:cNvSpPr>
                  <a:spLocks noChangeArrowheads="1"/>
                </p:cNvSpPr>
                <p:nvPr/>
              </p:nvSpPr>
              <p:spPr bwMode="auto">
                <a:xfrm>
                  <a:off x="1660" y="4992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186" name="Rectangle 279"/>
                <p:cNvSpPr>
                  <a:spLocks noChangeArrowheads="1"/>
                </p:cNvSpPr>
                <p:nvPr/>
              </p:nvSpPr>
              <p:spPr bwMode="auto">
                <a:xfrm>
                  <a:off x="1617" y="4992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021" name="Group 282"/>
              <p:cNvGrpSpPr>
                <a:grpSpLocks/>
              </p:cNvGrpSpPr>
              <p:nvPr/>
            </p:nvGrpSpPr>
            <p:grpSpPr bwMode="auto">
              <a:xfrm>
                <a:off x="1987" y="4992"/>
                <a:ext cx="370" cy="384"/>
                <a:chOff x="1987" y="4992"/>
                <a:chExt cx="370" cy="384"/>
              </a:xfrm>
            </p:grpSpPr>
            <p:sp>
              <p:nvSpPr>
                <p:cNvPr id="38183" name="Rectangle 69"/>
                <p:cNvSpPr>
                  <a:spLocks noChangeArrowheads="1"/>
                </p:cNvSpPr>
                <p:nvPr/>
              </p:nvSpPr>
              <p:spPr bwMode="auto">
                <a:xfrm>
                  <a:off x="2030" y="4992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184" name="Rectangle 281"/>
                <p:cNvSpPr>
                  <a:spLocks noChangeArrowheads="1"/>
                </p:cNvSpPr>
                <p:nvPr/>
              </p:nvSpPr>
              <p:spPr bwMode="auto">
                <a:xfrm>
                  <a:off x="1987" y="4992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022" name="Group 284"/>
              <p:cNvGrpSpPr>
                <a:grpSpLocks/>
              </p:cNvGrpSpPr>
              <p:nvPr/>
            </p:nvGrpSpPr>
            <p:grpSpPr bwMode="auto">
              <a:xfrm>
                <a:off x="2357" y="4992"/>
                <a:ext cx="370" cy="384"/>
                <a:chOff x="2357" y="4992"/>
                <a:chExt cx="370" cy="384"/>
              </a:xfrm>
            </p:grpSpPr>
            <p:sp>
              <p:nvSpPr>
                <p:cNvPr id="38181" name="Rectangle 70"/>
                <p:cNvSpPr>
                  <a:spLocks noChangeArrowheads="1"/>
                </p:cNvSpPr>
                <p:nvPr/>
              </p:nvSpPr>
              <p:spPr bwMode="auto">
                <a:xfrm>
                  <a:off x="2400" y="4992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182" name="Rectangle 283"/>
                <p:cNvSpPr>
                  <a:spLocks noChangeArrowheads="1"/>
                </p:cNvSpPr>
                <p:nvPr/>
              </p:nvSpPr>
              <p:spPr bwMode="auto">
                <a:xfrm>
                  <a:off x="2357" y="4992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023" name="Group 286"/>
              <p:cNvGrpSpPr>
                <a:grpSpLocks/>
              </p:cNvGrpSpPr>
              <p:nvPr/>
            </p:nvGrpSpPr>
            <p:grpSpPr bwMode="auto">
              <a:xfrm>
                <a:off x="2727" y="4992"/>
                <a:ext cx="369" cy="384"/>
                <a:chOff x="2727" y="4992"/>
                <a:chExt cx="369" cy="384"/>
              </a:xfrm>
            </p:grpSpPr>
            <p:sp>
              <p:nvSpPr>
                <p:cNvPr id="38179" name="Rectangle 71"/>
                <p:cNvSpPr>
                  <a:spLocks noChangeArrowheads="1"/>
                </p:cNvSpPr>
                <p:nvPr/>
              </p:nvSpPr>
              <p:spPr bwMode="auto">
                <a:xfrm>
                  <a:off x="2770" y="4992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180" name="Rectangle 285"/>
                <p:cNvSpPr>
                  <a:spLocks noChangeArrowheads="1"/>
                </p:cNvSpPr>
                <p:nvPr/>
              </p:nvSpPr>
              <p:spPr bwMode="auto">
                <a:xfrm>
                  <a:off x="2727" y="4992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024" name="Group 290"/>
              <p:cNvGrpSpPr>
                <a:grpSpLocks/>
              </p:cNvGrpSpPr>
              <p:nvPr/>
            </p:nvGrpSpPr>
            <p:grpSpPr bwMode="auto">
              <a:xfrm>
                <a:off x="0" y="5376"/>
                <a:ext cx="1617" cy="384"/>
                <a:chOff x="0" y="5376"/>
                <a:chExt cx="1617" cy="384"/>
              </a:xfrm>
            </p:grpSpPr>
            <p:sp>
              <p:nvSpPr>
                <p:cNvPr id="38175" name="Rectangle 289"/>
                <p:cNvSpPr>
                  <a:spLocks noChangeArrowheads="1"/>
                </p:cNvSpPr>
                <p:nvPr/>
              </p:nvSpPr>
              <p:spPr bwMode="auto">
                <a:xfrm>
                  <a:off x="0" y="5376"/>
                  <a:ext cx="1617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8025" name="Group 288"/>
                <p:cNvGrpSpPr>
                  <a:grpSpLocks/>
                </p:cNvGrpSpPr>
                <p:nvPr/>
              </p:nvGrpSpPr>
              <p:grpSpPr bwMode="auto">
                <a:xfrm>
                  <a:off x="0" y="5376"/>
                  <a:ext cx="1617" cy="384"/>
                  <a:chOff x="0" y="5376"/>
                  <a:chExt cx="1617" cy="384"/>
                </a:xfrm>
              </p:grpSpPr>
              <p:sp>
                <p:nvSpPr>
                  <p:cNvPr id="38177" name="Rectangle 72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5376"/>
                    <a:ext cx="1531" cy="38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 b="1">
                        <a:latin typeface="Vagrounded Light YU" pitchFamily="34" charset="0"/>
                        <a:cs typeface="Times New Roman" pitchFamily="18" charset="0"/>
                      </a:rPr>
                      <a:t>Kolica (28 poena)</a:t>
                    </a:r>
                    <a:endParaRPr lang="en-US" sz="1400">
                      <a:latin typeface="Vagrounded Light YU" pitchFamily="34" charset="0"/>
                      <a:cs typeface="Times New Roman" pitchFamily="18" charset="0"/>
                    </a:endParaRP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8178" name="Rectangle 28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5376"/>
                    <a:ext cx="1617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8026" name="Group 294"/>
              <p:cNvGrpSpPr>
                <a:grpSpLocks/>
              </p:cNvGrpSpPr>
              <p:nvPr/>
            </p:nvGrpSpPr>
            <p:grpSpPr bwMode="auto">
              <a:xfrm>
                <a:off x="1617" y="5376"/>
                <a:ext cx="370" cy="384"/>
                <a:chOff x="1617" y="5376"/>
                <a:chExt cx="370" cy="384"/>
              </a:xfrm>
            </p:grpSpPr>
            <p:sp>
              <p:nvSpPr>
                <p:cNvPr id="38171" name="Rectangle 293"/>
                <p:cNvSpPr>
                  <a:spLocks noChangeArrowheads="1"/>
                </p:cNvSpPr>
                <p:nvPr/>
              </p:nvSpPr>
              <p:spPr bwMode="auto">
                <a:xfrm>
                  <a:off x="1617" y="5376"/>
                  <a:ext cx="37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8027" name="Group 292"/>
                <p:cNvGrpSpPr>
                  <a:grpSpLocks/>
                </p:cNvGrpSpPr>
                <p:nvPr/>
              </p:nvGrpSpPr>
              <p:grpSpPr bwMode="auto">
                <a:xfrm>
                  <a:off x="1617" y="5376"/>
                  <a:ext cx="370" cy="384"/>
                  <a:chOff x="1617" y="5376"/>
                  <a:chExt cx="370" cy="384"/>
                </a:xfrm>
              </p:grpSpPr>
              <p:sp>
                <p:nvSpPr>
                  <p:cNvPr id="38173" name="Rectangle 73"/>
                  <p:cNvSpPr>
                    <a:spLocks noChangeArrowheads="1"/>
                  </p:cNvSpPr>
                  <p:nvPr/>
                </p:nvSpPr>
                <p:spPr bwMode="auto">
                  <a:xfrm>
                    <a:off x="1660" y="5376"/>
                    <a:ext cx="284" cy="38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8174" name="Rectangle 291"/>
                  <p:cNvSpPr>
                    <a:spLocks noChangeArrowheads="1"/>
                  </p:cNvSpPr>
                  <p:nvPr/>
                </p:nvSpPr>
                <p:spPr bwMode="auto">
                  <a:xfrm>
                    <a:off x="1617" y="5376"/>
                    <a:ext cx="370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8028" name="Group 298"/>
              <p:cNvGrpSpPr>
                <a:grpSpLocks/>
              </p:cNvGrpSpPr>
              <p:nvPr/>
            </p:nvGrpSpPr>
            <p:grpSpPr bwMode="auto">
              <a:xfrm>
                <a:off x="1987" y="5376"/>
                <a:ext cx="370" cy="384"/>
                <a:chOff x="1987" y="5376"/>
                <a:chExt cx="370" cy="384"/>
              </a:xfrm>
            </p:grpSpPr>
            <p:sp>
              <p:nvSpPr>
                <p:cNvPr id="38167" name="Rectangle 297"/>
                <p:cNvSpPr>
                  <a:spLocks noChangeArrowheads="1"/>
                </p:cNvSpPr>
                <p:nvPr/>
              </p:nvSpPr>
              <p:spPr bwMode="auto">
                <a:xfrm>
                  <a:off x="1987" y="5376"/>
                  <a:ext cx="37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8070" name="Group 296"/>
                <p:cNvGrpSpPr>
                  <a:grpSpLocks/>
                </p:cNvGrpSpPr>
                <p:nvPr/>
              </p:nvGrpSpPr>
              <p:grpSpPr bwMode="auto">
                <a:xfrm>
                  <a:off x="1987" y="5376"/>
                  <a:ext cx="370" cy="384"/>
                  <a:chOff x="1987" y="5376"/>
                  <a:chExt cx="370" cy="384"/>
                </a:xfrm>
              </p:grpSpPr>
              <p:sp>
                <p:nvSpPr>
                  <p:cNvPr id="38169" name="Rectangle 74"/>
                  <p:cNvSpPr>
                    <a:spLocks noChangeArrowheads="1"/>
                  </p:cNvSpPr>
                  <p:nvPr/>
                </p:nvSpPr>
                <p:spPr bwMode="auto">
                  <a:xfrm>
                    <a:off x="2030" y="5376"/>
                    <a:ext cx="284" cy="38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8170" name="Rectangle 295"/>
                  <p:cNvSpPr>
                    <a:spLocks noChangeArrowheads="1"/>
                  </p:cNvSpPr>
                  <p:nvPr/>
                </p:nvSpPr>
                <p:spPr bwMode="auto">
                  <a:xfrm>
                    <a:off x="1987" y="5376"/>
                    <a:ext cx="370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8074" name="Group 302"/>
              <p:cNvGrpSpPr>
                <a:grpSpLocks/>
              </p:cNvGrpSpPr>
              <p:nvPr/>
            </p:nvGrpSpPr>
            <p:grpSpPr bwMode="auto">
              <a:xfrm>
                <a:off x="2357" y="5376"/>
                <a:ext cx="370" cy="384"/>
                <a:chOff x="2357" y="5376"/>
                <a:chExt cx="370" cy="384"/>
              </a:xfrm>
            </p:grpSpPr>
            <p:sp>
              <p:nvSpPr>
                <p:cNvPr id="38163" name="Rectangle 301"/>
                <p:cNvSpPr>
                  <a:spLocks noChangeArrowheads="1"/>
                </p:cNvSpPr>
                <p:nvPr/>
              </p:nvSpPr>
              <p:spPr bwMode="auto">
                <a:xfrm>
                  <a:off x="2357" y="5376"/>
                  <a:ext cx="37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8078" name="Group 300"/>
                <p:cNvGrpSpPr>
                  <a:grpSpLocks/>
                </p:cNvGrpSpPr>
                <p:nvPr/>
              </p:nvGrpSpPr>
              <p:grpSpPr bwMode="auto">
                <a:xfrm>
                  <a:off x="2357" y="5376"/>
                  <a:ext cx="370" cy="384"/>
                  <a:chOff x="2357" y="5376"/>
                  <a:chExt cx="370" cy="384"/>
                </a:xfrm>
              </p:grpSpPr>
              <p:sp>
                <p:nvSpPr>
                  <p:cNvPr id="38165" name="Rectangle 75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5376"/>
                    <a:ext cx="284" cy="38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8166" name="Rectangle 299"/>
                  <p:cNvSpPr>
                    <a:spLocks noChangeArrowheads="1"/>
                  </p:cNvSpPr>
                  <p:nvPr/>
                </p:nvSpPr>
                <p:spPr bwMode="auto">
                  <a:xfrm>
                    <a:off x="2357" y="5376"/>
                    <a:ext cx="370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8082" name="Group 306"/>
              <p:cNvGrpSpPr>
                <a:grpSpLocks/>
              </p:cNvGrpSpPr>
              <p:nvPr/>
            </p:nvGrpSpPr>
            <p:grpSpPr bwMode="auto">
              <a:xfrm>
                <a:off x="2727" y="5376"/>
                <a:ext cx="369" cy="384"/>
                <a:chOff x="2727" y="5376"/>
                <a:chExt cx="369" cy="384"/>
              </a:xfrm>
            </p:grpSpPr>
            <p:sp>
              <p:nvSpPr>
                <p:cNvPr id="38159" name="Rectangle 305"/>
                <p:cNvSpPr>
                  <a:spLocks noChangeArrowheads="1"/>
                </p:cNvSpPr>
                <p:nvPr/>
              </p:nvSpPr>
              <p:spPr bwMode="auto">
                <a:xfrm>
                  <a:off x="2727" y="5376"/>
                  <a:ext cx="369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8086" name="Group 304"/>
                <p:cNvGrpSpPr>
                  <a:grpSpLocks/>
                </p:cNvGrpSpPr>
                <p:nvPr/>
              </p:nvGrpSpPr>
              <p:grpSpPr bwMode="auto">
                <a:xfrm>
                  <a:off x="2727" y="5376"/>
                  <a:ext cx="369" cy="384"/>
                  <a:chOff x="2727" y="5376"/>
                  <a:chExt cx="369" cy="384"/>
                </a:xfrm>
              </p:grpSpPr>
              <p:sp>
                <p:nvSpPr>
                  <p:cNvPr id="38161" name="Rectangle 76"/>
                  <p:cNvSpPr>
                    <a:spLocks noChangeArrowheads="1"/>
                  </p:cNvSpPr>
                  <p:nvPr/>
                </p:nvSpPr>
                <p:spPr bwMode="auto">
                  <a:xfrm>
                    <a:off x="2770" y="5376"/>
                    <a:ext cx="283" cy="38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8162" name="Rectangle 303"/>
                  <p:cNvSpPr>
                    <a:spLocks noChangeArrowheads="1"/>
                  </p:cNvSpPr>
                  <p:nvPr/>
                </p:nvSpPr>
                <p:spPr bwMode="auto">
                  <a:xfrm>
                    <a:off x="2727" y="5376"/>
                    <a:ext cx="369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8160" name="Group 308"/>
              <p:cNvGrpSpPr>
                <a:grpSpLocks/>
              </p:cNvGrpSpPr>
              <p:nvPr/>
            </p:nvGrpSpPr>
            <p:grpSpPr bwMode="auto">
              <a:xfrm>
                <a:off x="0" y="5760"/>
                <a:ext cx="1617" cy="384"/>
                <a:chOff x="0" y="5760"/>
                <a:chExt cx="1617" cy="384"/>
              </a:xfrm>
            </p:grpSpPr>
            <p:sp>
              <p:nvSpPr>
                <p:cNvPr id="38157" name="Rectangle 77"/>
                <p:cNvSpPr>
                  <a:spLocks noChangeArrowheads="1"/>
                </p:cNvSpPr>
                <p:nvPr/>
              </p:nvSpPr>
              <p:spPr bwMode="auto">
                <a:xfrm>
                  <a:off x="43" y="5760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obilazak krivina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158" name="Rectangle 307"/>
                <p:cNvSpPr>
                  <a:spLocks noChangeArrowheads="1"/>
                </p:cNvSpPr>
                <p:nvPr/>
              </p:nvSpPr>
              <p:spPr bwMode="auto">
                <a:xfrm>
                  <a:off x="0" y="5760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164" name="Group 310"/>
              <p:cNvGrpSpPr>
                <a:grpSpLocks/>
              </p:cNvGrpSpPr>
              <p:nvPr/>
            </p:nvGrpSpPr>
            <p:grpSpPr bwMode="auto">
              <a:xfrm>
                <a:off x="1617" y="5760"/>
                <a:ext cx="370" cy="384"/>
                <a:chOff x="1617" y="5760"/>
                <a:chExt cx="370" cy="384"/>
              </a:xfrm>
            </p:grpSpPr>
            <p:sp>
              <p:nvSpPr>
                <p:cNvPr id="38155" name="Rectangle 78"/>
                <p:cNvSpPr>
                  <a:spLocks noChangeArrowheads="1"/>
                </p:cNvSpPr>
                <p:nvPr/>
              </p:nvSpPr>
              <p:spPr bwMode="auto">
                <a:xfrm>
                  <a:off x="1660" y="5760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156" name="Rectangle 309"/>
                <p:cNvSpPr>
                  <a:spLocks noChangeArrowheads="1"/>
                </p:cNvSpPr>
                <p:nvPr/>
              </p:nvSpPr>
              <p:spPr bwMode="auto">
                <a:xfrm>
                  <a:off x="1617" y="5760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168" name="Group 312"/>
              <p:cNvGrpSpPr>
                <a:grpSpLocks/>
              </p:cNvGrpSpPr>
              <p:nvPr/>
            </p:nvGrpSpPr>
            <p:grpSpPr bwMode="auto">
              <a:xfrm>
                <a:off x="1987" y="5760"/>
                <a:ext cx="370" cy="384"/>
                <a:chOff x="1987" y="5760"/>
                <a:chExt cx="370" cy="384"/>
              </a:xfrm>
            </p:grpSpPr>
            <p:sp>
              <p:nvSpPr>
                <p:cNvPr id="38153" name="Rectangle 79"/>
                <p:cNvSpPr>
                  <a:spLocks noChangeArrowheads="1"/>
                </p:cNvSpPr>
                <p:nvPr/>
              </p:nvSpPr>
              <p:spPr bwMode="auto">
                <a:xfrm>
                  <a:off x="2030" y="5760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154" name="Rectangle 311"/>
                <p:cNvSpPr>
                  <a:spLocks noChangeArrowheads="1"/>
                </p:cNvSpPr>
                <p:nvPr/>
              </p:nvSpPr>
              <p:spPr bwMode="auto">
                <a:xfrm>
                  <a:off x="1987" y="5760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172" name="Group 314"/>
              <p:cNvGrpSpPr>
                <a:grpSpLocks/>
              </p:cNvGrpSpPr>
              <p:nvPr/>
            </p:nvGrpSpPr>
            <p:grpSpPr bwMode="auto">
              <a:xfrm>
                <a:off x="2357" y="5760"/>
                <a:ext cx="370" cy="384"/>
                <a:chOff x="2357" y="5760"/>
                <a:chExt cx="370" cy="384"/>
              </a:xfrm>
            </p:grpSpPr>
            <p:sp>
              <p:nvSpPr>
                <p:cNvPr id="38151" name="Rectangle 80"/>
                <p:cNvSpPr>
                  <a:spLocks noChangeArrowheads="1"/>
                </p:cNvSpPr>
                <p:nvPr/>
              </p:nvSpPr>
              <p:spPr bwMode="auto">
                <a:xfrm>
                  <a:off x="2400" y="5760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152" name="Rectangle 313"/>
                <p:cNvSpPr>
                  <a:spLocks noChangeArrowheads="1"/>
                </p:cNvSpPr>
                <p:nvPr/>
              </p:nvSpPr>
              <p:spPr bwMode="auto">
                <a:xfrm>
                  <a:off x="2357" y="5760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176" name="Group 316"/>
              <p:cNvGrpSpPr>
                <a:grpSpLocks/>
              </p:cNvGrpSpPr>
              <p:nvPr/>
            </p:nvGrpSpPr>
            <p:grpSpPr bwMode="auto">
              <a:xfrm>
                <a:off x="2727" y="5760"/>
                <a:ext cx="369" cy="384"/>
                <a:chOff x="2727" y="5760"/>
                <a:chExt cx="369" cy="384"/>
              </a:xfrm>
            </p:grpSpPr>
            <p:sp>
              <p:nvSpPr>
                <p:cNvPr id="38149" name="Rectangle 81"/>
                <p:cNvSpPr>
                  <a:spLocks noChangeArrowheads="1"/>
                </p:cNvSpPr>
                <p:nvPr/>
              </p:nvSpPr>
              <p:spPr bwMode="auto">
                <a:xfrm>
                  <a:off x="2770" y="5760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150" name="Rectangle 315"/>
                <p:cNvSpPr>
                  <a:spLocks noChangeArrowheads="1"/>
                </p:cNvSpPr>
                <p:nvPr/>
              </p:nvSpPr>
              <p:spPr bwMode="auto">
                <a:xfrm>
                  <a:off x="2727" y="5760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260" name="Group 318"/>
              <p:cNvGrpSpPr>
                <a:grpSpLocks/>
              </p:cNvGrpSpPr>
              <p:nvPr/>
            </p:nvGrpSpPr>
            <p:grpSpPr bwMode="auto">
              <a:xfrm>
                <a:off x="0" y="6144"/>
                <a:ext cx="1617" cy="384"/>
                <a:chOff x="0" y="6144"/>
                <a:chExt cx="1617" cy="384"/>
              </a:xfrm>
            </p:grpSpPr>
            <p:sp>
              <p:nvSpPr>
                <p:cNvPr id="38147" name="Rectangle 82"/>
                <p:cNvSpPr>
                  <a:spLocks noChangeArrowheads="1"/>
                </p:cNvSpPr>
                <p:nvPr/>
              </p:nvSpPr>
              <p:spPr bwMode="auto">
                <a:xfrm>
                  <a:off x="43" y="6144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vožnja unazad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148" name="Rectangle 317"/>
                <p:cNvSpPr>
                  <a:spLocks noChangeArrowheads="1"/>
                </p:cNvSpPr>
                <p:nvPr/>
              </p:nvSpPr>
              <p:spPr bwMode="auto">
                <a:xfrm>
                  <a:off x="0" y="6144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264" name="Group 320"/>
              <p:cNvGrpSpPr>
                <a:grpSpLocks/>
              </p:cNvGrpSpPr>
              <p:nvPr/>
            </p:nvGrpSpPr>
            <p:grpSpPr bwMode="auto">
              <a:xfrm>
                <a:off x="1617" y="6144"/>
                <a:ext cx="370" cy="384"/>
                <a:chOff x="1617" y="6144"/>
                <a:chExt cx="370" cy="384"/>
              </a:xfrm>
            </p:grpSpPr>
            <p:sp>
              <p:nvSpPr>
                <p:cNvPr id="38145" name="Rectangle 83"/>
                <p:cNvSpPr>
                  <a:spLocks noChangeArrowheads="1"/>
                </p:cNvSpPr>
                <p:nvPr/>
              </p:nvSpPr>
              <p:spPr bwMode="auto">
                <a:xfrm>
                  <a:off x="1660" y="614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146" name="Rectangle 319"/>
                <p:cNvSpPr>
                  <a:spLocks noChangeArrowheads="1"/>
                </p:cNvSpPr>
                <p:nvPr/>
              </p:nvSpPr>
              <p:spPr bwMode="auto">
                <a:xfrm>
                  <a:off x="1617" y="614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268" name="Group 322"/>
              <p:cNvGrpSpPr>
                <a:grpSpLocks/>
              </p:cNvGrpSpPr>
              <p:nvPr/>
            </p:nvGrpSpPr>
            <p:grpSpPr bwMode="auto">
              <a:xfrm>
                <a:off x="1987" y="6144"/>
                <a:ext cx="370" cy="384"/>
                <a:chOff x="1987" y="6144"/>
                <a:chExt cx="370" cy="384"/>
              </a:xfrm>
            </p:grpSpPr>
            <p:sp>
              <p:nvSpPr>
                <p:cNvPr id="38143" name="Rectangle 84"/>
                <p:cNvSpPr>
                  <a:spLocks noChangeArrowheads="1"/>
                </p:cNvSpPr>
                <p:nvPr/>
              </p:nvSpPr>
              <p:spPr bwMode="auto">
                <a:xfrm>
                  <a:off x="2030" y="614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144" name="Rectangle 321"/>
                <p:cNvSpPr>
                  <a:spLocks noChangeArrowheads="1"/>
                </p:cNvSpPr>
                <p:nvPr/>
              </p:nvSpPr>
              <p:spPr bwMode="auto">
                <a:xfrm>
                  <a:off x="1987" y="614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36" name="Group 324"/>
              <p:cNvGrpSpPr>
                <a:grpSpLocks/>
              </p:cNvGrpSpPr>
              <p:nvPr/>
            </p:nvGrpSpPr>
            <p:grpSpPr bwMode="auto">
              <a:xfrm>
                <a:off x="2357" y="6144"/>
                <a:ext cx="370" cy="384"/>
                <a:chOff x="2357" y="6144"/>
                <a:chExt cx="370" cy="384"/>
              </a:xfrm>
            </p:grpSpPr>
            <p:sp>
              <p:nvSpPr>
                <p:cNvPr id="38141" name="Rectangle 85"/>
                <p:cNvSpPr>
                  <a:spLocks noChangeArrowheads="1"/>
                </p:cNvSpPr>
                <p:nvPr/>
              </p:nvSpPr>
              <p:spPr bwMode="auto">
                <a:xfrm>
                  <a:off x="2400" y="614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142" name="Rectangle 323"/>
                <p:cNvSpPr>
                  <a:spLocks noChangeArrowheads="1"/>
                </p:cNvSpPr>
                <p:nvPr/>
              </p:nvSpPr>
              <p:spPr bwMode="auto">
                <a:xfrm>
                  <a:off x="2357" y="614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37" name="Group 326"/>
              <p:cNvGrpSpPr>
                <a:grpSpLocks/>
              </p:cNvGrpSpPr>
              <p:nvPr/>
            </p:nvGrpSpPr>
            <p:grpSpPr bwMode="auto">
              <a:xfrm>
                <a:off x="2727" y="6144"/>
                <a:ext cx="369" cy="384"/>
                <a:chOff x="2727" y="6144"/>
                <a:chExt cx="369" cy="384"/>
              </a:xfrm>
            </p:grpSpPr>
            <p:sp>
              <p:nvSpPr>
                <p:cNvPr id="38139" name="Rectangle 86"/>
                <p:cNvSpPr>
                  <a:spLocks noChangeArrowheads="1"/>
                </p:cNvSpPr>
                <p:nvPr/>
              </p:nvSpPr>
              <p:spPr bwMode="auto">
                <a:xfrm>
                  <a:off x="2770" y="6144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140" name="Rectangle 325"/>
                <p:cNvSpPr>
                  <a:spLocks noChangeArrowheads="1"/>
                </p:cNvSpPr>
                <p:nvPr/>
              </p:nvSpPr>
              <p:spPr bwMode="auto">
                <a:xfrm>
                  <a:off x="2727" y="6144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38" name="Group 328"/>
              <p:cNvGrpSpPr>
                <a:grpSpLocks/>
              </p:cNvGrpSpPr>
              <p:nvPr/>
            </p:nvGrpSpPr>
            <p:grpSpPr bwMode="auto">
              <a:xfrm>
                <a:off x="0" y="6528"/>
                <a:ext cx="1617" cy="384"/>
                <a:chOff x="0" y="6528"/>
                <a:chExt cx="1617" cy="384"/>
              </a:xfrm>
            </p:grpSpPr>
            <p:sp>
              <p:nvSpPr>
                <p:cNvPr id="38137" name="Rectangle 87"/>
                <p:cNvSpPr>
                  <a:spLocks noChangeArrowheads="1"/>
                </p:cNvSpPr>
                <p:nvPr/>
              </p:nvSpPr>
              <p:spPr bwMode="auto">
                <a:xfrm>
                  <a:off x="43" y="6528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fiksiranje kočnica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138" name="Rectangle 327"/>
                <p:cNvSpPr>
                  <a:spLocks noChangeArrowheads="1"/>
                </p:cNvSpPr>
                <p:nvPr/>
              </p:nvSpPr>
              <p:spPr bwMode="auto">
                <a:xfrm>
                  <a:off x="0" y="6528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39" name="Group 330"/>
              <p:cNvGrpSpPr>
                <a:grpSpLocks/>
              </p:cNvGrpSpPr>
              <p:nvPr/>
            </p:nvGrpSpPr>
            <p:grpSpPr bwMode="auto">
              <a:xfrm>
                <a:off x="1617" y="6528"/>
                <a:ext cx="370" cy="384"/>
                <a:chOff x="1617" y="6528"/>
                <a:chExt cx="370" cy="384"/>
              </a:xfrm>
            </p:grpSpPr>
            <p:sp>
              <p:nvSpPr>
                <p:cNvPr id="38135" name="Rectangle 88"/>
                <p:cNvSpPr>
                  <a:spLocks noChangeArrowheads="1"/>
                </p:cNvSpPr>
                <p:nvPr/>
              </p:nvSpPr>
              <p:spPr bwMode="auto">
                <a:xfrm>
                  <a:off x="1660" y="6528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136" name="Rectangle 329"/>
                <p:cNvSpPr>
                  <a:spLocks noChangeArrowheads="1"/>
                </p:cNvSpPr>
                <p:nvPr/>
              </p:nvSpPr>
              <p:spPr bwMode="auto">
                <a:xfrm>
                  <a:off x="1617" y="652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40" name="Group 332"/>
              <p:cNvGrpSpPr>
                <a:grpSpLocks/>
              </p:cNvGrpSpPr>
              <p:nvPr/>
            </p:nvGrpSpPr>
            <p:grpSpPr bwMode="auto">
              <a:xfrm>
                <a:off x="1987" y="6528"/>
                <a:ext cx="370" cy="384"/>
                <a:chOff x="1987" y="6528"/>
                <a:chExt cx="370" cy="384"/>
              </a:xfrm>
            </p:grpSpPr>
            <p:sp>
              <p:nvSpPr>
                <p:cNvPr id="38133" name="Rectangle 89"/>
                <p:cNvSpPr>
                  <a:spLocks noChangeArrowheads="1"/>
                </p:cNvSpPr>
                <p:nvPr/>
              </p:nvSpPr>
              <p:spPr bwMode="auto">
                <a:xfrm>
                  <a:off x="2030" y="6528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134" name="Rectangle 331"/>
                <p:cNvSpPr>
                  <a:spLocks noChangeArrowheads="1"/>
                </p:cNvSpPr>
                <p:nvPr/>
              </p:nvSpPr>
              <p:spPr bwMode="auto">
                <a:xfrm>
                  <a:off x="1987" y="652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41" name="Group 334"/>
              <p:cNvGrpSpPr>
                <a:grpSpLocks/>
              </p:cNvGrpSpPr>
              <p:nvPr/>
            </p:nvGrpSpPr>
            <p:grpSpPr bwMode="auto">
              <a:xfrm>
                <a:off x="2357" y="6528"/>
                <a:ext cx="370" cy="384"/>
                <a:chOff x="2357" y="6528"/>
                <a:chExt cx="370" cy="384"/>
              </a:xfrm>
            </p:grpSpPr>
            <p:sp>
              <p:nvSpPr>
                <p:cNvPr id="38131" name="Rectangle 90"/>
                <p:cNvSpPr>
                  <a:spLocks noChangeArrowheads="1"/>
                </p:cNvSpPr>
                <p:nvPr/>
              </p:nvSpPr>
              <p:spPr bwMode="auto">
                <a:xfrm>
                  <a:off x="2400" y="6528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132" name="Rectangle 333"/>
                <p:cNvSpPr>
                  <a:spLocks noChangeArrowheads="1"/>
                </p:cNvSpPr>
                <p:nvPr/>
              </p:nvSpPr>
              <p:spPr bwMode="auto">
                <a:xfrm>
                  <a:off x="2357" y="652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42" name="Group 336"/>
              <p:cNvGrpSpPr>
                <a:grpSpLocks/>
              </p:cNvGrpSpPr>
              <p:nvPr/>
            </p:nvGrpSpPr>
            <p:grpSpPr bwMode="auto">
              <a:xfrm>
                <a:off x="2727" y="6528"/>
                <a:ext cx="369" cy="384"/>
                <a:chOff x="2727" y="6528"/>
                <a:chExt cx="369" cy="384"/>
              </a:xfrm>
            </p:grpSpPr>
            <p:sp>
              <p:nvSpPr>
                <p:cNvPr id="38129" name="Rectangle 91"/>
                <p:cNvSpPr>
                  <a:spLocks noChangeArrowheads="1"/>
                </p:cNvSpPr>
                <p:nvPr/>
              </p:nvSpPr>
              <p:spPr bwMode="auto">
                <a:xfrm>
                  <a:off x="2770" y="6528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130" name="Rectangle 335"/>
                <p:cNvSpPr>
                  <a:spLocks noChangeArrowheads="1"/>
                </p:cNvSpPr>
                <p:nvPr/>
              </p:nvSpPr>
              <p:spPr bwMode="auto">
                <a:xfrm>
                  <a:off x="2727" y="6528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43" name="Group 338"/>
              <p:cNvGrpSpPr>
                <a:grpSpLocks/>
              </p:cNvGrpSpPr>
              <p:nvPr/>
            </p:nvGrpSpPr>
            <p:grpSpPr bwMode="auto">
              <a:xfrm>
                <a:off x="0" y="6912"/>
                <a:ext cx="1617" cy="384"/>
                <a:chOff x="0" y="6912"/>
                <a:chExt cx="1617" cy="384"/>
              </a:xfrm>
            </p:grpSpPr>
            <p:sp>
              <p:nvSpPr>
                <p:cNvPr id="38127" name="Rectangle 92"/>
                <p:cNvSpPr>
                  <a:spLocks noChangeArrowheads="1"/>
                </p:cNvSpPr>
                <p:nvPr/>
              </p:nvSpPr>
              <p:spPr bwMode="auto">
                <a:xfrm>
                  <a:off x="43" y="6912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vožnja po neravnom terenu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128" name="Rectangle 337"/>
                <p:cNvSpPr>
                  <a:spLocks noChangeArrowheads="1"/>
                </p:cNvSpPr>
                <p:nvPr/>
              </p:nvSpPr>
              <p:spPr bwMode="auto">
                <a:xfrm>
                  <a:off x="0" y="6912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44" name="Group 340"/>
              <p:cNvGrpSpPr>
                <a:grpSpLocks/>
              </p:cNvGrpSpPr>
              <p:nvPr/>
            </p:nvGrpSpPr>
            <p:grpSpPr bwMode="auto">
              <a:xfrm>
                <a:off x="1617" y="6912"/>
                <a:ext cx="370" cy="384"/>
                <a:chOff x="1617" y="6912"/>
                <a:chExt cx="370" cy="384"/>
              </a:xfrm>
            </p:grpSpPr>
            <p:sp>
              <p:nvSpPr>
                <p:cNvPr id="38125" name="Rectangle 93"/>
                <p:cNvSpPr>
                  <a:spLocks noChangeArrowheads="1"/>
                </p:cNvSpPr>
                <p:nvPr/>
              </p:nvSpPr>
              <p:spPr bwMode="auto">
                <a:xfrm>
                  <a:off x="1660" y="6912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126" name="Rectangle 339"/>
                <p:cNvSpPr>
                  <a:spLocks noChangeArrowheads="1"/>
                </p:cNvSpPr>
                <p:nvPr/>
              </p:nvSpPr>
              <p:spPr bwMode="auto">
                <a:xfrm>
                  <a:off x="1617" y="6912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45" name="Group 342"/>
              <p:cNvGrpSpPr>
                <a:grpSpLocks/>
              </p:cNvGrpSpPr>
              <p:nvPr/>
            </p:nvGrpSpPr>
            <p:grpSpPr bwMode="auto">
              <a:xfrm>
                <a:off x="1987" y="6912"/>
                <a:ext cx="370" cy="384"/>
                <a:chOff x="1987" y="6912"/>
                <a:chExt cx="370" cy="384"/>
              </a:xfrm>
            </p:grpSpPr>
            <p:sp>
              <p:nvSpPr>
                <p:cNvPr id="38123" name="Rectangle 94"/>
                <p:cNvSpPr>
                  <a:spLocks noChangeArrowheads="1"/>
                </p:cNvSpPr>
                <p:nvPr/>
              </p:nvSpPr>
              <p:spPr bwMode="auto">
                <a:xfrm>
                  <a:off x="2030" y="6912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124" name="Rectangle 341"/>
                <p:cNvSpPr>
                  <a:spLocks noChangeArrowheads="1"/>
                </p:cNvSpPr>
                <p:nvPr/>
              </p:nvSpPr>
              <p:spPr bwMode="auto">
                <a:xfrm>
                  <a:off x="1987" y="6912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46" name="Group 344"/>
              <p:cNvGrpSpPr>
                <a:grpSpLocks/>
              </p:cNvGrpSpPr>
              <p:nvPr/>
            </p:nvGrpSpPr>
            <p:grpSpPr bwMode="auto">
              <a:xfrm>
                <a:off x="2357" y="6912"/>
                <a:ext cx="370" cy="384"/>
                <a:chOff x="2357" y="6912"/>
                <a:chExt cx="370" cy="384"/>
              </a:xfrm>
            </p:grpSpPr>
            <p:sp>
              <p:nvSpPr>
                <p:cNvPr id="38121" name="Rectangle 95"/>
                <p:cNvSpPr>
                  <a:spLocks noChangeArrowheads="1"/>
                </p:cNvSpPr>
                <p:nvPr/>
              </p:nvSpPr>
              <p:spPr bwMode="auto">
                <a:xfrm>
                  <a:off x="2400" y="6912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122" name="Rectangle 343"/>
                <p:cNvSpPr>
                  <a:spLocks noChangeArrowheads="1"/>
                </p:cNvSpPr>
                <p:nvPr/>
              </p:nvSpPr>
              <p:spPr bwMode="auto">
                <a:xfrm>
                  <a:off x="2357" y="6912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47" name="Group 346"/>
              <p:cNvGrpSpPr>
                <a:grpSpLocks/>
              </p:cNvGrpSpPr>
              <p:nvPr/>
            </p:nvGrpSpPr>
            <p:grpSpPr bwMode="auto">
              <a:xfrm>
                <a:off x="2727" y="6912"/>
                <a:ext cx="369" cy="384"/>
                <a:chOff x="2727" y="6912"/>
                <a:chExt cx="369" cy="384"/>
              </a:xfrm>
            </p:grpSpPr>
            <p:sp>
              <p:nvSpPr>
                <p:cNvPr id="38119" name="Rectangle 96"/>
                <p:cNvSpPr>
                  <a:spLocks noChangeArrowheads="1"/>
                </p:cNvSpPr>
                <p:nvPr/>
              </p:nvSpPr>
              <p:spPr bwMode="auto">
                <a:xfrm>
                  <a:off x="2770" y="6912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120" name="Rectangle 345"/>
                <p:cNvSpPr>
                  <a:spLocks noChangeArrowheads="1"/>
                </p:cNvSpPr>
                <p:nvPr/>
              </p:nvSpPr>
              <p:spPr bwMode="auto">
                <a:xfrm>
                  <a:off x="2727" y="6912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48" name="Group 348"/>
              <p:cNvGrpSpPr>
                <a:grpSpLocks/>
              </p:cNvGrpSpPr>
              <p:nvPr/>
            </p:nvGrpSpPr>
            <p:grpSpPr bwMode="auto">
              <a:xfrm>
                <a:off x="0" y="7296"/>
                <a:ext cx="1617" cy="384"/>
                <a:chOff x="0" y="7296"/>
                <a:chExt cx="1617" cy="384"/>
              </a:xfrm>
            </p:grpSpPr>
            <p:sp>
              <p:nvSpPr>
                <p:cNvPr id="38117" name="Rectangle 97"/>
                <p:cNvSpPr>
                  <a:spLocks noChangeArrowheads="1"/>
                </p:cNvSpPr>
                <p:nvPr/>
              </p:nvSpPr>
              <p:spPr bwMode="auto">
                <a:xfrm>
                  <a:off x="43" y="7296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vožnja na uzbrdici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118" name="Rectangle 347"/>
                <p:cNvSpPr>
                  <a:spLocks noChangeArrowheads="1"/>
                </p:cNvSpPr>
                <p:nvPr/>
              </p:nvSpPr>
              <p:spPr bwMode="auto">
                <a:xfrm>
                  <a:off x="0" y="7296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49" name="Group 350"/>
              <p:cNvGrpSpPr>
                <a:grpSpLocks/>
              </p:cNvGrpSpPr>
              <p:nvPr/>
            </p:nvGrpSpPr>
            <p:grpSpPr bwMode="auto">
              <a:xfrm>
                <a:off x="1617" y="7296"/>
                <a:ext cx="370" cy="384"/>
                <a:chOff x="1617" y="7296"/>
                <a:chExt cx="370" cy="384"/>
              </a:xfrm>
            </p:grpSpPr>
            <p:sp>
              <p:nvSpPr>
                <p:cNvPr id="38115" name="Rectangle 98"/>
                <p:cNvSpPr>
                  <a:spLocks noChangeArrowheads="1"/>
                </p:cNvSpPr>
                <p:nvPr/>
              </p:nvSpPr>
              <p:spPr bwMode="auto">
                <a:xfrm>
                  <a:off x="1660" y="7296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116" name="Rectangle 349"/>
                <p:cNvSpPr>
                  <a:spLocks noChangeArrowheads="1"/>
                </p:cNvSpPr>
                <p:nvPr/>
              </p:nvSpPr>
              <p:spPr bwMode="auto">
                <a:xfrm>
                  <a:off x="1617" y="7296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50" name="Group 352"/>
              <p:cNvGrpSpPr>
                <a:grpSpLocks/>
              </p:cNvGrpSpPr>
              <p:nvPr/>
            </p:nvGrpSpPr>
            <p:grpSpPr bwMode="auto">
              <a:xfrm>
                <a:off x="1987" y="7296"/>
                <a:ext cx="370" cy="384"/>
                <a:chOff x="1987" y="7296"/>
                <a:chExt cx="370" cy="384"/>
              </a:xfrm>
            </p:grpSpPr>
            <p:sp>
              <p:nvSpPr>
                <p:cNvPr id="38113" name="Rectangle 99"/>
                <p:cNvSpPr>
                  <a:spLocks noChangeArrowheads="1"/>
                </p:cNvSpPr>
                <p:nvPr/>
              </p:nvSpPr>
              <p:spPr bwMode="auto">
                <a:xfrm>
                  <a:off x="2030" y="7296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114" name="Rectangle 351"/>
                <p:cNvSpPr>
                  <a:spLocks noChangeArrowheads="1"/>
                </p:cNvSpPr>
                <p:nvPr/>
              </p:nvSpPr>
              <p:spPr bwMode="auto">
                <a:xfrm>
                  <a:off x="1987" y="7296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51" name="Group 354"/>
              <p:cNvGrpSpPr>
                <a:grpSpLocks/>
              </p:cNvGrpSpPr>
              <p:nvPr/>
            </p:nvGrpSpPr>
            <p:grpSpPr bwMode="auto">
              <a:xfrm>
                <a:off x="2357" y="7296"/>
                <a:ext cx="370" cy="384"/>
                <a:chOff x="2357" y="7296"/>
                <a:chExt cx="370" cy="384"/>
              </a:xfrm>
            </p:grpSpPr>
            <p:sp>
              <p:nvSpPr>
                <p:cNvPr id="38111" name="Rectangle 100"/>
                <p:cNvSpPr>
                  <a:spLocks noChangeArrowheads="1"/>
                </p:cNvSpPr>
                <p:nvPr/>
              </p:nvSpPr>
              <p:spPr bwMode="auto">
                <a:xfrm>
                  <a:off x="2400" y="7296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112" name="Rectangle 353"/>
                <p:cNvSpPr>
                  <a:spLocks noChangeArrowheads="1"/>
                </p:cNvSpPr>
                <p:nvPr/>
              </p:nvSpPr>
              <p:spPr bwMode="auto">
                <a:xfrm>
                  <a:off x="2357" y="7296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52" name="Group 356"/>
              <p:cNvGrpSpPr>
                <a:grpSpLocks/>
              </p:cNvGrpSpPr>
              <p:nvPr/>
            </p:nvGrpSpPr>
            <p:grpSpPr bwMode="auto">
              <a:xfrm>
                <a:off x="2727" y="7296"/>
                <a:ext cx="369" cy="384"/>
                <a:chOff x="2727" y="7296"/>
                <a:chExt cx="369" cy="384"/>
              </a:xfrm>
            </p:grpSpPr>
            <p:sp>
              <p:nvSpPr>
                <p:cNvPr id="38109" name="Rectangle 101"/>
                <p:cNvSpPr>
                  <a:spLocks noChangeArrowheads="1"/>
                </p:cNvSpPr>
                <p:nvPr/>
              </p:nvSpPr>
              <p:spPr bwMode="auto">
                <a:xfrm>
                  <a:off x="2770" y="7296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110" name="Rectangle 355"/>
                <p:cNvSpPr>
                  <a:spLocks noChangeArrowheads="1"/>
                </p:cNvSpPr>
                <p:nvPr/>
              </p:nvSpPr>
              <p:spPr bwMode="auto">
                <a:xfrm>
                  <a:off x="2727" y="7296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53" name="Group 358"/>
              <p:cNvGrpSpPr>
                <a:grpSpLocks/>
              </p:cNvGrpSpPr>
              <p:nvPr/>
            </p:nvGrpSpPr>
            <p:grpSpPr bwMode="auto">
              <a:xfrm>
                <a:off x="0" y="7680"/>
                <a:ext cx="1617" cy="384"/>
                <a:chOff x="0" y="7680"/>
                <a:chExt cx="1617" cy="384"/>
              </a:xfrm>
            </p:grpSpPr>
            <p:sp>
              <p:nvSpPr>
                <p:cNvPr id="38107" name="Rectangle 102"/>
                <p:cNvSpPr>
                  <a:spLocks noChangeArrowheads="1"/>
                </p:cNvSpPr>
                <p:nvPr/>
              </p:nvSpPr>
              <p:spPr bwMode="auto">
                <a:xfrm>
                  <a:off x="43" y="7680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pokretanje/nameštanje u kolicima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108" name="Rectangle 357"/>
                <p:cNvSpPr>
                  <a:spLocks noChangeArrowheads="1"/>
                </p:cNvSpPr>
                <p:nvPr/>
              </p:nvSpPr>
              <p:spPr bwMode="auto">
                <a:xfrm>
                  <a:off x="0" y="7680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54" name="Group 360"/>
              <p:cNvGrpSpPr>
                <a:grpSpLocks/>
              </p:cNvGrpSpPr>
              <p:nvPr/>
            </p:nvGrpSpPr>
            <p:grpSpPr bwMode="auto">
              <a:xfrm>
                <a:off x="1617" y="7680"/>
                <a:ext cx="370" cy="384"/>
                <a:chOff x="1617" y="7680"/>
                <a:chExt cx="370" cy="384"/>
              </a:xfrm>
            </p:grpSpPr>
            <p:sp>
              <p:nvSpPr>
                <p:cNvPr id="38105" name="Rectangle 103"/>
                <p:cNvSpPr>
                  <a:spLocks noChangeArrowheads="1"/>
                </p:cNvSpPr>
                <p:nvPr/>
              </p:nvSpPr>
              <p:spPr bwMode="auto">
                <a:xfrm>
                  <a:off x="1660" y="7680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106" name="Rectangle 359"/>
                <p:cNvSpPr>
                  <a:spLocks noChangeArrowheads="1"/>
                </p:cNvSpPr>
                <p:nvPr/>
              </p:nvSpPr>
              <p:spPr bwMode="auto">
                <a:xfrm>
                  <a:off x="1617" y="7680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55" name="Group 362"/>
              <p:cNvGrpSpPr>
                <a:grpSpLocks/>
              </p:cNvGrpSpPr>
              <p:nvPr/>
            </p:nvGrpSpPr>
            <p:grpSpPr bwMode="auto">
              <a:xfrm>
                <a:off x="1987" y="7680"/>
                <a:ext cx="370" cy="384"/>
                <a:chOff x="1987" y="7680"/>
                <a:chExt cx="370" cy="384"/>
              </a:xfrm>
            </p:grpSpPr>
            <p:sp>
              <p:nvSpPr>
                <p:cNvPr id="38103" name="Rectangle 104"/>
                <p:cNvSpPr>
                  <a:spLocks noChangeArrowheads="1"/>
                </p:cNvSpPr>
                <p:nvPr/>
              </p:nvSpPr>
              <p:spPr bwMode="auto">
                <a:xfrm>
                  <a:off x="2030" y="7680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104" name="Rectangle 361"/>
                <p:cNvSpPr>
                  <a:spLocks noChangeArrowheads="1"/>
                </p:cNvSpPr>
                <p:nvPr/>
              </p:nvSpPr>
              <p:spPr bwMode="auto">
                <a:xfrm>
                  <a:off x="1987" y="7680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56" name="Group 364"/>
              <p:cNvGrpSpPr>
                <a:grpSpLocks/>
              </p:cNvGrpSpPr>
              <p:nvPr/>
            </p:nvGrpSpPr>
            <p:grpSpPr bwMode="auto">
              <a:xfrm>
                <a:off x="2357" y="7680"/>
                <a:ext cx="370" cy="384"/>
                <a:chOff x="2357" y="7680"/>
                <a:chExt cx="370" cy="384"/>
              </a:xfrm>
            </p:grpSpPr>
            <p:sp>
              <p:nvSpPr>
                <p:cNvPr id="38101" name="Rectangle 105"/>
                <p:cNvSpPr>
                  <a:spLocks noChangeArrowheads="1"/>
                </p:cNvSpPr>
                <p:nvPr/>
              </p:nvSpPr>
              <p:spPr bwMode="auto">
                <a:xfrm>
                  <a:off x="2400" y="7680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102" name="Rectangle 363"/>
                <p:cNvSpPr>
                  <a:spLocks noChangeArrowheads="1"/>
                </p:cNvSpPr>
                <p:nvPr/>
              </p:nvSpPr>
              <p:spPr bwMode="auto">
                <a:xfrm>
                  <a:off x="2357" y="7680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57" name="Group 366"/>
              <p:cNvGrpSpPr>
                <a:grpSpLocks/>
              </p:cNvGrpSpPr>
              <p:nvPr/>
            </p:nvGrpSpPr>
            <p:grpSpPr bwMode="auto">
              <a:xfrm>
                <a:off x="2727" y="7680"/>
                <a:ext cx="369" cy="384"/>
                <a:chOff x="2727" y="7680"/>
                <a:chExt cx="369" cy="384"/>
              </a:xfrm>
            </p:grpSpPr>
            <p:sp>
              <p:nvSpPr>
                <p:cNvPr id="38099" name="Rectangle 106"/>
                <p:cNvSpPr>
                  <a:spLocks noChangeArrowheads="1"/>
                </p:cNvSpPr>
                <p:nvPr/>
              </p:nvSpPr>
              <p:spPr bwMode="auto">
                <a:xfrm>
                  <a:off x="2770" y="7680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100" name="Rectangle 365"/>
                <p:cNvSpPr>
                  <a:spLocks noChangeArrowheads="1"/>
                </p:cNvSpPr>
                <p:nvPr/>
              </p:nvSpPr>
              <p:spPr bwMode="auto">
                <a:xfrm>
                  <a:off x="2727" y="7680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58" name="Group 368"/>
              <p:cNvGrpSpPr>
                <a:grpSpLocks/>
              </p:cNvGrpSpPr>
              <p:nvPr/>
            </p:nvGrpSpPr>
            <p:grpSpPr bwMode="auto">
              <a:xfrm>
                <a:off x="0" y="8064"/>
                <a:ext cx="1617" cy="384"/>
                <a:chOff x="0" y="8064"/>
                <a:chExt cx="1617" cy="384"/>
              </a:xfrm>
            </p:grpSpPr>
            <p:sp>
              <p:nvSpPr>
                <p:cNvPr id="38097" name="Rectangle 107"/>
                <p:cNvSpPr>
                  <a:spLocks noChangeArrowheads="1"/>
                </p:cNvSpPr>
                <p:nvPr/>
              </p:nvSpPr>
              <p:spPr bwMode="auto">
                <a:xfrm>
                  <a:off x="43" y="8064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ravnoteža u sedećem položaju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098" name="Rectangle 367"/>
                <p:cNvSpPr>
                  <a:spLocks noChangeArrowheads="1"/>
                </p:cNvSpPr>
                <p:nvPr/>
              </p:nvSpPr>
              <p:spPr bwMode="auto">
                <a:xfrm>
                  <a:off x="0" y="8064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59" name="Group 370"/>
              <p:cNvGrpSpPr>
                <a:grpSpLocks/>
              </p:cNvGrpSpPr>
              <p:nvPr/>
            </p:nvGrpSpPr>
            <p:grpSpPr bwMode="auto">
              <a:xfrm>
                <a:off x="1617" y="8064"/>
                <a:ext cx="370" cy="384"/>
                <a:chOff x="1617" y="8064"/>
                <a:chExt cx="370" cy="384"/>
              </a:xfrm>
            </p:grpSpPr>
            <p:sp>
              <p:nvSpPr>
                <p:cNvPr id="38095" name="Rectangle 108"/>
                <p:cNvSpPr>
                  <a:spLocks noChangeArrowheads="1"/>
                </p:cNvSpPr>
                <p:nvPr/>
              </p:nvSpPr>
              <p:spPr bwMode="auto">
                <a:xfrm>
                  <a:off x="1660" y="806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096" name="Rectangle 369"/>
                <p:cNvSpPr>
                  <a:spLocks noChangeArrowheads="1"/>
                </p:cNvSpPr>
                <p:nvPr/>
              </p:nvSpPr>
              <p:spPr bwMode="auto">
                <a:xfrm>
                  <a:off x="1617" y="806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60" name="Group 372"/>
              <p:cNvGrpSpPr>
                <a:grpSpLocks/>
              </p:cNvGrpSpPr>
              <p:nvPr/>
            </p:nvGrpSpPr>
            <p:grpSpPr bwMode="auto">
              <a:xfrm>
                <a:off x="1987" y="8064"/>
                <a:ext cx="370" cy="384"/>
                <a:chOff x="1987" y="8064"/>
                <a:chExt cx="370" cy="384"/>
              </a:xfrm>
            </p:grpSpPr>
            <p:sp>
              <p:nvSpPr>
                <p:cNvPr id="38093" name="Rectangle 109"/>
                <p:cNvSpPr>
                  <a:spLocks noChangeArrowheads="1"/>
                </p:cNvSpPr>
                <p:nvPr/>
              </p:nvSpPr>
              <p:spPr bwMode="auto">
                <a:xfrm>
                  <a:off x="2030" y="806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094" name="Rectangle 371"/>
                <p:cNvSpPr>
                  <a:spLocks noChangeArrowheads="1"/>
                </p:cNvSpPr>
                <p:nvPr/>
              </p:nvSpPr>
              <p:spPr bwMode="auto">
                <a:xfrm>
                  <a:off x="1987" y="806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61" name="Group 374"/>
              <p:cNvGrpSpPr>
                <a:grpSpLocks/>
              </p:cNvGrpSpPr>
              <p:nvPr/>
            </p:nvGrpSpPr>
            <p:grpSpPr bwMode="auto">
              <a:xfrm>
                <a:off x="2357" y="8064"/>
                <a:ext cx="370" cy="384"/>
                <a:chOff x="2357" y="8064"/>
                <a:chExt cx="370" cy="384"/>
              </a:xfrm>
            </p:grpSpPr>
            <p:sp>
              <p:nvSpPr>
                <p:cNvPr id="38091" name="Rectangle 110"/>
                <p:cNvSpPr>
                  <a:spLocks noChangeArrowheads="1"/>
                </p:cNvSpPr>
                <p:nvPr/>
              </p:nvSpPr>
              <p:spPr bwMode="auto">
                <a:xfrm>
                  <a:off x="2400" y="806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092" name="Rectangle 373"/>
                <p:cNvSpPr>
                  <a:spLocks noChangeArrowheads="1"/>
                </p:cNvSpPr>
                <p:nvPr/>
              </p:nvSpPr>
              <p:spPr bwMode="auto">
                <a:xfrm>
                  <a:off x="2357" y="806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62" name="Group 376"/>
              <p:cNvGrpSpPr>
                <a:grpSpLocks/>
              </p:cNvGrpSpPr>
              <p:nvPr/>
            </p:nvGrpSpPr>
            <p:grpSpPr bwMode="auto">
              <a:xfrm>
                <a:off x="2727" y="8064"/>
                <a:ext cx="369" cy="384"/>
                <a:chOff x="2727" y="8064"/>
                <a:chExt cx="369" cy="384"/>
              </a:xfrm>
            </p:grpSpPr>
            <p:sp>
              <p:nvSpPr>
                <p:cNvPr id="38089" name="Rectangle 111"/>
                <p:cNvSpPr>
                  <a:spLocks noChangeArrowheads="1"/>
                </p:cNvSpPr>
                <p:nvPr/>
              </p:nvSpPr>
              <p:spPr bwMode="auto">
                <a:xfrm>
                  <a:off x="2770" y="8064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090" name="Rectangle 375"/>
                <p:cNvSpPr>
                  <a:spLocks noChangeArrowheads="1"/>
                </p:cNvSpPr>
                <p:nvPr/>
              </p:nvSpPr>
              <p:spPr bwMode="auto">
                <a:xfrm>
                  <a:off x="2727" y="8064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63" name="Group 380"/>
              <p:cNvGrpSpPr>
                <a:grpSpLocks/>
              </p:cNvGrpSpPr>
              <p:nvPr/>
            </p:nvGrpSpPr>
            <p:grpSpPr bwMode="auto">
              <a:xfrm>
                <a:off x="0" y="8448"/>
                <a:ext cx="1617" cy="384"/>
                <a:chOff x="0" y="8448"/>
                <a:chExt cx="1617" cy="384"/>
              </a:xfrm>
            </p:grpSpPr>
            <p:sp>
              <p:nvSpPr>
                <p:cNvPr id="38085" name="Rectangle 379"/>
                <p:cNvSpPr>
                  <a:spLocks noChangeArrowheads="1"/>
                </p:cNvSpPr>
                <p:nvPr/>
              </p:nvSpPr>
              <p:spPr bwMode="auto">
                <a:xfrm>
                  <a:off x="0" y="8448"/>
                  <a:ext cx="1617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8364" name="Group 378"/>
                <p:cNvGrpSpPr>
                  <a:grpSpLocks/>
                </p:cNvGrpSpPr>
                <p:nvPr/>
              </p:nvGrpSpPr>
              <p:grpSpPr bwMode="auto">
                <a:xfrm>
                  <a:off x="0" y="8448"/>
                  <a:ext cx="1617" cy="384"/>
                  <a:chOff x="0" y="8448"/>
                  <a:chExt cx="1617" cy="384"/>
                </a:xfrm>
              </p:grpSpPr>
              <p:sp>
                <p:nvSpPr>
                  <p:cNvPr id="38087" name="Rectangle 112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8448"/>
                    <a:ext cx="1531" cy="38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 b="1">
                        <a:latin typeface="Vagrounded Light YU" pitchFamily="34" charset="0"/>
                        <a:cs typeface="Times New Roman" pitchFamily="18" charset="0"/>
                      </a:rPr>
                      <a:t>Kupanje (8 poena)</a:t>
                    </a:r>
                    <a:endParaRPr lang="en-US" sz="1400">
                      <a:latin typeface="Vagrounded Light YU" pitchFamily="34" charset="0"/>
                      <a:cs typeface="Times New Roman" pitchFamily="18" charset="0"/>
                    </a:endParaRP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8088" name="Rectangle 37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8448"/>
                    <a:ext cx="1617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8365" name="Group 384"/>
              <p:cNvGrpSpPr>
                <a:grpSpLocks/>
              </p:cNvGrpSpPr>
              <p:nvPr/>
            </p:nvGrpSpPr>
            <p:grpSpPr bwMode="auto">
              <a:xfrm>
                <a:off x="1617" y="8448"/>
                <a:ext cx="370" cy="384"/>
                <a:chOff x="1617" y="8448"/>
                <a:chExt cx="370" cy="384"/>
              </a:xfrm>
            </p:grpSpPr>
            <p:sp>
              <p:nvSpPr>
                <p:cNvPr id="38081" name="Rectangle 383"/>
                <p:cNvSpPr>
                  <a:spLocks noChangeArrowheads="1"/>
                </p:cNvSpPr>
                <p:nvPr/>
              </p:nvSpPr>
              <p:spPr bwMode="auto">
                <a:xfrm>
                  <a:off x="1617" y="8448"/>
                  <a:ext cx="37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8366" name="Group 382"/>
                <p:cNvGrpSpPr>
                  <a:grpSpLocks/>
                </p:cNvGrpSpPr>
                <p:nvPr/>
              </p:nvGrpSpPr>
              <p:grpSpPr bwMode="auto">
                <a:xfrm>
                  <a:off x="1617" y="8448"/>
                  <a:ext cx="370" cy="384"/>
                  <a:chOff x="1617" y="8448"/>
                  <a:chExt cx="370" cy="384"/>
                </a:xfrm>
              </p:grpSpPr>
              <p:sp>
                <p:nvSpPr>
                  <p:cNvPr id="38083" name="Rectangle 113"/>
                  <p:cNvSpPr>
                    <a:spLocks noChangeArrowheads="1"/>
                  </p:cNvSpPr>
                  <p:nvPr/>
                </p:nvSpPr>
                <p:spPr bwMode="auto">
                  <a:xfrm>
                    <a:off x="1660" y="8448"/>
                    <a:ext cx="284" cy="38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8084" name="Rectangle 381"/>
                  <p:cNvSpPr>
                    <a:spLocks noChangeArrowheads="1"/>
                  </p:cNvSpPr>
                  <p:nvPr/>
                </p:nvSpPr>
                <p:spPr bwMode="auto">
                  <a:xfrm>
                    <a:off x="1617" y="8448"/>
                    <a:ext cx="370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8367" name="Group 388"/>
              <p:cNvGrpSpPr>
                <a:grpSpLocks/>
              </p:cNvGrpSpPr>
              <p:nvPr/>
            </p:nvGrpSpPr>
            <p:grpSpPr bwMode="auto">
              <a:xfrm>
                <a:off x="1987" y="8448"/>
                <a:ext cx="370" cy="384"/>
                <a:chOff x="1987" y="8448"/>
                <a:chExt cx="370" cy="384"/>
              </a:xfrm>
            </p:grpSpPr>
            <p:sp>
              <p:nvSpPr>
                <p:cNvPr id="38077" name="Rectangle 387"/>
                <p:cNvSpPr>
                  <a:spLocks noChangeArrowheads="1"/>
                </p:cNvSpPr>
                <p:nvPr/>
              </p:nvSpPr>
              <p:spPr bwMode="auto">
                <a:xfrm>
                  <a:off x="1987" y="8448"/>
                  <a:ext cx="37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8368" name="Group 386"/>
                <p:cNvGrpSpPr>
                  <a:grpSpLocks/>
                </p:cNvGrpSpPr>
                <p:nvPr/>
              </p:nvGrpSpPr>
              <p:grpSpPr bwMode="auto">
                <a:xfrm>
                  <a:off x="1987" y="8448"/>
                  <a:ext cx="370" cy="384"/>
                  <a:chOff x="1987" y="8448"/>
                  <a:chExt cx="370" cy="384"/>
                </a:xfrm>
              </p:grpSpPr>
              <p:sp>
                <p:nvSpPr>
                  <p:cNvPr id="38079" name="Rectangle 114"/>
                  <p:cNvSpPr>
                    <a:spLocks noChangeArrowheads="1"/>
                  </p:cNvSpPr>
                  <p:nvPr/>
                </p:nvSpPr>
                <p:spPr bwMode="auto">
                  <a:xfrm>
                    <a:off x="2030" y="8448"/>
                    <a:ext cx="284" cy="38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8080" name="Rectangle 385"/>
                  <p:cNvSpPr>
                    <a:spLocks noChangeArrowheads="1"/>
                  </p:cNvSpPr>
                  <p:nvPr/>
                </p:nvSpPr>
                <p:spPr bwMode="auto">
                  <a:xfrm>
                    <a:off x="1987" y="8448"/>
                    <a:ext cx="370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8369" name="Group 392"/>
              <p:cNvGrpSpPr>
                <a:grpSpLocks/>
              </p:cNvGrpSpPr>
              <p:nvPr/>
            </p:nvGrpSpPr>
            <p:grpSpPr bwMode="auto">
              <a:xfrm>
                <a:off x="2357" y="8448"/>
                <a:ext cx="370" cy="384"/>
                <a:chOff x="2357" y="8448"/>
                <a:chExt cx="370" cy="384"/>
              </a:xfrm>
            </p:grpSpPr>
            <p:sp>
              <p:nvSpPr>
                <p:cNvPr id="38073" name="Rectangle 391"/>
                <p:cNvSpPr>
                  <a:spLocks noChangeArrowheads="1"/>
                </p:cNvSpPr>
                <p:nvPr/>
              </p:nvSpPr>
              <p:spPr bwMode="auto">
                <a:xfrm>
                  <a:off x="2357" y="8448"/>
                  <a:ext cx="370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8370" name="Group 390"/>
                <p:cNvGrpSpPr>
                  <a:grpSpLocks/>
                </p:cNvGrpSpPr>
                <p:nvPr/>
              </p:nvGrpSpPr>
              <p:grpSpPr bwMode="auto">
                <a:xfrm>
                  <a:off x="2357" y="8448"/>
                  <a:ext cx="370" cy="384"/>
                  <a:chOff x="2357" y="8448"/>
                  <a:chExt cx="370" cy="384"/>
                </a:xfrm>
              </p:grpSpPr>
              <p:sp>
                <p:nvSpPr>
                  <p:cNvPr id="38075" name="Rectangle 115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8448"/>
                    <a:ext cx="284" cy="38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8076" name="Rectangle 389"/>
                  <p:cNvSpPr>
                    <a:spLocks noChangeArrowheads="1"/>
                  </p:cNvSpPr>
                  <p:nvPr/>
                </p:nvSpPr>
                <p:spPr bwMode="auto">
                  <a:xfrm>
                    <a:off x="2357" y="8448"/>
                    <a:ext cx="370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8371" name="Group 396"/>
              <p:cNvGrpSpPr>
                <a:grpSpLocks/>
              </p:cNvGrpSpPr>
              <p:nvPr/>
            </p:nvGrpSpPr>
            <p:grpSpPr bwMode="auto">
              <a:xfrm>
                <a:off x="2727" y="8448"/>
                <a:ext cx="369" cy="384"/>
                <a:chOff x="2727" y="8448"/>
                <a:chExt cx="369" cy="384"/>
              </a:xfrm>
            </p:grpSpPr>
            <p:sp>
              <p:nvSpPr>
                <p:cNvPr id="38069" name="Rectangle 395"/>
                <p:cNvSpPr>
                  <a:spLocks noChangeArrowheads="1"/>
                </p:cNvSpPr>
                <p:nvPr/>
              </p:nvSpPr>
              <p:spPr bwMode="auto">
                <a:xfrm>
                  <a:off x="2727" y="8448"/>
                  <a:ext cx="369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8372" name="Group 394"/>
                <p:cNvGrpSpPr>
                  <a:grpSpLocks/>
                </p:cNvGrpSpPr>
                <p:nvPr/>
              </p:nvGrpSpPr>
              <p:grpSpPr bwMode="auto">
                <a:xfrm>
                  <a:off x="2727" y="8448"/>
                  <a:ext cx="369" cy="384"/>
                  <a:chOff x="2727" y="8448"/>
                  <a:chExt cx="369" cy="384"/>
                </a:xfrm>
              </p:grpSpPr>
              <p:sp>
                <p:nvSpPr>
                  <p:cNvPr id="38071" name="Rectangle 116"/>
                  <p:cNvSpPr>
                    <a:spLocks noChangeArrowheads="1"/>
                  </p:cNvSpPr>
                  <p:nvPr/>
                </p:nvSpPr>
                <p:spPr bwMode="auto">
                  <a:xfrm>
                    <a:off x="2770" y="8448"/>
                    <a:ext cx="283" cy="384"/>
                  </a:xfrm>
                  <a:prstGeom prst="rect">
                    <a:avLst/>
                  </a:prstGeom>
                  <a:noFill/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8072" name="Rectangle 393"/>
                  <p:cNvSpPr>
                    <a:spLocks noChangeArrowheads="1"/>
                  </p:cNvSpPr>
                  <p:nvPr/>
                </p:nvSpPr>
                <p:spPr bwMode="auto">
                  <a:xfrm>
                    <a:off x="2727" y="8448"/>
                    <a:ext cx="369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8373" name="Group 398"/>
              <p:cNvGrpSpPr>
                <a:grpSpLocks/>
              </p:cNvGrpSpPr>
              <p:nvPr/>
            </p:nvGrpSpPr>
            <p:grpSpPr bwMode="auto">
              <a:xfrm>
                <a:off x="0" y="8832"/>
                <a:ext cx="1617" cy="384"/>
                <a:chOff x="0" y="8832"/>
                <a:chExt cx="1617" cy="384"/>
              </a:xfrm>
            </p:grpSpPr>
            <p:sp>
              <p:nvSpPr>
                <p:cNvPr id="38067" name="Rectangle 117"/>
                <p:cNvSpPr>
                  <a:spLocks noChangeArrowheads="1"/>
                </p:cNvSpPr>
                <p:nvPr/>
              </p:nvSpPr>
              <p:spPr bwMode="auto">
                <a:xfrm>
                  <a:off x="43" y="8832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pranje/brisanjegornjih delova tela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068" name="Rectangle 397"/>
                <p:cNvSpPr>
                  <a:spLocks noChangeArrowheads="1"/>
                </p:cNvSpPr>
                <p:nvPr/>
              </p:nvSpPr>
              <p:spPr bwMode="auto">
                <a:xfrm>
                  <a:off x="0" y="8832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74" name="Group 400"/>
              <p:cNvGrpSpPr>
                <a:grpSpLocks/>
              </p:cNvGrpSpPr>
              <p:nvPr/>
            </p:nvGrpSpPr>
            <p:grpSpPr bwMode="auto">
              <a:xfrm>
                <a:off x="1617" y="8832"/>
                <a:ext cx="370" cy="384"/>
                <a:chOff x="1617" y="8832"/>
                <a:chExt cx="370" cy="384"/>
              </a:xfrm>
            </p:grpSpPr>
            <p:sp>
              <p:nvSpPr>
                <p:cNvPr id="38065" name="Rectangle 118"/>
                <p:cNvSpPr>
                  <a:spLocks noChangeArrowheads="1"/>
                </p:cNvSpPr>
                <p:nvPr/>
              </p:nvSpPr>
              <p:spPr bwMode="auto">
                <a:xfrm>
                  <a:off x="1660" y="8832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066" name="Rectangle 399"/>
                <p:cNvSpPr>
                  <a:spLocks noChangeArrowheads="1"/>
                </p:cNvSpPr>
                <p:nvPr/>
              </p:nvSpPr>
              <p:spPr bwMode="auto">
                <a:xfrm>
                  <a:off x="1617" y="8832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75" name="Group 402"/>
              <p:cNvGrpSpPr>
                <a:grpSpLocks/>
              </p:cNvGrpSpPr>
              <p:nvPr/>
            </p:nvGrpSpPr>
            <p:grpSpPr bwMode="auto">
              <a:xfrm>
                <a:off x="1987" y="8832"/>
                <a:ext cx="370" cy="384"/>
                <a:chOff x="1987" y="8832"/>
                <a:chExt cx="370" cy="384"/>
              </a:xfrm>
            </p:grpSpPr>
            <p:sp>
              <p:nvSpPr>
                <p:cNvPr id="38063" name="Rectangle 119"/>
                <p:cNvSpPr>
                  <a:spLocks noChangeArrowheads="1"/>
                </p:cNvSpPr>
                <p:nvPr/>
              </p:nvSpPr>
              <p:spPr bwMode="auto">
                <a:xfrm>
                  <a:off x="2030" y="8832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064" name="Rectangle 401"/>
                <p:cNvSpPr>
                  <a:spLocks noChangeArrowheads="1"/>
                </p:cNvSpPr>
                <p:nvPr/>
              </p:nvSpPr>
              <p:spPr bwMode="auto">
                <a:xfrm>
                  <a:off x="1987" y="8832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76" name="Group 404"/>
              <p:cNvGrpSpPr>
                <a:grpSpLocks/>
              </p:cNvGrpSpPr>
              <p:nvPr/>
            </p:nvGrpSpPr>
            <p:grpSpPr bwMode="auto">
              <a:xfrm>
                <a:off x="2357" y="8832"/>
                <a:ext cx="370" cy="384"/>
                <a:chOff x="2357" y="8832"/>
                <a:chExt cx="370" cy="384"/>
              </a:xfrm>
            </p:grpSpPr>
            <p:sp>
              <p:nvSpPr>
                <p:cNvPr id="38061" name="Rectangle 120"/>
                <p:cNvSpPr>
                  <a:spLocks noChangeArrowheads="1"/>
                </p:cNvSpPr>
                <p:nvPr/>
              </p:nvSpPr>
              <p:spPr bwMode="auto">
                <a:xfrm>
                  <a:off x="2400" y="8832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062" name="Rectangle 403"/>
                <p:cNvSpPr>
                  <a:spLocks noChangeArrowheads="1"/>
                </p:cNvSpPr>
                <p:nvPr/>
              </p:nvSpPr>
              <p:spPr bwMode="auto">
                <a:xfrm>
                  <a:off x="2357" y="8832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77" name="Group 406"/>
              <p:cNvGrpSpPr>
                <a:grpSpLocks/>
              </p:cNvGrpSpPr>
              <p:nvPr/>
            </p:nvGrpSpPr>
            <p:grpSpPr bwMode="auto">
              <a:xfrm>
                <a:off x="2727" y="8832"/>
                <a:ext cx="369" cy="384"/>
                <a:chOff x="2727" y="8832"/>
                <a:chExt cx="369" cy="384"/>
              </a:xfrm>
            </p:grpSpPr>
            <p:sp>
              <p:nvSpPr>
                <p:cNvPr id="38059" name="Rectangle 121"/>
                <p:cNvSpPr>
                  <a:spLocks noChangeArrowheads="1"/>
                </p:cNvSpPr>
                <p:nvPr/>
              </p:nvSpPr>
              <p:spPr bwMode="auto">
                <a:xfrm>
                  <a:off x="2770" y="8832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060" name="Rectangle 405"/>
                <p:cNvSpPr>
                  <a:spLocks noChangeArrowheads="1"/>
                </p:cNvSpPr>
                <p:nvPr/>
              </p:nvSpPr>
              <p:spPr bwMode="auto">
                <a:xfrm>
                  <a:off x="2727" y="8832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78" name="Group 408"/>
              <p:cNvGrpSpPr>
                <a:grpSpLocks/>
              </p:cNvGrpSpPr>
              <p:nvPr/>
            </p:nvGrpSpPr>
            <p:grpSpPr bwMode="auto">
              <a:xfrm>
                <a:off x="0" y="9216"/>
                <a:ext cx="1617" cy="384"/>
                <a:chOff x="0" y="9216"/>
                <a:chExt cx="1617" cy="384"/>
              </a:xfrm>
            </p:grpSpPr>
            <p:sp>
              <p:nvSpPr>
                <p:cNvPr id="38057" name="Rectangle 122"/>
                <p:cNvSpPr>
                  <a:spLocks noChangeArrowheads="1"/>
                </p:cNvSpPr>
                <p:nvPr/>
              </p:nvSpPr>
              <p:spPr bwMode="auto">
                <a:xfrm>
                  <a:off x="43" y="9216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pranje/brisanje donjih delova tela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058" name="Rectangle 407"/>
                <p:cNvSpPr>
                  <a:spLocks noChangeArrowheads="1"/>
                </p:cNvSpPr>
                <p:nvPr/>
              </p:nvSpPr>
              <p:spPr bwMode="auto">
                <a:xfrm>
                  <a:off x="0" y="9216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79" name="Group 410"/>
              <p:cNvGrpSpPr>
                <a:grpSpLocks/>
              </p:cNvGrpSpPr>
              <p:nvPr/>
            </p:nvGrpSpPr>
            <p:grpSpPr bwMode="auto">
              <a:xfrm>
                <a:off x="1617" y="9216"/>
                <a:ext cx="370" cy="384"/>
                <a:chOff x="1617" y="9216"/>
                <a:chExt cx="370" cy="384"/>
              </a:xfrm>
            </p:grpSpPr>
            <p:sp>
              <p:nvSpPr>
                <p:cNvPr id="38055" name="Rectangle 123"/>
                <p:cNvSpPr>
                  <a:spLocks noChangeArrowheads="1"/>
                </p:cNvSpPr>
                <p:nvPr/>
              </p:nvSpPr>
              <p:spPr bwMode="auto">
                <a:xfrm>
                  <a:off x="1660" y="9216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056" name="Rectangle 409"/>
                <p:cNvSpPr>
                  <a:spLocks noChangeArrowheads="1"/>
                </p:cNvSpPr>
                <p:nvPr/>
              </p:nvSpPr>
              <p:spPr bwMode="auto">
                <a:xfrm>
                  <a:off x="1617" y="9216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80" name="Group 412"/>
              <p:cNvGrpSpPr>
                <a:grpSpLocks/>
              </p:cNvGrpSpPr>
              <p:nvPr/>
            </p:nvGrpSpPr>
            <p:grpSpPr bwMode="auto">
              <a:xfrm>
                <a:off x="1987" y="9216"/>
                <a:ext cx="370" cy="384"/>
                <a:chOff x="1987" y="9216"/>
                <a:chExt cx="370" cy="384"/>
              </a:xfrm>
            </p:grpSpPr>
            <p:sp>
              <p:nvSpPr>
                <p:cNvPr id="38053" name="Rectangle 124"/>
                <p:cNvSpPr>
                  <a:spLocks noChangeArrowheads="1"/>
                </p:cNvSpPr>
                <p:nvPr/>
              </p:nvSpPr>
              <p:spPr bwMode="auto">
                <a:xfrm>
                  <a:off x="2030" y="9216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054" name="Rectangle 411"/>
                <p:cNvSpPr>
                  <a:spLocks noChangeArrowheads="1"/>
                </p:cNvSpPr>
                <p:nvPr/>
              </p:nvSpPr>
              <p:spPr bwMode="auto">
                <a:xfrm>
                  <a:off x="1987" y="9216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81" name="Group 414"/>
              <p:cNvGrpSpPr>
                <a:grpSpLocks/>
              </p:cNvGrpSpPr>
              <p:nvPr/>
            </p:nvGrpSpPr>
            <p:grpSpPr bwMode="auto">
              <a:xfrm>
                <a:off x="2357" y="9216"/>
                <a:ext cx="370" cy="384"/>
                <a:chOff x="2357" y="9216"/>
                <a:chExt cx="370" cy="384"/>
              </a:xfrm>
            </p:grpSpPr>
            <p:sp>
              <p:nvSpPr>
                <p:cNvPr id="38051" name="Rectangle 125"/>
                <p:cNvSpPr>
                  <a:spLocks noChangeArrowheads="1"/>
                </p:cNvSpPr>
                <p:nvPr/>
              </p:nvSpPr>
              <p:spPr bwMode="auto">
                <a:xfrm>
                  <a:off x="2400" y="9216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052" name="Rectangle 413"/>
                <p:cNvSpPr>
                  <a:spLocks noChangeArrowheads="1"/>
                </p:cNvSpPr>
                <p:nvPr/>
              </p:nvSpPr>
              <p:spPr bwMode="auto">
                <a:xfrm>
                  <a:off x="2357" y="9216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82" name="Group 416"/>
              <p:cNvGrpSpPr>
                <a:grpSpLocks/>
              </p:cNvGrpSpPr>
              <p:nvPr/>
            </p:nvGrpSpPr>
            <p:grpSpPr bwMode="auto">
              <a:xfrm>
                <a:off x="2727" y="9216"/>
                <a:ext cx="369" cy="384"/>
                <a:chOff x="2727" y="9216"/>
                <a:chExt cx="369" cy="384"/>
              </a:xfrm>
            </p:grpSpPr>
            <p:sp>
              <p:nvSpPr>
                <p:cNvPr id="38049" name="Rectangle 126"/>
                <p:cNvSpPr>
                  <a:spLocks noChangeArrowheads="1"/>
                </p:cNvSpPr>
                <p:nvPr/>
              </p:nvSpPr>
              <p:spPr bwMode="auto">
                <a:xfrm>
                  <a:off x="2770" y="9216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050" name="Rectangle 415"/>
                <p:cNvSpPr>
                  <a:spLocks noChangeArrowheads="1"/>
                </p:cNvSpPr>
                <p:nvPr/>
              </p:nvSpPr>
              <p:spPr bwMode="auto">
                <a:xfrm>
                  <a:off x="2727" y="9216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83" name="Group 418"/>
              <p:cNvGrpSpPr>
                <a:grpSpLocks/>
              </p:cNvGrpSpPr>
              <p:nvPr/>
            </p:nvGrpSpPr>
            <p:grpSpPr bwMode="auto">
              <a:xfrm>
                <a:off x="0" y="9600"/>
                <a:ext cx="1617" cy="384"/>
                <a:chOff x="0" y="9600"/>
                <a:chExt cx="1617" cy="384"/>
              </a:xfrm>
            </p:grpSpPr>
            <p:sp>
              <p:nvSpPr>
                <p:cNvPr id="38047" name="Rectangle 127"/>
                <p:cNvSpPr>
                  <a:spLocks noChangeArrowheads="1"/>
                </p:cNvSpPr>
                <p:nvPr/>
              </p:nvSpPr>
              <p:spPr bwMode="auto">
                <a:xfrm>
                  <a:off x="43" y="9600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pranje/brisanje stopala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048" name="Rectangle 417"/>
                <p:cNvSpPr>
                  <a:spLocks noChangeArrowheads="1"/>
                </p:cNvSpPr>
                <p:nvPr/>
              </p:nvSpPr>
              <p:spPr bwMode="auto">
                <a:xfrm>
                  <a:off x="0" y="9600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84" name="Group 420"/>
              <p:cNvGrpSpPr>
                <a:grpSpLocks/>
              </p:cNvGrpSpPr>
              <p:nvPr/>
            </p:nvGrpSpPr>
            <p:grpSpPr bwMode="auto">
              <a:xfrm>
                <a:off x="1617" y="9600"/>
                <a:ext cx="370" cy="384"/>
                <a:chOff x="1617" y="9600"/>
                <a:chExt cx="370" cy="384"/>
              </a:xfrm>
            </p:grpSpPr>
            <p:sp>
              <p:nvSpPr>
                <p:cNvPr id="38045" name="Rectangle 128"/>
                <p:cNvSpPr>
                  <a:spLocks noChangeArrowheads="1"/>
                </p:cNvSpPr>
                <p:nvPr/>
              </p:nvSpPr>
              <p:spPr bwMode="auto">
                <a:xfrm>
                  <a:off x="1660" y="9600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046" name="Rectangle 419"/>
                <p:cNvSpPr>
                  <a:spLocks noChangeArrowheads="1"/>
                </p:cNvSpPr>
                <p:nvPr/>
              </p:nvSpPr>
              <p:spPr bwMode="auto">
                <a:xfrm>
                  <a:off x="1617" y="9600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85" name="Group 422"/>
              <p:cNvGrpSpPr>
                <a:grpSpLocks/>
              </p:cNvGrpSpPr>
              <p:nvPr/>
            </p:nvGrpSpPr>
            <p:grpSpPr bwMode="auto">
              <a:xfrm>
                <a:off x="1987" y="9600"/>
                <a:ext cx="370" cy="384"/>
                <a:chOff x="1987" y="9600"/>
                <a:chExt cx="370" cy="384"/>
              </a:xfrm>
            </p:grpSpPr>
            <p:sp>
              <p:nvSpPr>
                <p:cNvPr id="38043" name="Rectangle 129"/>
                <p:cNvSpPr>
                  <a:spLocks noChangeArrowheads="1"/>
                </p:cNvSpPr>
                <p:nvPr/>
              </p:nvSpPr>
              <p:spPr bwMode="auto">
                <a:xfrm>
                  <a:off x="2030" y="9600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044" name="Rectangle 421"/>
                <p:cNvSpPr>
                  <a:spLocks noChangeArrowheads="1"/>
                </p:cNvSpPr>
                <p:nvPr/>
              </p:nvSpPr>
              <p:spPr bwMode="auto">
                <a:xfrm>
                  <a:off x="1987" y="9600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86" name="Group 424"/>
              <p:cNvGrpSpPr>
                <a:grpSpLocks/>
              </p:cNvGrpSpPr>
              <p:nvPr/>
            </p:nvGrpSpPr>
            <p:grpSpPr bwMode="auto">
              <a:xfrm>
                <a:off x="2357" y="9600"/>
                <a:ext cx="370" cy="384"/>
                <a:chOff x="2357" y="9600"/>
                <a:chExt cx="370" cy="384"/>
              </a:xfrm>
            </p:grpSpPr>
            <p:sp>
              <p:nvSpPr>
                <p:cNvPr id="38041" name="Rectangle 130"/>
                <p:cNvSpPr>
                  <a:spLocks noChangeArrowheads="1"/>
                </p:cNvSpPr>
                <p:nvPr/>
              </p:nvSpPr>
              <p:spPr bwMode="auto">
                <a:xfrm>
                  <a:off x="2400" y="9600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042" name="Rectangle 423"/>
                <p:cNvSpPr>
                  <a:spLocks noChangeArrowheads="1"/>
                </p:cNvSpPr>
                <p:nvPr/>
              </p:nvSpPr>
              <p:spPr bwMode="auto">
                <a:xfrm>
                  <a:off x="2357" y="9600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87" name="Group 426"/>
              <p:cNvGrpSpPr>
                <a:grpSpLocks/>
              </p:cNvGrpSpPr>
              <p:nvPr/>
            </p:nvGrpSpPr>
            <p:grpSpPr bwMode="auto">
              <a:xfrm>
                <a:off x="2727" y="9600"/>
                <a:ext cx="369" cy="384"/>
                <a:chOff x="2727" y="9600"/>
                <a:chExt cx="369" cy="384"/>
              </a:xfrm>
            </p:grpSpPr>
            <p:sp>
              <p:nvSpPr>
                <p:cNvPr id="38039" name="Rectangle 131"/>
                <p:cNvSpPr>
                  <a:spLocks noChangeArrowheads="1"/>
                </p:cNvSpPr>
                <p:nvPr/>
              </p:nvSpPr>
              <p:spPr bwMode="auto">
                <a:xfrm>
                  <a:off x="2770" y="9600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040" name="Rectangle 425"/>
                <p:cNvSpPr>
                  <a:spLocks noChangeArrowheads="1"/>
                </p:cNvSpPr>
                <p:nvPr/>
              </p:nvSpPr>
              <p:spPr bwMode="auto">
                <a:xfrm>
                  <a:off x="2727" y="9600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88" name="Group 428"/>
              <p:cNvGrpSpPr>
                <a:grpSpLocks/>
              </p:cNvGrpSpPr>
              <p:nvPr/>
            </p:nvGrpSpPr>
            <p:grpSpPr bwMode="auto">
              <a:xfrm>
                <a:off x="0" y="9984"/>
                <a:ext cx="1617" cy="384"/>
                <a:chOff x="0" y="9984"/>
                <a:chExt cx="1617" cy="384"/>
              </a:xfrm>
            </p:grpSpPr>
            <p:sp>
              <p:nvSpPr>
                <p:cNvPr id="38037" name="Rectangle 132"/>
                <p:cNvSpPr>
                  <a:spLocks noChangeArrowheads="1"/>
                </p:cNvSpPr>
                <p:nvPr/>
              </p:nvSpPr>
              <p:spPr bwMode="auto">
                <a:xfrm>
                  <a:off x="43" y="9984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pranje/brisanje kose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038" name="Rectangle 427"/>
                <p:cNvSpPr>
                  <a:spLocks noChangeArrowheads="1"/>
                </p:cNvSpPr>
                <p:nvPr/>
              </p:nvSpPr>
              <p:spPr bwMode="auto">
                <a:xfrm>
                  <a:off x="0" y="9984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89" name="Group 430"/>
              <p:cNvGrpSpPr>
                <a:grpSpLocks/>
              </p:cNvGrpSpPr>
              <p:nvPr/>
            </p:nvGrpSpPr>
            <p:grpSpPr bwMode="auto">
              <a:xfrm>
                <a:off x="1617" y="9984"/>
                <a:ext cx="370" cy="384"/>
                <a:chOff x="1617" y="9984"/>
                <a:chExt cx="370" cy="384"/>
              </a:xfrm>
            </p:grpSpPr>
            <p:sp>
              <p:nvSpPr>
                <p:cNvPr id="38035" name="Rectangle 133"/>
                <p:cNvSpPr>
                  <a:spLocks noChangeArrowheads="1"/>
                </p:cNvSpPr>
                <p:nvPr/>
              </p:nvSpPr>
              <p:spPr bwMode="auto">
                <a:xfrm>
                  <a:off x="1660" y="998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036" name="Rectangle 429"/>
                <p:cNvSpPr>
                  <a:spLocks noChangeArrowheads="1"/>
                </p:cNvSpPr>
                <p:nvPr/>
              </p:nvSpPr>
              <p:spPr bwMode="auto">
                <a:xfrm>
                  <a:off x="1617" y="998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90" name="Group 432"/>
              <p:cNvGrpSpPr>
                <a:grpSpLocks/>
              </p:cNvGrpSpPr>
              <p:nvPr/>
            </p:nvGrpSpPr>
            <p:grpSpPr bwMode="auto">
              <a:xfrm>
                <a:off x="1987" y="9984"/>
                <a:ext cx="370" cy="384"/>
                <a:chOff x="1987" y="9984"/>
                <a:chExt cx="370" cy="384"/>
              </a:xfrm>
            </p:grpSpPr>
            <p:sp>
              <p:nvSpPr>
                <p:cNvPr id="38033" name="Rectangle 134"/>
                <p:cNvSpPr>
                  <a:spLocks noChangeArrowheads="1"/>
                </p:cNvSpPr>
                <p:nvPr/>
              </p:nvSpPr>
              <p:spPr bwMode="auto">
                <a:xfrm>
                  <a:off x="2030" y="998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034" name="Rectangle 431"/>
                <p:cNvSpPr>
                  <a:spLocks noChangeArrowheads="1"/>
                </p:cNvSpPr>
                <p:nvPr/>
              </p:nvSpPr>
              <p:spPr bwMode="auto">
                <a:xfrm>
                  <a:off x="1987" y="998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91" name="Group 434"/>
              <p:cNvGrpSpPr>
                <a:grpSpLocks/>
              </p:cNvGrpSpPr>
              <p:nvPr/>
            </p:nvGrpSpPr>
            <p:grpSpPr bwMode="auto">
              <a:xfrm>
                <a:off x="2357" y="9984"/>
                <a:ext cx="370" cy="384"/>
                <a:chOff x="2357" y="9984"/>
                <a:chExt cx="370" cy="384"/>
              </a:xfrm>
            </p:grpSpPr>
            <p:sp>
              <p:nvSpPr>
                <p:cNvPr id="38031" name="Rectangle 135"/>
                <p:cNvSpPr>
                  <a:spLocks noChangeArrowheads="1"/>
                </p:cNvSpPr>
                <p:nvPr/>
              </p:nvSpPr>
              <p:spPr bwMode="auto">
                <a:xfrm>
                  <a:off x="2400" y="998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032" name="Rectangle 433"/>
                <p:cNvSpPr>
                  <a:spLocks noChangeArrowheads="1"/>
                </p:cNvSpPr>
                <p:nvPr/>
              </p:nvSpPr>
              <p:spPr bwMode="auto">
                <a:xfrm>
                  <a:off x="2357" y="998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392" name="Group 436"/>
              <p:cNvGrpSpPr>
                <a:grpSpLocks/>
              </p:cNvGrpSpPr>
              <p:nvPr/>
            </p:nvGrpSpPr>
            <p:grpSpPr bwMode="auto">
              <a:xfrm>
                <a:off x="2727" y="9984"/>
                <a:ext cx="369" cy="384"/>
                <a:chOff x="2727" y="9984"/>
                <a:chExt cx="369" cy="384"/>
              </a:xfrm>
            </p:grpSpPr>
            <p:sp>
              <p:nvSpPr>
                <p:cNvPr id="38029" name="Rectangle 136"/>
                <p:cNvSpPr>
                  <a:spLocks noChangeArrowheads="1"/>
                </p:cNvSpPr>
                <p:nvPr/>
              </p:nvSpPr>
              <p:spPr bwMode="auto">
                <a:xfrm>
                  <a:off x="2770" y="9984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8030" name="Rectangle 435"/>
                <p:cNvSpPr>
                  <a:spLocks noChangeArrowheads="1"/>
                </p:cNvSpPr>
                <p:nvPr/>
              </p:nvSpPr>
              <p:spPr bwMode="auto">
                <a:xfrm>
                  <a:off x="2727" y="9984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</p:grpSp>
        <p:sp>
          <p:nvSpPr>
            <p:cNvPr id="37893" name="Rectangle 438"/>
            <p:cNvSpPr>
              <a:spLocks noChangeArrowheads="1"/>
            </p:cNvSpPr>
            <p:nvPr/>
          </p:nvSpPr>
          <p:spPr bwMode="auto">
            <a:xfrm>
              <a:off x="-3" y="-3"/>
              <a:ext cx="3102" cy="10374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7891" name="Rectangle 440"/>
          <p:cNvSpPr>
            <a:spLocks noChangeArrowheads="1"/>
          </p:cNvSpPr>
          <p:nvPr/>
        </p:nvSpPr>
        <p:spPr bwMode="auto">
          <a:xfrm>
            <a:off x="6248400" y="1295400"/>
            <a:ext cx="21717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Latn-CS" sz="4400">
                <a:solidFill>
                  <a:schemeClr val="tx2"/>
                </a:solidFill>
                <a:latin typeface="Tahoma" pitchFamily="34" charset="0"/>
              </a:rPr>
              <a:t>QIF test</a:t>
            </a:r>
            <a:endParaRPr lang="en-GB" sz="440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CS" smtClean="0"/>
              <a:t>Епидемиологија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80 % je mlađih od 45 godina starosti</a:t>
            </a:r>
          </a:p>
          <a:p>
            <a:r>
              <a:rPr lang="sr-Latn-CS" smtClean="0"/>
              <a:t>80 % su muškarci</a:t>
            </a:r>
          </a:p>
          <a:p>
            <a:r>
              <a:rPr lang="sr-Latn-CS" smtClean="0"/>
              <a:t>36 % saobraćaj (motorcikl 7%) </a:t>
            </a:r>
          </a:p>
          <a:p>
            <a:r>
              <a:rPr lang="sr-Latn-CS" smtClean="0"/>
              <a:t>35% povrede na radu (pad s visine), </a:t>
            </a:r>
          </a:p>
          <a:p>
            <a:r>
              <a:rPr lang="sr-Latn-CS" smtClean="0"/>
              <a:t>29% sportske povrede (skok u vodu, ronjenje),</a:t>
            </a:r>
          </a:p>
          <a:p>
            <a:r>
              <a:rPr lang="sr-Latn-CS" smtClean="0"/>
              <a:t>13% ranjavanje iz vatrenog oružja, </a:t>
            </a:r>
          </a:p>
          <a:p>
            <a:r>
              <a:rPr lang="sr-Latn-CS" smtClean="0"/>
              <a:t>pad na stopala ili sedalni deo</a:t>
            </a:r>
          </a:p>
          <a:p>
            <a:r>
              <a:rPr lang="sr-Latn-CS" smtClean="0"/>
              <a:t>Predisponirajući faktor je starost</a:t>
            </a:r>
          </a:p>
          <a:p>
            <a:r>
              <a:rPr lang="sr-Latn-CS" smtClean="0"/>
              <a:t>Odnos paraplegije i kvadriplegije je 1:1</a:t>
            </a:r>
            <a:endParaRPr lang="sr-Latn-CS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79"/>
          <p:cNvGrpSpPr>
            <a:grpSpLocks/>
          </p:cNvGrpSpPr>
          <p:nvPr/>
        </p:nvGrpSpPr>
        <p:grpSpPr bwMode="auto">
          <a:xfrm>
            <a:off x="1066800" y="457200"/>
            <a:ext cx="5967413" cy="5715000"/>
            <a:chOff x="-3" y="-3"/>
            <a:chExt cx="3102" cy="11142"/>
          </a:xfrm>
        </p:grpSpPr>
        <p:grpSp>
          <p:nvGrpSpPr>
            <p:cNvPr id="3" name="Group 477"/>
            <p:cNvGrpSpPr>
              <a:grpSpLocks/>
            </p:cNvGrpSpPr>
            <p:nvPr/>
          </p:nvGrpSpPr>
          <p:grpSpPr bwMode="auto">
            <a:xfrm>
              <a:off x="0" y="0"/>
              <a:ext cx="3096" cy="11136"/>
              <a:chOff x="0" y="0"/>
              <a:chExt cx="3096" cy="11136"/>
            </a:xfrm>
          </p:grpSpPr>
          <p:grpSp>
            <p:nvGrpSpPr>
              <p:cNvPr id="4" name="Group 150"/>
              <p:cNvGrpSpPr>
                <a:grpSpLocks/>
              </p:cNvGrpSpPr>
              <p:nvPr/>
            </p:nvGrpSpPr>
            <p:grpSpPr bwMode="auto">
              <a:xfrm>
                <a:off x="0" y="0"/>
                <a:ext cx="1617" cy="384"/>
                <a:chOff x="0" y="0"/>
                <a:chExt cx="1617" cy="384"/>
              </a:xfrm>
            </p:grpSpPr>
            <p:sp>
              <p:nvSpPr>
                <p:cNvPr id="39389" name="Rectangle 149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1617" cy="384"/>
                </a:xfrm>
                <a:prstGeom prst="rect">
                  <a:avLst/>
                </a:prstGeom>
                <a:solidFill>
                  <a:srgbClr val="E5E5E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5" name="Group 148"/>
                <p:cNvGrpSpPr>
                  <a:grpSpLocks/>
                </p:cNvGrpSpPr>
                <p:nvPr/>
              </p:nvGrpSpPr>
              <p:grpSpPr bwMode="auto">
                <a:xfrm>
                  <a:off x="0" y="0"/>
                  <a:ext cx="1617" cy="384"/>
                  <a:chOff x="0" y="0"/>
                  <a:chExt cx="1617" cy="384"/>
                </a:xfrm>
              </p:grpSpPr>
              <p:sp>
                <p:nvSpPr>
                  <p:cNvPr id="39391" name="Rectangle 2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0"/>
                    <a:ext cx="1531" cy="384"/>
                  </a:xfrm>
                  <a:prstGeom prst="rect">
                    <a:avLst/>
                  </a:prstGeom>
                  <a:solidFill>
                    <a:srgbClr val="E5E5E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 b="1">
                        <a:latin typeface="Vagrounded Light YU" pitchFamily="34" charset="0"/>
                        <a:cs typeface="Times New Roman" pitchFamily="18" charset="0"/>
                      </a:rPr>
                      <a:t>Pražnjenje bešike (28 poena)</a:t>
                    </a:r>
                    <a:endParaRPr lang="en-US" sz="1400">
                      <a:latin typeface="Vagrounded Light YU" pitchFamily="34" charset="0"/>
                      <a:cs typeface="Times New Roman" pitchFamily="18" charset="0"/>
                    </a:endParaRP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9392" name="Rectangle 14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0"/>
                    <a:ext cx="1617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6" name="Group 154"/>
              <p:cNvGrpSpPr>
                <a:grpSpLocks/>
              </p:cNvGrpSpPr>
              <p:nvPr/>
            </p:nvGrpSpPr>
            <p:grpSpPr bwMode="auto">
              <a:xfrm>
                <a:off x="1617" y="0"/>
                <a:ext cx="370" cy="384"/>
                <a:chOff x="1617" y="0"/>
                <a:chExt cx="370" cy="384"/>
              </a:xfrm>
            </p:grpSpPr>
            <p:sp>
              <p:nvSpPr>
                <p:cNvPr id="39385" name="Rectangle 153"/>
                <p:cNvSpPr>
                  <a:spLocks noChangeArrowheads="1"/>
                </p:cNvSpPr>
                <p:nvPr/>
              </p:nvSpPr>
              <p:spPr bwMode="auto">
                <a:xfrm>
                  <a:off x="1617" y="0"/>
                  <a:ext cx="370" cy="384"/>
                </a:xfrm>
                <a:prstGeom prst="rect">
                  <a:avLst/>
                </a:prstGeom>
                <a:solidFill>
                  <a:srgbClr val="E5E5E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7" name="Group 152"/>
                <p:cNvGrpSpPr>
                  <a:grpSpLocks/>
                </p:cNvGrpSpPr>
                <p:nvPr/>
              </p:nvGrpSpPr>
              <p:grpSpPr bwMode="auto">
                <a:xfrm>
                  <a:off x="1617" y="0"/>
                  <a:ext cx="370" cy="384"/>
                  <a:chOff x="1617" y="0"/>
                  <a:chExt cx="370" cy="384"/>
                </a:xfrm>
              </p:grpSpPr>
              <p:sp>
                <p:nvSpPr>
                  <p:cNvPr id="39387" name="Rectangle 3"/>
                  <p:cNvSpPr>
                    <a:spLocks noChangeArrowheads="1"/>
                  </p:cNvSpPr>
                  <p:nvPr/>
                </p:nvSpPr>
                <p:spPr bwMode="auto">
                  <a:xfrm>
                    <a:off x="1660" y="0"/>
                    <a:ext cx="284" cy="384"/>
                  </a:xfrm>
                  <a:prstGeom prst="rect">
                    <a:avLst/>
                  </a:prstGeom>
                  <a:solidFill>
                    <a:srgbClr val="E5E5E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9388" name="Rectangle 151"/>
                  <p:cNvSpPr>
                    <a:spLocks noChangeArrowheads="1"/>
                  </p:cNvSpPr>
                  <p:nvPr/>
                </p:nvSpPr>
                <p:spPr bwMode="auto">
                  <a:xfrm>
                    <a:off x="1617" y="0"/>
                    <a:ext cx="370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8" name="Group 158"/>
              <p:cNvGrpSpPr>
                <a:grpSpLocks/>
              </p:cNvGrpSpPr>
              <p:nvPr/>
            </p:nvGrpSpPr>
            <p:grpSpPr bwMode="auto">
              <a:xfrm>
                <a:off x="1987" y="0"/>
                <a:ext cx="370" cy="384"/>
                <a:chOff x="1987" y="0"/>
                <a:chExt cx="370" cy="384"/>
              </a:xfrm>
            </p:grpSpPr>
            <p:sp>
              <p:nvSpPr>
                <p:cNvPr id="39381" name="Rectangle 157"/>
                <p:cNvSpPr>
                  <a:spLocks noChangeArrowheads="1"/>
                </p:cNvSpPr>
                <p:nvPr/>
              </p:nvSpPr>
              <p:spPr bwMode="auto">
                <a:xfrm>
                  <a:off x="1987" y="0"/>
                  <a:ext cx="370" cy="384"/>
                </a:xfrm>
                <a:prstGeom prst="rect">
                  <a:avLst/>
                </a:prstGeom>
                <a:solidFill>
                  <a:srgbClr val="E5E5E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9" name="Group 156"/>
                <p:cNvGrpSpPr>
                  <a:grpSpLocks/>
                </p:cNvGrpSpPr>
                <p:nvPr/>
              </p:nvGrpSpPr>
              <p:grpSpPr bwMode="auto">
                <a:xfrm>
                  <a:off x="1987" y="0"/>
                  <a:ext cx="370" cy="384"/>
                  <a:chOff x="1987" y="0"/>
                  <a:chExt cx="370" cy="384"/>
                </a:xfrm>
              </p:grpSpPr>
              <p:sp>
                <p:nvSpPr>
                  <p:cNvPr id="39383" name="Rectangle 4"/>
                  <p:cNvSpPr>
                    <a:spLocks noChangeArrowheads="1"/>
                  </p:cNvSpPr>
                  <p:nvPr/>
                </p:nvSpPr>
                <p:spPr bwMode="auto">
                  <a:xfrm>
                    <a:off x="2030" y="0"/>
                    <a:ext cx="284" cy="384"/>
                  </a:xfrm>
                  <a:prstGeom prst="rect">
                    <a:avLst/>
                  </a:prstGeom>
                  <a:solidFill>
                    <a:srgbClr val="E5E5E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9384" name="Rectangle 155"/>
                  <p:cNvSpPr>
                    <a:spLocks noChangeArrowheads="1"/>
                  </p:cNvSpPr>
                  <p:nvPr/>
                </p:nvSpPr>
                <p:spPr bwMode="auto">
                  <a:xfrm>
                    <a:off x="1987" y="0"/>
                    <a:ext cx="370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0" name="Group 162"/>
              <p:cNvGrpSpPr>
                <a:grpSpLocks/>
              </p:cNvGrpSpPr>
              <p:nvPr/>
            </p:nvGrpSpPr>
            <p:grpSpPr bwMode="auto">
              <a:xfrm>
                <a:off x="2357" y="0"/>
                <a:ext cx="370" cy="384"/>
                <a:chOff x="2357" y="0"/>
                <a:chExt cx="370" cy="384"/>
              </a:xfrm>
            </p:grpSpPr>
            <p:sp>
              <p:nvSpPr>
                <p:cNvPr id="39377" name="Rectangle 161"/>
                <p:cNvSpPr>
                  <a:spLocks noChangeArrowheads="1"/>
                </p:cNvSpPr>
                <p:nvPr/>
              </p:nvSpPr>
              <p:spPr bwMode="auto">
                <a:xfrm>
                  <a:off x="2357" y="0"/>
                  <a:ext cx="370" cy="384"/>
                </a:xfrm>
                <a:prstGeom prst="rect">
                  <a:avLst/>
                </a:prstGeom>
                <a:solidFill>
                  <a:srgbClr val="E5E5E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11" name="Group 160"/>
                <p:cNvGrpSpPr>
                  <a:grpSpLocks/>
                </p:cNvGrpSpPr>
                <p:nvPr/>
              </p:nvGrpSpPr>
              <p:grpSpPr bwMode="auto">
                <a:xfrm>
                  <a:off x="2357" y="0"/>
                  <a:ext cx="370" cy="384"/>
                  <a:chOff x="2357" y="0"/>
                  <a:chExt cx="370" cy="384"/>
                </a:xfrm>
              </p:grpSpPr>
              <p:sp>
                <p:nvSpPr>
                  <p:cNvPr id="39379" name="Rectangle 5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0"/>
                    <a:ext cx="284" cy="384"/>
                  </a:xfrm>
                  <a:prstGeom prst="rect">
                    <a:avLst/>
                  </a:prstGeom>
                  <a:solidFill>
                    <a:srgbClr val="E5E5E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9380" name="Rectangle 159"/>
                  <p:cNvSpPr>
                    <a:spLocks noChangeArrowheads="1"/>
                  </p:cNvSpPr>
                  <p:nvPr/>
                </p:nvSpPr>
                <p:spPr bwMode="auto">
                  <a:xfrm>
                    <a:off x="2357" y="0"/>
                    <a:ext cx="370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2" name="Group 166"/>
              <p:cNvGrpSpPr>
                <a:grpSpLocks/>
              </p:cNvGrpSpPr>
              <p:nvPr/>
            </p:nvGrpSpPr>
            <p:grpSpPr bwMode="auto">
              <a:xfrm>
                <a:off x="2727" y="0"/>
                <a:ext cx="369" cy="384"/>
                <a:chOff x="2727" y="0"/>
                <a:chExt cx="369" cy="384"/>
              </a:xfrm>
            </p:grpSpPr>
            <p:sp>
              <p:nvSpPr>
                <p:cNvPr id="39373" name="Rectangle 165"/>
                <p:cNvSpPr>
                  <a:spLocks noChangeArrowheads="1"/>
                </p:cNvSpPr>
                <p:nvPr/>
              </p:nvSpPr>
              <p:spPr bwMode="auto">
                <a:xfrm>
                  <a:off x="2727" y="0"/>
                  <a:ext cx="369" cy="384"/>
                </a:xfrm>
                <a:prstGeom prst="rect">
                  <a:avLst/>
                </a:prstGeom>
                <a:solidFill>
                  <a:srgbClr val="E5E5E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13" name="Group 164"/>
                <p:cNvGrpSpPr>
                  <a:grpSpLocks/>
                </p:cNvGrpSpPr>
                <p:nvPr/>
              </p:nvGrpSpPr>
              <p:grpSpPr bwMode="auto">
                <a:xfrm>
                  <a:off x="2727" y="0"/>
                  <a:ext cx="369" cy="384"/>
                  <a:chOff x="2727" y="0"/>
                  <a:chExt cx="369" cy="384"/>
                </a:xfrm>
              </p:grpSpPr>
              <p:sp>
                <p:nvSpPr>
                  <p:cNvPr id="39375" name="Rectangle 6"/>
                  <p:cNvSpPr>
                    <a:spLocks noChangeArrowheads="1"/>
                  </p:cNvSpPr>
                  <p:nvPr/>
                </p:nvSpPr>
                <p:spPr bwMode="auto">
                  <a:xfrm>
                    <a:off x="2770" y="0"/>
                    <a:ext cx="283" cy="384"/>
                  </a:xfrm>
                  <a:prstGeom prst="rect">
                    <a:avLst/>
                  </a:prstGeom>
                  <a:solidFill>
                    <a:srgbClr val="E5E5E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9376" name="Rectangle 163"/>
                  <p:cNvSpPr>
                    <a:spLocks noChangeArrowheads="1"/>
                  </p:cNvSpPr>
                  <p:nvPr/>
                </p:nvSpPr>
                <p:spPr bwMode="auto">
                  <a:xfrm>
                    <a:off x="2727" y="0"/>
                    <a:ext cx="369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14" name="Group 168"/>
              <p:cNvGrpSpPr>
                <a:grpSpLocks/>
              </p:cNvGrpSpPr>
              <p:nvPr/>
            </p:nvGrpSpPr>
            <p:grpSpPr bwMode="auto">
              <a:xfrm>
                <a:off x="0" y="384"/>
                <a:ext cx="1617" cy="384"/>
                <a:chOff x="0" y="384"/>
                <a:chExt cx="1617" cy="384"/>
              </a:xfrm>
            </p:grpSpPr>
            <p:sp>
              <p:nvSpPr>
                <p:cNvPr id="39371" name="Rectangle 7"/>
                <p:cNvSpPr>
                  <a:spLocks noChangeArrowheads="1"/>
                </p:cNvSpPr>
                <p:nvPr/>
              </p:nvSpPr>
              <p:spPr bwMode="auto">
                <a:xfrm>
                  <a:off x="43" y="384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voljno pražnjenje-toalet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372" name="Rectangle 167"/>
                <p:cNvSpPr>
                  <a:spLocks noChangeArrowheads="1"/>
                </p:cNvSpPr>
                <p:nvPr/>
              </p:nvSpPr>
              <p:spPr bwMode="auto">
                <a:xfrm>
                  <a:off x="0" y="384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170"/>
              <p:cNvGrpSpPr>
                <a:grpSpLocks/>
              </p:cNvGrpSpPr>
              <p:nvPr/>
            </p:nvGrpSpPr>
            <p:grpSpPr bwMode="auto">
              <a:xfrm>
                <a:off x="1617" y="384"/>
                <a:ext cx="370" cy="384"/>
                <a:chOff x="1617" y="384"/>
                <a:chExt cx="370" cy="384"/>
              </a:xfrm>
            </p:grpSpPr>
            <p:sp>
              <p:nvSpPr>
                <p:cNvPr id="39369" name="Rectangle 8"/>
                <p:cNvSpPr>
                  <a:spLocks noChangeArrowheads="1"/>
                </p:cNvSpPr>
                <p:nvPr/>
              </p:nvSpPr>
              <p:spPr bwMode="auto">
                <a:xfrm>
                  <a:off x="1660" y="38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370" name="Rectangle 169"/>
                <p:cNvSpPr>
                  <a:spLocks noChangeArrowheads="1"/>
                </p:cNvSpPr>
                <p:nvPr/>
              </p:nvSpPr>
              <p:spPr bwMode="auto">
                <a:xfrm>
                  <a:off x="1617" y="38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6" name="Group 172"/>
              <p:cNvGrpSpPr>
                <a:grpSpLocks/>
              </p:cNvGrpSpPr>
              <p:nvPr/>
            </p:nvGrpSpPr>
            <p:grpSpPr bwMode="auto">
              <a:xfrm>
                <a:off x="1987" y="384"/>
                <a:ext cx="370" cy="384"/>
                <a:chOff x="1987" y="384"/>
                <a:chExt cx="370" cy="384"/>
              </a:xfrm>
            </p:grpSpPr>
            <p:sp>
              <p:nvSpPr>
                <p:cNvPr id="39367" name="Rectangle 9"/>
                <p:cNvSpPr>
                  <a:spLocks noChangeArrowheads="1"/>
                </p:cNvSpPr>
                <p:nvPr/>
              </p:nvSpPr>
              <p:spPr bwMode="auto">
                <a:xfrm>
                  <a:off x="2030" y="38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368" name="Rectangle 171"/>
                <p:cNvSpPr>
                  <a:spLocks noChangeArrowheads="1"/>
                </p:cNvSpPr>
                <p:nvPr/>
              </p:nvSpPr>
              <p:spPr bwMode="auto">
                <a:xfrm>
                  <a:off x="1987" y="38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7" name="Group 174"/>
              <p:cNvGrpSpPr>
                <a:grpSpLocks/>
              </p:cNvGrpSpPr>
              <p:nvPr/>
            </p:nvGrpSpPr>
            <p:grpSpPr bwMode="auto">
              <a:xfrm>
                <a:off x="2357" y="384"/>
                <a:ext cx="370" cy="384"/>
                <a:chOff x="2357" y="384"/>
                <a:chExt cx="370" cy="384"/>
              </a:xfrm>
            </p:grpSpPr>
            <p:sp>
              <p:nvSpPr>
                <p:cNvPr id="39365" name="Rectangle 10"/>
                <p:cNvSpPr>
                  <a:spLocks noChangeArrowheads="1"/>
                </p:cNvSpPr>
                <p:nvPr/>
              </p:nvSpPr>
              <p:spPr bwMode="auto">
                <a:xfrm>
                  <a:off x="2400" y="38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366" name="Rectangle 173"/>
                <p:cNvSpPr>
                  <a:spLocks noChangeArrowheads="1"/>
                </p:cNvSpPr>
                <p:nvPr/>
              </p:nvSpPr>
              <p:spPr bwMode="auto">
                <a:xfrm>
                  <a:off x="2357" y="38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176"/>
              <p:cNvGrpSpPr>
                <a:grpSpLocks/>
              </p:cNvGrpSpPr>
              <p:nvPr/>
            </p:nvGrpSpPr>
            <p:grpSpPr bwMode="auto">
              <a:xfrm>
                <a:off x="2727" y="384"/>
                <a:ext cx="369" cy="384"/>
                <a:chOff x="2727" y="384"/>
                <a:chExt cx="369" cy="384"/>
              </a:xfrm>
            </p:grpSpPr>
            <p:sp>
              <p:nvSpPr>
                <p:cNvPr id="39363" name="Rectangle 11"/>
                <p:cNvSpPr>
                  <a:spLocks noChangeArrowheads="1"/>
                </p:cNvSpPr>
                <p:nvPr/>
              </p:nvSpPr>
              <p:spPr bwMode="auto">
                <a:xfrm>
                  <a:off x="2770" y="384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364" name="Rectangle 175"/>
                <p:cNvSpPr>
                  <a:spLocks noChangeArrowheads="1"/>
                </p:cNvSpPr>
                <p:nvPr/>
              </p:nvSpPr>
              <p:spPr bwMode="auto">
                <a:xfrm>
                  <a:off x="2727" y="384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19" name="Group 178"/>
              <p:cNvGrpSpPr>
                <a:grpSpLocks/>
              </p:cNvGrpSpPr>
              <p:nvPr/>
            </p:nvGrpSpPr>
            <p:grpSpPr bwMode="auto">
              <a:xfrm>
                <a:off x="0" y="768"/>
                <a:ext cx="1617" cy="384"/>
                <a:chOff x="0" y="768"/>
                <a:chExt cx="1617" cy="384"/>
              </a:xfrm>
            </p:grpSpPr>
            <p:sp>
              <p:nvSpPr>
                <p:cNvPr id="39361" name="Rectangle 12"/>
                <p:cNvSpPr>
                  <a:spLocks noChangeArrowheads="1"/>
                </p:cNvSpPr>
                <p:nvPr/>
              </p:nvSpPr>
              <p:spPr bwMode="auto">
                <a:xfrm>
                  <a:off x="43" y="768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voljno pražnjenje-guska/lopata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362" name="Rectangle 177"/>
                <p:cNvSpPr>
                  <a:spLocks noChangeArrowheads="1"/>
                </p:cNvSpPr>
                <p:nvPr/>
              </p:nvSpPr>
              <p:spPr bwMode="auto">
                <a:xfrm>
                  <a:off x="0" y="768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0" name="Group 180"/>
              <p:cNvGrpSpPr>
                <a:grpSpLocks/>
              </p:cNvGrpSpPr>
              <p:nvPr/>
            </p:nvGrpSpPr>
            <p:grpSpPr bwMode="auto">
              <a:xfrm>
                <a:off x="1617" y="768"/>
                <a:ext cx="370" cy="384"/>
                <a:chOff x="1617" y="768"/>
                <a:chExt cx="370" cy="384"/>
              </a:xfrm>
            </p:grpSpPr>
            <p:sp>
              <p:nvSpPr>
                <p:cNvPr id="39359" name="Rectangle 13"/>
                <p:cNvSpPr>
                  <a:spLocks noChangeArrowheads="1"/>
                </p:cNvSpPr>
                <p:nvPr/>
              </p:nvSpPr>
              <p:spPr bwMode="auto">
                <a:xfrm>
                  <a:off x="1660" y="768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360" name="Rectangle 179"/>
                <p:cNvSpPr>
                  <a:spLocks noChangeArrowheads="1"/>
                </p:cNvSpPr>
                <p:nvPr/>
              </p:nvSpPr>
              <p:spPr bwMode="auto">
                <a:xfrm>
                  <a:off x="1617" y="76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182"/>
              <p:cNvGrpSpPr>
                <a:grpSpLocks/>
              </p:cNvGrpSpPr>
              <p:nvPr/>
            </p:nvGrpSpPr>
            <p:grpSpPr bwMode="auto">
              <a:xfrm>
                <a:off x="1987" y="768"/>
                <a:ext cx="370" cy="384"/>
                <a:chOff x="1987" y="768"/>
                <a:chExt cx="370" cy="384"/>
              </a:xfrm>
            </p:grpSpPr>
            <p:sp>
              <p:nvSpPr>
                <p:cNvPr id="39357" name="Rectangle 14"/>
                <p:cNvSpPr>
                  <a:spLocks noChangeArrowheads="1"/>
                </p:cNvSpPr>
                <p:nvPr/>
              </p:nvSpPr>
              <p:spPr bwMode="auto">
                <a:xfrm>
                  <a:off x="2030" y="768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358" name="Rectangle 181"/>
                <p:cNvSpPr>
                  <a:spLocks noChangeArrowheads="1"/>
                </p:cNvSpPr>
                <p:nvPr/>
              </p:nvSpPr>
              <p:spPr bwMode="auto">
                <a:xfrm>
                  <a:off x="1987" y="76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2" name="Group 184"/>
              <p:cNvGrpSpPr>
                <a:grpSpLocks/>
              </p:cNvGrpSpPr>
              <p:nvPr/>
            </p:nvGrpSpPr>
            <p:grpSpPr bwMode="auto">
              <a:xfrm>
                <a:off x="2357" y="768"/>
                <a:ext cx="370" cy="384"/>
                <a:chOff x="2357" y="768"/>
                <a:chExt cx="370" cy="384"/>
              </a:xfrm>
            </p:grpSpPr>
            <p:sp>
              <p:nvSpPr>
                <p:cNvPr id="39355" name="Rectangle 15"/>
                <p:cNvSpPr>
                  <a:spLocks noChangeArrowheads="1"/>
                </p:cNvSpPr>
                <p:nvPr/>
              </p:nvSpPr>
              <p:spPr bwMode="auto">
                <a:xfrm>
                  <a:off x="2400" y="768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356" name="Rectangle 183"/>
                <p:cNvSpPr>
                  <a:spLocks noChangeArrowheads="1"/>
                </p:cNvSpPr>
                <p:nvPr/>
              </p:nvSpPr>
              <p:spPr bwMode="auto">
                <a:xfrm>
                  <a:off x="2357" y="76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3" name="Group 186"/>
              <p:cNvGrpSpPr>
                <a:grpSpLocks/>
              </p:cNvGrpSpPr>
              <p:nvPr/>
            </p:nvGrpSpPr>
            <p:grpSpPr bwMode="auto">
              <a:xfrm>
                <a:off x="2727" y="768"/>
                <a:ext cx="369" cy="384"/>
                <a:chOff x="2727" y="768"/>
                <a:chExt cx="369" cy="384"/>
              </a:xfrm>
            </p:grpSpPr>
            <p:sp>
              <p:nvSpPr>
                <p:cNvPr id="39353" name="Rectangle 16"/>
                <p:cNvSpPr>
                  <a:spLocks noChangeArrowheads="1"/>
                </p:cNvSpPr>
                <p:nvPr/>
              </p:nvSpPr>
              <p:spPr bwMode="auto">
                <a:xfrm>
                  <a:off x="2770" y="768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354" name="Rectangle 185"/>
                <p:cNvSpPr>
                  <a:spLocks noChangeArrowheads="1"/>
                </p:cNvSpPr>
                <p:nvPr/>
              </p:nvSpPr>
              <p:spPr bwMode="auto">
                <a:xfrm>
                  <a:off x="2727" y="768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4" name="Group 188"/>
              <p:cNvGrpSpPr>
                <a:grpSpLocks/>
              </p:cNvGrpSpPr>
              <p:nvPr/>
            </p:nvGrpSpPr>
            <p:grpSpPr bwMode="auto">
              <a:xfrm>
                <a:off x="0" y="1152"/>
                <a:ext cx="1617" cy="384"/>
                <a:chOff x="0" y="1152"/>
                <a:chExt cx="1617" cy="384"/>
              </a:xfrm>
            </p:grpSpPr>
            <p:sp>
              <p:nvSpPr>
                <p:cNvPr id="39351" name="Rectangle 17"/>
                <p:cNvSpPr>
                  <a:spLocks noChangeArrowheads="1"/>
                </p:cNvSpPr>
                <p:nvPr/>
              </p:nvSpPr>
              <p:spPr bwMode="auto">
                <a:xfrm>
                  <a:off x="43" y="1152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autonomna bešika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352" name="Rectangle 187"/>
                <p:cNvSpPr>
                  <a:spLocks noChangeArrowheads="1"/>
                </p:cNvSpPr>
                <p:nvPr/>
              </p:nvSpPr>
              <p:spPr bwMode="auto">
                <a:xfrm>
                  <a:off x="0" y="1152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5" name="Group 190"/>
              <p:cNvGrpSpPr>
                <a:grpSpLocks/>
              </p:cNvGrpSpPr>
              <p:nvPr/>
            </p:nvGrpSpPr>
            <p:grpSpPr bwMode="auto">
              <a:xfrm>
                <a:off x="1617" y="1152"/>
                <a:ext cx="370" cy="384"/>
                <a:chOff x="1617" y="1152"/>
                <a:chExt cx="370" cy="384"/>
              </a:xfrm>
            </p:grpSpPr>
            <p:sp>
              <p:nvSpPr>
                <p:cNvPr id="39349" name="Rectangle 18"/>
                <p:cNvSpPr>
                  <a:spLocks noChangeArrowheads="1"/>
                </p:cNvSpPr>
                <p:nvPr/>
              </p:nvSpPr>
              <p:spPr bwMode="auto">
                <a:xfrm>
                  <a:off x="1660" y="1152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350" name="Rectangle 189"/>
                <p:cNvSpPr>
                  <a:spLocks noChangeArrowheads="1"/>
                </p:cNvSpPr>
                <p:nvPr/>
              </p:nvSpPr>
              <p:spPr bwMode="auto">
                <a:xfrm>
                  <a:off x="1617" y="1152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6" name="Group 192"/>
              <p:cNvGrpSpPr>
                <a:grpSpLocks/>
              </p:cNvGrpSpPr>
              <p:nvPr/>
            </p:nvGrpSpPr>
            <p:grpSpPr bwMode="auto">
              <a:xfrm>
                <a:off x="1987" y="1152"/>
                <a:ext cx="370" cy="384"/>
                <a:chOff x="1987" y="1152"/>
                <a:chExt cx="370" cy="384"/>
              </a:xfrm>
            </p:grpSpPr>
            <p:sp>
              <p:nvSpPr>
                <p:cNvPr id="39347" name="Rectangle 19"/>
                <p:cNvSpPr>
                  <a:spLocks noChangeArrowheads="1"/>
                </p:cNvSpPr>
                <p:nvPr/>
              </p:nvSpPr>
              <p:spPr bwMode="auto">
                <a:xfrm>
                  <a:off x="2030" y="1152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348" name="Rectangle 191"/>
                <p:cNvSpPr>
                  <a:spLocks noChangeArrowheads="1"/>
                </p:cNvSpPr>
                <p:nvPr/>
              </p:nvSpPr>
              <p:spPr bwMode="auto">
                <a:xfrm>
                  <a:off x="1987" y="1152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7" name="Group 194"/>
              <p:cNvGrpSpPr>
                <a:grpSpLocks/>
              </p:cNvGrpSpPr>
              <p:nvPr/>
            </p:nvGrpSpPr>
            <p:grpSpPr bwMode="auto">
              <a:xfrm>
                <a:off x="2357" y="1152"/>
                <a:ext cx="370" cy="384"/>
                <a:chOff x="2357" y="1152"/>
                <a:chExt cx="370" cy="384"/>
              </a:xfrm>
            </p:grpSpPr>
            <p:sp>
              <p:nvSpPr>
                <p:cNvPr id="39345" name="Rectangle 20"/>
                <p:cNvSpPr>
                  <a:spLocks noChangeArrowheads="1"/>
                </p:cNvSpPr>
                <p:nvPr/>
              </p:nvSpPr>
              <p:spPr bwMode="auto">
                <a:xfrm>
                  <a:off x="2400" y="1152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346" name="Rectangle 193"/>
                <p:cNvSpPr>
                  <a:spLocks noChangeArrowheads="1"/>
                </p:cNvSpPr>
                <p:nvPr/>
              </p:nvSpPr>
              <p:spPr bwMode="auto">
                <a:xfrm>
                  <a:off x="2357" y="1152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8" name="Group 196"/>
              <p:cNvGrpSpPr>
                <a:grpSpLocks/>
              </p:cNvGrpSpPr>
              <p:nvPr/>
            </p:nvGrpSpPr>
            <p:grpSpPr bwMode="auto">
              <a:xfrm>
                <a:off x="2727" y="1152"/>
                <a:ext cx="369" cy="384"/>
                <a:chOff x="2727" y="1152"/>
                <a:chExt cx="369" cy="384"/>
              </a:xfrm>
            </p:grpSpPr>
            <p:sp>
              <p:nvSpPr>
                <p:cNvPr id="39343" name="Rectangle 21"/>
                <p:cNvSpPr>
                  <a:spLocks noChangeArrowheads="1"/>
                </p:cNvSpPr>
                <p:nvPr/>
              </p:nvSpPr>
              <p:spPr bwMode="auto">
                <a:xfrm>
                  <a:off x="2770" y="1152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344" name="Rectangle 195"/>
                <p:cNvSpPr>
                  <a:spLocks noChangeArrowheads="1"/>
                </p:cNvSpPr>
                <p:nvPr/>
              </p:nvSpPr>
              <p:spPr bwMode="auto">
                <a:xfrm>
                  <a:off x="2727" y="1152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29" name="Group 198"/>
              <p:cNvGrpSpPr>
                <a:grpSpLocks/>
              </p:cNvGrpSpPr>
              <p:nvPr/>
            </p:nvGrpSpPr>
            <p:grpSpPr bwMode="auto">
              <a:xfrm>
                <a:off x="0" y="1536"/>
                <a:ext cx="1617" cy="384"/>
                <a:chOff x="0" y="1536"/>
                <a:chExt cx="1617" cy="384"/>
              </a:xfrm>
            </p:grpSpPr>
            <p:sp>
              <p:nvSpPr>
                <p:cNvPr id="39341" name="Rectangle 22"/>
                <p:cNvSpPr>
                  <a:spLocks noChangeArrowheads="1"/>
                </p:cNvSpPr>
                <p:nvPr/>
              </p:nvSpPr>
              <p:spPr bwMode="auto">
                <a:xfrm>
                  <a:off x="43" y="1536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Crede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342" name="Rectangle 197"/>
                <p:cNvSpPr>
                  <a:spLocks noChangeArrowheads="1"/>
                </p:cNvSpPr>
                <p:nvPr/>
              </p:nvSpPr>
              <p:spPr bwMode="auto">
                <a:xfrm>
                  <a:off x="0" y="1536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0" name="Group 200"/>
              <p:cNvGrpSpPr>
                <a:grpSpLocks/>
              </p:cNvGrpSpPr>
              <p:nvPr/>
            </p:nvGrpSpPr>
            <p:grpSpPr bwMode="auto">
              <a:xfrm>
                <a:off x="1617" y="1536"/>
                <a:ext cx="370" cy="384"/>
                <a:chOff x="1617" y="1536"/>
                <a:chExt cx="370" cy="384"/>
              </a:xfrm>
            </p:grpSpPr>
            <p:sp>
              <p:nvSpPr>
                <p:cNvPr id="39339" name="Rectangle 23"/>
                <p:cNvSpPr>
                  <a:spLocks noChangeArrowheads="1"/>
                </p:cNvSpPr>
                <p:nvPr/>
              </p:nvSpPr>
              <p:spPr bwMode="auto">
                <a:xfrm>
                  <a:off x="1660" y="1536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340" name="Rectangle 199"/>
                <p:cNvSpPr>
                  <a:spLocks noChangeArrowheads="1"/>
                </p:cNvSpPr>
                <p:nvPr/>
              </p:nvSpPr>
              <p:spPr bwMode="auto">
                <a:xfrm>
                  <a:off x="1617" y="1536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1" name="Group 202"/>
              <p:cNvGrpSpPr>
                <a:grpSpLocks/>
              </p:cNvGrpSpPr>
              <p:nvPr/>
            </p:nvGrpSpPr>
            <p:grpSpPr bwMode="auto">
              <a:xfrm>
                <a:off x="1987" y="1536"/>
                <a:ext cx="370" cy="384"/>
                <a:chOff x="1987" y="1536"/>
                <a:chExt cx="370" cy="384"/>
              </a:xfrm>
            </p:grpSpPr>
            <p:sp>
              <p:nvSpPr>
                <p:cNvPr id="39337" name="Rectangle 24"/>
                <p:cNvSpPr>
                  <a:spLocks noChangeArrowheads="1"/>
                </p:cNvSpPr>
                <p:nvPr/>
              </p:nvSpPr>
              <p:spPr bwMode="auto">
                <a:xfrm>
                  <a:off x="2030" y="1536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338" name="Rectangle 201"/>
                <p:cNvSpPr>
                  <a:spLocks noChangeArrowheads="1"/>
                </p:cNvSpPr>
                <p:nvPr/>
              </p:nvSpPr>
              <p:spPr bwMode="auto">
                <a:xfrm>
                  <a:off x="1987" y="1536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040" name="Group 204"/>
              <p:cNvGrpSpPr>
                <a:grpSpLocks/>
              </p:cNvGrpSpPr>
              <p:nvPr/>
            </p:nvGrpSpPr>
            <p:grpSpPr bwMode="auto">
              <a:xfrm>
                <a:off x="2357" y="1536"/>
                <a:ext cx="370" cy="384"/>
                <a:chOff x="2357" y="1536"/>
                <a:chExt cx="370" cy="384"/>
              </a:xfrm>
            </p:grpSpPr>
            <p:sp>
              <p:nvSpPr>
                <p:cNvPr id="39335" name="Rectangle 25"/>
                <p:cNvSpPr>
                  <a:spLocks noChangeArrowheads="1"/>
                </p:cNvSpPr>
                <p:nvPr/>
              </p:nvSpPr>
              <p:spPr bwMode="auto">
                <a:xfrm>
                  <a:off x="2400" y="1536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336" name="Rectangle 203"/>
                <p:cNvSpPr>
                  <a:spLocks noChangeArrowheads="1"/>
                </p:cNvSpPr>
                <p:nvPr/>
              </p:nvSpPr>
              <p:spPr bwMode="auto">
                <a:xfrm>
                  <a:off x="2357" y="1536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041" name="Group 206"/>
              <p:cNvGrpSpPr>
                <a:grpSpLocks/>
              </p:cNvGrpSpPr>
              <p:nvPr/>
            </p:nvGrpSpPr>
            <p:grpSpPr bwMode="auto">
              <a:xfrm>
                <a:off x="2727" y="1536"/>
                <a:ext cx="369" cy="384"/>
                <a:chOff x="2727" y="1536"/>
                <a:chExt cx="369" cy="384"/>
              </a:xfrm>
            </p:grpSpPr>
            <p:sp>
              <p:nvSpPr>
                <p:cNvPr id="39333" name="Rectangle 26"/>
                <p:cNvSpPr>
                  <a:spLocks noChangeArrowheads="1"/>
                </p:cNvSpPr>
                <p:nvPr/>
              </p:nvSpPr>
              <p:spPr bwMode="auto">
                <a:xfrm>
                  <a:off x="2770" y="1536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334" name="Rectangle 205"/>
                <p:cNvSpPr>
                  <a:spLocks noChangeArrowheads="1"/>
                </p:cNvSpPr>
                <p:nvPr/>
              </p:nvSpPr>
              <p:spPr bwMode="auto">
                <a:xfrm>
                  <a:off x="2727" y="1536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042" name="Group 208"/>
              <p:cNvGrpSpPr>
                <a:grpSpLocks/>
              </p:cNvGrpSpPr>
              <p:nvPr/>
            </p:nvGrpSpPr>
            <p:grpSpPr bwMode="auto">
              <a:xfrm>
                <a:off x="0" y="1920"/>
                <a:ext cx="1617" cy="384"/>
                <a:chOff x="0" y="1920"/>
                <a:chExt cx="1617" cy="384"/>
              </a:xfrm>
            </p:grpSpPr>
            <p:sp>
              <p:nvSpPr>
                <p:cNvPr id="39331" name="Rectangle 27"/>
                <p:cNvSpPr>
                  <a:spLocks noChangeArrowheads="1"/>
                </p:cNvSpPr>
                <p:nvPr/>
              </p:nvSpPr>
              <p:spPr bwMode="auto">
                <a:xfrm>
                  <a:off x="43" y="1920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povremeni kateter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332" name="Rectangle 207"/>
                <p:cNvSpPr>
                  <a:spLocks noChangeArrowheads="1"/>
                </p:cNvSpPr>
                <p:nvPr/>
              </p:nvSpPr>
              <p:spPr bwMode="auto">
                <a:xfrm>
                  <a:off x="0" y="1920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043" name="Group 210"/>
              <p:cNvGrpSpPr>
                <a:grpSpLocks/>
              </p:cNvGrpSpPr>
              <p:nvPr/>
            </p:nvGrpSpPr>
            <p:grpSpPr bwMode="auto">
              <a:xfrm>
                <a:off x="1617" y="1920"/>
                <a:ext cx="370" cy="384"/>
                <a:chOff x="1617" y="1920"/>
                <a:chExt cx="370" cy="384"/>
              </a:xfrm>
            </p:grpSpPr>
            <p:sp>
              <p:nvSpPr>
                <p:cNvPr id="39329" name="Rectangle 28"/>
                <p:cNvSpPr>
                  <a:spLocks noChangeArrowheads="1"/>
                </p:cNvSpPr>
                <p:nvPr/>
              </p:nvSpPr>
              <p:spPr bwMode="auto">
                <a:xfrm>
                  <a:off x="1660" y="1920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330" name="Rectangle 209"/>
                <p:cNvSpPr>
                  <a:spLocks noChangeArrowheads="1"/>
                </p:cNvSpPr>
                <p:nvPr/>
              </p:nvSpPr>
              <p:spPr bwMode="auto">
                <a:xfrm>
                  <a:off x="1617" y="1920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044" name="Group 212"/>
              <p:cNvGrpSpPr>
                <a:grpSpLocks/>
              </p:cNvGrpSpPr>
              <p:nvPr/>
            </p:nvGrpSpPr>
            <p:grpSpPr bwMode="auto">
              <a:xfrm>
                <a:off x="1987" y="1920"/>
                <a:ext cx="370" cy="384"/>
                <a:chOff x="1987" y="1920"/>
                <a:chExt cx="370" cy="384"/>
              </a:xfrm>
            </p:grpSpPr>
            <p:sp>
              <p:nvSpPr>
                <p:cNvPr id="39327" name="Rectangle 29"/>
                <p:cNvSpPr>
                  <a:spLocks noChangeArrowheads="1"/>
                </p:cNvSpPr>
                <p:nvPr/>
              </p:nvSpPr>
              <p:spPr bwMode="auto">
                <a:xfrm>
                  <a:off x="2030" y="1920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328" name="Rectangle 211"/>
                <p:cNvSpPr>
                  <a:spLocks noChangeArrowheads="1"/>
                </p:cNvSpPr>
                <p:nvPr/>
              </p:nvSpPr>
              <p:spPr bwMode="auto">
                <a:xfrm>
                  <a:off x="1987" y="1920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045" name="Group 214"/>
              <p:cNvGrpSpPr>
                <a:grpSpLocks/>
              </p:cNvGrpSpPr>
              <p:nvPr/>
            </p:nvGrpSpPr>
            <p:grpSpPr bwMode="auto">
              <a:xfrm>
                <a:off x="2357" y="1920"/>
                <a:ext cx="370" cy="384"/>
                <a:chOff x="2357" y="1920"/>
                <a:chExt cx="370" cy="384"/>
              </a:xfrm>
            </p:grpSpPr>
            <p:sp>
              <p:nvSpPr>
                <p:cNvPr id="39325" name="Rectangle 30"/>
                <p:cNvSpPr>
                  <a:spLocks noChangeArrowheads="1"/>
                </p:cNvSpPr>
                <p:nvPr/>
              </p:nvSpPr>
              <p:spPr bwMode="auto">
                <a:xfrm>
                  <a:off x="2400" y="1920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326" name="Rectangle 213"/>
                <p:cNvSpPr>
                  <a:spLocks noChangeArrowheads="1"/>
                </p:cNvSpPr>
                <p:nvPr/>
              </p:nvSpPr>
              <p:spPr bwMode="auto">
                <a:xfrm>
                  <a:off x="2357" y="1920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046" name="Group 216"/>
              <p:cNvGrpSpPr>
                <a:grpSpLocks/>
              </p:cNvGrpSpPr>
              <p:nvPr/>
            </p:nvGrpSpPr>
            <p:grpSpPr bwMode="auto">
              <a:xfrm>
                <a:off x="2727" y="1920"/>
                <a:ext cx="369" cy="384"/>
                <a:chOff x="2727" y="1920"/>
                <a:chExt cx="369" cy="384"/>
              </a:xfrm>
            </p:grpSpPr>
            <p:sp>
              <p:nvSpPr>
                <p:cNvPr id="39323" name="Rectangle 31"/>
                <p:cNvSpPr>
                  <a:spLocks noChangeArrowheads="1"/>
                </p:cNvSpPr>
                <p:nvPr/>
              </p:nvSpPr>
              <p:spPr bwMode="auto">
                <a:xfrm>
                  <a:off x="2770" y="1920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324" name="Rectangle 215"/>
                <p:cNvSpPr>
                  <a:spLocks noChangeArrowheads="1"/>
                </p:cNvSpPr>
                <p:nvPr/>
              </p:nvSpPr>
              <p:spPr bwMode="auto">
                <a:xfrm>
                  <a:off x="2727" y="1920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047" name="Group 218"/>
              <p:cNvGrpSpPr>
                <a:grpSpLocks/>
              </p:cNvGrpSpPr>
              <p:nvPr/>
            </p:nvGrpSpPr>
            <p:grpSpPr bwMode="auto">
              <a:xfrm>
                <a:off x="0" y="2304"/>
                <a:ext cx="1617" cy="384"/>
                <a:chOff x="0" y="2304"/>
                <a:chExt cx="1617" cy="384"/>
              </a:xfrm>
            </p:grpSpPr>
            <p:sp>
              <p:nvSpPr>
                <p:cNvPr id="39321" name="Rectangle 32"/>
                <p:cNvSpPr>
                  <a:spLocks noChangeArrowheads="1"/>
                </p:cNvSpPr>
                <p:nvPr/>
              </p:nvSpPr>
              <p:spPr bwMode="auto">
                <a:xfrm>
                  <a:off x="43" y="2304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stalni kateter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322" name="Rectangle 217"/>
                <p:cNvSpPr>
                  <a:spLocks noChangeArrowheads="1"/>
                </p:cNvSpPr>
                <p:nvPr/>
              </p:nvSpPr>
              <p:spPr bwMode="auto">
                <a:xfrm>
                  <a:off x="0" y="2304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048" name="Group 220"/>
              <p:cNvGrpSpPr>
                <a:grpSpLocks/>
              </p:cNvGrpSpPr>
              <p:nvPr/>
            </p:nvGrpSpPr>
            <p:grpSpPr bwMode="auto">
              <a:xfrm>
                <a:off x="1617" y="2304"/>
                <a:ext cx="370" cy="384"/>
                <a:chOff x="1617" y="2304"/>
                <a:chExt cx="370" cy="384"/>
              </a:xfrm>
            </p:grpSpPr>
            <p:sp>
              <p:nvSpPr>
                <p:cNvPr id="39319" name="Rectangle 33"/>
                <p:cNvSpPr>
                  <a:spLocks noChangeArrowheads="1"/>
                </p:cNvSpPr>
                <p:nvPr/>
              </p:nvSpPr>
              <p:spPr bwMode="auto">
                <a:xfrm>
                  <a:off x="1660" y="230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320" name="Rectangle 219"/>
                <p:cNvSpPr>
                  <a:spLocks noChangeArrowheads="1"/>
                </p:cNvSpPr>
                <p:nvPr/>
              </p:nvSpPr>
              <p:spPr bwMode="auto">
                <a:xfrm>
                  <a:off x="1617" y="230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049" name="Group 222"/>
              <p:cNvGrpSpPr>
                <a:grpSpLocks/>
              </p:cNvGrpSpPr>
              <p:nvPr/>
            </p:nvGrpSpPr>
            <p:grpSpPr bwMode="auto">
              <a:xfrm>
                <a:off x="1987" y="2304"/>
                <a:ext cx="370" cy="384"/>
                <a:chOff x="1987" y="2304"/>
                <a:chExt cx="370" cy="384"/>
              </a:xfrm>
            </p:grpSpPr>
            <p:sp>
              <p:nvSpPr>
                <p:cNvPr id="39317" name="Rectangle 34"/>
                <p:cNvSpPr>
                  <a:spLocks noChangeArrowheads="1"/>
                </p:cNvSpPr>
                <p:nvPr/>
              </p:nvSpPr>
              <p:spPr bwMode="auto">
                <a:xfrm>
                  <a:off x="2030" y="230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318" name="Rectangle 221"/>
                <p:cNvSpPr>
                  <a:spLocks noChangeArrowheads="1"/>
                </p:cNvSpPr>
                <p:nvPr/>
              </p:nvSpPr>
              <p:spPr bwMode="auto">
                <a:xfrm>
                  <a:off x="1987" y="230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050" name="Group 224"/>
              <p:cNvGrpSpPr>
                <a:grpSpLocks/>
              </p:cNvGrpSpPr>
              <p:nvPr/>
            </p:nvGrpSpPr>
            <p:grpSpPr bwMode="auto">
              <a:xfrm>
                <a:off x="2357" y="2304"/>
                <a:ext cx="370" cy="384"/>
                <a:chOff x="2357" y="2304"/>
                <a:chExt cx="370" cy="384"/>
              </a:xfrm>
            </p:grpSpPr>
            <p:sp>
              <p:nvSpPr>
                <p:cNvPr id="39315" name="Rectangle 35"/>
                <p:cNvSpPr>
                  <a:spLocks noChangeArrowheads="1"/>
                </p:cNvSpPr>
                <p:nvPr/>
              </p:nvSpPr>
              <p:spPr bwMode="auto">
                <a:xfrm>
                  <a:off x="2400" y="230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316" name="Rectangle 223"/>
                <p:cNvSpPr>
                  <a:spLocks noChangeArrowheads="1"/>
                </p:cNvSpPr>
                <p:nvPr/>
              </p:nvSpPr>
              <p:spPr bwMode="auto">
                <a:xfrm>
                  <a:off x="2357" y="230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051" name="Group 226"/>
              <p:cNvGrpSpPr>
                <a:grpSpLocks/>
              </p:cNvGrpSpPr>
              <p:nvPr/>
            </p:nvGrpSpPr>
            <p:grpSpPr bwMode="auto">
              <a:xfrm>
                <a:off x="2727" y="2304"/>
                <a:ext cx="369" cy="384"/>
                <a:chOff x="2727" y="2304"/>
                <a:chExt cx="369" cy="384"/>
              </a:xfrm>
            </p:grpSpPr>
            <p:sp>
              <p:nvSpPr>
                <p:cNvPr id="39313" name="Rectangle 36"/>
                <p:cNvSpPr>
                  <a:spLocks noChangeArrowheads="1"/>
                </p:cNvSpPr>
                <p:nvPr/>
              </p:nvSpPr>
              <p:spPr bwMode="auto">
                <a:xfrm>
                  <a:off x="2770" y="2304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314" name="Rectangle 225"/>
                <p:cNvSpPr>
                  <a:spLocks noChangeArrowheads="1"/>
                </p:cNvSpPr>
                <p:nvPr/>
              </p:nvSpPr>
              <p:spPr bwMode="auto">
                <a:xfrm>
                  <a:off x="2727" y="2304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052" name="Group 228"/>
              <p:cNvGrpSpPr>
                <a:grpSpLocks/>
              </p:cNvGrpSpPr>
              <p:nvPr/>
            </p:nvGrpSpPr>
            <p:grpSpPr bwMode="auto">
              <a:xfrm>
                <a:off x="0" y="2688"/>
                <a:ext cx="1617" cy="384"/>
                <a:chOff x="0" y="2688"/>
                <a:chExt cx="1617" cy="384"/>
              </a:xfrm>
            </p:grpSpPr>
            <p:sp>
              <p:nvSpPr>
                <p:cNvPr id="39311" name="Rectangle 37"/>
                <p:cNvSpPr>
                  <a:spLocks noChangeArrowheads="1"/>
                </p:cNvSpPr>
                <p:nvPr/>
              </p:nvSpPr>
              <p:spPr bwMode="auto">
                <a:xfrm>
                  <a:off x="43" y="2688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ilealna bešika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312" name="Rectangle 227"/>
                <p:cNvSpPr>
                  <a:spLocks noChangeArrowheads="1"/>
                </p:cNvSpPr>
                <p:nvPr/>
              </p:nvSpPr>
              <p:spPr bwMode="auto">
                <a:xfrm>
                  <a:off x="0" y="2688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053" name="Group 230"/>
              <p:cNvGrpSpPr>
                <a:grpSpLocks/>
              </p:cNvGrpSpPr>
              <p:nvPr/>
            </p:nvGrpSpPr>
            <p:grpSpPr bwMode="auto">
              <a:xfrm>
                <a:off x="1617" y="2688"/>
                <a:ext cx="370" cy="384"/>
                <a:chOff x="1617" y="2688"/>
                <a:chExt cx="370" cy="384"/>
              </a:xfrm>
            </p:grpSpPr>
            <p:sp>
              <p:nvSpPr>
                <p:cNvPr id="39309" name="Rectangle 38"/>
                <p:cNvSpPr>
                  <a:spLocks noChangeArrowheads="1"/>
                </p:cNvSpPr>
                <p:nvPr/>
              </p:nvSpPr>
              <p:spPr bwMode="auto">
                <a:xfrm>
                  <a:off x="1660" y="2688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310" name="Rectangle 229"/>
                <p:cNvSpPr>
                  <a:spLocks noChangeArrowheads="1"/>
                </p:cNvSpPr>
                <p:nvPr/>
              </p:nvSpPr>
              <p:spPr bwMode="auto">
                <a:xfrm>
                  <a:off x="1617" y="268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054" name="Group 232"/>
              <p:cNvGrpSpPr>
                <a:grpSpLocks/>
              </p:cNvGrpSpPr>
              <p:nvPr/>
            </p:nvGrpSpPr>
            <p:grpSpPr bwMode="auto">
              <a:xfrm>
                <a:off x="1987" y="2688"/>
                <a:ext cx="370" cy="384"/>
                <a:chOff x="1987" y="2688"/>
                <a:chExt cx="370" cy="384"/>
              </a:xfrm>
            </p:grpSpPr>
            <p:sp>
              <p:nvSpPr>
                <p:cNvPr id="39307" name="Rectangle 39"/>
                <p:cNvSpPr>
                  <a:spLocks noChangeArrowheads="1"/>
                </p:cNvSpPr>
                <p:nvPr/>
              </p:nvSpPr>
              <p:spPr bwMode="auto">
                <a:xfrm>
                  <a:off x="2030" y="2688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308" name="Rectangle 231"/>
                <p:cNvSpPr>
                  <a:spLocks noChangeArrowheads="1"/>
                </p:cNvSpPr>
                <p:nvPr/>
              </p:nvSpPr>
              <p:spPr bwMode="auto">
                <a:xfrm>
                  <a:off x="1987" y="268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055" name="Group 234"/>
              <p:cNvGrpSpPr>
                <a:grpSpLocks/>
              </p:cNvGrpSpPr>
              <p:nvPr/>
            </p:nvGrpSpPr>
            <p:grpSpPr bwMode="auto">
              <a:xfrm>
                <a:off x="2357" y="2688"/>
                <a:ext cx="370" cy="384"/>
                <a:chOff x="2357" y="2688"/>
                <a:chExt cx="370" cy="384"/>
              </a:xfrm>
            </p:grpSpPr>
            <p:sp>
              <p:nvSpPr>
                <p:cNvPr id="39305" name="Rectangle 40"/>
                <p:cNvSpPr>
                  <a:spLocks noChangeArrowheads="1"/>
                </p:cNvSpPr>
                <p:nvPr/>
              </p:nvSpPr>
              <p:spPr bwMode="auto">
                <a:xfrm>
                  <a:off x="2400" y="2688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306" name="Rectangle 233"/>
                <p:cNvSpPr>
                  <a:spLocks noChangeArrowheads="1"/>
                </p:cNvSpPr>
                <p:nvPr/>
              </p:nvSpPr>
              <p:spPr bwMode="auto">
                <a:xfrm>
                  <a:off x="2357" y="268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056" name="Group 236"/>
              <p:cNvGrpSpPr>
                <a:grpSpLocks/>
              </p:cNvGrpSpPr>
              <p:nvPr/>
            </p:nvGrpSpPr>
            <p:grpSpPr bwMode="auto">
              <a:xfrm>
                <a:off x="2727" y="2688"/>
                <a:ext cx="369" cy="384"/>
                <a:chOff x="2727" y="2688"/>
                <a:chExt cx="369" cy="384"/>
              </a:xfrm>
            </p:grpSpPr>
            <p:sp>
              <p:nvSpPr>
                <p:cNvPr id="39303" name="Rectangle 41"/>
                <p:cNvSpPr>
                  <a:spLocks noChangeArrowheads="1"/>
                </p:cNvSpPr>
                <p:nvPr/>
              </p:nvSpPr>
              <p:spPr bwMode="auto">
                <a:xfrm>
                  <a:off x="2770" y="2688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304" name="Rectangle 235"/>
                <p:cNvSpPr>
                  <a:spLocks noChangeArrowheads="1"/>
                </p:cNvSpPr>
                <p:nvPr/>
              </p:nvSpPr>
              <p:spPr bwMode="auto">
                <a:xfrm>
                  <a:off x="2727" y="2688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057" name="Group 240"/>
              <p:cNvGrpSpPr>
                <a:grpSpLocks/>
              </p:cNvGrpSpPr>
              <p:nvPr/>
            </p:nvGrpSpPr>
            <p:grpSpPr bwMode="auto">
              <a:xfrm>
                <a:off x="0" y="3072"/>
                <a:ext cx="1617" cy="384"/>
                <a:chOff x="0" y="3072"/>
                <a:chExt cx="1617" cy="384"/>
              </a:xfrm>
            </p:grpSpPr>
            <p:sp>
              <p:nvSpPr>
                <p:cNvPr id="39299" name="Rectangle 239"/>
                <p:cNvSpPr>
                  <a:spLocks noChangeArrowheads="1"/>
                </p:cNvSpPr>
                <p:nvPr/>
              </p:nvSpPr>
              <p:spPr bwMode="auto">
                <a:xfrm>
                  <a:off x="0" y="3072"/>
                  <a:ext cx="1617" cy="384"/>
                </a:xfrm>
                <a:prstGeom prst="rect">
                  <a:avLst/>
                </a:prstGeom>
                <a:solidFill>
                  <a:srgbClr val="E5E5E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9058" name="Group 238"/>
                <p:cNvGrpSpPr>
                  <a:grpSpLocks/>
                </p:cNvGrpSpPr>
                <p:nvPr/>
              </p:nvGrpSpPr>
              <p:grpSpPr bwMode="auto">
                <a:xfrm>
                  <a:off x="0" y="3072"/>
                  <a:ext cx="1617" cy="384"/>
                  <a:chOff x="0" y="3072"/>
                  <a:chExt cx="1617" cy="384"/>
                </a:xfrm>
              </p:grpSpPr>
              <p:sp>
                <p:nvSpPr>
                  <p:cNvPr id="39301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3072"/>
                    <a:ext cx="1531" cy="384"/>
                  </a:xfrm>
                  <a:prstGeom prst="rect">
                    <a:avLst/>
                  </a:prstGeom>
                  <a:solidFill>
                    <a:srgbClr val="E5E5E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 b="1">
                        <a:latin typeface="Vagrounded Light YU" pitchFamily="34" charset="0"/>
                        <a:cs typeface="Times New Roman" pitchFamily="18" charset="0"/>
                      </a:rPr>
                      <a:t>Pražnjenje creva (24 poena)</a:t>
                    </a:r>
                    <a:endParaRPr lang="en-US" sz="1400">
                      <a:latin typeface="Vagrounded Light YU" pitchFamily="34" charset="0"/>
                      <a:cs typeface="Times New Roman" pitchFamily="18" charset="0"/>
                    </a:endParaRP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9302" name="Rectangle 23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3072"/>
                    <a:ext cx="1617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9059" name="Group 244"/>
              <p:cNvGrpSpPr>
                <a:grpSpLocks/>
              </p:cNvGrpSpPr>
              <p:nvPr/>
            </p:nvGrpSpPr>
            <p:grpSpPr bwMode="auto">
              <a:xfrm>
                <a:off x="1617" y="3072"/>
                <a:ext cx="370" cy="384"/>
                <a:chOff x="1617" y="3072"/>
                <a:chExt cx="370" cy="384"/>
              </a:xfrm>
            </p:grpSpPr>
            <p:sp>
              <p:nvSpPr>
                <p:cNvPr id="39295" name="Rectangle 243"/>
                <p:cNvSpPr>
                  <a:spLocks noChangeArrowheads="1"/>
                </p:cNvSpPr>
                <p:nvPr/>
              </p:nvSpPr>
              <p:spPr bwMode="auto">
                <a:xfrm>
                  <a:off x="1617" y="3072"/>
                  <a:ext cx="370" cy="384"/>
                </a:xfrm>
                <a:prstGeom prst="rect">
                  <a:avLst/>
                </a:prstGeom>
                <a:solidFill>
                  <a:srgbClr val="E5E5E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9060" name="Group 242"/>
                <p:cNvGrpSpPr>
                  <a:grpSpLocks/>
                </p:cNvGrpSpPr>
                <p:nvPr/>
              </p:nvGrpSpPr>
              <p:grpSpPr bwMode="auto">
                <a:xfrm>
                  <a:off x="1617" y="3072"/>
                  <a:ext cx="370" cy="384"/>
                  <a:chOff x="1617" y="3072"/>
                  <a:chExt cx="370" cy="384"/>
                </a:xfrm>
              </p:grpSpPr>
              <p:sp>
                <p:nvSpPr>
                  <p:cNvPr id="39297" name="Rectangle 43"/>
                  <p:cNvSpPr>
                    <a:spLocks noChangeArrowheads="1"/>
                  </p:cNvSpPr>
                  <p:nvPr/>
                </p:nvSpPr>
                <p:spPr bwMode="auto">
                  <a:xfrm>
                    <a:off x="1660" y="3072"/>
                    <a:ext cx="284" cy="384"/>
                  </a:xfrm>
                  <a:prstGeom prst="rect">
                    <a:avLst/>
                  </a:prstGeom>
                  <a:solidFill>
                    <a:srgbClr val="E5E5E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9298" name="Rectangle 241"/>
                  <p:cNvSpPr>
                    <a:spLocks noChangeArrowheads="1"/>
                  </p:cNvSpPr>
                  <p:nvPr/>
                </p:nvSpPr>
                <p:spPr bwMode="auto">
                  <a:xfrm>
                    <a:off x="1617" y="3072"/>
                    <a:ext cx="370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9061" name="Group 248"/>
              <p:cNvGrpSpPr>
                <a:grpSpLocks/>
              </p:cNvGrpSpPr>
              <p:nvPr/>
            </p:nvGrpSpPr>
            <p:grpSpPr bwMode="auto">
              <a:xfrm>
                <a:off x="1987" y="3072"/>
                <a:ext cx="370" cy="384"/>
                <a:chOff x="1987" y="3072"/>
                <a:chExt cx="370" cy="384"/>
              </a:xfrm>
            </p:grpSpPr>
            <p:sp>
              <p:nvSpPr>
                <p:cNvPr id="39291" name="Rectangle 247"/>
                <p:cNvSpPr>
                  <a:spLocks noChangeArrowheads="1"/>
                </p:cNvSpPr>
                <p:nvPr/>
              </p:nvSpPr>
              <p:spPr bwMode="auto">
                <a:xfrm>
                  <a:off x="1987" y="3072"/>
                  <a:ext cx="370" cy="384"/>
                </a:xfrm>
                <a:prstGeom prst="rect">
                  <a:avLst/>
                </a:prstGeom>
                <a:solidFill>
                  <a:srgbClr val="E5E5E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9062" name="Group 246"/>
                <p:cNvGrpSpPr>
                  <a:grpSpLocks/>
                </p:cNvGrpSpPr>
                <p:nvPr/>
              </p:nvGrpSpPr>
              <p:grpSpPr bwMode="auto">
                <a:xfrm>
                  <a:off x="1987" y="3072"/>
                  <a:ext cx="370" cy="384"/>
                  <a:chOff x="1987" y="3072"/>
                  <a:chExt cx="370" cy="384"/>
                </a:xfrm>
              </p:grpSpPr>
              <p:sp>
                <p:nvSpPr>
                  <p:cNvPr id="39293" name="Rectangle 44"/>
                  <p:cNvSpPr>
                    <a:spLocks noChangeArrowheads="1"/>
                  </p:cNvSpPr>
                  <p:nvPr/>
                </p:nvSpPr>
                <p:spPr bwMode="auto">
                  <a:xfrm>
                    <a:off x="2030" y="3072"/>
                    <a:ext cx="284" cy="384"/>
                  </a:xfrm>
                  <a:prstGeom prst="rect">
                    <a:avLst/>
                  </a:prstGeom>
                  <a:solidFill>
                    <a:srgbClr val="E5E5E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9294" name="Rectangle 245"/>
                  <p:cNvSpPr>
                    <a:spLocks noChangeArrowheads="1"/>
                  </p:cNvSpPr>
                  <p:nvPr/>
                </p:nvSpPr>
                <p:spPr bwMode="auto">
                  <a:xfrm>
                    <a:off x="1987" y="3072"/>
                    <a:ext cx="370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9064" name="Group 252"/>
              <p:cNvGrpSpPr>
                <a:grpSpLocks/>
              </p:cNvGrpSpPr>
              <p:nvPr/>
            </p:nvGrpSpPr>
            <p:grpSpPr bwMode="auto">
              <a:xfrm>
                <a:off x="2357" y="3072"/>
                <a:ext cx="370" cy="384"/>
                <a:chOff x="2357" y="3072"/>
                <a:chExt cx="370" cy="384"/>
              </a:xfrm>
            </p:grpSpPr>
            <p:sp>
              <p:nvSpPr>
                <p:cNvPr id="39287" name="Rectangle 251"/>
                <p:cNvSpPr>
                  <a:spLocks noChangeArrowheads="1"/>
                </p:cNvSpPr>
                <p:nvPr/>
              </p:nvSpPr>
              <p:spPr bwMode="auto">
                <a:xfrm>
                  <a:off x="2357" y="3072"/>
                  <a:ext cx="370" cy="384"/>
                </a:xfrm>
                <a:prstGeom prst="rect">
                  <a:avLst/>
                </a:prstGeom>
                <a:solidFill>
                  <a:srgbClr val="E5E5E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9068" name="Group 250"/>
                <p:cNvGrpSpPr>
                  <a:grpSpLocks/>
                </p:cNvGrpSpPr>
                <p:nvPr/>
              </p:nvGrpSpPr>
              <p:grpSpPr bwMode="auto">
                <a:xfrm>
                  <a:off x="2357" y="3072"/>
                  <a:ext cx="370" cy="384"/>
                  <a:chOff x="2357" y="3072"/>
                  <a:chExt cx="370" cy="384"/>
                </a:xfrm>
              </p:grpSpPr>
              <p:sp>
                <p:nvSpPr>
                  <p:cNvPr id="39289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3072"/>
                    <a:ext cx="284" cy="384"/>
                  </a:xfrm>
                  <a:prstGeom prst="rect">
                    <a:avLst/>
                  </a:prstGeom>
                  <a:solidFill>
                    <a:srgbClr val="E5E5E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9290" name="Rectangle 249"/>
                  <p:cNvSpPr>
                    <a:spLocks noChangeArrowheads="1"/>
                  </p:cNvSpPr>
                  <p:nvPr/>
                </p:nvSpPr>
                <p:spPr bwMode="auto">
                  <a:xfrm>
                    <a:off x="2357" y="3072"/>
                    <a:ext cx="370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9072" name="Group 256"/>
              <p:cNvGrpSpPr>
                <a:grpSpLocks/>
              </p:cNvGrpSpPr>
              <p:nvPr/>
            </p:nvGrpSpPr>
            <p:grpSpPr bwMode="auto">
              <a:xfrm>
                <a:off x="2727" y="3072"/>
                <a:ext cx="369" cy="384"/>
                <a:chOff x="2727" y="3072"/>
                <a:chExt cx="369" cy="384"/>
              </a:xfrm>
            </p:grpSpPr>
            <p:sp>
              <p:nvSpPr>
                <p:cNvPr id="39283" name="Rectangle 255"/>
                <p:cNvSpPr>
                  <a:spLocks noChangeArrowheads="1"/>
                </p:cNvSpPr>
                <p:nvPr/>
              </p:nvSpPr>
              <p:spPr bwMode="auto">
                <a:xfrm>
                  <a:off x="2727" y="3072"/>
                  <a:ext cx="369" cy="384"/>
                </a:xfrm>
                <a:prstGeom prst="rect">
                  <a:avLst/>
                </a:prstGeom>
                <a:solidFill>
                  <a:srgbClr val="E5E5E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9076" name="Group 254"/>
                <p:cNvGrpSpPr>
                  <a:grpSpLocks/>
                </p:cNvGrpSpPr>
                <p:nvPr/>
              </p:nvGrpSpPr>
              <p:grpSpPr bwMode="auto">
                <a:xfrm>
                  <a:off x="2727" y="3072"/>
                  <a:ext cx="369" cy="384"/>
                  <a:chOff x="2727" y="3072"/>
                  <a:chExt cx="369" cy="384"/>
                </a:xfrm>
              </p:grpSpPr>
              <p:sp>
                <p:nvSpPr>
                  <p:cNvPr id="39285" name="Rectangle 46"/>
                  <p:cNvSpPr>
                    <a:spLocks noChangeArrowheads="1"/>
                  </p:cNvSpPr>
                  <p:nvPr/>
                </p:nvSpPr>
                <p:spPr bwMode="auto">
                  <a:xfrm>
                    <a:off x="2770" y="3072"/>
                    <a:ext cx="283" cy="384"/>
                  </a:xfrm>
                  <a:prstGeom prst="rect">
                    <a:avLst/>
                  </a:prstGeom>
                  <a:solidFill>
                    <a:srgbClr val="E5E5E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9286" name="Rectangle 253"/>
                  <p:cNvSpPr>
                    <a:spLocks noChangeArrowheads="1"/>
                  </p:cNvSpPr>
                  <p:nvPr/>
                </p:nvSpPr>
                <p:spPr bwMode="auto">
                  <a:xfrm>
                    <a:off x="2727" y="3072"/>
                    <a:ext cx="369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9080" name="Group 258"/>
              <p:cNvGrpSpPr>
                <a:grpSpLocks/>
              </p:cNvGrpSpPr>
              <p:nvPr/>
            </p:nvGrpSpPr>
            <p:grpSpPr bwMode="auto">
              <a:xfrm>
                <a:off x="0" y="3456"/>
                <a:ext cx="1617" cy="384"/>
                <a:chOff x="0" y="3456"/>
                <a:chExt cx="1617" cy="384"/>
              </a:xfrm>
            </p:grpSpPr>
            <p:sp>
              <p:nvSpPr>
                <p:cNvPr id="39281" name="Rectangle 47"/>
                <p:cNvSpPr>
                  <a:spLocks noChangeArrowheads="1"/>
                </p:cNvSpPr>
                <p:nvPr/>
              </p:nvSpPr>
              <p:spPr bwMode="auto">
                <a:xfrm>
                  <a:off x="43" y="3456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kompletna kontrola-toalet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282" name="Rectangle 257"/>
                <p:cNvSpPr>
                  <a:spLocks noChangeArrowheads="1"/>
                </p:cNvSpPr>
                <p:nvPr/>
              </p:nvSpPr>
              <p:spPr bwMode="auto">
                <a:xfrm>
                  <a:off x="0" y="3456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184" name="Group 260"/>
              <p:cNvGrpSpPr>
                <a:grpSpLocks/>
              </p:cNvGrpSpPr>
              <p:nvPr/>
            </p:nvGrpSpPr>
            <p:grpSpPr bwMode="auto">
              <a:xfrm>
                <a:off x="1617" y="3456"/>
                <a:ext cx="370" cy="384"/>
                <a:chOff x="1617" y="3456"/>
                <a:chExt cx="370" cy="384"/>
              </a:xfrm>
            </p:grpSpPr>
            <p:sp>
              <p:nvSpPr>
                <p:cNvPr id="39279" name="Rectangle 48"/>
                <p:cNvSpPr>
                  <a:spLocks noChangeArrowheads="1"/>
                </p:cNvSpPr>
                <p:nvPr/>
              </p:nvSpPr>
              <p:spPr bwMode="auto">
                <a:xfrm>
                  <a:off x="1660" y="3456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280" name="Rectangle 259"/>
                <p:cNvSpPr>
                  <a:spLocks noChangeArrowheads="1"/>
                </p:cNvSpPr>
                <p:nvPr/>
              </p:nvSpPr>
              <p:spPr bwMode="auto">
                <a:xfrm>
                  <a:off x="1617" y="3456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188" name="Group 262"/>
              <p:cNvGrpSpPr>
                <a:grpSpLocks/>
              </p:cNvGrpSpPr>
              <p:nvPr/>
            </p:nvGrpSpPr>
            <p:grpSpPr bwMode="auto">
              <a:xfrm>
                <a:off x="1987" y="3456"/>
                <a:ext cx="370" cy="384"/>
                <a:chOff x="1987" y="3456"/>
                <a:chExt cx="370" cy="384"/>
              </a:xfrm>
            </p:grpSpPr>
            <p:sp>
              <p:nvSpPr>
                <p:cNvPr id="39277" name="Rectangle 49"/>
                <p:cNvSpPr>
                  <a:spLocks noChangeArrowheads="1"/>
                </p:cNvSpPr>
                <p:nvPr/>
              </p:nvSpPr>
              <p:spPr bwMode="auto">
                <a:xfrm>
                  <a:off x="2030" y="3456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278" name="Rectangle 261"/>
                <p:cNvSpPr>
                  <a:spLocks noChangeArrowheads="1"/>
                </p:cNvSpPr>
                <p:nvPr/>
              </p:nvSpPr>
              <p:spPr bwMode="auto">
                <a:xfrm>
                  <a:off x="1987" y="3456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192" name="Group 264"/>
              <p:cNvGrpSpPr>
                <a:grpSpLocks/>
              </p:cNvGrpSpPr>
              <p:nvPr/>
            </p:nvGrpSpPr>
            <p:grpSpPr bwMode="auto">
              <a:xfrm>
                <a:off x="2357" y="3456"/>
                <a:ext cx="370" cy="384"/>
                <a:chOff x="2357" y="3456"/>
                <a:chExt cx="370" cy="384"/>
              </a:xfrm>
            </p:grpSpPr>
            <p:sp>
              <p:nvSpPr>
                <p:cNvPr id="39275" name="Rectangle 50"/>
                <p:cNvSpPr>
                  <a:spLocks noChangeArrowheads="1"/>
                </p:cNvSpPr>
                <p:nvPr/>
              </p:nvSpPr>
              <p:spPr bwMode="auto">
                <a:xfrm>
                  <a:off x="2400" y="3456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276" name="Rectangle 263"/>
                <p:cNvSpPr>
                  <a:spLocks noChangeArrowheads="1"/>
                </p:cNvSpPr>
                <p:nvPr/>
              </p:nvSpPr>
              <p:spPr bwMode="auto">
                <a:xfrm>
                  <a:off x="2357" y="3456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196" name="Group 266"/>
              <p:cNvGrpSpPr>
                <a:grpSpLocks/>
              </p:cNvGrpSpPr>
              <p:nvPr/>
            </p:nvGrpSpPr>
            <p:grpSpPr bwMode="auto">
              <a:xfrm>
                <a:off x="2727" y="3456"/>
                <a:ext cx="369" cy="384"/>
                <a:chOff x="2727" y="3456"/>
                <a:chExt cx="369" cy="384"/>
              </a:xfrm>
            </p:grpSpPr>
            <p:sp>
              <p:nvSpPr>
                <p:cNvPr id="39273" name="Rectangle 51"/>
                <p:cNvSpPr>
                  <a:spLocks noChangeArrowheads="1"/>
                </p:cNvSpPr>
                <p:nvPr/>
              </p:nvSpPr>
              <p:spPr bwMode="auto">
                <a:xfrm>
                  <a:off x="2770" y="3456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274" name="Rectangle 265"/>
                <p:cNvSpPr>
                  <a:spLocks noChangeArrowheads="1"/>
                </p:cNvSpPr>
                <p:nvPr/>
              </p:nvSpPr>
              <p:spPr bwMode="auto">
                <a:xfrm>
                  <a:off x="2727" y="3456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200" name="Group 268"/>
              <p:cNvGrpSpPr>
                <a:grpSpLocks/>
              </p:cNvGrpSpPr>
              <p:nvPr/>
            </p:nvGrpSpPr>
            <p:grpSpPr bwMode="auto">
              <a:xfrm>
                <a:off x="0" y="3840"/>
                <a:ext cx="1617" cy="384"/>
                <a:chOff x="0" y="3840"/>
                <a:chExt cx="1617" cy="384"/>
              </a:xfrm>
            </p:grpSpPr>
            <p:sp>
              <p:nvSpPr>
                <p:cNvPr id="39271" name="Rectangle 52"/>
                <p:cNvSpPr>
                  <a:spLocks noChangeArrowheads="1"/>
                </p:cNvSpPr>
                <p:nvPr/>
              </p:nvSpPr>
              <p:spPr bwMode="auto">
                <a:xfrm>
                  <a:off x="43" y="3840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kompletna kontrola-lopata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272" name="Rectangle 267"/>
                <p:cNvSpPr>
                  <a:spLocks noChangeArrowheads="1"/>
                </p:cNvSpPr>
                <p:nvPr/>
              </p:nvSpPr>
              <p:spPr bwMode="auto">
                <a:xfrm>
                  <a:off x="0" y="3840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284" name="Group 270"/>
              <p:cNvGrpSpPr>
                <a:grpSpLocks/>
              </p:cNvGrpSpPr>
              <p:nvPr/>
            </p:nvGrpSpPr>
            <p:grpSpPr bwMode="auto">
              <a:xfrm>
                <a:off x="1617" y="3840"/>
                <a:ext cx="370" cy="384"/>
                <a:chOff x="1617" y="3840"/>
                <a:chExt cx="370" cy="384"/>
              </a:xfrm>
            </p:grpSpPr>
            <p:sp>
              <p:nvSpPr>
                <p:cNvPr id="39269" name="Rectangle 53"/>
                <p:cNvSpPr>
                  <a:spLocks noChangeArrowheads="1"/>
                </p:cNvSpPr>
                <p:nvPr/>
              </p:nvSpPr>
              <p:spPr bwMode="auto">
                <a:xfrm>
                  <a:off x="1660" y="3840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270" name="Rectangle 269"/>
                <p:cNvSpPr>
                  <a:spLocks noChangeArrowheads="1"/>
                </p:cNvSpPr>
                <p:nvPr/>
              </p:nvSpPr>
              <p:spPr bwMode="auto">
                <a:xfrm>
                  <a:off x="1617" y="3840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288" name="Group 272"/>
              <p:cNvGrpSpPr>
                <a:grpSpLocks/>
              </p:cNvGrpSpPr>
              <p:nvPr/>
            </p:nvGrpSpPr>
            <p:grpSpPr bwMode="auto">
              <a:xfrm>
                <a:off x="1987" y="3840"/>
                <a:ext cx="370" cy="384"/>
                <a:chOff x="1987" y="3840"/>
                <a:chExt cx="370" cy="384"/>
              </a:xfrm>
            </p:grpSpPr>
            <p:sp>
              <p:nvSpPr>
                <p:cNvPr id="39267" name="Rectangle 54"/>
                <p:cNvSpPr>
                  <a:spLocks noChangeArrowheads="1"/>
                </p:cNvSpPr>
                <p:nvPr/>
              </p:nvSpPr>
              <p:spPr bwMode="auto">
                <a:xfrm>
                  <a:off x="2030" y="3840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268" name="Rectangle 271"/>
                <p:cNvSpPr>
                  <a:spLocks noChangeArrowheads="1"/>
                </p:cNvSpPr>
                <p:nvPr/>
              </p:nvSpPr>
              <p:spPr bwMode="auto">
                <a:xfrm>
                  <a:off x="1987" y="3840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292" name="Group 274"/>
              <p:cNvGrpSpPr>
                <a:grpSpLocks/>
              </p:cNvGrpSpPr>
              <p:nvPr/>
            </p:nvGrpSpPr>
            <p:grpSpPr bwMode="auto">
              <a:xfrm>
                <a:off x="2357" y="3840"/>
                <a:ext cx="370" cy="384"/>
                <a:chOff x="2357" y="3840"/>
                <a:chExt cx="370" cy="384"/>
              </a:xfrm>
            </p:grpSpPr>
            <p:sp>
              <p:nvSpPr>
                <p:cNvPr id="39265" name="Rectangle 55"/>
                <p:cNvSpPr>
                  <a:spLocks noChangeArrowheads="1"/>
                </p:cNvSpPr>
                <p:nvPr/>
              </p:nvSpPr>
              <p:spPr bwMode="auto">
                <a:xfrm>
                  <a:off x="2400" y="3840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266" name="Rectangle 273"/>
                <p:cNvSpPr>
                  <a:spLocks noChangeArrowheads="1"/>
                </p:cNvSpPr>
                <p:nvPr/>
              </p:nvSpPr>
              <p:spPr bwMode="auto">
                <a:xfrm>
                  <a:off x="2357" y="3840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296" name="Group 276"/>
              <p:cNvGrpSpPr>
                <a:grpSpLocks/>
              </p:cNvGrpSpPr>
              <p:nvPr/>
            </p:nvGrpSpPr>
            <p:grpSpPr bwMode="auto">
              <a:xfrm>
                <a:off x="2727" y="3840"/>
                <a:ext cx="369" cy="384"/>
                <a:chOff x="2727" y="3840"/>
                <a:chExt cx="369" cy="384"/>
              </a:xfrm>
            </p:grpSpPr>
            <p:sp>
              <p:nvSpPr>
                <p:cNvPr id="39263" name="Rectangle 56"/>
                <p:cNvSpPr>
                  <a:spLocks noChangeArrowheads="1"/>
                </p:cNvSpPr>
                <p:nvPr/>
              </p:nvSpPr>
              <p:spPr bwMode="auto">
                <a:xfrm>
                  <a:off x="2770" y="3840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264" name="Rectangle 275"/>
                <p:cNvSpPr>
                  <a:spLocks noChangeArrowheads="1"/>
                </p:cNvSpPr>
                <p:nvPr/>
              </p:nvSpPr>
              <p:spPr bwMode="auto">
                <a:xfrm>
                  <a:off x="2727" y="3840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300" name="Group 278"/>
              <p:cNvGrpSpPr>
                <a:grpSpLocks/>
              </p:cNvGrpSpPr>
              <p:nvPr/>
            </p:nvGrpSpPr>
            <p:grpSpPr bwMode="auto">
              <a:xfrm>
                <a:off x="0" y="4224"/>
                <a:ext cx="1617" cy="384"/>
                <a:chOff x="0" y="4224"/>
                <a:chExt cx="1617" cy="384"/>
              </a:xfrm>
            </p:grpSpPr>
            <p:sp>
              <p:nvSpPr>
                <p:cNvPr id="39261" name="Rectangle 57"/>
                <p:cNvSpPr>
                  <a:spLocks noChangeArrowheads="1"/>
                </p:cNvSpPr>
                <p:nvPr/>
              </p:nvSpPr>
              <p:spPr bwMode="auto">
                <a:xfrm>
                  <a:off x="43" y="4224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digitalno pražnjenje-toalet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262" name="Rectangle 277"/>
                <p:cNvSpPr>
                  <a:spLocks noChangeArrowheads="1"/>
                </p:cNvSpPr>
                <p:nvPr/>
              </p:nvSpPr>
              <p:spPr bwMode="auto">
                <a:xfrm>
                  <a:off x="0" y="4224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374" name="Group 280"/>
              <p:cNvGrpSpPr>
                <a:grpSpLocks/>
              </p:cNvGrpSpPr>
              <p:nvPr/>
            </p:nvGrpSpPr>
            <p:grpSpPr bwMode="auto">
              <a:xfrm>
                <a:off x="1617" y="4224"/>
                <a:ext cx="370" cy="384"/>
                <a:chOff x="1617" y="4224"/>
                <a:chExt cx="370" cy="384"/>
              </a:xfrm>
            </p:grpSpPr>
            <p:sp>
              <p:nvSpPr>
                <p:cNvPr id="39259" name="Rectangle 58"/>
                <p:cNvSpPr>
                  <a:spLocks noChangeArrowheads="1"/>
                </p:cNvSpPr>
                <p:nvPr/>
              </p:nvSpPr>
              <p:spPr bwMode="auto">
                <a:xfrm>
                  <a:off x="1660" y="422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260" name="Rectangle 279"/>
                <p:cNvSpPr>
                  <a:spLocks noChangeArrowheads="1"/>
                </p:cNvSpPr>
                <p:nvPr/>
              </p:nvSpPr>
              <p:spPr bwMode="auto">
                <a:xfrm>
                  <a:off x="1617" y="422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378" name="Group 282"/>
              <p:cNvGrpSpPr>
                <a:grpSpLocks/>
              </p:cNvGrpSpPr>
              <p:nvPr/>
            </p:nvGrpSpPr>
            <p:grpSpPr bwMode="auto">
              <a:xfrm>
                <a:off x="1987" y="4224"/>
                <a:ext cx="370" cy="384"/>
                <a:chOff x="1987" y="4224"/>
                <a:chExt cx="370" cy="384"/>
              </a:xfrm>
            </p:grpSpPr>
            <p:sp>
              <p:nvSpPr>
                <p:cNvPr id="39257" name="Rectangle 59"/>
                <p:cNvSpPr>
                  <a:spLocks noChangeArrowheads="1"/>
                </p:cNvSpPr>
                <p:nvPr/>
              </p:nvSpPr>
              <p:spPr bwMode="auto">
                <a:xfrm>
                  <a:off x="2030" y="422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258" name="Rectangle 281"/>
                <p:cNvSpPr>
                  <a:spLocks noChangeArrowheads="1"/>
                </p:cNvSpPr>
                <p:nvPr/>
              </p:nvSpPr>
              <p:spPr bwMode="auto">
                <a:xfrm>
                  <a:off x="1987" y="422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382" name="Group 284"/>
              <p:cNvGrpSpPr>
                <a:grpSpLocks/>
              </p:cNvGrpSpPr>
              <p:nvPr/>
            </p:nvGrpSpPr>
            <p:grpSpPr bwMode="auto">
              <a:xfrm>
                <a:off x="2357" y="4224"/>
                <a:ext cx="370" cy="384"/>
                <a:chOff x="2357" y="4224"/>
                <a:chExt cx="370" cy="384"/>
              </a:xfrm>
            </p:grpSpPr>
            <p:sp>
              <p:nvSpPr>
                <p:cNvPr id="39255" name="Rectangle 60"/>
                <p:cNvSpPr>
                  <a:spLocks noChangeArrowheads="1"/>
                </p:cNvSpPr>
                <p:nvPr/>
              </p:nvSpPr>
              <p:spPr bwMode="auto">
                <a:xfrm>
                  <a:off x="2400" y="422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256" name="Rectangle 283"/>
                <p:cNvSpPr>
                  <a:spLocks noChangeArrowheads="1"/>
                </p:cNvSpPr>
                <p:nvPr/>
              </p:nvSpPr>
              <p:spPr bwMode="auto">
                <a:xfrm>
                  <a:off x="2357" y="422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386" name="Group 286"/>
              <p:cNvGrpSpPr>
                <a:grpSpLocks/>
              </p:cNvGrpSpPr>
              <p:nvPr/>
            </p:nvGrpSpPr>
            <p:grpSpPr bwMode="auto">
              <a:xfrm>
                <a:off x="2727" y="4224"/>
                <a:ext cx="369" cy="384"/>
                <a:chOff x="2727" y="4224"/>
                <a:chExt cx="369" cy="384"/>
              </a:xfrm>
            </p:grpSpPr>
            <p:sp>
              <p:nvSpPr>
                <p:cNvPr id="39253" name="Rectangle 61"/>
                <p:cNvSpPr>
                  <a:spLocks noChangeArrowheads="1"/>
                </p:cNvSpPr>
                <p:nvPr/>
              </p:nvSpPr>
              <p:spPr bwMode="auto">
                <a:xfrm>
                  <a:off x="2770" y="4224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254" name="Rectangle 285"/>
                <p:cNvSpPr>
                  <a:spLocks noChangeArrowheads="1"/>
                </p:cNvSpPr>
                <p:nvPr/>
              </p:nvSpPr>
              <p:spPr bwMode="auto">
                <a:xfrm>
                  <a:off x="2727" y="4224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390" name="Group 288"/>
              <p:cNvGrpSpPr>
                <a:grpSpLocks/>
              </p:cNvGrpSpPr>
              <p:nvPr/>
            </p:nvGrpSpPr>
            <p:grpSpPr bwMode="auto">
              <a:xfrm>
                <a:off x="0" y="4608"/>
                <a:ext cx="1617" cy="384"/>
                <a:chOff x="0" y="4608"/>
                <a:chExt cx="1617" cy="384"/>
              </a:xfrm>
            </p:grpSpPr>
            <p:sp>
              <p:nvSpPr>
                <p:cNvPr id="39251" name="Rectangle 62"/>
                <p:cNvSpPr>
                  <a:spLocks noChangeArrowheads="1"/>
                </p:cNvSpPr>
                <p:nvPr/>
              </p:nvSpPr>
              <p:spPr bwMode="auto">
                <a:xfrm>
                  <a:off x="43" y="4608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digitalno pražnjenje-lopata/krevet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252" name="Rectangle 287"/>
                <p:cNvSpPr>
                  <a:spLocks noChangeArrowheads="1"/>
                </p:cNvSpPr>
                <p:nvPr/>
              </p:nvSpPr>
              <p:spPr bwMode="auto">
                <a:xfrm>
                  <a:off x="0" y="4608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393" name="Group 290"/>
              <p:cNvGrpSpPr>
                <a:grpSpLocks/>
              </p:cNvGrpSpPr>
              <p:nvPr/>
            </p:nvGrpSpPr>
            <p:grpSpPr bwMode="auto">
              <a:xfrm>
                <a:off x="1617" y="4608"/>
                <a:ext cx="370" cy="384"/>
                <a:chOff x="1617" y="4608"/>
                <a:chExt cx="370" cy="384"/>
              </a:xfrm>
            </p:grpSpPr>
            <p:sp>
              <p:nvSpPr>
                <p:cNvPr id="39249" name="Rectangle 63"/>
                <p:cNvSpPr>
                  <a:spLocks noChangeArrowheads="1"/>
                </p:cNvSpPr>
                <p:nvPr/>
              </p:nvSpPr>
              <p:spPr bwMode="auto">
                <a:xfrm>
                  <a:off x="1660" y="4608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250" name="Rectangle 289"/>
                <p:cNvSpPr>
                  <a:spLocks noChangeArrowheads="1"/>
                </p:cNvSpPr>
                <p:nvPr/>
              </p:nvSpPr>
              <p:spPr bwMode="auto">
                <a:xfrm>
                  <a:off x="1617" y="460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394" name="Group 292"/>
              <p:cNvGrpSpPr>
                <a:grpSpLocks/>
              </p:cNvGrpSpPr>
              <p:nvPr/>
            </p:nvGrpSpPr>
            <p:grpSpPr bwMode="auto">
              <a:xfrm>
                <a:off x="1987" y="4608"/>
                <a:ext cx="370" cy="384"/>
                <a:chOff x="1987" y="4608"/>
                <a:chExt cx="370" cy="384"/>
              </a:xfrm>
            </p:grpSpPr>
            <p:sp>
              <p:nvSpPr>
                <p:cNvPr id="39247" name="Rectangle 64"/>
                <p:cNvSpPr>
                  <a:spLocks noChangeArrowheads="1"/>
                </p:cNvSpPr>
                <p:nvPr/>
              </p:nvSpPr>
              <p:spPr bwMode="auto">
                <a:xfrm>
                  <a:off x="2030" y="4608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248" name="Rectangle 291"/>
                <p:cNvSpPr>
                  <a:spLocks noChangeArrowheads="1"/>
                </p:cNvSpPr>
                <p:nvPr/>
              </p:nvSpPr>
              <p:spPr bwMode="auto">
                <a:xfrm>
                  <a:off x="1987" y="460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395" name="Group 294"/>
              <p:cNvGrpSpPr>
                <a:grpSpLocks/>
              </p:cNvGrpSpPr>
              <p:nvPr/>
            </p:nvGrpSpPr>
            <p:grpSpPr bwMode="auto">
              <a:xfrm>
                <a:off x="2357" y="4608"/>
                <a:ext cx="370" cy="384"/>
                <a:chOff x="2357" y="4608"/>
                <a:chExt cx="370" cy="384"/>
              </a:xfrm>
            </p:grpSpPr>
            <p:sp>
              <p:nvSpPr>
                <p:cNvPr id="39245" name="Rectangle 65"/>
                <p:cNvSpPr>
                  <a:spLocks noChangeArrowheads="1"/>
                </p:cNvSpPr>
                <p:nvPr/>
              </p:nvSpPr>
              <p:spPr bwMode="auto">
                <a:xfrm>
                  <a:off x="2400" y="4608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246" name="Rectangle 293"/>
                <p:cNvSpPr>
                  <a:spLocks noChangeArrowheads="1"/>
                </p:cNvSpPr>
                <p:nvPr/>
              </p:nvSpPr>
              <p:spPr bwMode="auto">
                <a:xfrm>
                  <a:off x="2357" y="460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396" name="Group 296"/>
              <p:cNvGrpSpPr>
                <a:grpSpLocks/>
              </p:cNvGrpSpPr>
              <p:nvPr/>
            </p:nvGrpSpPr>
            <p:grpSpPr bwMode="auto">
              <a:xfrm>
                <a:off x="2727" y="4608"/>
                <a:ext cx="369" cy="384"/>
                <a:chOff x="2727" y="4608"/>
                <a:chExt cx="369" cy="384"/>
              </a:xfrm>
            </p:grpSpPr>
            <p:sp>
              <p:nvSpPr>
                <p:cNvPr id="39243" name="Rectangle 66"/>
                <p:cNvSpPr>
                  <a:spLocks noChangeArrowheads="1"/>
                </p:cNvSpPr>
                <p:nvPr/>
              </p:nvSpPr>
              <p:spPr bwMode="auto">
                <a:xfrm>
                  <a:off x="2770" y="4608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244" name="Rectangle 295"/>
                <p:cNvSpPr>
                  <a:spLocks noChangeArrowheads="1"/>
                </p:cNvSpPr>
                <p:nvPr/>
              </p:nvSpPr>
              <p:spPr bwMode="auto">
                <a:xfrm>
                  <a:off x="2727" y="4608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397" name="Group 298"/>
              <p:cNvGrpSpPr>
                <a:grpSpLocks/>
              </p:cNvGrpSpPr>
              <p:nvPr/>
            </p:nvGrpSpPr>
            <p:grpSpPr bwMode="auto">
              <a:xfrm>
                <a:off x="0" y="4992"/>
                <a:ext cx="1617" cy="384"/>
                <a:chOff x="0" y="4992"/>
                <a:chExt cx="1617" cy="384"/>
              </a:xfrm>
            </p:grpSpPr>
            <p:sp>
              <p:nvSpPr>
                <p:cNvPr id="39241" name="Rectangle 67"/>
                <p:cNvSpPr>
                  <a:spLocks noChangeArrowheads="1"/>
                </p:cNvSpPr>
                <p:nvPr/>
              </p:nvSpPr>
              <p:spPr bwMode="auto">
                <a:xfrm>
                  <a:off x="43" y="4992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dig/meh/stimulacija-toalet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242" name="Rectangle 297"/>
                <p:cNvSpPr>
                  <a:spLocks noChangeArrowheads="1"/>
                </p:cNvSpPr>
                <p:nvPr/>
              </p:nvSpPr>
              <p:spPr bwMode="auto">
                <a:xfrm>
                  <a:off x="0" y="4992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398" name="Group 300"/>
              <p:cNvGrpSpPr>
                <a:grpSpLocks/>
              </p:cNvGrpSpPr>
              <p:nvPr/>
            </p:nvGrpSpPr>
            <p:grpSpPr bwMode="auto">
              <a:xfrm>
                <a:off x="1617" y="4992"/>
                <a:ext cx="370" cy="384"/>
                <a:chOff x="1617" y="4992"/>
                <a:chExt cx="370" cy="384"/>
              </a:xfrm>
            </p:grpSpPr>
            <p:sp>
              <p:nvSpPr>
                <p:cNvPr id="39239" name="Rectangle 68"/>
                <p:cNvSpPr>
                  <a:spLocks noChangeArrowheads="1"/>
                </p:cNvSpPr>
                <p:nvPr/>
              </p:nvSpPr>
              <p:spPr bwMode="auto">
                <a:xfrm>
                  <a:off x="1660" y="4992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240" name="Rectangle 299"/>
                <p:cNvSpPr>
                  <a:spLocks noChangeArrowheads="1"/>
                </p:cNvSpPr>
                <p:nvPr/>
              </p:nvSpPr>
              <p:spPr bwMode="auto">
                <a:xfrm>
                  <a:off x="1617" y="4992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399" name="Group 302"/>
              <p:cNvGrpSpPr>
                <a:grpSpLocks/>
              </p:cNvGrpSpPr>
              <p:nvPr/>
            </p:nvGrpSpPr>
            <p:grpSpPr bwMode="auto">
              <a:xfrm>
                <a:off x="1987" y="4992"/>
                <a:ext cx="370" cy="384"/>
                <a:chOff x="1987" y="4992"/>
                <a:chExt cx="370" cy="384"/>
              </a:xfrm>
            </p:grpSpPr>
            <p:sp>
              <p:nvSpPr>
                <p:cNvPr id="39237" name="Rectangle 69"/>
                <p:cNvSpPr>
                  <a:spLocks noChangeArrowheads="1"/>
                </p:cNvSpPr>
                <p:nvPr/>
              </p:nvSpPr>
              <p:spPr bwMode="auto">
                <a:xfrm>
                  <a:off x="2030" y="4992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238" name="Rectangle 301"/>
                <p:cNvSpPr>
                  <a:spLocks noChangeArrowheads="1"/>
                </p:cNvSpPr>
                <p:nvPr/>
              </p:nvSpPr>
              <p:spPr bwMode="auto">
                <a:xfrm>
                  <a:off x="1987" y="4992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400" name="Group 304"/>
              <p:cNvGrpSpPr>
                <a:grpSpLocks/>
              </p:cNvGrpSpPr>
              <p:nvPr/>
            </p:nvGrpSpPr>
            <p:grpSpPr bwMode="auto">
              <a:xfrm>
                <a:off x="2357" y="4992"/>
                <a:ext cx="370" cy="384"/>
                <a:chOff x="2357" y="4992"/>
                <a:chExt cx="370" cy="384"/>
              </a:xfrm>
            </p:grpSpPr>
            <p:sp>
              <p:nvSpPr>
                <p:cNvPr id="39235" name="Rectangle 70"/>
                <p:cNvSpPr>
                  <a:spLocks noChangeArrowheads="1"/>
                </p:cNvSpPr>
                <p:nvPr/>
              </p:nvSpPr>
              <p:spPr bwMode="auto">
                <a:xfrm>
                  <a:off x="2400" y="4992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236" name="Rectangle 303"/>
                <p:cNvSpPr>
                  <a:spLocks noChangeArrowheads="1"/>
                </p:cNvSpPr>
                <p:nvPr/>
              </p:nvSpPr>
              <p:spPr bwMode="auto">
                <a:xfrm>
                  <a:off x="2357" y="4992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401" name="Group 306"/>
              <p:cNvGrpSpPr>
                <a:grpSpLocks/>
              </p:cNvGrpSpPr>
              <p:nvPr/>
            </p:nvGrpSpPr>
            <p:grpSpPr bwMode="auto">
              <a:xfrm>
                <a:off x="2727" y="4992"/>
                <a:ext cx="369" cy="384"/>
                <a:chOff x="2727" y="4992"/>
                <a:chExt cx="369" cy="384"/>
              </a:xfrm>
            </p:grpSpPr>
            <p:sp>
              <p:nvSpPr>
                <p:cNvPr id="39233" name="Rectangle 71"/>
                <p:cNvSpPr>
                  <a:spLocks noChangeArrowheads="1"/>
                </p:cNvSpPr>
                <p:nvPr/>
              </p:nvSpPr>
              <p:spPr bwMode="auto">
                <a:xfrm>
                  <a:off x="2770" y="4992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234" name="Rectangle 305"/>
                <p:cNvSpPr>
                  <a:spLocks noChangeArrowheads="1"/>
                </p:cNvSpPr>
                <p:nvPr/>
              </p:nvSpPr>
              <p:spPr bwMode="auto">
                <a:xfrm>
                  <a:off x="2727" y="4992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402" name="Group 308"/>
              <p:cNvGrpSpPr>
                <a:grpSpLocks/>
              </p:cNvGrpSpPr>
              <p:nvPr/>
            </p:nvGrpSpPr>
            <p:grpSpPr bwMode="auto">
              <a:xfrm>
                <a:off x="0" y="5376"/>
                <a:ext cx="1617" cy="384"/>
                <a:chOff x="0" y="5376"/>
                <a:chExt cx="1617" cy="384"/>
              </a:xfrm>
            </p:grpSpPr>
            <p:sp>
              <p:nvSpPr>
                <p:cNvPr id="39231" name="Rectangle 72"/>
                <p:cNvSpPr>
                  <a:spLocks noChangeArrowheads="1"/>
                </p:cNvSpPr>
                <p:nvPr/>
              </p:nvSpPr>
              <p:spPr bwMode="auto">
                <a:xfrm>
                  <a:off x="43" y="5376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dig./meh. stimulacija-lopata/krevet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232" name="Rectangle 307"/>
                <p:cNvSpPr>
                  <a:spLocks noChangeArrowheads="1"/>
                </p:cNvSpPr>
                <p:nvPr/>
              </p:nvSpPr>
              <p:spPr bwMode="auto">
                <a:xfrm>
                  <a:off x="0" y="5376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403" name="Group 310"/>
              <p:cNvGrpSpPr>
                <a:grpSpLocks/>
              </p:cNvGrpSpPr>
              <p:nvPr/>
            </p:nvGrpSpPr>
            <p:grpSpPr bwMode="auto">
              <a:xfrm>
                <a:off x="1617" y="5376"/>
                <a:ext cx="370" cy="384"/>
                <a:chOff x="1617" y="5376"/>
                <a:chExt cx="370" cy="384"/>
              </a:xfrm>
            </p:grpSpPr>
            <p:sp>
              <p:nvSpPr>
                <p:cNvPr id="39229" name="Rectangle 73"/>
                <p:cNvSpPr>
                  <a:spLocks noChangeArrowheads="1"/>
                </p:cNvSpPr>
                <p:nvPr/>
              </p:nvSpPr>
              <p:spPr bwMode="auto">
                <a:xfrm>
                  <a:off x="1660" y="5376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230" name="Rectangle 309"/>
                <p:cNvSpPr>
                  <a:spLocks noChangeArrowheads="1"/>
                </p:cNvSpPr>
                <p:nvPr/>
              </p:nvSpPr>
              <p:spPr bwMode="auto">
                <a:xfrm>
                  <a:off x="1617" y="5376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404" name="Group 312"/>
              <p:cNvGrpSpPr>
                <a:grpSpLocks/>
              </p:cNvGrpSpPr>
              <p:nvPr/>
            </p:nvGrpSpPr>
            <p:grpSpPr bwMode="auto">
              <a:xfrm>
                <a:off x="1987" y="5376"/>
                <a:ext cx="370" cy="384"/>
                <a:chOff x="1987" y="5376"/>
                <a:chExt cx="370" cy="384"/>
              </a:xfrm>
            </p:grpSpPr>
            <p:sp>
              <p:nvSpPr>
                <p:cNvPr id="39227" name="Rectangle 74"/>
                <p:cNvSpPr>
                  <a:spLocks noChangeArrowheads="1"/>
                </p:cNvSpPr>
                <p:nvPr/>
              </p:nvSpPr>
              <p:spPr bwMode="auto">
                <a:xfrm>
                  <a:off x="2030" y="5376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228" name="Rectangle 311"/>
                <p:cNvSpPr>
                  <a:spLocks noChangeArrowheads="1"/>
                </p:cNvSpPr>
                <p:nvPr/>
              </p:nvSpPr>
              <p:spPr bwMode="auto">
                <a:xfrm>
                  <a:off x="1987" y="5376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405" name="Group 314"/>
              <p:cNvGrpSpPr>
                <a:grpSpLocks/>
              </p:cNvGrpSpPr>
              <p:nvPr/>
            </p:nvGrpSpPr>
            <p:grpSpPr bwMode="auto">
              <a:xfrm>
                <a:off x="2357" y="5376"/>
                <a:ext cx="370" cy="384"/>
                <a:chOff x="2357" y="5376"/>
                <a:chExt cx="370" cy="384"/>
              </a:xfrm>
            </p:grpSpPr>
            <p:sp>
              <p:nvSpPr>
                <p:cNvPr id="39225" name="Rectangle 75"/>
                <p:cNvSpPr>
                  <a:spLocks noChangeArrowheads="1"/>
                </p:cNvSpPr>
                <p:nvPr/>
              </p:nvSpPr>
              <p:spPr bwMode="auto">
                <a:xfrm>
                  <a:off x="2400" y="5376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226" name="Rectangle 313"/>
                <p:cNvSpPr>
                  <a:spLocks noChangeArrowheads="1"/>
                </p:cNvSpPr>
                <p:nvPr/>
              </p:nvSpPr>
              <p:spPr bwMode="auto">
                <a:xfrm>
                  <a:off x="2357" y="5376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406" name="Group 316"/>
              <p:cNvGrpSpPr>
                <a:grpSpLocks/>
              </p:cNvGrpSpPr>
              <p:nvPr/>
            </p:nvGrpSpPr>
            <p:grpSpPr bwMode="auto">
              <a:xfrm>
                <a:off x="2727" y="5376"/>
                <a:ext cx="369" cy="384"/>
                <a:chOff x="2727" y="5376"/>
                <a:chExt cx="369" cy="384"/>
              </a:xfrm>
            </p:grpSpPr>
            <p:sp>
              <p:nvSpPr>
                <p:cNvPr id="39223" name="Rectangle 76"/>
                <p:cNvSpPr>
                  <a:spLocks noChangeArrowheads="1"/>
                </p:cNvSpPr>
                <p:nvPr/>
              </p:nvSpPr>
              <p:spPr bwMode="auto">
                <a:xfrm>
                  <a:off x="2770" y="5376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224" name="Rectangle 315"/>
                <p:cNvSpPr>
                  <a:spLocks noChangeArrowheads="1"/>
                </p:cNvSpPr>
                <p:nvPr/>
              </p:nvSpPr>
              <p:spPr bwMode="auto">
                <a:xfrm>
                  <a:off x="2727" y="5376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407" name="Group 318"/>
              <p:cNvGrpSpPr>
                <a:grpSpLocks/>
              </p:cNvGrpSpPr>
              <p:nvPr/>
            </p:nvGrpSpPr>
            <p:grpSpPr bwMode="auto">
              <a:xfrm>
                <a:off x="0" y="5760"/>
                <a:ext cx="1617" cy="384"/>
                <a:chOff x="0" y="5760"/>
                <a:chExt cx="1617" cy="384"/>
              </a:xfrm>
            </p:grpSpPr>
            <p:sp>
              <p:nvSpPr>
                <p:cNvPr id="39221" name="Rectangle 77"/>
                <p:cNvSpPr>
                  <a:spLocks noChangeArrowheads="1"/>
                </p:cNvSpPr>
                <p:nvPr/>
              </p:nvSpPr>
              <p:spPr bwMode="auto">
                <a:xfrm>
                  <a:off x="43" y="5760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supozitorija-krevet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222" name="Rectangle 317"/>
                <p:cNvSpPr>
                  <a:spLocks noChangeArrowheads="1"/>
                </p:cNvSpPr>
                <p:nvPr/>
              </p:nvSpPr>
              <p:spPr bwMode="auto">
                <a:xfrm>
                  <a:off x="0" y="5760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408" name="Group 320"/>
              <p:cNvGrpSpPr>
                <a:grpSpLocks/>
              </p:cNvGrpSpPr>
              <p:nvPr/>
            </p:nvGrpSpPr>
            <p:grpSpPr bwMode="auto">
              <a:xfrm>
                <a:off x="1617" y="5760"/>
                <a:ext cx="370" cy="384"/>
                <a:chOff x="1617" y="5760"/>
                <a:chExt cx="370" cy="384"/>
              </a:xfrm>
            </p:grpSpPr>
            <p:sp>
              <p:nvSpPr>
                <p:cNvPr id="39219" name="Rectangle 78"/>
                <p:cNvSpPr>
                  <a:spLocks noChangeArrowheads="1"/>
                </p:cNvSpPr>
                <p:nvPr/>
              </p:nvSpPr>
              <p:spPr bwMode="auto">
                <a:xfrm>
                  <a:off x="1660" y="5760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220" name="Rectangle 319"/>
                <p:cNvSpPr>
                  <a:spLocks noChangeArrowheads="1"/>
                </p:cNvSpPr>
                <p:nvPr/>
              </p:nvSpPr>
              <p:spPr bwMode="auto">
                <a:xfrm>
                  <a:off x="1617" y="5760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409" name="Group 322"/>
              <p:cNvGrpSpPr>
                <a:grpSpLocks/>
              </p:cNvGrpSpPr>
              <p:nvPr/>
            </p:nvGrpSpPr>
            <p:grpSpPr bwMode="auto">
              <a:xfrm>
                <a:off x="1987" y="5760"/>
                <a:ext cx="370" cy="384"/>
                <a:chOff x="1987" y="5760"/>
                <a:chExt cx="370" cy="384"/>
              </a:xfrm>
            </p:grpSpPr>
            <p:sp>
              <p:nvSpPr>
                <p:cNvPr id="39217" name="Rectangle 79"/>
                <p:cNvSpPr>
                  <a:spLocks noChangeArrowheads="1"/>
                </p:cNvSpPr>
                <p:nvPr/>
              </p:nvSpPr>
              <p:spPr bwMode="auto">
                <a:xfrm>
                  <a:off x="2030" y="5760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218" name="Rectangle 321"/>
                <p:cNvSpPr>
                  <a:spLocks noChangeArrowheads="1"/>
                </p:cNvSpPr>
                <p:nvPr/>
              </p:nvSpPr>
              <p:spPr bwMode="auto">
                <a:xfrm>
                  <a:off x="1987" y="5760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410" name="Group 324"/>
              <p:cNvGrpSpPr>
                <a:grpSpLocks/>
              </p:cNvGrpSpPr>
              <p:nvPr/>
            </p:nvGrpSpPr>
            <p:grpSpPr bwMode="auto">
              <a:xfrm>
                <a:off x="2357" y="5760"/>
                <a:ext cx="370" cy="384"/>
                <a:chOff x="2357" y="5760"/>
                <a:chExt cx="370" cy="384"/>
              </a:xfrm>
            </p:grpSpPr>
            <p:sp>
              <p:nvSpPr>
                <p:cNvPr id="39215" name="Rectangle 80"/>
                <p:cNvSpPr>
                  <a:spLocks noChangeArrowheads="1"/>
                </p:cNvSpPr>
                <p:nvPr/>
              </p:nvSpPr>
              <p:spPr bwMode="auto">
                <a:xfrm>
                  <a:off x="2400" y="5760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216" name="Rectangle 323"/>
                <p:cNvSpPr>
                  <a:spLocks noChangeArrowheads="1"/>
                </p:cNvSpPr>
                <p:nvPr/>
              </p:nvSpPr>
              <p:spPr bwMode="auto">
                <a:xfrm>
                  <a:off x="2357" y="5760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411" name="Group 326"/>
              <p:cNvGrpSpPr>
                <a:grpSpLocks/>
              </p:cNvGrpSpPr>
              <p:nvPr/>
            </p:nvGrpSpPr>
            <p:grpSpPr bwMode="auto">
              <a:xfrm>
                <a:off x="2727" y="5760"/>
                <a:ext cx="369" cy="384"/>
                <a:chOff x="2727" y="5760"/>
                <a:chExt cx="369" cy="384"/>
              </a:xfrm>
            </p:grpSpPr>
            <p:sp>
              <p:nvSpPr>
                <p:cNvPr id="39213" name="Rectangle 81"/>
                <p:cNvSpPr>
                  <a:spLocks noChangeArrowheads="1"/>
                </p:cNvSpPr>
                <p:nvPr/>
              </p:nvSpPr>
              <p:spPr bwMode="auto">
                <a:xfrm>
                  <a:off x="2770" y="5760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214" name="Rectangle 325"/>
                <p:cNvSpPr>
                  <a:spLocks noChangeArrowheads="1"/>
                </p:cNvSpPr>
                <p:nvPr/>
              </p:nvSpPr>
              <p:spPr bwMode="auto">
                <a:xfrm>
                  <a:off x="2727" y="5760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412" name="Group 328"/>
              <p:cNvGrpSpPr>
                <a:grpSpLocks/>
              </p:cNvGrpSpPr>
              <p:nvPr/>
            </p:nvGrpSpPr>
            <p:grpSpPr bwMode="auto">
              <a:xfrm>
                <a:off x="0" y="6144"/>
                <a:ext cx="1617" cy="384"/>
                <a:chOff x="0" y="6144"/>
                <a:chExt cx="1617" cy="384"/>
              </a:xfrm>
            </p:grpSpPr>
            <p:sp>
              <p:nvSpPr>
                <p:cNvPr id="39211" name="Rectangle 82"/>
                <p:cNvSpPr>
                  <a:spLocks noChangeArrowheads="1"/>
                </p:cNvSpPr>
                <p:nvPr/>
              </p:nvSpPr>
              <p:spPr bwMode="auto">
                <a:xfrm>
                  <a:off x="43" y="6144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supozitorija-lopata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212" name="Rectangle 327"/>
                <p:cNvSpPr>
                  <a:spLocks noChangeArrowheads="1"/>
                </p:cNvSpPr>
                <p:nvPr/>
              </p:nvSpPr>
              <p:spPr bwMode="auto">
                <a:xfrm>
                  <a:off x="0" y="6144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413" name="Group 330"/>
              <p:cNvGrpSpPr>
                <a:grpSpLocks/>
              </p:cNvGrpSpPr>
              <p:nvPr/>
            </p:nvGrpSpPr>
            <p:grpSpPr bwMode="auto">
              <a:xfrm>
                <a:off x="1617" y="6144"/>
                <a:ext cx="370" cy="384"/>
                <a:chOff x="1617" y="6144"/>
                <a:chExt cx="370" cy="384"/>
              </a:xfrm>
            </p:grpSpPr>
            <p:sp>
              <p:nvSpPr>
                <p:cNvPr id="39209" name="Rectangle 83"/>
                <p:cNvSpPr>
                  <a:spLocks noChangeArrowheads="1"/>
                </p:cNvSpPr>
                <p:nvPr/>
              </p:nvSpPr>
              <p:spPr bwMode="auto">
                <a:xfrm>
                  <a:off x="1660" y="614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210" name="Rectangle 329"/>
                <p:cNvSpPr>
                  <a:spLocks noChangeArrowheads="1"/>
                </p:cNvSpPr>
                <p:nvPr/>
              </p:nvSpPr>
              <p:spPr bwMode="auto">
                <a:xfrm>
                  <a:off x="1617" y="614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414" name="Group 332"/>
              <p:cNvGrpSpPr>
                <a:grpSpLocks/>
              </p:cNvGrpSpPr>
              <p:nvPr/>
            </p:nvGrpSpPr>
            <p:grpSpPr bwMode="auto">
              <a:xfrm>
                <a:off x="1987" y="6144"/>
                <a:ext cx="370" cy="384"/>
                <a:chOff x="1987" y="6144"/>
                <a:chExt cx="370" cy="384"/>
              </a:xfrm>
            </p:grpSpPr>
            <p:sp>
              <p:nvSpPr>
                <p:cNvPr id="39207" name="Rectangle 84"/>
                <p:cNvSpPr>
                  <a:spLocks noChangeArrowheads="1"/>
                </p:cNvSpPr>
                <p:nvPr/>
              </p:nvSpPr>
              <p:spPr bwMode="auto">
                <a:xfrm>
                  <a:off x="2030" y="614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208" name="Rectangle 331"/>
                <p:cNvSpPr>
                  <a:spLocks noChangeArrowheads="1"/>
                </p:cNvSpPr>
                <p:nvPr/>
              </p:nvSpPr>
              <p:spPr bwMode="auto">
                <a:xfrm>
                  <a:off x="1987" y="614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415" name="Group 334"/>
              <p:cNvGrpSpPr>
                <a:grpSpLocks/>
              </p:cNvGrpSpPr>
              <p:nvPr/>
            </p:nvGrpSpPr>
            <p:grpSpPr bwMode="auto">
              <a:xfrm>
                <a:off x="2357" y="6144"/>
                <a:ext cx="370" cy="384"/>
                <a:chOff x="2357" y="6144"/>
                <a:chExt cx="370" cy="384"/>
              </a:xfrm>
            </p:grpSpPr>
            <p:sp>
              <p:nvSpPr>
                <p:cNvPr id="39205" name="Rectangle 85"/>
                <p:cNvSpPr>
                  <a:spLocks noChangeArrowheads="1"/>
                </p:cNvSpPr>
                <p:nvPr/>
              </p:nvSpPr>
              <p:spPr bwMode="auto">
                <a:xfrm>
                  <a:off x="2400" y="614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206" name="Rectangle 333"/>
                <p:cNvSpPr>
                  <a:spLocks noChangeArrowheads="1"/>
                </p:cNvSpPr>
                <p:nvPr/>
              </p:nvSpPr>
              <p:spPr bwMode="auto">
                <a:xfrm>
                  <a:off x="2357" y="614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416" name="Group 336"/>
              <p:cNvGrpSpPr>
                <a:grpSpLocks/>
              </p:cNvGrpSpPr>
              <p:nvPr/>
            </p:nvGrpSpPr>
            <p:grpSpPr bwMode="auto">
              <a:xfrm>
                <a:off x="2727" y="6144"/>
                <a:ext cx="369" cy="384"/>
                <a:chOff x="2727" y="6144"/>
                <a:chExt cx="369" cy="384"/>
              </a:xfrm>
            </p:grpSpPr>
            <p:sp>
              <p:nvSpPr>
                <p:cNvPr id="39203" name="Rectangle 86"/>
                <p:cNvSpPr>
                  <a:spLocks noChangeArrowheads="1"/>
                </p:cNvSpPr>
                <p:nvPr/>
              </p:nvSpPr>
              <p:spPr bwMode="auto">
                <a:xfrm>
                  <a:off x="2770" y="6144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204" name="Rectangle 335"/>
                <p:cNvSpPr>
                  <a:spLocks noChangeArrowheads="1"/>
                </p:cNvSpPr>
                <p:nvPr/>
              </p:nvSpPr>
              <p:spPr bwMode="auto">
                <a:xfrm>
                  <a:off x="2727" y="6144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417" name="Group 340"/>
              <p:cNvGrpSpPr>
                <a:grpSpLocks/>
              </p:cNvGrpSpPr>
              <p:nvPr/>
            </p:nvGrpSpPr>
            <p:grpSpPr bwMode="auto">
              <a:xfrm>
                <a:off x="0" y="6528"/>
                <a:ext cx="1617" cy="384"/>
                <a:chOff x="0" y="6528"/>
                <a:chExt cx="1617" cy="384"/>
              </a:xfrm>
            </p:grpSpPr>
            <p:sp>
              <p:nvSpPr>
                <p:cNvPr id="39199" name="Rectangle 339"/>
                <p:cNvSpPr>
                  <a:spLocks noChangeArrowheads="1"/>
                </p:cNvSpPr>
                <p:nvPr/>
              </p:nvSpPr>
              <p:spPr bwMode="auto">
                <a:xfrm>
                  <a:off x="0" y="6528"/>
                  <a:ext cx="1617" cy="384"/>
                </a:xfrm>
                <a:prstGeom prst="rect">
                  <a:avLst/>
                </a:prstGeom>
                <a:solidFill>
                  <a:srgbClr val="E5E5E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9418" name="Group 338"/>
                <p:cNvGrpSpPr>
                  <a:grpSpLocks/>
                </p:cNvGrpSpPr>
                <p:nvPr/>
              </p:nvGrpSpPr>
              <p:grpSpPr bwMode="auto">
                <a:xfrm>
                  <a:off x="0" y="6528"/>
                  <a:ext cx="1617" cy="384"/>
                  <a:chOff x="0" y="6528"/>
                  <a:chExt cx="1617" cy="384"/>
                </a:xfrm>
              </p:grpSpPr>
              <p:sp>
                <p:nvSpPr>
                  <p:cNvPr id="39201" name="Rectangle 87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6528"/>
                    <a:ext cx="1531" cy="384"/>
                  </a:xfrm>
                  <a:prstGeom prst="rect">
                    <a:avLst/>
                  </a:prstGeom>
                  <a:solidFill>
                    <a:srgbClr val="E5E5E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 b="1">
                        <a:latin typeface="Vagrounded Light YU" pitchFamily="34" charset="0"/>
                        <a:cs typeface="Times New Roman" pitchFamily="18" charset="0"/>
                      </a:rPr>
                      <a:t>Briga o sebi (20 poena) - max. ocena 2</a:t>
                    </a:r>
                    <a:endParaRPr lang="en-US" sz="1400">
                      <a:latin typeface="Vagrounded Light YU" pitchFamily="34" charset="0"/>
                      <a:cs typeface="Times New Roman" pitchFamily="18" charset="0"/>
                    </a:endParaRP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9202" name="Rectangle 33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6528"/>
                    <a:ext cx="1617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9419" name="Group 344"/>
              <p:cNvGrpSpPr>
                <a:grpSpLocks/>
              </p:cNvGrpSpPr>
              <p:nvPr/>
            </p:nvGrpSpPr>
            <p:grpSpPr bwMode="auto">
              <a:xfrm>
                <a:off x="1617" y="6528"/>
                <a:ext cx="370" cy="384"/>
                <a:chOff x="1617" y="6528"/>
                <a:chExt cx="370" cy="384"/>
              </a:xfrm>
            </p:grpSpPr>
            <p:sp>
              <p:nvSpPr>
                <p:cNvPr id="39195" name="Rectangle 343"/>
                <p:cNvSpPr>
                  <a:spLocks noChangeArrowheads="1"/>
                </p:cNvSpPr>
                <p:nvPr/>
              </p:nvSpPr>
              <p:spPr bwMode="auto">
                <a:xfrm>
                  <a:off x="1617" y="6528"/>
                  <a:ext cx="370" cy="384"/>
                </a:xfrm>
                <a:prstGeom prst="rect">
                  <a:avLst/>
                </a:prstGeom>
                <a:solidFill>
                  <a:srgbClr val="E5E5E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9420" name="Group 342"/>
                <p:cNvGrpSpPr>
                  <a:grpSpLocks/>
                </p:cNvGrpSpPr>
                <p:nvPr/>
              </p:nvGrpSpPr>
              <p:grpSpPr bwMode="auto">
                <a:xfrm>
                  <a:off x="1617" y="6528"/>
                  <a:ext cx="370" cy="384"/>
                  <a:chOff x="1617" y="6528"/>
                  <a:chExt cx="370" cy="384"/>
                </a:xfrm>
              </p:grpSpPr>
              <p:sp>
                <p:nvSpPr>
                  <p:cNvPr id="39197" name="Rectangle 88"/>
                  <p:cNvSpPr>
                    <a:spLocks noChangeArrowheads="1"/>
                  </p:cNvSpPr>
                  <p:nvPr/>
                </p:nvSpPr>
                <p:spPr bwMode="auto">
                  <a:xfrm>
                    <a:off x="1660" y="6528"/>
                    <a:ext cx="284" cy="384"/>
                  </a:xfrm>
                  <a:prstGeom prst="rect">
                    <a:avLst/>
                  </a:prstGeom>
                  <a:solidFill>
                    <a:srgbClr val="E5E5E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9198" name="Rectangle 341"/>
                  <p:cNvSpPr>
                    <a:spLocks noChangeArrowheads="1"/>
                  </p:cNvSpPr>
                  <p:nvPr/>
                </p:nvSpPr>
                <p:spPr bwMode="auto">
                  <a:xfrm>
                    <a:off x="1617" y="6528"/>
                    <a:ext cx="370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9421" name="Group 348"/>
              <p:cNvGrpSpPr>
                <a:grpSpLocks/>
              </p:cNvGrpSpPr>
              <p:nvPr/>
            </p:nvGrpSpPr>
            <p:grpSpPr bwMode="auto">
              <a:xfrm>
                <a:off x="1987" y="6528"/>
                <a:ext cx="370" cy="384"/>
                <a:chOff x="1987" y="6528"/>
                <a:chExt cx="370" cy="384"/>
              </a:xfrm>
            </p:grpSpPr>
            <p:sp>
              <p:nvSpPr>
                <p:cNvPr id="39191" name="Rectangle 347"/>
                <p:cNvSpPr>
                  <a:spLocks noChangeArrowheads="1"/>
                </p:cNvSpPr>
                <p:nvPr/>
              </p:nvSpPr>
              <p:spPr bwMode="auto">
                <a:xfrm>
                  <a:off x="1987" y="6528"/>
                  <a:ext cx="370" cy="384"/>
                </a:xfrm>
                <a:prstGeom prst="rect">
                  <a:avLst/>
                </a:prstGeom>
                <a:solidFill>
                  <a:srgbClr val="E5E5E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9422" name="Group 346"/>
                <p:cNvGrpSpPr>
                  <a:grpSpLocks/>
                </p:cNvGrpSpPr>
                <p:nvPr/>
              </p:nvGrpSpPr>
              <p:grpSpPr bwMode="auto">
                <a:xfrm>
                  <a:off x="1987" y="6528"/>
                  <a:ext cx="370" cy="384"/>
                  <a:chOff x="1987" y="6528"/>
                  <a:chExt cx="370" cy="384"/>
                </a:xfrm>
              </p:grpSpPr>
              <p:sp>
                <p:nvSpPr>
                  <p:cNvPr id="39193" name="Rectangle 89"/>
                  <p:cNvSpPr>
                    <a:spLocks noChangeArrowheads="1"/>
                  </p:cNvSpPr>
                  <p:nvPr/>
                </p:nvSpPr>
                <p:spPr bwMode="auto">
                  <a:xfrm>
                    <a:off x="2030" y="6528"/>
                    <a:ext cx="284" cy="384"/>
                  </a:xfrm>
                  <a:prstGeom prst="rect">
                    <a:avLst/>
                  </a:prstGeom>
                  <a:solidFill>
                    <a:srgbClr val="E5E5E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9194" name="Rectangle 345"/>
                  <p:cNvSpPr>
                    <a:spLocks noChangeArrowheads="1"/>
                  </p:cNvSpPr>
                  <p:nvPr/>
                </p:nvSpPr>
                <p:spPr bwMode="auto">
                  <a:xfrm>
                    <a:off x="1987" y="6528"/>
                    <a:ext cx="370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9423" name="Group 352"/>
              <p:cNvGrpSpPr>
                <a:grpSpLocks/>
              </p:cNvGrpSpPr>
              <p:nvPr/>
            </p:nvGrpSpPr>
            <p:grpSpPr bwMode="auto">
              <a:xfrm>
                <a:off x="2357" y="6528"/>
                <a:ext cx="370" cy="384"/>
                <a:chOff x="2357" y="6528"/>
                <a:chExt cx="370" cy="384"/>
              </a:xfrm>
            </p:grpSpPr>
            <p:sp>
              <p:nvSpPr>
                <p:cNvPr id="39187" name="Rectangle 351"/>
                <p:cNvSpPr>
                  <a:spLocks noChangeArrowheads="1"/>
                </p:cNvSpPr>
                <p:nvPr/>
              </p:nvSpPr>
              <p:spPr bwMode="auto">
                <a:xfrm>
                  <a:off x="2357" y="6528"/>
                  <a:ext cx="370" cy="384"/>
                </a:xfrm>
                <a:prstGeom prst="rect">
                  <a:avLst/>
                </a:prstGeom>
                <a:solidFill>
                  <a:srgbClr val="E5E5E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8912" name="Group 350"/>
                <p:cNvGrpSpPr>
                  <a:grpSpLocks/>
                </p:cNvGrpSpPr>
                <p:nvPr/>
              </p:nvGrpSpPr>
              <p:grpSpPr bwMode="auto">
                <a:xfrm>
                  <a:off x="2357" y="6528"/>
                  <a:ext cx="370" cy="384"/>
                  <a:chOff x="2357" y="6528"/>
                  <a:chExt cx="370" cy="384"/>
                </a:xfrm>
              </p:grpSpPr>
              <p:sp>
                <p:nvSpPr>
                  <p:cNvPr id="39189" name="Rectangle 90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6528"/>
                    <a:ext cx="284" cy="384"/>
                  </a:xfrm>
                  <a:prstGeom prst="rect">
                    <a:avLst/>
                  </a:prstGeom>
                  <a:solidFill>
                    <a:srgbClr val="E5E5E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9190" name="Rectangle 349"/>
                  <p:cNvSpPr>
                    <a:spLocks noChangeArrowheads="1"/>
                  </p:cNvSpPr>
                  <p:nvPr/>
                </p:nvSpPr>
                <p:spPr bwMode="auto">
                  <a:xfrm>
                    <a:off x="2357" y="6528"/>
                    <a:ext cx="370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8913" name="Group 356"/>
              <p:cNvGrpSpPr>
                <a:grpSpLocks/>
              </p:cNvGrpSpPr>
              <p:nvPr/>
            </p:nvGrpSpPr>
            <p:grpSpPr bwMode="auto">
              <a:xfrm>
                <a:off x="2727" y="6528"/>
                <a:ext cx="369" cy="384"/>
                <a:chOff x="2727" y="6528"/>
                <a:chExt cx="369" cy="384"/>
              </a:xfrm>
            </p:grpSpPr>
            <p:sp>
              <p:nvSpPr>
                <p:cNvPr id="39183" name="Rectangle 355"/>
                <p:cNvSpPr>
                  <a:spLocks noChangeArrowheads="1"/>
                </p:cNvSpPr>
                <p:nvPr/>
              </p:nvSpPr>
              <p:spPr bwMode="auto">
                <a:xfrm>
                  <a:off x="2727" y="6528"/>
                  <a:ext cx="369" cy="384"/>
                </a:xfrm>
                <a:prstGeom prst="rect">
                  <a:avLst/>
                </a:prstGeom>
                <a:solidFill>
                  <a:srgbClr val="E5E5E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8914" name="Group 354"/>
                <p:cNvGrpSpPr>
                  <a:grpSpLocks/>
                </p:cNvGrpSpPr>
                <p:nvPr/>
              </p:nvGrpSpPr>
              <p:grpSpPr bwMode="auto">
                <a:xfrm>
                  <a:off x="2727" y="6528"/>
                  <a:ext cx="369" cy="384"/>
                  <a:chOff x="2727" y="6528"/>
                  <a:chExt cx="369" cy="384"/>
                </a:xfrm>
              </p:grpSpPr>
              <p:sp>
                <p:nvSpPr>
                  <p:cNvPr id="39185" name="Rectangle 91"/>
                  <p:cNvSpPr>
                    <a:spLocks noChangeArrowheads="1"/>
                  </p:cNvSpPr>
                  <p:nvPr/>
                </p:nvSpPr>
                <p:spPr bwMode="auto">
                  <a:xfrm>
                    <a:off x="2770" y="6528"/>
                    <a:ext cx="283" cy="384"/>
                  </a:xfrm>
                  <a:prstGeom prst="rect">
                    <a:avLst/>
                  </a:prstGeom>
                  <a:solidFill>
                    <a:srgbClr val="E5E5E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9186" name="Rectangle 353"/>
                  <p:cNvSpPr>
                    <a:spLocks noChangeArrowheads="1"/>
                  </p:cNvSpPr>
                  <p:nvPr/>
                </p:nvSpPr>
                <p:spPr bwMode="auto">
                  <a:xfrm>
                    <a:off x="2727" y="6528"/>
                    <a:ext cx="369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8916" name="Group 358"/>
              <p:cNvGrpSpPr>
                <a:grpSpLocks/>
              </p:cNvGrpSpPr>
              <p:nvPr/>
            </p:nvGrpSpPr>
            <p:grpSpPr bwMode="auto">
              <a:xfrm>
                <a:off x="0" y="6912"/>
                <a:ext cx="1617" cy="384"/>
                <a:chOff x="0" y="6912"/>
                <a:chExt cx="1617" cy="384"/>
              </a:xfrm>
            </p:grpSpPr>
            <p:sp>
              <p:nvSpPr>
                <p:cNvPr id="39181" name="Rectangle 92"/>
                <p:cNvSpPr>
                  <a:spLocks noChangeArrowheads="1"/>
                </p:cNvSpPr>
                <p:nvPr/>
              </p:nvSpPr>
              <p:spPr bwMode="auto">
                <a:xfrm>
                  <a:off x="43" y="6912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nega kože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182" name="Rectangle 357"/>
                <p:cNvSpPr>
                  <a:spLocks noChangeArrowheads="1"/>
                </p:cNvSpPr>
                <p:nvPr/>
              </p:nvSpPr>
              <p:spPr bwMode="auto">
                <a:xfrm>
                  <a:off x="0" y="6912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918" name="Group 360"/>
              <p:cNvGrpSpPr>
                <a:grpSpLocks/>
              </p:cNvGrpSpPr>
              <p:nvPr/>
            </p:nvGrpSpPr>
            <p:grpSpPr bwMode="auto">
              <a:xfrm>
                <a:off x="1617" y="6912"/>
                <a:ext cx="370" cy="384"/>
                <a:chOff x="1617" y="6912"/>
                <a:chExt cx="370" cy="384"/>
              </a:xfrm>
            </p:grpSpPr>
            <p:sp>
              <p:nvSpPr>
                <p:cNvPr id="39179" name="Rectangle 93"/>
                <p:cNvSpPr>
                  <a:spLocks noChangeArrowheads="1"/>
                </p:cNvSpPr>
                <p:nvPr/>
              </p:nvSpPr>
              <p:spPr bwMode="auto">
                <a:xfrm>
                  <a:off x="1660" y="6912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180" name="Rectangle 359"/>
                <p:cNvSpPr>
                  <a:spLocks noChangeArrowheads="1"/>
                </p:cNvSpPr>
                <p:nvPr/>
              </p:nvSpPr>
              <p:spPr bwMode="auto">
                <a:xfrm>
                  <a:off x="1617" y="6912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919" name="Group 362"/>
              <p:cNvGrpSpPr>
                <a:grpSpLocks/>
              </p:cNvGrpSpPr>
              <p:nvPr/>
            </p:nvGrpSpPr>
            <p:grpSpPr bwMode="auto">
              <a:xfrm>
                <a:off x="1987" y="6912"/>
                <a:ext cx="370" cy="384"/>
                <a:chOff x="1987" y="6912"/>
                <a:chExt cx="370" cy="384"/>
              </a:xfrm>
            </p:grpSpPr>
            <p:sp>
              <p:nvSpPr>
                <p:cNvPr id="39177" name="Rectangle 94"/>
                <p:cNvSpPr>
                  <a:spLocks noChangeArrowheads="1"/>
                </p:cNvSpPr>
                <p:nvPr/>
              </p:nvSpPr>
              <p:spPr bwMode="auto">
                <a:xfrm>
                  <a:off x="2030" y="6912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178" name="Rectangle 361"/>
                <p:cNvSpPr>
                  <a:spLocks noChangeArrowheads="1"/>
                </p:cNvSpPr>
                <p:nvPr/>
              </p:nvSpPr>
              <p:spPr bwMode="auto">
                <a:xfrm>
                  <a:off x="1987" y="6912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920" name="Group 364"/>
              <p:cNvGrpSpPr>
                <a:grpSpLocks/>
              </p:cNvGrpSpPr>
              <p:nvPr/>
            </p:nvGrpSpPr>
            <p:grpSpPr bwMode="auto">
              <a:xfrm>
                <a:off x="2357" y="6912"/>
                <a:ext cx="370" cy="384"/>
                <a:chOff x="2357" y="6912"/>
                <a:chExt cx="370" cy="384"/>
              </a:xfrm>
            </p:grpSpPr>
            <p:sp>
              <p:nvSpPr>
                <p:cNvPr id="39175" name="Rectangle 95"/>
                <p:cNvSpPr>
                  <a:spLocks noChangeArrowheads="1"/>
                </p:cNvSpPr>
                <p:nvPr/>
              </p:nvSpPr>
              <p:spPr bwMode="auto">
                <a:xfrm>
                  <a:off x="2400" y="6912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176" name="Rectangle 363"/>
                <p:cNvSpPr>
                  <a:spLocks noChangeArrowheads="1"/>
                </p:cNvSpPr>
                <p:nvPr/>
              </p:nvSpPr>
              <p:spPr bwMode="auto">
                <a:xfrm>
                  <a:off x="2357" y="6912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921" name="Group 366"/>
              <p:cNvGrpSpPr>
                <a:grpSpLocks/>
              </p:cNvGrpSpPr>
              <p:nvPr/>
            </p:nvGrpSpPr>
            <p:grpSpPr bwMode="auto">
              <a:xfrm>
                <a:off x="2727" y="6912"/>
                <a:ext cx="369" cy="384"/>
                <a:chOff x="2727" y="6912"/>
                <a:chExt cx="369" cy="384"/>
              </a:xfrm>
            </p:grpSpPr>
            <p:sp>
              <p:nvSpPr>
                <p:cNvPr id="39173" name="Rectangle 96"/>
                <p:cNvSpPr>
                  <a:spLocks noChangeArrowheads="1"/>
                </p:cNvSpPr>
                <p:nvPr/>
              </p:nvSpPr>
              <p:spPr bwMode="auto">
                <a:xfrm>
                  <a:off x="2770" y="6912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174" name="Rectangle 365"/>
                <p:cNvSpPr>
                  <a:spLocks noChangeArrowheads="1"/>
                </p:cNvSpPr>
                <p:nvPr/>
              </p:nvSpPr>
              <p:spPr bwMode="auto">
                <a:xfrm>
                  <a:off x="2727" y="6912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922" name="Group 368"/>
              <p:cNvGrpSpPr>
                <a:grpSpLocks/>
              </p:cNvGrpSpPr>
              <p:nvPr/>
            </p:nvGrpSpPr>
            <p:grpSpPr bwMode="auto">
              <a:xfrm>
                <a:off x="0" y="7296"/>
                <a:ext cx="1617" cy="384"/>
                <a:chOff x="0" y="7296"/>
                <a:chExt cx="1617" cy="384"/>
              </a:xfrm>
            </p:grpSpPr>
            <p:sp>
              <p:nvSpPr>
                <p:cNvPr id="39171" name="Rectangle 97"/>
                <p:cNvSpPr>
                  <a:spLocks noChangeArrowheads="1"/>
                </p:cNvSpPr>
                <p:nvPr/>
              </p:nvSpPr>
              <p:spPr bwMode="auto">
                <a:xfrm>
                  <a:off x="43" y="7296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dijeta/ishrana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172" name="Rectangle 367"/>
                <p:cNvSpPr>
                  <a:spLocks noChangeArrowheads="1"/>
                </p:cNvSpPr>
                <p:nvPr/>
              </p:nvSpPr>
              <p:spPr bwMode="auto">
                <a:xfrm>
                  <a:off x="0" y="7296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923" name="Group 370"/>
              <p:cNvGrpSpPr>
                <a:grpSpLocks/>
              </p:cNvGrpSpPr>
              <p:nvPr/>
            </p:nvGrpSpPr>
            <p:grpSpPr bwMode="auto">
              <a:xfrm>
                <a:off x="1617" y="7296"/>
                <a:ext cx="370" cy="384"/>
                <a:chOff x="1617" y="7296"/>
                <a:chExt cx="370" cy="384"/>
              </a:xfrm>
            </p:grpSpPr>
            <p:sp>
              <p:nvSpPr>
                <p:cNvPr id="39169" name="Rectangle 98"/>
                <p:cNvSpPr>
                  <a:spLocks noChangeArrowheads="1"/>
                </p:cNvSpPr>
                <p:nvPr/>
              </p:nvSpPr>
              <p:spPr bwMode="auto">
                <a:xfrm>
                  <a:off x="1660" y="7296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170" name="Rectangle 369"/>
                <p:cNvSpPr>
                  <a:spLocks noChangeArrowheads="1"/>
                </p:cNvSpPr>
                <p:nvPr/>
              </p:nvSpPr>
              <p:spPr bwMode="auto">
                <a:xfrm>
                  <a:off x="1617" y="7296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924" name="Group 372"/>
              <p:cNvGrpSpPr>
                <a:grpSpLocks/>
              </p:cNvGrpSpPr>
              <p:nvPr/>
            </p:nvGrpSpPr>
            <p:grpSpPr bwMode="auto">
              <a:xfrm>
                <a:off x="1987" y="7296"/>
                <a:ext cx="370" cy="384"/>
                <a:chOff x="1987" y="7296"/>
                <a:chExt cx="370" cy="384"/>
              </a:xfrm>
            </p:grpSpPr>
            <p:sp>
              <p:nvSpPr>
                <p:cNvPr id="39167" name="Rectangle 99"/>
                <p:cNvSpPr>
                  <a:spLocks noChangeArrowheads="1"/>
                </p:cNvSpPr>
                <p:nvPr/>
              </p:nvSpPr>
              <p:spPr bwMode="auto">
                <a:xfrm>
                  <a:off x="2030" y="7296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168" name="Rectangle 371"/>
                <p:cNvSpPr>
                  <a:spLocks noChangeArrowheads="1"/>
                </p:cNvSpPr>
                <p:nvPr/>
              </p:nvSpPr>
              <p:spPr bwMode="auto">
                <a:xfrm>
                  <a:off x="1987" y="7296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925" name="Group 374"/>
              <p:cNvGrpSpPr>
                <a:grpSpLocks/>
              </p:cNvGrpSpPr>
              <p:nvPr/>
            </p:nvGrpSpPr>
            <p:grpSpPr bwMode="auto">
              <a:xfrm>
                <a:off x="2357" y="7296"/>
                <a:ext cx="370" cy="384"/>
                <a:chOff x="2357" y="7296"/>
                <a:chExt cx="370" cy="384"/>
              </a:xfrm>
            </p:grpSpPr>
            <p:sp>
              <p:nvSpPr>
                <p:cNvPr id="39165" name="Rectangle 100"/>
                <p:cNvSpPr>
                  <a:spLocks noChangeArrowheads="1"/>
                </p:cNvSpPr>
                <p:nvPr/>
              </p:nvSpPr>
              <p:spPr bwMode="auto">
                <a:xfrm>
                  <a:off x="2400" y="7296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166" name="Rectangle 373"/>
                <p:cNvSpPr>
                  <a:spLocks noChangeArrowheads="1"/>
                </p:cNvSpPr>
                <p:nvPr/>
              </p:nvSpPr>
              <p:spPr bwMode="auto">
                <a:xfrm>
                  <a:off x="2357" y="7296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926" name="Group 376"/>
              <p:cNvGrpSpPr>
                <a:grpSpLocks/>
              </p:cNvGrpSpPr>
              <p:nvPr/>
            </p:nvGrpSpPr>
            <p:grpSpPr bwMode="auto">
              <a:xfrm>
                <a:off x="2727" y="7296"/>
                <a:ext cx="369" cy="384"/>
                <a:chOff x="2727" y="7296"/>
                <a:chExt cx="369" cy="384"/>
              </a:xfrm>
            </p:grpSpPr>
            <p:sp>
              <p:nvSpPr>
                <p:cNvPr id="39163" name="Rectangle 101"/>
                <p:cNvSpPr>
                  <a:spLocks noChangeArrowheads="1"/>
                </p:cNvSpPr>
                <p:nvPr/>
              </p:nvSpPr>
              <p:spPr bwMode="auto">
                <a:xfrm>
                  <a:off x="2770" y="7296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164" name="Rectangle 375"/>
                <p:cNvSpPr>
                  <a:spLocks noChangeArrowheads="1"/>
                </p:cNvSpPr>
                <p:nvPr/>
              </p:nvSpPr>
              <p:spPr bwMode="auto">
                <a:xfrm>
                  <a:off x="2727" y="7296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927" name="Group 378"/>
              <p:cNvGrpSpPr>
                <a:grpSpLocks/>
              </p:cNvGrpSpPr>
              <p:nvPr/>
            </p:nvGrpSpPr>
            <p:grpSpPr bwMode="auto">
              <a:xfrm>
                <a:off x="0" y="7680"/>
                <a:ext cx="1617" cy="384"/>
                <a:chOff x="0" y="7680"/>
                <a:chExt cx="1617" cy="384"/>
              </a:xfrm>
            </p:grpSpPr>
            <p:sp>
              <p:nvSpPr>
                <p:cNvPr id="39161" name="Rectangle 102"/>
                <p:cNvSpPr>
                  <a:spLocks noChangeArrowheads="1"/>
                </p:cNvSpPr>
                <p:nvPr/>
              </p:nvSpPr>
              <p:spPr bwMode="auto">
                <a:xfrm>
                  <a:off x="43" y="7680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lekovi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162" name="Rectangle 377"/>
                <p:cNvSpPr>
                  <a:spLocks noChangeArrowheads="1"/>
                </p:cNvSpPr>
                <p:nvPr/>
              </p:nvSpPr>
              <p:spPr bwMode="auto">
                <a:xfrm>
                  <a:off x="0" y="7680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928" name="Group 380"/>
              <p:cNvGrpSpPr>
                <a:grpSpLocks/>
              </p:cNvGrpSpPr>
              <p:nvPr/>
            </p:nvGrpSpPr>
            <p:grpSpPr bwMode="auto">
              <a:xfrm>
                <a:off x="1617" y="7680"/>
                <a:ext cx="370" cy="384"/>
                <a:chOff x="1617" y="7680"/>
                <a:chExt cx="370" cy="384"/>
              </a:xfrm>
            </p:grpSpPr>
            <p:sp>
              <p:nvSpPr>
                <p:cNvPr id="39159" name="Rectangle 103"/>
                <p:cNvSpPr>
                  <a:spLocks noChangeArrowheads="1"/>
                </p:cNvSpPr>
                <p:nvPr/>
              </p:nvSpPr>
              <p:spPr bwMode="auto">
                <a:xfrm>
                  <a:off x="1660" y="7680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160" name="Rectangle 379"/>
                <p:cNvSpPr>
                  <a:spLocks noChangeArrowheads="1"/>
                </p:cNvSpPr>
                <p:nvPr/>
              </p:nvSpPr>
              <p:spPr bwMode="auto">
                <a:xfrm>
                  <a:off x="1617" y="7680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929" name="Group 382"/>
              <p:cNvGrpSpPr>
                <a:grpSpLocks/>
              </p:cNvGrpSpPr>
              <p:nvPr/>
            </p:nvGrpSpPr>
            <p:grpSpPr bwMode="auto">
              <a:xfrm>
                <a:off x="1987" y="7680"/>
                <a:ext cx="370" cy="384"/>
                <a:chOff x="1987" y="7680"/>
                <a:chExt cx="370" cy="384"/>
              </a:xfrm>
            </p:grpSpPr>
            <p:sp>
              <p:nvSpPr>
                <p:cNvPr id="39157" name="Rectangle 104"/>
                <p:cNvSpPr>
                  <a:spLocks noChangeArrowheads="1"/>
                </p:cNvSpPr>
                <p:nvPr/>
              </p:nvSpPr>
              <p:spPr bwMode="auto">
                <a:xfrm>
                  <a:off x="2030" y="7680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158" name="Rectangle 381"/>
                <p:cNvSpPr>
                  <a:spLocks noChangeArrowheads="1"/>
                </p:cNvSpPr>
                <p:nvPr/>
              </p:nvSpPr>
              <p:spPr bwMode="auto">
                <a:xfrm>
                  <a:off x="1987" y="7680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930" name="Group 384"/>
              <p:cNvGrpSpPr>
                <a:grpSpLocks/>
              </p:cNvGrpSpPr>
              <p:nvPr/>
            </p:nvGrpSpPr>
            <p:grpSpPr bwMode="auto">
              <a:xfrm>
                <a:off x="2357" y="7680"/>
                <a:ext cx="370" cy="384"/>
                <a:chOff x="2357" y="7680"/>
                <a:chExt cx="370" cy="384"/>
              </a:xfrm>
            </p:grpSpPr>
            <p:sp>
              <p:nvSpPr>
                <p:cNvPr id="39155" name="Rectangle 105"/>
                <p:cNvSpPr>
                  <a:spLocks noChangeArrowheads="1"/>
                </p:cNvSpPr>
                <p:nvPr/>
              </p:nvSpPr>
              <p:spPr bwMode="auto">
                <a:xfrm>
                  <a:off x="2400" y="7680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156" name="Rectangle 383"/>
                <p:cNvSpPr>
                  <a:spLocks noChangeArrowheads="1"/>
                </p:cNvSpPr>
                <p:nvPr/>
              </p:nvSpPr>
              <p:spPr bwMode="auto">
                <a:xfrm>
                  <a:off x="2357" y="7680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931" name="Group 386"/>
              <p:cNvGrpSpPr>
                <a:grpSpLocks/>
              </p:cNvGrpSpPr>
              <p:nvPr/>
            </p:nvGrpSpPr>
            <p:grpSpPr bwMode="auto">
              <a:xfrm>
                <a:off x="2727" y="7680"/>
                <a:ext cx="369" cy="384"/>
                <a:chOff x="2727" y="7680"/>
                <a:chExt cx="369" cy="384"/>
              </a:xfrm>
            </p:grpSpPr>
            <p:sp>
              <p:nvSpPr>
                <p:cNvPr id="39153" name="Rectangle 106"/>
                <p:cNvSpPr>
                  <a:spLocks noChangeArrowheads="1"/>
                </p:cNvSpPr>
                <p:nvPr/>
              </p:nvSpPr>
              <p:spPr bwMode="auto">
                <a:xfrm>
                  <a:off x="2770" y="7680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154" name="Rectangle 385"/>
                <p:cNvSpPr>
                  <a:spLocks noChangeArrowheads="1"/>
                </p:cNvSpPr>
                <p:nvPr/>
              </p:nvSpPr>
              <p:spPr bwMode="auto">
                <a:xfrm>
                  <a:off x="2727" y="7680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932" name="Group 388"/>
              <p:cNvGrpSpPr>
                <a:grpSpLocks/>
              </p:cNvGrpSpPr>
              <p:nvPr/>
            </p:nvGrpSpPr>
            <p:grpSpPr bwMode="auto">
              <a:xfrm>
                <a:off x="0" y="8064"/>
                <a:ext cx="1617" cy="384"/>
                <a:chOff x="0" y="8064"/>
                <a:chExt cx="1617" cy="384"/>
              </a:xfrm>
            </p:grpSpPr>
            <p:sp>
              <p:nvSpPr>
                <p:cNvPr id="39151" name="Rectangle 107"/>
                <p:cNvSpPr>
                  <a:spLocks noChangeArrowheads="1"/>
                </p:cNvSpPr>
                <p:nvPr/>
              </p:nvSpPr>
              <p:spPr bwMode="auto">
                <a:xfrm>
                  <a:off x="43" y="8064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oprema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152" name="Rectangle 387"/>
                <p:cNvSpPr>
                  <a:spLocks noChangeArrowheads="1"/>
                </p:cNvSpPr>
                <p:nvPr/>
              </p:nvSpPr>
              <p:spPr bwMode="auto">
                <a:xfrm>
                  <a:off x="0" y="8064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933" name="Group 390"/>
              <p:cNvGrpSpPr>
                <a:grpSpLocks/>
              </p:cNvGrpSpPr>
              <p:nvPr/>
            </p:nvGrpSpPr>
            <p:grpSpPr bwMode="auto">
              <a:xfrm>
                <a:off x="1617" y="8064"/>
                <a:ext cx="370" cy="384"/>
                <a:chOff x="1617" y="8064"/>
                <a:chExt cx="370" cy="384"/>
              </a:xfrm>
            </p:grpSpPr>
            <p:sp>
              <p:nvSpPr>
                <p:cNvPr id="39149" name="Rectangle 108"/>
                <p:cNvSpPr>
                  <a:spLocks noChangeArrowheads="1"/>
                </p:cNvSpPr>
                <p:nvPr/>
              </p:nvSpPr>
              <p:spPr bwMode="auto">
                <a:xfrm>
                  <a:off x="1660" y="806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150" name="Rectangle 389"/>
                <p:cNvSpPr>
                  <a:spLocks noChangeArrowheads="1"/>
                </p:cNvSpPr>
                <p:nvPr/>
              </p:nvSpPr>
              <p:spPr bwMode="auto">
                <a:xfrm>
                  <a:off x="1617" y="806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934" name="Group 392"/>
              <p:cNvGrpSpPr>
                <a:grpSpLocks/>
              </p:cNvGrpSpPr>
              <p:nvPr/>
            </p:nvGrpSpPr>
            <p:grpSpPr bwMode="auto">
              <a:xfrm>
                <a:off x="1987" y="8064"/>
                <a:ext cx="370" cy="384"/>
                <a:chOff x="1987" y="8064"/>
                <a:chExt cx="370" cy="384"/>
              </a:xfrm>
            </p:grpSpPr>
            <p:sp>
              <p:nvSpPr>
                <p:cNvPr id="39147" name="Rectangle 109"/>
                <p:cNvSpPr>
                  <a:spLocks noChangeArrowheads="1"/>
                </p:cNvSpPr>
                <p:nvPr/>
              </p:nvSpPr>
              <p:spPr bwMode="auto">
                <a:xfrm>
                  <a:off x="2030" y="806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148" name="Rectangle 391"/>
                <p:cNvSpPr>
                  <a:spLocks noChangeArrowheads="1"/>
                </p:cNvSpPr>
                <p:nvPr/>
              </p:nvSpPr>
              <p:spPr bwMode="auto">
                <a:xfrm>
                  <a:off x="1987" y="806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935" name="Group 394"/>
              <p:cNvGrpSpPr>
                <a:grpSpLocks/>
              </p:cNvGrpSpPr>
              <p:nvPr/>
            </p:nvGrpSpPr>
            <p:grpSpPr bwMode="auto">
              <a:xfrm>
                <a:off x="2357" y="8064"/>
                <a:ext cx="370" cy="384"/>
                <a:chOff x="2357" y="8064"/>
                <a:chExt cx="370" cy="384"/>
              </a:xfrm>
            </p:grpSpPr>
            <p:sp>
              <p:nvSpPr>
                <p:cNvPr id="39145" name="Rectangle 110"/>
                <p:cNvSpPr>
                  <a:spLocks noChangeArrowheads="1"/>
                </p:cNvSpPr>
                <p:nvPr/>
              </p:nvSpPr>
              <p:spPr bwMode="auto">
                <a:xfrm>
                  <a:off x="2400" y="806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146" name="Rectangle 393"/>
                <p:cNvSpPr>
                  <a:spLocks noChangeArrowheads="1"/>
                </p:cNvSpPr>
                <p:nvPr/>
              </p:nvSpPr>
              <p:spPr bwMode="auto">
                <a:xfrm>
                  <a:off x="2357" y="806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936" name="Group 396"/>
              <p:cNvGrpSpPr>
                <a:grpSpLocks/>
              </p:cNvGrpSpPr>
              <p:nvPr/>
            </p:nvGrpSpPr>
            <p:grpSpPr bwMode="auto">
              <a:xfrm>
                <a:off x="2727" y="8064"/>
                <a:ext cx="369" cy="384"/>
                <a:chOff x="2727" y="8064"/>
                <a:chExt cx="369" cy="384"/>
              </a:xfrm>
            </p:grpSpPr>
            <p:sp>
              <p:nvSpPr>
                <p:cNvPr id="39143" name="Rectangle 111"/>
                <p:cNvSpPr>
                  <a:spLocks noChangeArrowheads="1"/>
                </p:cNvSpPr>
                <p:nvPr/>
              </p:nvSpPr>
              <p:spPr bwMode="auto">
                <a:xfrm>
                  <a:off x="2770" y="8064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144" name="Rectangle 395"/>
                <p:cNvSpPr>
                  <a:spLocks noChangeArrowheads="1"/>
                </p:cNvSpPr>
                <p:nvPr/>
              </p:nvSpPr>
              <p:spPr bwMode="auto">
                <a:xfrm>
                  <a:off x="2727" y="8064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937" name="Group 398"/>
              <p:cNvGrpSpPr>
                <a:grpSpLocks/>
              </p:cNvGrpSpPr>
              <p:nvPr/>
            </p:nvGrpSpPr>
            <p:grpSpPr bwMode="auto">
              <a:xfrm>
                <a:off x="0" y="8448"/>
                <a:ext cx="1617" cy="384"/>
                <a:chOff x="0" y="8448"/>
                <a:chExt cx="1617" cy="384"/>
              </a:xfrm>
            </p:grpSpPr>
            <p:sp>
              <p:nvSpPr>
                <p:cNvPr id="39141" name="Rectangle 112"/>
                <p:cNvSpPr>
                  <a:spLocks noChangeArrowheads="1"/>
                </p:cNvSpPr>
                <p:nvPr/>
              </p:nvSpPr>
              <p:spPr bwMode="auto">
                <a:xfrm>
                  <a:off x="43" y="8448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obim pokreta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142" name="Rectangle 397"/>
                <p:cNvSpPr>
                  <a:spLocks noChangeArrowheads="1"/>
                </p:cNvSpPr>
                <p:nvPr/>
              </p:nvSpPr>
              <p:spPr bwMode="auto">
                <a:xfrm>
                  <a:off x="0" y="8448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938" name="Group 400"/>
              <p:cNvGrpSpPr>
                <a:grpSpLocks/>
              </p:cNvGrpSpPr>
              <p:nvPr/>
            </p:nvGrpSpPr>
            <p:grpSpPr bwMode="auto">
              <a:xfrm>
                <a:off x="1617" y="8448"/>
                <a:ext cx="370" cy="384"/>
                <a:chOff x="1617" y="8448"/>
                <a:chExt cx="370" cy="384"/>
              </a:xfrm>
            </p:grpSpPr>
            <p:sp>
              <p:nvSpPr>
                <p:cNvPr id="39139" name="Rectangle 113"/>
                <p:cNvSpPr>
                  <a:spLocks noChangeArrowheads="1"/>
                </p:cNvSpPr>
                <p:nvPr/>
              </p:nvSpPr>
              <p:spPr bwMode="auto">
                <a:xfrm>
                  <a:off x="1660" y="8448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140" name="Rectangle 399"/>
                <p:cNvSpPr>
                  <a:spLocks noChangeArrowheads="1"/>
                </p:cNvSpPr>
                <p:nvPr/>
              </p:nvSpPr>
              <p:spPr bwMode="auto">
                <a:xfrm>
                  <a:off x="1617" y="844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939" name="Group 402"/>
              <p:cNvGrpSpPr>
                <a:grpSpLocks/>
              </p:cNvGrpSpPr>
              <p:nvPr/>
            </p:nvGrpSpPr>
            <p:grpSpPr bwMode="auto">
              <a:xfrm>
                <a:off x="1987" y="8448"/>
                <a:ext cx="370" cy="384"/>
                <a:chOff x="1987" y="8448"/>
                <a:chExt cx="370" cy="384"/>
              </a:xfrm>
            </p:grpSpPr>
            <p:sp>
              <p:nvSpPr>
                <p:cNvPr id="39137" name="Rectangle 114"/>
                <p:cNvSpPr>
                  <a:spLocks noChangeArrowheads="1"/>
                </p:cNvSpPr>
                <p:nvPr/>
              </p:nvSpPr>
              <p:spPr bwMode="auto">
                <a:xfrm>
                  <a:off x="2030" y="8448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138" name="Rectangle 401"/>
                <p:cNvSpPr>
                  <a:spLocks noChangeArrowheads="1"/>
                </p:cNvSpPr>
                <p:nvPr/>
              </p:nvSpPr>
              <p:spPr bwMode="auto">
                <a:xfrm>
                  <a:off x="1987" y="844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940" name="Group 404"/>
              <p:cNvGrpSpPr>
                <a:grpSpLocks/>
              </p:cNvGrpSpPr>
              <p:nvPr/>
            </p:nvGrpSpPr>
            <p:grpSpPr bwMode="auto">
              <a:xfrm>
                <a:off x="2357" y="8448"/>
                <a:ext cx="370" cy="384"/>
                <a:chOff x="2357" y="8448"/>
                <a:chExt cx="370" cy="384"/>
              </a:xfrm>
            </p:grpSpPr>
            <p:sp>
              <p:nvSpPr>
                <p:cNvPr id="39135" name="Rectangle 115"/>
                <p:cNvSpPr>
                  <a:spLocks noChangeArrowheads="1"/>
                </p:cNvSpPr>
                <p:nvPr/>
              </p:nvSpPr>
              <p:spPr bwMode="auto">
                <a:xfrm>
                  <a:off x="2400" y="8448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136" name="Rectangle 403"/>
                <p:cNvSpPr>
                  <a:spLocks noChangeArrowheads="1"/>
                </p:cNvSpPr>
                <p:nvPr/>
              </p:nvSpPr>
              <p:spPr bwMode="auto">
                <a:xfrm>
                  <a:off x="2357" y="844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941" name="Group 406"/>
              <p:cNvGrpSpPr>
                <a:grpSpLocks/>
              </p:cNvGrpSpPr>
              <p:nvPr/>
            </p:nvGrpSpPr>
            <p:grpSpPr bwMode="auto">
              <a:xfrm>
                <a:off x="2727" y="8448"/>
                <a:ext cx="369" cy="384"/>
                <a:chOff x="2727" y="8448"/>
                <a:chExt cx="369" cy="384"/>
              </a:xfrm>
            </p:grpSpPr>
            <p:sp>
              <p:nvSpPr>
                <p:cNvPr id="39133" name="Rectangle 116"/>
                <p:cNvSpPr>
                  <a:spLocks noChangeArrowheads="1"/>
                </p:cNvSpPr>
                <p:nvPr/>
              </p:nvSpPr>
              <p:spPr bwMode="auto">
                <a:xfrm>
                  <a:off x="2770" y="8448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134" name="Rectangle 405"/>
                <p:cNvSpPr>
                  <a:spLocks noChangeArrowheads="1"/>
                </p:cNvSpPr>
                <p:nvPr/>
              </p:nvSpPr>
              <p:spPr bwMode="auto">
                <a:xfrm>
                  <a:off x="2727" y="8448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942" name="Group 408"/>
              <p:cNvGrpSpPr>
                <a:grpSpLocks/>
              </p:cNvGrpSpPr>
              <p:nvPr/>
            </p:nvGrpSpPr>
            <p:grpSpPr bwMode="auto">
              <a:xfrm>
                <a:off x="0" y="8832"/>
                <a:ext cx="1617" cy="384"/>
                <a:chOff x="0" y="8832"/>
                <a:chExt cx="1617" cy="384"/>
              </a:xfrm>
            </p:grpSpPr>
            <p:sp>
              <p:nvSpPr>
                <p:cNvPr id="39131" name="Rectangle 117"/>
                <p:cNvSpPr>
                  <a:spLocks noChangeArrowheads="1"/>
                </p:cNvSpPr>
                <p:nvPr/>
              </p:nvSpPr>
              <p:spPr bwMode="auto">
                <a:xfrm>
                  <a:off x="43" y="8832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autonomna disrefleksija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132" name="Rectangle 407"/>
                <p:cNvSpPr>
                  <a:spLocks noChangeArrowheads="1"/>
                </p:cNvSpPr>
                <p:nvPr/>
              </p:nvSpPr>
              <p:spPr bwMode="auto">
                <a:xfrm>
                  <a:off x="0" y="8832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8943" name="Group 410"/>
              <p:cNvGrpSpPr>
                <a:grpSpLocks/>
              </p:cNvGrpSpPr>
              <p:nvPr/>
            </p:nvGrpSpPr>
            <p:grpSpPr bwMode="auto">
              <a:xfrm>
                <a:off x="1617" y="8832"/>
                <a:ext cx="370" cy="384"/>
                <a:chOff x="1617" y="8832"/>
                <a:chExt cx="370" cy="384"/>
              </a:xfrm>
            </p:grpSpPr>
            <p:sp>
              <p:nvSpPr>
                <p:cNvPr id="39129" name="Rectangle 118"/>
                <p:cNvSpPr>
                  <a:spLocks noChangeArrowheads="1"/>
                </p:cNvSpPr>
                <p:nvPr/>
              </p:nvSpPr>
              <p:spPr bwMode="auto">
                <a:xfrm>
                  <a:off x="1660" y="8832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130" name="Rectangle 409"/>
                <p:cNvSpPr>
                  <a:spLocks noChangeArrowheads="1"/>
                </p:cNvSpPr>
                <p:nvPr/>
              </p:nvSpPr>
              <p:spPr bwMode="auto">
                <a:xfrm>
                  <a:off x="1617" y="8832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424" name="Group 412"/>
              <p:cNvGrpSpPr>
                <a:grpSpLocks/>
              </p:cNvGrpSpPr>
              <p:nvPr/>
            </p:nvGrpSpPr>
            <p:grpSpPr bwMode="auto">
              <a:xfrm>
                <a:off x="1987" y="8832"/>
                <a:ext cx="370" cy="384"/>
                <a:chOff x="1987" y="8832"/>
                <a:chExt cx="370" cy="384"/>
              </a:xfrm>
            </p:grpSpPr>
            <p:sp>
              <p:nvSpPr>
                <p:cNvPr id="39127" name="Rectangle 119"/>
                <p:cNvSpPr>
                  <a:spLocks noChangeArrowheads="1"/>
                </p:cNvSpPr>
                <p:nvPr/>
              </p:nvSpPr>
              <p:spPr bwMode="auto">
                <a:xfrm>
                  <a:off x="2030" y="8832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128" name="Rectangle 411"/>
                <p:cNvSpPr>
                  <a:spLocks noChangeArrowheads="1"/>
                </p:cNvSpPr>
                <p:nvPr/>
              </p:nvSpPr>
              <p:spPr bwMode="auto">
                <a:xfrm>
                  <a:off x="1987" y="8832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425" name="Group 414"/>
              <p:cNvGrpSpPr>
                <a:grpSpLocks/>
              </p:cNvGrpSpPr>
              <p:nvPr/>
            </p:nvGrpSpPr>
            <p:grpSpPr bwMode="auto">
              <a:xfrm>
                <a:off x="2357" y="8832"/>
                <a:ext cx="370" cy="384"/>
                <a:chOff x="2357" y="8832"/>
                <a:chExt cx="370" cy="384"/>
              </a:xfrm>
            </p:grpSpPr>
            <p:sp>
              <p:nvSpPr>
                <p:cNvPr id="39125" name="Rectangle 120"/>
                <p:cNvSpPr>
                  <a:spLocks noChangeArrowheads="1"/>
                </p:cNvSpPr>
                <p:nvPr/>
              </p:nvSpPr>
              <p:spPr bwMode="auto">
                <a:xfrm>
                  <a:off x="2400" y="8832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126" name="Rectangle 413"/>
                <p:cNvSpPr>
                  <a:spLocks noChangeArrowheads="1"/>
                </p:cNvSpPr>
                <p:nvPr/>
              </p:nvSpPr>
              <p:spPr bwMode="auto">
                <a:xfrm>
                  <a:off x="2357" y="8832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426" name="Group 416"/>
              <p:cNvGrpSpPr>
                <a:grpSpLocks/>
              </p:cNvGrpSpPr>
              <p:nvPr/>
            </p:nvGrpSpPr>
            <p:grpSpPr bwMode="auto">
              <a:xfrm>
                <a:off x="2727" y="8832"/>
                <a:ext cx="369" cy="384"/>
                <a:chOff x="2727" y="8832"/>
                <a:chExt cx="369" cy="384"/>
              </a:xfrm>
            </p:grpSpPr>
            <p:sp>
              <p:nvSpPr>
                <p:cNvPr id="39123" name="Rectangle 121"/>
                <p:cNvSpPr>
                  <a:spLocks noChangeArrowheads="1"/>
                </p:cNvSpPr>
                <p:nvPr/>
              </p:nvSpPr>
              <p:spPr bwMode="auto">
                <a:xfrm>
                  <a:off x="2770" y="8832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124" name="Rectangle 415"/>
                <p:cNvSpPr>
                  <a:spLocks noChangeArrowheads="1"/>
                </p:cNvSpPr>
                <p:nvPr/>
              </p:nvSpPr>
              <p:spPr bwMode="auto">
                <a:xfrm>
                  <a:off x="2727" y="8832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427" name="Group 418"/>
              <p:cNvGrpSpPr>
                <a:grpSpLocks/>
              </p:cNvGrpSpPr>
              <p:nvPr/>
            </p:nvGrpSpPr>
            <p:grpSpPr bwMode="auto">
              <a:xfrm>
                <a:off x="0" y="9216"/>
                <a:ext cx="1617" cy="384"/>
                <a:chOff x="0" y="9216"/>
                <a:chExt cx="1617" cy="384"/>
              </a:xfrm>
            </p:grpSpPr>
            <p:sp>
              <p:nvSpPr>
                <p:cNvPr id="39121" name="Rectangle 122"/>
                <p:cNvSpPr>
                  <a:spLocks noChangeArrowheads="1"/>
                </p:cNvSpPr>
                <p:nvPr/>
              </p:nvSpPr>
              <p:spPr bwMode="auto">
                <a:xfrm>
                  <a:off x="43" y="9216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infekcija gornjih disajnih puteva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122" name="Rectangle 417"/>
                <p:cNvSpPr>
                  <a:spLocks noChangeArrowheads="1"/>
                </p:cNvSpPr>
                <p:nvPr/>
              </p:nvSpPr>
              <p:spPr bwMode="auto">
                <a:xfrm>
                  <a:off x="0" y="9216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428" name="Group 420"/>
              <p:cNvGrpSpPr>
                <a:grpSpLocks/>
              </p:cNvGrpSpPr>
              <p:nvPr/>
            </p:nvGrpSpPr>
            <p:grpSpPr bwMode="auto">
              <a:xfrm>
                <a:off x="1617" y="9216"/>
                <a:ext cx="370" cy="384"/>
                <a:chOff x="1617" y="9216"/>
                <a:chExt cx="370" cy="384"/>
              </a:xfrm>
            </p:grpSpPr>
            <p:sp>
              <p:nvSpPr>
                <p:cNvPr id="39119" name="Rectangle 123"/>
                <p:cNvSpPr>
                  <a:spLocks noChangeArrowheads="1"/>
                </p:cNvSpPr>
                <p:nvPr/>
              </p:nvSpPr>
              <p:spPr bwMode="auto">
                <a:xfrm>
                  <a:off x="1660" y="9216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120" name="Rectangle 419"/>
                <p:cNvSpPr>
                  <a:spLocks noChangeArrowheads="1"/>
                </p:cNvSpPr>
                <p:nvPr/>
              </p:nvSpPr>
              <p:spPr bwMode="auto">
                <a:xfrm>
                  <a:off x="1617" y="9216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429" name="Group 422"/>
              <p:cNvGrpSpPr>
                <a:grpSpLocks/>
              </p:cNvGrpSpPr>
              <p:nvPr/>
            </p:nvGrpSpPr>
            <p:grpSpPr bwMode="auto">
              <a:xfrm>
                <a:off x="1987" y="9216"/>
                <a:ext cx="370" cy="384"/>
                <a:chOff x="1987" y="9216"/>
                <a:chExt cx="370" cy="384"/>
              </a:xfrm>
            </p:grpSpPr>
            <p:sp>
              <p:nvSpPr>
                <p:cNvPr id="39117" name="Rectangle 124"/>
                <p:cNvSpPr>
                  <a:spLocks noChangeArrowheads="1"/>
                </p:cNvSpPr>
                <p:nvPr/>
              </p:nvSpPr>
              <p:spPr bwMode="auto">
                <a:xfrm>
                  <a:off x="2030" y="9216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118" name="Rectangle 421"/>
                <p:cNvSpPr>
                  <a:spLocks noChangeArrowheads="1"/>
                </p:cNvSpPr>
                <p:nvPr/>
              </p:nvSpPr>
              <p:spPr bwMode="auto">
                <a:xfrm>
                  <a:off x="1987" y="9216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430" name="Group 424"/>
              <p:cNvGrpSpPr>
                <a:grpSpLocks/>
              </p:cNvGrpSpPr>
              <p:nvPr/>
            </p:nvGrpSpPr>
            <p:grpSpPr bwMode="auto">
              <a:xfrm>
                <a:off x="2357" y="9216"/>
                <a:ext cx="370" cy="384"/>
                <a:chOff x="2357" y="9216"/>
                <a:chExt cx="370" cy="384"/>
              </a:xfrm>
            </p:grpSpPr>
            <p:sp>
              <p:nvSpPr>
                <p:cNvPr id="39115" name="Rectangle 125"/>
                <p:cNvSpPr>
                  <a:spLocks noChangeArrowheads="1"/>
                </p:cNvSpPr>
                <p:nvPr/>
              </p:nvSpPr>
              <p:spPr bwMode="auto">
                <a:xfrm>
                  <a:off x="2400" y="9216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116" name="Rectangle 423"/>
                <p:cNvSpPr>
                  <a:spLocks noChangeArrowheads="1"/>
                </p:cNvSpPr>
                <p:nvPr/>
              </p:nvSpPr>
              <p:spPr bwMode="auto">
                <a:xfrm>
                  <a:off x="2357" y="9216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431" name="Group 426"/>
              <p:cNvGrpSpPr>
                <a:grpSpLocks/>
              </p:cNvGrpSpPr>
              <p:nvPr/>
            </p:nvGrpSpPr>
            <p:grpSpPr bwMode="auto">
              <a:xfrm>
                <a:off x="2727" y="9216"/>
                <a:ext cx="369" cy="384"/>
                <a:chOff x="2727" y="9216"/>
                <a:chExt cx="369" cy="384"/>
              </a:xfrm>
            </p:grpSpPr>
            <p:sp>
              <p:nvSpPr>
                <p:cNvPr id="39113" name="Rectangle 126"/>
                <p:cNvSpPr>
                  <a:spLocks noChangeArrowheads="1"/>
                </p:cNvSpPr>
                <p:nvPr/>
              </p:nvSpPr>
              <p:spPr bwMode="auto">
                <a:xfrm>
                  <a:off x="2770" y="9216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114" name="Rectangle 425"/>
                <p:cNvSpPr>
                  <a:spLocks noChangeArrowheads="1"/>
                </p:cNvSpPr>
                <p:nvPr/>
              </p:nvSpPr>
              <p:spPr bwMode="auto">
                <a:xfrm>
                  <a:off x="2727" y="9216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432" name="Group 428"/>
              <p:cNvGrpSpPr>
                <a:grpSpLocks/>
              </p:cNvGrpSpPr>
              <p:nvPr/>
            </p:nvGrpSpPr>
            <p:grpSpPr bwMode="auto">
              <a:xfrm>
                <a:off x="0" y="9600"/>
                <a:ext cx="1617" cy="384"/>
                <a:chOff x="0" y="9600"/>
                <a:chExt cx="1617" cy="384"/>
              </a:xfrm>
            </p:grpSpPr>
            <p:sp>
              <p:nvSpPr>
                <p:cNvPr id="39111" name="Rectangle 127"/>
                <p:cNvSpPr>
                  <a:spLocks noChangeArrowheads="1"/>
                </p:cNvSpPr>
                <p:nvPr/>
              </p:nvSpPr>
              <p:spPr bwMode="auto">
                <a:xfrm>
                  <a:off x="43" y="9600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infekcija urinarnog trakta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112" name="Rectangle 427"/>
                <p:cNvSpPr>
                  <a:spLocks noChangeArrowheads="1"/>
                </p:cNvSpPr>
                <p:nvPr/>
              </p:nvSpPr>
              <p:spPr bwMode="auto">
                <a:xfrm>
                  <a:off x="0" y="9600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433" name="Group 430"/>
              <p:cNvGrpSpPr>
                <a:grpSpLocks/>
              </p:cNvGrpSpPr>
              <p:nvPr/>
            </p:nvGrpSpPr>
            <p:grpSpPr bwMode="auto">
              <a:xfrm>
                <a:off x="1617" y="9600"/>
                <a:ext cx="370" cy="384"/>
                <a:chOff x="1617" y="9600"/>
                <a:chExt cx="370" cy="384"/>
              </a:xfrm>
            </p:grpSpPr>
            <p:sp>
              <p:nvSpPr>
                <p:cNvPr id="39109" name="Rectangle 128"/>
                <p:cNvSpPr>
                  <a:spLocks noChangeArrowheads="1"/>
                </p:cNvSpPr>
                <p:nvPr/>
              </p:nvSpPr>
              <p:spPr bwMode="auto">
                <a:xfrm>
                  <a:off x="1660" y="9600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110" name="Rectangle 429"/>
                <p:cNvSpPr>
                  <a:spLocks noChangeArrowheads="1"/>
                </p:cNvSpPr>
                <p:nvPr/>
              </p:nvSpPr>
              <p:spPr bwMode="auto">
                <a:xfrm>
                  <a:off x="1617" y="9600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434" name="Group 432"/>
              <p:cNvGrpSpPr>
                <a:grpSpLocks/>
              </p:cNvGrpSpPr>
              <p:nvPr/>
            </p:nvGrpSpPr>
            <p:grpSpPr bwMode="auto">
              <a:xfrm>
                <a:off x="1987" y="9600"/>
                <a:ext cx="370" cy="384"/>
                <a:chOff x="1987" y="9600"/>
                <a:chExt cx="370" cy="384"/>
              </a:xfrm>
            </p:grpSpPr>
            <p:sp>
              <p:nvSpPr>
                <p:cNvPr id="39107" name="Rectangle 129"/>
                <p:cNvSpPr>
                  <a:spLocks noChangeArrowheads="1"/>
                </p:cNvSpPr>
                <p:nvPr/>
              </p:nvSpPr>
              <p:spPr bwMode="auto">
                <a:xfrm>
                  <a:off x="2030" y="9600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108" name="Rectangle 431"/>
                <p:cNvSpPr>
                  <a:spLocks noChangeArrowheads="1"/>
                </p:cNvSpPr>
                <p:nvPr/>
              </p:nvSpPr>
              <p:spPr bwMode="auto">
                <a:xfrm>
                  <a:off x="1987" y="9600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435" name="Group 434"/>
              <p:cNvGrpSpPr>
                <a:grpSpLocks/>
              </p:cNvGrpSpPr>
              <p:nvPr/>
            </p:nvGrpSpPr>
            <p:grpSpPr bwMode="auto">
              <a:xfrm>
                <a:off x="2357" y="9600"/>
                <a:ext cx="370" cy="384"/>
                <a:chOff x="2357" y="9600"/>
                <a:chExt cx="370" cy="384"/>
              </a:xfrm>
            </p:grpSpPr>
            <p:sp>
              <p:nvSpPr>
                <p:cNvPr id="39105" name="Rectangle 130"/>
                <p:cNvSpPr>
                  <a:spLocks noChangeArrowheads="1"/>
                </p:cNvSpPr>
                <p:nvPr/>
              </p:nvSpPr>
              <p:spPr bwMode="auto">
                <a:xfrm>
                  <a:off x="2400" y="9600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106" name="Rectangle 433"/>
                <p:cNvSpPr>
                  <a:spLocks noChangeArrowheads="1"/>
                </p:cNvSpPr>
                <p:nvPr/>
              </p:nvSpPr>
              <p:spPr bwMode="auto">
                <a:xfrm>
                  <a:off x="2357" y="9600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436" name="Group 436"/>
              <p:cNvGrpSpPr>
                <a:grpSpLocks/>
              </p:cNvGrpSpPr>
              <p:nvPr/>
            </p:nvGrpSpPr>
            <p:grpSpPr bwMode="auto">
              <a:xfrm>
                <a:off x="2727" y="9600"/>
                <a:ext cx="369" cy="384"/>
                <a:chOff x="2727" y="9600"/>
                <a:chExt cx="369" cy="384"/>
              </a:xfrm>
            </p:grpSpPr>
            <p:sp>
              <p:nvSpPr>
                <p:cNvPr id="39103" name="Rectangle 131"/>
                <p:cNvSpPr>
                  <a:spLocks noChangeArrowheads="1"/>
                </p:cNvSpPr>
                <p:nvPr/>
              </p:nvSpPr>
              <p:spPr bwMode="auto">
                <a:xfrm>
                  <a:off x="2770" y="9600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104" name="Rectangle 435"/>
                <p:cNvSpPr>
                  <a:spLocks noChangeArrowheads="1"/>
                </p:cNvSpPr>
                <p:nvPr/>
              </p:nvSpPr>
              <p:spPr bwMode="auto">
                <a:xfrm>
                  <a:off x="2727" y="9600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437" name="Group 438"/>
              <p:cNvGrpSpPr>
                <a:grpSpLocks/>
              </p:cNvGrpSpPr>
              <p:nvPr/>
            </p:nvGrpSpPr>
            <p:grpSpPr bwMode="auto">
              <a:xfrm>
                <a:off x="0" y="9984"/>
                <a:ext cx="1617" cy="384"/>
                <a:chOff x="0" y="9984"/>
                <a:chExt cx="1617" cy="384"/>
              </a:xfrm>
            </p:grpSpPr>
            <p:sp>
              <p:nvSpPr>
                <p:cNvPr id="39101" name="Rectangle 132"/>
                <p:cNvSpPr>
                  <a:spLocks noChangeArrowheads="1"/>
                </p:cNvSpPr>
                <p:nvPr/>
              </p:nvSpPr>
              <p:spPr bwMode="auto">
                <a:xfrm>
                  <a:off x="43" y="9984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tromboza dubokih vena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102" name="Rectangle 437"/>
                <p:cNvSpPr>
                  <a:spLocks noChangeArrowheads="1"/>
                </p:cNvSpPr>
                <p:nvPr/>
              </p:nvSpPr>
              <p:spPr bwMode="auto">
                <a:xfrm>
                  <a:off x="0" y="9984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438" name="Group 440"/>
              <p:cNvGrpSpPr>
                <a:grpSpLocks/>
              </p:cNvGrpSpPr>
              <p:nvPr/>
            </p:nvGrpSpPr>
            <p:grpSpPr bwMode="auto">
              <a:xfrm>
                <a:off x="1617" y="9984"/>
                <a:ext cx="370" cy="384"/>
                <a:chOff x="1617" y="9984"/>
                <a:chExt cx="370" cy="384"/>
              </a:xfrm>
            </p:grpSpPr>
            <p:sp>
              <p:nvSpPr>
                <p:cNvPr id="39099" name="Rectangle 133"/>
                <p:cNvSpPr>
                  <a:spLocks noChangeArrowheads="1"/>
                </p:cNvSpPr>
                <p:nvPr/>
              </p:nvSpPr>
              <p:spPr bwMode="auto">
                <a:xfrm>
                  <a:off x="1660" y="998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100" name="Rectangle 439"/>
                <p:cNvSpPr>
                  <a:spLocks noChangeArrowheads="1"/>
                </p:cNvSpPr>
                <p:nvPr/>
              </p:nvSpPr>
              <p:spPr bwMode="auto">
                <a:xfrm>
                  <a:off x="1617" y="998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439" name="Group 442"/>
              <p:cNvGrpSpPr>
                <a:grpSpLocks/>
              </p:cNvGrpSpPr>
              <p:nvPr/>
            </p:nvGrpSpPr>
            <p:grpSpPr bwMode="auto">
              <a:xfrm>
                <a:off x="1987" y="9984"/>
                <a:ext cx="370" cy="384"/>
                <a:chOff x="1987" y="9984"/>
                <a:chExt cx="370" cy="384"/>
              </a:xfrm>
            </p:grpSpPr>
            <p:sp>
              <p:nvSpPr>
                <p:cNvPr id="39097" name="Rectangle 134"/>
                <p:cNvSpPr>
                  <a:spLocks noChangeArrowheads="1"/>
                </p:cNvSpPr>
                <p:nvPr/>
              </p:nvSpPr>
              <p:spPr bwMode="auto">
                <a:xfrm>
                  <a:off x="2030" y="998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098" name="Rectangle 441"/>
                <p:cNvSpPr>
                  <a:spLocks noChangeArrowheads="1"/>
                </p:cNvSpPr>
                <p:nvPr/>
              </p:nvSpPr>
              <p:spPr bwMode="auto">
                <a:xfrm>
                  <a:off x="1987" y="998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440" name="Group 444"/>
              <p:cNvGrpSpPr>
                <a:grpSpLocks/>
              </p:cNvGrpSpPr>
              <p:nvPr/>
            </p:nvGrpSpPr>
            <p:grpSpPr bwMode="auto">
              <a:xfrm>
                <a:off x="2357" y="9984"/>
                <a:ext cx="370" cy="384"/>
                <a:chOff x="2357" y="9984"/>
                <a:chExt cx="370" cy="384"/>
              </a:xfrm>
            </p:grpSpPr>
            <p:sp>
              <p:nvSpPr>
                <p:cNvPr id="39095" name="Rectangle 135"/>
                <p:cNvSpPr>
                  <a:spLocks noChangeArrowheads="1"/>
                </p:cNvSpPr>
                <p:nvPr/>
              </p:nvSpPr>
              <p:spPr bwMode="auto">
                <a:xfrm>
                  <a:off x="2400" y="9984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096" name="Rectangle 443"/>
                <p:cNvSpPr>
                  <a:spLocks noChangeArrowheads="1"/>
                </p:cNvSpPr>
                <p:nvPr/>
              </p:nvSpPr>
              <p:spPr bwMode="auto">
                <a:xfrm>
                  <a:off x="2357" y="9984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441" name="Group 446"/>
              <p:cNvGrpSpPr>
                <a:grpSpLocks/>
              </p:cNvGrpSpPr>
              <p:nvPr/>
            </p:nvGrpSpPr>
            <p:grpSpPr bwMode="auto">
              <a:xfrm>
                <a:off x="2727" y="9984"/>
                <a:ext cx="369" cy="384"/>
                <a:chOff x="2727" y="9984"/>
                <a:chExt cx="369" cy="384"/>
              </a:xfrm>
            </p:grpSpPr>
            <p:sp>
              <p:nvSpPr>
                <p:cNvPr id="39093" name="Rectangle 136"/>
                <p:cNvSpPr>
                  <a:spLocks noChangeArrowheads="1"/>
                </p:cNvSpPr>
                <p:nvPr/>
              </p:nvSpPr>
              <p:spPr bwMode="auto">
                <a:xfrm>
                  <a:off x="2770" y="9984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094" name="Rectangle 445"/>
                <p:cNvSpPr>
                  <a:spLocks noChangeArrowheads="1"/>
                </p:cNvSpPr>
                <p:nvPr/>
              </p:nvSpPr>
              <p:spPr bwMode="auto">
                <a:xfrm>
                  <a:off x="2727" y="9984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442" name="Group 448"/>
              <p:cNvGrpSpPr>
                <a:grpSpLocks/>
              </p:cNvGrpSpPr>
              <p:nvPr/>
            </p:nvGrpSpPr>
            <p:grpSpPr bwMode="auto">
              <a:xfrm>
                <a:off x="0" y="10368"/>
                <a:ext cx="1617" cy="384"/>
                <a:chOff x="0" y="10368"/>
                <a:chExt cx="1617" cy="384"/>
              </a:xfrm>
            </p:grpSpPr>
            <p:sp>
              <p:nvSpPr>
                <p:cNvPr id="39091" name="Rectangle 137"/>
                <p:cNvSpPr>
                  <a:spLocks noChangeArrowheads="1"/>
                </p:cNvSpPr>
                <p:nvPr/>
              </p:nvSpPr>
              <p:spPr bwMode="auto">
                <a:xfrm>
                  <a:off x="43" y="10368"/>
                  <a:ext cx="1531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dobijanje humanitarnih usluga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092" name="Rectangle 447"/>
                <p:cNvSpPr>
                  <a:spLocks noChangeArrowheads="1"/>
                </p:cNvSpPr>
                <p:nvPr/>
              </p:nvSpPr>
              <p:spPr bwMode="auto">
                <a:xfrm>
                  <a:off x="0" y="10368"/>
                  <a:ext cx="1617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443" name="Group 450"/>
              <p:cNvGrpSpPr>
                <a:grpSpLocks/>
              </p:cNvGrpSpPr>
              <p:nvPr/>
            </p:nvGrpSpPr>
            <p:grpSpPr bwMode="auto">
              <a:xfrm>
                <a:off x="1617" y="10368"/>
                <a:ext cx="370" cy="384"/>
                <a:chOff x="1617" y="10368"/>
                <a:chExt cx="370" cy="384"/>
              </a:xfrm>
            </p:grpSpPr>
            <p:sp>
              <p:nvSpPr>
                <p:cNvPr id="39089" name="Rectangle 138"/>
                <p:cNvSpPr>
                  <a:spLocks noChangeArrowheads="1"/>
                </p:cNvSpPr>
                <p:nvPr/>
              </p:nvSpPr>
              <p:spPr bwMode="auto">
                <a:xfrm>
                  <a:off x="1660" y="10368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090" name="Rectangle 449"/>
                <p:cNvSpPr>
                  <a:spLocks noChangeArrowheads="1"/>
                </p:cNvSpPr>
                <p:nvPr/>
              </p:nvSpPr>
              <p:spPr bwMode="auto">
                <a:xfrm>
                  <a:off x="1617" y="1036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444" name="Group 452"/>
              <p:cNvGrpSpPr>
                <a:grpSpLocks/>
              </p:cNvGrpSpPr>
              <p:nvPr/>
            </p:nvGrpSpPr>
            <p:grpSpPr bwMode="auto">
              <a:xfrm>
                <a:off x="1987" y="10368"/>
                <a:ext cx="370" cy="384"/>
                <a:chOff x="1987" y="10368"/>
                <a:chExt cx="370" cy="384"/>
              </a:xfrm>
            </p:grpSpPr>
            <p:sp>
              <p:nvSpPr>
                <p:cNvPr id="39087" name="Rectangle 139"/>
                <p:cNvSpPr>
                  <a:spLocks noChangeArrowheads="1"/>
                </p:cNvSpPr>
                <p:nvPr/>
              </p:nvSpPr>
              <p:spPr bwMode="auto">
                <a:xfrm>
                  <a:off x="2030" y="10368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088" name="Rectangle 451"/>
                <p:cNvSpPr>
                  <a:spLocks noChangeArrowheads="1"/>
                </p:cNvSpPr>
                <p:nvPr/>
              </p:nvSpPr>
              <p:spPr bwMode="auto">
                <a:xfrm>
                  <a:off x="1987" y="1036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445" name="Group 454"/>
              <p:cNvGrpSpPr>
                <a:grpSpLocks/>
              </p:cNvGrpSpPr>
              <p:nvPr/>
            </p:nvGrpSpPr>
            <p:grpSpPr bwMode="auto">
              <a:xfrm>
                <a:off x="2357" y="10368"/>
                <a:ext cx="370" cy="384"/>
                <a:chOff x="2357" y="10368"/>
                <a:chExt cx="370" cy="384"/>
              </a:xfrm>
            </p:grpSpPr>
            <p:sp>
              <p:nvSpPr>
                <p:cNvPr id="39085" name="Rectangle 140"/>
                <p:cNvSpPr>
                  <a:spLocks noChangeArrowheads="1"/>
                </p:cNvSpPr>
                <p:nvPr/>
              </p:nvSpPr>
              <p:spPr bwMode="auto">
                <a:xfrm>
                  <a:off x="2400" y="10368"/>
                  <a:ext cx="284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086" name="Rectangle 453"/>
                <p:cNvSpPr>
                  <a:spLocks noChangeArrowheads="1"/>
                </p:cNvSpPr>
                <p:nvPr/>
              </p:nvSpPr>
              <p:spPr bwMode="auto">
                <a:xfrm>
                  <a:off x="2357" y="10368"/>
                  <a:ext cx="370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446" name="Group 456"/>
              <p:cNvGrpSpPr>
                <a:grpSpLocks/>
              </p:cNvGrpSpPr>
              <p:nvPr/>
            </p:nvGrpSpPr>
            <p:grpSpPr bwMode="auto">
              <a:xfrm>
                <a:off x="2727" y="10368"/>
                <a:ext cx="369" cy="384"/>
                <a:chOff x="2727" y="10368"/>
                <a:chExt cx="369" cy="384"/>
              </a:xfrm>
            </p:grpSpPr>
            <p:sp>
              <p:nvSpPr>
                <p:cNvPr id="39083" name="Rectangle 141"/>
                <p:cNvSpPr>
                  <a:spLocks noChangeArrowheads="1"/>
                </p:cNvSpPr>
                <p:nvPr/>
              </p:nvSpPr>
              <p:spPr bwMode="auto">
                <a:xfrm>
                  <a:off x="2770" y="10368"/>
                  <a:ext cx="283" cy="38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just"/>
                  <a:r>
                    <a:rPr lang="en-US" sz="1400">
                      <a:latin typeface="Vagrounded Light YU" pitchFamily="34" charset="0"/>
                      <a:cs typeface="Times New Roman" pitchFamily="18" charset="0"/>
                    </a:rPr>
                    <a:t> </a:t>
                  </a:r>
                </a:p>
                <a:p>
                  <a:pPr algn="just" eaLnBrk="0" hangingPunct="0"/>
                  <a:endParaRPr lang="en-US" sz="1400"/>
                </a:p>
              </p:txBody>
            </p:sp>
            <p:sp>
              <p:nvSpPr>
                <p:cNvPr id="39084" name="Rectangle 455"/>
                <p:cNvSpPr>
                  <a:spLocks noChangeArrowheads="1"/>
                </p:cNvSpPr>
                <p:nvPr/>
              </p:nvSpPr>
              <p:spPr bwMode="auto">
                <a:xfrm>
                  <a:off x="2727" y="10368"/>
                  <a:ext cx="369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</p:grpSp>
          <p:grpSp>
            <p:nvGrpSpPr>
              <p:cNvPr id="39447" name="Group 460"/>
              <p:cNvGrpSpPr>
                <a:grpSpLocks/>
              </p:cNvGrpSpPr>
              <p:nvPr/>
            </p:nvGrpSpPr>
            <p:grpSpPr bwMode="auto">
              <a:xfrm>
                <a:off x="0" y="10752"/>
                <a:ext cx="1617" cy="384"/>
                <a:chOff x="0" y="10752"/>
                <a:chExt cx="1617" cy="384"/>
              </a:xfrm>
            </p:grpSpPr>
            <p:sp>
              <p:nvSpPr>
                <p:cNvPr id="39079" name="Rectangle 459"/>
                <p:cNvSpPr>
                  <a:spLocks noChangeArrowheads="1"/>
                </p:cNvSpPr>
                <p:nvPr/>
              </p:nvSpPr>
              <p:spPr bwMode="auto">
                <a:xfrm>
                  <a:off x="0" y="10752"/>
                  <a:ext cx="1617" cy="384"/>
                </a:xfrm>
                <a:prstGeom prst="rect">
                  <a:avLst/>
                </a:prstGeom>
                <a:solidFill>
                  <a:srgbClr val="E5E5E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9448" name="Group 458"/>
                <p:cNvGrpSpPr>
                  <a:grpSpLocks/>
                </p:cNvGrpSpPr>
                <p:nvPr/>
              </p:nvGrpSpPr>
              <p:grpSpPr bwMode="auto">
                <a:xfrm>
                  <a:off x="0" y="10752"/>
                  <a:ext cx="1617" cy="384"/>
                  <a:chOff x="0" y="10752"/>
                  <a:chExt cx="1617" cy="384"/>
                </a:xfrm>
              </p:grpSpPr>
              <p:sp>
                <p:nvSpPr>
                  <p:cNvPr id="39081" name="Rectangle 142"/>
                  <p:cNvSpPr>
                    <a:spLocks noChangeArrowheads="1"/>
                  </p:cNvSpPr>
                  <p:nvPr/>
                </p:nvSpPr>
                <p:spPr bwMode="auto">
                  <a:xfrm>
                    <a:off x="43" y="10752"/>
                    <a:ext cx="1531" cy="384"/>
                  </a:xfrm>
                  <a:prstGeom prst="rect">
                    <a:avLst/>
                  </a:prstGeom>
                  <a:solidFill>
                    <a:srgbClr val="E5E5E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 b="1">
                        <a:latin typeface="Vagrounded Light YU" pitchFamily="34" charset="0"/>
                        <a:cs typeface="Times New Roman" pitchFamily="18" charset="0"/>
                      </a:rPr>
                      <a:t>ukupan broj bodova</a:t>
                    </a:r>
                    <a:endParaRPr lang="en-US" sz="1400">
                      <a:latin typeface="Vagrounded Light YU" pitchFamily="34" charset="0"/>
                      <a:cs typeface="Times New Roman" pitchFamily="18" charset="0"/>
                    </a:endParaRP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9082" name="Rectangle 457"/>
                  <p:cNvSpPr>
                    <a:spLocks noChangeArrowheads="1"/>
                  </p:cNvSpPr>
                  <p:nvPr/>
                </p:nvSpPr>
                <p:spPr bwMode="auto">
                  <a:xfrm>
                    <a:off x="0" y="10752"/>
                    <a:ext cx="1617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9449" name="Group 464"/>
              <p:cNvGrpSpPr>
                <a:grpSpLocks/>
              </p:cNvGrpSpPr>
              <p:nvPr/>
            </p:nvGrpSpPr>
            <p:grpSpPr bwMode="auto">
              <a:xfrm>
                <a:off x="1617" y="10752"/>
                <a:ext cx="370" cy="384"/>
                <a:chOff x="1617" y="10752"/>
                <a:chExt cx="370" cy="384"/>
              </a:xfrm>
            </p:grpSpPr>
            <p:sp>
              <p:nvSpPr>
                <p:cNvPr id="39075" name="Rectangle 463"/>
                <p:cNvSpPr>
                  <a:spLocks noChangeArrowheads="1"/>
                </p:cNvSpPr>
                <p:nvPr/>
              </p:nvSpPr>
              <p:spPr bwMode="auto">
                <a:xfrm>
                  <a:off x="1617" y="10752"/>
                  <a:ext cx="370" cy="384"/>
                </a:xfrm>
                <a:prstGeom prst="rect">
                  <a:avLst/>
                </a:prstGeom>
                <a:solidFill>
                  <a:srgbClr val="E5E5E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9450" name="Group 462"/>
                <p:cNvGrpSpPr>
                  <a:grpSpLocks/>
                </p:cNvGrpSpPr>
                <p:nvPr/>
              </p:nvGrpSpPr>
              <p:grpSpPr bwMode="auto">
                <a:xfrm>
                  <a:off x="1617" y="10752"/>
                  <a:ext cx="370" cy="384"/>
                  <a:chOff x="1617" y="10752"/>
                  <a:chExt cx="370" cy="384"/>
                </a:xfrm>
              </p:grpSpPr>
              <p:sp>
                <p:nvSpPr>
                  <p:cNvPr id="39077" name="Rectangle 143"/>
                  <p:cNvSpPr>
                    <a:spLocks noChangeArrowheads="1"/>
                  </p:cNvSpPr>
                  <p:nvPr/>
                </p:nvSpPr>
                <p:spPr bwMode="auto">
                  <a:xfrm>
                    <a:off x="1660" y="10752"/>
                    <a:ext cx="284" cy="384"/>
                  </a:xfrm>
                  <a:prstGeom prst="rect">
                    <a:avLst/>
                  </a:prstGeom>
                  <a:solidFill>
                    <a:srgbClr val="E5E5E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9078" name="Rectangle 461"/>
                  <p:cNvSpPr>
                    <a:spLocks noChangeArrowheads="1"/>
                  </p:cNvSpPr>
                  <p:nvPr/>
                </p:nvSpPr>
                <p:spPr bwMode="auto">
                  <a:xfrm>
                    <a:off x="1617" y="10752"/>
                    <a:ext cx="370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9451" name="Group 468"/>
              <p:cNvGrpSpPr>
                <a:grpSpLocks/>
              </p:cNvGrpSpPr>
              <p:nvPr/>
            </p:nvGrpSpPr>
            <p:grpSpPr bwMode="auto">
              <a:xfrm>
                <a:off x="1987" y="10752"/>
                <a:ext cx="370" cy="384"/>
                <a:chOff x="1987" y="10752"/>
                <a:chExt cx="370" cy="384"/>
              </a:xfrm>
            </p:grpSpPr>
            <p:sp>
              <p:nvSpPr>
                <p:cNvPr id="39071" name="Rectangle 467"/>
                <p:cNvSpPr>
                  <a:spLocks noChangeArrowheads="1"/>
                </p:cNvSpPr>
                <p:nvPr/>
              </p:nvSpPr>
              <p:spPr bwMode="auto">
                <a:xfrm>
                  <a:off x="1987" y="10752"/>
                  <a:ext cx="370" cy="384"/>
                </a:xfrm>
                <a:prstGeom prst="rect">
                  <a:avLst/>
                </a:prstGeom>
                <a:solidFill>
                  <a:srgbClr val="E5E5E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9452" name="Group 466"/>
                <p:cNvGrpSpPr>
                  <a:grpSpLocks/>
                </p:cNvGrpSpPr>
                <p:nvPr/>
              </p:nvGrpSpPr>
              <p:grpSpPr bwMode="auto">
                <a:xfrm>
                  <a:off x="1987" y="10752"/>
                  <a:ext cx="370" cy="384"/>
                  <a:chOff x="1987" y="10752"/>
                  <a:chExt cx="370" cy="384"/>
                </a:xfrm>
              </p:grpSpPr>
              <p:sp>
                <p:nvSpPr>
                  <p:cNvPr id="39073" name="Rectangle 144"/>
                  <p:cNvSpPr>
                    <a:spLocks noChangeArrowheads="1"/>
                  </p:cNvSpPr>
                  <p:nvPr/>
                </p:nvSpPr>
                <p:spPr bwMode="auto">
                  <a:xfrm>
                    <a:off x="2030" y="10752"/>
                    <a:ext cx="284" cy="384"/>
                  </a:xfrm>
                  <a:prstGeom prst="rect">
                    <a:avLst/>
                  </a:prstGeom>
                  <a:solidFill>
                    <a:srgbClr val="E5E5E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9074" name="Rectangle 465"/>
                  <p:cNvSpPr>
                    <a:spLocks noChangeArrowheads="1"/>
                  </p:cNvSpPr>
                  <p:nvPr/>
                </p:nvSpPr>
                <p:spPr bwMode="auto">
                  <a:xfrm>
                    <a:off x="1987" y="10752"/>
                    <a:ext cx="370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9453" name="Group 472"/>
              <p:cNvGrpSpPr>
                <a:grpSpLocks/>
              </p:cNvGrpSpPr>
              <p:nvPr/>
            </p:nvGrpSpPr>
            <p:grpSpPr bwMode="auto">
              <a:xfrm>
                <a:off x="2357" y="10752"/>
                <a:ext cx="370" cy="384"/>
                <a:chOff x="2357" y="10752"/>
                <a:chExt cx="370" cy="384"/>
              </a:xfrm>
            </p:grpSpPr>
            <p:sp>
              <p:nvSpPr>
                <p:cNvPr id="39067" name="Rectangle 471"/>
                <p:cNvSpPr>
                  <a:spLocks noChangeArrowheads="1"/>
                </p:cNvSpPr>
                <p:nvPr/>
              </p:nvSpPr>
              <p:spPr bwMode="auto">
                <a:xfrm>
                  <a:off x="2357" y="10752"/>
                  <a:ext cx="370" cy="384"/>
                </a:xfrm>
                <a:prstGeom prst="rect">
                  <a:avLst/>
                </a:prstGeom>
                <a:solidFill>
                  <a:srgbClr val="E5E5E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9454" name="Group 470"/>
                <p:cNvGrpSpPr>
                  <a:grpSpLocks/>
                </p:cNvGrpSpPr>
                <p:nvPr/>
              </p:nvGrpSpPr>
              <p:grpSpPr bwMode="auto">
                <a:xfrm>
                  <a:off x="2357" y="10752"/>
                  <a:ext cx="370" cy="384"/>
                  <a:chOff x="2357" y="10752"/>
                  <a:chExt cx="370" cy="384"/>
                </a:xfrm>
              </p:grpSpPr>
              <p:sp>
                <p:nvSpPr>
                  <p:cNvPr id="39069" name="Rectangle 145"/>
                  <p:cNvSpPr>
                    <a:spLocks noChangeArrowheads="1"/>
                  </p:cNvSpPr>
                  <p:nvPr/>
                </p:nvSpPr>
                <p:spPr bwMode="auto">
                  <a:xfrm>
                    <a:off x="2400" y="10752"/>
                    <a:ext cx="284" cy="384"/>
                  </a:xfrm>
                  <a:prstGeom prst="rect">
                    <a:avLst/>
                  </a:prstGeom>
                  <a:solidFill>
                    <a:srgbClr val="E5E5E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9070" name="Rectangle 469"/>
                  <p:cNvSpPr>
                    <a:spLocks noChangeArrowheads="1"/>
                  </p:cNvSpPr>
                  <p:nvPr/>
                </p:nvSpPr>
                <p:spPr bwMode="auto">
                  <a:xfrm>
                    <a:off x="2357" y="10752"/>
                    <a:ext cx="370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  <p:grpSp>
            <p:nvGrpSpPr>
              <p:cNvPr id="39455" name="Group 476"/>
              <p:cNvGrpSpPr>
                <a:grpSpLocks/>
              </p:cNvGrpSpPr>
              <p:nvPr/>
            </p:nvGrpSpPr>
            <p:grpSpPr bwMode="auto">
              <a:xfrm>
                <a:off x="2727" y="10752"/>
                <a:ext cx="369" cy="384"/>
                <a:chOff x="2727" y="10752"/>
                <a:chExt cx="369" cy="384"/>
              </a:xfrm>
            </p:grpSpPr>
            <p:sp>
              <p:nvSpPr>
                <p:cNvPr id="39063" name="Rectangle 475"/>
                <p:cNvSpPr>
                  <a:spLocks noChangeArrowheads="1"/>
                </p:cNvSpPr>
                <p:nvPr/>
              </p:nvSpPr>
              <p:spPr bwMode="auto">
                <a:xfrm>
                  <a:off x="2727" y="10752"/>
                  <a:ext cx="369" cy="384"/>
                </a:xfrm>
                <a:prstGeom prst="rect">
                  <a:avLst/>
                </a:prstGeom>
                <a:solidFill>
                  <a:srgbClr val="E5E5E5"/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wrap="none"/>
                <a:lstStyle/>
                <a:p>
                  <a:endParaRPr lang="en-US"/>
                </a:p>
              </p:txBody>
            </p:sp>
            <p:grpSp>
              <p:nvGrpSpPr>
                <p:cNvPr id="39456" name="Group 474"/>
                <p:cNvGrpSpPr>
                  <a:grpSpLocks/>
                </p:cNvGrpSpPr>
                <p:nvPr/>
              </p:nvGrpSpPr>
              <p:grpSpPr bwMode="auto">
                <a:xfrm>
                  <a:off x="2727" y="10752"/>
                  <a:ext cx="369" cy="384"/>
                  <a:chOff x="2727" y="10752"/>
                  <a:chExt cx="369" cy="384"/>
                </a:xfrm>
              </p:grpSpPr>
              <p:sp>
                <p:nvSpPr>
                  <p:cNvPr id="39065" name="Rectangle 146"/>
                  <p:cNvSpPr>
                    <a:spLocks noChangeArrowheads="1"/>
                  </p:cNvSpPr>
                  <p:nvPr/>
                </p:nvSpPr>
                <p:spPr bwMode="auto">
                  <a:xfrm>
                    <a:off x="2770" y="10752"/>
                    <a:ext cx="283" cy="384"/>
                  </a:xfrm>
                  <a:prstGeom prst="rect">
                    <a:avLst/>
                  </a:prstGeom>
                  <a:solidFill>
                    <a:srgbClr val="E5E5E5"/>
                  </a:solidFill>
                  <a:ln w="9525">
                    <a:noFill/>
                    <a:miter lim="800000"/>
                    <a:headEnd/>
                    <a:tailEnd/>
                  </a:ln>
                </p:spPr>
                <p:txBody>
                  <a:bodyPr/>
                  <a:lstStyle/>
                  <a:p>
                    <a:pPr algn="just"/>
                    <a:r>
                      <a:rPr lang="en-US" sz="1400">
                        <a:latin typeface="Vagrounded Light YU" pitchFamily="34" charset="0"/>
                        <a:cs typeface="Times New Roman" pitchFamily="18" charset="0"/>
                      </a:rPr>
                      <a:t> </a:t>
                    </a:r>
                  </a:p>
                  <a:p>
                    <a:pPr algn="just" eaLnBrk="0" hangingPunct="0"/>
                    <a:endParaRPr lang="en-US" sz="1400"/>
                  </a:p>
                </p:txBody>
              </p:sp>
              <p:sp>
                <p:nvSpPr>
                  <p:cNvPr id="39066" name="Rectangle 473"/>
                  <p:cNvSpPr>
                    <a:spLocks noChangeArrowheads="1"/>
                  </p:cNvSpPr>
                  <p:nvPr/>
                </p:nvSpPr>
                <p:spPr bwMode="auto">
                  <a:xfrm>
                    <a:off x="2727" y="10752"/>
                    <a:ext cx="369" cy="384"/>
                  </a:xfrm>
                  <a:prstGeom prst="rect">
                    <a:avLst/>
                  </a:prstGeom>
                  <a:noFill/>
                  <a:ln w="7">
                    <a:solidFill>
                      <a:srgbClr val="A0A0A0"/>
                    </a:solidFill>
                    <a:miter lim="800000"/>
                    <a:headEnd/>
                    <a:tailEnd/>
                  </a:ln>
                </p:spPr>
                <p:txBody>
                  <a:bodyPr wrap="none"/>
                  <a:lstStyle/>
                  <a:p>
                    <a:endParaRPr lang="en-US"/>
                  </a:p>
                </p:txBody>
              </p:sp>
            </p:grpSp>
          </p:grpSp>
        </p:grpSp>
        <p:sp>
          <p:nvSpPr>
            <p:cNvPr id="38917" name="Rectangle 478"/>
            <p:cNvSpPr>
              <a:spLocks noChangeArrowheads="1"/>
            </p:cNvSpPr>
            <p:nvPr/>
          </p:nvSpPr>
          <p:spPr bwMode="auto">
            <a:xfrm>
              <a:off x="-3" y="-3"/>
              <a:ext cx="3102" cy="11142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endParaRPr lang="en-US"/>
            </a:p>
          </p:txBody>
        </p:sp>
      </p:grpSp>
      <p:sp>
        <p:nvSpPr>
          <p:cNvPr id="38915" name="Rectangle 480"/>
          <p:cNvSpPr>
            <a:spLocks noChangeArrowheads="1"/>
          </p:cNvSpPr>
          <p:nvPr/>
        </p:nvSpPr>
        <p:spPr bwMode="auto">
          <a:xfrm>
            <a:off x="6553200" y="1447800"/>
            <a:ext cx="21717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Latn-CS" sz="4400">
                <a:solidFill>
                  <a:schemeClr val="tx2"/>
                </a:solidFill>
                <a:latin typeface="Tahoma" pitchFamily="34" charset="0"/>
              </a:rPr>
              <a:t>QIF test</a:t>
            </a:r>
            <a:endParaRPr lang="en-GB" sz="4400">
              <a:solidFill>
                <a:schemeClr val="tx2"/>
              </a:solidFill>
              <a:latin typeface="Tahoma" pitchFamily="34" charset="0"/>
            </a:endParaRP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GB" smtClean="0"/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381000" y="4495800"/>
            <a:ext cx="7772400" cy="2092881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sz="2000" b="1"/>
              <a:t>Ocene za aktivnosti iz svake oblasti su od 0-4.</a:t>
            </a:r>
          </a:p>
          <a:p>
            <a:pPr>
              <a:spcBef>
                <a:spcPct val="50000"/>
              </a:spcBef>
            </a:pPr>
            <a:r>
              <a:rPr lang="en-GB" sz="2000" b="1"/>
              <a:t>Ukupan broj bodova na QIF skali je 200. Svaka aktivnost se boduje ponaosob od 0-4. </a:t>
            </a:r>
            <a:r>
              <a:rPr lang="en-GB" sz="2000" b="1" smtClean="0"/>
              <a:t>Ob</a:t>
            </a:r>
            <a:r>
              <a:rPr lang="sr-Latn-CS" sz="2000" b="1" smtClean="0"/>
              <a:t>la</a:t>
            </a:r>
            <a:r>
              <a:rPr lang="en-GB" sz="2000" b="1" smtClean="0"/>
              <a:t>st </a:t>
            </a:r>
            <a:r>
              <a:rPr lang="en-GB" sz="2000" b="1"/>
              <a:t>"transfer" i "krevet" iziskuje potrebu bodovanja ponaosob, ali se zbir bodova deli sa dva i dobija zajednička ocena za dve susedne aktivnosti.</a:t>
            </a:r>
          </a:p>
        </p:txBody>
      </p:sp>
      <p:pic>
        <p:nvPicPr>
          <p:cNvPr id="6" name="Picture 4" descr="LastScan899"/>
          <p:cNvPicPr>
            <a:picLocks noGrp="1" noChangeAspect="1" noChangeArrowheads="1"/>
          </p:cNvPicPr>
          <p:nvPr>
            <p:ph type="tbl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304800"/>
            <a:ext cx="8153400" cy="4138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GB" sz="3600" smtClean="0"/>
              <a:t>FIM test (Funkcional Independence Measure)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Od l984 godine FIM test je uveden u svim većim svetskim centrima kao test za opštu procenu funkcionalnih mogućnosti osoba sa neurološkim </a:t>
            </a:r>
            <a:r>
              <a:rPr lang="en-GB" sz="2800" smtClean="0"/>
              <a:t>oštećenjima. </a:t>
            </a:r>
            <a:r>
              <a:rPr lang="en-GB" sz="2800" smtClean="0"/>
              <a:t>Test je pogodan za praćenje efikasnosti terapijskih procedura i ima mogućnost uporedjivanja odredjenih parametara na vrlo pregledan način. FIM test obuhvata 6 oblasti u okviru kojih ima 18 pitanja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FIM test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 smtClean="0">
                <a:solidFill>
                  <a:srgbClr val="CC0066"/>
                </a:solidFill>
              </a:rPr>
              <a:t>I. Samozbrinjavanje</a:t>
            </a:r>
          </a:p>
          <a:p>
            <a:pPr>
              <a:lnSpc>
                <a:spcPct val="80000"/>
              </a:lnSpc>
            </a:pPr>
            <a:r>
              <a:rPr lang="en-GB" smtClean="0"/>
              <a:t>ishrana,</a:t>
            </a:r>
          </a:p>
          <a:p>
            <a:pPr>
              <a:lnSpc>
                <a:spcPct val="80000"/>
              </a:lnSpc>
            </a:pPr>
            <a:r>
              <a:rPr lang="en-GB" smtClean="0"/>
              <a:t>lična higijena,</a:t>
            </a:r>
          </a:p>
          <a:p>
            <a:pPr>
              <a:lnSpc>
                <a:spcPct val="80000"/>
              </a:lnSpc>
            </a:pPr>
            <a:r>
              <a:rPr lang="en-GB" smtClean="0"/>
              <a:t>kupanje,</a:t>
            </a:r>
          </a:p>
          <a:p>
            <a:pPr>
              <a:lnSpc>
                <a:spcPct val="80000"/>
              </a:lnSpc>
            </a:pPr>
            <a:r>
              <a:rPr lang="en-GB" smtClean="0"/>
              <a:t>oblačenje gornjeg dela odeće,</a:t>
            </a:r>
          </a:p>
          <a:p>
            <a:pPr>
              <a:lnSpc>
                <a:spcPct val="80000"/>
              </a:lnSpc>
            </a:pPr>
            <a:r>
              <a:rPr lang="en-GB" smtClean="0"/>
              <a:t>oblačenje donjeg dela odeće,</a:t>
            </a:r>
          </a:p>
          <a:p>
            <a:pPr>
              <a:lnSpc>
                <a:spcPct val="80000"/>
              </a:lnSpc>
            </a:pPr>
            <a:r>
              <a:rPr lang="en-GB" smtClean="0"/>
              <a:t>toalet.</a:t>
            </a:r>
          </a:p>
          <a:p>
            <a:pPr>
              <a:lnSpc>
                <a:spcPct val="80000"/>
              </a:lnSpc>
            </a:pPr>
            <a:r>
              <a:rPr lang="en-GB" sz="2800" smtClean="0">
                <a:solidFill>
                  <a:srgbClr val="CC0066"/>
                </a:solidFill>
              </a:rPr>
              <a:t>II. Kontrola sfinktera</a:t>
            </a:r>
          </a:p>
          <a:p>
            <a:pPr>
              <a:lnSpc>
                <a:spcPct val="80000"/>
              </a:lnSpc>
            </a:pPr>
            <a:r>
              <a:rPr lang="en-GB" smtClean="0"/>
              <a:t>pražnjenje bešike,</a:t>
            </a:r>
          </a:p>
          <a:p>
            <a:pPr>
              <a:lnSpc>
                <a:spcPct val="80000"/>
              </a:lnSpc>
            </a:pPr>
            <a:r>
              <a:rPr lang="en-GB" smtClean="0"/>
              <a:t>pražnjenje debelog creva.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FIM test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b="1" smtClean="0">
                <a:solidFill>
                  <a:srgbClr val="CC0066"/>
                </a:solidFill>
              </a:rPr>
              <a:t>III Mobilnost transfer</a:t>
            </a:r>
          </a:p>
          <a:p>
            <a:pPr>
              <a:lnSpc>
                <a:spcPct val="80000"/>
              </a:lnSpc>
            </a:pPr>
            <a:r>
              <a:rPr lang="en-US" smtClean="0"/>
              <a:t>krvet, stolica, </a:t>
            </a:r>
          </a:p>
          <a:p>
            <a:pPr>
              <a:lnSpc>
                <a:spcPct val="80000"/>
              </a:lnSpc>
            </a:pPr>
            <a:r>
              <a:rPr lang="en-US" smtClean="0"/>
              <a:t>krevet kolica</a:t>
            </a:r>
          </a:p>
          <a:p>
            <a:pPr>
              <a:lnSpc>
                <a:spcPct val="80000"/>
              </a:lnSpc>
            </a:pPr>
            <a:r>
              <a:rPr lang="sr-Latn-CS" smtClean="0"/>
              <a:t>k</a:t>
            </a:r>
            <a:r>
              <a:rPr lang="en-US" smtClean="0"/>
              <a:t>ada, tus</a:t>
            </a:r>
          </a:p>
          <a:p>
            <a:pPr>
              <a:lnSpc>
                <a:spcPct val="80000"/>
              </a:lnSpc>
            </a:pPr>
            <a:r>
              <a:rPr lang="en-US" smtClean="0"/>
              <a:t>toalet</a:t>
            </a:r>
            <a:endParaRPr lang="sr-Latn-CS" smtClean="0"/>
          </a:p>
          <a:p>
            <a:pPr>
              <a:lnSpc>
                <a:spcPct val="90000"/>
              </a:lnSpc>
            </a:pPr>
            <a:r>
              <a:rPr lang="en-GB" sz="2800" smtClean="0">
                <a:solidFill>
                  <a:srgbClr val="CC0066"/>
                </a:solidFill>
              </a:rPr>
              <a:t>IV .Kretanje</a:t>
            </a:r>
          </a:p>
          <a:p>
            <a:pPr>
              <a:lnSpc>
                <a:spcPct val="90000"/>
              </a:lnSpc>
            </a:pPr>
            <a:r>
              <a:rPr lang="en-GB" smtClean="0"/>
              <a:t>hod, </a:t>
            </a:r>
          </a:p>
          <a:p>
            <a:pPr>
              <a:lnSpc>
                <a:spcPct val="90000"/>
              </a:lnSpc>
            </a:pPr>
            <a:r>
              <a:rPr lang="en-GB" smtClean="0"/>
              <a:t>kolica,</a:t>
            </a:r>
          </a:p>
          <a:p>
            <a:pPr>
              <a:lnSpc>
                <a:spcPct val="90000"/>
              </a:lnSpc>
            </a:pPr>
            <a:r>
              <a:rPr lang="en-GB" smtClean="0"/>
              <a:t>stepenice</a:t>
            </a:r>
            <a:r>
              <a:rPr lang="en-GB" sz="2800" smtClean="0"/>
              <a:t>.</a:t>
            </a:r>
          </a:p>
          <a:p>
            <a:pPr>
              <a:lnSpc>
                <a:spcPct val="80000"/>
              </a:lnSpc>
            </a:pP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FIM test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smtClean="0">
                <a:solidFill>
                  <a:srgbClr val="C00000"/>
                </a:solidFill>
              </a:rPr>
              <a:t>V. Komunikacija </a:t>
            </a:r>
          </a:p>
          <a:p>
            <a:pPr>
              <a:lnSpc>
                <a:spcPct val="90000"/>
              </a:lnSpc>
            </a:pPr>
            <a:r>
              <a:rPr lang="en-GB" smtClean="0"/>
              <a:t>razumevanje,</a:t>
            </a:r>
          </a:p>
          <a:p>
            <a:pPr>
              <a:lnSpc>
                <a:spcPct val="90000"/>
              </a:lnSpc>
            </a:pPr>
            <a:r>
              <a:rPr lang="en-GB" smtClean="0"/>
              <a:t>izražavanje.</a:t>
            </a:r>
          </a:p>
          <a:p>
            <a:pPr>
              <a:lnSpc>
                <a:spcPct val="90000"/>
              </a:lnSpc>
            </a:pPr>
            <a:r>
              <a:rPr lang="en-GB" sz="2800" smtClean="0">
                <a:solidFill>
                  <a:srgbClr val="CC0066"/>
                </a:solidFill>
              </a:rPr>
              <a:t>VI. Socijalizacija</a:t>
            </a:r>
          </a:p>
          <a:p>
            <a:pPr>
              <a:lnSpc>
                <a:spcPct val="90000"/>
              </a:lnSpc>
            </a:pPr>
            <a:r>
              <a:rPr lang="en-GB" smtClean="0"/>
              <a:t>interreakcija sa okolinom.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r-Latn-CS" smtClean="0"/>
              <a:t>Ključ ocenjivanja za FIM test</a:t>
            </a:r>
            <a:endParaRPr lang="en-GB" smtClean="0"/>
          </a:p>
        </p:txBody>
      </p:sp>
      <p:sp>
        <p:nvSpPr>
          <p:cNvPr id="4" name="Table Placeholder 3"/>
          <p:cNvSpPr>
            <a:spLocks noGrp="1"/>
          </p:cNvSpPr>
          <p:nvPr>
            <p:ph type="tbl" idx="1"/>
          </p:nvPr>
        </p:nvSpPr>
        <p:spPr/>
      </p:sp>
      <p:pic>
        <p:nvPicPr>
          <p:cNvPr id="5" name="Picture 7" descr="LastScan99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1960563"/>
            <a:ext cx="7056438" cy="4897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Kvadriplegija i paraplegija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endParaRPr lang="sr-Latn-CS" smtClean="0"/>
          </a:p>
          <a:p>
            <a:pPr>
              <a:lnSpc>
                <a:spcPct val="80000"/>
              </a:lnSpc>
            </a:pPr>
            <a:r>
              <a:rPr lang="en-US" smtClean="0"/>
              <a:t>Najteži</a:t>
            </a:r>
            <a:r>
              <a:rPr lang="sr-Cyrl-CS" smtClean="0"/>
              <a:t> </a:t>
            </a:r>
            <a:r>
              <a:rPr lang="en-US" smtClean="0"/>
              <a:t>oblik</a:t>
            </a:r>
            <a:r>
              <a:rPr lang="sr-Cyrl-CS" smtClean="0"/>
              <a:t> </a:t>
            </a:r>
            <a:r>
              <a:rPr lang="en-US" smtClean="0"/>
              <a:t>oštećenja</a:t>
            </a:r>
            <a:r>
              <a:rPr lang="sr-Cyrl-CS" smtClean="0"/>
              <a:t>  </a:t>
            </a:r>
            <a:r>
              <a:rPr lang="en-US" smtClean="0"/>
              <a:t>je</a:t>
            </a:r>
            <a:r>
              <a:rPr lang="sr-Cyrl-CS" smtClean="0"/>
              <a:t> </a:t>
            </a:r>
            <a:r>
              <a:rPr lang="en-US" smtClean="0"/>
              <a:t>prekid</a:t>
            </a:r>
            <a:r>
              <a:rPr lang="sr-Cyrl-CS" smtClean="0"/>
              <a:t> </a:t>
            </a:r>
            <a:r>
              <a:rPr lang="en-US" smtClean="0"/>
              <a:t>kičmene</a:t>
            </a:r>
            <a:r>
              <a:rPr lang="sr-Cyrl-CS" smtClean="0"/>
              <a:t> </a:t>
            </a:r>
            <a:r>
              <a:rPr lang="en-US" smtClean="0"/>
              <a:t>moždine</a:t>
            </a:r>
            <a:r>
              <a:rPr lang="sr-Cyrl-CS" smtClean="0"/>
              <a:t>  </a:t>
            </a:r>
            <a:r>
              <a:rPr lang="en-US" smtClean="0"/>
              <a:t>zbog</a:t>
            </a:r>
            <a:r>
              <a:rPr lang="sr-Cyrl-CS" smtClean="0"/>
              <a:t> </a:t>
            </a:r>
            <a:r>
              <a:rPr lang="en-US" smtClean="0"/>
              <a:t>preloma</a:t>
            </a:r>
            <a:r>
              <a:rPr lang="sr-Cyrl-CS" smtClean="0"/>
              <a:t> </a:t>
            </a:r>
            <a:r>
              <a:rPr lang="en-US" smtClean="0"/>
              <a:t>ili</a:t>
            </a:r>
            <a:r>
              <a:rPr lang="sr-Cyrl-CS" smtClean="0"/>
              <a:t> </a:t>
            </a:r>
            <a:r>
              <a:rPr lang="en-US" smtClean="0"/>
              <a:t>luksacije</a:t>
            </a:r>
            <a:r>
              <a:rPr lang="sr-Cyrl-CS" smtClean="0"/>
              <a:t> </a:t>
            </a:r>
            <a:r>
              <a:rPr lang="en-US" smtClean="0"/>
              <a:t>kičmenih</a:t>
            </a:r>
            <a:r>
              <a:rPr lang="sr-Cyrl-CS" smtClean="0"/>
              <a:t> </a:t>
            </a:r>
            <a:r>
              <a:rPr lang="en-US" smtClean="0"/>
              <a:t>pršljenova</a:t>
            </a:r>
          </a:p>
          <a:p>
            <a:pPr>
              <a:lnSpc>
                <a:spcPct val="80000"/>
              </a:lnSpc>
            </a:pPr>
            <a:r>
              <a:rPr lang="sr-Latn-CS" smtClean="0"/>
              <a:t>Motorni i senzitivnni </a:t>
            </a:r>
            <a:r>
              <a:rPr lang="en-US" smtClean="0"/>
              <a:t>spadi</a:t>
            </a:r>
            <a:r>
              <a:rPr lang="sr-Cyrl-CS" smtClean="0"/>
              <a:t>  </a:t>
            </a:r>
            <a:r>
              <a:rPr lang="en-US" smtClean="0"/>
              <a:t>su</a:t>
            </a:r>
            <a:r>
              <a:rPr lang="sr-Cyrl-CS" smtClean="0"/>
              <a:t> </a:t>
            </a:r>
            <a:r>
              <a:rPr lang="en-US" smtClean="0"/>
              <a:t>uvek</a:t>
            </a:r>
            <a:r>
              <a:rPr lang="sr-Cyrl-CS" smtClean="0"/>
              <a:t> </a:t>
            </a:r>
            <a:r>
              <a:rPr lang="en-US" smtClean="0"/>
              <a:t>ispod</a:t>
            </a:r>
            <a:r>
              <a:rPr lang="sr-Cyrl-CS" smtClean="0"/>
              <a:t> </a:t>
            </a:r>
            <a:r>
              <a:rPr lang="en-US" smtClean="0"/>
              <a:t>mesta</a:t>
            </a:r>
            <a:r>
              <a:rPr lang="sr-Cyrl-CS" smtClean="0"/>
              <a:t> </a:t>
            </a:r>
            <a:r>
              <a:rPr lang="en-US" smtClean="0"/>
              <a:t>povrede</a:t>
            </a:r>
            <a:r>
              <a:rPr lang="sr-Cyrl-CS" smtClean="0"/>
              <a:t>.</a:t>
            </a:r>
          </a:p>
          <a:p>
            <a:pPr>
              <a:lnSpc>
                <a:spcPct val="80000"/>
              </a:lnSpc>
            </a:pPr>
            <a:endParaRPr lang="sr-Latn-CS" smtClean="0"/>
          </a:p>
          <a:p>
            <a:pPr>
              <a:lnSpc>
                <a:spcPct val="80000"/>
              </a:lnSpc>
            </a:pPr>
            <a:r>
              <a:rPr lang="en-US" smtClean="0"/>
              <a:t>Nastalo</a:t>
            </a:r>
            <a:r>
              <a:rPr lang="sr-Cyrl-CS" smtClean="0"/>
              <a:t> </a:t>
            </a:r>
            <a:r>
              <a:rPr lang="en-US" smtClean="0"/>
              <a:t>oštećenje</a:t>
            </a:r>
            <a:r>
              <a:rPr lang="sr-Cyrl-CS" smtClean="0"/>
              <a:t> </a:t>
            </a:r>
            <a:r>
              <a:rPr lang="en-US" smtClean="0"/>
              <a:t>će</a:t>
            </a:r>
            <a:r>
              <a:rPr lang="sr-Cyrl-CS" smtClean="0"/>
              <a:t> </a:t>
            </a:r>
            <a:r>
              <a:rPr lang="en-US" smtClean="0"/>
              <a:t>zavisiti</a:t>
            </a:r>
            <a:r>
              <a:rPr lang="sr-Cyrl-CS" smtClean="0"/>
              <a:t> </a:t>
            </a:r>
            <a:r>
              <a:rPr lang="en-US" smtClean="0"/>
              <a:t>od</a:t>
            </a:r>
            <a:r>
              <a:rPr lang="sr-Cyrl-CS" smtClean="0"/>
              <a:t> </a:t>
            </a:r>
            <a:r>
              <a:rPr lang="en-US" smtClean="0"/>
              <a:t>nivoa</a:t>
            </a:r>
            <a:r>
              <a:rPr lang="sr-Cyrl-CS" smtClean="0"/>
              <a:t> </a:t>
            </a:r>
            <a:r>
              <a:rPr lang="en-US" smtClean="0"/>
              <a:t>lezije</a:t>
            </a:r>
            <a:endParaRPr lang="sr-Latn-CS" smtClean="0"/>
          </a:p>
          <a:p>
            <a:pPr>
              <a:lnSpc>
                <a:spcPct val="80000"/>
              </a:lnSpc>
            </a:pPr>
            <a:r>
              <a:rPr lang="sr-Latn-CS" smtClean="0"/>
              <a:t>Cervikalne</a:t>
            </a:r>
            <a:r>
              <a:rPr lang="sr-Cyrl-CS" smtClean="0"/>
              <a:t> </a:t>
            </a:r>
            <a:r>
              <a:rPr lang="en-US" smtClean="0"/>
              <a:t>lezije</a:t>
            </a:r>
            <a:r>
              <a:rPr lang="sr-Cyrl-CS" smtClean="0"/>
              <a:t> </a:t>
            </a:r>
            <a:r>
              <a:rPr lang="en-US" smtClean="0"/>
              <a:t>će</a:t>
            </a:r>
            <a:r>
              <a:rPr lang="sr-Cyrl-CS" smtClean="0"/>
              <a:t> </a:t>
            </a:r>
            <a:r>
              <a:rPr lang="en-US" smtClean="0"/>
              <a:t>dati</a:t>
            </a:r>
            <a:r>
              <a:rPr lang="sr-Cyrl-CS" smtClean="0"/>
              <a:t> </a:t>
            </a:r>
            <a:r>
              <a:rPr lang="en-US" smtClean="0"/>
              <a:t>kvadriplegiju</a:t>
            </a:r>
            <a:r>
              <a:rPr lang="sr-Cyrl-CS" smtClean="0"/>
              <a:t> </a:t>
            </a:r>
            <a:r>
              <a:rPr lang="en-US" smtClean="0"/>
              <a:t>/</a:t>
            </a:r>
            <a:r>
              <a:rPr lang="sr-Cyrl-CS" smtClean="0"/>
              <a:t> </a:t>
            </a:r>
            <a:r>
              <a:rPr lang="en-US" smtClean="0"/>
              <a:t>kvadriparezu</a:t>
            </a:r>
            <a:r>
              <a:rPr lang="sr-Cyrl-CS" smtClean="0"/>
              <a:t>,</a:t>
            </a:r>
            <a:endParaRPr lang="sr-Latn-CS" smtClean="0"/>
          </a:p>
          <a:p>
            <a:pPr>
              <a:lnSpc>
                <a:spcPct val="80000"/>
              </a:lnSpc>
            </a:pPr>
            <a:r>
              <a:rPr lang="sr-Latn-CS" smtClean="0"/>
              <a:t>Torakalne i lumbalne lezije</a:t>
            </a:r>
            <a:r>
              <a:rPr lang="sr-Cyrl-CS" smtClean="0"/>
              <a:t> </a:t>
            </a:r>
            <a:r>
              <a:rPr lang="en-US" smtClean="0"/>
              <a:t>paraplegiju</a:t>
            </a:r>
            <a:r>
              <a:rPr lang="sr-Cyrl-CS" smtClean="0"/>
              <a:t> </a:t>
            </a:r>
            <a:r>
              <a:rPr lang="en-US" smtClean="0"/>
              <a:t>/</a:t>
            </a:r>
            <a:r>
              <a:rPr lang="sr-Cyrl-CS" smtClean="0"/>
              <a:t> </a:t>
            </a:r>
            <a:r>
              <a:rPr lang="en-US" smtClean="0"/>
              <a:t>paraparezu</a:t>
            </a:r>
            <a:endParaRPr lang="sr-Cyrl-CS" smtClean="0"/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Procena pacijenata sa lezijom kičmene moždine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sr-Latn-CS" smtClean="0"/>
              <a:t>1. neurološka procena nivoa oštećenja</a:t>
            </a:r>
          </a:p>
          <a:p>
            <a:pPr>
              <a:buFontTx/>
              <a:buNone/>
            </a:pPr>
            <a:r>
              <a:rPr lang="sr-Latn-CS" smtClean="0"/>
              <a:t>2. stepen  lezije kičmene moždine (kompletna) </a:t>
            </a:r>
          </a:p>
          <a:p>
            <a:pPr>
              <a:buFontTx/>
              <a:buNone/>
            </a:pPr>
            <a:r>
              <a:rPr lang="sr-Latn-CS" smtClean="0"/>
              <a:t>3. određivanje motornih i senzornih skokova</a:t>
            </a:r>
          </a:p>
          <a:p>
            <a:pPr marL="457200" indent="-457200"/>
            <a:endParaRPr lang="sr-Latn-CS" smtClean="0"/>
          </a:p>
          <a:p>
            <a:pPr marL="457200" indent="-457200"/>
            <a:r>
              <a:rPr lang="sr-Latn-CS" smtClean="0"/>
              <a:t>Aksoni senzitivnih spinalnih neurona ulaze, a motorni aksoni izlaze iz kičmene moždine preko spinalnih korenova.</a:t>
            </a:r>
          </a:p>
          <a:p>
            <a:pPr marL="457200" indent="-457200"/>
            <a:r>
              <a:rPr lang="sr-Latn-CS" smtClean="0"/>
              <a:t>Svaki koren dobija informacije sa određenog dela kože – dermatom</a:t>
            </a:r>
          </a:p>
          <a:p>
            <a:pPr marL="457200" indent="-457200"/>
            <a:r>
              <a:rPr lang="sr-Latn-CS" smtClean="0"/>
              <a:t>Motorna vlakna svakog korena inervišu grupu mišića - miotom </a:t>
            </a:r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Procena pacijenata sa lezijom kičmene moždine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r-Latn-CS" smtClean="0"/>
              <a:t>Ispitivanjem dermatoma i miotoma možemo odrediti mesto oštećenja kičmene moždine</a:t>
            </a:r>
          </a:p>
          <a:p>
            <a:r>
              <a:rPr lang="sr-Latn-CS" smtClean="0"/>
              <a:t>Neurološki nivo označava najniži segment kičmene moždine sa normalnom motornom funkcijom i senzibilitetom sa obe strane</a:t>
            </a:r>
          </a:p>
          <a:p>
            <a:r>
              <a:rPr lang="sr-Latn-CS" smtClean="0"/>
              <a:t>Skeletni nivo se odnosi na najveću povredu kičmenog stuba dijagnostikovana uz rendgenski snimak</a:t>
            </a:r>
          </a:p>
          <a:p>
            <a:r>
              <a:rPr lang="sr-Latn-CS" smtClean="0"/>
              <a:t>Senziotivni i motorni skor predstavlja numerički rezultat ispitivanja stepena neurološkog deficita usled lezije kičmene moždine</a:t>
            </a:r>
            <a:endParaRPr lang="en-US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CS" smtClean="0"/>
              <a:t>Faze lezije kičmene moždine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24800" cy="487375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b="1" smtClean="0"/>
              <a:t>hipotonija</a:t>
            </a:r>
            <a:r>
              <a:rPr lang="ru-RU" b="1" smtClean="0"/>
              <a:t> </a:t>
            </a:r>
            <a:r>
              <a:rPr lang="sr-Latn-CS" smtClean="0"/>
              <a:t>( </a:t>
            </a:r>
            <a:r>
              <a:rPr lang="en-US" smtClean="0"/>
              <a:t>dijashisis</a:t>
            </a:r>
            <a:r>
              <a:rPr lang="ru-RU" smtClean="0"/>
              <a:t> ) – </a:t>
            </a:r>
            <a:r>
              <a:rPr lang="en-US" smtClean="0"/>
              <a:t>usled</a:t>
            </a:r>
            <a:r>
              <a:rPr lang="sr-Cyrl-CS" smtClean="0"/>
              <a:t> </a:t>
            </a:r>
            <a:r>
              <a:rPr lang="en-US" smtClean="0"/>
              <a:t>spinalnog</a:t>
            </a:r>
            <a:r>
              <a:rPr lang="sr-Cyrl-CS" smtClean="0"/>
              <a:t> </a:t>
            </a:r>
            <a:r>
              <a:rPr lang="en-US" smtClean="0"/>
              <a:t>šoka</a:t>
            </a:r>
            <a:r>
              <a:rPr lang="sr-Cyrl-CS" smtClean="0"/>
              <a:t>. </a:t>
            </a:r>
            <a:r>
              <a:rPr lang="en-US" smtClean="0"/>
              <a:t>Karakteriše</a:t>
            </a:r>
            <a:r>
              <a:rPr lang="sr-Cyrl-CS" smtClean="0"/>
              <a:t> </a:t>
            </a:r>
            <a:r>
              <a:rPr lang="en-US" smtClean="0"/>
              <a:t>potpunom</a:t>
            </a:r>
            <a:r>
              <a:rPr lang="sr-Cyrl-CS" smtClean="0"/>
              <a:t> </a:t>
            </a:r>
            <a:r>
              <a:rPr lang="en-US" smtClean="0"/>
              <a:t>mlitavom</a:t>
            </a:r>
            <a:r>
              <a:rPr lang="sr-Cyrl-CS" smtClean="0"/>
              <a:t> </a:t>
            </a:r>
            <a:r>
              <a:rPr lang="en-US" smtClean="0"/>
              <a:t>oduzetošću</a:t>
            </a:r>
            <a:r>
              <a:rPr lang="sr-Cyrl-CS" smtClean="0"/>
              <a:t> </a:t>
            </a:r>
            <a:r>
              <a:rPr lang="en-US" smtClean="0"/>
              <a:t>svih</a:t>
            </a:r>
            <a:r>
              <a:rPr lang="sr-Cyrl-CS" smtClean="0"/>
              <a:t> </a:t>
            </a:r>
            <a:r>
              <a:rPr lang="en-US" smtClean="0"/>
              <a:t>mišića</a:t>
            </a:r>
            <a:r>
              <a:rPr lang="sr-Cyrl-CS" smtClean="0"/>
              <a:t> </a:t>
            </a:r>
            <a:r>
              <a:rPr lang="en-US" smtClean="0"/>
              <a:t>ispod</a:t>
            </a:r>
            <a:r>
              <a:rPr lang="sr-Cyrl-CS" smtClean="0"/>
              <a:t> </a:t>
            </a:r>
            <a:r>
              <a:rPr lang="en-US" smtClean="0"/>
              <a:t>mesta</a:t>
            </a:r>
            <a:r>
              <a:rPr lang="sr-Cyrl-CS" smtClean="0"/>
              <a:t> </a:t>
            </a:r>
            <a:r>
              <a:rPr lang="en-US" smtClean="0"/>
              <a:t>lezije</a:t>
            </a:r>
            <a:r>
              <a:rPr lang="sr-Cyrl-CS" smtClean="0"/>
              <a:t>, </a:t>
            </a:r>
            <a:r>
              <a:rPr lang="en-US" smtClean="0"/>
              <a:t>gubitkom</a:t>
            </a:r>
            <a:r>
              <a:rPr lang="sr-Cyrl-CS" smtClean="0"/>
              <a:t> </a:t>
            </a:r>
            <a:r>
              <a:rPr lang="en-US" smtClean="0"/>
              <a:t>senzibiliteta</a:t>
            </a:r>
            <a:r>
              <a:rPr lang="sr-Cyrl-CS" smtClean="0"/>
              <a:t> </a:t>
            </a:r>
            <a:r>
              <a:rPr lang="en-US" smtClean="0"/>
              <a:t>za</a:t>
            </a:r>
            <a:r>
              <a:rPr lang="sr-Cyrl-CS" smtClean="0"/>
              <a:t> </a:t>
            </a:r>
            <a:r>
              <a:rPr lang="en-US" smtClean="0"/>
              <a:t>sve</a:t>
            </a:r>
            <a:r>
              <a:rPr lang="sr-Cyrl-CS" smtClean="0"/>
              <a:t> </a:t>
            </a:r>
            <a:r>
              <a:rPr lang="en-US" smtClean="0"/>
              <a:t>kvalitete</a:t>
            </a:r>
            <a:r>
              <a:rPr lang="sr-Cyrl-CS" smtClean="0"/>
              <a:t> </a:t>
            </a:r>
            <a:r>
              <a:rPr lang="en-US" smtClean="0"/>
              <a:t>ispod</a:t>
            </a:r>
            <a:r>
              <a:rPr lang="sr-Cyrl-CS" smtClean="0"/>
              <a:t> </a:t>
            </a:r>
            <a:r>
              <a:rPr lang="en-US" smtClean="0"/>
              <a:t>mesta</a:t>
            </a:r>
            <a:r>
              <a:rPr lang="sr-Cyrl-CS" smtClean="0"/>
              <a:t> </a:t>
            </a:r>
            <a:r>
              <a:rPr lang="en-US" smtClean="0"/>
              <a:t>lezije</a:t>
            </a:r>
            <a:r>
              <a:rPr lang="sr-Cyrl-CS" smtClean="0"/>
              <a:t>, </a:t>
            </a:r>
            <a:r>
              <a:rPr lang="en-US" smtClean="0"/>
              <a:t>paralizom</a:t>
            </a:r>
            <a:r>
              <a:rPr lang="sr-Cyrl-CS" smtClean="0"/>
              <a:t> </a:t>
            </a:r>
            <a:r>
              <a:rPr lang="en-US" smtClean="0"/>
              <a:t>bešike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debelog</a:t>
            </a:r>
            <a:r>
              <a:rPr lang="sr-Cyrl-CS" smtClean="0"/>
              <a:t> </a:t>
            </a:r>
            <a:r>
              <a:rPr lang="en-US" smtClean="0"/>
              <a:t>creva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njihovih</a:t>
            </a:r>
            <a:r>
              <a:rPr lang="sr-Cyrl-CS" smtClean="0"/>
              <a:t> </a:t>
            </a:r>
            <a:r>
              <a:rPr lang="en-US" smtClean="0"/>
              <a:t>sfinktera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nemogućnošću</a:t>
            </a:r>
            <a:r>
              <a:rPr lang="sr-Cyrl-CS" smtClean="0"/>
              <a:t> </a:t>
            </a:r>
            <a:r>
              <a:rPr lang="en-US" smtClean="0"/>
              <a:t>voljnog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refleksnog</a:t>
            </a:r>
            <a:r>
              <a:rPr lang="sr-Cyrl-CS" smtClean="0"/>
              <a:t> </a:t>
            </a:r>
            <a:r>
              <a:rPr lang="en-US" smtClean="0"/>
              <a:t>pražnjenja</a:t>
            </a:r>
            <a:r>
              <a:rPr lang="sr-Cyrl-CS" smtClean="0"/>
              <a:t>, </a:t>
            </a:r>
            <a:r>
              <a:rPr lang="en-US" smtClean="0"/>
              <a:t>paralizom</a:t>
            </a:r>
            <a:r>
              <a:rPr lang="sr-Cyrl-CS" smtClean="0"/>
              <a:t> </a:t>
            </a:r>
            <a:r>
              <a:rPr lang="en-US" smtClean="0"/>
              <a:t>svih</a:t>
            </a:r>
            <a:r>
              <a:rPr lang="sr-Cyrl-CS" smtClean="0"/>
              <a:t> </a:t>
            </a:r>
            <a:r>
              <a:rPr lang="en-US" smtClean="0"/>
              <a:t>vegetativnih</a:t>
            </a:r>
            <a:r>
              <a:rPr lang="sr-Cyrl-CS" smtClean="0"/>
              <a:t> </a:t>
            </a:r>
            <a:r>
              <a:rPr lang="en-US" smtClean="0"/>
              <a:t>funkcija</a:t>
            </a:r>
            <a:r>
              <a:rPr lang="sr-Cyrl-CS" smtClean="0"/>
              <a:t> </a:t>
            </a:r>
            <a:r>
              <a:rPr lang="en-US" smtClean="0"/>
              <a:t>sa</a:t>
            </a:r>
            <a:r>
              <a:rPr lang="sr-Cyrl-CS" smtClean="0"/>
              <a:t> </a:t>
            </a:r>
            <a:r>
              <a:rPr lang="en-US" smtClean="0"/>
              <a:t>teškim</a:t>
            </a:r>
            <a:r>
              <a:rPr lang="sr-Cyrl-CS" smtClean="0"/>
              <a:t> </a:t>
            </a:r>
            <a:r>
              <a:rPr lang="en-US" smtClean="0"/>
              <a:t>trofičkim</a:t>
            </a:r>
            <a:r>
              <a:rPr lang="sr-Cyrl-CS" smtClean="0"/>
              <a:t> </a:t>
            </a:r>
            <a:r>
              <a:rPr lang="en-US" smtClean="0"/>
              <a:t>poremećajima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razvojem</a:t>
            </a:r>
            <a:r>
              <a:rPr lang="sr-Cyrl-CS" smtClean="0"/>
              <a:t> </a:t>
            </a:r>
            <a:r>
              <a:rPr lang="en-US" smtClean="0"/>
              <a:t>dekubitusa</a:t>
            </a:r>
            <a:r>
              <a:rPr lang="sr-Cyrl-CS" smtClean="0"/>
              <a:t>. </a:t>
            </a:r>
            <a:r>
              <a:rPr lang="en-US" smtClean="0"/>
              <a:t>Traje</a:t>
            </a:r>
            <a:r>
              <a:rPr lang="sr-Cyrl-CS" smtClean="0"/>
              <a:t> 3-4 </a:t>
            </a:r>
            <a:r>
              <a:rPr lang="en-US" smtClean="0"/>
              <a:t>nedelje</a:t>
            </a:r>
            <a:r>
              <a:rPr lang="sr-Cyrl-CS" smtClean="0"/>
              <a:t> </a:t>
            </a:r>
            <a:r>
              <a:rPr lang="en-US" smtClean="0"/>
              <a:t>ili</a:t>
            </a:r>
            <a:r>
              <a:rPr lang="sr-Cyrl-CS" smtClean="0"/>
              <a:t> </a:t>
            </a:r>
            <a:r>
              <a:rPr lang="en-US" smtClean="0"/>
              <a:t>nekoliko</a:t>
            </a:r>
            <a:r>
              <a:rPr lang="sr-Cyrl-CS" smtClean="0"/>
              <a:t> </a:t>
            </a:r>
            <a:r>
              <a:rPr lang="en-US" smtClean="0"/>
              <a:t>meseci</a:t>
            </a:r>
            <a:r>
              <a:rPr lang="sr-Cyrl-CS" smtClean="0"/>
              <a:t> </a:t>
            </a:r>
            <a:r>
              <a:rPr lang="en-US" smtClean="0"/>
              <a:t>ili</a:t>
            </a:r>
            <a:r>
              <a:rPr lang="sr-Cyrl-CS" smtClean="0"/>
              <a:t> </a:t>
            </a:r>
            <a:r>
              <a:rPr lang="en-US" smtClean="0"/>
              <a:t>trajno</a:t>
            </a:r>
            <a:r>
              <a:rPr lang="sr-Cyrl-CS" smtClean="0"/>
              <a:t> .</a:t>
            </a:r>
          </a:p>
          <a:p>
            <a:pPr>
              <a:lnSpc>
                <a:spcPct val="90000"/>
              </a:lnSpc>
            </a:pPr>
            <a:r>
              <a:rPr lang="sr-Cyrl-CS" b="1" smtClean="0"/>
              <a:t> </a:t>
            </a:r>
            <a:r>
              <a:rPr lang="en-US" b="1" smtClean="0"/>
              <a:t>spastičnost</a:t>
            </a:r>
            <a:r>
              <a:rPr lang="sr-Cyrl-CS" b="1" smtClean="0"/>
              <a:t> – </a:t>
            </a:r>
            <a:r>
              <a:rPr lang="en-US" smtClean="0"/>
              <a:t>kasnije</a:t>
            </a:r>
            <a:r>
              <a:rPr lang="sr-Cyrl-CS" smtClean="0"/>
              <a:t>, </a:t>
            </a:r>
            <a:r>
              <a:rPr lang="en-US" smtClean="0"/>
              <a:t>najdalje</a:t>
            </a:r>
            <a:r>
              <a:rPr lang="sr-Cyrl-CS" smtClean="0"/>
              <a:t> </a:t>
            </a:r>
            <a:r>
              <a:rPr lang="en-US" smtClean="0"/>
              <a:t>u</a:t>
            </a:r>
            <a:r>
              <a:rPr lang="sr-Cyrl-CS" smtClean="0"/>
              <a:t> </a:t>
            </a:r>
            <a:r>
              <a:rPr lang="en-US" smtClean="0"/>
              <a:t>periodu</a:t>
            </a:r>
            <a:r>
              <a:rPr lang="sr-Cyrl-CS" smtClean="0"/>
              <a:t> </a:t>
            </a:r>
            <a:r>
              <a:rPr lang="en-US" smtClean="0"/>
              <a:t>od</a:t>
            </a:r>
            <a:r>
              <a:rPr lang="sr-Cyrl-CS" smtClean="0"/>
              <a:t> 6 </a:t>
            </a:r>
            <a:r>
              <a:rPr lang="en-US" smtClean="0"/>
              <a:t>nedelja</a:t>
            </a:r>
            <a:r>
              <a:rPr lang="sr-Cyrl-CS" smtClean="0"/>
              <a:t>. </a:t>
            </a:r>
            <a:r>
              <a:rPr lang="en-US" smtClean="0"/>
              <a:t>Povećana</a:t>
            </a:r>
            <a:r>
              <a:rPr lang="sr-Cyrl-CS" smtClean="0"/>
              <a:t> </a:t>
            </a:r>
            <a:r>
              <a:rPr lang="en-US" smtClean="0"/>
              <a:t>je</a:t>
            </a:r>
            <a:r>
              <a:rPr lang="sr-Cyrl-CS" smtClean="0"/>
              <a:t> </a:t>
            </a:r>
            <a:r>
              <a:rPr lang="en-US" smtClean="0"/>
              <a:t>refleksna</a:t>
            </a:r>
            <a:r>
              <a:rPr lang="sr-Cyrl-CS" smtClean="0"/>
              <a:t> </a:t>
            </a:r>
            <a:r>
              <a:rPr lang="en-US" smtClean="0"/>
              <a:t>aktivnost</a:t>
            </a:r>
            <a:r>
              <a:rPr lang="sr-Cyrl-CS" smtClean="0"/>
              <a:t> </a:t>
            </a:r>
            <a:r>
              <a:rPr lang="en-US" smtClean="0"/>
              <a:t>očuvane</a:t>
            </a:r>
            <a:r>
              <a:rPr lang="sr-Cyrl-CS" smtClean="0"/>
              <a:t> </a:t>
            </a:r>
            <a:r>
              <a:rPr lang="en-US" smtClean="0"/>
              <a:t>kičmene</a:t>
            </a:r>
            <a:r>
              <a:rPr lang="sr-Cyrl-CS" smtClean="0"/>
              <a:t> </a:t>
            </a:r>
            <a:r>
              <a:rPr lang="en-US" smtClean="0"/>
              <a:t>moždine</a:t>
            </a:r>
            <a:r>
              <a:rPr lang="sr-Cyrl-CS" smtClean="0"/>
              <a:t> </a:t>
            </a:r>
            <a:r>
              <a:rPr lang="en-US" smtClean="0"/>
              <a:t>ispod</a:t>
            </a:r>
            <a:r>
              <a:rPr lang="sr-Cyrl-CS" smtClean="0"/>
              <a:t> </a:t>
            </a:r>
            <a:r>
              <a:rPr lang="en-US" smtClean="0"/>
              <a:t>mesta</a:t>
            </a:r>
            <a:r>
              <a:rPr lang="sr-Cyrl-CS" smtClean="0"/>
              <a:t> </a:t>
            </a:r>
            <a:r>
              <a:rPr lang="en-US" smtClean="0"/>
              <a:t>preseka</a:t>
            </a:r>
            <a:r>
              <a:rPr lang="sr-Cyrl-CS" smtClean="0"/>
              <a:t>. </a:t>
            </a:r>
            <a:r>
              <a:rPr lang="en-US" smtClean="0"/>
              <a:t>Pojačani</a:t>
            </a:r>
            <a:r>
              <a:rPr lang="sr-Cyrl-CS" smtClean="0"/>
              <a:t> </a:t>
            </a:r>
            <a:r>
              <a:rPr lang="en-US" smtClean="0"/>
              <a:t>su</a:t>
            </a:r>
            <a:r>
              <a:rPr lang="sr-Cyrl-CS" smtClean="0"/>
              <a:t> </a:t>
            </a:r>
            <a:r>
              <a:rPr lang="en-US" smtClean="0"/>
              <a:t>MTR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tonus</a:t>
            </a:r>
            <a:r>
              <a:rPr lang="sr-Cyrl-CS" smtClean="0"/>
              <a:t>, </a:t>
            </a:r>
            <a:r>
              <a:rPr lang="en-US" smtClean="0"/>
              <a:t>refleksi</a:t>
            </a:r>
            <a:r>
              <a:rPr lang="sr-Cyrl-CS" smtClean="0"/>
              <a:t> </a:t>
            </a:r>
            <a:r>
              <a:rPr lang="en-US" smtClean="0"/>
              <a:t>pražnjenja</a:t>
            </a:r>
            <a:r>
              <a:rPr lang="sr-Cyrl-CS" smtClean="0"/>
              <a:t> </a:t>
            </a:r>
            <a:r>
              <a:rPr lang="en-US" smtClean="0"/>
              <a:t>mokraćne</a:t>
            </a:r>
            <a:r>
              <a:rPr lang="sr-Cyrl-CS" smtClean="0"/>
              <a:t> </a:t>
            </a:r>
            <a:r>
              <a:rPr lang="en-US" smtClean="0"/>
              <a:t>bešike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debelog</a:t>
            </a:r>
            <a:r>
              <a:rPr lang="sr-Cyrl-CS" smtClean="0"/>
              <a:t> </a:t>
            </a:r>
            <a:r>
              <a:rPr lang="en-US" smtClean="0"/>
              <a:t>creva</a:t>
            </a:r>
            <a:r>
              <a:rPr lang="sr-Cyrl-CS" smtClean="0"/>
              <a:t> </a:t>
            </a:r>
            <a:r>
              <a:rPr lang="en-US" smtClean="0"/>
              <a:t>i</a:t>
            </a:r>
            <a:r>
              <a:rPr lang="sr-Cyrl-CS" smtClean="0"/>
              <a:t> </a:t>
            </a:r>
            <a:r>
              <a:rPr lang="en-US" smtClean="0"/>
              <a:t>tonus</a:t>
            </a:r>
            <a:r>
              <a:rPr lang="sr-Cyrl-CS" smtClean="0"/>
              <a:t> </a:t>
            </a:r>
            <a:r>
              <a:rPr lang="en-US" smtClean="0"/>
              <a:t>fleksora </a:t>
            </a:r>
          </a:p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>
                <a:cs typeface="Times New Roman" pitchFamily="18" charset="0"/>
              </a:rPr>
              <a:t>ASIA SKALA OŠTEĆENJA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77200" cy="4873752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90000"/>
              </a:lnSpc>
              <a:buNone/>
            </a:pPr>
            <a:r>
              <a:rPr lang="hr-HR" b="1" smtClean="0">
                <a:cs typeface="Times New Roman" pitchFamily="18" charset="0"/>
              </a:rPr>
              <a:t>A kompletno oštećenje</a:t>
            </a:r>
            <a:r>
              <a:rPr lang="hr-HR" smtClean="0">
                <a:cs typeface="Times New Roman" pitchFamily="18" charset="0"/>
              </a:rPr>
              <a:t> (ne postoji očuvanost niti motornih niti senzitivnih funkcija u sakralnim segmentima S4-S5)</a:t>
            </a:r>
            <a:endParaRPr lang="hr-HR" b="1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hr-HR" b="1" smtClean="0">
                <a:cs typeface="Times New Roman" pitchFamily="18" charset="0"/>
              </a:rPr>
              <a:t>B inkompletno oštećenje</a:t>
            </a:r>
            <a:r>
              <a:rPr lang="hr-HR" smtClean="0">
                <a:cs typeface="Times New Roman" pitchFamily="18" charset="0"/>
              </a:rPr>
              <a:t> (očuvan je samo senzibilitet ispod neurološkog nivoa obuhvatajući i poslednje sakralne segmente S4-S5)</a:t>
            </a:r>
            <a:endParaRPr lang="hr-HR" b="1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hr-HR" b="1" smtClean="0">
                <a:cs typeface="Times New Roman" pitchFamily="18" charset="0"/>
              </a:rPr>
              <a:t>C inkompletno oštećenje</a:t>
            </a:r>
            <a:r>
              <a:rPr lang="hr-HR" smtClean="0">
                <a:cs typeface="Times New Roman" pitchFamily="18" charset="0"/>
              </a:rPr>
              <a:t> (motorna funkcija je očuvana ispod neurološkog nivoa. Većina ključnih mišića ispod nivoa lezije je ispod ocene 3 prema MMT)</a:t>
            </a:r>
            <a:endParaRPr lang="hr-HR" b="1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hr-HR" b="1" smtClean="0">
                <a:cs typeface="Times New Roman" pitchFamily="18" charset="0"/>
              </a:rPr>
              <a:t>D inkompletno oštećenje</a:t>
            </a:r>
            <a:r>
              <a:rPr lang="hr-HR" smtClean="0">
                <a:cs typeface="Times New Roman" pitchFamily="18" charset="0"/>
              </a:rPr>
              <a:t> (motorna funkcija je očuvana ispod neurološkog nivoa.Većina ključnih mišića ispod neurološkog nivoa je za ocenu 3 ili veću.</a:t>
            </a:r>
            <a:endParaRPr lang="hr-HR" b="1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hr-HR" b="1" smtClean="0">
                <a:cs typeface="Times New Roman" pitchFamily="18" charset="0"/>
              </a:rPr>
              <a:t>E normalan nalaz</a:t>
            </a:r>
            <a:r>
              <a:rPr lang="hr-HR" smtClean="0">
                <a:cs typeface="Times New Roman" pitchFamily="18" charset="0"/>
              </a:rPr>
              <a:t> (motorna i senzitivna funkcija su normalne).</a:t>
            </a:r>
            <a:endParaRPr lang="hr-HR" b="1" smtClean="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None/>
            </a:pPr>
            <a:r>
              <a:rPr lang="hr-HR" b="1" smtClean="0">
                <a:cs typeface="Times New Roman" pitchFamily="18" charset="0"/>
              </a:rPr>
              <a:t>Zona delimične očuvanosti :</a:t>
            </a:r>
            <a:r>
              <a:rPr lang="hr-HR" smtClean="0">
                <a:cs typeface="Times New Roman" pitchFamily="18" charset="0"/>
              </a:rPr>
              <a:t> odnosi se na dermatome i miotome ispod neurološkog nivoa lezije koji su delimično inervisani. Registruje se tačan broj parcijalno denervisanih segmenta na svakoj strani tela.</a:t>
            </a:r>
            <a:endParaRPr lang="hr-HR" b="1" smtClean="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mtClean="0"/>
          </a:p>
          <a:p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220</TotalTime>
  <Words>2601</Words>
  <Application>Microsoft Office PowerPoint</Application>
  <PresentationFormat>On-screen Show (4:3)</PresentationFormat>
  <Paragraphs>638</Paragraphs>
  <Slides>46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46</vt:i4>
      </vt:variant>
    </vt:vector>
  </HeadingPairs>
  <TitlesOfParts>
    <vt:vector size="47" baseType="lpstr">
      <vt:lpstr>Oriel</vt:lpstr>
      <vt:lpstr>Kvadriplegija i paraplegija</vt:lpstr>
      <vt:lpstr>Kvadriplegija i paraplegija</vt:lpstr>
      <vt:lpstr>Kvadriplegija i paraplegija</vt:lpstr>
      <vt:lpstr>Епидемиологија</vt:lpstr>
      <vt:lpstr>Kvadriplegija i paraplegija</vt:lpstr>
      <vt:lpstr>Procena pacijenata sa lezijom kičmene moždine</vt:lpstr>
      <vt:lpstr>Procena pacijenata sa lezijom kičmene moždine</vt:lpstr>
      <vt:lpstr>Faze lezije kičmene moždine</vt:lpstr>
      <vt:lpstr>ASIA SKALA OŠTEĆENJA</vt:lpstr>
      <vt:lpstr>Neurološko ispitivanje</vt:lpstr>
      <vt:lpstr>Neurološko ispitivanje</vt:lpstr>
      <vt:lpstr>Senzitivne ključne tačke</vt:lpstr>
      <vt:lpstr>Motorno ispitivanje - mmt</vt:lpstr>
      <vt:lpstr>Opcioni elmenti motornog ispitivanja</vt:lpstr>
      <vt:lpstr>Senzorni skorovi</vt:lpstr>
      <vt:lpstr>Kompletnost lezije kičmene moždine </vt:lpstr>
      <vt:lpstr>Poremećaji kod para-kvadriplegija</vt:lpstr>
      <vt:lpstr>Osnovni ciljevi rehabilitacije</vt:lpstr>
      <vt:lpstr>Prevencija dekubitusa</vt:lpstr>
      <vt:lpstr>   Održavanje obima pokreta i poboljšanje intaktnih mišića              </vt:lpstr>
      <vt:lpstr>Održavanje obima pokreta i poboljšanje intaktnih mišića</vt:lpstr>
      <vt:lpstr>Automatizacija stolice i mokraćne bešike</vt:lpstr>
      <vt:lpstr>Psihosocijalna reedukacija</vt:lpstr>
      <vt:lpstr>Psihosocijalna reedukacija</vt:lpstr>
      <vt:lpstr>ReWalk</vt:lpstr>
      <vt:lpstr>Nada za paraplegičare</vt:lpstr>
      <vt:lpstr>KINEZITERAPIJA</vt:lpstr>
      <vt:lpstr>  Nega disajnih puteva i disajne vežbe</vt:lpstr>
      <vt:lpstr>Korektivni položaji – položaj na leđima</vt:lpstr>
      <vt:lpstr>Korektivni položaji – položaj na leđima</vt:lpstr>
      <vt:lpstr>Korektivni položaji – na boku</vt:lpstr>
      <vt:lpstr>Terapijski postupci</vt:lpstr>
      <vt:lpstr> Autonomna mokraćna bešika</vt:lpstr>
      <vt:lpstr>Neinhibirana mokraćna bešika </vt:lpstr>
      <vt:lpstr>Spastična mokraćna bešika </vt:lpstr>
      <vt:lpstr>Crede-ov postupak</vt:lpstr>
      <vt:lpstr>Problem defekacije</vt:lpstr>
      <vt:lpstr>Slide 38</vt:lpstr>
      <vt:lpstr>Slide 39</vt:lpstr>
      <vt:lpstr>Slide 40</vt:lpstr>
      <vt:lpstr>Slide 41</vt:lpstr>
      <vt:lpstr>FIM test (Funkcional Independence Measure)</vt:lpstr>
      <vt:lpstr>FIM test</vt:lpstr>
      <vt:lpstr>FIM test</vt:lpstr>
      <vt:lpstr>FIM test</vt:lpstr>
      <vt:lpstr>Ključ ocenjivanja za FIM test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Kvadriplegija i paraplegija</dc:title>
  <dc:creator>*</dc:creator>
  <cp:lastModifiedBy>*</cp:lastModifiedBy>
  <cp:revision>24</cp:revision>
  <dcterms:created xsi:type="dcterms:W3CDTF">2013-10-30T19:17:50Z</dcterms:created>
  <dcterms:modified xsi:type="dcterms:W3CDTF">2013-10-31T06:56:12Z</dcterms:modified>
</cp:coreProperties>
</file>