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90" r:id="rId11"/>
    <p:sldId id="291" r:id="rId12"/>
    <p:sldId id="278" r:id="rId13"/>
    <p:sldId id="279" r:id="rId14"/>
    <p:sldId id="280" r:id="rId15"/>
    <p:sldId id="266" r:id="rId16"/>
    <p:sldId id="267" r:id="rId17"/>
    <p:sldId id="268" r:id="rId18"/>
    <p:sldId id="274" r:id="rId19"/>
    <p:sldId id="263" r:id="rId20"/>
    <p:sldId id="269" r:id="rId21"/>
    <p:sldId id="270" r:id="rId22"/>
    <p:sldId id="272" r:id="rId23"/>
    <p:sldId id="273" r:id="rId24"/>
    <p:sldId id="275" r:id="rId25"/>
    <p:sldId id="276" r:id="rId26"/>
    <p:sldId id="277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07A686-E374-4564-95FF-9FA831052AF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D0C2C8-2A47-444C-B7AE-C77B812BDF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MULTIPLA SKLEROZA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Prema toku kliničke slike imamo sledeću p</a:t>
            </a:r>
            <a:r>
              <a:rPr lang="sr-Latn-CS" smtClean="0"/>
              <a:t>odelu:</a:t>
            </a:r>
            <a:endParaRPr lang="en-US" smtClean="0"/>
          </a:p>
          <a:p>
            <a:r>
              <a:rPr lang="en-US" smtClean="0"/>
              <a:t>akutni oblik</a:t>
            </a:r>
            <a:r>
              <a:rPr lang="sr-Latn-CS" smtClean="0"/>
              <a:t> - teška klinička slika, egzitus može nastupiti i posle nekoliko meseci</a:t>
            </a:r>
            <a:endParaRPr lang="en-US" smtClean="0"/>
          </a:p>
          <a:p>
            <a:pPr algn="just"/>
            <a:r>
              <a:rPr lang="en-US" smtClean="0"/>
              <a:t>maligni oblik - na 20 MS jedan slučaj ove forme, (letalitet u prvih pet godina).</a:t>
            </a:r>
          </a:p>
          <a:p>
            <a:pPr algn="just"/>
            <a:r>
              <a:rPr lang="en-US" smtClean="0"/>
              <a:t>benigni oblik - ima povoljan tok, ponekad se, čak i klinički ne manifestuje, pa se na obdukciji umrlih od drugih bolesti mogu naći "plaque-</a:t>
            </a:r>
            <a:r>
              <a:rPr lang="sr-Latn-CS" smtClean="0"/>
              <a:t>	</a:t>
            </a:r>
            <a:r>
              <a:rPr lang="en-US" smtClean="0"/>
              <a:t>ovi".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U razvijenoj fazi bolesti najčešća oštećenja su:</a:t>
            </a:r>
          </a:p>
          <a:p>
            <a:r>
              <a:rPr lang="sr-Latn-CS" smtClean="0"/>
              <a:t>Piramidnog sistema</a:t>
            </a:r>
          </a:p>
          <a:p>
            <a:r>
              <a:rPr lang="sr-Latn-CS" smtClean="0"/>
              <a:t>Cerebeluma</a:t>
            </a:r>
          </a:p>
          <a:p>
            <a:r>
              <a:rPr lang="sr-Latn-CS" smtClean="0"/>
              <a:t>Spinotalamičkog trakta</a:t>
            </a:r>
          </a:p>
          <a:p>
            <a:r>
              <a:rPr lang="sr-Latn-CS" smtClean="0"/>
              <a:t>Optičkog sistema</a:t>
            </a:r>
          </a:p>
          <a:p>
            <a:r>
              <a:rPr lang="sr-Latn-CS" smtClean="0"/>
              <a:t>Moždanog stabla</a:t>
            </a:r>
          </a:p>
          <a:p>
            <a:r>
              <a:rPr lang="sr-Latn-CS" smtClean="0"/>
              <a:t>Psihičke promene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/>
          <a:lstStyle/>
          <a:p>
            <a:pPr>
              <a:buNone/>
            </a:pPr>
            <a:r>
              <a:rPr lang="sr-Latn-CS" smtClean="0"/>
              <a:t>Poremećaji funkcija</a:t>
            </a:r>
          </a:p>
          <a:p>
            <a:r>
              <a:rPr lang="sr-Latn-CS" smtClean="0"/>
              <a:t>hod (</a:t>
            </a:r>
            <a:r>
              <a:rPr lang="sr-Latn-CS" smtClean="0"/>
              <a:t>spastično </a:t>
            </a:r>
            <a:r>
              <a:rPr lang="sr-Latn-CS" smtClean="0"/>
              <a:t>paretičan sa ili bez ataksije)</a:t>
            </a:r>
          </a:p>
          <a:p>
            <a:r>
              <a:rPr lang="sr-Latn-CS" smtClean="0"/>
              <a:t>precizni pokreti ruku (dizmetrija i intencioni tremor)</a:t>
            </a:r>
          </a:p>
          <a:p>
            <a:r>
              <a:rPr lang="sr-Latn-CS" smtClean="0"/>
              <a:t>vid (</a:t>
            </a:r>
            <a:r>
              <a:rPr lang="sr-Latn-CS" smtClean="0"/>
              <a:t>diplopije, bol u dubini oka, </a:t>
            </a:r>
            <a:r>
              <a:rPr lang="sr-Latn-CS" smtClean="0"/>
              <a:t>atrofije optikusa)</a:t>
            </a:r>
          </a:p>
          <a:p>
            <a:r>
              <a:rPr lang="sr-Latn-CS" smtClean="0"/>
              <a:t>govor (skandiran)</a:t>
            </a:r>
          </a:p>
          <a:p>
            <a:r>
              <a:rPr lang="sr-Latn-CS" smtClean="0"/>
              <a:t>sfinktere (retencija, inkontinencija, opstipacija)</a:t>
            </a:r>
          </a:p>
          <a:p>
            <a:r>
              <a:rPr lang="sr-Latn-CS" smtClean="0"/>
              <a:t>potencija</a:t>
            </a:r>
          </a:p>
          <a:p>
            <a:r>
              <a:rPr lang="sr-Latn-CS" smtClean="0"/>
              <a:t>psihičke </a:t>
            </a:r>
            <a:r>
              <a:rPr lang="sr-Latn-CS" smtClean="0"/>
              <a:t>smetnje (intelektualni pad i euforija zbog lezija frontalnog režnja)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U neurološkom nalazu otkrivamo piramidni sindrom:</a:t>
            </a:r>
          </a:p>
          <a:p>
            <a:r>
              <a:rPr lang="sr-Latn-CS" smtClean="0"/>
              <a:t>parapareze</a:t>
            </a:r>
          </a:p>
          <a:p>
            <a:r>
              <a:rPr lang="sr-Latn-CS" smtClean="0"/>
              <a:t>monopareze</a:t>
            </a:r>
          </a:p>
          <a:p>
            <a:r>
              <a:rPr lang="sr-Latn-CS" smtClean="0"/>
              <a:t>tripareze</a:t>
            </a:r>
          </a:p>
          <a:p>
            <a:r>
              <a:rPr lang="sr-Latn-CS" smtClean="0"/>
              <a:t>hemipareze spastičnog tipa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/>
          <a:lstStyle/>
          <a:p>
            <a:r>
              <a:rPr lang="sr-Latn-CS" smtClean="0"/>
              <a:t>Cerebralni ispadi su manje učestali od piramidnih, a ispoljavaju se:</a:t>
            </a:r>
          </a:p>
          <a:p>
            <a:r>
              <a:rPr lang="sr-Latn-CS" smtClean="0"/>
              <a:t>dizartrijom (spor, monoton, skandiran)</a:t>
            </a:r>
          </a:p>
          <a:p>
            <a:r>
              <a:rPr lang="sr-Latn-CS" smtClean="0"/>
              <a:t>asinergijom (nedostatak kordinacije pokreta)</a:t>
            </a:r>
          </a:p>
          <a:p>
            <a:r>
              <a:rPr lang="sr-Latn-CS" smtClean="0"/>
              <a:t>adijadohokinezijom (nemogućnost izvođenja btzih naizmeničnih pokreta)</a:t>
            </a:r>
          </a:p>
          <a:p>
            <a:r>
              <a:rPr lang="sr-Latn-CS" smtClean="0"/>
              <a:t>ataksijom (teturav, nesiguran hod na širokoj osnovi)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preglad likvora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Pregled likvora daje oligoklonalnu reakciju IgG, povećanu količinu IgG, u oko trećine bolesnika nalazi se povećana pleocitoza i hiperalbuminorahija. </a:t>
            </a:r>
            <a:endParaRPr lang="sr-Latn-CS" smtClean="0"/>
          </a:p>
          <a:p>
            <a:r>
              <a:rPr lang="en-US" smtClean="0"/>
              <a:t>Histološki, u plaqe-u se mogu naći T limfociti koji imaju supresorno/ citotoksično/ dejstvo, povećanje IgG i IgA.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Funkcionalna evaluacija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/>
              <a:t>U okviru kliničkog pregleda potrebno je sagledati,</a:t>
            </a:r>
            <a:r>
              <a:rPr lang="sr-Latn-CS" smtClean="0"/>
              <a:t> </a:t>
            </a:r>
            <a:r>
              <a:rPr lang="en-US" smtClean="0"/>
              <a:t>na osnovu neuroloških oštećenja, funkcionalne sposobnosti bolesnika, kao i socijalna ograničenja - hendikep. </a:t>
            </a:r>
            <a:endParaRPr lang="sr-Latn-CS" smtClean="0"/>
          </a:p>
          <a:p>
            <a:pPr algn="just">
              <a:lnSpc>
                <a:spcPct val="90000"/>
              </a:lnSpc>
            </a:pPr>
            <a:r>
              <a:rPr lang="en-US" smtClean="0"/>
              <a:t>Ove pokazatelje i pored nekih kritika najbolje standardizuje EDSS (Expanded Disability Status Scale) prema Kurtzke-u.</a:t>
            </a:r>
          </a:p>
          <a:p>
            <a:pPr algn="just">
              <a:lnSpc>
                <a:spcPct val="90000"/>
              </a:lnSpc>
            </a:pPr>
            <a:r>
              <a:rPr lang="en-US" smtClean="0"/>
              <a:t>Prema Hauser-u testira se vremenska sposobnost ambulacije u dužini od 8 metara.</a:t>
            </a:r>
            <a:r>
              <a:rPr lang="sr-Latn-CS" smtClean="0"/>
              <a:t> </a:t>
            </a:r>
            <a:r>
              <a:rPr lang="en-US" smtClean="0"/>
              <a:t>Ovde je suština da što je pacijent sposobniji to je i vreme kraće za savladjivanje ovog rastojanja.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Modifikovana skala ometenosti prema Kurtzke-u</a:t>
            </a:r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33400" y="1524000"/>
          <a:ext cx="7239000" cy="5029200"/>
        </p:xfrm>
        <a:graphic>
          <a:graphicData uri="http://schemas.openxmlformats.org/presentationml/2006/ole">
            <p:oleObj spid="_x0000_s1026" name="Document" r:id="rId3" imgW="5669280" imgH="3488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funkcionalna procena prema kliničkoj slici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stanje spastičnosti</a:t>
            </a:r>
          </a:p>
          <a:p>
            <a:r>
              <a:rPr lang="sr-Latn-CS" smtClean="0"/>
              <a:t>ataksija</a:t>
            </a:r>
          </a:p>
          <a:p>
            <a:r>
              <a:rPr lang="sr-Latn-CS" smtClean="0"/>
              <a:t>vrtoglavice</a:t>
            </a:r>
          </a:p>
          <a:p>
            <a:r>
              <a:rPr lang="sr-Latn-CS" smtClean="0"/>
              <a:t>smetnje ravnoteže</a:t>
            </a:r>
          </a:p>
          <a:p>
            <a:r>
              <a:rPr lang="sr-Latn-CS" smtClean="0"/>
              <a:t>smetnje senzibiliteta</a:t>
            </a:r>
          </a:p>
          <a:p>
            <a:r>
              <a:rPr lang="sr-Latn-CS" smtClean="0"/>
              <a:t>smetnje kontrole moktaćne bešike</a:t>
            </a:r>
          </a:p>
          <a:p>
            <a:r>
              <a:rPr lang="sr-Latn-CS" smtClean="0"/>
              <a:t>ostale smetnje - izdržljivost, disanje, trofika, edemi, osteoporoza, krvotok, govor i dr.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cs typeface="Times New Roman" pitchFamily="18" charset="0"/>
              </a:rPr>
              <a:t>Novomodifikovana </a:t>
            </a:r>
            <a:r>
              <a:rPr lang="sl-SI" sz="3200" smtClean="0">
                <a:cs typeface="Times New Roman" pitchFamily="18" charset="0"/>
              </a:rPr>
              <a:t>Aschwort skala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4" name="Group 60"/>
          <p:cNvGrpSpPr>
            <a:grpSpLocks noGrp="1"/>
          </p:cNvGrpSpPr>
          <p:nvPr>
            <p:ph sz="quarter" idx="1"/>
          </p:nvPr>
        </p:nvGrpSpPr>
        <p:grpSpPr bwMode="auto">
          <a:xfrm>
            <a:off x="457200" y="1600200"/>
            <a:ext cx="7467600" cy="4873625"/>
            <a:chOff x="-3" y="-3"/>
            <a:chExt cx="3183" cy="4783"/>
          </a:xfrm>
        </p:grpSpPr>
        <p:grpSp>
          <p:nvGrpSpPr>
            <p:cNvPr id="5" name="Group 58"/>
            <p:cNvGrpSpPr>
              <a:grpSpLocks/>
            </p:cNvGrpSpPr>
            <p:nvPr/>
          </p:nvGrpSpPr>
          <p:grpSpPr bwMode="auto">
            <a:xfrm>
              <a:off x="0" y="0"/>
              <a:ext cx="3177" cy="4777"/>
              <a:chOff x="0" y="0"/>
              <a:chExt cx="3177" cy="4777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0" y="0"/>
                <a:ext cx="426" cy="748"/>
                <a:chOff x="0" y="0"/>
                <a:chExt cx="426" cy="748"/>
              </a:xfrm>
            </p:grpSpPr>
            <p:sp>
              <p:nvSpPr>
                <p:cNvPr id="59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4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200" b="1">
                      <a:cs typeface="Times New Roman" pitchFamily="18" charset="0"/>
                    </a:rPr>
                    <a:t>skor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60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2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426" y="0"/>
                <a:ext cx="2751" cy="748"/>
                <a:chOff x="426" y="0"/>
                <a:chExt cx="2751" cy="748"/>
              </a:xfrm>
            </p:grpSpPr>
            <p:sp>
              <p:nvSpPr>
                <p:cNvPr id="57" name="Rectangle 5"/>
                <p:cNvSpPr>
                  <a:spLocks noChangeArrowheads="1"/>
                </p:cNvSpPr>
                <p:nvPr/>
              </p:nvSpPr>
              <p:spPr bwMode="auto">
                <a:xfrm>
                  <a:off x="469" y="0"/>
                  <a:ext cx="2665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200" b="1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en-US" sz="1200" b="1">
                      <a:cs typeface="Times New Roman" pitchFamily="18" charset="0"/>
                    </a:rPr>
                    <a:t>Opis paramatera novomodifikovane ASCHWORT skale (2002)</a:t>
                  </a:r>
                </a:p>
                <a:p>
                  <a:pPr eaLnBrk="0" hangingPunct="0"/>
                  <a:r>
                    <a:rPr lang="en-US" sz="1200" b="1">
                      <a:cs typeface="Times New Roman" pitchFamily="18" charset="0"/>
                    </a:rPr>
                    <a:t>  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58" name="Rectangle 24"/>
                <p:cNvSpPr>
                  <a:spLocks noChangeArrowheads="1"/>
                </p:cNvSpPr>
                <p:nvPr/>
              </p:nvSpPr>
              <p:spPr bwMode="auto">
                <a:xfrm>
                  <a:off x="426" y="0"/>
                  <a:ext cx="275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0" y="748"/>
                <a:ext cx="426" cy="518"/>
                <a:chOff x="0" y="748"/>
                <a:chExt cx="426" cy="518"/>
              </a:xfrm>
            </p:grpSpPr>
            <p:sp>
              <p:nvSpPr>
                <p:cNvPr id="55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748"/>
                  <a:ext cx="3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- 2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56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4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426" y="748"/>
                <a:ext cx="2751" cy="518"/>
                <a:chOff x="426" y="748"/>
                <a:chExt cx="2751" cy="518"/>
              </a:xfrm>
            </p:grpSpPr>
            <p:sp>
              <p:nvSpPr>
                <p:cNvPr id="53" name="Rectangle 7"/>
                <p:cNvSpPr>
                  <a:spLocks noChangeArrowheads="1"/>
                </p:cNvSpPr>
                <p:nvPr/>
              </p:nvSpPr>
              <p:spPr bwMode="auto">
                <a:xfrm>
                  <a:off x="469" y="748"/>
                  <a:ext cx="26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izražen hipotonus, tonus se ne povećava ni kroz fasilitaciju ni stimulaciju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54" name="Rectangle 28"/>
                <p:cNvSpPr>
                  <a:spLocks noChangeArrowheads="1"/>
                </p:cNvSpPr>
                <p:nvPr/>
              </p:nvSpPr>
              <p:spPr bwMode="auto">
                <a:xfrm>
                  <a:off x="426" y="748"/>
                  <a:ext cx="27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0" y="1266"/>
                <a:ext cx="426" cy="518"/>
                <a:chOff x="0" y="1266"/>
                <a:chExt cx="426" cy="518"/>
              </a:xfrm>
            </p:grpSpPr>
            <p:sp>
              <p:nvSpPr>
                <p:cNvPr id="51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3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- 1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52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4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426" y="1266"/>
                <a:ext cx="2751" cy="518"/>
                <a:chOff x="426" y="1266"/>
                <a:chExt cx="2751" cy="518"/>
              </a:xfrm>
            </p:grpSpPr>
            <p:sp>
              <p:nvSpPr>
                <p:cNvPr id="49" name="Rectangle 9"/>
                <p:cNvSpPr>
                  <a:spLocks noChangeArrowheads="1"/>
                </p:cNvSpPr>
                <p:nvPr/>
              </p:nvSpPr>
              <p:spPr bwMode="auto">
                <a:xfrm>
                  <a:off x="469" y="1266"/>
                  <a:ext cx="26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laka hipotonija</a:t>
                  </a:r>
                  <a:r>
                    <a:rPr lang="en-US" sz="1200" b="1" smtClean="0">
                      <a:cs typeface="Times New Roman" pitchFamily="18" charset="0"/>
                    </a:rPr>
                    <a:t>,</a:t>
                  </a:r>
                  <a:r>
                    <a:rPr lang="sr-Latn-CS" sz="1200" b="1" smtClean="0">
                      <a:cs typeface="Times New Roman" pitchFamily="18" charset="0"/>
                    </a:rPr>
                    <a:t> </a:t>
                  </a:r>
                  <a:r>
                    <a:rPr lang="en-US" sz="1200" b="1" smtClean="0">
                      <a:cs typeface="Times New Roman" pitchFamily="18" charset="0"/>
                    </a:rPr>
                    <a:t>tonus </a:t>
                  </a:r>
                  <a:r>
                    <a:rPr lang="en-US" sz="1200" b="1">
                      <a:cs typeface="Times New Roman" pitchFamily="18" charset="0"/>
                    </a:rPr>
                    <a:t>se može povećati kroz stimulaciju i fasilitaciju 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50" name="Rectangle 32"/>
                <p:cNvSpPr>
                  <a:spLocks noChangeArrowheads="1"/>
                </p:cNvSpPr>
                <p:nvPr/>
              </p:nvSpPr>
              <p:spPr bwMode="auto">
                <a:xfrm>
                  <a:off x="426" y="1266"/>
                  <a:ext cx="27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0" y="1784"/>
                <a:ext cx="426" cy="403"/>
                <a:chOff x="0" y="1784"/>
                <a:chExt cx="426" cy="403"/>
              </a:xfrm>
            </p:grpSpPr>
            <p:sp>
              <p:nvSpPr>
                <p:cNvPr id="47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784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  0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48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426" y="1784"/>
                <a:ext cx="2751" cy="403"/>
                <a:chOff x="426" y="1784"/>
                <a:chExt cx="2751" cy="403"/>
              </a:xfrm>
            </p:grpSpPr>
            <p:sp>
              <p:nvSpPr>
                <p:cNvPr id="45" name="Rectangle 11"/>
                <p:cNvSpPr>
                  <a:spLocks noChangeArrowheads="1"/>
                </p:cNvSpPr>
                <p:nvPr/>
              </p:nvSpPr>
              <p:spPr bwMode="auto">
                <a:xfrm>
                  <a:off x="469" y="1784"/>
                  <a:ext cx="26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cs typeface="Times New Roman" pitchFamily="18" charset="0"/>
                    </a:rPr>
                    <a:t>normalni tonus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46" name="Rectangle 36"/>
                <p:cNvSpPr>
                  <a:spLocks noChangeArrowheads="1"/>
                </p:cNvSpPr>
                <p:nvPr/>
              </p:nvSpPr>
              <p:spPr bwMode="auto">
                <a:xfrm>
                  <a:off x="426" y="1784"/>
                  <a:ext cx="27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0" y="2187"/>
                <a:ext cx="426" cy="633"/>
                <a:chOff x="0" y="2187"/>
                <a:chExt cx="426" cy="633"/>
              </a:xfrm>
            </p:grpSpPr>
            <p:sp>
              <p:nvSpPr>
                <p:cNvPr id="43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187"/>
                  <a:ext cx="340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  1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44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187"/>
                  <a:ext cx="42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426" y="2187"/>
                <a:ext cx="2751" cy="633"/>
                <a:chOff x="426" y="2187"/>
                <a:chExt cx="2751" cy="633"/>
              </a:xfrm>
            </p:grpSpPr>
            <p:sp>
              <p:nvSpPr>
                <p:cNvPr id="41" name="Rectangle 13"/>
                <p:cNvSpPr>
                  <a:spLocks noChangeArrowheads="1"/>
                </p:cNvSpPr>
                <p:nvPr/>
              </p:nvSpPr>
              <p:spPr bwMode="auto">
                <a:xfrm>
                  <a:off x="469" y="2187"/>
                  <a:ext cx="2665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cs typeface="Times New Roman" pitchFamily="18" charset="0"/>
                    </a:rPr>
                    <a:t>lako povišen tonus; iznenada se javlja otpor koji brzo popušta; na kraju pokreta javlja se otpor, ako se telesni segment kroz pokret brzo kreće.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42" name="Rectangle 40"/>
                <p:cNvSpPr>
                  <a:spLocks noChangeArrowheads="1"/>
                </p:cNvSpPr>
                <p:nvPr/>
              </p:nvSpPr>
              <p:spPr bwMode="auto">
                <a:xfrm>
                  <a:off x="426" y="2187"/>
                  <a:ext cx="2751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3"/>
              <p:cNvGrpSpPr>
                <a:grpSpLocks/>
              </p:cNvGrpSpPr>
              <p:nvPr/>
            </p:nvGrpSpPr>
            <p:grpSpPr bwMode="auto">
              <a:xfrm>
                <a:off x="0" y="2820"/>
                <a:ext cx="426" cy="518"/>
                <a:chOff x="0" y="2820"/>
                <a:chExt cx="426" cy="518"/>
              </a:xfrm>
            </p:grpSpPr>
            <p:sp>
              <p:nvSpPr>
                <p:cNvPr id="39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2820"/>
                  <a:ext cx="3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200" b="1">
                      <a:cs typeface="Times New Roman" pitchFamily="18" charset="0"/>
                    </a:rPr>
                    <a:t>  </a:t>
                  </a:r>
                </a:p>
                <a:p>
                  <a:r>
                    <a:rPr lang="en-US" sz="1200" b="1">
                      <a:cs typeface="Times New Roman" pitchFamily="18" charset="0"/>
                    </a:rPr>
                    <a:t>  2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40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4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45"/>
              <p:cNvGrpSpPr>
                <a:grpSpLocks/>
              </p:cNvGrpSpPr>
              <p:nvPr/>
            </p:nvGrpSpPr>
            <p:grpSpPr bwMode="auto">
              <a:xfrm>
                <a:off x="426" y="2820"/>
                <a:ext cx="2751" cy="518"/>
                <a:chOff x="426" y="2820"/>
                <a:chExt cx="2751" cy="518"/>
              </a:xfrm>
            </p:grpSpPr>
            <p:sp>
              <p:nvSpPr>
                <p:cNvPr id="37" name="Rectangle 15"/>
                <p:cNvSpPr>
                  <a:spLocks noChangeArrowheads="1"/>
                </p:cNvSpPr>
                <p:nvPr/>
              </p:nvSpPr>
              <p:spPr bwMode="auto">
                <a:xfrm>
                  <a:off x="469" y="2820"/>
                  <a:ext cx="26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cs typeface="Times New Roman" pitchFamily="18" charset="0"/>
                    </a:rPr>
                    <a:t>lako povišen tonus; pri pokretu javlja se minimalan otpor, koji se jače ispoljava u drugom delu ukupnog opsega pokreta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38" name="Rectangle 44"/>
                <p:cNvSpPr>
                  <a:spLocks noChangeArrowheads="1"/>
                </p:cNvSpPr>
                <p:nvPr/>
              </p:nvSpPr>
              <p:spPr bwMode="auto">
                <a:xfrm>
                  <a:off x="426" y="2820"/>
                  <a:ext cx="27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47"/>
              <p:cNvGrpSpPr>
                <a:grpSpLocks/>
              </p:cNvGrpSpPr>
              <p:nvPr/>
            </p:nvGrpSpPr>
            <p:grpSpPr bwMode="auto">
              <a:xfrm>
                <a:off x="0" y="3338"/>
                <a:ext cx="426" cy="518"/>
                <a:chOff x="0" y="3338"/>
                <a:chExt cx="426" cy="518"/>
              </a:xfrm>
            </p:grpSpPr>
            <p:sp>
              <p:nvSpPr>
                <p:cNvPr id="35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3338"/>
                  <a:ext cx="3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  3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36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3338"/>
                  <a:ext cx="4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49"/>
              <p:cNvGrpSpPr>
                <a:grpSpLocks/>
              </p:cNvGrpSpPr>
              <p:nvPr/>
            </p:nvGrpSpPr>
            <p:grpSpPr bwMode="auto">
              <a:xfrm>
                <a:off x="426" y="3338"/>
                <a:ext cx="2751" cy="518"/>
                <a:chOff x="426" y="3338"/>
                <a:chExt cx="2751" cy="518"/>
              </a:xfrm>
            </p:grpSpPr>
            <p:sp>
              <p:nvSpPr>
                <p:cNvPr id="33" name="Rectangle 17"/>
                <p:cNvSpPr>
                  <a:spLocks noChangeArrowheads="1"/>
                </p:cNvSpPr>
                <p:nvPr/>
              </p:nvSpPr>
              <p:spPr bwMode="auto">
                <a:xfrm>
                  <a:off x="469" y="3338"/>
                  <a:ext cx="26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cs typeface="Times New Roman" pitchFamily="18" charset="0"/>
                    </a:rPr>
                    <a:t>izraženiji otpor pri pokretu (tokom celog opsega pokreta);  telesni segment koji se ispituje još uvek se lako pokreće.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34" name="Rectangle 48"/>
                <p:cNvSpPr>
                  <a:spLocks noChangeArrowheads="1"/>
                </p:cNvSpPr>
                <p:nvPr/>
              </p:nvSpPr>
              <p:spPr bwMode="auto">
                <a:xfrm>
                  <a:off x="426" y="3338"/>
                  <a:ext cx="27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51"/>
              <p:cNvGrpSpPr>
                <a:grpSpLocks/>
              </p:cNvGrpSpPr>
              <p:nvPr/>
            </p:nvGrpSpPr>
            <p:grpSpPr bwMode="auto">
              <a:xfrm>
                <a:off x="0" y="3856"/>
                <a:ext cx="426" cy="403"/>
                <a:chOff x="0" y="3856"/>
                <a:chExt cx="426" cy="403"/>
              </a:xfrm>
            </p:grpSpPr>
            <p:sp>
              <p:nvSpPr>
                <p:cNvPr id="31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3856"/>
                  <a:ext cx="34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200" b="1">
                      <a:cs typeface="Times New Roman" pitchFamily="18" charset="0"/>
                    </a:rPr>
                    <a:t> </a:t>
                  </a: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  4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32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3856"/>
                  <a:ext cx="426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53"/>
              <p:cNvGrpSpPr>
                <a:grpSpLocks/>
              </p:cNvGrpSpPr>
              <p:nvPr/>
            </p:nvGrpSpPr>
            <p:grpSpPr bwMode="auto">
              <a:xfrm>
                <a:off x="426" y="3856"/>
                <a:ext cx="2751" cy="403"/>
                <a:chOff x="426" y="3856"/>
                <a:chExt cx="2751" cy="403"/>
              </a:xfrm>
            </p:grpSpPr>
            <p:sp>
              <p:nvSpPr>
                <p:cNvPr id="29" name="Rectangle 19"/>
                <p:cNvSpPr>
                  <a:spLocks noChangeArrowheads="1"/>
                </p:cNvSpPr>
                <p:nvPr/>
              </p:nvSpPr>
              <p:spPr bwMode="auto">
                <a:xfrm>
                  <a:off x="469" y="3856"/>
                  <a:ext cx="266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1200" b="1">
                      <a:cs typeface="Times New Roman" pitchFamily="18" charset="0"/>
                    </a:rPr>
                    <a:t>izražena mišićna napetost, pasivni pokreti su otežani</a:t>
                  </a: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30" name="Rectangle 52"/>
                <p:cNvSpPr>
                  <a:spLocks noChangeArrowheads="1"/>
                </p:cNvSpPr>
                <p:nvPr/>
              </p:nvSpPr>
              <p:spPr bwMode="auto">
                <a:xfrm>
                  <a:off x="426" y="3856"/>
                  <a:ext cx="275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55"/>
              <p:cNvGrpSpPr>
                <a:grpSpLocks/>
              </p:cNvGrpSpPr>
              <p:nvPr/>
            </p:nvGrpSpPr>
            <p:grpSpPr bwMode="auto">
              <a:xfrm>
                <a:off x="0" y="4259"/>
                <a:ext cx="426" cy="518"/>
                <a:chOff x="0" y="4259"/>
                <a:chExt cx="426" cy="518"/>
              </a:xfrm>
            </p:grpSpPr>
            <p:sp>
              <p:nvSpPr>
                <p:cNvPr id="27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4259"/>
                  <a:ext cx="34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sz="1200" b="1">
                      <a:cs typeface="Times New Roman" pitchFamily="18" charset="0"/>
                    </a:rPr>
                    <a:t>  </a:t>
                  </a:r>
                </a:p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  5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28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4259"/>
                  <a:ext cx="42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57"/>
              <p:cNvGrpSpPr>
                <a:grpSpLocks/>
              </p:cNvGrpSpPr>
              <p:nvPr/>
            </p:nvGrpSpPr>
            <p:grpSpPr bwMode="auto">
              <a:xfrm>
                <a:off x="426" y="4259"/>
                <a:ext cx="2751" cy="518"/>
                <a:chOff x="426" y="4259"/>
                <a:chExt cx="2751" cy="518"/>
              </a:xfrm>
            </p:grpSpPr>
            <p:sp>
              <p:nvSpPr>
                <p:cNvPr id="25" name="Rectangle 21"/>
                <p:cNvSpPr>
                  <a:spLocks noChangeArrowheads="1"/>
                </p:cNvSpPr>
                <p:nvPr/>
              </p:nvSpPr>
              <p:spPr bwMode="auto">
                <a:xfrm>
                  <a:off x="469" y="4259"/>
                  <a:ext cx="2665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sz="1200" b="1">
                    <a:cs typeface="Times New Roman" pitchFamily="18" charset="0"/>
                  </a:endParaRPr>
                </a:p>
                <a:p>
                  <a:r>
                    <a:rPr lang="en-US" sz="1200" b="1">
                      <a:cs typeface="Times New Roman" pitchFamily="18" charset="0"/>
                    </a:rPr>
                    <a:t>izražena rigidnost pri svakom pokretu telesnog ispitivanog segmenta.</a:t>
                  </a:r>
                </a:p>
                <a:p>
                  <a:pPr eaLnBrk="0" hangingPunct="0"/>
                  <a:endParaRPr lang="en-US" b="1"/>
                </a:p>
              </p:txBody>
            </p:sp>
            <p:sp>
              <p:nvSpPr>
                <p:cNvPr id="26" name="Rectangle 56"/>
                <p:cNvSpPr>
                  <a:spLocks noChangeArrowheads="1"/>
                </p:cNvSpPr>
                <p:nvPr/>
              </p:nvSpPr>
              <p:spPr bwMode="auto">
                <a:xfrm>
                  <a:off x="426" y="4259"/>
                  <a:ext cx="275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Rectangle 59"/>
            <p:cNvSpPr>
              <a:spLocks noChangeArrowheads="1"/>
            </p:cNvSpPr>
            <p:nvPr/>
          </p:nvSpPr>
          <p:spPr bwMode="auto">
            <a:xfrm>
              <a:off x="-3" y="-3"/>
              <a:ext cx="3183" cy="4783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MULTIPLA SKLEROZA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smtClean="0"/>
              <a:t>Multipla skleroza (MS) predstavlja demilinizirajuće oboljenje sa varijabilnim tokom i simptomatologijom, i zbog toga svaki program mora biti individualno koncipiran. </a:t>
            </a:r>
          </a:p>
          <a:p>
            <a:r>
              <a:rPr lang="en-US" smtClean="0"/>
              <a:t>Procenjuje se da na svetu ima oko dva miliona obolelih od MS</a:t>
            </a:r>
          </a:p>
          <a:p>
            <a:r>
              <a:rPr lang="en-US" smtClean="0"/>
              <a:t>Kod nas se smatra, na osnovu dosadašnjih istraživanja, da ima oko 6.000 obolelih (Lević et al, 1986)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Terapija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Cilj specifičnog lečenja je da se prekine imuna reakcija odgovorna za nastanak oboljenja.</a:t>
            </a:r>
            <a:endParaRPr lang="sr-Latn-CS" smtClean="0"/>
          </a:p>
          <a:p>
            <a:r>
              <a:rPr lang="sr-Latn-CS" smtClean="0"/>
              <a:t>L</a:t>
            </a:r>
            <a:r>
              <a:rPr lang="en-US" smtClean="0"/>
              <a:t>ekovi </a:t>
            </a:r>
            <a:r>
              <a:rPr lang="sr-Latn-CS" smtClean="0"/>
              <a:t>koju su </a:t>
            </a:r>
            <a:r>
              <a:rPr lang="en-US" smtClean="0"/>
              <a:t>uvedeni u terapiju nisu dali očekivane rezultate. </a:t>
            </a:r>
            <a:endParaRPr lang="sr-Latn-CS" smtClean="0"/>
          </a:p>
          <a:p>
            <a:r>
              <a:rPr lang="en-US" smtClean="0"/>
              <a:t>Nespecifična terapija je usmerena na smanjenje zapaljenske komponente lezije, korigovanje oštećene sprovodljivosti i smanjenje ožiljnih promena na mestu lezije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Terapija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Kortikosteroidi predstavljaju najmoćnije sredstvo zbog svog poznatog antiinflamatornog, antiedematoznog i imunosupresivnog delovanja. </a:t>
            </a:r>
            <a:endParaRPr lang="sr-Latn-CS" smtClean="0"/>
          </a:p>
          <a:p>
            <a:r>
              <a:rPr lang="en-US" smtClean="0"/>
              <a:t>Smanjuju intratekalni nivo IgG i nivoe antitela protiv baznog proteina, kao i broj T limfocita u likvoru. </a:t>
            </a:r>
            <a:endParaRPr lang="sr-Latn-CS" smtClean="0"/>
          </a:p>
          <a:p>
            <a:r>
              <a:rPr lang="en-US" smtClean="0"/>
              <a:t>Danas se smatra da je najbolji način doziranja putem "pulsne terapije" (500 - 1.000 mg kortikosteroida-methyprednisolona u infuziji nekoliko dana uzastopce).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Terapija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Imunosupresivna sredstva (Azathioprin, Prorezid i dr.), iako sa teorijskog stanovišta imaju svoje opravdanje, nisu dala očekivane rezultate. </a:t>
            </a:r>
            <a:endParaRPr lang="sr-Latn-C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Interferon, aplikovan intratekalno, smanjuje stopu egzarcerbacija. Početkom 90-tih godina interferoni beta (1-a,1-b) su zbog svojih imunomodulatornih dejstava uvedeni u kliničku praksu u terapiju MS. 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Pojedine </a:t>
            </a:r>
            <a:r>
              <a:rPr lang="en-US" smtClean="0"/>
              <a:t>studije su pokazale da interferon beta usporava progresiju bolesti, uz povlačenje plakova na NMR-i. Efikasnost interferona beta kod MS ostaje i dalje predmet kliničkog istraživanja.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Terapija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Dijetalna ishrana, uz dodavanje nekih esencijalnih aminokiselina i masnih kiselina, ima takođe svoja opravdanja. </a:t>
            </a:r>
          </a:p>
          <a:p>
            <a:pPr algn="just"/>
            <a:r>
              <a:rPr lang="en-US" smtClean="0"/>
              <a:t>Medikamentozna terapija daje dobre rezultate kod benignih formi, dok kod malignih može imati kratko poboljšanje, ali krajnji ishod je težak invaliditet.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spasticiteta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pPr>
              <a:buNone/>
            </a:pPr>
            <a:r>
              <a:rPr lang="sr-Latn-CS" smtClean="0"/>
              <a:t>Leđna pozicija</a:t>
            </a:r>
          </a:p>
          <a:p>
            <a:r>
              <a:rPr lang="sr-Latn-CS" smtClean="0"/>
              <a:t>smanjenje tonusa karličnog pojasa i DE se izvodi kroz rotaciju karlice uz stabilizaciju gornjeg dela trupa</a:t>
            </a:r>
          </a:p>
          <a:p>
            <a:pPr>
              <a:buNone/>
            </a:pPr>
            <a:r>
              <a:rPr lang="sr-Latn-CS" smtClean="0"/>
              <a:t>Bočna pozicija</a:t>
            </a:r>
          </a:p>
          <a:p>
            <a:r>
              <a:rPr lang="sr-Latn-CS" smtClean="0"/>
              <a:t>izolovana mobilizacija ramena ili karlice kroz suprotno kretanje ramena i karlice</a:t>
            </a:r>
          </a:p>
          <a:p>
            <a:pPr>
              <a:buNone/>
            </a:pPr>
            <a:r>
              <a:rPr lang="sr-Latn-CS" smtClean="0"/>
              <a:t>Trbušna pozicija</a:t>
            </a:r>
          </a:p>
          <a:p>
            <a:r>
              <a:rPr lang="sr-Latn-CS" smtClean="0"/>
              <a:t>nepovoljna pozicija zbog povećanja lumbalne lordoze što uslovljava ekstenziju kukova, pa se izvodi kroz modifikaciju uz pomoć peziball ili valjka 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spasticiteta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Detoniziranje preko leđa u sedećoj poziciji</a:t>
            </a:r>
          </a:p>
          <a:p>
            <a:r>
              <a:rPr lang="sr-Latn-CS" smtClean="0"/>
              <a:t>pacijent sedi (velika površina oslonca), sa nogama oslonjenim na meku podlogu</a:t>
            </a:r>
          </a:p>
          <a:p>
            <a:r>
              <a:rPr lang="sr-Latn-CS" smtClean="0"/>
              <a:t>terapeut </a:t>
            </a:r>
            <a:r>
              <a:rPr lang="sr-Latn-CS" smtClean="0"/>
              <a:t>stoji iza pacijenta i izvodi pokrete u sve tri ravni</a:t>
            </a:r>
          </a:p>
          <a:p>
            <a:r>
              <a:rPr lang="sr-Latn-CS" smtClean="0"/>
              <a:t>pokreti trupa unutar površine oslonca dovode do detonizacije</a:t>
            </a:r>
          </a:p>
          <a:p>
            <a:r>
              <a:rPr lang="sr-Latn-CS" smtClean="0"/>
              <a:t>kod nestabilnog sedenja predlaže se polusedeći položaj sa osloncem, ovaj položaj je veoma značajan kod lezije dubokog senzibiliteta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spasticiteta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sr-Latn-CS" smtClean="0"/>
              <a:t>Mobilizacija stopala dovodi do desenzibilizacije i detonizacije stopala (gornji i donji skočni zglob)</a:t>
            </a:r>
          </a:p>
          <a:p>
            <a:r>
              <a:rPr lang="sr-Latn-CS" smtClean="0"/>
              <a:t>Mobilizacija spastičkog mišića sprovodi se kroz poprečno istezanje sa rotacijom i istezanjem dužine preko granične zglobne pokretljivosti</a:t>
            </a:r>
          </a:p>
          <a:p>
            <a:r>
              <a:rPr lang="sr-Latn-CS" smtClean="0"/>
              <a:t>Aktivitet pri stajanju na obe noge - smanjenje spazma, aferencija i </a:t>
            </a:r>
            <a:r>
              <a:rPr lang="sr-Latn-CS" smtClean="0"/>
              <a:t>pravilana postura</a:t>
            </a:r>
            <a:endParaRPr lang="sr-Latn-CS" smtClean="0"/>
          </a:p>
          <a:p>
            <a:r>
              <a:rPr lang="sr-Latn-CS" smtClean="0"/>
              <a:t>Aktivitet kod stajanja na jednoj nozi - nesmetan hod</a:t>
            </a:r>
          </a:p>
          <a:p>
            <a:r>
              <a:rPr lang="sr-Latn-CS" smtClean="0"/>
              <a:t>Ustajanje iz kolica - relaksacija hipertoničnih fleksornih grupa na DE kroz mobilizaciju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Poremećaji hoda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Genu recurvatum</a:t>
            </a:r>
          </a:p>
          <a:p>
            <a:pPr>
              <a:buNone/>
            </a:pPr>
            <a:r>
              <a:rPr lang="sr-Latn-CS" smtClean="0"/>
              <a:t>najčešći razlog deficit u oblasti kukova i stopala:</a:t>
            </a:r>
          </a:p>
          <a:p>
            <a:r>
              <a:rPr lang="sr-Latn-CS" smtClean="0"/>
              <a:t>Retrakcija u kukovima zbog povišenog tonusa</a:t>
            </a:r>
          </a:p>
          <a:p>
            <a:r>
              <a:rPr lang="sr-Latn-CS" smtClean="0"/>
              <a:t>Fleksija kukova zbog smanjene aktivnosti ekstenzira kukovađ</a:t>
            </a:r>
          </a:p>
          <a:p>
            <a:r>
              <a:rPr lang="sr-Latn-CS" smtClean="0"/>
              <a:t>Visok tonus u zadnjoj loži potkolenice</a:t>
            </a:r>
          </a:p>
          <a:p>
            <a:r>
              <a:rPr lang="sr-Latn-CS" smtClean="0"/>
              <a:t>Deformacija stopala</a:t>
            </a:r>
          </a:p>
          <a:p>
            <a:r>
              <a:rPr lang="sr-Latn-CS" smtClean="0"/>
              <a:t>Kombinacija navedenih razloga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Poremećaji hoda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Cirkumdukcija nastaje zbog:</a:t>
            </a:r>
          </a:p>
          <a:p>
            <a:r>
              <a:rPr lang="sr-Latn-CS" smtClean="0"/>
              <a:t>Nefiziološka faza stajanja</a:t>
            </a:r>
          </a:p>
          <a:p>
            <a:r>
              <a:rPr lang="sr-Latn-CS" smtClean="0"/>
              <a:t>Visok tonus ekstenzora na DE</a:t>
            </a:r>
          </a:p>
          <a:p>
            <a:r>
              <a:rPr lang="sr-Latn-CS" smtClean="0"/>
              <a:t>Smanjen tonus na DE</a:t>
            </a:r>
          </a:p>
          <a:p>
            <a:r>
              <a:rPr lang="sr-Latn-CS" smtClean="0"/>
              <a:t>Kombinacija navedenih razloga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kod hipotonije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sr-Latn-CS" smtClean="0"/>
              <a:t>U kliničkoj slici snižen tonus se ispoljava kod pacijenta kao deficit odnosno slabost snage</a:t>
            </a:r>
          </a:p>
          <a:p>
            <a:r>
              <a:rPr lang="sr-Latn-CS" smtClean="0"/>
              <a:t>Osnovni razlozi:</a:t>
            </a:r>
          </a:p>
          <a:p>
            <a:r>
              <a:rPr lang="sr-Latn-CS" smtClean="0"/>
              <a:t>1. Slabost inervacije agonista</a:t>
            </a:r>
          </a:p>
          <a:p>
            <a:r>
              <a:rPr lang="sr-Latn-CS" smtClean="0"/>
              <a:t>2. Oštećenja aferentnih i eferentnih puteva CNS-a</a:t>
            </a:r>
          </a:p>
          <a:p>
            <a:r>
              <a:rPr lang="sr-Latn-CS" smtClean="0"/>
              <a:t>3. Kombinacija oba razloga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MULTIPLA SKLEROZA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Početak bolesti je obično rezervisan za period od 20 do 40 godina, a vrhunac oboljenja je oko 30 godine</a:t>
            </a:r>
          </a:p>
          <a:p>
            <a:r>
              <a:rPr lang="en-US" smtClean="0"/>
              <a:t>Benignije forme po pravilu počinju ranije</a:t>
            </a:r>
            <a:r>
              <a:rPr lang="sr-Latn-CS" smtClean="0"/>
              <a:t>, </a:t>
            </a:r>
            <a:r>
              <a:rPr lang="en-US" smtClean="0"/>
              <a:t>a malignije </a:t>
            </a:r>
            <a:r>
              <a:rPr lang="en-US" smtClean="0"/>
              <a:t>kasnij</a:t>
            </a:r>
            <a:r>
              <a:rPr lang="sr-Latn-CS" smtClean="0"/>
              <a:t>im godinama</a:t>
            </a:r>
            <a:r>
              <a:rPr lang="en-US" smtClean="0"/>
              <a:t> </a:t>
            </a:r>
            <a:endParaRPr lang="en-US" smtClean="0"/>
          </a:p>
          <a:p>
            <a:r>
              <a:rPr lang="en-US" smtClean="0"/>
              <a:t>Veoma retki su slučajevi pojave oboljenja u ranijem periodu ili posle 60 godina, premda je u literaturi opisano da i kod dece i kod staraca može da počne razvoj MS (Marra 1984., Vranešević 1979.).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kod hipotonije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Osnovni ciljevi kineziterapije:</a:t>
            </a:r>
          </a:p>
          <a:p>
            <a:r>
              <a:rPr lang="sr-Latn-CS" smtClean="0"/>
              <a:t>1. Detonizacija antagonista</a:t>
            </a:r>
          </a:p>
          <a:p>
            <a:r>
              <a:rPr lang="sr-Latn-CS" smtClean="0"/>
              <a:t>2. Stimulacione tehnika (lupkanje, trljanje, krio)</a:t>
            </a:r>
          </a:p>
          <a:p>
            <a:r>
              <a:rPr lang="sr-Latn-CS" smtClean="0"/>
              <a:t>3. Aktivacija protiv otpora</a:t>
            </a:r>
          </a:p>
          <a:p>
            <a:r>
              <a:rPr lang="sr-Latn-CS" smtClean="0"/>
              <a:t>4. Aproksimacija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kod hipotonije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Kineziterapija se sprovodi kroz:</a:t>
            </a:r>
          </a:p>
          <a:p>
            <a:r>
              <a:rPr lang="sr-Latn-CS" smtClean="0"/>
              <a:t>1. Aktiviranje trbušne muskulature (PNF, dijagonalna aktivacija)</a:t>
            </a:r>
          </a:p>
          <a:p>
            <a:r>
              <a:rPr lang="sr-Latn-CS" smtClean="0"/>
              <a:t>2. Aktiviranje ekstenzora kuka</a:t>
            </a:r>
          </a:p>
          <a:p>
            <a:r>
              <a:rPr lang="sr-Latn-CS" smtClean="0"/>
              <a:t>3. Aktiviranje DE i donjeg dela leđa po Brunkowu</a:t>
            </a:r>
          </a:p>
          <a:p>
            <a:r>
              <a:rPr lang="sr-Latn-CS" smtClean="0"/>
              <a:t>4. Aktiviranje GE i gornjeg dela leđa (PNF, Bobath, Bunkow)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ataksije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Kod ataksije nalazimo kombinaciju fiksacije:</a:t>
            </a:r>
          </a:p>
          <a:p>
            <a:r>
              <a:rPr lang="sr-Latn-CS" smtClean="0"/>
              <a:t>povišenog tonusa</a:t>
            </a:r>
          </a:p>
          <a:p>
            <a:r>
              <a:rPr lang="sr-Latn-CS" smtClean="0"/>
              <a:t>sniženog tonusa</a:t>
            </a:r>
          </a:p>
          <a:p>
            <a:r>
              <a:rPr lang="sr-Latn-CS" smtClean="0"/>
              <a:t>smetnje kordinacije</a:t>
            </a:r>
          </a:p>
          <a:p>
            <a:r>
              <a:rPr lang="sr-Latn-CS" smtClean="0"/>
              <a:t>ispade površinskog i dubokog senzibiliteta</a:t>
            </a:r>
          </a:p>
          <a:p>
            <a:pPr>
              <a:buNone/>
            </a:pPr>
            <a:endParaRPr lang="sr-Latn-CS" smtClean="0"/>
          </a:p>
          <a:p>
            <a:pPr>
              <a:buNone/>
            </a:pPr>
            <a:r>
              <a:rPr lang="sr-Latn-CS" smtClean="0"/>
              <a:t>Osnovni cilj je uspostavljanje zajedničkog obrasca držanja i pokreta, najčešće kroz primenu izometrijskih kontrakcija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ataksije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sr-Latn-CS" smtClean="0"/>
              <a:t>Kineziterapija se sprovodi sedećoj poziciji na:</a:t>
            </a:r>
          </a:p>
          <a:p>
            <a:r>
              <a:rPr lang="sr-Latn-CS" smtClean="0"/>
              <a:t>1. Stabilnom sedištu sa naslonjenom glavom  (mobilizacija mišića ramenog pojasa i vratne regije)</a:t>
            </a:r>
          </a:p>
          <a:p>
            <a:r>
              <a:rPr lang="sr-Latn-CS" smtClean="0"/>
              <a:t>2. Labilnom sedište sa naslonjenom glavom              (iz ove pozicije vrši se toniziranje donjeg dela leđa i vođenje pokreta ramenog pojasa)</a:t>
            </a:r>
          </a:p>
          <a:p>
            <a:r>
              <a:rPr lang="sr-Latn-CS" smtClean="0"/>
              <a:t>3. Pozicija stabilnog stajanja sa labavim osloncem za trup i gornje ekstremitete                             (toniziranje donjih ekstremiteta i trupa uz istovremenu mobilnost ramena)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ataksije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Kontrakture - ograničenje aktivnih pokreta</a:t>
            </a:r>
          </a:p>
          <a:p>
            <a:r>
              <a:rPr lang="sr-Latn-CS" smtClean="0"/>
              <a:t>osnovni vid kineziterapije kod kontraktura je aktivan pokret</a:t>
            </a:r>
          </a:p>
          <a:p>
            <a:r>
              <a:rPr lang="sr-Latn-CS" smtClean="0"/>
              <a:t>izbegavati bol tokom terapije</a:t>
            </a:r>
          </a:p>
          <a:p>
            <a:r>
              <a:rPr lang="sr-Latn-CS" smtClean="0"/>
              <a:t>gipsane udlage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Frenkelove vežbe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sr-Latn-CS" smtClean="0"/>
              <a:t>serija vežbi sa povećanjem složenosti za popravljanje proprioceptivne kontrole DE</a:t>
            </a:r>
          </a:p>
          <a:p>
            <a:r>
              <a:rPr lang="sr-Latn-CS" smtClean="0"/>
              <a:t>počinju sa jednostavnim pokretima uz uključivanje zemljine teže i kasnije složeniji pokreti</a:t>
            </a:r>
          </a:p>
          <a:p>
            <a:r>
              <a:rPr lang="sr-Latn-CS" smtClean="0"/>
              <a:t>položaj pacijenta da može da prati pogledom pokrete</a:t>
            </a:r>
          </a:p>
          <a:p>
            <a:r>
              <a:rPr lang="sr-Latn-CS" smtClean="0"/>
              <a:t>vežbe se izvode pod kontolom terapeuta</a:t>
            </a:r>
          </a:p>
          <a:p>
            <a:r>
              <a:rPr lang="sr-Latn-CS" smtClean="0"/>
              <a:t>pozicioniranje pacijenta, pokreti spori i precizni</a:t>
            </a:r>
          </a:p>
          <a:p>
            <a:r>
              <a:rPr lang="sr-Latn-CS" smtClean="0"/>
              <a:t>da bi se izbegao zamor svaki pokret se ne izvodi više od četiri puta u seriji</a:t>
            </a:r>
          </a:p>
          <a:p>
            <a:r>
              <a:rPr lang="sr-Latn-CS" smtClean="0"/>
              <a:t>vežbe se izvode u supinaciji, u sedećem i stojećem položaju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MULTIPLA SKLEROZA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Prema geografskoj rasprostranjenosti dosadašnja ispitivanja ukazuju da je veći broj zastupljen u područjima koja su severnija, a da je u Africi ovo oboljenje veoma retko i da se uglavnom javlja kod belaca koji su imigrirali. </a:t>
            </a:r>
          </a:p>
          <a:p>
            <a:r>
              <a:rPr lang="en-US" smtClean="0"/>
              <a:t>Higijenski uslovi, prema nekim autorima (Dean 1974., Poskanzer 1963.) pokazuju analogiju kao i kod poliomyelitisa, uz obrazloženje da slabi higijenski uslovi "štite od MS". </a:t>
            </a:r>
          </a:p>
          <a:p>
            <a:r>
              <a:rPr lang="en-US" smtClean="0"/>
              <a:t>U vezi sa ishranom i profesijom, autori koji su se bavili ovim problemom nisu našli korelaciju koja bi bila značajnije statistički potvrđena.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Patogeneza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Demijelinizacija je proces u vidu liziranja mijelina i odvija se u prisustvu mononukleara, što govori za imunološku prirodu oboljenja.</a:t>
            </a:r>
          </a:p>
          <a:p>
            <a:pPr>
              <a:lnSpc>
                <a:spcPct val="90000"/>
              </a:lnSpc>
              <a:buNone/>
            </a:pPr>
            <a:r>
              <a:rPr lang="en-US" smtClean="0"/>
              <a:t>Postoje određene pretpostavke o imunološkom procesu uz učešće virusa: </a:t>
            </a:r>
          </a:p>
          <a:p>
            <a:pPr>
              <a:lnSpc>
                <a:spcPct val="90000"/>
              </a:lnSpc>
            </a:pPr>
            <a:r>
              <a:rPr lang="en-US" smtClean="0"/>
              <a:t>direktan akt virusa na oligodendrocite koji stvaraju i održavaju mijelin, </a:t>
            </a:r>
          </a:p>
          <a:p>
            <a:pPr>
              <a:lnSpc>
                <a:spcPct val="90000"/>
              </a:lnSpc>
            </a:pPr>
            <a:r>
              <a:rPr lang="en-US" smtClean="0"/>
              <a:t>izazivanje imunološkog odgovora na virus koji se nalaze u oligodendrocitima i mijelinu, </a:t>
            </a:r>
          </a:p>
          <a:p>
            <a:pPr>
              <a:lnSpc>
                <a:spcPct val="90000"/>
              </a:lnSpc>
            </a:pPr>
            <a:r>
              <a:rPr lang="en-US" smtClean="0"/>
              <a:t>oštećenje mijelina neurotoksičnim agensom koji je oslobođen kod odložene reakcije</a:t>
            </a:r>
            <a:r>
              <a:rPr lang="sr-Latn-CS" smtClean="0"/>
              <a:t> h</a:t>
            </a:r>
            <a:r>
              <a:rPr lang="en-US" smtClean="0"/>
              <a:t>ipersenzibilnosti, </a:t>
            </a:r>
          </a:p>
          <a:p>
            <a:pPr>
              <a:lnSpc>
                <a:spcPct val="90000"/>
              </a:lnSpc>
            </a:pPr>
            <a:r>
              <a:rPr lang="en-US" smtClean="0"/>
              <a:t>imunološki odgovor na nepoznate antigene koji imaju ukrštenu reakciju sa CNS.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Patogeneza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Osnovna lezija u CNS kod MS je "plaque" ognjište demijelinizacije, veličine od mikroskopske lezije do nekoliko cm u prečniku.</a:t>
            </a:r>
          </a:p>
          <a:p>
            <a:endParaRPr lang="en-US" smtClean="0"/>
          </a:p>
          <a:p>
            <a:r>
              <a:rPr lang="en-US" smtClean="0"/>
              <a:t>Predilekciona mesta su: periventrikularno, kortikalno, optički nervi, corpus callosum, moždano stablo, cerebellum, medula spinalis, posebno njen cervikalni deo.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en-US" smtClean="0"/>
              <a:t>Klinička slika može biti raznovrsna i u početku oponašati bilo koju neurološku bolest. U dijagnostici najvažniji je klinički nalaz, jer specifičnog laboratorijskog testa za dokazivanje bolesti nema. </a:t>
            </a:r>
            <a:endParaRPr lang="sr-Latn-CS" smtClean="0"/>
          </a:p>
          <a:p>
            <a:r>
              <a:rPr lang="en-US" smtClean="0"/>
              <a:t>Osnovno pravilo je "diseminovanost lezija u prostoru i vremenu". </a:t>
            </a:r>
          </a:p>
          <a:p>
            <a:r>
              <a:rPr lang="sr-Latn-CS" smtClean="0"/>
              <a:t>Š</a:t>
            </a:r>
            <a:r>
              <a:rPr lang="en-US" smtClean="0"/>
              <a:t>arkot</a:t>
            </a:r>
            <a:r>
              <a:rPr lang="sr-Latn-CS" smtClean="0"/>
              <a:t>ov </a:t>
            </a:r>
            <a:r>
              <a:rPr lang="en-US" smtClean="0"/>
              <a:t>trijas </a:t>
            </a:r>
            <a:r>
              <a:rPr lang="en-US" smtClean="0"/>
              <a:t>simptoma</a:t>
            </a:r>
            <a:r>
              <a:rPr lang="sr-Latn-CS" smtClean="0"/>
              <a:t> </a:t>
            </a:r>
            <a:r>
              <a:rPr lang="en-US" smtClean="0"/>
              <a:t>-</a:t>
            </a:r>
            <a:r>
              <a:rPr lang="sr-Latn-CS" smtClean="0"/>
              <a:t> </a:t>
            </a:r>
            <a:r>
              <a:rPr lang="en-US" smtClean="0"/>
              <a:t>spasticitet</a:t>
            </a:r>
            <a:r>
              <a:rPr lang="en-US" smtClean="0"/>
              <a:t>, ataksija, skandiran govor</a:t>
            </a:r>
            <a:r>
              <a:rPr lang="sr-Latn-CS" smtClean="0"/>
              <a:t> i </a:t>
            </a:r>
            <a:r>
              <a:rPr lang="en-US" smtClean="0"/>
              <a:t>Wartenberga (pravilo suprotnosti), ali osnovna karakteristika je diseminiranost.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Demijalinizacija </a:t>
            </a:r>
            <a:r>
              <a:rPr lang="en-US" smtClean="0"/>
              <a:t>uslovljava smanjenu sprovodljivost a kod potpune demijelinizacije vlakno ne može da sprovodi visokofrekventne impulse i narušena transmisija impulsa</a:t>
            </a:r>
          </a:p>
          <a:p>
            <a:r>
              <a:rPr lang="en-US" smtClean="0"/>
              <a:t>posebno naru</a:t>
            </a:r>
            <a:r>
              <a:rPr lang="sr-Latn-CS" smtClean="0"/>
              <a:t>šava</a:t>
            </a:r>
            <a:r>
              <a:rPr lang="en-US" smtClean="0"/>
              <a:t> duboki senzibilitet, tako da pacijent mora to kompenzirati drugim čulima radi održavanja koordinacije.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klinička slika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en-US" smtClean="0"/>
              <a:t>Oboljenje ide u fazama, sa pogoršanjima i poboljšanjima, a između su remisije. </a:t>
            </a:r>
            <a:endParaRPr lang="sr-Latn-CS" smtClean="0"/>
          </a:p>
          <a:p>
            <a:r>
              <a:rPr lang="en-US" smtClean="0"/>
              <a:t>Recidiv </a:t>
            </a:r>
            <a:r>
              <a:rPr lang="en-US" smtClean="0"/>
              <a:t>nazivamo "šub</a:t>
            </a:r>
            <a:r>
              <a:rPr lang="en-US" smtClean="0"/>
              <a:t>"</a:t>
            </a:r>
            <a:endParaRPr lang="sr-Latn-CS" smtClean="0"/>
          </a:p>
          <a:p>
            <a:r>
              <a:rPr lang="sr-Latn-CS" smtClean="0"/>
              <a:t>Faza pogoršanja (egzacerbacije) - akutni novi nervni ispadi</a:t>
            </a:r>
          </a:p>
          <a:p>
            <a:r>
              <a:rPr lang="sr-Latn-CS" smtClean="0"/>
              <a:t>Faza progresije bolesti - stalno pogoršanje kliničke slike</a:t>
            </a:r>
          </a:p>
          <a:p>
            <a:r>
              <a:rPr lang="sr-Latn-CS" smtClean="0"/>
              <a:t>Uzroci smrti nastaju najčešće zbog interkurentnih infekcija koje su posledica respiratorne infekcije i retencije mokraće</a:t>
            </a:r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1818</Words>
  <Application>Microsoft Office PowerPoint</Application>
  <PresentationFormat>On-screen Show (4:3)</PresentationFormat>
  <Paragraphs>219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Oriel</vt:lpstr>
      <vt:lpstr>Document</vt:lpstr>
      <vt:lpstr>MULTIPLA SKLEROZA</vt:lpstr>
      <vt:lpstr>MULTIPLA SKLEROZA</vt:lpstr>
      <vt:lpstr>MULTIPLA SKLEROZA</vt:lpstr>
      <vt:lpstr>MULTIPLA SKLEROZA</vt:lpstr>
      <vt:lpstr>Patogeneza</vt:lpstr>
      <vt:lpstr>Patogeneza</vt:lpstr>
      <vt:lpstr>klinička slika</vt:lpstr>
      <vt:lpstr>klinička slika</vt:lpstr>
      <vt:lpstr>klinička slika</vt:lpstr>
      <vt:lpstr>Klinička slika</vt:lpstr>
      <vt:lpstr>Klinička slika</vt:lpstr>
      <vt:lpstr>klinička slika</vt:lpstr>
      <vt:lpstr>klinička slika</vt:lpstr>
      <vt:lpstr>klinička slika</vt:lpstr>
      <vt:lpstr>preglad likvora</vt:lpstr>
      <vt:lpstr>Funkcionalna evaluacija</vt:lpstr>
      <vt:lpstr>Modifikovana skala ometenosti prema Kurtzke-u</vt:lpstr>
      <vt:lpstr>funkcionalna procena prema kliničkoj slici</vt:lpstr>
      <vt:lpstr>Novomodifikovana Aschwort skala </vt:lpstr>
      <vt:lpstr>Terapija</vt:lpstr>
      <vt:lpstr>Terapija</vt:lpstr>
      <vt:lpstr>Terapija</vt:lpstr>
      <vt:lpstr>Terapija</vt:lpstr>
      <vt:lpstr>Kineziterapija spasticiteta</vt:lpstr>
      <vt:lpstr>Kineziterapija spasticiteta </vt:lpstr>
      <vt:lpstr>Kineziterapija spasticiteta </vt:lpstr>
      <vt:lpstr>Poremećaji hoda</vt:lpstr>
      <vt:lpstr>Poremećaji hoda</vt:lpstr>
      <vt:lpstr>Kineziterapija kod hipotonije</vt:lpstr>
      <vt:lpstr>Kineziterapija kod hipotonije</vt:lpstr>
      <vt:lpstr>Kineziterapija kod hipotonije</vt:lpstr>
      <vt:lpstr>Kineziterapija ataksije</vt:lpstr>
      <vt:lpstr>Kineziterapija ataksije</vt:lpstr>
      <vt:lpstr>Kineziterapija ataksije</vt:lpstr>
      <vt:lpstr>Frenkelove vežbe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MULTIPLA SKLEROZA</dc:title>
  <dc:creator>*</dc:creator>
  <cp:lastModifiedBy>*</cp:lastModifiedBy>
  <cp:revision>26</cp:revision>
  <dcterms:created xsi:type="dcterms:W3CDTF">2013-11-11T20:48:54Z</dcterms:created>
  <dcterms:modified xsi:type="dcterms:W3CDTF">2013-11-13T19:35:39Z</dcterms:modified>
</cp:coreProperties>
</file>