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7"/>
  </p:notesMasterIdLst>
  <p:sldIdLst>
    <p:sldId id="256" r:id="rId2"/>
    <p:sldId id="278" r:id="rId3"/>
    <p:sldId id="257" r:id="rId4"/>
    <p:sldId id="282" r:id="rId5"/>
    <p:sldId id="351" r:id="rId6"/>
    <p:sldId id="258" r:id="rId7"/>
    <p:sldId id="259" r:id="rId8"/>
    <p:sldId id="260" r:id="rId9"/>
    <p:sldId id="352" r:id="rId10"/>
    <p:sldId id="261" r:id="rId11"/>
    <p:sldId id="354" r:id="rId12"/>
    <p:sldId id="283" r:id="rId13"/>
    <p:sldId id="262" r:id="rId14"/>
    <p:sldId id="266" r:id="rId15"/>
    <p:sldId id="353" r:id="rId16"/>
    <p:sldId id="264" r:id="rId17"/>
    <p:sldId id="284" r:id="rId18"/>
    <p:sldId id="355" r:id="rId19"/>
    <p:sldId id="265" r:id="rId20"/>
    <p:sldId id="276" r:id="rId21"/>
    <p:sldId id="356" r:id="rId22"/>
    <p:sldId id="357" r:id="rId23"/>
    <p:sldId id="358" r:id="rId24"/>
    <p:sldId id="359" r:id="rId25"/>
    <p:sldId id="360" r:id="rId26"/>
    <p:sldId id="361" r:id="rId27"/>
    <p:sldId id="362" r:id="rId28"/>
    <p:sldId id="363" r:id="rId29"/>
    <p:sldId id="364" r:id="rId30"/>
    <p:sldId id="365" r:id="rId31"/>
    <p:sldId id="366" r:id="rId32"/>
    <p:sldId id="367" r:id="rId33"/>
    <p:sldId id="368" r:id="rId34"/>
    <p:sldId id="369" r:id="rId35"/>
    <p:sldId id="370" r:id="rId36"/>
    <p:sldId id="371" r:id="rId37"/>
    <p:sldId id="372" r:id="rId38"/>
    <p:sldId id="374" r:id="rId39"/>
    <p:sldId id="375" r:id="rId40"/>
    <p:sldId id="376" r:id="rId41"/>
    <p:sldId id="373" r:id="rId42"/>
    <p:sldId id="377" r:id="rId43"/>
    <p:sldId id="378" r:id="rId44"/>
    <p:sldId id="379" r:id="rId45"/>
    <p:sldId id="380" r:id="rId46"/>
    <p:sldId id="381" r:id="rId47"/>
    <p:sldId id="382" r:id="rId48"/>
    <p:sldId id="383" r:id="rId49"/>
    <p:sldId id="319" r:id="rId50"/>
    <p:sldId id="320" r:id="rId51"/>
    <p:sldId id="321" r:id="rId52"/>
    <p:sldId id="322" r:id="rId53"/>
    <p:sldId id="323" r:id="rId54"/>
    <p:sldId id="324" r:id="rId55"/>
    <p:sldId id="325" r:id="rId56"/>
    <p:sldId id="326" r:id="rId57"/>
    <p:sldId id="327" r:id="rId58"/>
    <p:sldId id="328" r:id="rId59"/>
    <p:sldId id="329" r:id="rId60"/>
    <p:sldId id="330" r:id="rId61"/>
    <p:sldId id="331" r:id="rId62"/>
    <p:sldId id="332" r:id="rId63"/>
    <p:sldId id="333" r:id="rId64"/>
    <p:sldId id="334" r:id="rId65"/>
    <p:sldId id="335" r:id="rId66"/>
    <p:sldId id="336" r:id="rId67"/>
    <p:sldId id="337" r:id="rId68"/>
    <p:sldId id="338" r:id="rId69"/>
    <p:sldId id="339" r:id="rId70"/>
    <p:sldId id="340" r:id="rId71"/>
    <p:sldId id="343" r:id="rId72"/>
    <p:sldId id="344" r:id="rId73"/>
    <p:sldId id="345" r:id="rId74"/>
    <p:sldId id="346" r:id="rId75"/>
    <p:sldId id="347" r:id="rId76"/>
    <p:sldId id="348" r:id="rId77"/>
    <p:sldId id="267" r:id="rId78"/>
    <p:sldId id="268" r:id="rId79"/>
    <p:sldId id="269" r:id="rId80"/>
    <p:sldId id="270" r:id="rId81"/>
    <p:sldId id="271" r:id="rId82"/>
    <p:sldId id="272" r:id="rId83"/>
    <p:sldId id="273" r:id="rId84"/>
    <p:sldId id="274" r:id="rId85"/>
    <p:sldId id="275" r:id="rId8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99CCFF"/>
    <a:srgbClr val="36AEAB"/>
    <a:srgbClr val="000066"/>
    <a:srgbClr val="9966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102" d="100"/>
          <a:sy n="102" d="100"/>
        </p:scale>
        <p:origin x="-116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sr-Latn-CS"/>
          </a:p>
        </p:txBody>
      </p:sp>
      <p:sp>
        <p:nvSpPr>
          <p:cNvPr id="317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sr-Latn-CS"/>
          </a:p>
        </p:txBody>
      </p:sp>
      <p:sp>
        <p:nvSpPr>
          <p:cNvPr id="819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17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r-Latn-CS" noProof="0" smtClean="0"/>
              <a:t>Click to edit Master text styles</a:t>
            </a:r>
          </a:p>
          <a:p>
            <a:pPr lvl="1"/>
            <a:r>
              <a:rPr lang="sr-Latn-CS" noProof="0" smtClean="0"/>
              <a:t>Second level</a:t>
            </a:r>
          </a:p>
          <a:p>
            <a:pPr lvl="2"/>
            <a:r>
              <a:rPr lang="sr-Latn-CS" noProof="0" smtClean="0"/>
              <a:t>Third level</a:t>
            </a:r>
          </a:p>
          <a:p>
            <a:pPr lvl="3"/>
            <a:r>
              <a:rPr lang="sr-Latn-CS" noProof="0" smtClean="0"/>
              <a:t>Fourth level</a:t>
            </a:r>
          </a:p>
          <a:p>
            <a:pPr lvl="4"/>
            <a:r>
              <a:rPr lang="sr-Latn-CS" noProof="0" smtClean="0"/>
              <a:t>Fifth level</a:t>
            </a:r>
          </a:p>
        </p:txBody>
      </p:sp>
      <p:sp>
        <p:nvSpPr>
          <p:cNvPr id="317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sr-Latn-CS"/>
          </a:p>
        </p:txBody>
      </p:sp>
      <p:sp>
        <p:nvSpPr>
          <p:cNvPr id="317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5AC2631D-7523-4D01-8D18-A6A27327435C}" type="slidenum">
              <a:rPr lang="sr-Latn-CS"/>
              <a:pPr>
                <a:defRPr/>
              </a:pPr>
              <a:t>‹#›</a:t>
            </a:fld>
            <a:endParaRPr lang="sr-Latn-C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9931F04D-1839-4B01-B1D2-9A2C631CB315}" type="slidenum">
              <a:rPr lang="sr-Latn-CS" smtClean="0"/>
              <a:pPr/>
              <a:t>2</a:t>
            </a:fld>
            <a:endParaRPr lang="sr-Latn-C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95A7B206-75A7-40CF-8C8E-4F9DE68478D9}" type="slidenum">
              <a:rPr lang="sr-Latn-CS" smtClean="0"/>
              <a:pPr/>
              <a:t>56</a:t>
            </a:fld>
            <a:endParaRPr lang="sr-Latn-C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A436CBDF-1674-4764-85EF-8423F6130D5F}" type="slidenum">
              <a:rPr lang="sr-Latn-CS" smtClean="0"/>
              <a:pPr/>
              <a:t>57</a:t>
            </a:fld>
            <a:endParaRPr lang="sr-Latn-C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4A711B62-6CA5-43DF-89B5-422EA9D4E8A8}" type="slidenum">
              <a:rPr lang="sr-Latn-CS" smtClean="0"/>
              <a:pPr/>
              <a:t>58</a:t>
            </a:fld>
            <a:endParaRPr lang="sr-Latn-C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855213BA-0441-46A8-A36E-FDDC9AB16001}" type="slidenum">
              <a:rPr lang="sr-Latn-CS" smtClean="0"/>
              <a:pPr/>
              <a:t>59</a:t>
            </a:fld>
            <a:endParaRPr lang="sr-Latn-C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95A92F81-5789-4467-8076-6D32BC39CAF6}" type="slidenum">
              <a:rPr lang="sr-Latn-CS" smtClean="0"/>
              <a:pPr/>
              <a:t>60</a:t>
            </a:fld>
            <a:endParaRPr lang="sr-Latn-C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49FBC755-B974-497A-AF5C-2AE8C51BA931}" type="slidenum">
              <a:rPr lang="sr-Latn-CS" smtClean="0"/>
              <a:pPr/>
              <a:t>61</a:t>
            </a:fld>
            <a:endParaRPr lang="sr-Latn-C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6047AA27-4F3A-423B-9517-86CCD62A9A2F}" type="slidenum">
              <a:rPr lang="sr-Latn-CS" smtClean="0"/>
              <a:pPr/>
              <a:t>62</a:t>
            </a:fld>
            <a:endParaRPr lang="sr-Latn-C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1D8FD014-DCF1-4BF0-AD24-2E38FC3D59A8}" type="slidenum">
              <a:rPr lang="sr-Latn-CS" smtClean="0"/>
              <a:pPr/>
              <a:t>63</a:t>
            </a:fld>
            <a:endParaRPr lang="sr-Latn-C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9F355715-2855-4F12-A1A3-44C6F9C5DF3B}" type="slidenum">
              <a:rPr lang="sr-Latn-CS" smtClean="0"/>
              <a:pPr/>
              <a:t>64</a:t>
            </a:fld>
            <a:endParaRPr lang="sr-Latn-C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9CDC01AC-D101-4EB8-A3D8-02DE8E16C07C}" type="slidenum">
              <a:rPr lang="sr-Latn-CS" smtClean="0"/>
              <a:pPr/>
              <a:t>65</a:t>
            </a:fld>
            <a:endParaRPr lang="sr-Latn-C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59D922E2-24D0-46F7-A9A3-4505CAF37E8C}" type="slidenum">
              <a:rPr lang="sr-Latn-CS" smtClean="0"/>
              <a:pPr/>
              <a:t>4</a:t>
            </a:fld>
            <a:endParaRPr lang="sr-Latn-C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63FC665A-8D77-4340-917E-295BEDD296C2}" type="slidenum">
              <a:rPr lang="sr-Latn-CS" smtClean="0"/>
              <a:pPr/>
              <a:t>66</a:t>
            </a:fld>
            <a:endParaRPr lang="sr-Latn-CS"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1009D86B-FF50-4A5F-819A-51ACEFC39A9D}" type="slidenum">
              <a:rPr lang="sr-Latn-CS" smtClean="0"/>
              <a:pPr/>
              <a:t>67</a:t>
            </a:fld>
            <a:endParaRPr lang="sr-Latn-C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F996133B-3CEF-4863-9570-B456E8ED5F5E}" type="slidenum">
              <a:rPr lang="sr-Latn-CS" smtClean="0"/>
              <a:pPr/>
              <a:t>68</a:t>
            </a:fld>
            <a:endParaRPr lang="sr-Latn-C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3BC19274-A61B-4872-9FCF-35C25F8086D9}" type="slidenum">
              <a:rPr lang="sr-Latn-CS" smtClean="0"/>
              <a:pPr/>
              <a:t>69</a:t>
            </a:fld>
            <a:endParaRPr lang="sr-Latn-CS"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93088E4A-01A2-42D1-9C35-D983D39A2C7F}" type="slidenum">
              <a:rPr lang="sr-Latn-CS" smtClean="0"/>
              <a:pPr/>
              <a:t>70</a:t>
            </a:fld>
            <a:endParaRPr lang="sr-Latn-CS"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7AB5FCFE-A440-4F80-8120-69747013757C}" type="slidenum">
              <a:rPr lang="sr-Latn-CS" smtClean="0"/>
              <a:pPr/>
              <a:t>71</a:t>
            </a:fld>
            <a:endParaRPr lang="sr-Latn-CS"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960AFCDD-C83C-4074-B450-1E695C5F1DBF}" type="slidenum">
              <a:rPr lang="sr-Latn-CS" smtClean="0"/>
              <a:pPr/>
              <a:t>72</a:t>
            </a:fld>
            <a:endParaRPr lang="sr-Latn-CS" smtClean="0"/>
          </a:p>
        </p:txBody>
      </p:sp>
      <p:sp>
        <p:nvSpPr>
          <p:cNvPr id="111619" name="Rectangle 2"/>
          <p:cNvSpPr>
            <a:spLocks noGrp="1" noRot="1" noChangeAspect="1" noChangeArrowheads="1" noTextEdit="1"/>
          </p:cNvSpPr>
          <p:nvPr>
            <p:ph type="sldImg"/>
          </p:nvPr>
        </p:nvSpPr>
        <p:spPr>
          <a:solidFill>
            <a:srgbClr val="FFFFFF"/>
          </a:solidFill>
          <a:ln/>
        </p:spPr>
      </p:sp>
      <p:sp>
        <p:nvSpPr>
          <p:cNvPr id="111620"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0DFCAEEA-AA8B-408C-A874-31D1B9600327}" type="slidenum">
              <a:rPr lang="sr-Latn-CS" smtClean="0"/>
              <a:pPr/>
              <a:t>73</a:t>
            </a:fld>
            <a:endParaRPr lang="sr-Latn-CS" smtClean="0"/>
          </a:p>
        </p:txBody>
      </p:sp>
      <p:sp>
        <p:nvSpPr>
          <p:cNvPr id="112643" name="Rectangle 2"/>
          <p:cNvSpPr>
            <a:spLocks noGrp="1" noRot="1" noChangeAspect="1" noChangeArrowheads="1" noTextEdit="1"/>
          </p:cNvSpPr>
          <p:nvPr>
            <p:ph type="sldImg"/>
          </p:nvPr>
        </p:nvSpPr>
        <p:spPr>
          <a:solidFill>
            <a:srgbClr val="FFFFFF"/>
          </a:solidFill>
          <a:ln/>
        </p:spPr>
      </p:sp>
      <p:sp>
        <p:nvSpPr>
          <p:cNvPr id="112644"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C7DB45B5-E066-4CFA-9B24-78FC0EAD0A4D}" type="slidenum">
              <a:rPr lang="sr-Latn-CS" smtClean="0"/>
              <a:pPr/>
              <a:t>75</a:t>
            </a:fld>
            <a:endParaRPr lang="sr-Latn-CS" smtClean="0"/>
          </a:p>
        </p:txBody>
      </p:sp>
      <p:sp>
        <p:nvSpPr>
          <p:cNvPr id="113667" name="Rectangle 2"/>
          <p:cNvSpPr>
            <a:spLocks noGrp="1" noRot="1" noChangeAspect="1" noChangeArrowheads="1" noTextEdit="1"/>
          </p:cNvSpPr>
          <p:nvPr>
            <p:ph type="sldImg"/>
          </p:nvPr>
        </p:nvSpPr>
        <p:spPr>
          <a:solidFill>
            <a:srgbClr val="FFFFFF"/>
          </a:solidFill>
          <a:ln/>
        </p:spPr>
      </p:sp>
      <p:sp>
        <p:nvSpPr>
          <p:cNvPr id="113668"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B0644570-E8F7-4DA6-81D6-E0C769860B68}" type="slidenum">
              <a:rPr lang="sr-Latn-CS" smtClean="0"/>
              <a:pPr/>
              <a:t>76</a:t>
            </a:fld>
            <a:endParaRPr lang="sr-Latn-CS" smtClean="0"/>
          </a:p>
        </p:txBody>
      </p:sp>
      <p:sp>
        <p:nvSpPr>
          <p:cNvPr id="114691" name="Rectangle 2"/>
          <p:cNvSpPr>
            <a:spLocks noGrp="1" noRot="1" noChangeAspect="1" noChangeArrowheads="1" noTextEdit="1"/>
          </p:cNvSpPr>
          <p:nvPr>
            <p:ph type="sldImg"/>
          </p:nvPr>
        </p:nvSpPr>
        <p:spPr>
          <a:solidFill>
            <a:srgbClr val="FFFFFF"/>
          </a:solidFill>
          <a:ln/>
        </p:spPr>
      </p:sp>
      <p:sp>
        <p:nvSpPr>
          <p:cNvPr id="114692"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0282E707-69B4-4BE5-AF73-E3025028CB2F}" type="slidenum">
              <a:rPr lang="sr-Latn-CS" smtClean="0"/>
              <a:pPr/>
              <a:t>49</a:t>
            </a:fld>
            <a:endParaRPr lang="sr-Latn-C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795F57B-78AE-4C3A-B86C-8FB03D87E589}" type="slidenum">
              <a:rPr lang="sr-Latn-CS" smtClean="0"/>
              <a:pPr/>
              <a:t>50</a:t>
            </a:fld>
            <a:endParaRPr lang="sr-Latn-C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61627363-7065-49C3-8C07-6D4151B467CB}" type="slidenum">
              <a:rPr lang="sr-Latn-CS" smtClean="0"/>
              <a:pPr/>
              <a:t>51</a:t>
            </a:fld>
            <a:endParaRPr lang="sr-Latn-C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7E1ECFC0-EAF8-43F5-AA76-D7E36220C371}" type="slidenum">
              <a:rPr lang="sr-Latn-CS" smtClean="0"/>
              <a:pPr/>
              <a:t>52</a:t>
            </a:fld>
            <a:endParaRPr lang="sr-Latn-C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7832E474-1CA0-43FF-BD1A-CAA7289E7478}" type="slidenum">
              <a:rPr lang="sr-Latn-CS" smtClean="0"/>
              <a:pPr/>
              <a:t>53</a:t>
            </a:fld>
            <a:endParaRPr lang="sr-Latn-C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8EEDA39A-F5BB-478D-B6FB-B4F55754759C}" type="slidenum">
              <a:rPr lang="sr-Latn-CS" smtClean="0"/>
              <a:pPr/>
              <a:t>54</a:t>
            </a:fld>
            <a:endParaRPr lang="sr-Latn-C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343CEDA5-F7AA-42BC-B920-8991AC9ACDCB}" type="slidenum">
              <a:rPr lang="sr-Latn-CS" smtClean="0"/>
              <a:pPr/>
              <a:t>55</a:t>
            </a:fld>
            <a:endParaRPr lang="sr-Latn-C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en-US"/>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en-US"/>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1" name="Rectangle 8"/>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en-US"/>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en-US"/>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grpSp>
      <p:sp>
        <p:nvSpPr>
          <p:cNvPr id="18444" name="Rectangle 12"/>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18445"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D88AFA70-DDF5-4D55-8874-819A6D2C1D2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350F1B7F-D76A-4767-A463-2291F12A421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617538"/>
            <a:ext cx="1951038" cy="5514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617538"/>
            <a:ext cx="5700712" cy="5514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3D7708F7-7E11-4C8B-897F-4544C7DA7CF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182688" y="2017713"/>
            <a:ext cx="7772400" cy="4114800"/>
          </a:xfrm>
        </p:spPr>
        <p:txBody>
          <a:bodyPr/>
          <a:lstStyle/>
          <a:p>
            <a:pPr lvl="0"/>
            <a:endParaRPr lang="en-US" noProof="0" smtClean="0"/>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0C786370-0D51-4056-B17E-1A6B3F8B1F5C}"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182688" y="2017713"/>
            <a:ext cx="3810000" cy="4114800"/>
          </a:xfrm>
        </p:spPr>
        <p:txBody>
          <a:bodyPr/>
          <a:lstStyle/>
          <a:p>
            <a:pPr lvl="0"/>
            <a:endParaRPr lang="en-US" noProof="0" smtClean="0"/>
          </a:p>
        </p:txBody>
      </p:sp>
      <p:sp>
        <p:nvSpPr>
          <p:cNvPr id="4" name="Text Placeholder 3"/>
          <p:cNvSpPr>
            <a:spLocks noGrp="1"/>
          </p:cNvSpPr>
          <p:nvPr>
            <p:ph type="body"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B7378858-C3F7-4944-8C6A-B8D28FC9F23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8B7A424B-D8C7-46E9-9653-D7B513FF11B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BE5EDF48-8A21-4662-BE91-8997C343D3D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27F15F3A-8EF5-4783-9737-7A04B304B21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ECD3FF3A-37B6-4D8E-8859-6103DC43070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904CF258-26D0-45CE-B712-58D9965033B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D4EC0555-6C19-4A7D-9205-7E6D4CB9C7C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0B95B6D0-253F-49C3-A330-0667EB83E2E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62073A6D-9A28-419D-A539-D694A9FF32A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a:defRPr/>
            </a:pPr>
            <a:endParaRPr kumimoji="1" lang="sr-Latn-CS"/>
          </a:p>
        </p:txBody>
      </p:sp>
      <p:sp>
        <p:nvSpPr>
          <p:cNvPr id="17411"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kumimoji="1" lang="sr-Latn-CS"/>
          </a:p>
        </p:txBody>
      </p:sp>
      <p:sp>
        <p:nvSpPr>
          <p:cNvPr id="17412"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a:defRPr/>
            </a:pPr>
            <a:endParaRPr kumimoji="1" lang="sr-Latn-CS"/>
          </a:p>
        </p:txBody>
      </p:sp>
      <p:sp>
        <p:nvSpPr>
          <p:cNvPr id="17413"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kumimoji="1" lang="sr-Latn-CS"/>
          </a:p>
        </p:txBody>
      </p:sp>
      <p:sp>
        <p:nvSpPr>
          <p:cNvPr id="17414"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kumimoji="1" lang="sr-Latn-CS"/>
          </a:p>
        </p:txBody>
      </p:sp>
      <p:sp>
        <p:nvSpPr>
          <p:cNvPr id="17415"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a:defRPr/>
            </a:pPr>
            <a:endParaRPr kumimoji="1" lang="sr-Latn-CS"/>
          </a:p>
        </p:txBody>
      </p:sp>
      <p:sp>
        <p:nvSpPr>
          <p:cNvPr id="17416"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kumimoji="1" lang="sr-Latn-CS"/>
          </a:p>
        </p:txBody>
      </p:sp>
      <p:sp>
        <p:nvSpPr>
          <p:cNvPr id="3081" name="Rectangle 9"/>
          <p:cNvSpPr>
            <a:spLocks noGrp="1" noChangeArrowheads="1"/>
          </p:cNvSpPr>
          <p:nvPr>
            <p:ph type="title"/>
          </p:nvPr>
        </p:nvSpPr>
        <p:spPr bwMode="auto">
          <a:xfrm>
            <a:off x="1150938" y="617538"/>
            <a:ext cx="7793037"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82"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419" name="Rectangle 11"/>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pPr>
              <a:defRPr/>
            </a:pPr>
            <a:endParaRPr lang="en-US"/>
          </a:p>
        </p:txBody>
      </p:sp>
      <p:sp>
        <p:nvSpPr>
          <p:cNvPr id="17420" name="Rectangle 12"/>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pPr>
              <a:defRPr/>
            </a:pPr>
            <a:endParaRPr lang="en-US"/>
          </a:p>
        </p:txBody>
      </p:sp>
      <p:sp>
        <p:nvSpPr>
          <p:cNvPr id="17421" name="Rectangle 13"/>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a:defRPr/>
            </a:pPr>
            <a:fld id="{24FE923D-0BA3-4BE4-898B-3E00DF2DE40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0"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6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pPr algn="ctr" eaLnBrk="1" hangingPunct="1"/>
            <a:r>
              <a:rPr lang="en-US" smtClean="0">
                <a:solidFill>
                  <a:schemeClr val="tx1"/>
                </a:solidFill>
                <a:latin typeface="Times New Roman" pitchFamily="18" charset="0"/>
                <a:cs typeface="Times New Roman" pitchFamily="18" charset="0"/>
              </a:rPr>
              <a:t>Kineziterapija</a:t>
            </a:r>
            <a:r>
              <a:rPr lang="en-US" dirty="0" smtClean="0">
                <a:solidFill>
                  <a:schemeClr val="tx1"/>
                </a:solidFill>
                <a:latin typeface="Times New Roman" pitchFamily="18" charset="0"/>
                <a:cs typeface="Times New Roman" pitchFamily="18" charset="0"/>
              </a:rPr>
              <a:t> </a:t>
            </a:r>
            <a:r>
              <a:rPr lang="en-US" dirty="0" smtClean="0">
                <a:solidFill>
                  <a:schemeClr val="tx1"/>
                </a:solidFill>
                <a:latin typeface="Times New Roman" pitchFamily="18" charset="0"/>
                <a:cs typeface="Times New Roman" pitchFamily="18" charset="0"/>
              </a:rPr>
              <a:t>CMN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ctr" eaLnBrk="1" hangingPunct="1"/>
            <a:r>
              <a:rPr lang="sr-Latn-CS" sz="3200" smtClean="0">
                <a:solidFill>
                  <a:schemeClr val="tx1"/>
                </a:solidFill>
                <a:latin typeface="Times New Roman" pitchFamily="18" charset="0"/>
                <a:cs typeface="Times New Roman" pitchFamily="18" charset="0"/>
              </a:rPr>
              <a:t>Patofiziološke promene</a:t>
            </a:r>
            <a:endParaRPr lang="en-US" sz="3200" smtClean="0">
              <a:solidFill>
                <a:schemeClr val="tx1"/>
              </a:solidFill>
              <a:latin typeface="Times New Roman" pitchFamily="18" charset="0"/>
              <a:cs typeface="Times New Roman" pitchFamily="18" charset="0"/>
            </a:endParaRPr>
          </a:p>
        </p:txBody>
      </p:sp>
      <p:sp>
        <p:nvSpPr>
          <p:cNvPr id="11267" name="Rectangle 3"/>
          <p:cNvSpPr>
            <a:spLocks noGrp="1" noChangeArrowheads="1"/>
          </p:cNvSpPr>
          <p:nvPr>
            <p:ph type="body" idx="1"/>
          </p:nvPr>
        </p:nvSpPr>
        <p:spPr/>
        <p:txBody>
          <a:bodyPr/>
          <a:lstStyle/>
          <a:p>
            <a:pPr eaLnBrk="1" hangingPunct="1"/>
            <a:r>
              <a:rPr lang="sr-Latn-CS" sz="2400" smtClean="0">
                <a:latin typeface="Times New Roman" pitchFamily="18" charset="0"/>
                <a:cs typeface="Times New Roman" pitchFamily="18" charset="0"/>
              </a:rPr>
              <a:t>Zone oštećenja kod CVI</a:t>
            </a:r>
            <a:endParaRPr lang="en-US" sz="2400" smtClean="0">
              <a:latin typeface="Times New Roman" pitchFamily="18" charset="0"/>
              <a:cs typeface="Times New Roman" pitchFamily="18" charset="0"/>
            </a:endParaRPr>
          </a:p>
        </p:txBody>
      </p:sp>
      <p:grpSp>
        <p:nvGrpSpPr>
          <p:cNvPr id="11268" name="Group 29"/>
          <p:cNvGrpSpPr>
            <a:grpSpLocks/>
          </p:cNvGrpSpPr>
          <p:nvPr/>
        </p:nvGrpSpPr>
        <p:grpSpPr bwMode="auto">
          <a:xfrm>
            <a:off x="1600200" y="3124200"/>
            <a:ext cx="1651000" cy="1219200"/>
            <a:chOff x="3986" y="8267"/>
            <a:chExt cx="2599" cy="1921"/>
          </a:xfrm>
        </p:grpSpPr>
        <p:sp>
          <p:nvSpPr>
            <p:cNvPr id="11283" name="Oval 30"/>
            <p:cNvSpPr>
              <a:spLocks noChangeArrowheads="1"/>
            </p:cNvSpPr>
            <p:nvPr/>
          </p:nvSpPr>
          <p:spPr bwMode="auto">
            <a:xfrm>
              <a:off x="4551" y="8267"/>
              <a:ext cx="2034" cy="1921"/>
            </a:xfrm>
            <a:prstGeom prst="ellipse">
              <a:avLst/>
            </a:prstGeom>
            <a:solidFill>
              <a:srgbClr val="FFFFFF"/>
            </a:solidFill>
            <a:ln w="9525">
              <a:solidFill>
                <a:srgbClr val="000000"/>
              </a:solidFill>
              <a:round/>
              <a:headEnd/>
              <a:tailEnd/>
            </a:ln>
          </p:spPr>
          <p:txBody>
            <a:bodyPr/>
            <a:lstStyle/>
            <a:p>
              <a:endParaRPr lang="en-US"/>
            </a:p>
          </p:txBody>
        </p:sp>
        <p:sp>
          <p:nvSpPr>
            <p:cNvPr id="11284" name="Line 31"/>
            <p:cNvSpPr>
              <a:spLocks noChangeShapeType="1"/>
            </p:cNvSpPr>
            <p:nvPr/>
          </p:nvSpPr>
          <p:spPr bwMode="auto">
            <a:xfrm>
              <a:off x="3986" y="9058"/>
              <a:ext cx="1017" cy="0"/>
            </a:xfrm>
            <a:prstGeom prst="line">
              <a:avLst/>
            </a:prstGeom>
            <a:noFill/>
            <a:ln w="9525">
              <a:solidFill>
                <a:srgbClr val="FF0000"/>
              </a:solidFill>
              <a:round/>
              <a:headEnd/>
              <a:tailEnd type="triangle" w="med" len="med"/>
            </a:ln>
          </p:spPr>
          <p:txBody>
            <a:bodyPr/>
            <a:lstStyle/>
            <a:p>
              <a:endParaRPr lang="en-US"/>
            </a:p>
          </p:txBody>
        </p:sp>
        <p:sp>
          <p:nvSpPr>
            <p:cNvPr id="11285" name="Oval 32"/>
            <p:cNvSpPr>
              <a:spLocks noChangeArrowheads="1"/>
            </p:cNvSpPr>
            <p:nvPr/>
          </p:nvSpPr>
          <p:spPr bwMode="auto">
            <a:xfrm>
              <a:off x="4941" y="8464"/>
              <a:ext cx="1440" cy="1440"/>
            </a:xfrm>
            <a:prstGeom prst="ellipse">
              <a:avLst/>
            </a:prstGeom>
            <a:solidFill>
              <a:srgbClr val="339966"/>
            </a:solidFill>
            <a:ln w="9525">
              <a:solidFill>
                <a:srgbClr val="000000"/>
              </a:solidFill>
              <a:round/>
              <a:headEnd/>
              <a:tailEnd/>
            </a:ln>
          </p:spPr>
          <p:txBody>
            <a:bodyPr/>
            <a:lstStyle/>
            <a:p>
              <a:endParaRPr lang="en-US"/>
            </a:p>
          </p:txBody>
        </p:sp>
        <p:sp>
          <p:nvSpPr>
            <p:cNvPr id="11286" name="Oval 33"/>
            <p:cNvSpPr>
              <a:spLocks noChangeArrowheads="1"/>
            </p:cNvSpPr>
            <p:nvPr/>
          </p:nvSpPr>
          <p:spPr bwMode="auto">
            <a:xfrm>
              <a:off x="5301" y="9004"/>
              <a:ext cx="540" cy="540"/>
            </a:xfrm>
            <a:prstGeom prst="ellipse">
              <a:avLst/>
            </a:prstGeom>
            <a:solidFill>
              <a:srgbClr val="000000"/>
            </a:solidFill>
            <a:ln w="9525">
              <a:solidFill>
                <a:srgbClr val="000000"/>
              </a:solidFill>
              <a:round/>
              <a:headEnd/>
              <a:tailEnd/>
            </a:ln>
          </p:spPr>
          <p:txBody>
            <a:bodyPr/>
            <a:lstStyle/>
            <a:p>
              <a:endParaRPr lang="en-US"/>
            </a:p>
          </p:txBody>
        </p:sp>
        <p:sp>
          <p:nvSpPr>
            <p:cNvPr id="11287" name="Line 34"/>
            <p:cNvSpPr>
              <a:spLocks noChangeShapeType="1"/>
            </p:cNvSpPr>
            <p:nvPr/>
          </p:nvSpPr>
          <p:spPr bwMode="auto">
            <a:xfrm flipH="1">
              <a:off x="5661" y="8644"/>
              <a:ext cx="900" cy="540"/>
            </a:xfrm>
            <a:prstGeom prst="line">
              <a:avLst/>
            </a:prstGeom>
            <a:noFill/>
            <a:ln w="9525">
              <a:solidFill>
                <a:srgbClr val="FF0000"/>
              </a:solidFill>
              <a:round/>
              <a:headEnd/>
              <a:tailEnd type="triangle" w="med" len="med"/>
            </a:ln>
          </p:spPr>
          <p:txBody>
            <a:bodyPr/>
            <a:lstStyle/>
            <a:p>
              <a:endParaRPr lang="en-US"/>
            </a:p>
          </p:txBody>
        </p:sp>
      </p:grpSp>
      <p:grpSp>
        <p:nvGrpSpPr>
          <p:cNvPr id="11269" name="Group 35"/>
          <p:cNvGrpSpPr>
            <a:grpSpLocks/>
          </p:cNvGrpSpPr>
          <p:nvPr/>
        </p:nvGrpSpPr>
        <p:grpSpPr bwMode="auto">
          <a:xfrm>
            <a:off x="5257800" y="2819400"/>
            <a:ext cx="2081213" cy="2224088"/>
            <a:chOff x="8167" y="7928"/>
            <a:chExt cx="3277" cy="3503"/>
          </a:xfrm>
        </p:grpSpPr>
        <p:sp>
          <p:nvSpPr>
            <p:cNvPr id="11270" name="AutoShape 36"/>
            <p:cNvSpPr>
              <a:spLocks noChangeArrowheads="1"/>
            </p:cNvSpPr>
            <p:nvPr/>
          </p:nvSpPr>
          <p:spPr bwMode="auto">
            <a:xfrm>
              <a:off x="8167" y="7928"/>
              <a:ext cx="565" cy="565"/>
            </a:xfrm>
            <a:prstGeom prst="irregularSeal2">
              <a:avLst/>
            </a:prstGeom>
            <a:solidFill>
              <a:srgbClr val="FFFFFF"/>
            </a:solidFill>
            <a:ln w="9525">
              <a:solidFill>
                <a:srgbClr val="000000"/>
              </a:solidFill>
              <a:miter lim="800000"/>
              <a:headEnd/>
              <a:tailEnd/>
            </a:ln>
          </p:spPr>
          <p:txBody>
            <a:bodyPr/>
            <a:lstStyle/>
            <a:p>
              <a:endParaRPr lang="en-US"/>
            </a:p>
          </p:txBody>
        </p:sp>
        <p:sp>
          <p:nvSpPr>
            <p:cNvPr id="11271" name="AutoShape 37"/>
            <p:cNvSpPr>
              <a:spLocks noChangeArrowheads="1"/>
            </p:cNvSpPr>
            <p:nvPr/>
          </p:nvSpPr>
          <p:spPr bwMode="auto">
            <a:xfrm>
              <a:off x="9862" y="7928"/>
              <a:ext cx="904" cy="565"/>
            </a:xfrm>
            <a:prstGeom prst="irregularSeal2">
              <a:avLst/>
            </a:prstGeom>
            <a:solidFill>
              <a:srgbClr val="FFFFFF"/>
            </a:solidFill>
            <a:ln w="9525">
              <a:solidFill>
                <a:srgbClr val="000000"/>
              </a:solidFill>
              <a:miter lim="800000"/>
              <a:headEnd/>
              <a:tailEnd/>
            </a:ln>
          </p:spPr>
          <p:txBody>
            <a:bodyPr/>
            <a:lstStyle/>
            <a:p>
              <a:endParaRPr lang="en-US"/>
            </a:p>
          </p:txBody>
        </p:sp>
        <p:sp>
          <p:nvSpPr>
            <p:cNvPr id="11272" name="Line 38"/>
            <p:cNvSpPr>
              <a:spLocks noChangeShapeType="1"/>
            </p:cNvSpPr>
            <p:nvPr/>
          </p:nvSpPr>
          <p:spPr bwMode="auto">
            <a:xfrm>
              <a:off x="8393" y="8493"/>
              <a:ext cx="0" cy="2825"/>
            </a:xfrm>
            <a:prstGeom prst="line">
              <a:avLst/>
            </a:prstGeom>
            <a:noFill/>
            <a:ln w="57150">
              <a:solidFill>
                <a:srgbClr val="000000"/>
              </a:solidFill>
              <a:round/>
              <a:headEnd/>
              <a:tailEnd/>
            </a:ln>
          </p:spPr>
          <p:txBody>
            <a:bodyPr/>
            <a:lstStyle/>
            <a:p>
              <a:endParaRPr lang="en-US"/>
            </a:p>
          </p:txBody>
        </p:sp>
        <p:sp>
          <p:nvSpPr>
            <p:cNvPr id="11273" name="Line 39"/>
            <p:cNvSpPr>
              <a:spLocks noChangeShapeType="1"/>
            </p:cNvSpPr>
            <p:nvPr/>
          </p:nvSpPr>
          <p:spPr bwMode="auto">
            <a:xfrm>
              <a:off x="8393" y="10188"/>
              <a:ext cx="565" cy="1130"/>
            </a:xfrm>
            <a:prstGeom prst="line">
              <a:avLst/>
            </a:prstGeom>
            <a:noFill/>
            <a:ln w="57150">
              <a:solidFill>
                <a:srgbClr val="000000"/>
              </a:solidFill>
              <a:round/>
              <a:headEnd/>
              <a:tailEnd/>
            </a:ln>
          </p:spPr>
          <p:txBody>
            <a:bodyPr/>
            <a:lstStyle/>
            <a:p>
              <a:endParaRPr lang="en-US"/>
            </a:p>
          </p:txBody>
        </p:sp>
        <p:sp>
          <p:nvSpPr>
            <p:cNvPr id="11274" name="Line 40"/>
            <p:cNvSpPr>
              <a:spLocks noChangeShapeType="1"/>
            </p:cNvSpPr>
            <p:nvPr/>
          </p:nvSpPr>
          <p:spPr bwMode="auto">
            <a:xfrm>
              <a:off x="10314" y="8380"/>
              <a:ext cx="0" cy="2938"/>
            </a:xfrm>
            <a:prstGeom prst="line">
              <a:avLst/>
            </a:prstGeom>
            <a:noFill/>
            <a:ln w="9525">
              <a:solidFill>
                <a:srgbClr val="000000"/>
              </a:solidFill>
              <a:round/>
              <a:headEnd/>
              <a:tailEnd/>
            </a:ln>
          </p:spPr>
          <p:txBody>
            <a:bodyPr/>
            <a:lstStyle/>
            <a:p>
              <a:endParaRPr lang="en-US"/>
            </a:p>
          </p:txBody>
        </p:sp>
        <p:sp>
          <p:nvSpPr>
            <p:cNvPr id="11275" name="Line 41"/>
            <p:cNvSpPr>
              <a:spLocks noChangeShapeType="1"/>
            </p:cNvSpPr>
            <p:nvPr/>
          </p:nvSpPr>
          <p:spPr bwMode="auto">
            <a:xfrm>
              <a:off x="10314" y="9849"/>
              <a:ext cx="791" cy="1582"/>
            </a:xfrm>
            <a:prstGeom prst="line">
              <a:avLst/>
            </a:prstGeom>
            <a:noFill/>
            <a:ln w="9525">
              <a:solidFill>
                <a:srgbClr val="000000"/>
              </a:solidFill>
              <a:round/>
              <a:headEnd/>
              <a:tailEnd/>
            </a:ln>
          </p:spPr>
          <p:txBody>
            <a:bodyPr/>
            <a:lstStyle/>
            <a:p>
              <a:endParaRPr lang="en-US"/>
            </a:p>
          </p:txBody>
        </p:sp>
        <p:sp>
          <p:nvSpPr>
            <p:cNvPr id="11276" name="Oval 42"/>
            <p:cNvSpPr>
              <a:spLocks noChangeArrowheads="1"/>
            </p:cNvSpPr>
            <p:nvPr/>
          </p:nvSpPr>
          <p:spPr bwMode="auto">
            <a:xfrm>
              <a:off x="10879" y="9058"/>
              <a:ext cx="339" cy="452"/>
            </a:xfrm>
            <a:prstGeom prst="ellipse">
              <a:avLst/>
            </a:prstGeom>
            <a:solidFill>
              <a:srgbClr val="000000"/>
            </a:solidFill>
            <a:ln w="9525">
              <a:solidFill>
                <a:srgbClr val="000000"/>
              </a:solidFill>
              <a:round/>
              <a:headEnd/>
              <a:tailEnd/>
            </a:ln>
          </p:spPr>
          <p:txBody>
            <a:bodyPr/>
            <a:lstStyle/>
            <a:p>
              <a:endParaRPr lang="en-US"/>
            </a:p>
          </p:txBody>
        </p:sp>
        <p:sp>
          <p:nvSpPr>
            <p:cNvPr id="11277" name="Oval 43"/>
            <p:cNvSpPr>
              <a:spLocks noChangeArrowheads="1"/>
            </p:cNvSpPr>
            <p:nvPr/>
          </p:nvSpPr>
          <p:spPr bwMode="auto">
            <a:xfrm>
              <a:off x="10653" y="8832"/>
              <a:ext cx="791" cy="904"/>
            </a:xfrm>
            <a:prstGeom prst="ellipse">
              <a:avLst/>
            </a:prstGeom>
            <a:solidFill>
              <a:srgbClr val="339966"/>
            </a:solidFill>
            <a:ln w="9525">
              <a:solidFill>
                <a:srgbClr val="000000"/>
              </a:solidFill>
              <a:round/>
              <a:headEnd/>
              <a:tailEnd/>
            </a:ln>
          </p:spPr>
          <p:txBody>
            <a:bodyPr/>
            <a:lstStyle/>
            <a:p>
              <a:endParaRPr lang="en-US"/>
            </a:p>
          </p:txBody>
        </p:sp>
        <p:sp>
          <p:nvSpPr>
            <p:cNvPr id="11278" name="Oval 44"/>
            <p:cNvSpPr>
              <a:spLocks noChangeArrowheads="1"/>
            </p:cNvSpPr>
            <p:nvPr/>
          </p:nvSpPr>
          <p:spPr bwMode="auto">
            <a:xfrm>
              <a:off x="8167" y="8945"/>
              <a:ext cx="1243" cy="1130"/>
            </a:xfrm>
            <a:prstGeom prst="ellipse">
              <a:avLst/>
            </a:prstGeom>
            <a:solidFill>
              <a:srgbClr val="FFFFFF"/>
            </a:solidFill>
            <a:ln w="9525">
              <a:solidFill>
                <a:srgbClr val="000000"/>
              </a:solidFill>
              <a:round/>
              <a:headEnd/>
              <a:tailEnd/>
            </a:ln>
          </p:spPr>
          <p:txBody>
            <a:bodyPr/>
            <a:lstStyle/>
            <a:p>
              <a:endParaRPr lang="en-US"/>
            </a:p>
          </p:txBody>
        </p:sp>
        <p:sp>
          <p:nvSpPr>
            <p:cNvPr id="11279" name="Oval 45"/>
            <p:cNvSpPr>
              <a:spLocks noChangeArrowheads="1"/>
            </p:cNvSpPr>
            <p:nvPr/>
          </p:nvSpPr>
          <p:spPr bwMode="auto">
            <a:xfrm>
              <a:off x="8541" y="9184"/>
              <a:ext cx="710" cy="732"/>
            </a:xfrm>
            <a:prstGeom prst="ellipse">
              <a:avLst/>
            </a:prstGeom>
            <a:solidFill>
              <a:srgbClr val="339966"/>
            </a:solidFill>
            <a:ln w="9525">
              <a:solidFill>
                <a:srgbClr val="000000"/>
              </a:solidFill>
              <a:round/>
              <a:headEnd/>
              <a:tailEnd/>
            </a:ln>
          </p:spPr>
          <p:txBody>
            <a:bodyPr/>
            <a:lstStyle/>
            <a:p>
              <a:endParaRPr lang="en-US"/>
            </a:p>
          </p:txBody>
        </p:sp>
        <p:sp>
          <p:nvSpPr>
            <p:cNvPr id="11280" name="Line 46"/>
            <p:cNvSpPr>
              <a:spLocks noChangeShapeType="1"/>
            </p:cNvSpPr>
            <p:nvPr/>
          </p:nvSpPr>
          <p:spPr bwMode="auto">
            <a:xfrm>
              <a:off x="9523" y="8606"/>
              <a:ext cx="1469" cy="678"/>
            </a:xfrm>
            <a:prstGeom prst="line">
              <a:avLst/>
            </a:prstGeom>
            <a:noFill/>
            <a:ln w="19050">
              <a:solidFill>
                <a:srgbClr val="FF0000"/>
              </a:solidFill>
              <a:round/>
              <a:headEnd/>
              <a:tailEnd type="triangle" w="med" len="med"/>
            </a:ln>
          </p:spPr>
          <p:txBody>
            <a:bodyPr/>
            <a:lstStyle/>
            <a:p>
              <a:endParaRPr lang="en-US"/>
            </a:p>
          </p:txBody>
        </p:sp>
        <p:sp>
          <p:nvSpPr>
            <p:cNvPr id="11281" name="Line 47"/>
            <p:cNvSpPr>
              <a:spLocks noChangeShapeType="1"/>
            </p:cNvSpPr>
            <p:nvPr/>
          </p:nvSpPr>
          <p:spPr bwMode="auto">
            <a:xfrm flipH="1">
              <a:off x="8845" y="8493"/>
              <a:ext cx="565" cy="904"/>
            </a:xfrm>
            <a:prstGeom prst="line">
              <a:avLst/>
            </a:prstGeom>
            <a:noFill/>
            <a:ln w="28575">
              <a:solidFill>
                <a:srgbClr val="FF0000"/>
              </a:solidFill>
              <a:round/>
              <a:headEnd/>
              <a:tailEnd type="triangle" w="med" len="med"/>
            </a:ln>
          </p:spPr>
          <p:txBody>
            <a:bodyPr/>
            <a:lstStyle/>
            <a:p>
              <a:endParaRPr lang="en-US"/>
            </a:p>
          </p:txBody>
        </p:sp>
        <p:sp>
          <p:nvSpPr>
            <p:cNvPr id="11282" name="Oval 48"/>
            <p:cNvSpPr>
              <a:spLocks noChangeArrowheads="1"/>
            </p:cNvSpPr>
            <p:nvPr/>
          </p:nvSpPr>
          <p:spPr bwMode="auto">
            <a:xfrm>
              <a:off x="8721" y="9364"/>
              <a:ext cx="360" cy="360"/>
            </a:xfrm>
            <a:prstGeom prst="ellipse">
              <a:avLst/>
            </a:prstGeom>
            <a:solidFill>
              <a:srgbClr val="000000"/>
            </a:solidFill>
            <a:ln w="9525">
              <a:solidFill>
                <a:srgbClr val="000000"/>
              </a:solidFill>
              <a:round/>
              <a:headEnd/>
              <a:tailEnd/>
            </a:ln>
          </p:spPr>
          <p:txBody>
            <a:bodyPr/>
            <a:lstStyle/>
            <a:p>
              <a:endParaRPr lang="en-US"/>
            </a:p>
          </p:txBody>
        </p:sp>
      </p:grpSp>
      <p:graphicFrame>
        <p:nvGraphicFramePr>
          <p:cNvPr id="11288" name="Object 24"/>
          <p:cNvGraphicFramePr>
            <a:graphicFrameLocks noChangeAspect="1"/>
          </p:cNvGraphicFramePr>
          <p:nvPr/>
        </p:nvGraphicFramePr>
        <p:xfrm>
          <a:off x="4500563" y="2060575"/>
          <a:ext cx="4319587" cy="4176713"/>
        </p:xfrm>
        <a:graphic>
          <a:graphicData uri="http://schemas.openxmlformats.org/presentationml/2006/ole">
            <p:oleObj spid="_x0000_s11288" name="CorelDRAW" r:id="rId3" imgW="3067560" imgH="2552400" progId="CorelDraw.Graphic.10">
              <p:embed/>
            </p:oleObj>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Latn-CS" sz="3200" smtClean="0">
                <a:solidFill>
                  <a:schemeClr val="tx1"/>
                </a:solidFill>
                <a:latin typeface="Times New Roman" pitchFamily="18" charset="0"/>
                <a:cs typeface="Times New Roman" pitchFamily="18" charset="0"/>
              </a:rPr>
              <a:t>Patofiziološke promene</a:t>
            </a:r>
            <a:endParaRPr lang="en-US" sz="3200"/>
          </a:p>
        </p:txBody>
      </p:sp>
      <p:sp>
        <p:nvSpPr>
          <p:cNvPr id="3" name="Content Placeholder 2"/>
          <p:cNvSpPr>
            <a:spLocks noGrp="1"/>
          </p:cNvSpPr>
          <p:nvPr>
            <p:ph idx="1"/>
          </p:nvPr>
        </p:nvSpPr>
        <p:spPr/>
        <p:txBody>
          <a:bodyPr/>
          <a:lstStyle/>
          <a:p>
            <a:r>
              <a:rPr lang="sr-Latn-CS" sz="2400" smtClean="0">
                <a:latin typeface="Times New Roman" pitchFamily="18" charset="0"/>
                <a:cs typeface="Times New Roman" pitchFamily="18" charset="0"/>
              </a:rPr>
              <a:t>Centralna ili nekrotična zona ishemije – zona smrti ćelija zbog nedostatka kiseonika, glikoze i glikogena</a:t>
            </a:r>
          </a:p>
          <a:p>
            <a:r>
              <a:rPr lang="sr-Latn-CS" sz="2400" smtClean="0">
                <a:latin typeface="Times New Roman" pitchFamily="18" charset="0"/>
                <a:cs typeface="Times New Roman" pitchFamily="18" charset="0"/>
              </a:rPr>
              <a:t>Zona ishemičke penumbre ili granična zona</a:t>
            </a:r>
          </a:p>
          <a:p>
            <a:r>
              <a:rPr lang="sr-Latn-CS" sz="2400" smtClean="0">
                <a:latin typeface="Times New Roman" pitchFamily="18" charset="0"/>
                <a:cs typeface="Times New Roman" pitchFamily="18" charset="0"/>
              </a:rPr>
              <a:t>Zona edema mozga – metabolički i vazogeni edem</a:t>
            </a:r>
            <a:endParaRPr lang="en-US" sz="240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a:ln>
            <a:solidFill>
              <a:schemeClr val="bg1"/>
            </a:solidFill>
          </a:ln>
        </p:spPr>
        <p:txBody>
          <a:bodyPr/>
          <a:lstStyle/>
          <a:p>
            <a:pPr algn="ctr" eaLnBrk="1" hangingPunct="1">
              <a:defRPr/>
            </a:pPr>
            <a:r>
              <a:rPr lang="en-US" sz="3200" dirty="0" err="1" smtClean="0">
                <a:solidFill>
                  <a:schemeClr val="tx1"/>
                </a:solidFill>
                <a:latin typeface="Times New Roman" pitchFamily="18" charset="0"/>
                <a:cs typeface="Times New Roman" pitchFamily="18" charset="0"/>
              </a:rPr>
              <a:t>Teorije</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oporavka</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nakon</a:t>
            </a:r>
            <a:r>
              <a:rPr lang="en-US" sz="3200" dirty="0" smtClean="0">
                <a:solidFill>
                  <a:schemeClr val="tx1"/>
                </a:solidFill>
                <a:latin typeface="Times New Roman" pitchFamily="18" charset="0"/>
                <a:cs typeface="Times New Roman" pitchFamily="18" charset="0"/>
              </a:rPr>
              <a:t> CVI</a:t>
            </a:r>
          </a:p>
        </p:txBody>
      </p:sp>
      <p:sp>
        <p:nvSpPr>
          <p:cNvPr id="3" name="Content Placeholder 2"/>
          <p:cNvSpPr>
            <a:spLocks noGrp="1"/>
          </p:cNvSpPr>
          <p:nvPr>
            <p:ph idx="1"/>
          </p:nvPr>
        </p:nvSpPr>
        <p:spPr>
          <a:xfrm>
            <a:off x="1182688" y="2017713"/>
            <a:ext cx="7772400" cy="4435475"/>
          </a:xfrm>
          <a:solidFill>
            <a:schemeClr val="bg1"/>
          </a:solidFill>
          <a:ln w="57150">
            <a:solidFill>
              <a:schemeClr val="bg1"/>
            </a:solidFill>
          </a:ln>
        </p:spPr>
        <p:txBody>
          <a:bodyPr/>
          <a:lstStyle/>
          <a:p>
            <a:pPr algn="just" eaLnBrk="1" hangingPunct="1">
              <a:lnSpc>
                <a:spcPct val="90000"/>
              </a:lnSpc>
              <a:defRPr/>
            </a:pPr>
            <a:r>
              <a:rPr lang="en-GB" sz="2400" err="1" smtClean="0">
                <a:latin typeface="Times New Roman" pitchFamily="18" charset="0"/>
                <a:cs typeface="Times New Roman" pitchFamily="18" charset="0"/>
              </a:rPr>
              <a:t>Sposobnost</a:t>
            </a:r>
            <a:r>
              <a:rPr lang="en-GB" sz="2400" smtClean="0">
                <a:latin typeface="Times New Roman" pitchFamily="18" charset="0"/>
                <a:cs typeface="Times New Roman" pitchFamily="18" charset="0"/>
              </a:rPr>
              <a:t> mo</a:t>
            </a:r>
            <a:r>
              <a:rPr lang="sr-Latn-CS" sz="2400" smtClean="0">
                <a:latin typeface="Times New Roman" pitchFamily="18" charset="0"/>
                <a:cs typeface="Times New Roman" pitchFamily="18" charset="0"/>
              </a:rPr>
              <a:t>ž</a:t>
            </a:r>
            <a:r>
              <a:rPr lang="en-GB" sz="2400" smtClean="0">
                <a:latin typeface="Times New Roman" pitchFamily="18" charset="0"/>
                <a:cs typeface="Times New Roman" pitchFamily="18" charset="0"/>
              </a:rPr>
              <a:t>danih </a:t>
            </a:r>
            <a:r>
              <a:rPr lang="en-GB" sz="2400" dirty="0" err="1" smtClean="0">
                <a:latin typeface="Times New Roman" pitchFamily="18" charset="0"/>
                <a:cs typeface="Times New Roman" pitchFamily="18" charset="0"/>
              </a:rPr>
              <a:t>struktura</a:t>
            </a:r>
            <a:r>
              <a:rPr lang="en-GB" sz="2400" dirty="0" smtClean="0">
                <a:latin typeface="Times New Roman" pitchFamily="18" charset="0"/>
                <a:cs typeface="Times New Roman" pitchFamily="18" charset="0"/>
              </a:rPr>
              <a:t> </a:t>
            </a:r>
            <a:r>
              <a:rPr lang="en-GB" sz="2400" dirty="0" err="1" smtClean="0">
                <a:latin typeface="Times New Roman" pitchFamily="18" charset="0"/>
                <a:cs typeface="Times New Roman" pitchFamily="18" charset="0"/>
              </a:rPr>
              <a:t>da</a:t>
            </a:r>
            <a:r>
              <a:rPr lang="en-GB" sz="2400" dirty="0" smtClean="0">
                <a:latin typeface="Times New Roman" pitchFamily="18" charset="0"/>
                <a:cs typeface="Times New Roman" pitchFamily="18" charset="0"/>
              </a:rPr>
              <a:t> </a:t>
            </a:r>
            <a:r>
              <a:rPr lang="en-GB" sz="2400" dirty="0" err="1" smtClean="0">
                <a:latin typeface="Times New Roman" pitchFamily="18" charset="0"/>
                <a:cs typeface="Times New Roman" pitchFamily="18" charset="0"/>
              </a:rPr>
              <a:t>menjaju</a:t>
            </a:r>
            <a:r>
              <a:rPr lang="en-GB" sz="2400" dirty="0" smtClean="0">
                <a:latin typeface="Times New Roman" pitchFamily="18" charset="0"/>
                <a:cs typeface="Times New Roman" pitchFamily="18" charset="0"/>
              </a:rPr>
              <a:t> </a:t>
            </a:r>
            <a:r>
              <a:rPr lang="en-GB" sz="2400" dirty="0" err="1" smtClean="0">
                <a:latin typeface="Times New Roman" pitchFamily="18" charset="0"/>
                <a:cs typeface="Times New Roman" pitchFamily="18" charset="0"/>
              </a:rPr>
              <a:t>funkcionalnu</a:t>
            </a:r>
            <a:r>
              <a:rPr lang="en-GB" sz="2400" dirty="0" smtClean="0">
                <a:latin typeface="Times New Roman" pitchFamily="18" charset="0"/>
                <a:cs typeface="Times New Roman" pitchFamily="18" charset="0"/>
              </a:rPr>
              <a:t> </a:t>
            </a:r>
            <a:r>
              <a:rPr lang="en-GB" sz="2400" dirty="0" err="1" smtClean="0">
                <a:latin typeface="Times New Roman" pitchFamily="18" charset="0"/>
                <a:cs typeface="Times New Roman" pitchFamily="18" charset="0"/>
              </a:rPr>
              <a:t>strukturnu</a:t>
            </a:r>
            <a:r>
              <a:rPr lang="en-GB" sz="2400" dirty="0" smtClean="0">
                <a:latin typeface="Times New Roman" pitchFamily="18" charset="0"/>
                <a:cs typeface="Times New Roman" pitchFamily="18" charset="0"/>
              </a:rPr>
              <a:t> </a:t>
            </a:r>
            <a:r>
              <a:rPr lang="en-GB" sz="2400" dirty="0" err="1" smtClean="0">
                <a:latin typeface="Times New Roman" pitchFamily="18" charset="0"/>
                <a:cs typeface="Times New Roman" pitchFamily="18" charset="0"/>
              </a:rPr>
              <a:t>organizaciju</a:t>
            </a:r>
            <a:r>
              <a:rPr lang="en-GB" sz="2400" dirty="0" smtClean="0">
                <a:latin typeface="Times New Roman" pitchFamily="18" charset="0"/>
                <a:cs typeface="Times New Roman" pitchFamily="18" charset="0"/>
              </a:rPr>
              <a:t> </a:t>
            </a:r>
            <a:r>
              <a:rPr lang="en-GB" sz="2400" dirty="0" err="1" smtClean="0">
                <a:latin typeface="Times New Roman" pitchFamily="18" charset="0"/>
                <a:cs typeface="Times New Roman" pitchFamily="18" charset="0"/>
              </a:rPr>
              <a:t>naziva</a:t>
            </a:r>
            <a:r>
              <a:rPr lang="en-GB" sz="2400" dirty="0" smtClean="0">
                <a:latin typeface="Times New Roman" pitchFamily="18" charset="0"/>
                <a:cs typeface="Times New Roman" pitchFamily="18" charset="0"/>
              </a:rPr>
              <a:t> </a:t>
            </a:r>
            <a:r>
              <a:rPr lang="en-GB" sz="2400" smtClean="0">
                <a:latin typeface="Times New Roman" pitchFamily="18" charset="0"/>
                <a:cs typeface="Times New Roman" pitchFamily="18" charset="0"/>
              </a:rPr>
              <a:t>se plasti</a:t>
            </a:r>
            <a:r>
              <a:rPr lang="sr-Latn-CS" sz="2400" smtClean="0">
                <a:latin typeface="Times New Roman" pitchFamily="18" charset="0"/>
                <a:cs typeface="Times New Roman" pitchFamily="18" charset="0"/>
              </a:rPr>
              <a:t>č</a:t>
            </a:r>
            <a:r>
              <a:rPr lang="en-GB" sz="2400" smtClean="0">
                <a:latin typeface="Times New Roman" pitchFamily="18" charset="0"/>
                <a:cs typeface="Times New Roman" pitchFamily="18" charset="0"/>
              </a:rPr>
              <a:t>nost. </a:t>
            </a:r>
            <a:endParaRPr lang="sr-Latn-CS" sz="2400" smtClean="0">
              <a:latin typeface="Times New Roman" pitchFamily="18" charset="0"/>
              <a:cs typeface="Times New Roman" pitchFamily="18" charset="0"/>
            </a:endParaRPr>
          </a:p>
          <a:p>
            <a:pPr algn="just" eaLnBrk="1" hangingPunct="1">
              <a:lnSpc>
                <a:spcPct val="90000"/>
              </a:lnSpc>
              <a:defRPr/>
            </a:pPr>
            <a:r>
              <a:rPr lang="en-GB" sz="2400" smtClean="0">
                <a:latin typeface="Times New Roman" pitchFamily="18" charset="0"/>
                <a:cs typeface="Times New Roman" pitchFamily="18" charset="0"/>
              </a:rPr>
              <a:t>Ova plasti</a:t>
            </a:r>
            <a:r>
              <a:rPr lang="sr-Latn-CS" sz="2400" smtClean="0">
                <a:latin typeface="Times New Roman" pitchFamily="18" charset="0"/>
                <a:cs typeface="Times New Roman" pitchFamily="18" charset="0"/>
              </a:rPr>
              <a:t>č</a:t>
            </a:r>
            <a:r>
              <a:rPr lang="en-GB" sz="2400" smtClean="0">
                <a:latin typeface="Times New Roman" pitchFamily="18" charset="0"/>
                <a:cs typeface="Times New Roman" pitchFamily="18" charset="0"/>
              </a:rPr>
              <a:t>nost </a:t>
            </a:r>
            <a:r>
              <a:rPr lang="en-GB" sz="2400" dirty="0" smtClean="0">
                <a:latin typeface="Times New Roman" pitchFamily="18" charset="0"/>
                <a:cs typeface="Times New Roman" pitchFamily="18" charset="0"/>
              </a:rPr>
              <a:t>se </a:t>
            </a:r>
            <a:r>
              <a:rPr lang="en-GB" sz="2400" dirty="0" err="1" smtClean="0">
                <a:latin typeface="Times New Roman" pitchFamily="18" charset="0"/>
                <a:cs typeface="Times New Roman" pitchFamily="18" charset="0"/>
              </a:rPr>
              <a:t>ogleda</a:t>
            </a:r>
            <a:r>
              <a:rPr lang="en-GB" sz="2400" dirty="0" smtClean="0">
                <a:latin typeface="Times New Roman" pitchFamily="18" charset="0"/>
                <a:cs typeface="Times New Roman" pitchFamily="18" charset="0"/>
              </a:rPr>
              <a:t> u </a:t>
            </a:r>
            <a:r>
              <a:rPr lang="en-GB" sz="2400" dirty="0" err="1" smtClean="0">
                <a:latin typeface="Times New Roman" pitchFamily="18" charset="0"/>
                <a:cs typeface="Times New Roman" pitchFamily="18" charset="0"/>
              </a:rPr>
              <a:t>sledecem</a:t>
            </a:r>
            <a:r>
              <a:rPr lang="en-GB" sz="2400" dirty="0" smtClean="0">
                <a:latin typeface="Times New Roman" pitchFamily="18" charset="0"/>
                <a:cs typeface="Times New Roman" pitchFamily="18" charset="0"/>
              </a:rPr>
              <a:t>:</a:t>
            </a:r>
            <a:endParaRPr lang="x-none" sz="2400" dirty="0" smtClean="0">
              <a:latin typeface="Times New Roman" pitchFamily="18" charset="0"/>
              <a:cs typeface="Times New Roman" pitchFamily="18" charset="0"/>
            </a:endParaRPr>
          </a:p>
          <a:p>
            <a:pPr algn="just" eaLnBrk="1" hangingPunct="1">
              <a:lnSpc>
                <a:spcPct val="90000"/>
              </a:lnSpc>
              <a:buFont typeface="Wingdings" pitchFamily="2" charset="2"/>
              <a:buNone/>
              <a:defRPr/>
            </a:pPr>
            <a:endParaRPr lang="en-GB" sz="2400" dirty="0" smtClean="0">
              <a:latin typeface="Times New Roman" pitchFamily="18" charset="0"/>
              <a:cs typeface="Times New Roman" pitchFamily="18" charset="0"/>
            </a:endParaRPr>
          </a:p>
          <a:p>
            <a:pPr marL="457200" indent="-457200" algn="just" eaLnBrk="1" hangingPunct="1">
              <a:lnSpc>
                <a:spcPct val="90000"/>
              </a:lnSpc>
              <a:buFont typeface="+mj-lt"/>
              <a:buAutoNum type="arabicPeriod"/>
              <a:defRPr/>
            </a:pPr>
            <a:r>
              <a:rPr lang="en-GB" sz="2400" dirty="0" err="1" smtClean="0">
                <a:latin typeface="Times New Roman" pitchFamily="18" charset="0"/>
                <a:cs typeface="Times New Roman" pitchFamily="18" charset="0"/>
              </a:rPr>
              <a:t>Postneuronalno</a:t>
            </a:r>
            <a:r>
              <a:rPr lang="en-GB" sz="2400" dirty="0" smtClean="0">
                <a:latin typeface="Times New Roman" pitchFamily="18" charset="0"/>
                <a:cs typeface="Times New Roman" pitchFamily="18" charset="0"/>
              </a:rPr>
              <a:t> </a:t>
            </a:r>
            <a:r>
              <a:rPr lang="en-GB" sz="2400" dirty="0" err="1" smtClean="0">
                <a:latin typeface="Times New Roman" pitchFamily="18" charset="0"/>
                <a:cs typeface="Times New Roman" pitchFamily="18" charset="0"/>
              </a:rPr>
              <a:t>grananje</a:t>
            </a:r>
            <a:r>
              <a:rPr lang="en-GB" sz="2400" dirty="0" smtClean="0">
                <a:latin typeface="Times New Roman" pitchFamily="18" charset="0"/>
                <a:cs typeface="Times New Roman" pitchFamily="18" charset="0"/>
              </a:rPr>
              <a:t> </a:t>
            </a:r>
            <a:r>
              <a:rPr lang="en-GB" sz="2400" dirty="0" err="1" smtClean="0">
                <a:latin typeface="Times New Roman" pitchFamily="18" charset="0"/>
                <a:cs typeface="Times New Roman" pitchFamily="18" charset="0"/>
              </a:rPr>
              <a:t>aksona</a:t>
            </a:r>
            <a:endParaRPr lang="en-GB" sz="2400" dirty="0" smtClean="0">
              <a:latin typeface="Times New Roman" pitchFamily="18" charset="0"/>
              <a:cs typeface="Times New Roman" pitchFamily="18" charset="0"/>
            </a:endParaRPr>
          </a:p>
          <a:p>
            <a:pPr marL="457200" indent="-457200" algn="just" eaLnBrk="1" hangingPunct="1">
              <a:lnSpc>
                <a:spcPct val="90000"/>
              </a:lnSpc>
              <a:buFont typeface="+mj-lt"/>
              <a:buAutoNum type="arabicPeriod"/>
              <a:defRPr/>
            </a:pPr>
            <a:r>
              <a:rPr lang="en-GB" sz="2400" dirty="0" err="1" smtClean="0">
                <a:latin typeface="Times New Roman" pitchFamily="18" charset="0"/>
                <a:cs typeface="Times New Roman" pitchFamily="18" charset="0"/>
              </a:rPr>
              <a:t>Denervacijska</a:t>
            </a:r>
            <a:r>
              <a:rPr lang="en-GB" sz="2400" dirty="0" smtClean="0">
                <a:latin typeface="Times New Roman" pitchFamily="18" charset="0"/>
                <a:cs typeface="Times New Roman" pitchFamily="18" charset="0"/>
              </a:rPr>
              <a:t> </a:t>
            </a:r>
            <a:r>
              <a:rPr lang="en-GB" sz="2400" dirty="0" err="1" smtClean="0">
                <a:latin typeface="Times New Roman" pitchFamily="18" charset="0"/>
                <a:cs typeface="Times New Roman" pitchFamily="18" charset="0"/>
              </a:rPr>
              <a:t>hipersenzibilnost</a:t>
            </a:r>
            <a:endParaRPr lang="en-GB" sz="2400" dirty="0" smtClean="0">
              <a:latin typeface="Times New Roman" pitchFamily="18" charset="0"/>
              <a:cs typeface="Times New Roman" pitchFamily="18" charset="0"/>
            </a:endParaRPr>
          </a:p>
          <a:p>
            <a:pPr marL="457200" indent="-457200" algn="just" eaLnBrk="1" hangingPunct="1">
              <a:lnSpc>
                <a:spcPct val="90000"/>
              </a:lnSpc>
              <a:buFont typeface="+mj-lt"/>
              <a:buAutoNum type="arabicPeriod"/>
              <a:defRPr/>
            </a:pPr>
            <a:r>
              <a:rPr lang="en-GB" sz="2400" dirty="0" smtClean="0">
                <a:latin typeface="Times New Roman" pitchFamily="18" charset="0"/>
                <a:cs typeface="Times New Roman" pitchFamily="18" charset="0"/>
              </a:rPr>
              <a:t>I</a:t>
            </a:r>
            <a:r>
              <a:rPr lang="x-none" sz="2400" dirty="0" smtClean="0">
                <a:latin typeface="Times New Roman" pitchFamily="18" charset="0"/>
                <a:cs typeface="Times New Roman" pitchFamily="18" charset="0"/>
              </a:rPr>
              <a:t>zopotencijalnost</a:t>
            </a:r>
          </a:p>
          <a:p>
            <a:pPr marL="457200" indent="-457200" algn="just" eaLnBrk="1" hangingPunct="1">
              <a:lnSpc>
                <a:spcPct val="90000"/>
              </a:lnSpc>
              <a:buFont typeface="+mj-lt"/>
              <a:buAutoNum type="arabicPeriod"/>
              <a:defRPr/>
            </a:pPr>
            <a:r>
              <a:rPr lang="x-none" sz="2400" dirty="0" smtClean="0">
                <a:latin typeface="Times New Roman" pitchFamily="18" charset="0"/>
                <a:cs typeface="Times New Roman" pitchFamily="18" charset="0"/>
              </a:rPr>
              <a:t>Supstitucija</a:t>
            </a:r>
          </a:p>
          <a:p>
            <a:pPr marL="457200" indent="-457200" algn="just" eaLnBrk="1" hangingPunct="1">
              <a:lnSpc>
                <a:spcPct val="90000"/>
              </a:lnSpc>
              <a:buFont typeface="+mj-lt"/>
              <a:buAutoNum type="arabicPeriod"/>
              <a:defRPr/>
            </a:pPr>
            <a:r>
              <a:rPr lang="x-none" sz="2400" dirty="0" smtClean="0">
                <a:latin typeface="Times New Roman" pitchFamily="18" charset="0"/>
                <a:cs typeface="Times New Roman" pitchFamily="18" charset="0"/>
              </a:rPr>
              <a:t>Kompenzacija</a:t>
            </a:r>
            <a:endParaRPr lang="en-GB" sz="2400"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ctr" eaLnBrk="1" hangingPunct="1"/>
            <a:r>
              <a:rPr lang="sr-Latn-CS" b="1" smtClean="0">
                <a:solidFill>
                  <a:srgbClr val="000066"/>
                </a:solidFill>
                <a:latin typeface="France YU" pitchFamily="34" charset="0"/>
                <a:cs typeface="Times New Roman" pitchFamily="18" charset="0"/>
              </a:rPr>
              <a:t/>
            </a:r>
            <a:br>
              <a:rPr lang="sr-Latn-CS" b="1" smtClean="0">
                <a:solidFill>
                  <a:srgbClr val="000066"/>
                </a:solidFill>
                <a:latin typeface="France YU" pitchFamily="34" charset="0"/>
                <a:cs typeface="Times New Roman" pitchFamily="18" charset="0"/>
              </a:rPr>
            </a:br>
            <a:r>
              <a:rPr lang="en-GB" b="1" i="1" smtClean="0">
                <a:latin typeface="France YU" pitchFamily="34" charset="0"/>
                <a:cs typeface="Times New Roman" pitchFamily="18" charset="0"/>
              </a:rPr>
              <a:t> </a:t>
            </a:r>
            <a:r>
              <a:rPr lang="en-GB" sz="3200" smtClean="0">
                <a:solidFill>
                  <a:schemeClr val="tx1"/>
                </a:solidFill>
                <a:latin typeface="Times New Roman" pitchFamily="18" charset="0"/>
                <a:cs typeface="Times New Roman" pitchFamily="18" charset="0"/>
              </a:rPr>
              <a:t>Teorija plasti</a:t>
            </a:r>
            <a:r>
              <a:rPr lang="sr-Latn-CS" sz="3200" smtClean="0">
                <a:solidFill>
                  <a:schemeClr val="tx1"/>
                </a:solidFill>
                <a:latin typeface="Times New Roman" pitchFamily="18" charset="0"/>
                <a:cs typeface="Times New Roman" pitchFamily="18" charset="0"/>
              </a:rPr>
              <a:t>č</a:t>
            </a:r>
            <a:r>
              <a:rPr lang="en-GB" sz="3200" smtClean="0">
                <a:solidFill>
                  <a:schemeClr val="tx1"/>
                </a:solidFill>
                <a:latin typeface="Times New Roman" pitchFamily="18" charset="0"/>
                <a:cs typeface="Times New Roman" pitchFamily="18" charset="0"/>
              </a:rPr>
              <a:t>nosti mozga</a:t>
            </a:r>
            <a:r>
              <a:rPr lang="en-US" sz="3200" smtClean="0">
                <a:solidFill>
                  <a:schemeClr val="tx1"/>
                </a:solidFill>
                <a:latin typeface="Times New Roman" pitchFamily="18" charset="0"/>
                <a:cs typeface="Times New Roman" pitchFamily="18" charset="0"/>
              </a:rPr>
              <a:t> </a:t>
            </a:r>
          </a:p>
        </p:txBody>
      </p:sp>
      <p:sp>
        <p:nvSpPr>
          <p:cNvPr id="14339" name="Rectangle 3"/>
          <p:cNvSpPr>
            <a:spLocks noGrp="1" noChangeArrowheads="1"/>
          </p:cNvSpPr>
          <p:nvPr>
            <p:ph type="body" idx="1"/>
          </p:nvPr>
        </p:nvSpPr>
        <p:spPr>
          <a:xfrm>
            <a:off x="304800" y="1981200"/>
            <a:ext cx="8610600" cy="4343400"/>
          </a:xfrm>
        </p:spPr>
        <p:txBody>
          <a:bodyPr/>
          <a:lstStyle/>
          <a:p>
            <a:pPr algn="just" eaLnBrk="1" hangingPunct="1">
              <a:lnSpc>
                <a:spcPct val="90000"/>
              </a:lnSpc>
            </a:pPr>
            <a:endParaRPr lang="en-GB" sz="2400" b="1" smtClean="0">
              <a:latin typeface="France YU" pitchFamily="34" charset="0"/>
              <a:cs typeface="Times New Roman" pitchFamily="18" charset="0"/>
            </a:endParaRPr>
          </a:p>
          <a:p>
            <a:pPr algn="just" eaLnBrk="1" hangingPunct="1">
              <a:lnSpc>
                <a:spcPct val="90000"/>
              </a:lnSpc>
            </a:pPr>
            <a:r>
              <a:rPr lang="en-GB" sz="2400" smtClean="0">
                <a:latin typeface="Times New Roman" pitchFamily="18" charset="0"/>
                <a:cs typeface="Times New Roman" pitchFamily="18" charset="0"/>
              </a:rPr>
              <a:t>Grananje aksona</a:t>
            </a:r>
            <a:r>
              <a:rPr lang="sr-Latn-CS" sz="2400" smtClean="0">
                <a:latin typeface="Times New Roman" pitchFamily="18" charset="0"/>
                <a:cs typeface="Times New Roman" pitchFamily="18" charset="0"/>
              </a:rPr>
              <a:t> </a:t>
            </a:r>
            <a:r>
              <a:rPr lang="en-GB" sz="2400" smtClean="0">
                <a:latin typeface="Times New Roman" pitchFamily="18" charset="0"/>
                <a:cs typeface="Times New Roman" pitchFamily="18" charset="0"/>
              </a:rPr>
              <a:t>-</a:t>
            </a:r>
            <a:r>
              <a:rPr lang="sr-Latn-CS" sz="2400" smtClean="0">
                <a:latin typeface="Times New Roman" pitchFamily="18" charset="0"/>
                <a:cs typeface="Times New Roman" pitchFamily="18" charset="0"/>
              </a:rPr>
              <a:t> ć</a:t>
            </a:r>
            <a:r>
              <a:rPr lang="en-GB" sz="2400" smtClean="0">
                <a:latin typeface="Times New Roman" pitchFamily="18" charset="0"/>
                <a:cs typeface="Times New Roman" pitchFamily="18" charset="0"/>
              </a:rPr>
              <a:t>elije glije mogu dovesti do bujanja povre</a:t>
            </a:r>
            <a:r>
              <a:rPr lang="sr-Latn-CS" sz="2400" smtClean="0">
                <a:latin typeface="Times New Roman" pitchFamily="18" charset="0"/>
                <a:cs typeface="Times New Roman" pitchFamily="18" charset="0"/>
              </a:rPr>
              <a:t>đ</a:t>
            </a:r>
            <a:r>
              <a:rPr lang="en-GB" sz="2400" smtClean="0">
                <a:latin typeface="Times New Roman" pitchFamily="18" charset="0"/>
                <a:cs typeface="Times New Roman" pitchFamily="18" charset="0"/>
              </a:rPr>
              <a:t>enog neurona ili pojave kolateralnih izdanaka iz povre</a:t>
            </a:r>
            <a:r>
              <a:rPr lang="sr-Latn-CS" sz="2400" smtClean="0">
                <a:latin typeface="Times New Roman" pitchFamily="18" charset="0"/>
                <a:cs typeface="Times New Roman" pitchFamily="18" charset="0"/>
              </a:rPr>
              <a:t>đ</a:t>
            </a:r>
            <a:r>
              <a:rPr lang="en-GB" sz="2400" smtClean="0">
                <a:latin typeface="Times New Roman" pitchFamily="18" charset="0"/>
                <a:cs typeface="Times New Roman" pitchFamily="18" charset="0"/>
              </a:rPr>
              <a:t>enih aksona,</a:t>
            </a:r>
            <a:r>
              <a:rPr lang="sr-Latn-CS" sz="2400" smtClean="0">
                <a:latin typeface="Times New Roman" pitchFamily="18" charset="0"/>
                <a:cs typeface="Times New Roman" pitchFamily="18" charset="0"/>
              </a:rPr>
              <a:t> </a:t>
            </a:r>
            <a:r>
              <a:rPr lang="en-GB" sz="2400" smtClean="0">
                <a:latin typeface="Times New Roman" pitchFamily="18" charset="0"/>
                <a:cs typeface="Times New Roman" pitchFamily="18" charset="0"/>
              </a:rPr>
              <a:t>a sa ciljem popunjavanja upra</a:t>
            </a:r>
            <a:r>
              <a:rPr lang="sr-Latn-CS" sz="2400" smtClean="0">
                <a:latin typeface="Times New Roman" pitchFamily="18" charset="0"/>
                <a:cs typeface="Times New Roman" pitchFamily="18" charset="0"/>
              </a:rPr>
              <a:t>ž</a:t>
            </a:r>
            <a:r>
              <a:rPr lang="en-GB" sz="2400" smtClean="0">
                <a:latin typeface="Times New Roman" pitchFamily="18" charset="0"/>
                <a:cs typeface="Times New Roman" pitchFamily="18" charset="0"/>
              </a:rPr>
              <a:t>njenih sinapti</a:t>
            </a:r>
            <a:r>
              <a:rPr lang="sr-Latn-CS" sz="2400" smtClean="0">
                <a:latin typeface="Times New Roman" pitchFamily="18" charset="0"/>
                <a:cs typeface="Times New Roman" pitchFamily="18" charset="0"/>
              </a:rPr>
              <a:t>č</a:t>
            </a:r>
            <a:r>
              <a:rPr lang="en-GB" sz="2400" smtClean="0">
                <a:latin typeface="Times New Roman" pitchFamily="18" charset="0"/>
                <a:cs typeface="Times New Roman" pitchFamily="18" charset="0"/>
              </a:rPr>
              <a:t>kih mesta.</a:t>
            </a:r>
          </a:p>
          <a:p>
            <a:pPr algn="just" eaLnBrk="1" hangingPunct="1">
              <a:lnSpc>
                <a:spcPct val="90000"/>
              </a:lnSpc>
            </a:pPr>
            <a:endParaRPr lang="en-GB" sz="2400" smtClean="0">
              <a:latin typeface="Times New Roman" pitchFamily="18" charset="0"/>
              <a:cs typeface="Times New Roman" pitchFamily="18" charset="0"/>
            </a:endParaRPr>
          </a:p>
          <a:p>
            <a:pPr algn="just" eaLnBrk="1" hangingPunct="1">
              <a:lnSpc>
                <a:spcPct val="90000"/>
              </a:lnSpc>
            </a:pPr>
            <a:r>
              <a:rPr lang="en-GB" sz="2400" smtClean="0">
                <a:latin typeface="Times New Roman" pitchFamily="18" charset="0"/>
                <a:cs typeface="Times New Roman" pitchFamily="18" charset="0"/>
              </a:rPr>
              <a:t>Denervacijska hipersenzitivnost</a:t>
            </a:r>
            <a:r>
              <a:rPr lang="sr-Latn-CS" sz="2400" smtClean="0">
                <a:latin typeface="Times New Roman" pitchFamily="18" charset="0"/>
                <a:cs typeface="Times New Roman" pitchFamily="18" charset="0"/>
              </a:rPr>
              <a:t> </a:t>
            </a:r>
            <a:r>
              <a:rPr lang="en-GB" sz="2400" smtClean="0">
                <a:latin typeface="Times New Roman" pitchFamily="18" charset="0"/>
                <a:cs typeface="Times New Roman" pitchFamily="18" charset="0"/>
              </a:rPr>
              <a:t>-</a:t>
            </a:r>
            <a:r>
              <a:rPr lang="sr-Latn-CS" sz="2400" smtClean="0">
                <a:latin typeface="Times New Roman" pitchFamily="18" charset="0"/>
                <a:cs typeface="Times New Roman" pitchFamily="18" charset="0"/>
              </a:rPr>
              <a:t> ć</a:t>
            </a:r>
            <a:r>
              <a:rPr lang="en-GB" sz="2400" smtClean="0">
                <a:latin typeface="Times New Roman" pitchFamily="18" charset="0"/>
                <a:cs typeface="Times New Roman" pitchFamily="18" charset="0"/>
              </a:rPr>
              <a:t>elija koja je izgubila vezu sa proksimalnim neuronom postaje osetljivija na spoljašnje i unutrašnje stimuluse.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ctr" eaLnBrk="1" hangingPunct="1"/>
            <a:r>
              <a:rPr lang="en-GB" sz="3200" smtClean="0">
                <a:solidFill>
                  <a:schemeClr val="tx1"/>
                </a:solidFill>
                <a:latin typeface="Times New Roman" pitchFamily="18" charset="0"/>
                <a:cs typeface="Times New Roman" pitchFamily="18" charset="0"/>
              </a:rPr>
              <a:t>Teorija plasti</a:t>
            </a:r>
            <a:r>
              <a:rPr lang="sr-Latn-CS" sz="3200" smtClean="0">
                <a:solidFill>
                  <a:schemeClr val="tx1"/>
                </a:solidFill>
                <a:latin typeface="Times New Roman" pitchFamily="18" charset="0"/>
                <a:cs typeface="Times New Roman" pitchFamily="18" charset="0"/>
              </a:rPr>
              <a:t>č</a:t>
            </a:r>
            <a:r>
              <a:rPr lang="en-GB" sz="3200" smtClean="0">
                <a:solidFill>
                  <a:schemeClr val="tx1"/>
                </a:solidFill>
                <a:latin typeface="Times New Roman" pitchFamily="18" charset="0"/>
                <a:cs typeface="Times New Roman" pitchFamily="18" charset="0"/>
              </a:rPr>
              <a:t>nosti mozga</a:t>
            </a:r>
            <a:endParaRPr lang="en-US" sz="3200" b="1" i="1" smtClean="0">
              <a:solidFill>
                <a:schemeClr val="tx1"/>
              </a:solidFill>
              <a:latin typeface="France YU" pitchFamily="34" charset="0"/>
              <a:cs typeface="Times New Roman" pitchFamily="18" charset="0"/>
            </a:endParaRPr>
          </a:p>
        </p:txBody>
      </p:sp>
      <p:sp>
        <p:nvSpPr>
          <p:cNvPr id="15363" name="Rectangle 3"/>
          <p:cNvSpPr>
            <a:spLocks noGrp="1" noChangeArrowheads="1"/>
          </p:cNvSpPr>
          <p:nvPr>
            <p:ph type="body" idx="1"/>
          </p:nvPr>
        </p:nvSpPr>
        <p:spPr>
          <a:xfrm>
            <a:off x="609600" y="2017713"/>
            <a:ext cx="8345488" cy="4114800"/>
          </a:xfrm>
        </p:spPr>
        <p:txBody>
          <a:bodyPr/>
          <a:lstStyle/>
          <a:p>
            <a:pPr algn="just" eaLnBrk="1" hangingPunct="1">
              <a:lnSpc>
                <a:spcPct val="90000"/>
              </a:lnSpc>
            </a:pPr>
            <a:r>
              <a:rPr lang="en-GB" sz="2400" smtClean="0">
                <a:latin typeface="Times New Roman" pitchFamily="18" charset="0"/>
                <a:cs typeface="Times New Roman" pitchFamily="18" charset="0"/>
              </a:rPr>
              <a:t>Izopotencijalnost</a:t>
            </a:r>
            <a:r>
              <a:rPr lang="sr-Latn-CS" sz="2400" smtClean="0">
                <a:latin typeface="Times New Roman" pitchFamily="18" charset="0"/>
                <a:cs typeface="Times New Roman" pitchFamily="18" charset="0"/>
              </a:rPr>
              <a:t> </a:t>
            </a:r>
            <a:r>
              <a:rPr lang="en-GB" sz="2400" smtClean="0">
                <a:latin typeface="Times New Roman" pitchFamily="18" charset="0"/>
                <a:cs typeface="Times New Roman" pitchFamily="18" charset="0"/>
              </a:rPr>
              <a:t>-</a:t>
            </a:r>
            <a:r>
              <a:rPr lang="sr-Latn-CS" sz="2400" smtClean="0">
                <a:latin typeface="Times New Roman" pitchFamily="18" charset="0"/>
                <a:cs typeface="Times New Roman" pitchFamily="18" charset="0"/>
              </a:rPr>
              <a:t> </a:t>
            </a:r>
            <a:r>
              <a:rPr lang="en-GB" sz="2400" smtClean="0">
                <a:latin typeface="Times New Roman" pitchFamily="18" charset="0"/>
                <a:cs typeface="Times New Roman" pitchFamily="18" charset="0"/>
              </a:rPr>
              <a:t>postoje grupe nervnih celija koje imaju iste mogu</a:t>
            </a:r>
            <a:r>
              <a:rPr lang="sr-Latn-CS" sz="2400" smtClean="0">
                <a:latin typeface="Times New Roman" pitchFamily="18" charset="0"/>
                <a:cs typeface="Times New Roman" pitchFamily="18" charset="0"/>
              </a:rPr>
              <a:t>ć</a:t>
            </a:r>
            <a:r>
              <a:rPr lang="en-GB" sz="2400" smtClean="0">
                <a:latin typeface="Times New Roman" pitchFamily="18" charset="0"/>
                <a:cs typeface="Times New Roman" pitchFamily="18" charset="0"/>
              </a:rPr>
              <a:t>nosti</a:t>
            </a:r>
            <a:r>
              <a:rPr lang="sr-Latn-CS" sz="2400" smtClean="0">
                <a:latin typeface="Times New Roman" pitchFamily="18" charset="0"/>
                <a:cs typeface="Times New Roman" pitchFamily="18" charset="0"/>
              </a:rPr>
              <a:t>,</a:t>
            </a:r>
            <a:r>
              <a:rPr lang="en-GB" sz="2400" smtClean="0">
                <a:latin typeface="Times New Roman" pitchFamily="18" charset="0"/>
                <a:cs typeface="Times New Roman" pitchFamily="18" charset="0"/>
              </a:rPr>
              <a:t> a od koji su neke više ili  manje aktivne.</a:t>
            </a:r>
            <a:r>
              <a:rPr lang="sr-Latn-CS" sz="2400" smtClean="0">
                <a:latin typeface="Times New Roman" pitchFamily="18" charset="0"/>
                <a:cs typeface="Times New Roman" pitchFamily="18" charset="0"/>
              </a:rPr>
              <a:t> </a:t>
            </a:r>
            <a:r>
              <a:rPr lang="en-GB" sz="2400" smtClean="0">
                <a:latin typeface="Times New Roman" pitchFamily="18" charset="0"/>
                <a:cs typeface="Times New Roman" pitchFamily="18" charset="0"/>
              </a:rPr>
              <a:t>Kasni funkcionalni oporavak se mo</a:t>
            </a:r>
            <a:r>
              <a:rPr lang="sr-Latn-CS" sz="2400" smtClean="0">
                <a:latin typeface="Times New Roman" pitchFamily="18" charset="0"/>
                <a:cs typeface="Times New Roman" pitchFamily="18" charset="0"/>
              </a:rPr>
              <a:t>ž</a:t>
            </a:r>
            <a:r>
              <a:rPr lang="en-GB" sz="2400" smtClean="0">
                <a:latin typeface="Times New Roman" pitchFamily="18" charset="0"/>
                <a:cs typeface="Times New Roman" pitchFamily="18" charset="0"/>
              </a:rPr>
              <a:t>e objasniti postojanjem "nemih puteva" koji se tek nakon po</a:t>
            </a:r>
            <a:r>
              <a:rPr lang="sr-Latn-CS" sz="2400" smtClean="0">
                <a:latin typeface="Times New Roman" pitchFamily="18" charset="0"/>
                <a:cs typeface="Times New Roman" pitchFamily="18" charset="0"/>
              </a:rPr>
              <a:t>v</a:t>
            </a:r>
            <a:r>
              <a:rPr lang="en-GB" sz="2400" smtClean="0">
                <a:latin typeface="Times New Roman" pitchFamily="18" charset="0"/>
                <a:cs typeface="Times New Roman" pitchFamily="18" charset="0"/>
              </a:rPr>
              <a:t>rede aktiviraju.</a:t>
            </a:r>
          </a:p>
          <a:p>
            <a:pPr algn="just" eaLnBrk="1" hangingPunct="1">
              <a:lnSpc>
                <a:spcPct val="90000"/>
              </a:lnSpc>
            </a:pPr>
            <a:r>
              <a:rPr lang="en-GB" sz="2400" smtClean="0">
                <a:latin typeface="Times New Roman" pitchFamily="18" charset="0"/>
                <a:cs typeface="Times New Roman" pitchFamily="18" charset="0"/>
              </a:rPr>
              <a:t>Supstitucija</a:t>
            </a:r>
            <a:r>
              <a:rPr lang="sr-Latn-CS" sz="2400" smtClean="0">
                <a:latin typeface="Times New Roman" pitchFamily="18" charset="0"/>
                <a:cs typeface="Times New Roman" pitchFamily="18" charset="0"/>
              </a:rPr>
              <a:t> </a:t>
            </a:r>
            <a:r>
              <a:rPr lang="en-GB" sz="2400" smtClean="0">
                <a:latin typeface="Times New Roman" pitchFamily="18" charset="0"/>
                <a:cs typeface="Times New Roman" pitchFamily="18" charset="0"/>
              </a:rPr>
              <a:t>-</a:t>
            </a:r>
            <a:r>
              <a:rPr lang="sr-Latn-CS" sz="2400" smtClean="0">
                <a:latin typeface="Times New Roman" pitchFamily="18" charset="0"/>
                <a:cs typeface="Times New Roman" pitchFamily="18" charset="0"/>
              </a:rPr>
              <a:t> </a:t>
            </a:r>
            <a:r>
              <a:rPr lang="en-GB" sz="2400" smtClean="0">
                <a:latin typeface="Times New Roman" pitchFamily="18" charset="0"/>
                <a:cs typeface="Times New Roman" pitchFamily="18" charset="0"/>
              </a:rPr>
              <a:t>putem sinapti</a:t>
            </a:r>
            <a:r>
              <a:rPr lang="sr-Latn-CS" sz="2400" smtClean="0">
                <a:latin typeface="Times New Roman" pitchFamily="18" charset="0"/>
                <a:cs typeface="Times New Roman" pitchFamily="18" charset="0"/>
              </a:rPr>
              <a:t>č</a:t>
            </a:r>
            <a:r>
              <a:rPr lang="en-GB" sz="2400" smtClean="0">
                <a:latin typeface="Times New Roman" pitchFamily="18" charset="0"/>
                <a:cs typeface="Times New Roman" pitchFamily="18" charset="0"/>
              </a:rPr>
              <a:t>ke reorganizacije, </a:t>
            </a:r>
            <a:r>
              <a:rPr lang="sr-Latn-CS" sz="2400" smtClean="0">
                <a:latin typeface="Times New Roman" pitchFamily="18" charset="0"/>
                <a:cs typeface="Times New Roman" pitchFamily="18" charset="0"/>
              </a:rPr>
              <a:t>ć</a:t>
            </a:r>
            <a:r>
              <a:rPr lang="en-GB" sz="2400" smtClean="0">
                <a:latin typeface="Times New Roman" pitchFamily="18" charset="0"/>
                <a:cs typeface="Times New Roman" pitchFamily="18" charset="0"/>
              </a:rPr>
              <a:t>elije koje su imale jednu funkciju preuzimaju drugu.</a:t>
            </a:r>
          </a:p>
          <a:p>
            <a:pPr algn="just" eaLnBrk="1" hangingPunct="1">
              <a:lnSpc>
                <a:spcPct val="90000"/>
              </a:lnSpc>
            </a:pPr>
            <a:r>
              <a:rPr lang="en-GB" sz="2400" smtClean="0">
                <a:latin typeface="Times New Roman" pitchFamily="18" charset="0"/>
                <a:cs typeface="Times New Roman" pitchFamily="18" charset="0"/>
              </a:rPr>
              <a:t>Kompenzacija</a:t>
            </a:r>
            <a:r>
              <a:rPr lang="sr-Latn-CS" sz="2400" smtClean="0">
                <a:latin typeface="Times New Roman" pitchFamily="18" charset="0"/>
                <a:cs typeface="Times New Roman" pitchFamily="18" charset="0"/>
              </a:rPr>
              <a:t> </a:t>
            </a:r>
            <a:r>
              <a:rPr lang="en-GB" sz="2400" smtClean="0">
                <a:latin typeface="Times New Roman" pitchFamily="18" charset="0"/>
                <a:cs typeface="Times New Roman" pitchFamily="18" charset="0"/>
              </a:rPr>
              <a:t>-</a:t>
            </a:r>
            <a:r>
              <a:rPr lang="sr-Latn-CS" sz="2400" smtClean="0">
                <a:latin typeface="Times New Roman" pitchFamily="18" charset="0"/>
                <a:cs typeface="Times New Roman" pitchFamily="18" charset="0"/>
              </a:rPr>
              <a:t> </a:t>
            </a:r>
            <a:r>
              <a:rPr lang="en-GB" sz="2400" smtClean="0">
                <a:latin typeface="Times New Roman" pitchFamily="18" charset="0"/>
                <a:cs typeface="Times New Roman" pitchFamily="18" charset="0"/>
              </a:rPr>
              <a:t>obezb</a:t>
            </a:r>
            <a:r>
              <a:rPr lang="sr-Latn-CS" sz="2400" smtClean="0">
                <a:latin typeface="Times New Roman" pitchFamily="18" charset="0"/>
                <a:cs typeface="Times New Roman" pitchFamily="18" charset="0"/>
              </a:rPr>
              <a:t>eđ</a:t>
            </a:r>
            <a:r>
              <a:rPr lang="en-GB" sz="2400" smtClean="0">
                <a:latin typeface="Times New Roman" pitchFamily="18" charset="0"/>
                <a:cs typeface="Times New Roman" pitchFamily="18" charset="0"/>
              </a:rPr>
              <a:t>enje agonisti</a:t>
            </a:r>
            <a:r>
              <a:rPr lang="sr-Latn-CS" sz="2400" smtClean="0">
                <a:latin typeface="Times New Roman" pitchFamily="18" charset="0"/>
                <a:cs typeface="Times New Roman" pitchFamily="18" charset="0"/>
              </a:rPr>
              <a:t>č</a:t>
            </a:r>
            <a:r>
              <a:rPr lang="en-GB" sz="2400" smtClean="0">
                <a:latin typeface="Times New Roman" pitchFamily="18" charset="0"/>
                <a:cs typeface="Times New Roman" pitchFamily="18" charset="0"/>
              </a:rPr>
              <a:t>kih supstanci koje olakšavaju funcionisanje ascedentnih</a:t>
            </a:r>
            <a:r>
              <a:rPr lang="sr-Latn-CS" sz="2400" smtClean="0">
                <a:latin typeface="Times New Roman" pitchFamily="18" charset="0"/>
                <a:cs typeface="Times New Roman" pitchFamily="18" charset="0"/>
              </a:rPr>
              <a:t>, </a:t>
            </a:r>
            <a:r>
              <a:rPr lang="en-GB" sz="2400" smtClean="0">
                <a:latin typeface="Times New Roman" pitchFamily="18" charset="0"/>
                <a:cs typeface="Times New Roman" pitchFamily="18" charset="0"/>
              </a:rPr>
              <a:t>noradrenegicnih i dopaminskih vlakana, kao i sistema koji su u direktnoj vezi sa kongnitivnim poboljšanjima.</a:t>
            </a:r>
          </a:p>
          <a:p>
            <a:pPr eaLnBrk="1" hangingPunct="1">
              <a:lnSpc>
                <a:spcPct val="90000"/>
              </a:lnSpc>
            </a:pPr>
            <a:endParaRPr lang="en-US" sz="2400" smtClean="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Latn-CS" sz="3200" smtClean="0">
                <a:solidFill>
                  <a:schemeClr val="tx1"/>
                </a:solidFill>
                <a:latin typeface="Times New Roman" pitchFamily="18" charset="0"/>
                <a:cs typeface="Times New Roman" pitchFamily="18" charset="0"/>
              </a:rPr>
              <a:t>Prognoza kod CVI</a:t>
            </a:r>
            <a:endParaRPr lang="en-US" sz="320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eaLnBrk="1" hangingPunct="1">
              <a:lnSpc>
                <a:spcPct val="90000"/>
              </a:lnSpc>
            </a:pPr>
            <a:r>
              <a:rPr lang="sr-Latn-CS" sz="2400" smtClean="0">
                <a:latin typeface="Times New Roman" pitchFamily="18" charset="0"/>
                <a:cs typeface="Times New Roman" pitchFamily="18" charset="0"/>
              </a:rPr>
              <a:t>ž</a:t>
            </a:r>
            <a:r>
              <a:rPr lang="en-GB" sz="2400" smtClean="0">
                <a:latin typeface="Times New Roman" pitchFamily="18" charset="0"/>
                <a:cs typeface="Times New Roman" pitchFamily="18" charset="0"/>
              </a:rPr>
              <a:t>ivotnog doba,</a:t>
            </a:r>
          </a:p>
          <a:p>
            <a:pPr algn="just" eaLnBrk="1" hangingPunct="1">
              <a:lnSpc>
                <a:spcPct val="90000"/>
              </a:lnSpc>
            </a:pPr>
            <a:r>
              <a:rPr lang="en-GB" sz="2400" smtClean="0">
                <a:latin typeface="Times New Roman" pitchFamily="18" charset="0"/>
                <a:cs typeface="Times New Roman" pitchFamily="18" charset="0"/>
              </a:rPr>
              <a:t>te</a:t>
            </a:r>
            <a:r>
              <a:rPr lang="sr-Latn-CS" sz="2400" smtClean="0">
                <a:latin typeface="Times New Roman" pitchFamily="18" charset="0"/>
                <a:cs typeface="Times New Roman" pitchFamily="18" charset="0"/>
              </a:rPr>
              <a:t>ž</a:t>
            </a:r>
            <a:r>
              <a:rPr lang="en-GB" sz="2400" smtClean="0">
                <a:latin typeface="Times New Roman" pitchFamily="18" charset="0"/>
                <a:cs typeface="Times New Roman" pitchFamily="18" charset="0"/>
              </a:rPr>
              <a:t>ine ranije postoje</a:t>
            </a:r>
            <a:r>
              <a:rPr lang="sr-Latn-CS" sz="2400" smtClean="0">
                <a:latin typeface="Times New Roman" pitchFamily="18" charset="0"/>
                <a:cs typeface="Times New Roman" pitchFamily="18" charset="0"/>
              </a:rPr>
              <a:t>ć</a:t>
            </a:r>
            <a:r>
              <a:rPr lang="en-GB" sz="2400" smtClean="0">
                <a:latin typeface="Times New Roman" pitchFamily="18" charset="0"/>
                <a:cs typeface="Times New Roman" pitchFamily="18" charset="0"/>
              </a:rPr>
              <a:t>e hipertenzije,</a:t>
            </a:r>
          </a:p>
          <a:p>
            <a:pPr algn="just" eaLnBrk="1" hangingPunct="1">
              <a:lnSpc>
                <a:spcPct val="90000"/>
              </a:lnSpc>
            </a:pPr>
            <a:r>
              <a:rPr lang="en-GB" sz="2400" smtClean="0">
                <a:latin typeface="Times New Roman" pitchFamily="18" charset="0"/>
                <a:cs typeface="Times New Roman" pitchFamily="18" charset="0"/>
              </a:rPr>
              <a:t>stanja kardiovaskularnog aparata,</a:t>
            </a:r>
          </a:p>
          <a:p>
            <a:pPr algn="just" eaLnBrk="1" hangingPunct="1">
              <a:lnSpc>
                <a:spcPct val="90000"/>
              </a:lnSpc>
            </a:pPr>
            <a:r>
              <a:rPr lang="en-GB" sz="2400" smtClean="0">
                <a:latin typeface="Times New Roman" pitchFamily="18" charset="0"/>
                <a:cs typeface="Times New Roman" pitchFamily="18" charset="0"/>
              </a:rPr>
              <a:t>opšteg stanja i drugih prate</a:t>
            </a:r>
            <a:r>
              <a:rPr lang="sr-Latn-CS" sz="2400" smtClean="0">
                <a:latin typeface="Times New Roman" pitchFamily="18" charset="0"/>
                <a:cs typeface="Times New Roman" pitchFamily="18" charset="0"/>
              </a:rPr>
              <a:t>ć</a:t>
            </a:r>
            <a:r>
              <a:rPr lang="en-GB" sz="2400" smtClean="0">
                <a:latin typeface="Times New Roman" pitchFamily="18" charset="0"/>
                <a:cs typeface="Times New Roman" pitchFamily="18" charset="0"/>
              </a:rPr>
              <a:t>ih hroni</a:t>
            </a:r>
            <a:r>
              <a:rPr lang="sr-Latn-CS" sz="2400" smtClean="0">
                <a:latin typeface="Times New Roman" pitchFamily="18" charset="0"/>
                <a:cs typeface="Times New Roman" pitchFamily="18" charset="0"/>
              </a:rPr>
              <a:t>č</a:t>
            </a:r>
            <a:r>
              <a:rPr lang="en-GB" sz="2400" smtClean="0">
                <a:latin typeface="Times New Roman" pitchFamily="18" charset="0"/>
                <a:cs typeface="Times New Roman" pitchFamily="18" charset="0"/>
              </a:rPr>
              <a:t>nih oboljenja,</a:t>
            </a:r>
          </a:p>
          <a:p>
            <a:pPr algn="just" eaLnBrk="1" hangingPunct="1">
              <a:lnSpc>
                <a:spcPct val="90000"/>
              </a:lnSpc>
            </a:pPr>
            <a:r>
              <a:rPr lang="en-GB" sz="2400" smtClean="0">
                <a:latin typeface="Times New Roman" pitchFamily="18" charset="0"/>
                <a:cs typeface="Times New Roman" pitchFamily="18" charset="0"/>
              </a:rPr>
              <a:t>trajanja i dubine apoplekticne kome,</a:t>
            </a:r>
          </a:p>
          <a:p>
            <a:pPr algn="just" eaLnBrk="1" hangingPunct="1">
              <a:lnSpc>
                <a:spcPct val="90000"/>
              </a:lnSpc>
            </a:pPr>
            <a:r>
              <a:rPr lang="en-GB" sz="2400" smtClean="0">
                <a:latin typeface="Times New Roman" pitchFamily="18" charset="0"/>
                <a:cs typeface="Times New Roman" pitchFamily="18" charset="0"/>
              </a:rPr>
              <a:t>motivacije, </a:t>
            </a:r>
          </a:p>
          <a:p>
            <a:pPr algn="just" eaLnBrk="1" hangingPunct="1">
              <a:lnSpc>
                <a:spcPct val="90000"/>
              </a:lnSpc>
            </a:pPr>
            <a:r>
              <a:rPr lang="en-GB" sz="2400" smtClean="0">
                <a:latin typeface="Times New Roman" pitchFamily="18" charset="0"/>
                <a:cs typeface="Times New Roman" pitchFamily="18" charset="0"/>
              </a:rPr>
              <a:t>du</a:t>
            </a:r>
            <a:r>
              <a:rPr lang="sr-Latn-CS" sz="2400" smtClean="0">
                <a:latin typeface="Times New Roman" pitchFamily="18" charset="0"/>
                <a:cs typeface="Times New Roman" pitchFamily="18" charset="0"/>
              </a:rPr>
              <a:t>ž</a:t>
            </a:r>
            <a:r>
              <a:rPr lang="en-GB" sz="2400" smtClean="0">
                <a:latin typeface="Times New Roman" pitchFamily="18" charset="0"/>
                <a:cs typeface="Times New Roman" pitchFamily="18" charset="0"/>
              </a:rPr>
              <a:t>ine dijashize,</a:t>
            </a:r>
          </a:p>
          <a:p>
            <a:pPr algn="just" eaLnBrk="1" hangingPunct="1">
              <a:lnSpc>
                <a:spcPct val="90000"/>
              </a:lnSpc>
            </a:pPr>
            <a:r>
              <a:rPr lang="en-GB" sz="2400" smtClean="0">
                <a:latin typeface="Times New Roman" pitchFamily="18" charset="0"/>
                <a:cs typeface="Times New Roman" pitchFamily="18" charset="0"/>
              </a:rPr>
              <a:t>stepena spasticiteta,</a:t>
            </a:r>
          </a:p>
          <a:p>
            <a:pPr algn="just" eaLnBrk="1" hangingPunct="1">
              <a:lnSpc>
                <a:spcPct val="90000"/>
              </a:lnSpc>
            </a:pPr>
            <a:r>
              <a:rPr lang="en-GB" sz="2400" smtClean="0">
                <a:latin typeface="Times New Roman" pitchFamily="18" charset="0"/>
                <a:cs typeface="Times New Roman" pitchFamily="18" charset="0"/>
              </a:rPr>
              <a:t>premorbidne strukture licnosti,</a:t>
            </a:r>
          </a:p>
          <a:p>
            <a:pPr algn="just" eaLnBrk="1" hangingPunct="1">
              <a:lnSpc>
                <a:spcPct val="90000"/>
              </a:lnSpc>
            </a:pPr>
            <a:r>
              <a:rPr lang="en-GB" sz="2400" smtClean="0">
                <a:latin typeface="Times New Roman" pitchFamily="18" charset="0"/>
                <a:cs typeface="Times New Roman" pitchFamily="18" charset="0"/>
              </a:rPr>
              <a:t>psihickih promena,</a:t>
            </a:r>
          </a:p>
          <a:p>
            <a:pPr eaLnBrk="1" hangingPunct="1">
              <a:lnSpc>
                <a:spcPct val="90000"/>
              </a:lnSpc>
            </a:pPr>
            <a:r>
              <a:rPr lang="en-GB" sz="2400" smtClean="0">
                <a:latin typeface="Times New Roman" pitchFamily="18" charset="0"/>
                <a:cs typeface="Times New Roman" pitchFamily="18" charset="0"/>
              </a:rPr>
              <a:t>vremena po</a:t>
            </a:r>
            <a:r>
              <a:rPr lang="sr-Latn-CS" sz="2400" smtClean="0">
                <a:latin typeface="Times New Roman" pitchFamily="18" charset="0"/>
                <a:cs typeface="Times New Roman" pitchFamily="18" charset="0"/>
              </a:rPr>
              <a:t>č</a:t>
            </a:r>
            <a:r>
              <a:rPr lang="en-GB" sz="2400" smtClean="0">
                <a:latin typeface="Times New Roman" pitchFamily="18" charset="0"/>
                <a:cs typeface="Times New Roman" pitchFamily="18" charset="0"/>
              </a:rPr>
              <a:t>etka restitucije izgubljenih funkcija</a:t>
            </a:r>
            <a:r>
              <a:rPr lang="en-US" sz="2400" smtClean="0">
                <a:latin typeface="Times New Roman" pitchFamily="18" charset="0"/>
                <a:cs typeface="Times New Roman" pitchFamily="18" charset="0"/>
              </a:rPr>
              <a:t> </a:t>
            </a:r>
          </a:p>
          <a:p>
            <a:endParaRPr lang="en-US" sz="240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ctr" eaLnBrk="1" hangingPunct="1"/>
            <a:r>
              <a:rPr lang="sr-Latn-CS" sz="3200" smtClean="0">
                <a:solidFill>
                  <a:schemeClr val="tx1"/>
                </a:solidFill>
                <a:latin typeface="Times New Roman" pitchFamily="18" charset="0"/>
                <a:cs typeface="Times New Roman" pitchFamily="18" charset="0"/>
              </a:rPr>
              <a:t>Prognoza kod CVI</a:t>
            </a:r>
            <a:endParaRPr lang="en-US" sz="3200" smtClean="0">
              <a:solidFill>
                <a:schemeClr val="tx1"/>
              </a:solidFill>
              <a:latin typeface="Times New Roman" pitchFamily="18" charset="0"/>
              <a:cs typeface="Times New Roman" pitchFamily="18" charset="0"/>
            </a:endParaRPr>
          </a:p>
        </p:txBody>
      </p:sp>
      <p:sp>
        <p:nvSpPr>
          <p:cNvPr id="17411" name="Rectangle 3"/>
          <p:cNvSpPr>
            <a:spLocks noGrp="1" noChangeArrowheads="1"/>
          </p:cNvSpPr>
          <p:nvPr>
            <p:ph type="body" sz="half" idx="1"/>
          </p:nvPr>
        </p:nvSpPr>
        <p:spPr>
          <a:xfrm>
            <a:off x="762000" y="2017713"/>
            <a:ext cx="4230688" cy="4114800"/>
          </a:xfrm>
          <a:solidFill>
            <a:schemeClr val="bg1"/>
          </a:solidFill>
        </p:spPr>
        <p:txBody>
          <a:bodyPr/>
          <a:lstStyle/>
          <a:p>
            <a:pPr eaLnBrk="1" hangingPunct="1">
              <a:lnSpc>
                <a:spcPct val="90000"/>
              </a:lnSpc>
            </a:pPr>
            <a:r>
              <a:rPr lang="en-GB" sz="2400" smtClean="0">
                <a:latin typeface="Times New Roman" pitchFamily="18" charset="0"/>
                <a:cs typeface="Times New Roman" pitchFamily="18" charset="0"/>
              </a:rPr>
              <a:t>kada se pojavila spasti</a:t>
            </a:r>
            <a:r>
              <a:rPr lang="sr-Latn-CS" sz="2400" smtClean="0">
                <a:latin typeface="Times New Roman" pitchFamily="18" charset="0"/>
                <a:cs typeface="Times New Roman" pitchFamily="18" charset="0"/>
              </a:rPr>
              <a:t>č</a:t>
            </a:r>
            <a:r>
              <a:rPr lang="en-GB" sz="2400" smtClean="0">
                <a:latin typeface="Times New Roman" pitchFamily="18" charset="0"/>
                <a:cs typeface="Times New Roman" pitchFamily="18" charset="0"/>
              </a:rPr>
              <a:t>nost,</a:t>
            </a:r>
          </a:p>
          <a:p>
            <a:pPr eaLnBrk="1" hangingPunct="1">
              <a:lnSpc>
                <a:spcPct val="90000"/>
              </a:lnSpc>
            </a:pPr>
            <a:r>
              <a:rPr lang="en-GB" sz="2400" smtClean="0">
                <a:latin typeface="Times New Roman" pitchFamily="18" charset="0"/>
                <a:cs typeface="Times New Roman" pitchFamily="18" charset="0"/>
              </a:rPr>
              <a:t>pojavu sinkinezija,</a:t>
            </a:r>
          </a:p>
          <a:p>
            <a:pPr eaLnBrk="1" hangingPunct="1">
              <a:lnSpc>
                <a:spcPct val="90000"/>
              </a:lnSpc>
            </a:pPr>
            <a:r>
              <a:rPr lang="en-GB" sz="2400" smtClean="0">
                <a:latin typeface="Times New Roman" pitchFamily="18" charset="0"/>
                <a:cs typeface="Times New Roman" pitchFamily="18" charset="0"/>
              </a:rPr>
              <a:t>razvoj toni</a:t>
            </a:r>
            <a:r>
              <a:rPr lang="sr-Latn-CS" sz="2400" smtClean="0">
                <a:latin typeface="Times New Roman" pitchFamily="18" charset="0"/>
                <a:cs typeface="Times New Roman" pitchFamily="18" charset="0"/>
              </a:rPr>
              <a:t>č</a:t>
            </a:r>
            <a:r>
              <a:rPr lang="en-GB" sz="2400" smtClean="0">
                <a:latin typeface="Times New Roman" pitchFamily="18" charset="0"/>
                <a:cs typeface="Times New Roman" pitchFamily="18" charset="0"/>
              </a:rPr>
              <a:t>nog simetricnog i asimetri</a:t>
            </a:r>
            <a:r>
              <a:rPr lang="sr-Latn-CS" sz="2400" smtClean="0">
                <a:latin typeface="Times New Roman" pitchFamily="18" charset="0"/>
                <a:cs typeface="Times New Roman" pitchFamily="18" charset="0"/>
              </a:rPr>
              <a:t>č</a:t>
            </a:r>
            <a:r>
              <a:rPr lang="en-GB" sz="2400" smtClean="0">
                <a:latin typeface="Times New Roman" pitchFamily="18" charset="0"/>
                <a:cs typeface="Times New Roman" pitchFamily="18" charset="0"/>
              </a:rPr>
              <a:t>nog refleksa vrata, </a:t>
            </a:r>
          </a:p>
          <a:p>
            <a:pPr eaLnBrk="1" hangingPunct="1">
              <a:lnSpc>
                <a:spcPct val="90000"/>
              </a:lnSpc>
            </a:pPr>
            <a:r>
              <a:rPr lang="en-GB" sz="2400" smtClean="0">
                <a:latin typeface="Times New Roman" pitchFamily="18" charset="0"/>
                <a:cs typeface="Times New Roman" pitchFamily="18" charset="0"/>
              </a:rPr>
              <a:t>pojavu aktivnih pokreta na oduzetoj strani,</a:t>
            </a:r>
          </a:p>
          <a:p>
            <a:pPr eaLnBrk="1" hangingPunct="1">
              <a:lnSpc>
                <a:spcPct val="90000"/>
              </a:lnSpc>
            </a:pPr>
            <a:r>
              <a:rPr lang="sr-Latn-CS" sz="2400" smtClean="0">
                <a:latin typeface="Times New Roman" pitchFamily="18" charset="0"/>
                <a:cs typeface="Times New Roman" pitchFamily="18" charset="0"/>
              </a:rPr>
              <a:t>s</a:t>
            </a:r>
            <a:r>
              <a:rPr lang="en-GB" sz="2400" smtClean="0">
                <a:latin typeface="Times New Roman" pitchFamily="18" charset="0"/>
                <a:cs typeface="Times New Roman" pitchFamily="18" charset="0"/>
              </a:rPr>
              <a:t>vest</a:t>
            </a:r>
            <a:r>
              <a:rPr lang="sr-Latn-CS" sz="2400" smtClean="0">
                <a:latin typeface="Times New Roman" pitchFamily="18" charset="0"/>
                <a:cs typeface="Times New Roman" pitchFamily="18" charset="0"/>
              </a:rPr>
              <a:t> i </a:t>
            </a:r>
            <a:r>
              <a:rPr lang="en-GB" sz="2400" smtClean="0">
                <a:latin typeface="Times New Roman" pitchFamily="18" charset="0"/>
                <a:cs typeface="Times New Roman" pitchFamily="18" charset="0"/>
              </a:rPr>
              <a:t>kontrolu sfinktera,</a:t>
            </a:r>
          </a:p>
          <a:p>
            <a:pPr eaLnBrk="1" hangingPunct="1">
              <a:lnSpc>
                <a:spcPct val="90000"/>
              </a:lnSpc>
            </a:pPr>
            <a:r>
              <a:rPr lang="en-GB" sz="2400" smtClean="0">
                <a:latin typeface="Times New Roman" pitchFamily="18" charset="0"/>
                <a:cs typeface="Times New Roman" pitchFamily="18" charset="0"/>
              </a:rPr>
              <a:t>senzorne poremecaje,</a:t>
            </a:r>
          </a:p>
          <a:p>
            <a:pPr eaLnBrk="1" hangingPunct="1">
              <a:lnSpc>
                <a:spcPct val="90000"/>
              </a:lnSpc>
            </a:pPr>
            <a:r>
              <a:rPr lang="en-GB" sz="2400" smtClean="0">
                <a:latin typeface="Times New Roman" pitchFamily="18" charset="0"/>
                <a:cs typeface="Times New Roman" pitchFamily="18" charset="0"/>
              </a:rPr>
              <a:t>percepciju,</a:t>
            </a:r>
          </a:p>
          <a:p>
            <a:pPr eaLnBrk="1" hangingPunct="1">
              <a:lnSpc>
                <a:spcPct val="90000"/>
              </a:lnSpc>
            </a:pPr>
            <a:r>
              <a:rPr lang="en-GB" sz="2400" smtClean="0">
                <a:latin typeface="Times New Roman" pitchFamily="18" charset="0"/>
                <a:cs typeface="Times New Roman" pitchFamily="18" charset="0"/>
              </a:rPr>
              <a:t>uspostavljanje balansa u sede</a:t>
            </a:r>
            <a:r>
              <a:rPr lang="sr-Latn-CS" sz="2400" smtClean="0">
                <a:latin typeface="Times New Roman" pitchFamily="18" charset="0"/>
                <a:cs typeface="Times New Roman" pitchFamily="18" charset="0"/>
              </a:rPr>
              <a:t>ć</a:t>
            </a:r>
            <a:r>
              <a:rPr lang="en-GB" sz="2400" smtClean="0">
                <a:latin typeface="Times New Roman" pitchFamily="18" charset="0"/>
                <a:cs typeface="Times New Roman" pitchFamily="18" charset="0"/>
              </a:rPr>
              <a:t>em polo</a:t>
            </a:r>
            <a:r>
              <a:rPr lang="sr-Latn-CS" sz="2400" smtClean="0">
                <a:latin typeface="Times New Roman" pitchFamily="18" charset="0"/>
                <a:cs typeface="Times New Roman" pitchFamily="18" charset="0"/>
              </a:rPr>
              <a:t>ž</a:t>
            </a:r>
            <a:r>
              <a:rPr lang="en-GB" sz="2400" smtClean="0">
                <a:latin typeface="Times New Roman" pitchFamily="18" charset="0"/>
                <a:cs typeface="Times New Roman" pitchFamily="18" charset="0"/>
              </a:rPr>
              <a:t>aju.</a:t>
            </a:r>
            <a:r>
              <a:rPr lang="en-US" sz="2400" smtClean="0">
                <a:solidFill>
                  <a:schemeClr val="hlink"/>
                </a:solidFill>
                <a:latin typeface="Times New Roman" pitchFamily="18" charset="0"/>
                <a:cs typeface="Times New Roman" pitchFamily="18" charset="0"/>
              </a:rPr>
              <a:t> </a:t>
            </a:r>
          </a:p>
          <a:p>
            <a:pPr eaLnBrk="1" hangingPunct="1">
              <a:lnSpc>
                <a:spcPct val="90000"/>
              </a:lnSpc>
            </a:pPr>
            <a:endParaRPr lang="en-US" sz="2400" smtClean="0">
              <a:latin typeface="Times New Roman" pitchFamily="18" charset="0"/>
              <a:cs typeface="Times New Roman" pitchFamily="18" charset="0"/>
            </a:endParaRPr>
          </a:p>
        </p:txBody>
      </p:sp>
      <p:sp>
        <p:nvSpPr>
          <p:cNvPr id="17412" name="Rectangle 4"/>
          <p:cNvSpPr>
            <a:spLocks noGrp="1" noChangeArrowheads="1"/>
          </p:cNvSpPr>
          <p:nvPr>
            <p:ph type="body" sz="half" idx="2"/>
          </p:nvPr>
        </p:nvSpPr>
        <p:spPr>
          <a:solidFill>
            <a:schemeClr val="bg1"/>
          </a:solidFill>
        </p:spPr>
        <p:txBody>
          <a:bodyPr/>
          <a:lstStyle/>
          <a:p>
            <a:pPr eaLnBrk="1" hangingPunct="1"/>
            <a:r>
              <a:rPr lang="en-GB" sz="2400" smtClean="0">
                <a:latin typeface="Times New Roman" pitchFamily="18" charset="0"/>
                <a:cs typeface="Times New Roman" pitchFamily="18" charset="0"/>
              </a:rPr>
              <a:t> produ</a:t>
            </a:r>
            <a:r>
              <a:rPr lang="sr-Latn-CS" sz="2400" smtClean="0">
                <a:latin typeface="Times New Roman" pitchFamily="18" charset="0"/>
                <a:cs typeface="Times New Roman" pitchFamily="18" charset="0"/>
              </a:rPr>
              <a:t>ž</a:t>
            </a:r>
            <a:r>
              <a:rPr lang="en-GB" sz="2400" smtClean="0">
                <a:latin typeface="Times New Roman" pitchFamily="18" charset="0"/>
                <a:cs typeface="Times New Roman" pitchFamily="18" charset="0"/>
              </a:rPr>
              <a:t>ena mlitavost, </a:t>
            </a:r>
          </a:p>
          <a:p>
            <a:pPr eaLnBrk="1" hangingPunct="1"/>
            <a:r>
              <a:rPr lang="en-GB" sz="2400" smtClean="0">
                <a:latin typeface="Times New Roman" pitchFamily="18" charset="0"/>
                <a:cs typeface="Times New Roman" pitchFamily="18" charset="0"/>
              </a:rPr>
              <a:t>produ</a:t>
            </a:r>
            <a:r>
              <a:rPr lang="sr-Latn-CS" sz="2400" smtClean="0">
                <a:latin typeface="Times New Roman" pitchFamily="18" charset="0"/>
                <a:cs typeface="Times New Roman" pitchFamily="18" charset="0"/>
              </a:rPr>
              <a:t>ž</a:t>
            </a:r>
            <a:r>
              <a:rPr lang="en-GB" sz="2400" smtClean="0">
                <a:latin typeface="Times New Roman" pitchFamily="18" charset="0"/>
                <a:cs typeface="Times New Roman" pitchFamily="18" charset="0"/>
              </a:rPr>
              <a:t>eni poremecaj percepcije, </a:t>
            </a:r>
          </a:p>
          <a:p>
            <a:pPr eaLnBrk="1" hangingPunct="1"/>
            <a:r>
              <a:rPr lang="en-GB" sz="2400" smtClean="0">
                <a:latin typeface="Times New Roman" pitchFamily="18" charset="0"/>
                <a:cs typeface="Times New Roman" pitchFamily="18" charset="0"/>
              </a:rPr>
              <a:t>produ</a:t>
            </a:r>
            <a:r>
              <a:rPr lang="sr-Latn-CS" sz="2400" smtClean="0">
                <a:latin typeface="Times New Roman" pitchFamily="18" charset="0"/>
                <a:cs typeface="Times New Roman" pitchFamily="18" charset="0"/>
              </a:rPr>
              <a:t>ž</a:t>
            </a:r>
            <a:r>
              <a:rPr lang="en-GB" sz="2400" smtClean="0">
                <a:latin typeface="Times New Roman" pitchFamily="18" charset="0"/>
                <a:cs typeface="Times New Roman" pitchFamily="18" charset="0"/>
              </a:rPr>
              <a:t>eni poremecaj svesti, </a:t>
            </a:r>
          </a:p>
          <a:p>
            <a:pPr eaLnBrk="1" hangingPunct="1"/>
            <a:r>
              <a:rPr lang="en-GB" sz="2400" smtClean="0">
                <a:latin typeface="Times New Roman" pitchFamily="18" charset="0"/>
                <a:cs typeface="Times New Roman" pitchFamily="18" charset="0"/>
              </a:rPr>
              <a:t>produ</a:t>
            </a:r>
            <a:r>
              <a:rPr lang="sr-Latn-CS" sz="2400" smtClean="0">
                <a:latin typeface="Times New Roman" pitchFamily="18" charset="0"/>
                <a:cs typeface="Times New Roman" pitchFamily="18" charset="0"/>
              </a:rPr>
              <a:t>ž</a:t>
            </a:r>
            <a:r>
              <a:rPr lang="en-GB" sz="2400" smtClean="0">
                <a:latin typeface="Times New Roman" pitchFamily="18" charset="0"/>
                <a:cs typeface="Times New Roman" pitchFamily="18" charset="0"/>
              </a:rPr>
              <a:t>ena devijacija o</a:t>
            </a:r>
            <a:r>
              <a:rPr lang="sr-Latn-CS" sz="2400" smtClean="0">
                <a:latin typeface="Times New Roman" pitchFamily="18" charset="0"/>
                <a:cs typeface="Times New Roman" pitchFamily="18" charset="0"/>
              </a:rPr>
              <a:t>č</a:t>
            </a:r>
            <a:r>
              <a:rPr lang="en-GB" sz="2400" smtClean="0">
                <a:latin typeface="Times New Roman" pitchFamily="18" charset="0"/>
                <a:cs typeface="Times New Roman" pitchFamily="18" charset="0"/>
              </a:rPr>
              <a:t>nih jabu</a:t>
            </a:r>
            <a:r>
              <a:rPr lang="sr-Latn-CS" sz="2400" smtClean="0">
                <a:latin typeface="Times New Roman" pitchFamily="18" charset="0"/>
                <a:cs typeface="Times New Roman" pitchFamily="18" charset="0"/>
              </a:rPr>
              <a:t>č</a:t>
            </a:r>
            <a:r>
              <a:rPr lang="en-GB" sz="2400" smtClean="0">
                <a:latin typeface="Times New Roman" pitchFamily="18" charset="0"/>
                <a:cs typeface="Times New Roman" pitchFamily="18" charset="0"/>
              </a:rPr>
              <a:t>ica, </a:t>
            </a:r>
          </a:p>
          <a:p>
            <a:pPr eaLnBrk="1" hangingPunct="1"/>
            <a:r>
              <a:rPr lang="en-GB" sz="2400" smtClean="0">
                <a:latin typeface="Times New Roman" pitchFamily="18" charset="0"/>
                <a:cs typeface="Times New Roman" pitchFamily="18" charset="0"/>
              </a:rPr>
              <a:t>produ</a:t>
            </a:r>
            <a:r>
              <a:rPr lang="sr-Latn-CS" sz="2400" smtClean="0">
                <a:latin typeface="Times New Roman" pitchFamily="18" charset="0"/>
                <a:cs typeface="Times New Roman" pitchFamily="18" charset="0"/>
              </a:rPr>
              <a:t>ž</a:t>
            </a:r>
            <a:r>
              <a:rPr lang="en-GB" sz="2400" smtClean="0">
                <a:latin typeface="Times New Roman" pitchFamily="18" charset="0"/>
                <a:cs typeface="Times New Roman" pitchFamily="18" charset="0"/>
              </a:rPr>
              <a:t>eno nekontrolisanje sfinktera.</a:t>
            </a:r>
            <a:r>
              <a:rPr lang="en-US" sz="2400" smtClean="0">
                <a:latin typeface="Times New Roman" pitchFamily="18" charset="0"/>
                <a:cs typeface="Times New Roman" pitchFamily="18" charset="0"/>
              </a:rPr>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p:nvPr>
        </p:nvSpPr>
        <p:spPr/>
        <p:txBody>
          <a:bodyPr/>
          <a:lstStyle/>
          <a:p>
            <a:pPr algn="ctr" eaLnBrk="1" hangingPunct="1"/>
            <a:r>
              <a:rPr lang="en-US" sz="3200" smtClean="0">
                <a:solidFill>
                  <a:schemeClr val="tx1"/>
                </a:solidFill>
                <a:latin typeface="Times New Roman" pitchFamily="18" charset="0"/>
                <a:cs typeface="Times New Roman" pitchFamily="18" charset="0"/>
              </a:rPr>
              <a:t>Funkcionalna procena</a:t>
            </a:r>
          </a:p>
        </p:txBody>
      </p:sp>
      <p:sp>
        <p:nvSpPr>
          <p:cNvPr id="18435" name="Subtitle 2"/>
          <p:cNvSpPr>
            <a:spLocks noGrp="1"/>
          </p:cNvSpPr>
          <p:nvPr>
            <p:ph type="subTitle" idx="1"/>
          </p:nvPr>
        </p:nvSpPr>
        <p:spPr/>
        <p:txBody>
          <a:bodyPr/>
          <a:lstStyle/>
          <a:p>
            <a:pPr eaLnBrk="1" hangingPunct="1"/>
            <a:r>
              <a:rPr lang="en-US" sz="2400" smtClean="0">
                <a:latin typeface="Times New Roman" pitchFamily="18" charset="0"/>
                <a:cs typeface="Times New Roman" pitchFamily="18" charset="0"/>
              </a:rPr>
              <a:t>Barthel index</a:t>
            </a:r>
          </a:p>
          <a:p>
            <a:pPr eaLnBrk="1" hangingPunct="1"/>
            <a:endParaRPr lang="en-US"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Latn-CS" sz="3200" smtClean="0">
                <a:solidFill>
                  <a:schemeClr val="tx1"/>
                </a:solidFill>
                <a:latin typeface="Times New Roman" pitchFamily="18" charset="0"/>
                <a:cs typeface="Times New Roman" pitchFamily="18" charset="0"/>
              </a:rPr>
              <a:t>Fizioteraputska procena hemiplegičara</a:t>
            </a:r>
            <a:endParaRPr lang="en-US" sz="320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None/>
            </a:pPr>
            <a:r>
              <a:rPr lang="sr-Latn-CS" sz="2400" smtClean="0">
                <a:latin typeface="Times New Roman" pitchFamily="18" charset="0"/>
                <a:cs typeface="Times New Roman" pitchFamily="18" charset="0"/>
              </a:rPr>
              <a:t>Neurološka procena zasniva se na utvrđivanju:</a:t>
            </a:r>
          </a:p>
          <a:p>
            <a:r>
              <a:rPr lang="sr-Latn-CS" sz="2400" smtClean="0">
                <a:latin typeface="Times New Roman" pitchFamily="18" charset="0"/>
                <a:cs typeface="Times New Roman" pitchFamily="18" charset="0"/>
              </a:rPr>
              <a:t> senzornih poremećaja</a:t>
            </a:r>
          </a:p>
          <a:p>
            <a:r>
              <a:rPr lang="sr-Latn-CS" sz="2400" smtClean="0">
                <a:latin typeface="Times New Roman" pitchFamily="18" charset="0"/>
                <a:cs typeface="Times New Roman" pitchFamily="18" charset="0"/>
              </a:rPr>
              <a:t>spasticiteta</a:t>
            </a:r>
          </a:p>
          <a:p>
            <a:r>
              <a:rPr lang="sr-Latn-CS" sz="2400" smtClean="0">
                <a:latin typeface="Times New Roman" pitchFamily="18" charset="0"/>
                <a:cs typeface="Times New Roman" pitchFamily="18" charset="0"/>
              </a:rPr>
              <a:t>poremećaj posturalnog refleksnog mehanizma</a:t>
            </a:r>
          </a:p>
          <a:p>
            <a:r>
              <a:rPr lang="sr-Latn-CS" sz="2400" smtClean="0">
                <a:latin typeface="Times New Roman" pitchFamily="18" charset="0"/>
                <a:cs typeface="Times New Roman" pitchFamily="18" charset="0"/>
              </a:rPr>
              <a:t>gubitak selektivnh motoričkih obrazaca</a:t>
            </a:r>
          </a:p>
          <a:p>
            <a:pPr>
              <a:buNone/>
            </a:pPr>
            <a:r>
              <a:rPr lang="sr-Latn-CS" sz="2400" smtClean="0">
                <a:solidFill>
                  <a:schemeClr val="tx1"/>
                </a:solidFill>
                <a:latin typeface="Times New Roman" pitchFamily="18" charset="0"/>
                <a:cs typeface="Times New Roman" pitchFamily="18" charset="0"/>
              </a:rPr>
              <a:t>Fizioteraputska procena na osnovu:</a:t>
            </a:r>
          </a:p>
          <a:p>
            <a:r>
              <a:rPr lang="sr-Latn-CS" sz="2400" smtClean="0">
                <a:latin typeface="Times New Roman" pitchFamily="18" charset="0"/>
                <a:cs typeface="Times New Roman" pitchFamily="18" charset="0"/>
              </a:rPr>
              <a:t>mere obima pokreta i procena mišićne snage</a:t>
            </a:r>
          </a:p>
          <a:p>
            <a:r>
              <a:rPr lang="sr-Latn-CS" sz="2400" smtClean="0">
                <a:latin typeface="Times New Roman" pitchFamily="18" charset="0"/>
                <a:cs typeface="Times New Roman" pitchFamily="18" charset="0"/>
              </a:rPr>
              <a:t>f</a:t>
            </a:r>
            <a:r>
              <a:rPr lang="sr-Latn-CS" sz="2400" smtClean="0">
                <a:solidFill>
                  <a:schemeClr val="tx1"/>
                </a:solidFill>
                <a:latin typeface="Times New Roman" pitchFamily="18" charset="0"/>
                <a:cs typeface="Times New Roman" pitchFamily="18" charset="0"/>
              </a:rPr>
              <a:t>unkcionalne procene – Barthel index</a:t>
            </a:r>
          </a:p>
          <a:p>
            <a:r>
              <a:rPr lang="sr-Latn-CS" sz="2400" smtClean="0">
                <a:latin typeface="Times New Roman" pitchFamily="18" charset="0"/>
                <a:cs typeface="Times New Roman" pitchFamily="18" charset="0"/>
              </a:rPr>
              <a:t>procena motoričkih obrazaca</a:t>
            </a:r>
            <a:endParaRPr lang="sr-Latn-CS" sz="2400" smtClean="0">
              <a:solidFill>
                <a:schemeClr val="tx1"/>
              </a:solidFill>
              <a:latin typeface="Times New Roman" pitchFamily="18" charset="0"/>
              <a:cs typeface="Times New Roman" pitchFamily="18" charset="0"/>
            </a:endParaRPr>
          </a:p>
          <a:p>
            <a:endParaRPr lang="sr-Latn-CS" sz="2400" smtClean="0">
              <a:latin typeface="Times New Roman" pitchFamily="18" charset="0"/>
              <a:cs typeface="Times New Roman" pitchFamily="18" charset="0"/>
            </a:endParaRPr>
          </a:p>
          <a:p>
            <a:endParaRPr lang="en-US" sz="240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398"/>
          <p:cNvGrpSpPr>
            <a:grpSpLocks/>
          </p:cNvGrpSpPr>
          <p:nvPr/>
        </p:nvGrpSpPr>
        <p:grpSpPr bwMode="auto">
          <a:xfrm>
            <a:off x="1219200" y="228600"/>
            <a:ext cx="6781800" cy="6324600"/>
            <a:chOff x="-3" y="-3"/>
            <a:chExt cx="3637" cy="13158"/>
          </a:xfrm>
        </p:grpSpPr>
        <p:grpSp>
          <p:nvGrpSpPr>
            <p:cNvPr id="19459" name="Group 396"/>
            <p:cNvGrpSpPr>
              <a:grpSpLocks/>
            </p:cNvGrpSpPr>
            <p:nvPr/>
          </p:nvGrpSpPr>
          <p:grpSpPr bwMode="auto">
            <a:xfrm>
              <a:off x="0" y="0"/>
              <a:ext cx="3631" cy="13152"/>
              <a:chOff x="0" y="0"/>
              <a:chExt cx="3631" cy="13152"/>
            </a:xfrm>
          </p:grpSpPr>
          <p:grpSp>
            <p:nvGrpSpPr>
              <p:cNvPr id="19461" name="Group 213"/>
              <p:cNvGrpSpPr>
                <a:grpSpLocks/>
              </p:cNvGrpSpPr>
              <p:nvPr/>
            </p:nvGrpSpPr>
            <p:grpSpPr bwMode="auto">
              <a:xfrm>
                <a:off x="0" y="0"/>
                <a:ext cx="268" cy="480"/>
                <a:chOff x="0" y="0"/>
                <a:chExt cx="268" cy="480"/>
              </a:xfrm>
            </p:grpSpPr>
            <p:sp>
              <p:nvSpPr>
                <p:cNvPr id="19735" name="Rectangle 120"/>
                <p:cNvSpPr>
                  <a:spLocks noChangeArrowheads="1"/>
                </p:cNvSpPr>
                <p:nvPr/>
              </p:nvSpPr>
              <p:spPr bwMode="auto">
                <a:xfrm>
                  <a:off x="43" y="0"/>
                  <a:ext cx="182" cy="480"/>
                </a:xfrm>
                <a:prstGeom prst="rect">
                  <a:avLst/>
                </a:prstGeom>
                <a:noFill/>
                <a:ln w="9525">
                  <a:noFill/>
                  <a:miter lim="800000"/>
                  <a:headEnd/>
                  <a:tailEnd/>
                </a:ln>
              </p:spPr>
              <p:txBody>
                <a:bodyPr/>
                <a:lstStyle/>
                <a:p>
                  <a:r>
                    <a:rPr lang="en-GB" sz="1100" b="1">
                      <a:latin typeface="Times YU" pitchFamily="18" charset="0"/>
                      <a:cs typeface="Times New Roman" pitchFamily="18" charset="0"/>
                    </a:rPr>
                    <a:t> </a:t>
                  </a:r>
                </a:p>
                <a:p>
                  <a:pPr eaLnBrk="0" hangingPunct="0"/>
                  <a:endParaRPr lang="en-GB" b="1">
                    <a:latin typeface="Times New Roman" pitchFamily="18" charset="0"/>
                  </a:endParaRPr>
                </a:p>
              </p:txBody>
            </p:sp>
            <p:sp>
              <p:nvSpPr>
                <p:cNvPr id="19736" name="Rectangle 212"/>
                <p:cNvSpPr>
                  <a:spLocks noChangeArrowheads="1"/>
                </p:cNvSpPr>
                <p:nvPr/>
              </p:nvSpPr>
              <p:spPr bwMode="auto">
                <a:xfrm>
                  <a:off x="0" y="0"/>
                  <a:ext cx="268" cy="480"/>
                </a:xfrm>
                <a:prstGeom prst="rect">
                  <a:avLst/>
                </a:prstGeom>
                <a:noFill/>
                <a:ln w="7">
                  <a:solidFill>
                    <a:srgbClr val="A0A0A0"/>
                  </a:solidFill>
                  <a:miter lim="800000"/>
                  <a:headEnd/>
                  <a:tailEnd/>
                </a:ln>
              </p:spPr>
              <p:txBody>
                <a:bodyPr wrap="none"/>
                <a:lstStyle/>
                <a:p>
                  <a:endParaRPr lang="en-US"/>
                </a:p>
              </p:txBody>
            </p:sp>
          </p:grpSp>
          <p:grpSp>
            <p:nvGrpSpPr>
              <p:cNvPr id="19462" name="Group 215"/>
              <p:cNvGrpSpPr>
                <a:grpSpLocks/>
              </p:cNvGrpSpPr>
              <p:nvPr/>
            </p:nvGrpSpPr>
            <p:grpSpPr bwMode="auto">
              <a:xfrm>
                <a:off x="268" y="0"/>
                <a:ext cx="1311" cy="480"/>
                <a:chOff x="268" y="0"/>
                <a:chExt cx="1311" cy="480"/>
              </a:xfrm>
            </p:grpSpPr>
            <p:sp>
              <p:nvSpPr>
                <p:cNvPr id="19733" name="Rectangle 121"/>
                <p:cNvSpPr>
                  <a:spLocks noChangeArrowheads="1"/>
                </p:cNvSpPr>
                <p:nvPr/>
              </p:nvSpPr>
              <p:spPr bwMode="auto">
                <a:xfrm>
                  <a:off x="311" y="0"/>
                  <a:ext cx="1225" cy="480"/>
                </a:xfrm>
                <a:prstGeom prst="rect">
                  <a:avLst/>
                </a:prstGeom>
                <a:noFill/>
                <a:ln w="9525">
                  <a:noFill/>
                  <a:miter lim="800000"/>
                  <a:headEnd/>
                  <a:tailEnd/>
                </a:ln>
              </p:spPr>
              <p:txBody>
                <a:bodyPr/>
                <a:lstStyle/>
                <a:p>
                  <a:r>
                    <a:rPr lang="en-GB" sz="1000" b="1">
                      <a:latin typeface="Times New Roman" pitchFamily="18" charset="0"/>
                      <a:cs typeface="Times New Roman" pitchFamily="18" charset="0"/>
                    </a:rPr>
                    <a:t>Aktivnosti samo</a:t>
                  </a:r>
                  <a:r>
                    <a:rPr lang="sr-Latn-CS" sz="1000" b="1">
                      <a:latin typeface="Times New Roman" pitchFamily="18" charset="0"/>
                      <a:cs typeface="Times New Roman" pitchFamily="18" charset="0"/>
                    </a:rPr>
                    <a:t>z</a:t>
                  </a:r>
                  <a:r>
                    <a:rPr lang="en-GB" sz="1000" b="1">
                      <a:latin typeface="Times New Roman" pitchFamily="18" charset="0"/>
                      <a:cs typeface="Times New Roman" pitchFamily="18" charset="0"/>
                    </a:rPr>
                    <a:t>brinjavanja</a:t>
                  </a:r>
                  <a:endParaRPr lang="en-GB" sz="1100" b="1">
                    <a:latin typeface="Times YU" pitchFamily="18" charset="0"/>
                    <a:cs typeface="Times New Roman" pitchFamily="18" charset="0"/>
                  </a:endParaRPr>
                </a:p>
                <a:p>
                  <a:pPr eaLnBrk="0" hangingPunct="0"/>
                  <a:endParaRPr lang="en-GB" b="1">
                    <a:latin typeface="Times New Roman" pitchFamily="18" charset="0"/>
                  </a:endParaRPr>
                </a:p>
              </p:txBody>
            </p:sp>
            <p:sp>
              <p:nvSpPr>
                <p:cNvPr id="19734" name="Rectangle 214"/>
                <p:cNvSpPr>
                  <a:spLocks noChangeArrowheads="1"/>
                </p:cNvSpPr>
                <p:nvPr/>
              </p:nvSpPr>
              <p:spPr bwMode="auto">
                <a:xfrm>
                  <a:off x="268" y="0"/>
                  <a:ext cx="1311" cy="480"/>
                </a:xfrm>
                <a:prstGeom prst="rect">
                  <a:avLst/>
                </a:prstGeom>
                <a:noFill/>
                <a:ln w="7">
                  <a:solidFill>
                    <a:srgbClr val="A0A0A0"/>
                  </a:solidFill>
                  <a:miter lim="800000"/>
                  <a:headEnd/>
                  <a:tailEnd/>
                </a:ln>
              </p:spPr>
              <p:txBody>
                <a:bodyPr wrap="none"/>
                <a:lstStyle/>
                <a:p>
                  <a:endParaRPr lang="en-US"/>
                </a:p>
              </p:txBody>
            </p:sp>
          </p:grpSp>
          <p:grpSp>
            <p:nvGrpSpPr>
              <p:cNvPr id="19463" name="Group 217"/>
              <p:cNvGrpSpPr>
                <a:grpSpLocks/>
              </p:cNvGrpSpPr>
              <p:nvPr/>
            </p:nvGrpSpPr>
            <p:grpSpPr bwMode="auto">
              <a:xfrm>
                <a:off x="1579" y="0"/>
                <a:ext cx="1026" cy="480"/>
                <a:chOff x="1579" y="0"/>
                <a:chExt cx="1026" cy="480"/>
              </a:xfrm>
            </p:grpSpPr>
            <p:sp>
              <p:nvSpPr>
                <p:cNvPr id="19731" name="Rectangle 122"/>
                <p:cNvSpPr>
                  <a:spLocks noChangeArrowheads="1"/>
                </p:cNvSpPr>
                <p:nvPr/>
              </p:nvSpPr>
              <p:spPr bwMode="auto">
                <a:xfrm>
                  <a:off x="1622" y="0"/>
                  <a:ext cx="940" cy="480"/>
                </a:xfrm>
                <a:prstGeom prst="rect">
                  <a:avLst/>
                </a:prstGeom>
                <a:noFill/>
                <a:ln w="9525">
                  <a:noFill/>
                  <a:miter lim="800000"/>
                  <a:headEnd/>
                  <a:tailEnd/>
                </a:ln>
              </p:spPr>
              <p:txBody>
                <a:bodyPr/>
                <a:lstStyle/>
                <a:p>
                  <a:r>
                    <a:rPr lang="en-GB" sz="1000" b="1">
                      <a:latin typeface="Times New Roman" pitchFamily="18" charset="0"/>
                      <a:cs typeface="Times New Roman" pitchFamily="18" charset="0"/>
                    </a:rPr>
                    <a:t>procena izvršenog zadatka</a:t>
                  </a:r>
                  <a:endParaRPr lang="en-GB" sz="1100" b="1">
                    <a:latin typeface="Times YU" pitchFamily="18" charset="0"/>
                    <a:cs typeface="Times New Roman" pitchFamily="18" charset="0"/>
                  </a:endParaRPr>
                </a:p>
                <a:p>
                  <a:pPr eaLnBrk="0" hangingPunct="0"/>
                  <a:endParaRPr lang="en-GB" b="1">
                    <a:latin typeface="Times New Roman" pitchFamily="18" charset="0"/>
                  </a:endParaRPr>
                </a:p>
              </p:txBody>
            </p:sp>
            <p:sp>
              <p:nvSpPr>
                <p:cNvPr id="19732" name="Rectangle 216"/>
                <p:cNvSpPr>
                  <a:spLocks noChangeArrowheads="1"/>
                </p:cNvSpPr>
                <p:nvPr/>
              </p:nvSpPr>
              <p:spPr bwMode="auto">
                <a:xfrm>
                  <a:off x="1579" y="0"/>
                  <a:ext cx="1026" cy="480"/>
                </a:xfrm>
                <a:prstGeom prst="rect">
                  <a:avLst/>
                </a:prstGeom>
                <a:noFill/>
                <a:ln w="7">
                  <a:solidFill>
                    <a:srgbClr val="A0A0A0"/>
                  </a:solidFill>
                  <a:miter lim="800000"/>
                  <a:headEnd/>
                  <a:tailEnd/>
                </a:ln>
              </p:spPr>
              <p:txBody>
                <a:bodyPr wrap="none"/>
                <a:lstStyle/>
                <a:p>
                  <a:endParaRPr lang="en-US"/>
                </a:p>
              </p:txBody>
            </p:sp>
          </p:grpSp>
          <p:grpSp>
            <p:nvGrpSpPr>
              <p:cNvPr id="19464" name="Group 219"/>
              <p:cNvGrpSpPr>
                <a:grpSpLocks/>
              </p:cNvGrpSpPr>
              <p:nvPr/>
            </p:nvGrpSpPr>
            <p:grpSpPr bwMode="auto">
              <a:xfrm>
                <a:off x="2605" y="0"/>
                <a:ext cx="1026" cy="480"/>
                <a:chOff x="2605" y="0"/>
                <a:chExt cx="1026" cy="480"/>
              </a:xfrm>
            </p:grpSpPr>
            <p:sp>
              <p:nvSpPr>
                <p:cNvPr id="19729" name="Rectangle 123"/>
                <p:cNvSpPr>
                  <a:spLocks noChangeArrowheads="1"/>
                </p:cNvSpPr>
                <p:nvPr/>
              </p:nvSpPr>
              <p:spPr bwMode="auto">
                <a:xfrm>
                  <a:off x="2648" y="0"/>
                  <a:ext cx="940" cy="480"/>
                </a:xfrm>
                <a:prstGeom prst="rect">
                  <a:avLst/>
                </a:prstGeom>
                <a:noFill/>
                <a:ln w="9525">
                  <a:noFill/>
                  <a:miter lim="800000"/>
                  <a:headEnd/>
                  <a:tailEnd/>
                </a:ln>
              </p:spPr>
              <p:txBody>
                <a:bodyPr/>
                <a:lstStyle/>
                <a:p>
                  <a:pPr algn="ctr"/>
                  <a:r>
                    <a:rPr lang="en-GB" sz="1000" b="1">
                      <a:latin typeface="Times New Roman" pitchFamily="18" charset="0"/>
                      <a:cs typeface="Times New Roman" pitchFamily="18" charset="0"/>
                    </a:rPr>
                    <a:t>ocena</a:t>
                  </a:r>
                  <a:endParaRPr lang="en-GB" sz="1100" b="1">
                    <a:latin typeface="Times YU" pitchFamily="18" charset="0"/>
                    <a:cs typeface="Times New Roman" pitchFamily="18" charset="0"/>
                  </a:endParaRPr>
                </a:p>
                <a:p>
                  <a:pPr algn="ctr" eaLnBrk="0" hangingPunct="0"/>
                  <a:endParaRPr lang="en-GB" b="1">
                    <a:latin typeface="Times New Roman" pitchFamily="18" charset="0"/>
                  </a:endParaRPr>
                </a:p>
              </p:txBody>
            </p:sp>
            <p:sp>
              <p:nvSpPr>
                <p:cNvPr id="19730" name="Rectangle 218"/>
                <p:cNvSpPr>
                  <a:spLocks noChangeArrowheads="1"/>
                </p:cNvSpPr>
                <p:nvPr/>
              </p:nvSpPr>
              <p:spPr bwMode="auto">
                <a:xfrm>
                  <a:off x="2605" y="0"/>
                  <a:ext cx="1026" cy="480"/>
                </a:xfrm>
                <a:prstGeom prst="rect">
                  <a:avLst/>
                </a:prstGeom>
                <a:noFill/>
                <a:ln w="7">
                  <a:solidFill>
                    <a:srgbClr val="A0A0A0"/>
                  </a:solidFill>
                  <a:miter lim="800000"/>
                  <a:headEnd/>
                  <a:tailEnd/>
                </a:ln>
              </p:spPr>
              <p:txBody>
                <a:bodyPr wrap="none"/>
                <a:lstStyle/>
                <a:p>
                  <a:endParaRPr lang="en-US"/>
                </a:p>
              </p:txBody>
            </p:sp>
          </p:grpSp>
          <p:grpSp>
            <p:nvGrpSpPr>
              <p:cNvPr id="19465" name="Group 221"/>
              <p:cNvGrpSpPr>
                <a:grpSpLocks/>
              </p:cNvGrpSpPr>
              <p:nvPr/>
            </p:nvGrpSpPr>
            <p:grpSpPr bwMode="auto">
              <a:xfrm>
                <a:off x="0" y="480"/>
                <a:ext cx="268" cy="1152"/>
                <a:chOff x="0" y="480"/>
                <a:chExt cx="268" cy="1152"/>
              </a:xfrm>
            </p:grpSpPr>
            <p:sp>
              <p:nvSpPr>
                <p:cNvPr id="19727" name="Rectangle 124"/>
                <p:cNvSpPr>
                  <a:spLocks noChangeArrowheads="1"/>
                </p:cNvSpPr>
                <p:nvPr/>
              </p:nvSpPr>
              <p:spPr bwMode="auto">
                <a:xfrm>
                  <a:off x="43" y="480"/>
                  <a:ext cx="182" cy="1152"/>
                </a:xfrm>
                <a:prstGeom prst="rect">
                  <a:avLst/>
                </a:prstGeom>
                <a:noFill/>
                <a:ln w="9525">
                  <a:noFill/>
                  <a:miter lim="800000"/>
                  <a:headEnd/>
                  <a:tailEnd/>
                </a:ln>
              </p:spPr>
              <p:txBody>
                <a:bodyPr/>
                <a:lstStyle/>
                <a:p>
                  <a:r>
                    <a:rPr lang="en-GB" sz="1000" b="1">
                      <a:latin typeface="Times New Roman" pitchFamily="18" charset="0"/>
                      <a:cs typeface="Times New Roman" pitchFamily="18" charset="0"/>
                    </a:rPr>
                    <a:t>1</a:t>
                  </a:r>
                  <a:endParaRPr lang="en-GB" sz="1100" b="1">
                    <a:latin typeface="Times YU" pitchFamily="18" charset="0"/>
                    <a:cs typeface="Times New Roman" pitchFamily="18" charset="0"/>
                  </a:endParaRPr>
                </a:p>
                <a:p>
                  <a:pPr eaLnBrk="0" hangingPunct="0"/>
                  <a:endParaRPr lang="en-GB" b="1">
                    <a:latin typeface="Times New Roman" pitchFamily="18" charset="0"/>
                  </a:endParaRPr>
                </a:p>
              </p:txBody>
            </p:sp>
            <p:sp>
              <p:nvSpPr>
                <p:cNvPr id="19728" name="Rectangle 220"/>
                <p:cNvSpPr>
                  <a:spLocks noChangeArrowheads="1"/>
                </p:cNvSpPr>
                <p:nvPr/>
              </p:nvSpPr>
              <p:spPr bwMode="auto">
                <a:xfrm>
                  <a:off x="0" y="480"/>
                  <a:ext cx="268" cy="1152"/>
                </a:xfrm>
                <a:prstGeom prst="rect">
                  <a:avLst/>
                </a:prstGeom>
                <a:noFill/>
                <a:ln w="7">
                  <a:solidFill>
                    <a:srgbClr val="A0A0A0"/>
                  </a:solidFill>
                  <a:miter lim="800000"/>
                  <a:headEnd/>
                  <a:tailEnd/>
                </a:ln>
              </p:spPr>
              <p:txBody>
                <a:bodyPr wrap="none"/>
                <a:lstStyle/>
                <a:p>
                  <a:endParaRPr lang="en-US"/>
                </a:p>
              </p:txBody>
            </p:sp>
          </p:grpSp>
          <p:grpSp>
            <p:nvGrpSpPr>
              <p:cNvPr id="19466" name="Group 223"/>
              <p:cNvGrpSpPr>
                <a:grpSpLocks/>
              </p:cNvGrpSpPr>
              <p:nvPr/>
            </p:nvGrpSpPr>
            <p:grpSpPr bwMode="auto">
              <a:xfrm>
                <a:off x="268" y="480"/>
                <a:ext cx="1311" cy="1152"/>
                <a:chOff x="268" y="480"/>
                <a:chExt cx="1311" cy="1152"/>
              </a:xfrm>
            </p:grpSpPr>
            <p:sp>
              <p:nvSpPr>
                <p:cNvPr id="19725" name="Rectangle 125"/>
                <p:cNvSpPr>
                  <a:spLocks noChangeArrowheads="1"/>
                </p:cNvSpPr>
                <p:nvPr/>
              </p:nvSpPr>
              <p:spPr bwMode="auto">
                <a:xfrm>
                  <a:off x="311" y="480"/>
                  <a:ext cx="1225" cy="1152"/>
                </a:xfrm>
                <a:prstGeom prst="rect">
                  <a:avLst/>
                </a:prstGeom>
                <a:noFill/>
                <a:ln w="9525">
                  <a:noFill/>
                  <a:miter lim="800000"/>
                  <a:headEnd/>
                  <a:tailEnd/>
                </a:ln>
              </p:spPr>
              <p:txBody>
                <a:bodyPr/>
                <a:lstStyle/>
                <a:p>
                  <a:r>
                    <a:rPr lang="en-GB" sz="1000" b="1">
                      <a:latin typeface="Times New Roman" pitchFamily="18" charset="0"/>
                      <a:cs typeface="Times New Roman" pitchFamily="18" charset="0"/>
                    </a:rPr>
                    <a:t>Hranjenje i pijenje</a:t>
                  </a:r>
                  <a:endParaRPr lang="en-GB" sz="1100" b="1">
                    <a:latin typeface="Times YU" pitchFamily="18" charset="0"/>
                    <a:cs typeface="Times New Roman" pitchFamily="18" charset="0"/>
                  </a:endParaRPr>
                </a:p>
                <a:p>
                  <a:pPr eaLnBrk="0" hangingPunct="0"/>
                  <a:endParaRPr lang="en-GB" b="1">
                    <a:latin typeface="Times New Roman" pitchFamily="18" charset="0"/>
                  </a:endParaRPr>
                </a:p>
              </p:txBody>
            </p:sp>
            <p:sp>
              <p:nvSpPr>
                <p:cNvPr id="19726" name="Rectangle 222"/>
                <p:cNvSpPr>
                  <a:spLocks noChangeArrowheads="1"/>
                </p:cNvSpPr>
                <p:nvPr/>
              </p:nvSpPr>
              <p:spPr bwMode="auto">
                <a:xfrm>
                  <a:off x="268" y="480"/>
                  <a:ext cx="1311" cy="1152"/>
                </a:xfrm>
                <a:prstGeom prst="rect">
                  <a:avLst/>
                </a:prstGeom>
                <a:noFill/>
                <a:ln w="7">
                  <a:solidFill>
                    <a:srgbClr val="A0A0A0"/>
                  </a:solidFill>
                  <a:miter lim="800000"/>
                  <a:headEnd/>
                  <a:tailEnd/>
                </a:ln>
              </p:spPr>
              <p:txBody>
                <a:bodyPr wrap="none"/>
                <a:lstStyle/>
                <a:p>
                  <a:endParaRPr lang="en-US"/>
                </a:p>
              </p:txBody>
            </p:sp>
          </p:grpSp>
          <p:grpSp>
            <p:nvGrpSpPr>
              <p:cNvPr id="19467" name="Group 225"/>
              <p:cNvGrpSpPr>
                <a:grpSpLocks/>
              </p:cNvGrpSpPr>
              <p:nvPr/>
            </p:nvGrpSpPr>
            <p:grpSpPr bwMode="auto">
              <a:xfrm>
                <a:off x="1579" y="480"/>
                <a:ext cx="1026" cy="384"/>
                <a:chOff x="1579" y="480"/>
                <a:chExt cx="1026" cy="384"/>
              </a:xfrm>
            </p:grpSpPr>
            <p:sp>
              <p:nvSpPr>
                <p:cNvPr id="19723" name="Rectangle 126"/>
                <p:cNvSpPr>
                  <a:spLocks noChangeArrowheads="1"/>
                </p:cNvSpPr>
                <p:nvPr/>
              </p:nvSpPr>
              <p:spPr bwMode="auto">
                <a:xfrm>
                  <a:off x="1622" y="480"/>
                  <a:ext cx="940" cy="384"/>
                </a:xfrm>
                <a:prstGeom prst="rect">
                  <a:avLst/>
                </a:prstGeom>
                <a:noFill/>
                <a:ln w="9525">
                  <a:noFill/>
                  <a:miter lim="800000"/>
                  <a:headEnd/>
                  <a:tailEnd/>
                </a:ln>
              </p:spPr>
              <p:txBody>
                <a:bodyPr/>
                <a:lstStyle/>
                <a:p>
                  <a:r>
                    <a:rPr lang="en-GB" sz="1000" b="1">
                      <a:latin typeface="Times New Roman" pitchFamily="18" charset="0"/>
                      <a:cs typeface="Times New Roman" pitchFamily="18" charset="0"/>
                    </a:rPr>
                    <a:t>nije moguće</a:t>
                  </a:r>
                  <a:endParaRPr lang="en-GB" sz="1100" b="1">
                    <a:latin typeface="Times YU" pitchFamily="18" charset="0"/>
                    <a:cs typeface="Times New Roman" pitchFamily="18" charset="0"/>
                  </a:endParaRPr>
                </a:p>
                <a:p>
                  <a:pPr eaLnBrk="0" hangingPunct="0"/>
                  <a:endParaRPr lang="en-GB" b="1">
                    <a:latin typeface="Times New Roman" pitchFamily="18" charset="0"/>
                  </a:endParaRPr>
                </a:p>
              </p:txBody>
            </p:sp>
            <p:sp>
              <p:nvSpPr>
                <p:cNvPr id="19724" name="Rectangle 224"/>
                <p:cNvSpPr>
                  <a:spLocks noChangeArrowheads="1"/>
                </p:cNvSpPr>
                <p:nvPr/>
              </p:nvSpPr>
              <p:spPr bwMode="auto">
                <a:xfrm>
                  <a:off x="1579" y="480"/>
                  <a:ext cx="1026" cy="384"/>
                </a:xfrm>
                <a:prstGeom prst="rect">
                  <a:avLst/>
                </a:prstGeom>
                <a:noFill/>
                <a:ln w="7">
                  <a:solidFill>
                    <a:srgbClr val="A0A0A0"/>
                  </a:solidFill>
                  <a:miter lim="800000"/>
                  <a:headEnd/>
                  <a:tailEnd/>
                </a:ln>
              </p:spPr>
              <p:txBody>
                <a:bodyPr wrap="none"/>
                <a:lstStyle/>
                <a:p>
                  <a:endParaRPr lang="en-US"/>
                </a:p>
              </p:txBody>
            </p:sp>
          </p:grpSp>
          <p:grpSp>
            <p:nvGrpSpPr>
              <p:cNvPr id="19468" name="Group 227"/>
              <p:cNvGrpSpPr>
                <a:grpSpLocks/>
              </p:cNvGrpSpPr>
              <p:nvPr/>
            </p:nvGrpSpPr>
            <p:grpSpPr bwMode="auto">
              <a:xfrm>
                <a:off x="2605" y="480"/>
                <a:ext cx="1026" cy="384"/>
                <a:chOff x="2605" y="480"/>
                <a:chExt cx="1026" cy="384"/>
              </a:xfrm>
            </p:grpSpPr>
            <p:sp>
              <p:nvSpPr>
                <p:cNvPr id="19721" name="Rectangle 127"/>
                <p:cNvSpPr>
                  <a:spLocks noChangeArrowheads="1"/>
                </p:cNvSpPr>
                <p:nvPr/>
              </p:nvSpPr>
              <p:spPr bwMode="auto">
                <a:xfrm>
                  <a:off x="2648" y="480"/>
                  <a:ext cx="940" cy="384"/>
                </a:xfrm>
                <a:prstGeom prst="rect">
                  <a:avLst/>
                </a:prstGeom>
                <a:noFill/>
                <a:ln w="9525">
                  <a:noFill/>
                  <a:miter lim="800000"/>
                  <a:headEnd/>
                  <a:tailEnd/>
                </a:ln>
              </p:spPr>
              <p:txBody>
                <a:bodyPr/>
                <a:lstStyle/>
                <a:p>
                  <a:r>
                    <a:rPr lang="en-GB" sz="1000" b="1">
                      <a:latin typeface="Times New Roman" pitchFamily="18" charset="0"/>
                      <a:cs typeface="Times New Roman" pitchFamily="18" charset="0"/>
                    </a:rPr>
                    <a:t>0</a:t>
                  </a:r>
                  <a:endParaRPr lang="en-GB" sz="1100" b="1">
                    <a:latin typeface="Times YU" pitchFamily="18" charset="0"/>
                    <a:cs typeface="Times New Roman" pitchFamily="18" charset="0"/>
                  </a:endParaRPr>
                </a:p>
                <a:p>
                  <a:pPr eaLnBrk="0" hangingPunct="0"/>
                  <a:endParaRPr lang="en-GB" b="1">
                    <a:latin typeface="Times New Roman" pitchFamily="18" charset="0"/>
                  </a:endParaRPr>
                </a:p>
              </p:txBody>
            </p:sp>
            <p:sp>
              <p:nvSpPr>
                <p:cNvPr id="19722" name="Rectangle 226"/>
                <p:cNvSpPr>
                  <a:spLocks noChangeArrowheads="1"/>
                </p:cNvSpPr>
                <p:nvPr/>
              </p:nvSpPr>
              <p:spPr bwMode="auto">
                <a:xfrm>
                  <a:off x="2605" y="480"/>
                  <a:ext cx="1026" cy="384"/>
                </a:xfrm>
                <a:prstGeom prst="rect">
                  <a:avLst/>
                </a:prstGeom>
                <a:noFill/>
                <a:ln w="7">
                  <a:solidFill>
                    <a:srgbClr val="A0A0A0"/>
                  </a:solidFill>
                  <a:miter lim="800000"/>
                  <a:headEnd/>
                  <a:tailEnd/>
                </a:ln>
              </p:spPr>
              <p:txBody>
                <a:bodyPr wrap="none"/>
                <a:lstStyle/>
                <a:p>
                  <a:endParaRPr lang="en-US"/>
                </a:p>
              </p:txBody>
            </p:sp>
          </p:grpSp>
          <p:grpSp>
            <p:nvGrpSpPr>
              <p:cNvPr id="19469" name="Group 229"/>
              <p:cNvGrpSpPr>
                <a:grpSpLocks/>
              </p:cNvGrpSpPr>
              <p:nvPr/>
            </p:nvGrpSpPr>
            <p:grpSpPr bwMode="auto">
              <a:xfrm>
                <a:off x="1579" y="864"/>
                <a:ext cx="1026" cy="384"/>
                <a:chOff x="1579" y="864"/>
                <a:chExt cx="1026" cy="384"/>
              </a:xfrm>
            </p:grpSpPr>
            <p:sp>
              <p:nvSpPr>
                <p:cNvPr id="19719" name="Rectangle 128"/>
                <p:cNvSpPr>
                  <a:spLocks noChangeArrowheads="1"/>
                </p:cNvSpPr>
                <p:nvPr/>
              </p:nvSpPr>
              <p:spPr bwMode="auto">
                <a:xfrm>
                  <a:off x="1622" y="864"/>
                  <a:ext cx="940" cy="384"/>
                </a:xfrm>
                <a:prstGeom prst="rect">
                  <a:avLst/>
                </a:prstGeom>
                <a:noFill/>
                <a:ln w="9525">
                  <a:noFill/>
                  <a:miter lim="800000"/>
                  <a:headEnd/>
                  <a:tailEnd/>
                </a:ln>
              </p:spPr>
              <p:txBody>
                <a:bodyPr/>
                <a:lstStyle/>
                <a:p>
                  <a:r>
                    <a:rPr lang="en-GB" sz="1000" b="1">
                      <a:latin typeface="Times New Roman" pitchFamily="18" charset="0"/>
                      <a:cs typeface="Times New Roman" pitchFamily="18" charset="0"/>
                    </a:rPr>
                    <a:t>uz pomoć</a:t>
                  </a:r>
                  <a:endParaRPr lang="en-GB" sz="1100" b="1">
                    <a:latin typeface="Times YU" pitchFamily="18" charset="0"/>
                    <a:cs typeface="Times New Roman" pitchFamily="18" charset="0"/>
                  </a:endParaRPr>
                </a:p>
                <a:p>
                  <a:pPr eaLnBrk="0" hangingPunct="0"/>
                  <a:endParaRPr lang="en-GB" b="1">
                    <a:latin typeface="Times New Roman" pitchFamily="18" charset="0"/>
                  </a:endParaRPr>
                </a:p>
              </p:txBody>
            </p:sp>
            <p:sp>
              <p:nvSpPr>
                <p:cNvPr id="19720" name="Rectangle 228"/>
                <p:cNvSpPr>
                  <a:spLocks noChangeArrowheads="1"/>
                </p:cNvSpPr>
                <p:nvPr/>
              </p:nvSpPr>
              <p:spPr bwMode="auto">
                <a:xfrm>
                  <a:off x="1579" y="864"/>
                  <a:ext cx="1026" cy="384"/>
                </a:xfrm>
                <a:prstGeom prst="rect">
                  <a:avLst/>
                </a:prstGeom>
                <a:noFill/>
                <a:ln w="7">
                  <a:solidFill>
                    <a:srgbClr val="A0A0A0"/>
                  </a:solidFill>
                  <a:miter lim="800000"/>
                  <a:headEnd/>
                  <a:tailEnd/>
                </a:ln>
              </p:spPr>
              <p:txBody>
                <a:bodyPr wrap="none"/>
                <a:lstStyle/>
                <a:p>
                  <a:endParaRPr lang="en-US"/>
                </a:p>
              </p:txBody>
            </p:sp>
          </p:grpSp>
          <p:grpSp>
            <p:nvGrpSpPr>
              <p:cNvPr id="19470" name="Group 231"/>
              <p:cNvGrpSpPr>
                <a:grpSpLocks/>
              </p:cNvGrpSpPr>
              <p:nvPr/>
            </p:nvGrpSpPr>
            <p:grpSpPr bwMode="auto">
              <a:xfrm>
                <a:off x="2605" y="864"/>
                <a:ext cx="1026" cy="384"/>
                <a:chOff x="2605" y="864"/>
                <a:chExt cx="1026" cy="384"/>
              </a:xfrm>
            </p:grpSpPr>
            <p:sp>
              <p:nvSpPr>
                <p:cNvPr id="19717" name="Rectangle 129"/>
                <p:cNvSpPr>
                  <a:spLocks noChangeArrowheads="1"/>
                </p:cNvSpPr>
                <p:nvPr/>
              </p:nvSpPr>
              <p:spPr bwMode="auto">
                <a:xfrm>
                  <a:off x="2648" y="864"/>
                  <a:ext cx="940" cy="384"/>
                </a:xfrm>
                <a:prstGeom prst="rect">
                  <a:avLst/>
                </a:prstGeom>
                <a:noFill/>
                <a:ln w="9525">
                  <a:noFill/>
                  <a:miter lim="800000"/>
                  <a:headEnd/>
                  <a:tailEnd/>
                </a:ln>
              </p:spPr>
              <p:txBody>
                <a:bodyPr/>
                <a:lstStyle/>
                <a:p>
                  <a:r>
                    <a:rPr lang="en-GB" sz="1000" b="1">
                      <a:latin typeface="Times New Roman" pitchFamily="18" charset="0"/>
                      <a:cs typeface="Times New Roman" pitchFamily="18" charset="0"/>
                    </a:rPr>
                    <a:t>5</a:t>
                  </a:r>
                  <a:endParaRPr lang="en-GB" sz="1100" b="1">
                    <a:latin typeface="Times YU" pitchFamily="18" charset="0"/>
                    <a:cs typeface="Times New Roman" pitchFamily="18" charset="0"/>
                  </a:endParaRPr>
                </a:p>
                <a:p>
                  <a:pPr eaLnBrk="0" hangingPunct="0"/>
                  <a:endParaRPr lang="en-GB" b="1">
                    <a:latin typeface="Times New Roman" pitchFamily="18" charset="0"/>
                  </a:endParaRPr>
                </a:p>
              </p:txBody>
            </p:sp>
            <p:sp>
              <p:nvSpPr>
                <p:cNvPr id="19718" name="Rectangle 230"/>
                <p:cNvSpPr>
                  <a:spLocks noChangeArrowheads="1"/>
                </p:cNvSpPr>
                <p:nvPr/>
              </p:nvSpPr>
              <p:spPr bwMode="auto">
                <a:xfrm>
                  <a:off x="2605" y="864"/>
                  <a:ext cx="1026" cy="384"/>
                </a:xfrm>
                <a:prstGeom prst="rect">
                  <a:avLst/>
                </a:prstGeom>
                <a:noFill/>
                <a:ln w="7">
                  <a:solidFill>
                    <a:srgbClr val="A0A0A0"/>
                  </a:solidFill>
                  <a:miter lim="800000"/>
                  <a:headEnd/>
                  <a:tailEnd/>
                </a:ln>
              </p:spPr>
              <p:txBody>
                <a:bodyPr wrap="none"/>
                <a:lstStyle/>
                <a:p>
                  <a:endParaRPr lang="en-US"/>
                </a:p>
              </p:txBody>
            </p:sp>
          </p:grpSp>
          <p:grpSp>
            <p:nvGrpSpPr>
              <p:cNvPr id="19471" name="Group 233"/>
              <p:cNvGrpSpPr>
                <a:grpSpLocks/>
              </p:cNvGrpSpPr>
              <p:nvPr/>
            </p:nvGrpSpPr>
            <p:grpSpPr bwMode="auto">
              <a:xfrm>
                <a:off x="1579" y="1248"/>
                <a:ext cx="1026" cy="384"/>
                <a:chOff x="1579" y="1248"/>
                <a:chExt cx="1026" cy="384"/>
              </a:xfrm>
            </p:grpSpPr>
            <p:sp>
              <p:nvSpPr>
                <p:cNvPr id="19715" name="Rectangle 130"/>
                <p:cNvSpPr>
                  <a:spLocks noChangeArrowheads="1"/>
                </p:cNvSpPr>
                <p:nvPr/>
              </p:nvSpPr>
              <p:spPr bwMode="auto">
                <a:xfrm>
                  <a:off x="1622" y="1248"/>
                  <a:ext cx="940" cy="384"/>
                </a:xfrm>
                <a:prstGeom prst="rect">
                  <a:avLst/>
                </a:prstGeom>
                <a:noFill/>
                <a:ln w="9525">
                  <a:noFill/>
                  <a:miter lim="800000"/>
                  <a:headEnd/>
                  <a:tailEnd/>
                </a:ln>
              </p:spPr>
              <p:txBody>
                <a:bodyPr/>
                <a:lstStyle/>
                <a:p>
                  <a:r>
                    <a:rPr lang="en-GB" sz="1000" b="1">
                      <a:latin typeface="Times New Roman" pitchFamily="18" charset="0"/>
                      <a:cs typeface="Times New Roman" pitchFamily="18" charset="0"/>
                    </a:rPr>
                    <a:t>samostalno</a:t>
                  </a:r>
                  <a:endParaRPr lang="en-GB" sz="1100" b="1">
                    <a:latin typeface="Times YU" pitchFamily="18" charset="0"/>
                    <a:cs typeface="Times New Roman" pitchFamily="18" charset="0"/>
                  </a:endParaRPr>
                </a:p>
                <a:p>
                  <a:pPr eaLnBrk="0" hangingPunct="0"/>
                  <a:endParaRPr lang="en-GB" b="1">
                    <a:latin typeface="Times New Roman" pitchFamily="18" charset="0"/>
                  </a:endParaRPr>
                </a:p>
              </p:txBody>
            </p:sp>
            <p:sp>
              <p:nvSpPr>
                <p:cNvPr id="19716" name="Rectangle 232"/>
                <p:cNvSpPr>
                  <a:spLocks noChangeArrowheads="1"/>
                </p:cNvSpPr>
                <p:nvPr/>
              </p:nvSpPr>
              <p:spPr bwMode="auto">
                <a:xfrm>
                  <a:off x="1579" y="1248"/>
                  <a:ext cx="1026" cy="384"/>
                </a:xfrm>
                <a:prstGeom prst="rect">
                  <a:avLst/>
                </a:prstGeom>
                <a:noFill/>
                <a:ln w="7">
                  <a:solidFill>
                    <a:srgbClr val="A0A0A0"/>
                  </a:solidFill>
                  <a:miter lim="800000"/>
                  <a:headEnd/>
                  <a:tailEnd/>
                </a:ln>
              </p:spPr>
              <p:txBody>
                <a:bodyPr wrap="none"/>
                <a:lstStyle/>
                <a:p>
                  <a:endParaRPr lang="en-US"/>
                </a:p>
              </p:txBody>
            </p:sp>
          </p:grpSp>
          <p:grpSp>
            <p:nvGrpSpPr>
              <p:cNvPr id="19472" name="Group 235"/>
              <p:cNvGrpSpPr>
                <a:grpSpLocks/>
              </p:cNvGrpSpPr>
              <p:nvPr/>
            </p:nvGrpSpPr>
            <p:grpSpPr bwMode="auto">
              <a:xfrm>
                <a:off x="2605" y="1248"/>
                <a:ext cx="1026" cy="384"/>
                <a:chOff x="2605" y="1248"/>
                <a:chExt cx="1026" cy="384"/>
              </a:xfrm>
            </p:grpSpPr>
            <p:sp>
              <p:nvSpPr>
                <p:cNvPr id="19713" name="Rectangle 131"/>
                <p:cNvSpPr>
                  <a:spLocks noChangeArrowheads="1"/>
                </p:cNvSpPr>
                <p:nvPr/>
              </p:nvSpPr>
              <p:spPr bwMode="auto">
                <a:xfrm>
                  <a:off x="2648" y="1248"/>
                  <a:ext cx="940" cy="384"/>
                </a:xfrm>
                <a:prstGeom prst="rect">
                  <a:avLst/>
                </a:prstGeom>
                <a:noFill/>
                <a:ln w="9525">
                  <a:noFill/>
                  <a:miter lim="800000"/>
                  <a:headEnd/>
                  <a:tailEnd/>
                </a:ln>
              </p:spPr>
              <p:txBody>
                <a:bodyPr/>
                <a:lstStyle/>
                <a:p>
                  <a:r>
                    <a:rPr lang="en-GB" sz="1000" b="1">
                      <a:latin typeface="Times New Roman" pitchFamily="18" charset="0"/>
                      <a:cs typeface="Times New Roman" pitchFamily="18" charset="0"/>
                    </a:rPr>
                    <a:t>10</a:t>
                  </a:r>
                  <a:endParaRPr lang="en-GB" sz="1100" b="1">
                    <a:latin typeface="Times YU" pitchFamily="18" charset="0"/>
                    <a:cs typeface="Times New Roman" pitchFamily="18" charset="0"/>
                  </a:endParaRPr>
                </a:p>
                <a:p>
                  <a:pPr eaLnBrk="0" hangingPunct="0"/>
                  <a:endParaRPr lang="en-GB" b="1">
                    <a:latin typeface="Times New Roman" pitchFamily="18" charset="0"/>
                  </a:endParaRPr>
                </a:p>
              </p:txBody>
            </p:sp>
            <p:sp>
              <p:nvSpPr>
                <p:cNvPr id="19714" name="Rectangle 234"/>
                <p:cNvSpPr>
                  <a:spLocks noChangeArrowheads="1"/>
                </p:cNvSpPr>
                <p:nvPr/>
              </p:nvSpPr>
              <p:spPr bwMode="auto">
                <a:xfrm>
                  <a:off x="2605" y="1248"/>
                  <a:ext cx="1026" cy="384"/>
                </a:xfrm>
                <a:prstGeom prst="rect">
                  <a:avLst/>
                </a:prstGeom>
                <a:noFill/>
                <a:ln w="7">
                  <a:solidFill>
                    <a:srgbClr val="A0A0A0"/>
                  </a:solidFill>
                  <a:miter lim="800000"/>
                  <a:headEnd/>
                  <a:tailEnd/>
                </a:ln>
              </p:spPr>
              <p:txBody>
                <a:bodyPr wrap="none"/>
                <a:lstStyle/>
                <a:p>
                  <a:endParaRPr lang="en-US"/>
                </a:p>
              </p:txBody>
            </p:sp>
          </p:grpSp>
          <p:grpSp>
            <p:nvGrpSpPr>
              <p:cNvPr id="19473" name="Group 237"/>
              <p:cNvGrpSpPr>
                <a:grpSpLocks/>
              </p:cNvGrpSpPr>
              <p:nvPr/>
            </p:nvGrpSpPr>
            <p:grpSpPr bwMode="auto">
              <a:xfrm>
                <a:off x="0" y="1632"/>
                <a:ext cx="268" cy="1152"/>
                <a:chOff x="0" y="1632"/>
                <a:chExt cx="268" cy="1152"/>
              </a:xfrm>
            </p:grpSpPr>
            <p:sp>
              <p:nvSpPr>
                <p:cNvPr id="19711" name="Rectangle 132"/>
                <p:cNvSpPr>
                  <a:spLocks noChangeArrowheads="1"/>
                </p:cNvSpPr>
                <p:nvPr/>
              </p:nvSpPr>
              <p:spPr bwMode="auto">
                <a:xfrm>
                  <a:off x="43" y="1632"/>
                  <a:ext cx="182" cy="1152"/>
                </a:xfrm>
                <a:prstGeom prst="rect">
                  <a:avLst/>
                </a:prstGeom>
                <a:noFill/>
                <a:ln w="9525">
                  <a:noFill/>
                  <a:miter lim="800000"/>
                  <a:headEnd/>
                  <a:tailEnd/>
                </a:ln>
              </p:spPr>
              <p:txBody>
                <a:bodyPr/>
                <a:lstStyle/>
                <a:p>
                  <a:r>
                    <a:rPr lang="en-GB" sz="1000" b="1">
                      <a:latin typeface="Times New Roman" pitchFamily="18" charset="0"/>
                      <a:cs typeface="Times New Roman" pitchFamily="18" charset="0"/>
                    </a:rPr>
                    <a:t>2</a:t>
                  </a:r>
                  <a:endParaRPr lang="en-GB" sz="1100" b="1">
                    <a:latin typeface="Times YU" pitchFamily="18" charset="0"/>
                    <a:cs typeface="Times New Roman" pitchFamily="18" charset="0"/>
                  </a:endParaRPr>
                </a:p>
                <a:p>
                  <a:pPr eaLnBrk="0" hangingPunct="0"/>
                  <a:endParaRPr lang="en-GB" b="1">
                    <a:latin typeface="Times New Roman" pitchFamily="18" charset="0"/>
                  </a:endParaRPr>
                </a:p>
              </p:txBody>
            </p:sp>
            <p:sp>
              <p:nvSpPr>
                <p:cNvPr id="19712" name="Rectangle 236"/>
                <p:cNvSpPr>
                  <a:spLocks noChangeArrowheads="1"/>
                </p:cNvSpPr>
                <p:nvPr/>
              </p:nvSpPr>
              <p:spPr bwMode="auto">
                <a:xfrm>
                  <a:off x="0" y="1632"/>
                  <a:ext cx="268" cy="1152"/>
                </a:xfrm>
                <a:prstGeom prst="rect">
                  <a:avLst/>
                </a:prstGeom>
                <a:noFill/>
                <a:ln w="7">
                  <a:solidFill>
                    <a:srgbClr val="A0A0A0"/>
                  </a:solidFill>
                  <a:miter lim="800000"/>
                  <a:headEnd/>
                  <a:tailEnd/>
                </a:ln>
              </p:spPr>
              <p:txBody>
                <a:bodyPr wrap="none"/>
                <a:lstStyle/>
                <a:p>
                  <a:endParaRPr lang="en-US"/>
                </a:p>
              </p:txBody>
            </p:sp>
          </p:grpSp>
          <p:grpSp>
            <p:nvGrpSpPr>
              <p:cNvPr id="19474" name="Group 239"/>
              <p:cNvGrpSpPr>
                <a:grpSpLocks/>
              </p:cNvGrpSpPr>
              <p:nvPr/>
            </p:nvGrpSpPr>
            <p:grpSpPr bwMode="auto">
              <a:xfrm>
                <a:off x="268" y="1632"/>
                <a:ext cx="1311" cy="1152"/>
                <a:chOff x="268" y="1632"/>
                <a:chExt cx="1311" cy="1152"/>
              </a:xfrm>
            </p:grpSpPr>
            <p:sp>
              <p:nvSpPr>
                <p:cNvPr id="19709" name="Rectangle 133"/>
                <p:cNvSpPr>
                  <a:spLocks noChangeArrowheads="1"/>
                </p:cNvSpPr>
                <p:nvPr/>
              </p:nvSpPr>
              <p:spPr bwMode="auto">
                <a:xfrm>
                  <a:off x="311" y="1632"/>
                  <a:ext cx="1225" cy="1152"/>
                </a:xfrm>
                <a:prstGeom prst="rect">
                  <a:avLst/>
                </a:prstGeom>
                <a:noFill/>
                <a:ln w="9525">
                  <a:noFill/>
                  <a:miter lim="800000"/>
                  <a:headEnd/>
                  <a:tailEnd/>
                </a:ln>
              </p:spPr>
              <p:txBody>
                <a:bodyPr/>
                <a:lstStyle/>
                <a:p>
                  <a:r>
                    <a:rPr lang="en-GB" sz="1000" b="1">
                      <a:latin typeface="Times New Roman" pitchFamily="18" charset="0"/>
                      <a:cs typeface="Times New Roman" pitchFamily="18" charset="0"/>
                    </a:rPr>
                    <a:t>Prelaz iz kolica u krevet i obrnuto (uključeno sedenje u krevetu)</a:t>
                  </a:r>
                  <a:endParaRPr lang="en-GB" sz="1100" b="1">
                    <a:latin typeface="Times YU" pitchFamily="18" charset="0"/>
                    <a:cs typeface="Times New Roman" pitchFamily="18" charset="0"/>
                  </a:endParaRPr>
                </a:p>
                <a:p>
                  <a:pPr eaLnBrk="0" hangingPunct="0"/>
                  <a:endParaRPr lang="en-GB" b="1">
                    <a:latin typeface="Times New Roman" pitchFamily="18" charset="0"/>
                  </a:endParaRPr>
                </a:p>
              </p:txBody>
            </p:sp>
            <p:sp>
              <p:nvSpPr>
                <p:cNvPr id="19710" name="Rectangle 238"/>
                <p:cNvSpPr>
                  <a:spLocks noChangeArrowheads="1"/>
                </p:cNvSpPr>
                <p:nvPr/>
              </p:nvSpPr>
              <p:spPr bwMode="auto">
                <a:xfrm>
                  <a:off x="268" y="1632"/>
                  <a:ext cx="1311" cy="1152"/>
                </a:xfrm>
                <a:prstGeom prst="rect">
                  <a:avLst/>
                </a:prstGeom>
                <a:noFill/>
                <a:ln w="7">
                  <a:solidFill>
                    <a:srgbClr val="A0A0A0"/>
                  </a:solidFill>
                  <a:miter lim="800000"/>
                  <a:headEnd/>
                  <a:tailEnd/>
                </a:ln>
              </p:spPr>
              <p:txBody>
                <a:bodyPr wrap="none"/>
                <a:lstStyle/>
                <a:p>
                  <a:endParaRPr lang="en-US"/>
                </a:p>
              </p:txBody>
            </p:sp>
          </p:grpSp>
          <p:grpSp>
            <p:nvGrpSpPr>
              <p:cNvPr id="19475" name="Group 241"/>
              <p:cNvGrpSpPr>
                <a:grpSpLocks/>
              </p:cNvGrpSpPr>
              <p:nvPr/>
            </p:nvGrpSpPr>
            <p:grpSpPr bwMode="auto">
              <a:xfrm>
                <a:off x="1579" y="1632"/>
                <a:ext cx="1026" cy="384"/>
                <a:chOff x="1579" y="1632"/>
                <a:chExt cx="1026" cy="384"/>
              </a:xfrm>
            </p:grpSpPr>
            <p:sp>
              <p:nvSpPr>
                <p:cNvPr id="19707" name="Rectangle 134"/>
                <p:cNvSpPr>
                  <a:spLocks noChangeArrowheads="1"/>
                </p:cNvSpPr>
                <p:nvPr/>
              </p:nvSpPr>
              <p:spPr bwMode="auto">
                <a:xfrm>
                  <a:off x="1622" y="1632"/>
                  <a:ext cx="940" cy="384"/>
                </a:xfrm>
                <a:prstGeom prst="rect">
                  <a:avLst/>
                </a:prstGeom>
                <a:noFill/>
                <a:ln w="9525">
                  <a:noFill/>
                  <a:miter lim="800000"/>
                  <a:headEnd/>
                  <a:tailEnd/>
                </a:ln>
              </p:spPr>
              <p:txBody>
                <a:bodyPr/>
                <a:lstStyle/>
                <a:p>
                  <a:r>
                    <a:rPr lang="en-GB" sz="1000" b="1">
                      <a:latin typeface="Times New Roman" pitchFamily="18" charset="0"/>
                      <a:cs typeface="Times New Roman" pitchFamily="18" charset="0"/>
                    </a:rPr>
                    <a:t>nije moguće</a:t>
                  </a:r>
                  <a:endParaRPr lang="en-GB" sz="1100" b="1">
                    <a:latin typeface="Times YU" pitchFamily="18" charset="0"/>
                    <a:cs typeface="Times New Roman" pitchFamily="18" charset="0"/>
                  </a:endParaRPr>
                </a:p>
                <a:p>
                  <a:pPr eaLnBrk="0" hangingPunct="0"/>
                  <a:endParaRPr lang="en-GB" b="1">
                    <a:latin typeface="Times New Roman" pitchFamily="18" charset="0"/>
                  </a:endParaRPr>
                </a:p>
              </p:txBody>
            </p:sp>
            <p:sp>
              <p:nvSpPr>
                <p:cNvPr id="19708" name="Rectangle 240"/>
                <p:cNvSpPr>
                  <a:spLocks noChangeArrowheads="1"/>
                </p:cNvSpPr>
                <p:nvPr/>
              </p:nvSpPr>
              <p:spPr bwMode="auto">
                <a:xfrm>
                  <a:off x="1579" y="1632"/>
                  <a:ext cx="1026" cy="384"/>
                </a:xfrm>
                <a:prstGeom prst="rect">
                  <a:avLst/>
                </a:prstGeom>
                <a:noFill/>
                <a:ln w="7">
                  <a:solidFill>
                    <a:srgbClr val="A0A0A0"/>
                  </a:solidFill>
                  <a:miter lim="800000"/>
                  <a:headEnd/>
                  <a:tailEnd/>
                </a:ln>
              </p:spPr>
              <p:txBody>
                <a:bodyPr wrap="none"/>
                <a:lstStyle/>
                <a:p>
                  <a:endParaRPr lang="en-US"/>
                </a:p>
              </p:txBody>
            </p:sp>
          </p:grpSp>
          <p:grpSp>
            <p:nvGrpSpPr>
              <p:cNvPr id="19476" name="Group 243"/>
              <p:cNvGrpSpPr>
                <a:grpSpLocks/>
              </p:cNvGrpSpPr>
              <p:nvPr/>
            </p:nvGrpSpPr>
            <p:grpSpPr bwMode="auto">
              <a:xfrm>
                <a:off x="2605" y="1632"/>
                <a:ext cx="1026" cy="384"/>
                <a:chOff x="2605" y="1632"/>
                <a:chExt cx="1026" cy="384"/>
              </a:xfrm>
            </p:grpSpPr>
            <p:sp>
              <p:nvSpPr>
                <p:cNvPr id="19705" name="Rectangle 135"/>
                <p:cNvSpPr>
                  <a:spLocks noChangeArrowheads="1"/>
                </p:cNvSpPr>
                <p:nvPr/>
              </p:nvSpPr>
              <p:spPr bwMode="auto">
                <a:xfrm>
                  <a:off x="2648" y="1632"/>
                  <a:ext cx="940" cy="384"/>
                </a:xfrm>
                <a:prstGeom prst="rect">
                  <a:avLst/>
                </a:prstGeom>
                <a:noFill/>
                <a:ln w="9525">
                  <a:noFill/>
                  <a:miter lim="800000"/>
                  <a:headEnd/>
                  <a:tailEnd/>
                </a:ln>
              </p:spPr>
              <p:txBody>
                <a:bodyPr/>
                <a:lstStyle/>
                <a:p>
                  <a:r>
                    <a:rPr lang="en-GB" sz="1000" b="1">
                      <a:latin typeface="Times New Roman" pitchFamily="18" charset="0"/>
                      <a:cs typeface="Times New Roman" pitchFamily="18" charset="0"/>
                    </a:rPr>
                    <a:t>0</a:t>
                  </a:r>
                  <a:endParaRPr lang="en-GB" sz="1100" b="1">
                    <a:latin typeface="Times YU" pitchFamily="18" charset="0"/>
                    <a:cs typeface="Times New Roman" pitchFamily="18" charset="0"/>
                  </a:endParaRPr>
                </a:p>
                <a:p>
                  <a:pPr eaLnBrk="0" hangingPunct="0"/>
                  <a:endParaRPr lang="en-GB" b="1">
                    <a:latin typeface="Times New Roman" pitchFamily="18" charset="0"/>
                  </a:endParaRPr>
                </a:p>
              </p:txBody>
            </p:sp>
            <p:sp>
              <p:nvSpPr>
                <p:cNvPr id="19706" name="Rectangle 242"/>
                <p:cNvSpPr>
                  <a:spLocks noChangeArrowheads="1"/>
                </p:cNvSpPr>
                <p:nvPr/>
              </p:nvSpPr>
              <p:spPr bwMode="auto">
                <a:xfrm>
                  <a:off x="2605" y="1632"/>
                  <a:ext cx="1026" cy="384"/>
                </a:xfrm>
                <a:prstGeom prst="rect">
                  <a:avLst/>
                </a:prstGeom>
                <a:noFill/>
                <a:ln w="7">
                  <a:solidFill>
                    <a:srgbClr val="A0A0A0"/>
                  </a:solidFill>
                  <a:miter lim="800000"/>
                  <a:headEnd/>
                  <a:tailEnd/>
                </a:ln>
              </p:spPr>
              <p:txBody>
                <a:bodyPr wrap="none"/>
                <a:lstStyle/>
                <a:p>
                  <a:endParaRPr lang="en-US"/>
                </a:p>
              </p:txBody>
            </p:sp>
          </p:grpSp>
          <p:grpSp>
            <p:nvGrpSpPr>
              <p:cNvPr id="19477" name="Group 245"/>
              <p:cNvGrpSpPr>
                <a:grpSpLocks/>
              </p:cNvGrpSpPr>
              <p:nvPr/>
            </p:nvGrpSpPr>
            <p:grpSpPr bwMode="auto">
              <a:xfrm>
                <a:off x="1579" y="2016"/>
                <a:ext cx="1026" cy="384"/>
                <a:chOff x="1579" y="2016"/>
                <a:chExt cx="1026" cy="384"/>
              </a:xfrm>
            </p:grpSpPr>
            <p:sp>
              <p:nvSpPr>
                <p:cNvPr id="19703" name="Rectangle 136"/>
                <p:cNvSpPr>
                  <a:spLocks noChangeArrowheads="1"/>
                </p:cNvSpPr>
                <p:nvPr/>
              </p:nvSpPr>
              <p:spPr bwMode="auto">
                <a:xfrm>
                  <a:off x="1622" y="2016"/>
                  <a:ext cx="940" cy="384"/>
                </a:xfrm>
                <a:prstGeom prst="rect">
                  <a:avLst/>
                </a:prstGeom>
                <a:noFill/>
                <a:ln w="9525">
                  <a:noFill/>
                  <a:miter lim="800000"/>
                  <a:headEnd/>
                  <a:tailEnd/>
                </a:ln>
              </p:spPr>
              <p:txBody>
                <a:bodyPr/>
                <a:lstStyle/>
                <a:p>
                  <a:r>
                    <a:rPr lang="en-GB" sz="1000" b="1">
                      <a:latin typeface="Times New Roman" pitchFamily="18" charset="0"/>
                      <a:cs typeface="Times New Roman" pitchFamily="18" charset="0"/>
                    </a:rPr>
                    <a:t>uz pomoć</a:t>
                  </a:r>
                  <a:endParaRPr lang="en-GB" sz="1100" b="1">
                    <a:latin typeface="Times YU" pitchFamily="18" charset="0"/>
                    <a:cs typeface="Times New Roman" pitchFamily="18" charset="0"/>
                  </a:endParaRPr>
                </a:p>
                <a:p>
                  <a:pPr eaLnBrk="0" hangingPunct="0"/>
                  <a:endParaRPr lang="en-GB" b="1">
                    <a:latin typeface="Times New Roman" pitchFamily="18" charset="0"/>
                  </a:endParaRPr>
                </a:p>
              </p:txBody>
            </p:sp>
            <p:sp>
              <p:nvSpPr>
                <p:cNvPr id="19704" name="Rectangle 244"/>
                <p:cNvSpPr>
                  <a:spLocks noChangeArrowheads="1"/>
                </p:cNvSpPr>
                <p:nvPr/>
              </p:nvSpPr>
              <p:spPr bwMode="auto">
                <a:xfrm>
                  <a:off x="1579" y="2016"/>
                  <a:ext cx="1026" cy="384"/>
                </a:xfrm>
                <a:prstGeom prst="rect">
                  <a:avLst/>
                </a:prstGeom>
                <a:noFill/>
                <a:ln w="7">
                  <a:solidFill>
                    <a:srgbClr val="A0A0A0"/>
                  </a:solidFill>
                  <a:miter lim="800000"/>
                  <a:headEnd/>
                  <a:tailEnd/>
                </a:ln>
              </p:spPr>
              <p:txBody>
                <a:bodyPr wrap="none"/>
                <a:lstStyle/>
                <a:p>
                  <a:endParaRPr lang="en-US"/>
                </a:p>
              </p:txBody>
            </p:sp>
          </p:grpSp>
          <p:grpSp>
            <p:nvGrpSpPr>
              <p:cNvPr id="19478" name="Group 247"/>
              <p:cNvGrpSpPr>
                <a:grpSpLocks/>
              </p:cNvGrpSpPr>
              <p:nvPr/>
            </p:nvGrpSpPr>
            <p:grpSpPr bwMode="auto">
              <a:xfrm>
                <a:off x="2605" y="2016"/>
                <a:ext cx="1026" cy="384"/>
                <a:chOff x="2605" y="2016"/>
                <a:chExt cx="1026" cy="384"/>
              </a:xfrm>
            </p:grpSpPr>
            <p:sp>
              <p:nvSpPr>
                <p:cNvPr id="19701" name="Rectangle 137"/>
                <p:cNvSpPr>
                  <a:spLocks noChangeArrowheads="1"/>
                </p:cNvSpPr>
                <p:nvPr/>
              </p:nvSpPr>
              <p:spPr bwMode="auto">
                <a:xfrm>
                  <a:off x="2648" y="2016"/>
                  <a:ext cx="940" cy="384"/>
                </a:xfrm>
                <a:prstGeom prst="rect">
                  <a:avLst/>
                </a:prstGeom>
                <a:noFill/>
                <a:ln w="9525">
                  <a:noFill/>
                  <a:miter lim="800000"/>
                  <a:headEnd/>
                  <a:tailEnd/>
                </a:ln>
              </p:spPr>
              <p:txBody>
                <a:bodyPr/>
                <a:lstStyle/>
                <a:p>
                  <a:r>
                    <a:rPr lang="en-GB" sz="1000" b="1">
                      <a:latin typeface="Times New Roman" pitchFamily="18" charset="0"/>
                      <a:cs typeface="Times New Roman" pitchFamily="18" charset="0"/>
                    </a:rPr>
                    <a:t>5</a:t>
                  </a:r>
                  <a:endParaRPr lang="en-GB" sz="1100" b="1">
                    <a:latin typeface="Times YU" pitchFamily="18" charset="0"/>
                    <a:cs typeface="Times New Roman" pitchFamily="18" charset="0"/>
                  </a:endParaRPr>
                </a:p>
                <a:p>
                  <a:pPr eaLnBrk="0" hangingPunct="0"/>
                  <a:endParaRPr lang="en-GB" b="1">
                    <a:latin typeface="Times New Roman" pitchFamily="18" charset="0"/>
                  </a:endParaRPr>
                </a:p>
              </p:txBody>
            </p:sp>
            <p:sp>
              <p:nvSpPr>
                <p:cNvPr id="19702" name="Rectangle 246"/>
                <p:cNvSpPr>
                  <a:spLocks noChangeArrowheads="1"/>
                </p:cNvSpPr>
                <p:nvPr/>
              </p:nvSpPr>
              <p:spPr bwMode="auto">
                <a:xfrm>
                  <a:off x="2605" y="2016"/>
                  <a:ext cx="1026" cy="384"/>
                </a:xfrm>
                <a:prstGeom prst="rect">
                  <a:avLst/>
                </a:prstGeom>
                <a:noFill/>
                <a:ln w="7">
                  <a:solidFill>
                    <a:srgbClr val="A0A0A0"/>
                  </a:solidFill>
                  <a:miter lim="800000"/>
                  <a:headEnd/>
                  <a:tailEnd/>
                </a:ln>
              </p:spPr>
              <p:txBody>
                <a:bodyPr wrap="none"/>
                <a:lstStyle/>
                <a:p>
                  <a:endParaRPr lang="en-US"/>
                </a:p>
              </p:txBody>
            </p:sp>
          </p:grpSp>
          <p:grpSp>
            <p:nvGrpSpPr>
              <p:cNvPr id="19479" name="Group 249"/>
              <p:cNvGrpSpPr>
                <a:grpSpLocks/>
              </p:cNvGrpSpPr>
              <p:nvPr/>
            </p:nvGrpSpPr>
            <p:grpSpPr bwMode="auto">
              <a:xfrm>
                <a:off x="1579" y="2400"/>
                <a:ext cx="1026" cy="384"/>
                <a:chOff x="1579" y="2400"/>
                <a:chExt cx="1026" cy="384"/>
              </a:xfrm>
            </p:grpSpPr>
            <p:sp>
              <p:nvSpPr>
                <p:cNvPr id="19699" name="Rectangle 138"/>
                <p:cNvSpPr>
                  <a:spLocks noChangeArrowheads="1"/>
                </p:cNvSpPr>
                <p:nvPr/>
              </p:nvSpPr>
              <p:spPr bwMode="auto">
                <a:xfrm>
                  <a:off x="1622" y="2400"/>
                  <a:ext cx="940" cy="384"/>
                </a:xfrm>
                <a:prstGeom prst="rect">
                  <a:avLst/>
                </a:prstGeom>
                <a:noFill/>
                <a:ln w="9525">
                  <a:noFill/>
                  <a:miter lim="800000"/>
                  <a:headEnd/>
                  <a:tailEnd/>
                </a:ln>
              </p:spPr>
              <p:txBody>
                <a:bodyPr/>
                <a:lstStyle/>
                <a:p>
                  <a:r>
                    <a:rPr lang="en-GB" sz="1000" b="1">
                      <a:latin typeface="Times New Roman" pitchFamily="18" charset="0"/>
                      <a:cs typeface="Times New Roman" pitchFamily="18" charset="0"/>
                    </a:rPr>
                    <a:t>samostalno</a:t>
                  </a:r>
                  <a:endParaRPr lang="en-GB" sz="1100" b="1">
                    <a:latin typeface="Times YU" pitchFamily="18" charset="0"/>
                    <a:cs typeface="Times New Roman" pitchFamily="18" charset="0"/>
                  </a:endParaRPr>
                </a:p>
                <a:p>
                  <a:pPr eaLnBrk="0" hangingPunct="0"/>
                  <a:endParaRPr lang="en-GB" b="1">
                    <a:latin typeface="Times New Roman" pitchFamily="18" charset="0"/>
                  </a:endParaRPr>
                </a:p>
              </p:txBody>
            </p:sp>
            <p:sp>
              <p:nvSpPr>
                <p:cNvPr id="19700" name="Rectangle 248"/>
                <p:cNvSpPr>
                  <a:spLocks noChangeArrowheads="1"/>
                </p:cNvSpPr>
                <p:nvPr/>
              </p:nvSpPr>
              <p:spPr bwMode="auto">
                <a:xfrm>
                  <a:off x="1579" y="2400"/>
                  <a:ext cx="1026" cy="384"/>
                </a:xfrm>
                <a:prstGeom prst="rect">
                  <a:avLst/>
                </a:prstGeom>
                <a:noFill/>
                <a:ln w="7">
                  <a:solidFill>
                    <a:srgbClr val="A0A0A0"/>
                  </a:solidFill>
                  <a:miter lim="800000"/>
                  <a:headEnd/>
                  <a:tailEnd/>
                </a:ln>
              </p:spPr>
              <p:txBody>
                <a:bodyPr wrap="none"/>
                <a:lstStyle/>
                <a:p>
                  <a:endParaRPr lang="en-US"/>
                </a:p>
              </p:txBody>
            </p:sp>
          </p:grpSp>
          <p:grpSp>
            <p:nvGrpSpPr>
              <p:cNvPr id="19480" name="Group 251"/>
              <p:cNvGrpSpPr>
                <a:grpSpLocks/>
              </p:cNvGrpSpPr>
              <p:nvPr/>
            </p:nvGrpSpPr>
            <p:grpSpPr bwMode="auto">
              <a:xfrm>
                <a:off x="2605" y="2400"/>
                <a:ext cx="1026" cy="384"/>
                <a:chOff x="2605" y="2400"/>
                <a:chExt cx="1026" cy="384"/>
              </a:xfrm>
            </p:grpSpPr>
            <p:sp>
              <p:nvSpPr>
                <p:cNvPr id="19697" name="Rectangle 139"/>
                <p:cNvSpPr>
                  <a:spLocks noChangeArrowheads="1"/>
                </p:cNvSpPr>
                <p:nvPr/>
              </p:nvSpPr>
              <p:spPr bwMode="auto">
                <a:xfrm>
                  <a:off x="2648" y="2400"/>
                  <a:ext cx="940" cy="384"/>
                </a:xfrm>
                <a:prstGeom prst="rect">
                  <a:avLst/>
                </a:prstGeom>
                <a:noFill/>
                <a:ln w="9525">
                  <a:noFill/>
                  <a:miter lim="800000"/>
                  <a:headEnd/>
                  <a:tailEnd/>
                </a:ln>
              </p:spPr>
              <p:txBody>
                <a:bodyPr/>
                <a:lstStyle/>
                <a:p>
                  <a:r>
                    <a:rPr lang="en-GB" sz="1000" b="1" smtClean="0">
                      <a:latin typeface="Times New Roman" pitchFamily="18" charset="0"/>
                      <a:cs typeface="Times New Roman" pitchFamily="18" charset="0"/>
                    </a:rPr>
                    <a:t>15</a:t>
                  </a:r>
                  <a:endParaRPr lang="en-GB" sz="1100" b="1">
                    <a:latin typeface="Times YU" pitchFamily="18" charset="0"/>
                    <a:cs typeface="Times New Roman" pitchFamily="18" charset="0"/>
                  </a:endParaRPr>
                </a:p>
                <a:p>
                  <a:pPr eaLnBrk="0" hangingPunct="0"/>
                  <a:endParaRPr lang="en-GB" b="1">
                    <a:latin typeface="Times New Roman" pitchFamily="18" charset="0"/>
                  </a:endParaRPr>
                </a:p>
              </p:txBody>
            </p:sp>
            <p:sp>
              <p:nvSpPr>
                <p:cNvPr id="19698" name="Rectangle 250"/>
                <p:cNvSpPr>
                  <a:spLocks noChangeArrowheads="1"/>
                </p:cNvSpPr>
                <p:nvPr/>
              </p:nvSpPr>
              <p:spPr bwMode="auto">
                <a:xfrm>
                  <a:off x="2605" y="2400"/>
                  <a:ext cx="1026" cy="384"/>
                </a:xfrm>
                <a:prstGeom prst="rect">
                  <a:avLst/>
                </a:prstGeom>
                <a:noFill/>
                <a:ln w="7">
                  <a:solidFill>
                    <a:srgbClr val="A0A0A0"/>
                  </a:solidFill>
                  <a:miter lim="800000"/>
                  <a:headEnd/>
                  <a:tailEnd/>
                </a:ln>
              </p:spPr>
              <p:txBody>
                <a:bodyPr wrap="none"/>
                <a:lstStyle/>
                <a:p>
                  <a:endParaRPr lang="en-US"/>
                </a:p>
              </p:txBody>
            </p:sp>
          </p:grpSp>
          <p:grpSp>
            <p:nvGrpSpPr>
              <p:cNvPr id="19481" name="Group 253"/>
              <p:cNvGrpSpPr>
                <a:grpSpLocks/>
              </p:cNvGrpSpPr>
              <p:nvPr/>
            </p:nvGrpSpPr>
            <p:grpSpPr bwMode="auto">
              <a:xfrm>
                <a:off x="0" y="2784"/>
                <a:ext cx="268" cy="1152"/>
                <a:chOff x="0" y="2784"/>
                <a:chExt cx="268" cy="1152"/>
              </a:xfrm>
            </p:grpSpPr>
            <p:sp>
              <p:nvSpPr>
                <p:cNvPr id="19695" name="Rectangle 140"/>
                <p:cNvSpPr>
                  <a:spLocks noChangeArrowheads="1"/>
                </p:cNvSpPr>
                <p:nvPr/>
              </p:nvSpPr>
              <p:spPr bwMode="auto">
                <a:xfrm>
                  <a:off x="43" y="2784"/>
                  <a:ext cx="182" cy="1152"/>
                </a:xfrm>
                <a:prstGeom prst="rect">
                  <a:avLst/>
                </a:prstGeom>
                <a:noFill/>
                <a:ln w="9525">
                  <a:noFill/>
                  <a:miter lim="800000"/>
                  <a:headEnd/>
                  <a:tailEnd/>
                </a:ln>
              </p:spPr>
              <p:txBody>
                <a:bodyPr/>
                <a:lstStyle/>
                <a:p>
                  <a:r>
                    <a:rPr lang="en-GB" sz="1000" b="1">
                      <a:latin typeface="Times New Roman" pitchFamily="18" charset="0"/>
                      <a:cs typeface="Times New Roman" pitchFamily="18" charset="0"/>
                    </a:rPr>
                    <a:t>3</a:t>
                  </a:r>
                  <a:endParaRPr lang="en-GB" sz="1100" b="1">
                    <a:latin typeface="Times YU" pitchFamily="18" charset="0"/>
                    <a:cs typeface="Times New Roman" pitchFamily="18" charset="0"/>
                  </a:endParaRPr>
                </a:p>
                <a:p>
                  <a:pPr eaLnBrk="0" hangingPunct="0"/>
                  <a:endParaRPr lang="en-GB" b="1">
                    <a:latin typeface="Times New Roman" pitchFamily="18" charset="0"/>
                  </a:endParaRPr>
                </a:p>
              </p:txBody>
            </p:sp>
            <p:sp>
              <p:nvSpPr>
                <p:cNvPr id="19696" name="Rectangle 252"/>
                <p:cNvSpPr>
                  <a:spLocks noChangeArrowheads="1"/>
                </p:cNvSpPr>
                <p:nvPr/>
              </p:nvSpPr>
              <p:spPr bwMode="auto">
                <a:xfrm>
                  <a:off x="0" y="2784"/>
                  <a:ext cx="268" cy="1152"/>
                </a:xfrm>
                <a:prstGeom prst="rect">
                  <a:avLst/>
                </a:prstGeom>
                <a:noFill/>
                <a:ln w="7">
                  <a:solidFill>
                    <a:srgbClr val="A0A0A0"/>
                  </a:solidFill>
                  <a:miter lim="800000"/>
                  <a:headEnd/>
                  <a:tailEnd/>
                </a:ln>
              </p:spPr>
              <p:txBody>
                <a:bodyPr wrap="none"/>
                <a:lstStyle/>
                <a:p>
                  <a:endParaRPr lang="en-US"/>
                </a:p>
              </p:txBody>
            </p:sp>
          </p:grpSp>
          <p:grpSp>
            <p:nvGrpSpPr>
              <p:cNvPr id="19482" name="Group 255"/>
              <p:cNvGrpSpPr>
                <a:grpSpLocks/>
              </p:cNvGrpSpPr>
              <p:nvPr/>
            </p:nvGrpSpPr>
            <p:grpSpPr bwMode="auto">
              <a:xfrm>
                <a:off x="268" y="2784"/>
                <a:ext cx="1311" cy="1152"/>
                <a:chOff x="268" y="2784"/>
                <a:chExt cx="1311" cy="1152"/>
              </a:xfrm>
            </p:grpSpPr>
            <p:sp>
              <p:nvSpPr>
                <p:cNvPr id="19693" name="Rectangle 141"/>
                <p:cNvSpPr>
                  <a:spLocks noChangeArrowheads="1"/>
                </p:cNvSpPr>
                <p:nvPr/>
              </p:nvSpPr>
              <p:spPr bwMode="auto">
                <a:xfrm>
                  <a:off x="311" y="2784"/>
                  <a:ext cx="1225" cy="1152"/>
                </a:xfrm>
                <a:prstGeom prst="rect">
                  <a:avLst/>
                </a:prstGeom>
                <a:noFill/>
                <a:ln w="9525">
                  <a:noFill/>
                  <a:miter lim="800000"/>
                  <a:headEnd/>
                  <a:tailEnd/>
                </a:ln>
              </p:spPr>
              <p:txBody>
                <a:bodyPr/>
                <a:lstStyle/>
                <a:p>
                  <a:r>
                    <a:rPr lang="en-GB" sz="1000" b="1">
                      <a:latin typeface="Times New Roman" pitchFamily="18" charset="0"/>
                      <a:cs typeface="Times New Roman" pitchFamily="18" charset="0"/>
                    </a:rPr>
                    <a:t>Lična nega (češljanje, brijanje, pranje zuba)</a:t>
                  </a:r>
                  <a:endParaRPr lang="en-GB" sz="1100" b="1">
                    <a:latin typeface="Times YU" pitchFamily="18" charset="0"/>
                    <a:cs typeface="Times New Roman" pitchFamily="18" charset="0"/>
                  </a:endParaRPr>
                </a:p>
                <a:p>
                  <a:pPr eaLnBrk="0" hangingPunct="0"/>
                  <a:endParaRPr lang="en-GB" b="1">
                    <a:latin typeface="Times New Roman" pitchFamily="18" charset="0"/>
                  </a:endParaRPr>
                </a:p>
              </p:txBody>
            </p:sp>
            <p:sp>
              <p:nvSpPr>
                <p:cNvPr id="19694" name="Rectangle 254"/>
                <p:cNvSpPr>
                  <a:spLocks noChangeArrowheads="1"/>
                </p:cNvSpPr>
                <p:nvPr/>
              </p:nvSpPr>
              <p:spPr bwMode="auto">
                <a:xfrm>
                  <a:off x="268" y="2784"/>
                  <a:ext cx="1311" cy="1152"/>
                </a:xfrm>
                <a:prstGeom prst="rect">
                  <a:avLst/>
                </a:prstGeom>
                <a:noFill/>
                <a:ln w="7">
                  <a:solidFill>
                    <a:srgbClr val="A0A0A0"/>
                  </a:solidFill>
                  <a:miter lim="800000"/>
                  <a:headEnd/>
                  <a:tailEnd/>
                </a:ln>
              </p:spPr>
              <p:txBody>
                <a:bodyPr wrap="none"/>
                <a:lstStyle/>
                <a:p>
                  <a:endParaRPr lang="en-US"/>
                </a:p>
              </p:txBody>
            </p:sp>
          </p:grpSp>
          <p:grpSp>
            <p:nvGrpSpPr>
              <p:cNvPr id="19483" name="Group 257"/>
              <p:cNvGrpSpPr>
                <a:grpSpLocks/>
              </p:cNvGrpSpPr>
              <p:nvPr/>
            </p:nvGrpSpPr>
            <p:grpSpPr bwMode="auto">
              <a:xfrm>
                <a:off x="1579" y="2784"/>
                <a:ext cx="1026" cy="384"/>
                <a:chOff x="1579" y="2784"/>
                <a:chExt cx="1026" cy="384"/>
              </a:xfrm>
            </p:grpSpPr>
            <p:sp>
              <p:nvSpPr>
                <p:cNvPr id="19691" name="Rectangle 142"/>
                <p:cNvSpPr>
                  <a:spLocks noChangeArrowheads="1"/>
                </p:cNvSpPr>
                <p:nvPr/>
              </p:nvSpPr>
              <p:spPr bwMode="auto">
                <a:xfrm>
                  <a:off x="1622" y="2784"/>
                  <a:ext cx="940" cy="384"/>
                </a:xfrm>
                <a:prstGeom prst="rect">
                  <a:avLst/>
                </a:prstGeom>
                <a:noFill/>
                <a:ln w="9525">
                  <a:noFill/>
                  <a:miter lim="800000"/>
                  <a:headEnd/>
                  <a:tailEnd/>
                </a:ln>
              </p:spPr>
              <p:txBody>
                <a:bodyPr/>
                <a:lstStyle/>
                <a:p>
                  <a:r>
                    <a:rPr lang="en-GB" sz="1000" b="1">
                      <a:latin typeface="Times New Roman" pitchFamily="18" charset="0"/>
                      <a:cs typeface="Times New Roman" pitchFamily="18" charset="0"/>
                    </a:rPr>
                    <a:t>nije moguće</a:t>
                  </a:r>
                  <a:endParaRPr lang="en-GB" sz="1100" b="1">
                    <a:latin typeface="Times YU" pitchFamily="18" charset="0"/>
                    <a:cs typeface="Times New Roman" pitchFamily="18" charset="0"/>
                  </a:endParaRPr>
                </a:p>
                <a:p>
                  <a:pPr eaLnBrk="0" hangingPunct="0"/>
                  <a:endParaRPr lang="en-GB" b="1">
                    <a:latin typeface="Times New Roman" pitchFamily="18" charset="0"/>
                  </a:endParaRPr>
                </a:p>
              </p:txBody>
            </p:sp>
            <p:sp>
              <p:nvSpPr>
                <p:cNvPr id="19692" name="Rectangle 256"/>
                <p:cNvSpPr>
                  <a:spLocks noChangeArrowheads="1"/>
                </p:cNvSpPr>
                <p:nvPr/>
              </p:nvSpPr>
              <p:spPr bwMode="auto">
                <a:xfrm>
                  <a:off x="1579" y="2784"/>
                  <a:ext cx="1026" cy="384"/>
                </a:xfrm>
                <a:prstGeom prst="rect">
                  <a:avLst/>
                </a:prstGeom>
                <a:noFill/>
                <a:ln w="7">
                  <a:solidFill>
                    <a:srgbClr val="A0A0A0"/>
                  </a:solidFill>
                  <a:miter lim="800000"/>
                  <a:headEnd/>
                  <a:tailEnd/>
                </a:ln>
              </p:spPr>
              <p:txBody>
                <a:bodyPr wrap="none"/>
                <a:lstStyle/>
                <a:p>
                  <a:endParaRPr lang="en-US"/>
                </a:p>
              </p:txBody>
            </p:sp>
          </p:grpSp>
          <p:grpSp>
            <p:nvGrpSpPr>
              <p:cNvPr id="19484" name="Group 259"/>
              <p:cNvGrpSpPr>
                <a:grpSpLocks/>
              </p:cNvGrpSpPr>
              <p:nvPr/>
            </p:nvGrpSpPr>
            <p:grpSpPr bwMode="auto">
              <a:xfrm>
                <a:off x="2605" y="2784"/>
                <a:ext cx="1026" cy="384"/>
                <a:chOff x="2605" y="2784"/>
                <a:chExt cx="1026" cy="384"/>
              </a:xfrm>
            </p:grpSpPr>
            <p:sp>
              <p:nvSpPr>
                <p:cNvPr id="19689" name="Rectangle 143"/>
                <p:cNvSpPr>
                  <a:spLocks noChangeArrowheads="1"/>
                </p:cNvSpPr>
                <p:nvPr/>
              </p:nvSpPr>
              <p:spPr bwMode="auto">
                <a:xfrm>
                  <a:off x="2648" y="2784"/>
                  <a:ext cx="940" cy="384"/>
                </a:xfrm>
                <a:prstGeom prst="rect">
                  <a:avLst/>
                </a:prstGeom>
                <a:noFill/>
                <a:ln w="9525">
                  <a:noFill/>
                  <a:miter lim="800000"/>
                  <a:headEnd/>
                  <a:tailEnd/>
                </a:ln>
              </p:spPr>
              <p:txBody>
                <a:bodyPr/>
                <a:lstStyle/>
                <a:p>
                  <a:r>
                    <a:rPr lang="en-GB" sz="1000" b="1">
                      <a:latin typeface="Times New Roman" pitchFamily="18" charset="0"/>
                      <a:cs typeface="Times New Roman" pitchFamily="18" charset="0"/>
                    </a:rPr>
                    <a:t>0</a:t>
                  </a:r>
                  <a:endParaRPr lang="en-GB" sz="1100" b="1">
                    <a:latin typeface="Times YU" pitchFamily="18" charset="0"/>
                    <a:cs typeface="Times New Roman" pitchFamily="18" charset="0"/>
                  </a:endParaRPr>
                </a:p>
                <a:p>
                  <a:pPr eaLnBrk="0" hangingPunct="0"/>
                  <a:endParaRPr lang="en-GB" b="1">
                    <a:latin typeface="Times New Roman" pitchFamily="18" charset="0"/>
                  </a:endParaRPr>
                </a:p>
              </p:txBody>
            </p:sp>
            <p:sp>
              <p:nvSpPr>
                <p:cNvPr id="19690" name="Rectangle 258"/>
                <p:cNvSpPr>
                  <a:spLocks noChangeArrowheads="1"/>
                </p:cNvSpPr>
                <p:nvPr/>
              </p:nvSpPr>
              <p:spPr bwMode="auto">
                <a:xfrm>
                  <a:off x="2605" y="2784"/>
                  <a:ext cx="1026" cy="384"/>
                </a:xfrm>
                <a:prstGeom prst="rect">
                  <a:avLst/>
                </a:prstGeom>
                <a:noFill/>
                <a:ln w="7">
                  <a:solidFill>
                    <a:srgbClr val="A0A0A0"/>
                  </a:solidFill>
                  <a:miter lim="800000"/>
                  <a:headEnd/>
                  <a:tailEnd/>
                </a:ln>
              </p:spPr>
              <p:txBody>
                <a:bodyPr wrap="none"/>
                <a:lstStyle/>
                <a:p>
                  <a:endParaRPr lang="en-US"/>
                </a:p>
              </p:txBody>
            </p:sp>
          </p:grpSp>
          <p:grpSp>
            <p:nvGrpSpPr>
              <p:cNvPr id="19485" name="Group 261"/>
              <p:cNvGrpSpPr>
                <a:grpSpLocks/>
              </p:cNvGrpSpPr>
              <p:nvPr/>
            </p:nvGrpSpPr>
            <p:grpSpPr bwMode="auto">
              <a:xfrm>
                <a:off x="1579" y="3168"/>
                <a:ext cx="1026" cy="384"/>
                <a:chOff x="1579" y="3168"/>
                <a:chExt cx="1026" cy="384"/>
              </a:xfrm>
            </p:grpSpPr>
            <p:sp>
              <p:nvSpPr>
                <p:cNvPr id="19687" name="Rectangle 144"/>
                <p:cNvSpPr>
                  <a:spLocks noChangeArrowheads="1"/>
                </p:cNvSpPr>
                <p:nvPr/>
              </p:nvSpPr>
              <p:spPr bwMode="auto">
                <a:xfrm>
                  <a:off x="1622" y="3168"/>
                  <a:ext cx="940" cy="384"/>
                </a:xfrm>
                <a:prstGeom prst="rect">
                  <a:avLst/>
                </a:prstGeom>
                <a:noFill/>
                <a:ln w="9525">
                  <a:noFill/>
                  <a:miter lim="800000"/>
                  <a:headEnd/>
                  <a:tailEnd/>
                </a:ln>
              </p:spPr>
              <p:txBody>
                <a:bodyPr/>
                <a:lstStyle/>
                <a:p>
                  <a:r>
                    <a:rPr lang="en-GB" sz="1000" b="1">
                      <a:latin typeface="Times New Roman" pitchFamily="18" charset="0"/>
                      <a:cs typeface="Times New Roman" pitchFamily="18" charset="0"/>
                    </a:rPr>
                    <a:t>uz pomoć</a:t>
                  </a:r>
                  <a:endParaRPr lang="en-GB" sz="1100" b="1">
                    <a:latin typeface="Times YU" pitchFamily="18" charset="0"/>
                    <a:cs typeface="Times New Roman" pitchFamily="18" charset="0"/>
                  </a:endParaRPr>
                </a:p>
                <a:p>
                  <a:pPr eaLnBrk="0" hangingPunct="0"/>
                  <a:endParaRPr lang="en-GB" b="1">
                    <a:latin typeface="Times New Roman" pitchFamily="18" charset="0"/>
                  </a:endParaRPr>
                </a:p>
              </p:txBody>
            </p:sp>
            <p:sp>
              <p:nvSpPr>
                <p:cNvPr id="19688" name="Rectangle 260"/>
                <p:cNvSpPr>
                  <a:spLocks noChangeArrowheads="1"/>
                </p:cNvSpPr>
                <p:nvPr/>
              </p:nvSpPr>
              <p:spPr bwMode="auto">
                <a:xfrm>
                  <a:off x="1579" y="3168"/>
                  <a:ext cx="1026" cy="384"/>
                </a:xfrm>
                <a:prstGeom prst="rect">
                  <a:avLst/>
                </a:prstGeom>
                <a:noFill/>
                <a:ln w="7">
                  <a:solidFill>
                    <a:srgbClr val="A0A0A0"/>
                  </a:solidFill>
                  <a:miter lim="800000"/>
                  <a:headEnd/>
                  <a:tailEnd/>
                </a:ln>
              </p:spPr>
              <p:txBody>
                <a:bodyPr wrap="none"/>
                <a:lstStyle/>
                <a:p>
                  <a:endParaRPr lang="en-US"/>
                </a:p>
              </p:txBody>
            </p:sp>
          </p:grpSp>
          <p:grpSp>
            <p:nvGrpSpPr>
              <p:cNvPr id="19486" name="Group 263"/>
              <p:cNvGrpSpPr>
                <a:grpSpLocks/>
              </p:cNvGrpSpPr>
              <p:nvPr/>
            </p:nvGrpSpPr>
            <p:grpSpPr bwMode="auto">
              <a:xfrm>
                <a:off x="2605" y="3168"/>
                <a:ext cx="1026" cy="384"/>
                <a:chOff x="2605" y="3168"/>
                <a:chExt cx="1026" cy="384"/>
              </a:xfrm>
            </p:grpSpPr>
            <p:sp>
              <p:nvSpPr>
                <p:cNvPr id="19685" name="Rectangle 145"/>
                <p:cNvSpPr>
                  <a:spLocks noChangeArrowheads="1"/>
                </p:cNvSpPr>
                <p:nvPr/>
              </p:nvSpPr>
              <p:spPr bwMode="auto">
                <a:xfrm>
                  <a:off x="2648" y="3168"/>
                  <a:ext cx="940" cy="384"/>
                </a:xfrm>
                <a:prstGeom prst="rect">
                  <a:avLst/>
                </a:prstGeom>
                <a:noFill/>
                <a:ln w="9525">
                  <a:noFill/>
                  <a:miter lim="800000"/>
                  <a:headEnd/>
                  <a:tailEnd/>
                </a:ln>
              </p:spPr>
              <p:txBody>
                <a:bodyPr/>
                <a:lstStyle/>
                <a:p>
                  <a:r>
                    <a:rPr lang="en-GB" sz="1000" b="1">
                      <a:latin typeface="Times New Roman" pitchFamily="18" charset="0"/>
                      <a:cs typeface="Times New Roman" pitchFamily="18" charset="0"/>
                    </a:rPr>
                    <a:t>5</a:t>
                  </a:r>
                  <a:endParaRPr lang="en-GB" sz="1100" b="1">
                    <a:latin typeface="Times YU" pitchFamily="18" charset="0"/>
                    <a:cs typeface="Times New Roman" pitchFamily="18" charset="0"/>
                  </a:endParaRPr>
                </a:p>
                <a:p>
                  <a:pPr eaLnBrk="0" hangingPunct="0"/>
                  <a:endParaRPr lang="en-GB" b="1">
                    <a:latin typeface="Times New Roman" pitchFamily="18" charset="0"/>
                  </a:endParaRPr>
                </a:p>
              </p:txBody>
            </p:sp>
            <p:sp>
              <p:nvSpPr>
                <p:cNvPr id="19686" name="Rectangle 262"/>
                <p:cNvSpPr>
                  <a:spLocks noChangeArrowheads="1"/>
                </p:cNvSpPr>
                <p:nvPr/>
              </p:nvSpPr>
              <p:spPr bwMode="auto">
                <a:xfrm>
                  <a:off x="2605" y="3168"/>
                  <a:ext cx="1026" cy="384"/>
                </a:xfrm>
                <a:prstGeom prst="rect">
                  <a:avLst/>
                </a:prstGeom>
                <a:noFill/>
                <a:ln w="7">
                  <a:solidFill>
                    <a:srgbClr val="A0A0A0"/>
                  </a:solidFill>
                  <a:miter lim="800000"/>
                  <a:headEnd/>
                  <a:tailEnd/>
                </a:ln>
              </p:spPr>
              <p:txBody>
                <a:bodyPr wrap="none"/>
                <a:lstStyle/>
                <a:p>
                  <a:endParaRPr lang="en-US"/>
                </a:p>
              </p:txBody>
            </p:sp>
          </p:grpSp>
          <p:grpSp>
            <p:nvGrpSpPr>
              <p:cNvPr id="19487" name="Group 265"/>
              <p:cNvGrpSpPr>
                <a:grpSpLocks/>
              </p:cNvGrpSpPr>
              <p:nvPr/>
            </p:nvGrpSpPr>
            <p:grpSpPr bwMode="auto">
              <a:xfrm>
                <a:off x="1579" y="3552"/>
                <a:ext cx="1026" cy="384"/>
                <a:chOff x="1579" y="3552"/>
                <a:chExt cx="1026" cy="384"/>
              </a:xfrm>
            </p:grpSpPr>
            <p:sp>
              <p:nvSpPr>
                <p:cNvPr id="19683" name="Rectangle 146"/>
                <p:cNvSpPr>
                  <a:spLocks noChangeArrowheads="1"/>
                </p:cNvSpPr>
                <p:nvPr/>
              </p:nvSpPr>
              <p:spPr bwMode="auto">
                <a:xfrm>
                  <a:off x="1622" y="3552"/>
                  <a:ext cx="940" cy="384"/>
                </a:xfrm>
                <a:prstGeom prst="rect">
                  <a:avLst/>
                </a:prstGeom>
                <a:noFill/>
                <a:ln w="9525">
                  <a:noFill/>
                  <a:miter lim="800000"/>
                  <a:headEnd/>
                  <a:tailEnd/>
                </a:ln>
              </p:spPr>
              <p:txBody>
                <a:bodyPr/>
                <a:lstStyle/>
                <a:p>
                  <a:r>
                    <a:rPr lang="en-GB" sz="1000" b="1">
                      <a:latin typeface="Times New Roman" pitchFamily="18" charset="0"/>
                      <a:cs typeface="Times New Roman" pitchFamily="18" charset="0"/>
                    </a:rPr>
                    <a:t>samostalno</a:t>
                  </a:r>
                  <a:endParaRPr lang="en-GB" sz="1100" b="1">
                    <a:latin typeface="Times YU" pitchFamily="18" charset="0"/>
                    <a:cs typeface="Times New Roman" pitchFamily="18" charset="0"/>
                  </a:endParaRPr>
                </a:p>
                <a:p>
                  <a:pPr eaLnBrk="0" hangingPunct="0"/>
                  <a:endParaRPr lang="en-GB" b="1">
                    <a:latin typeface="Times New Roman" pitchFamily="18" charset="0"/>
                  </a:endParaRPr>
                </a:p>
              </p:txBody>
            </p:sp>
            <p:sp>
              <p:nvSpPr>
                <p:cNvPr id="19684" name="Rectangle 264"/>
                <p:cNvSpPr>
                  <a:spLocks noChangeArrowheads="1"/>
                </p:cNvSpPr>
                <p:nvPr/>
              </p:nvSpPr>
              <p:spPr bwMode="auto">
                <a:xfrm>
                  <a:off x="1579" y="3552"/>
                  <a:ext cx="1026" cy="384"/>
                </a:xfrm>
                <a:prstGeom prst="rect">
                  <a:avLst/>
                </a:prstGeom>
                <a:noFill/>
                <a:ln w="7">
                  <a:solidFill>
                    <a:srgbClr val="A0A0A0"/>
                  </a:solidFill>
                  <a:miter lim="800000"/>
                  <a:headEnd/>
                  <a:tailEnd/>
                </a:ln>
              </p:spPr>
              <p:txBody>
                <a:bodyPr wrap="none"/>
                <a:lstStyle/>
                <a:p>
                  <a:endParaRPr lang="en-US"/>
                </a:p>
              </p:txBody>
            </p:sp>
          </p:grpSp>
          <p:grpSp>
            <p:nvGrpSpPr>
              <p:cNvPr id="19488" name="Group 267"/>
              <p:cNvGrpSpPr>
                <a:grpSpLocks/>
              </p:cNvGrpSpPr>
              <p:nvPr/>
            </p:nvGrpSpPr>
            <p:grpSpPr bwMode="auto">
              <a:xfrm>
                <a:off x="2605" y="3552"/>
                <a:ext cx="1026" cy="384"/>
                <a:chOff x="2605" y="3552"/>
                <a:chExt cx="1026" cy="384"/>
              </a:xfrm>
            </p:grpSpPr>
            <p:sp>
              <p:nvSpPr>
                <p:cNvPr id="19681" name="Rectangle 147"/>
                <p:cNvSpPr>
                  <a:spLocks noChangeArrowheads="1"/>
                </p:cNvSpPr>
                <p:nvPr/>
              </p:nvSpPr>
              <p:spPr bwMode="auto">
                <a:xfrm>
                  <a:off x="2648" y="3552"/>
                  <a:ext cx="940" cy="384"/>
                </a:xfrm>
                <a:prstGeom prst="rect">
                  <a:avLst/>
                </a:prstGeom>
                <a:noFill/>
                <a:ln w="9525">
                  <a:noFill/>
                  <a:miter lim="800000"/>
                  <a:headEnd/>
                  <a:tailEnd/>
                </a:ln>
              </p:spPr>
              <p:txBody>
                <a:bodyPr/>
                <a:lstStyle/>
                <a:p>
                  <a:r>
                    <a:rPr lang="en-GB" sz="1000" b="1">
                      <a:latin typeface="Times New Roman" pitchFamily="18" charset="0"/>
                      <a:cs typeface="Times New Roman" pitchFamily="18" charset="0"/>
                    </a:rPr>
                    <a:t>10</a:t>
                  </a:r>
                  <a:endParaRPr lang="en-GB" sz="1100" b="1">
                    <a:latin typeface="Times YU" pitchFamily="18" charset="0"/>
                    <a:cs typeface="Times New Roman" pitchFamily="18" charset="0"/>
                  </a:endParaRPr>
                </a:p>
                <a:p>
                  <a:pPr eaLnBrk="0" hangingPunct="0"/>
                  <a:endParaRPr lang="en-GB" b="1">
                    <a:latin typeface="Times New Roman" pitchFamily="18" charset="0"/>
                  </a:endParaRPr>
                </a:p>
              </p:txBody>
            </p:sp>
            <p:sp>
              <p:nvSpPr>
                <p:cNvPr id="19682" name="Rectangle 266"/>
                <p:cNvSpPr>
                  <a:spLocks noChangeArrowheads="1"/>
                </p:cNvSpPr>
                <p:nvPr/>
              </p:nvSpPr>
              <p:spPr bwMode="auto">
                <a:xfrm>
                  <a:off x="2605" y="3552"/>
                  <a:ext cx="1026" cy="384"/>
                </a:xfrm>
                <a:prstGeom prst="rect">
                  <a:avLst/>
                </a:prstGeom>
                <a:noFill/>
                <a:ln w="7">
                  <a:solidFill>
                    <a:srgbClr val="A0A0A0"/>
                  </a:solidFill>
                  <a:miter lim="800000"/>
                  <a:headEnd/>
                  <a:tailEnd/>
                </a:ln>
              </p:spPr>
              <p:txBody>
                <a:bodyPr wrap="none"/>
                <a:lstStyle/>
                <a:p>
                  <a:endParaRPr lang="en-US"/>
                </a:p>
              </p:txBody>
            </p:sp>
          </p:grpSp>
          <p:grpSp>
            <p:nvGrpSpPr>
              <p:cNvPr id="19489" name="Group 269"/>
              <p:cNvGrpSpPr>
                <a:grpSpLocks/>
              </p:cNvGrpSpPr>
              <p:nvPr/>
            </p:nvGrpSpPr>
            <p:grpSpPr bwMode="auto">
              <a:xfrm>
                <a:off x="0" y="3936"/>
                <a:ext cx="268" cy="1152"/>
                <a:chOff x="0" y="3936"/>
                <a:chExt cx="268" cy="1152"/>
              </a:xfrm>
            </p:grpSpPr>
            <p:sp>
              <p:nvSpPr>
                <p:cNvPr id="19679" name="Rectangle 148"/>
                <p:cNvSpPr>
                  <a:spLocks noChangeArrowheads="1"/>
                </p:cNvSpPr>
                <p:nvPr/>
              </p:nvSpPr>
              <p:spPr bwMode="auto">
                <a:xfrm>
                  <a:off x="43" y="3936"/>
                  <a:ext cx="182" cy="1152"/>
                </a:xfrm>
                <a:prstGeom prst="rect">
                  <a:avLst/>
                </a:prstGeom>
                <a:noFill/>
                <a:ln w="9525">
                  <a:noFill/>
                  <a:miter lim="800000"/>
                  <a:headEnd/>
                  <a:tailEnd/>
                </a:ln>
              </p:spPr>
              <p:txBody>
                <a:bodyPr/>
                <a:lstStyle/>
                <a:p>
                  <a:r>
                    <a:rPr lang="en-GB" sz="1000" b="1">
                      <a:latin typeface="Times New Roman" pitchFamily="18" charset="0"/>
                      <a:cs typeface="Times New Roman" pitchFamily="18" charset="0"/>
                    </a:rPr>
                    <a:t>4</a:t>
                  </a:r>
                  <a:endParaRPr lang="en-GB" sz="1100" b="1">
                    <a:latin typeface="Times YU" pitchFamily="18" charset="0"/>
                    <a:cs typeface="Times New Roman" pitchFamily="18" charset="0"/>
                  </a:endParaRPr>
                </a:p>
                <a:p>
                  <a:pPr eaLnBrk="0" hangingPunct="0"/>
                  <a:endParaRPr lang="en-GB" b="1">
                    <a:latin typeface="Times New Roman" pitchFamily="18" charset="0"/>
                  </a:endParaRPr>
                </a:p>
              </p:txBody>
            </p:sp>
            <p:sp>
              <p:nvSpPr>
                <p:cNvPr id="19680" name="Rectangle 268"/>
                <p:cNvSpPr>
                  <a:spLocks noChangeArrowheads="1"/>
                </p:cNvSpPr>
                <p:nvPr/>
              </p:nvSpPr>
              <p:spPr bwMode="auto">
                <a:xfrm>
                  <a:off x="0" y="3936"/>
                  <a:ext cx="268" cy="1152"/>
                </a:xfrm>
                <a:prstGeom prst="rect">
                  <a:avLst/>
                </a:prstGeom>
                <a:noFill/>
                <a:ln w="7">
                  <a:solidFill>
                    <a:srgbClr val="A0A0A0"/>
                  </a:solidFill>
                  <a:miter lim="800000"/>
                  <a:headEnd/>
                  <a:tailEnd/>
                </a:ln>
              </p:spPr>
              <p:txBody>
                <a:bodyPr wrap="none"/>
                <a:lstStyle/>
                <a:p>
                  <a:endParaRPr lang="en-US"/>
                </a:p>
              </p:txBody>
            </p:sp>
          </p:grpSp>
          <p:grpSp>
            <p:nvGrpSpPr>
              <p:cNvPr id="19490" name="Group 271"/>
              <p:cNvGrpSpPr>
                <a:grpSpLocks/>
              </p:cNvGrpSpPr>
              <p:nvPr/>
            </p:nvGrpSpPr>
            <p:grpSpPr bwMode="auto">
              <a:xfrm>
                <a:off x="268" y="3936"/>
                <a:ext cx="1311" cy="1152"/>
                <a:chOff x="268" y="3936"/>
                <a:chExt cx="1311" cy="1152"/>
              </a:xfrm>
            </p:grpSpPr>
            <p:sp>
              <p:nvSpPr>
                <p:cNvPr id="19677" name="Rectangle 149"/>
                <p:cNvSpPr>
                  <a:spLocks noChangeArrowheads="1"/>
                </p:cNvSpPr>
                <p:nvPr/>
              </p:nvSpPr>
              <p:spPr bwMode="auto">
                <a:xfrm>
                  <a:off x="311" y="3936"/>
                  <a:ext cx="1225" cy="1152"/>
                </a:xfrm>
                <a:prstGeom prst="rect">
                  <a:avLst/>
                </a:prstGeom>
                <a:noFill/>
                <a:ln w="9525">
                  <a:noFill/>
                  <a:miter lim="800000"/>
                  <a:headEnd/>
                  <a:tailEnd/>
                </a:ln>
              </p:spPr>
              <p:txBody>
                <a:bodyPr/>
                <a:lstStyle/>
                <a:p>
                  <a:r>
                    <a:rPr lang="en-GB" sz="1000" b="1">
                      <a:latin typeface="Times New Roman" pitchFamily="18" charset="0"/>
                      <a:cs typeface="Times New Roman" pitchFamily="18" charset="0"/>
                    </a:rPr>
                    <a:t>Korišćenje toaleta (skidanje, oblačenje, brisanje, ispiranje WC šolje sa vodom)</a:t>
                  </a:r>
                  <a:endParaRPr lang="en-GB" sz="1100" b="1">
                    <a:latin typeface="Times YU" pitchFamily="18" charset="0"/>
                    <a:cs typeface="Times New Roman" pitchFamily="18" charset="0"/>
                  </a:endParaRPr>
                </a:p>
                <a:p>
                  <a:pPr eaLnBrk="0" hangingPunct="0"/>
                  <a:endParaRPr lang="en-GB" b="1">
                    <a:latin typeface="Times New Roman" pitchFamily="18" charset="0"/>
                  </a:endParaRPr>
                </a:p>
              </p:txBody>
            </p:sp>
            <p:sp>
              <p:nvSpPr>
                <p:cNvPr id="19678" name="Rectangle 270"/>
                <p:cNvSpPr>
                  <a:spLocks noChangeArrowheads="1"/>
                </p:cNvSpPr>
                <p:nvPr/>
              </p:nvSpPr>
              <p:spPr bwMode="auto">
                <a:xfrm>
                  <a:off x="268" y="3936"/>
                  <a:ext cx="1311" cy="1152"/>
                </a:xfrm>
                <a:prstGeom prst="rect">
                  <a:avLst/>
                </a:prstGeom>
                <a:noFill/>
                <a:ln w="7">
                  <a:solidFill>
                    <a:srgbClr val="A0A0A0"/>
                  </a:solidFill>
                  <a:miter lim="800000"/>
                  <a:headEnd/>
                  <a:tailEnd/>
                </a:ln>
              </p:spPr>
              <p:txBody>
                <a:bodyPr wrap="none"/>
                <a:lstStyle/>
                <a:p>
                  <a:endParaRPr lang="en-US"/>
                </a:p>
              </p:txBody>
            </p:sp>
          </p:grpSp>
          <p:grpSp>
            <p:nvGrpSpPr>
              <p:cNvPr id="19491" name="Group 273"/>
              <p:cNvGrpSpPr>
                <a:grpSpLocks/>
              </p:cNvGrpSpPr>
              <p:nvPr/>
            </p:nvGrpSpPr>
            <p:grpSpPr bwMode="auto">
              <a:xfrm>
                <a:off x="1579" y="3936"/>
                <a:ext cx="1026" cy="384"/>
                <a:chOff x="1579" y="3936"/>
                <a:chExt cx="1026" cy="384"/>
              </a:xfrm>
            </p:grpSpPr>
            <p:sp>
              <p:nvSpPr>
                <p:cNvPr id="19675" name="Rectangle 150"/>
                <p:cNvSpPr>
                  <a:spLocks noChangeArrowheads="1"/>
                </p:cNvSpPr>
                <p:nvPr/>
              </p:nvSpPr>
              <p:spPr bwMode="auto">
                <a:xfrm>
                  <a:off x="1622" y="3936"/>
                  <a:ext cx="940" cy="384"/>
                </a:xfrm>
                <a:prstGeom prst="rect">
                  <a:avLst/>
                </a:prstGeom>
                <a:noFill/>
                <a:ln w="9525">
                  <a:noFill/>
                  <a:miter lim="800000"/>
                  <a:headEnd/>
                  <a:tailEnd/>
                </a:ln>
              </p:spPr>
              <p:txBody>
                <a:bodyPr/>
                <a:lstStyle/>
                <a:p>
                  <a:r>
                    <a:rPr lang="en-GB" sz="1000" b="1">
                      <a:latin typeface="Times New Roman" pitchFamily="18" charset="0"/>
                      <a:cs typeface="Times New Roman" pitchFamily="18" charset="0"/>
                    </a:rPr>
                    <a:t>nije moguće</a:t>
                  </a:r>
                  <a:endParaRPr lang="en-GB" sz="1100" b="1">
                    <a:latin typeface="Times YU" pitchFamily="18" charset="0"/>
                    <a:cs typeface="Times New Roman" pitchFamily="18" charset="0"/>
                  </a:endParaRPr>
                </a:p>
                <a:p>
                  <a:pPr eaLnBrk="0" hangingPunct="0"/>
                  <a:endParaRPr lang="en-GB" b="1">
                    <a:latin typeface="Times New Roman" pitchFamily="18" charset="0"/>
                  </a:endParaRPr>
                </a:p>
              </p:txBody>
            </p:sp>
            <p:sp>
              <p:nvSpPr>
                <p:cNvPr id="19676" name="Rectangle 272"/>
                <p:cNvSpPr>
                  <a:spLocks noChangeArrowheads="1"/>
                </p:cNvSpPr>
                <p:nvPr/>
              </p:nvSpPr>
              <p:spPr bwMode="auto">
                <a:xfrm>
                  <a:off x="1579" y="3936"/>
                  <a:ext cx="1026" cy="384"/>
                </a:xfrm>
                <a:prstGeom prst="rect">
                  <a:avLst/>
                </a:prstGeom>
                <a:noFill/>
                <a:ln w="7">
                  <a:solidFill>
                    <a:srgbClr val="A0A0A0"/>
                  </a:solidFill>
                  <a:miter lim="800000"/>
                  <a:headEnd/>
                  <a:tailEnd/>
                </a:ln>
              </p:spPr>
              <p:txBody>
                <a:bodyPr wrap="none"/>
                <a:lstStyle/>
                <a:p>
                  <a:endParaRPr lang="en-US"/>
                </a:p>
              </p:txBody>
            </p:sp>
          </p:grpSp>
          <p:grpSp>
            <p:nvGrpSpPr>
              <p:cNvPr id="19492" name="Group 275"/>
              <p:cNvGrpSpPr>
                <a:grpSpLocks/>
              </p:cNvGrpSpPr>
              <p:nvPr/>
            </p:nvGrpSpPr>
            <p:grpSpPr bwMode="auto">
              <a:xfrm>
                <a:off x="2605" y="3936"/>
                <a:ext cx="1026" cy="384"/>
                <a:chOff x="2605" y="3936"/>
                <a:chExt cx="1026" cy="384"/>
              </a:xfrm>
            </p:grpSpPr>
            <p:sp>
              <p:nvSpPr>
                <p:cNvPr id="19673" name="Rectangle 151"/>
                <p:cNvSpPr>
                  <a:spLocks noChangeArrowheads="1"/>
                </p:cNvSpPr>
                <p:nvPr/>
              </p:nvSpPr>
              <p:spPr bwMode="auto">
                <a:xfrm>
                  <a:off x="2648" y="3936"/>
                  <a:ext cx="940" cy="384"/>
                </a:xfrm>
                <a:prstGeom prst="rect">
                  <a:avLst/>
                </a:prstGeom>
                <a:noFill/>
                <a:ln w="9525">
                  <a:noFill/>
                  <a:miter lim="800000"/>
                  <a:headEnd/>
                  <a:tailEnd/>
                </a:ln>
              </p:spPr>
              <p:txBody>
                <a:bodyPr/>
                <a:lstStyle/>
                <a:p>
                  <a:r>
                    <a:rPr lang="en-GB" sz="1000" b="1">
                      <a:latin typeface="Times New Roman" pitchFamily="18" charset="0"/>
                      <a:cs typeface="Times New Roman" pitchFamily="18" charset="0"/>
                    </a:rPr>
                    <a:t>0</a:t>
                  </a:r>
                  <a:endParaRPr lang="en-GB" sz="1100" b="1">
                    <a:latin typeface="Times YU" pitchFamily="18" charset="0"/>
                    <a:cs typeface="Times New Roman" pitchFamily="18" charset="0"/>
                  </a:endParaRPr>
                </a:p>
                <a:p>
                  <a:pPr eaLnBrk="0" hangingPunct="0"/>
                  <a:endParaRPr lang="en-GB" b="1">
                    <a:latin typeface="Times New Roman" pitchFamily="18" charset="0"/>
                  </a:endParaRPr>
                </a:p>
              </p:txBody>
            </p:sp>
            <p:sp>
              <p:nvSpPr>
                <p:cNvPr id="19674" name="Rectangle 274"/>
                <p:cNvSpPr>
                  <a:spLocks noChangeArrowheads="1"/>
                </p:cNvSpPr>
                <p:nvPr/>
              </p:nvSpPr>
              <p:spPr bwMode="auto">
                <a:xfrm>
                  <a:off x="2605" y="3936"/>
                  <a:ext cx="1026" cy="384"/>
                </a:xfrm>
                <a:prstGeom prst="rect">
                  <a:avLst/>
                </a:prstGeom>
                <a:noFill/>
                <a:ln w="7">
                  <a:solidFill>
                    <a:srgbClr val="A0A0A0"/>
                  </a:solidFill>
                  <a:miter lim="800000"/>
                  <a:headEnd/>
                  <a:tailEnd/>
                </a:ln>
              </p:spPr>
              <p:txBody>
                <a:bodyPr wrap="none"/>
                <a:lstStyle/>
                <a:p>
                  <a:endParaRPr lang="en-US"/>
                </a:p>
              </p:txBody>
            </p:sp>
          </p:grpSp>
          <p:grpSp>
            <p:nvGrpSpPr>
              <p:cNvPr id="19493" name="Group 277"/>
              <p:cNvGrpSpPr>
                <a:grpSpLocks/>
              </p:cNvGrpSpPr>
              <p:nvPr/>
            </p:nvGrpSpPr>
            <p:grpSpPr bwMode="auto">
              <a:xfrm>
                <a:off x="1579" y="4320"/>
                <a:ext cx="1026" cy="384"/>
                <a:chOff x="1579" y="4320"/>
                <a:chExt cx="1026" cy="384"/>
              </a:xfrm>
            </p:grpSpPr>
            <p:sp>
              <p:nvSpPr>
                <p:cNvPr id="19671" name="Rectangle 152"/>
                <p:cNvSpPr>
                  <a:spLocks noChangeArrowheads="1"/>
                </p:cNvSpPr>
                <p:nvPr/>
              </p:nvSpPr>
              <p:spPr bwMode="auto">
                <a:xfrm>
                  <a:off x="1622" y="4320"/>
                  <a:ext cx="940" cy="384"/>
                </a:xfrm>
                <a:prstGeom prst="rect">
                  <a:avLst/>
                </a:prstGeom>
                <a:noFill/>
                <a:ln w="9525">
                  <a:noFill/>
                  <a:miter lim="800000"/>
                  <a:headEnd/>
                  <a:tailEnd/>
                </a:ln>
              </p:spPr>
              <p:txBody>
                <a:bodyPr/>
                <a:lstStyle/>
                <a:p>
                  <a:r>
                    <a:rPr lang="en-GB" sz="1000" b="1">
                      <a:latin typeface="Times New Roman" pitchFamily="18" charset="0"/>
                      <a:cs typeface="Times New Roman" pitchFamily="18" charset="0"/>
                    </a:rPr>
                    <a:t>uz pomoć</a:t>
                  </a:r>
                  <a:endParaRPr lang="en-GB" sz="1100" b="1">
                    <a:latin typeface="Times YU" pitchFamily="18" charset="0"/>
                    <a:cs typeface="Times New Roman" pitchFamily="18" charset="0"/>
                  </a:endParaRPr>
                </a:p>
                <a:p>
                  <a:pPr eaLnBrk="0" hangingPunct="0"/>
                  <a:endParaRPr lang="en-GB" b="1">
                    <a:latin typeface="Times New Roman" pitchFamily="18" charset="0"/>
                  </a:endParaRPr>
                </a:p>
              </p:txBody>
            </p:sp>
            <p:sp>
              <p:nvSpPr>
                <p:cNvPr id="19672" name="Rectangle 276"/>
                <p:cNvSpPr>
                  <a:spLocks noChangeArrowheads="1"/>
                </p:cNvSpPr>
                <p:nvPr/>
              </p:nvSpPr>
              <p:spPr bwMode="auto">
                <a:xfrm>
                  <a:off x="1579" y="4320"/>
                  <a:ext cx="1026" cy="384"/>
                </a:xfrm>
                <a:prstGeom prst="rect">
                  <a:avLst/>
                </a:prstGeom>
                <a:noFill/>
                <a:ln w="7">
                  <a:solidFill>
                    <a:srgbClr val="A0A0A0"/>
                  </a:solidFill>
                  <a:miter lim="800000"/>
                  <a:headEnd/>
                  <a:tailEnd/>
                </a:ln>
              </p:spPr>
              <p:txBody>
                <a:bodyPr wrap="none"/>
                <a:lstStyle/>
                <a:p>
                  <a:endParaRPr lang="en-US"/>
                </a:p>
              </p:txBody>
            </p:sp>
          </p:grpSp>
          <p:grpSp>
            <p:nvGrpSpPr>
              <p:cNvPr id="19494" name="Group 279"/>
              <p:cNvGrpSpPr>
                <a:grpSpLocks/>
              </p:cNvGrpSpPr>
              <p:nvPr/>
            </p:nvGrpSpPr>
            <p:grpSpPr bwMode="auto">
              <a:xfrm>
                <a:off x="2605" y="4320"/>
                <a:ext cx="1026" cy="384"/>
                <a:chOff x="2605" y="4320"/>
                <a:chExt cx="1026" cy="384"/>
              </a:xfrm>
            </p:grpSpPr>
            <p:sp>
              <p:nvSpPr>
                <p:cNvPr id="19669" name="Rectangle 153"/>
                <p:cNvSpPr>
                  <a:spLocks noChangeArrowheads="1"/>
                </p:cNvSpPr>
                <p:nvPr/>
              </p:nvSpPr>
              <p:spPr bwMode="auto">
                <a:xfrm>
                  <a:off x="2648" y="4320"/>
                  <a:ext cx="940" cy="384"/>
                </a:xfrm>
                <a:prstGeom prst="rect">
                  <a:avLst/>
                </a:prstGeom>
                <a:noFill/>
                <a:ln w="9525">
                  <a:noFill/>
                  <a:miter lim="800000"/>
                  <a:headEnd/>
                  <a:tailEnd/>
                </a:ln>
              </p:spPr>
              <p:txBody>
                <a:bodyPr/>
                <a:lstStyle/>
                <a:p>
                  <a:r>
                    <a:rPr lang="en-GB" sz="1000" b="1">
                      <a:latin typeface="Times New Roman" pitchFamily="18" charset="0"/>
                      <a:cs typeface="Times New Roman" pitchFamily="18" charset="0"/>
                    </a:rPr>
                    <a:t>5</a:t>
                  </a:r>
                  <a:endParaRPr lang="en-GB" sz="1100" b="1">
                    <a:latin typeface="Times YU" pitchFamily="18" charset="0"/>
                    <a:cs typeface="Times New Roman" pitchFamily="18" charset="0"/>
                  </a:endParaRPr>
                </a:p>
                <a:p>
                  <a:pPr eaLnBrk="0" hangingPunct="0"/>
                  <a:endParaRPr lang="en-GB" b="1">
                    <a:latin typeface="Times New Roman" pitchFamily="18" charset="0"/>
                  </a:endParaRPr>
                </a:p>
              </p:txBody>
            </p:sp>
            <p:sp>
              <p:nvSpPr>
                <p:cNvPr id="19670" name="Rectangle 278"/>
                <p:cNvSpPr>
                  <a:spLocks noChangeArrowheads="1"/>
                </p:cNvSpPr>
                <p:nvPr/>
              </p:nvSpPr>
              <p:spPr bwMode="auto">
                <a:xfrm>
                  <a:off x="2605" y="4320"/>
                  <a:ext cx="1026" cy="384"/>
                </a:xfrm>
                <a:prstGeom prst="rect">
                  <a:avLst/>
                </a:prstGeom>
                <a:noFill/>
                <a:ln w="7">
                  <a:solidFill>
                    <a:srgbClr val="A0A0A0"/>
                  </a:solidFill>
                  <a:miter lim="800000"/>
                  <a:headEnd/>
                  <a:tailEnd/>
                </a:ln>
              </p:spPr>
              <p:txBody>
                <a:bodyPr wrap="none"/>
                <a:lstStyle/>
                <a:p>
                  <a:endParaRPr lang="en-US"/>
                </a:p>
              </p:txBody>
            </p:sp>
          </p:grpSp>
          <p:grpSp>
            <p:nvGrpSpPr>
              <p:cNvPr id="19495" name="Group 281"/>
              <p:cNvGrpSpPr>
                <a:grpSpLocks/>
              </p:cNvGrpSpPr>
              <p:nvPr/>
            </p:nvGrpSpPr>
            <p:grpSpPr bwMode="auto">
              <a:xfrm>
                <a:off x="1579" y="4704"/>
                <a:ext cx="1026" cy="384"/>
                <a:chOff x="1579" y="4704"/>
                <a:chExt cx="1026" cy="384"/>
              </a:xfrm>
            </p:grpSpPr>
            <p:sp>
              <p:nvSpPr>
                <p:cNvPr id="19667" name="Rectangle 154"/>
                <p:cNvSpPr>
                  <a:spLocks noChangeArrowheads="1"/>
                </p:cNvSpPr>
                <p:nvPr/>
              </p:nvSpPr>
              <p:spPr bwMode="auto">
                <a:xfrm>
                  <a:off x="1622" y="4704"/>
                  <a:ext cx="940" cy="384"/>
                </a:xfrm>
                <a:prstGeom prst="rect">
                  <a:avLst/>
                </a:prstGeom>
                <a:noFill/>
                <a:ln w="9525">
                  <a:noFill/>
                  <a:miter lim="800000"/>
                  <a:headEnd/>
                  <a:tailEnd/>
                </a:ln>
              </p:spPr>
              <p:txBody>
                <a:bodyPr/>
                <a:lstStyle/>
                <a:p>
                  <a:r>
                    <a:rPr lang="en-GB" sz="1000" b="1">
                      <a:latin typeface="Times New Roman" pitchFamily="18" charset="0"/>
                      <a:cs typeface="Times New Roman" pitchFamily="18" charset="0"/>
                    </a:rPr>
                    <a:t>samostalno</a:t>
                  </a:r>
                  <a:endParaRPr lang="en-GB" sz="1100" b="1">
                    <a:latin typeface="Times YU" pitchFamily="18" charset="0"/>
                    <a:cs typeface="Times New Roman" pitchFamily="18" charset="0"/>
                  </a:endParaRPr>
                </a:p>
                <a:p>
                  <a:pPr eaLnBrk="0" hangingPunct="0"/>
                  <a:endParaRPr lang="en-GB" b="1">
                    <a:latin typeface="Times New Roman" pitchFamily="18" charset="0"/>
                  </a:endParaRPr>
                </a:p>
              </p:txBody>
            </p:sp>
            <p:sp>
              <p:nvSpPr>
                <p:cNvPr id="19668" name="Rectangle 280"/>
                <p:cNvSpPr>
                  <a:spLocks noChangeArrowheads="1"/>
                </p:cNvSpPr>
                <p:nvPr/>
              </p:nvSpPr>
              <p:spPr bwMode="auto">
                <a:xfrm>
                  <a:off x="1579" y="4704"/>
                  <a:ext cx="1026" cy="384"/>
                </a:xfrm>
                <a:prstGeom prst="rect">
                  <a:avLst/>
                </a:prstGeom>
                <a:noFill/>
                <a:ln w="7">
                  <a:solidFill>
                    <a:srgbClr val="A0A0A0"/>
                  </a:solidFill>
                  <a:miter lim="800000"/>
                  <a:headEnd/>
                  <a:tailEnd/>
                </a:ln>
              </p:spPr>
              <p:txBody>
                <a:bodyPr wrap="none"/>
                <a:lstStyle/>
                <a:p>
                  <a:endParaRPr lang="en-US"/>
                </a:p>
              </p:txBody>
            </p:sp>
          </p:grpSp>
          <p:grpSp>
            <p:nvGrpSpPr>
              <p:cNvPr id="19496" name="Group 283"/>
              <p:cNvGrpSpPr>
                <a:grpSpLocks/>
              </p:cNvGrpSpPr>
              <p:nvPr/>
            </p:nvGrpSpPr>
            <p:grpSpPr bwMode="auto">
              <a:xfrm>
                <a:off x="2605" y="4704"/>
                <a:ext cx="1026" cy="384"/>
                <a:chOff x="2605" y="4704"/>
                <a:chExt cx="1026" cy="384"/>
              </a:xfrm>
            </p:grpSpPr>
            <p:sp>
              <p:nvSpPr>
                <p:cNvPr id="19665" name="Rectangle 155"/>
                <p:cNvSpPr>
                  <a:spLocks noChangeArrowheads="1"/>
                </p:cNvSpPr>
                <p:nvPr/>
              </p:nvSpPr>
              <p:spPr bwMode="auto">
                <a:xfrm>
                  <a:off x="2648" y="4704"/>
                  <a:ext cx="940" cy="384"/>
                </a:xfrm>
                <a:prstGeom prst="rect">
                  <a:avLst/>
                </a:prstGeom>
                <a:noFill/>
                <a:ln w="9525">
                  <a:noFill/>
                  <a:miter lim="800000"/>
                  <a:headEnd/>
                  <a:tailEnd/>
                </a:ln>
              </p:spPr>
              <p:txBody>
                <a:bodyPr/>
                <a:lstStyle/>
                <a:p>
                  <a:r>
                    <a:rPr lang="en-GB" sz="1000" b="1">
                      <a:latin typeface="Times New Roman" pitchFamily="18" charset="0"/>
                      <a:cs typeface="Times New Roman" pitchFamily="18" charset="0"/>
                    </a:rPr>
                    <a:t>10</a:t>
                  </a:r>
                  <a:endParaRPr lang="en-GB" sz="1100" b="1">
                    <a:latin typeface="Times YU" pitchFamily="18" charset="0"/>
                    <a:cs typeface="Times New Roman" pitchFamily="18" charset="0"/>
                  </a:endParaRPr>
                </a:p>
                <a:p>
                  <a:pPr eaLnBrk="0" hangingPunct="0"/>
                  <a:endParaRPr lang="en-GB" b="1">
                    <a:latin typeface="Times New Roman" pitchFamily="18" charset="0"/>
                  </a:endParaRPr>
                </a:p>
              </p:txBody>
            </p:sp>
            <p:sp>
              <p:nvSpPr>
                <p:cNvPr id="19666" name="Rectangle 282"/>
                <p:cNvSpPr>
                  <a:spLocks noChangeArrowheads="1"/>
                </p:cNvSpPr>
                <p:nvPr/>
              </p:nvSpPr>
              <p:spPr bwMode="auto">
                <a:xfrm>
                  <a:off x="2605" y="4704"/>
                  <a:ext cx="1026" cy="384"/>
                </a:xfrm>
                <a:prstGeom prst="rect">
                  <a:avLst/>
                </a:prstGeom>
                <a:noFill/>
                <a:ln w="7">
                  <a:solidFill>
                    <a:srgbClr val="A0A0A0"/>
                  </a:solidFill>
                  <a:miter lim="800000"/>
                  <a:headEnd/>
                  <a:tailEnd/>
                </a:ln>
              </p:spPr>
              <p:txBody>
                <a:bodyPr wrap="none"/>
                <a:lstStyle/>
                <a:p>
                  <a:endParaRPr lang="en-US"/>
                </a:p>
              </p:txBody>
            </p:sp>
          </p:grpSp>
          <p:grpSp>
            <p:nvGrpSpPr>
              <p:cNvPr id="19497" name="Group 285"/>
              <p:cNvGrpSpPr>
                <a:grpSpLocks/>
              </p:cNvGrpSpPr>
              <p:nvPr/>
            </p:nvGrpSpPr>
            <p:grpSpPr bwMode="auto">
              <a:xfrm>
                <a:off x="0" y="5088"/>
                <a:ext cx="268" cy="1152"/>
                <a:chOff x="0" y="5088"/>
                <a:chExt cx="268" cy="1152"/>
              </a:xfrm>
            </p:grpSpPr>
            <p:sp>
              <p:nvSpPr>
                <p:cNvPr id="19663" name="Rectangle 156"/>
                <p:cNvSpPr>
                  <a:spLocks noChangeArrowheads="1"/>
                </p:cNvSpPr>
                <p:nvPr/>
              </p:nvSpPr>
              <p:spPr bwMode="auto">
                <a:xfrm>
                  <a:off x="43" y="5088"/>
                  <a:ext cx="182" cy="1152"/>
                </a:xfrm>
                <a:prstGeom prst="rect">
                  <a:avLst/>
                </a:prstGeom>
                <a:noFill/>
                <a:ln w="9525">
                  <a:noFill/>
                  <a:miter lim="800000"/>
                  <a:headEnd/>
                  <a:tailEnd/>
                </a:ln>
              </p:spPr>
              <p:txBody>
                <a:bodyPr/>
                <a:lstStyle/>
                <a:p>
                  <a:r>
                    <a:rPr lang="en-GB" sz="1000" b="1">
                      <a:latin typeface="Times New Roman" pitchFamily="18" charset="0"/>
                      <a:cs typeface="Times New Roman" pitchFamily="18" charset="0"/>
                    </a:rPr>
                    <a:t>5</a:t>
                  </a:r>
                  <a:endParaRPr lang="en-GB" sz="1100" b="1">
                    <a:latin typeface="Times YU" pitchFamily="18" charset="0"/>
                    <a:cs typeface="Times New Roman" pitchFamily="18" charset="0"/>
                  </a:endParaRPr>
                </a:p>
                <a:p>
                  <a:pPr eaLnBrk="0" hangingPunct="0"/>
                  <a:endParaRPr lang="en-GB" b="1">
                    <a:latin typeface="Times New Roman" pitchFamily="18" charset="0"/>
                  </a:endParaRPr>
                </a:p>
              </p:txBody>
            </p:sp>
            <p:sp>
              <p:nvSpPr>
                <p:cNvPr id="19664" name="Rectangle 284"/>
                <p:cNvSpPr>
                  <a:spLocks noChangeArrowheads="1"/>
                </p:cNvSpPr>
                <p:nvPr/>
              </p:nvSpPr>
              <p:spPr bwMode="auto">
                <a:xfrm>
                  <a:off x="0" y="5088"/>
                  <a:ext cx="268" cy="1152"/>
                </a:xfrm>
                <a:prstGeom prst="rect">
                  <a:avLst/>
                </a:prstGeom>
                <a:noFill/>
                <a:ln w="7">
                  <a:solidFill>
                    <a:srgbClr val="A0A0A0"/>
                  </a:solidFill>
                  <a:miter lim="800000"/>
                  <a:headEnd/>
                  <a:tailEnd/>
                </a:ln>
              </p:spPr>
              <p:txBody>
                <a:bodyPr wrap="none"/>
                <a:lstStyle/>
                <a:p>
                  <a:endParaRPr lang="en-US"/>
                </a:p>
              </p:txBody>
            </p:sp>
          </p:grpSp>
          <p:grpSp>
            <p:nvGrpSpPr>
              <p:cNvPr id="19498" name="Group 287"/>
              <p:cNvGrpSpPr>
                <a:grpSpLocks/>
              </p:cNvGrpSpPr>
              <p:nvPr/>
            </p:nvGrpSpPr>
            <p:grpSpPr bwMode="auto">
              <a:xfrm>
                <a:off x="268" y="5088"/>
                <a:ext cx="1311" cy="1152"/>
                <a:chOff x="268" y="5088"/>
                <a:chExt cx="1311" cy="1152"/>
              </a:xfrm>
            </p:grpSpPr>
            <p:sp>
              <p:nvSpPr>
                <p:cNvPr id="19661" name="Rectangle 157"/>
                <p:cNvSpPr>
                  <a:spLocks noChangeArrowheads="1"/>
                </p:cNvSpPr>
                <p:nvPr/>
              </p:nvSpPr>
              <p:spPr bwMode="auto">
                <a:xfrm>
                  <a:off x="311" y="5088"/>
                  <a:ext cx="1225" cy="1152"/>
                </a:xfrm>
                <a:prstGeom prst="rect">
                  <a:avLst/>
                </a:prstGeom>
                <a:noFill/>
                <a:ln w="9525">
                  <a:noFill/>
                  <a:miter lim="800000"/>
                  <a:headEnd/>
                  <a:tailEnd/>
                </a:ln>
              </p:spPr>
              <p:txBody>
                <a:bodyPr/>
                <a:lstStyle/>
                <a:p>
                  <a:r>
                    <a:rPr lang="en-GB" sz="1000" b="1">
                      <a:latin typeface="Times New Roman" pitchFamily="18" charset="0"/>
                      <a:cs typeface="Times New Roman" pitchFamily="18" charset="0"/>
                    </a:rPr>
                    <a:t>Kupanje tuširanje</a:t>
                  </a:r>
                  <a:endParaRPr lang="en-GB" sz="1100" b="1">
                    <a:latin typeface="Times YU" pitchFamily="18" charset="0"/>
                    <a:cs typeface="Times New Roman" pitchFamily="18" charset="0"/>
                  </a:endParaRPr>
                </a:p>
                <a:p>
                  <a:pPr eaLnBrk="0" hangingPunct="0"/>
                  <a:endParaRPr lang="en-GB" b="1">
                    <a:latin typeface="Times New Roman" pitchFamily="18" charset="0"/>
                  </a:endParaRPr>
                </a:p>
              </p:txBody>
            </p:sp>
            <p:sp>
              <p:nvSpPr>
                <p:cNvPr id="19662" name="Rectangle 286"/>
                <p:cNvSpPr>
                  <a:spLocks noChangeArrowheads="1"/>
                </p:cNvSpPr>
                <p:nvPr/>
              </p:nvSpPr>
              <p:spPr bwMode="auto">
                <a:xfrm>
                  <a:off x="268" y="5088"/>
                  <a:ext cx="1311" cy="1152"/>
                </a:xfrm>
                <a:prstGeom prst="rect">
                  <a:avLst/>
                </a:prstGeom>
                <a:noFill/>
                <a:ln w="7">
                  <a:solidFill>
                    <a:srgbClr val="A0A0A0"/>
                  </a:solidFill>
                  <a:miter lim="800000"/>
                  <a:headEnd/>
                  <a:tailEnd/>
                </a:ln>
              </p:spPr>
              <p:txBody>
                <a:bodyPr wrap="none"/>
                <a:lstStyle/>
                <a:p>
                  <a:endParaRPr lang="en-US"/>
                </a:p>
              </p:txBody>
            </p:sp>
          </p:grpSp>
          <p:grpSp>
            <p:nvGrpSpPr>
              <p:cNvPr id="19499" name="Group 289"/>
              <p:cNvGrpSpPr>
                <a:grpSpLocks/>
              </p:cNvGrpSpPr>
              <p:nvPr/>
            </p:nvGrpSpPr>
            <p:grpSpPr bwMode="auto">
              <a:xfrm>
                <a:off x="1579" y="5088"/>
                <a:ext cx="1026" cy="384"/>
                <a:chOff x="1579" y="5088"/>
                <a:chExt cx="1026" cy="384"/>
              </a:xfrm>
            </p:grpSpPr>
            <p:sp>
              <p:nvSpPr>
                <p:cNvPr id="19659" name="Rectangle 158"/>
                <p:cNvSpPr>
                  <a:spLocks noChangeArrowheads="1"/>
                </p:cNvSpPr>
                <p:nvPr/>
              </p:nvSpPr>
              <p:spPr bwMode="auto">
                <a:xfrm>
                  <a:off x="1622" y="5088"/>
                  <a:ext cx="940" cy="384"/>
                </a:xfrm>
                <a:prstGeom prst="rect">
                  <a:avLst/>
                </a:prstGeom>
                <a:noFill/>
                <a:ln w="9525">
                  <a:noFill/>
                  <a:miter lim="800000"/>
                  <a:headEnd/>
                  <a:tailEnd/>
                </a:ln>
              </p:spPr>
              <p:txBody>
                <a:bodyPr/>
                <a:lstStyle/>
                <a:p>
                  <a:r>
                    <a:rPr lang="en-GB" sz="1000" b="1">
                      <a:latin typeface="Times New Roman" pitchFamily="18" charset="0"/>
                      <a:cs typeface="Times New Roman" pitchFamily="18" charset="0"/>
                    </a:rPr>
                    <a:t>nije moguće</a:t>
                  </a:r>
                  <a:endParaRPr lang="en-GB" sz="1100" b="1">
                    <a:latin typeface="Times YU" pitchFamily="18" charset="0"/>
                    <a:cs typeface="Times New Roman" pitchFamily="18" charset="0"/>
                  </a:endParaRPr>
                </a:p>
                <a:p>
                  <a:pPr eaLnBrk="0" hangingPunct="0"/>
                  <a:endParaRPr lang="en-GB" b="1">
                    <a:latin typeface="Times New Roman" pitchFamily="18" charset="0"/>
                  </a:endParaRPr>
                </a:p>
              </p:txBody>
            </p:sp>
            <p:sp>
              <p:nvSpPr>
                <p:cNvPr id="19660" name="Rectangle 288"/>
                <p:cNvSpPr>
                  <a:spLocks noChangeArrowheads="1"/>
                </p:cNvSpPr>
                <p:nvPr/>
              </p:nvSpPr>
              <p:spPr bwMode="auto">
                <a:xfrm>
                  <a:off x="1579" y="5088"/>
                  <a:ext cx="1026" cy="384"/>
                </a:xfrm>
                <a:prstGeom prst="rect">
                  <a:avLst/>
                </a:prstGeom>
                <a:noFill/>
                <a:ln w="7">
                  <a:solidFill>
                    <a:srgbClr val="A0A0A0"/>
                  </a:solidFill>
                  <a:miter lim="800000"/>
                  <a:headEnd/>
                  <a:tailEnd/>
                </a:ln>
              </p:spPr>
              <p:txBody>
                <a:bodyPr wrap="none"/>
                <a:lstStyle/>
                <a:p>
                  <a:endParaRPr lang="en-US"/>
                </a:p>
              </p:txBody>
            </p:sp>
          </p:grpSp>
          <p:grpSp>
            <p:nvGrpSpPr>
              <p:cNvPr id="19500" name="Group 291"/>
              <p:cNvGrpSpPr>
                <a:grpSpLocks/>
              </p:cNvGrpSpPr>
              <p:nvPr/>
            </p:nvGrpSpPr>
            <p:grpSpPr bwMode="auto">
              <a:xfrm>
                <a:off x="2605" y="5088"/>
                <a:ext cx="1026" cy="384"/>
                <a:chOff x="2605" y="5088"/>
                <a:chExt cx="1026" cy="384"/>
              </a:xfrm>
            </p:grpSpPr>
            <p:sp>
              <p:nvSpPr>
                <p:cNvPr id="19657" name="Rectangle 159"/>
                <p:cNvSpPr>
                  <a:spLocks noChangeArrowheads="1"/>
                </p:cNvSpPr>
                <p:nvPr/>
              </p:nvSpPr>
              <p:spPr bwMode="auto">
                <a:xfrm>
                  <a:off x="2648" y="5088"/>
                  <a:ext cx="940" cy="384"/>
                </a:xfrm>
                <a:prstGeom prst="rect">
                  <a:avLst/>
                </a:prstGeom>
                <a:noFill/>
                <a:ln w="9525">
                  <a:noFill/>
                  <a:miter lim="800000"/>
                  <a:headEnd/>
                  <a:tailEnd/>
                </a:ln>
              </p:spPr>
              <p:txBody>
                <a:bodyPr/>
                <a:lstStyle/>
                <a:p>
                  <a:r>
                    <a:rPr lang="en-GB" sz="1000" b="1">
                      <a:latin typeface="Times New Roman" pitchFamily="18" charset="0"/>
                      <a:cs typeface="Times New Roman" pitchFamily="18" charset="0"/>
                    </a:rPr>
                    <a:t>0</a:t>
                  </a:r>
                  <a:endParaRPr lang="en-GB" sz="1100" b="1">
                    <a:latin typeface="Times YU" pitchFamily="18" charset="0"/>
                    <a:cs typeface="Times New Roman" pitchFamily="18" charset="0"/>
                  </a:endParaRPr>
                </a:p>
                <a:p>
                  <a:pPr eaLnBrk="0" hangingPunct="0"/>
                  <a:endParaRPr lang="en-GB" b="1">
                    <a:latin typeface="Times New Roman" pitchFamily="18" charset="0"/>
                  </a:endParaRPr>
                </a:p>
              </p:txBody>
            </p:sp>
            <p:sp>
              <p:nvSpPr>
                <p:cNvPr id="19658" name="Rectangle 290"/>
                <p:cNvSpPr>
                  <a:spLocks noChangeArrowheads="1"/>
                </p:cNvSpPr>
                <p:nvPr/>
              </p:nvSpPr>
              <p:spPr bwMode="auto">
                <a:xfrm>
                  <a:off x="2605" y="5088"/>
                  <a:ext cx="1026" cy="384"/>
                </a:xfrm>
                <a:prstGeom prst="rect">
                  <a:avLst/>
                </a:prstGeom>
                <a:noFill/>
                <a:ln w="7">
                  <a:solidFill>
                    <a:srgbClr val="A0A0A0"/>
                  </a:solidFill>
                  <a:miter lim="800000"/>
                  <a:headEnd/>
                  <a:tailEnd/>
                </a:ln>
              </p:spPr>
              <p:txBody>
                <a:bodyPr wrap="none"/>
                <a:lstStyle/>
                <a:p>
                  <a:endParaRPr lang="en-US"/>
                </a:p>
              </p:txBody>
            </p:sp>
          </p:grpSp>
          <p:grpSp>
            <p:nvGrpSpPr>
              <p:cNvPr id="19501" name="Group 293"/>
              <p:cNvGrpSpPr>
                <a:grpSpLocks/>
              </p:cNvGrpSpPr>
              <p:nvPr/>
            </p:nvGrpSpPr>
            <p:grpSpPr bwMode="auto">
              <a:xfrm>
                <a:off x="1579" y="5472"/>
                <a:ext cx="1026" cy="384"/>
                <a:chOff x="1579" y="5472"/>
                <a:chExt cx="1026" cy="384"/>
              </a:xfrm>
            </p:grpSpPr>
            <p:sp>
              <p:nvSpPr>
                <p:cNvPr id="19655" name="Rectangle 160"/>
                <p:cNvSpPr>
                  <a:spLocks noChangeArrowheads="1"/>
                </p:cNvSpPr>
                <p:nvPr/>
              </p:nvSpPr>
              <p:spPr bwMode="auto">
                <a:xfrm>
                  <a:off x="1622" y="5472"/>
                  <a:ext cx="940" cy="384"/>
                </a:xfrm>
                <a:prstGeom prst="rect">
                  <a:avLst/>
                </a:prstGeom>
                <a:noFill/>
                <a:ln w="9525">
                  <a:noFill/>
                  <a:miter lim="800000"/>
                  <a:headEnd/>
                  <a:tailEnd/>
                </a:ln>
              </p:spPr>
              <p:txBody>
                <a:bodyPr/>
                <a:lstStyle/>
                <a:p>
                  <a:r>
                    <a:rPr lang="en-GB" sz="1000" b="1">
                      <a:latin typeface="Times New Roman" pitchFamily="18" charset="0"/>
                      <a:cs typeface="Times New Roman" pitchFamily="18" charset="0"/>
                    </a:rPr>
                    <a:t>uz pomoć</a:t>
                  </a:r>
                  <a:endParaRPr lang="en-GB" sz="1100" b="1">
                    <a:latin typeface="Times YU" pitchFamily="18" charset="0"/>
                    <a:cs typeface="Times New Roman" pitchFamily="18" charset="0"/>
                  </a:endParaRPr>
                </a:p>
                <a:p>
                  <a:pPr eaLnBrk="0" hangingPunct="0"/>
                  <a:endParaRPr lang="en-GB" b="1">
                    <a:latin typeface="Times New Roman" pitchFamily="18" charset="0"/>
                  </a:endParaRPr>
                </a:p>
              </p:txBody>
            </p:sp>
            <p:sp>
              <p:nvSpPr>
                <p:cNvPr id="19656" name="Rectangle 292"/>
                <p:cNvSpPr>
                  <a:spLocks noChangeArrowheads="1"/>
                </p:cNvSpPr>
                <p:nvPr/>
              </p:nvSpPr>
              <p:spPr bwMode="auto">
                <a:xfrm>
                  <a:off x="1579" y="5472"/>
                  <a:ext cx="1026" cy="384"/>
                </a:xfrm>
                <a:prstGeom prst="rect">
                  <a:avLst/>
                </a:prstGeom>
                <a:noFill/>
                <a:ln w="7">
                  <a:solidFill>
                    <a:srgbClr val="A0A0A0"/>
                  </a:solidFill>
                  <a:miter lim="800000"/>
                  <a:headEnd/>
                  <a:tailEnd/>
                </a:ln>
              </p:spPr>
              <p:txBody>
                <a:bodyPr wrap="none"/>
                <a:lstStyle/>
                <a:p>
                  <a:endParaRPr lang="en-US"/>
                </a:p>
              </p:txBody>
            </p:sp>
          </p:grpSp>
          <p:grpSp>
            <p:nvGrpSpPr>
              <p:cNvPr id="19502" name="Group 295"/>
              <p:cNvGrpSpPr>
                <a:grpSpLocks/>
              </p:cNvGrpSpPr>
              <p:nvPr/>
            </p:nvGrpSpPr>
            <p:grpSpPr bwMode="auto">
              <a:xfrm>
                <a:off x="2605" y="5472"/>
                <a:ext cx="1026" cy="384"/>
                <a:chOff x="2605" y="5472"/>
                <a:chExt cx="1026" cy="384"/>
              </a:xfrm>
            </p:grpSpPr>
            <p:sp>
              <p:nvSpPr>
                <p:cNvPr id="19653" name="Rectangle 161"/>
                <p:cNvSpPr>
                  <a:spLocks noChangeArrowheads="1"/>
                </p:cNvSpPr>
                <p:nvPr/>
              </p:nvSpPr>
              <p:spPr bwMode="auto">
                <a:xfrm>
                  <a:off x="2648" y="5472"/>
                  <a:ext cx="940" cy="384"/>
                </a:xfrm>
                <a:prstGeom prst="rect">
                  <a:avLst/>
                </a:prstGeom>
                <a:noFill/>
                <a:ln w="9525">
                  <a:noFill/>
                  <a:miter lim="800000"/>
                  <a:headEnd/>
                  <a:tailEnd/>
                </a:ln>
              </p:spPr>
              <p:txBody>
                <a:bodyPr/>
                <a:lstStyle/>
                <a:p>
                  <a:r>
                    <a:rPr lang="en-GB" sz="1000" b="1">
                      <a:latin typeface="Times New Roman" pitchFamily="18" charset="0"/>
                      <a:cs typeface="Times New Roman" pitchFamily="18" charset="0"/>
                    </a:rPr>
                    <a:t>5</a:t>
                  </a:r>
                  <a:endParaRPr lang="en-GB" sz="1100" b="1">
                    <a:latin typeface="Times YU" pitchFamily="18" charset="0"/>
                    <a:cs typeface="Times New Roman" pitchFamily="18" charset="0"/>
                  </a:endParaRPr>
                </a:p>
                <a:p>
                  <a:pPr eaLnBrk="0" hangingPunct="0"/>
                  <a:endParaRPr lang="en-GB" b="1">
                    <a:latin typeface="Times New Roman" pitchFamily="18" charset="0"/>
                  </a:endParaRPr>
                </a:p>
              </p:txBody>
            </p:sp>
            <p:sp>
              <p:nvSpPr>
                <p:cNvPr id="19654" name="Rectangle 294"/>
                <p:cNvSpPr>
                  <a:spLocks noChangeArrowheads="1"/>
                </p:cNvSpPr>
                <p:nvPr/>
              </p:nvSpPr>
              <p:spPr bwMode="auto">
                <a:xfrm>
                  <a:off x="2605" y="5472"/>
                  <a:ext cx="1026" cy="384"/>
                </a:xfrm>
                <a:prstGeom prst="rect">
                  <a:avLst/>
                </a:prstGeom>
                <a:noFill/>
                <a:ln w="7">
                  <a:solidFill>
                    <a:srgbClr val="A0A0A0"/>
                  </a:solidFill>
                  <a:miter lim="800000"/>
                  <a:headEnd/>
                  <a:tailEnd/>
                </a:ln>
              </p:spPr>
              <p:txBody>
                <a:bodyPr wrap="none"/>
                <a:lstStyle/>
                <a:p>
                  <a:endParaRPr lang="en-US"/>
                </a:p>
              </p:txBody>
            </p:sp>
          </p:grpSp>
          <p:grpSp>
            <p:nvGrpSpPr>
              <p:cNvPr id="19503" name="Group 297"/>
              <p:cNvGrpSpPr>
                <a:grpSpLocks/>
              </p:cNvGrpSpPr>
              <p:nvPr/>
            </p:nvGrpSpPr>
            <p:grpSpPr bwMode="auto">
              <a:xfrm>
                <a:off x="1579" y="5856"/>
                <a:ext cx="1026" cy="384"/>
                <a:chOff x="1579" y="5856"/>
                <a:chExt cx="1026" cy="384"/>
              </a:xfrm>
            </p:grpSpPr>
            <p:sp>
              <p:nvSpPr>
                <p:cNvPr id="19651" name="Rectangle 162"/>
                <p:cNvSpPr>
                  <a:spLocks noChangeArrowheads="1"/>
                </p:cNvSpPr>
                <p:nvPr/>
              </p:nvSpPr>
              <p:spPr bwMode="auto">
                <a:xfrm>
                  <a:off x="1622" y="5856"/>
                  <a:ext cx="940" cy="384"/>
                </a:xfrm>
                <a:prstGeom prst="rect">
                  <a:avLst/>
                </a:prstGeom>
                <a:noFill/>
                <a:ln w="9525">
                  <a:noFill/>
                  <a:miter lim="800000"/>
                  <a:headEnd/>
                  <a:tailEnd/>
                </a:ln>
              </p:spPr>
              <p:txBody>
                <a:bodyPr/>
                <a:lstStyle/>
                <a:p>
                  <a:r>
                    <a:rPr lang="en-GB" sz="1000" b="1">
                      <a:latin typeface="Times New Roman" pitchFamily="18" charset="0"/>
                      <a:cs typeface="Times New Roman" pitchFamily="18" charset="0"/>
                    </a:rPr>
                    <a:t>samostalno</a:t>
                  </a:r>
                  <a:endParaRPr lang="en-GB" sz="1100" b="1">
                    <a:latin typeface="Times YU" pitchFamily="18" charset="0"/>
                    <a:cs typeface="Times New Roman" pitchFamily="18" charset="0"/>
                  </a:endParaRPr>
                </a:p>
                <a:p>
                  <a:pPr eaLnBrk="0" hangingPunct="0"/>
                  <a:endParaRPr lang="en-GB" b="1">
                    <a:latin typeface="Times New Roman" pitchFamily="18" charset="0"/>
                  </a:endParaRPr>
                </a:p>
              </p:txBody>
            </p:sp>
            <p:sp>
              <p:nvSpPr>
                <p:cNvPr id="19652" name="Rectangle 296"/>
                <p:cNvSpPr>
                  <a:spLocks noChangeArrowheads="1"/>
                </p:cNvSpPr>
                <p:nvPr/>
              </p:nvSpPr>
              <p:spPr bwMode="auto">
                <a:xfrm>
                  <a:off x="1579" y="5856"/>
                  <a:ext cx="1026" cy="384"/>
                </a:xfrm>
                <a:prstGeom prst="rect">
                  <a:avLst/>
                </a:prstGeom>
                <a:noFill/>
                <a:ln w="7">
                  <a:solidFill>
                    <a:srgbClr val="A0A0A0"/>
                  </a:solidFill>
                  <a:miter lim="800000"/>
                  <a:headEnd/>
                  <a:tailEnd/>
                </a:ln>
              </p:spPr>
              <p:txBody>
                <a:bodyPr wrap="none"/>
                <a:lstStyle/>
                <a:p>
                  <a:endParaRPr lang="en-US"/>
                </a:p>
              </p:txBody>
            </p:sp>
          </p:grpSp>
          <p:grpSp>
            <p:nvGrpSpPr>
              <p:cNvPr id="19504" name="Group 299"/>
              <p:cNvGrpSpPr>
                <a:grpSpLocks/>
              </p:cNvGrpSpPr>
              <p:nvPr/>
            </p:nvGrpSpPr>
            <p:grpSpPr bwMode="auto">
              <a:xfrm>
                <a:off x="2605" y="5856"/>
                <a:ext cx="1026" cy="384"/>
                <a:chOff x="2605" y="5856"/>
                <a:chExt cx="1026" cy="384"/>
              </a:xfrm>
            </p:grpSpPr>
            <p:sp>
              <p:nvSpPr>
                <p:cNvPr id="19649" name="Rectangle 163"/>
                <p:cNvSpPr>
                  <a:spLocks noChangeArrowheads="1"/>
                </p:cNvSpPr>
                <p:nvPr/>
              </p:nvSpPr>
              <p:spPr bwMode="auto">
                <a:xfrm>
                  <a:off x="2648" y="5856"/>
                  <a:ext cx="940" cy="384"/>
                </a:xfrm>
                <a:prstGeom prst="rect">
                  <a:avLst/>
                </a:prstGeom>
                <a:noFill/>
                <a:ln w="9525">
                  <a:noFill/>
                  <a:miter lim="800000"/>
                  <a:headEnd/>
                  <a:tailEnd/>
                </a:ln>
              </p:spPr>
              <p:txBody>
                <a:bodyPr/>
                <a:lstStyle/>
                <a:p>
                  <a:r>
                    <a:rPr lang="en-GB" sz="1000" b="1">
                      <a:latin typeface="Times New Roman" pitchFamily="18" charset="0"/>
                      <a:cs typeface="Times New Roman" pitchFamily="18" charset="0"/>
                    </a:rPr>
                    <a:t>10</a:t>
                  </a:r>
                  <a:endParaRPr lang="en-GB" sz="1100" b="1">
                    <a:latin typeface="Times YU" pitchFamily="18" charset="0"/>
                    <a:cs typeface="Times New Roman" pitchFamily="18" charset="0"/>
                  </a:endParaRPr>
                </a:p>
                <a:p>
                  <a:pPr eaLnBrk="0" hangingPunct="0"/>
                  <a:endParaRPr lang="en-GB" b="1">
                    <a:latin typeface="Times New Roman" pitchFamily="18" charset="0"/>
                  </a:endParaRPr>
                </a:p>
              </p:txBody>
            </p:sp>
            <p:sp>
              <p:nvSpPr>
                <p:cNvPr id="19650" name="Rectangle 298"/>
                <p:cNvSpPr>
                  <a:spLocks noChangeArrowheads="1"/>
                </p:cNvSpPr>
                <p:nvPr/>
              </p:nvSpPr>
              <p:spPr bwMode="auto">
                <a:xfrm>
                  <a:off x="2605" y="5856"/>
                  <a:ext cx="1026" cy="384"/>
                </a:xfrm>
                <a:prstGeom prst="rect">
                  <a:avLst/>
                </a:prstGeom>
                <a:noFill/>
                <a:ln w="7">
                  <a:solidFill>
                    <a:srgbClr val="A0A0A0"/>
                  </a:solidFill>
                  <a:miter lim="800000"/>
                  <a:headEnd/>
                  <a:tailEnd/>
                </a:ln>
              </p:spPr>
              <p:txBody>
                <a:bodyPr wrap="none"/>
                <a:lstStyle/>
                <a:p>
                  <a:endParaRPr lang="en-US"/>
                </a:p>
              </p:txBody>
            </p:sp>
          </p:grpSp>
          <p:grpSp>
            <p:nvGrpSpPr>
              <p:cNvPr id="19505" name="Group 301"/>
              <p:cNvGrpSpPr>
                <a:grpSpLocks/>
              </p:cNvGrpSpPr>
              <p:nvPr/>
            </p:nvGrpSpPr>
            <p:grpSpPr bwMode="auto">
              <a:xfrm>
                <a:off x="0" y="6240"/>
                <a:ext cx="268" cy="1152"/>
                <a:chOff x="0" y="6240"/>
                <a:chExt cx="268" cy="1152"/>
              </a:xfrm>
            </p:grpSpPr>
            <p:sp>
              <p:nvSpPr>
                <p:cNvPr id="19647" name="Rectangle 164"/>
                <p:cNvSpPr>
                  <a:spLocks noChangeArrowheads="1"/>
                </p:cNvSpPr>
                <p:nvPr/>
              </p:nvSpPr>
              <p:spPr bwMode="auto">
                <a:xfrm>
                  <a:off x="43" y="6240"/>
                  <a:ext cx="182" cy="1152"/>
                </a:xfrm>
                <a:prstGeom prst="rect">
                  <a:avLst/>
                </a:prstGeom>
                <a:noFill/>
                <a:ln w="9525">
                  <a:noFill/>
                  <a:miter lim="800000"/>
                  <a:headEnd/>
                  <a:tailEnd/>
                </a:ln>
              </p:spPr>
              <p:txBody>
                <a:bodyPr/>
                <a:lstStyle/>
                <a:p>
                  <a:r>
                    <a:rPr lang="en-GB" sz="1000" b="1">
                      <a:latin typeface="Times New Roman" pitchFamily="18" charset="0"/>
                      <a:cs typeface="Times New Roman" pitchFamily="18" charset="0"/>
                    </a:rPr>
                    <a:t>6</a:t>
                  </a:r>
                  <a:endParaRPr lang="en-GB" sz="1100" b="1">
                    <a:latin typeface="Times YU" pitchFamily="18" charset="0"/>
                    <a:cs typeface="Times New Roman" pitchFamily="18" charset="0"/>
                  </a:endParaRPr>
                </a:p>
                <a:p>
                  <a:pPr eaLnBrk="0" hangingPunct="0"/>
                  <a:endParaRPr lang="en-GB" b="1">
                    <a:latin typeface="Times New Roman" pitchFamily="18" charset="0"/>
                  </a:endParaRPr>
                </a:p>
              </p:txBody>
            </p:sp>
            <p:sp>
              <p:nvSpPr>
                <p:cNvPr id="19648" name="Rectangle 300"/>
                <p:cNvSpPr>
                  <a:spLocks noChangeArrowheads="1"/>
                </p:cNvSpPr>
                <p:nvPr/>
              </p:nvSpPr>
              <p:spPr bwMode="auto">
                <a:xfrm>
                  <a:off x="0" y="6240"/>
                  <a:ext cx="268" cy="1152"/>
                </a:xfrm>
                <a:prstGeom prst="rect">
                  <a:avLst/>
                </a:prstGeom>
                <a:noFill/>
                <a:ln w="7">
                  <a:solidFill>
                    <a:srgbClr val="A0A0A0"/>
                  </a:solidFill>
                  <a:miter lim="800000"/>
                  <a:headEnd/>
                  <a:tailEnd/>
                </a:ln>
              </p:spPr>
              <p:txBody>
                <a:bodyPr wrap="none"/>
                <a:lstStyle/>
                <a:p>
                  <a:endParaRPr lang="en-US"/>
                </a:p>
              </p:txBody>
            </p:sp>
          </p:grpSp>
          <p:grpSp>
            <p:nvGrpSpPr>
              <p:cNvPr id="19506" name="Group 303"/>
              <p:cNvGrpSpPr>
                <a:grpSpLocks/>
              </p:cNvGrpSpPr>
              <p:nvPr/>
            </p:nvGrpSpPr>
            <p:grpSpPr bwMode="auto">
              <a:xfrm>
                <a:off x="268" y="6240"/>
                <a:ext cx="1311" cy="1152"/>
                <a:chOff x="268" y="6240"/>
                <a:chExt cx="1311" cy="1152"/>
              </a:xfrm>
            </p:grpSpPr>
            <p:sp>
              <p:nvSpPr>
                <p:cNvPr id="19645" name="Rectangle 165"/>
                <p:cNvSpPr>
                  <a:spLocks noChangeArrowheads="1"/>
                </p:cNvSpPr>
                <p:nvPr/>
              </p:nvSpPr>
              <p:spPr bwMode="auto">
                <a:xfrm>
                  <a:off x="311" y="6240"/>
                  <a:ext cx="1225" cy="1152"/>
                </a:xfrm>
                <a:prstGeom prst="rect">
                  <a:avLst/>
                </a:prstGeom>
                <a:noFill/>
                <a:ln w="9525">
                  <a:noFill/>
                  <a:miter lim="800000"/>
                  <a:headEnd/>
                  <a:tailEnd/>
                </a:ln>
              </p:spPr>
              <p:txBody>
                <a:bodyPr/>
                <a:lstStyle/>
                <a:p>
                  <a:r>
                    <a:rPr lang="en-GB" sz="1000" b="1">
                      <a:latin typeface="Times New Roman" pitchFamily="18" charset="0"/>
                      <a:cs typeface="Times New Roman" pitchFamily="18" charset="0"/>
                    </a:rPr>
                    <a:t>Hod po ravnom</a:t>
                  </a:r>
                  <a:endParaRPr lang="en-GB" sz="1100" b="1">
                    <a:latin typeface="Times YU" pitchFamily="18" charset="0"/>
                    <a:cs typeface="Times New Roman" pitchFamily="18" charset="0"/>
                  </a:endParaRPr>
                </a:p>
                <a:p>
                  <a:pPr eaLnBrk="0" hangingPunct="0"/>
                  <a:endParaRPr lang="en-GB" b="1">
                    <a:latin typeface="Times New Roman" pitchFamily="18" charset="0"/>
                  </a:endParaRPr>
                </a:p>
              </p:txBody>
            </p:sp>
            <p:sp>
              <p:nvSpPr>
                <p:cNvPr id="19646" name="Rectangle 302"/>
                <p:cNvSpPr>
                  <a:spLocks noChangeArrowheads="1"/>
                </p:cNvSpPr>
                <p:nvPr/>
              </p:nvSpPr>
              <p:spPr bwMode="auto">
                <a:xfrm>
                  <a:off x="268" y="6240"/>
                  <a:ext cx="1311" cy="1152"/>
                </a:xfrm>
                <a:prstGeom prst="rect">
                  <a:avLst/>
                </a:prstGeom>
                <a:noFill/>
                <a:ln w="7">
                  <a:solidFill>
                    <a:srgbClr val="A0A0A0"/>
                  </a:solidFill>
                  <a:miter lim="800000"/>
                  <a:headEnd/>
                  <a:tailEnd/>
                </a:ln>
              </p:spPr>
              <p:txBody>
                <a:bodyPr wrap="none"/>
                <a:lstStyle/>
                <a:p>
                  <a:endParaRPr lang="en-US"/>
                </a:p>
              </p:txBody>
            </p:sp>
          </p:grpSp>
          <p:grpSp>
            <p:nvGrpSpPr>
              <p:cNvPr id="19507" name="Group 305"/>
              <p:cNvGrpSpPr>
                <a:grpSpLocks/>
              </p:cNvGrpSpPr>
              <p:nvPr/>
            </p:nvGrpSpPr>
            <p:grpSpPr bwMode="auto">
              <a:xfrm>
                <a:off x="1579" y="6240"/>
                <a:ext cx="1026" cy="384"/>
                <a:chOff x="1579" y="6240"/>
                <a:chExt cx="1026" cy="384"/>
              </a:xfrm>
            </p:grpSpPr>
            <p:sp>
              <p:nvSpPr>
                <p:cNvPr id="19643" name="Rectangle 166"/>
                <p:cNvSpPr>
                  <a:spLocks noChangeArrowheads="1"/>
                </p:cNvSpPr>
                <p:nvPr/>
              </p:nvSpPr>
              <p:spPr bwMode="auto">
                <a:xfrm>
                  <a:off x="1622" y="6240"/>
                  <a:ext cx="940" cy="384"/>
                </a:xfrm>
                <a:prstGeom prst="rect">
                  <a:avLst/>
                </a:prstGeom>
                <a:noFill/>
                <a:ln w="9525">
                  <a:noFill/>
                  <a:miter lim="800000"/>
                  <a:headEnd/>
                  <a:tailEnd/>
                </a:ln>
              </p:spPr>
              <p:txBody>
                <a:bodyPr/>
                <a:lstStyle/>
                <a:p>
                  <a:r>
                    <a:rPr lang="en-GB" sz="1000" b="1">
                      <a:latin typeface="Times New Roman" pitchFamily="18" charset="0"/>
                      <a:cs typeface="Times New Roman" pitchFamily="18" charset="0"/>
                    </a:rPr>
                    <a:t>nije moguće</a:t>
                  </a:r>
                  <a:endParaRPr lang="en-GB" sz="1100" b="1">
                    <a:latin typeface="Times YU" pitchFamily="18" charset="0"/>
                    <a:cs typeface="Times New Roman" pitchFamily="18" charset="0"/>
                  </a:endParaRPr>
                </a:p>
                <a:p>
                  <a:pPr eaLnBrk="0" hangingPunct="0"/>
                  <a:endParaRPr lang="en-GB" b="1">
                    <a:latin typeface="Times New Roman" pitchFamily="18" charset="0"/>
                  </a:endParaRPr>
                </a:p>
              </p:txBody>
            </p:sp>
            <p:sp>
              <p:nvSpPr>
                <p:cNvPr id="19644" name="Rectangle 304"/>
                <p:cNvSpPr>
                  <a:spLocks noChangeArrowheads="1"/>
                </p:cNvSpPr>
                <p:nvPr/>
              </p:nvSpPr>
              <p:spPr bwMode="auto">
                <a:xfrm>
                  <a:off x="1579" y="6240"/>
                  <a:ext cx="1026" cy="384"/>
                </a:xfrm>
                <a:prstGeom prst="rect">
                  <a:avLst/>
                </a:prstGeom>
                <a:noFill/>
                <a:ln w="7">
                  <a:solidFill>
                    <a:srgbClr val="A0A0A0"/>
                  </a:solidFill>
                  <a:miter lim="800000"/>
                  <a:headEnd/>
                  <a:tailEnd/>
                </a:ln>
              </p:spPr>
              <p:txBody>
                <a:bodyPr wrap="none"/>
                <a:lstStyle/>
                <a:p>
                  <a:endParaRPr lang="en-US"/>
                </a:p>
              </p:txBody>
            </p:sp>
          </p:grpSp>
          <p:grpSp>
            <p:nvGrpSpPr>
              <p:cNvPr id="19508" name="Group 307"/>
              <p:cNvGrpSpPr>
                <a:grpSpLocks/>
              </p:cNvGrpSpPr>
              <p:nvPr/>
            </p:nvGrpSpPr>
            <p:grpSpPr bwMode="auto">
              <a:xfrm>
                <a:off x="2605" y="6240"/>
                <a:ext cx="1026" cy="384"/>
                <a:chOff x="2605" y="6240"/>
                <a:chExt cx="1026" cy="384"/>
              </a:xfrm>
            </p:grpSpPr>
            <p:sp>
              <p:nvSpPr>
                <p:cNvPr id="19641" name="Rectangle 167"/>
                <p:cNvSpPr>
                  <a:spLocks noChangeArrowheads="1"/>
                </p:cNvSpPr>
                <p:nvPr/>
              </p:nvSpPr>
              <p:spPr bwMode="auto">
                <a:xfrm>
                  <a:off x="2648" y="6240"/>
                  <a:ext cx="940" cy="384"/>
                </a:xfrm>
                <a:prstGeom prst="rect">
                  <a:avLst/>
                </a:prstGeom>
                <a:noFill/>
                <a:ln w="9525">
                  <a:noFill/>
                  <a:miter lim="800000"/>
                  <a:headEnd/>
                  <a:tailEnd/>
                </a:ln>
              </p:spPr>
              <p:txBody>
                <a:bodyPr/>
                <a:lstStyle/>
                <a:p>
                  <a:r>
                    <a:rPr lang="en-GB" sz="1000" b="1">
                      <a:latin typeface="Times New Roman" pitchFamily="18" charset="0"/>
                      <a:cs typeface="Times New Roman" pitchFamily="18" charset="0"/>
                    </a:rPr>
                    <a:t>0</a:t>
                  </a:r>
                  <a:endParaRPr lang="en-GB" sz="1100" b="1">
                    <a:latin typeface="Times YU" pitchFamily="18" charset="0"/>
                    <a:cs typeface="Times New Roman" pitchFamily="18" charset="0"/>
                  </a:endParaRPr>
                </a:p>
                <a:p>
                  <a:pPr eaLnBrk="0" hangingPunct="0"/>
                  <a:endParaRPr lang="en-GB" b="1">
                    <a:latin typeface="Times New Roman" pitchFamily="18" charset="0"/>
                  </a:endParaRPr>
                </a:p>
              </p:txBody>
            </p:sp>
            <p:sp>
              <p:nvSpPr>
                <p:cNvPr id="19642" name="Rectangle 306"/>
                <p:cNvSpPr>
                  <a:spLocks noChangeArrowheads="1"/>
                </p:cNvSpPr>
                <p:nvPr/>
              </p:nvSpPr>
              <p:spPr bwMode="auto">
                <a:xfrm>
                  <a:off x="2605" y="6240"/>
                  <a:ext cx="1026" cy="384"/>
                </a:xfrm>
                <a:prstGeom prst="rect">
                  <a:avLst/>
                </a:prstGeom>
                <a:noFill/>
                <a:ln w="7">
                  <a:solidFill>
                    <a:srgbClr val="A0A0A0"/>
                  </a:solidFill>
                  <a:miter lim="800000"/>
                  <a:headEnd/>
                  <a:tailEnd/>
                </a:ln>
              </p:spPr>
              <p:txBody>
                <a:bodyPr wrap="none"/>
                <a:lstStyle/>
                <a:p>
                  <a:endParaRPr lang="en-US"/>
                </a:p>
              </p:txBody>
            </p:sp>
          </p:grpSp>
          <p:grpSp>
            <p:nvGrpSpPr>
              <p:cNvPr id="19509" name="Group 309"/>
              <p:cNvGrpSpPr>
                <a:grpSpLocks/>
              </p:cNvGrpSpPr>
              <p:nvPr/>
            </p:nvGrpSpPr>
            <p:grpSpPr bwMode="auto">
              <a:xfrm>
                <a:off x="1579" y="6624"/>
                <a:ext cx="1026" cy="384"/>
                <a:chOff x="1579" y="6624"/>
                <a:chExt cx="1026" cy="384"/>
              </a:xfrm>
            </p:grpSpPr>
            <p:sp>
              <p:nvSpPr>
                <p:cNvPr id="19639" name="Rectangle 168"/>
                <p:cNvSpPr>
                  <a:spLocks noChangeArrowheads="1"/>
                </p:cNvSpPr>
                <p:nvPr/>
              </p:nvSpPr>
              <p:spPr bwMode="auto">
                <a:xfrm>
                  <a:off x="1622" y="6624"/>
                  <a:ext cx="940" cy="384"/>
                </a:xfrm>
                <a:prstGeom prst="rect">
                  <a:avLst/>
                </a:prstGeom>
                <a:noFill/>
                <a:ln w="9525">
                  <a:noFill/>
                  <a:miter lim="800000"/>
                  <a:headEnd/>
                  <a:tailEnd/>
                </a:ln>
              </p:spPr>
              <p:txBody>
                <a:bodyPr/>
                <a:lstStyle/>
                <a:p>
                  <a:r>
                    <a:rPr lang="en-GB" sz="1000" b="1">
                      <a:latin typeface="Times New Roman" pitchFamily="18" charset="0"/>
                      <a:cs typeface="Times New Roman" pitchFamily="18" charset="0"/>
                    </a:rPr>
                    <a:t>uz pomoć</a:t>
                  </a:r>
                  <a:endParaRPr lang="en-GB" sz="1100" b="1">
                    <a:latin typeface="Times YU" pitchFamily="18" charset="0"/>
                    <a:cs typeface="Times New Roman" pitchFamily="18" charset="0"/>
                  </a:endParaRPr>
                </a:p>
                <a:p>
                  <a:pPr eaLnBrk="0" hangingPunct="0"/>
                  <a:endParaRPr lang="en-GB" b="1">
                    <a:latin typeface="Times New Roman" pitchFamily="18" charset="0"/>
                  </a:endParaRPr>
                </a:p>
              </p:txBody>
            </p:sp>
            <p:sp>
              <p:nvSpPr>
                <p:cNvPr id="19640" name="Rectangle 308"/>
                <p:cNvSpPr>
                  <a:spLocks noChangeArrowheads="1"/>
                </p:cNvSpPr>
                <p:nvPr/>
              </p:nvSpPr>
              <p:spPr bwMode="auto">
                <a:xfrm>
                  <a:off x="1579" y="6624"/>
                  <a:ext cx="1026" cy="384"/>
                </a:xfrm>
                <a:prstGeom prst="rect">
                  <a:avLst/>
                </a:prstGeom>
                <a:noFill/>
                <a:ln w="7">
                  <a:solidFill>
                    <a:srgbClr val="A0A0A0"/>
                  </a:solidFill>
                  <a:miter lim="800000"/>
                  <a:headEnd/>
                  <a:tailEnd/>
                </a:ln>
              </p:spPr>
              <p:txBody>
                <a:bodyPr wrap="none"/>
                <a:lstStyle/>
                <a:p>
                  <a:endParaRPr lang="en-US"/>
                </a:p>
              </p:txBody>
            </p:sp>
          </p:grpSp>
          <p:grpSp>
            <p:nvGrpSpPr>
              <p:cNvPr id="19510" name="Group 311"/>
              <p:cNvGrpSpPr>
                <a:grpSpLocks/>
              </p:cNvGrpSpPr>
              <p:nvPr/>
            </p:nvGrpSpPr>
            <p:grpSpPr bwMode="auto">
              <a:xfrm>
                <a:off x="2605" y="6624"/>
                <a:ext cx="1026" cy="384"/>
                <a:chOff x="2605" y="6624"/>
                <a:chExt cx="1026" cy="384"/>
              </a:xfrm>
            </p:grpSpPr>
            <p:sp>
              <p:nvSpPr>
                <p:cNvPr id="19637" name="Rectangle 169"/>
                <p:cNvSpPr>
                  <a:spLocks noChangeArrowheads="1"/>
                </p:cNvSpPr>
                <p:nvPr/>
              </p:nvSpPr>
              <p:spPr bwMode="auto">
                <a:xfrm>
                  <a:off x="2648" y="6624"/>
                  <a:ext cx="940" cy="384"/>
                </a:xfrm>
                <a:prstGeom prst="rect">
                  <a:avLst/>
                </a:prstGeom>
                <a:noFill/>
                <a:ln w="9525">
                  <a:noFill/>
                  <a:miter lim="800000"/>
                  <a:headEnd/>
                  <a:tailEnd/>
                </a:ln>
              </p:spPr>
              <p:txBody>
                <a:bodyPr/>
                <a:lstStyle/>
                <a:p>
                  <a:r>
                    <a:rPr lang="en-GB" sz="1000" b="1">
                      <a:latin typeface="Times New Roman" pitchFamily="18" charset="0"/>
                      <a:cs typeface="Times New Roman" pitchFamily="18" charset="0"/>
                    </a:rPr>
                    <a:t>5</a:t>
                  </a:r>
                  <a:endParaRPr lang="en-GB" sz="1100" b="1">
                    <a:latin typeface="Times YU" pitchFamily="18" charset="0"/>
                    <a:cs typeface="Times New Roman" pitchFamily="18" charset="0"/>
                  </a:endParaRPr>
                </a:p>
                <a:p>
                  <a:pPr eaLnBrk="0" hangingPunct="0"/>
                  <a:endParaRPr lang="en-GB" b="1">
                    <a:latin typeface="Times New Roman" pitchFamily="18" charset="0"/>
                  </a:endParaRPr>
                </a:p>
              </p:txBody>
            </p:sp>
            <p:sp>
              <p:nvSpPr>
                <p:cNvPr id="19638" name="Rectangle 310"/>
                <p:cNvSpPr>
                  <a:spLocks noChangeArrowheads="1"/>
                </p:cNvSpPr>
                <p:nvPr/>
              </p:nvSpPr>
              <p:spPr bwMode="auto">
                <a:xfrm>
                  <a:off x="2605" y="6624"/>
                  <a:ext cx="1026" cy="384"/>
                </a:xfrm>
                <a:prstGeom prst="rect">
                  <a:avLst/>
                </a:prstGeom>
                <a:noFill/>
                <a:ln w="7">
                  <a:solidFill>
                    <a:srgbClr val="A0A0A0"/>
                  </a:solidFill>
                  <a:miter lim="800000"/>
                  <a:headEnd/>
                  <a:tailEnd/>
                </a:ln>
              </p:spPr>
              <p:txBody>
                <a:bodyPr wrap="none"/>
                <a:lstStyle/>
                <a:p>
                  <a:endParaRPr lang="en-US"/>
                </a:p>
              </p:txBody>
            </p:sp>
          </p:grpSp>
          <p:grpSp>
            <p:nvGrpSpPr>
              <p:cNvPr id="19511" name="Group 313"/>
              <p:cNvGrpSpPr>
                <a:grpSpLocks/>
              </p:cNvGrpSpPr>
              <p:nvPr/>
            </p:nvGrpSpPr>
            <p:grpSpPr bwMode="auto">
              <a:xfrm>
                <a:off x="1579" y="7008"/>
                <a:ext cx="1026" cy="384"/>
                <a:chOff x="1579" y="7008"/>
                <a:chExt cx="1026" cy="384"/>
              </a:xfrm>
            </p:grpSpPr>
            <p:sp>
              <p:nvSpPr>
                <p:cNvPr id="19635" name="Rectangle 170"/>
                <p:cNvSpPr>
                  <a:spLocks noChangeArrowheads="1"/>
                </p:cNvSpPr>
                <p:nvPr/>
              </p:nvSpPr>
              <p:spPr bwMode="auto">
                <a:xfrm>
                  <a:off x="1622" y="7008"/>
                  <a:ext cx="940" cy="384"/>
                </a:xfrm>
                <a:prstGeom prst="rect">
                  <a:avLst/>
                </a:prstGeom>
                <a:noFill/>
                <a:ln w="9525">
                  <a:noFill/>
                  <a:miter lim="800000"/>
                  <a:headEnd/>
                  <a:tailEnd/>
                </a:ln>
              </p:spPr>
              <p:txBody>
                <a:bodyPr/>
                <a:lstStyle/>
                <a:p>
                  <a:r>
                    <a:rPr lang="en-GB" sz="1000" b="1">
                      <a:latin typeface="Times New Roman" pitchFamily="18" charset="0"/>
                      <a:cs typeface="Times New Roman" pitchFamily="18" charset="0"/>
                    </a:rPr>
                    <a:t>samostalno</a:t>
                  </a:r>
                  <a:endParaRPr lang="en-GB" sz="1100" b="1">
                    <a:latin typeface="Times YU" pitchFamily="18" charset="0"/>
                    <a:cs typeface="Times New Roman" pitchFamily="18" charset="0"/>
                  </a:endParaRPr>
                </a:p>
                <a:p>
                  <a:pPr eaLnBrk="0" hangingPunct="0"/>
                  <a:endParaRPr lang="en-GB" b="1">
                    <a:latin typeface="Times New Roman" pitchFamily="18" charset="0"/>
                  </a:endParaRPr>
                </a:p>
              </p:txBody>
            </p:sp>
            <p:sp>
              <p:nvSpPr>
                <p:cNvPr id="19636" name="Rectangle 312"/>
                <p:cNvSpPr>
                  <a:spLocks noChangeArrowheads="1"/>
                </p:cNvSpPr>
                <p:nvPr/>
              </p:nvSpPr>
              <p:spPr bwMode="auto">
                <a:xfrm>
                  <a:off x="1579" y="7008"/>
                  <a:ext cx="1026" cy="384"/>
                </a:xfrm>
                <a:prstGeom prst="rect">
                  <a:avLst/>
                </a:prstGeom>
                <a:noFill/>
                <a:ln w="7">
                  <a:solidFill>
                    <a:srgbClr val="A0A0A0"/>
                  </a:solidFill>
                  <a:miter lim="800000"/>
                  <a:headEnd/>
                  <a:tailEnd/>
                </a:ln>
              </p:spPr>
              <p:txBody>
                <a:bodyPr wrap="none"/>
                <a:lstStyle/>
                <a:p>
                  <a:endParaRPr lang="en-US"/>
                </a:p>
              </p:txBody>
            </p:sp>
          </p:grpSp>
          <p:grpSp>
            <p:nvGrpSpPr>
              <p:cNvPr id="19512" name="Group 315"/>
              <p:cNvGrpSpPr>
                <a:grpSpLocks/>
              </p:cNvGrpSpPr>
              <p:nvPr/>
            </p:nvGrpSpPr>
            <p:grpSpPr bwMode="auto">
              <a:xfrm>
                <a:off x="2605" y="7008"/>
                <a:ext cx="1026" cy="384"/>
                <a:chOff x="2605" y="7008"/>
                <a:chExt cx="1026" cy="384"/>
              </a:xfrm>
            </p:grpSpPr>
            <p:sp>
              <p:nvSpPr>
                <p:cNvPr id="19633" name="Rectangle 171"/>
                <p:cNvSpPr>
                  <a:spLocks noChangeArrowheads="1"/>
                </p:cNvSpPr>
                <p:nvPr/>
              </p:nvSpPr>
              <p:spPr bwMode="auto">
                <a:xfrm>
                  <a:off x="2648" y="7008"/>
                  <a:ext cx="940" cy="384"/>
                </a:xfrm>
                <a:prstGeom prst="rect">
                  <a:avLst/>
                </a:prstGeom>
                <a:noFill/>
                <a:ln w="9525">
                  <a:noFill/>
                  <a:miter lim="800000"/>
                  <a:headEnd/>
                  <a:tailEnd/>
                </a:ln>
              </p:spPr>
              <p:txBody>
                <a:bodyPr/>
                <a:lstStyle/>
                <a:p>
                  <a:r>
                    <a:rPr lang="en-GB" sz="1000" b="1" smtClean="0">
                      <a:latin typeface="Times New Roman" pitchFamily="18" charset="0"/>
                      <a:cs typeface="Times New Roman" pitchFamily="18" charset="0"/>
                    </a:rPr>
                    <a:t>15</a:t>
                  </a:r>
                  <a:endParaRPr lang="en-GB" sz="1100" b="1">
                    <a:latin typeface="Times YU" pitchFamily="18" charset="0"/>
                    <a:cs typeface="Times New Roman" pitchFamily="18" charset="0"/>
                  </a:endParaRPr>
                </a:p>
                <a:p>
                  <a:pPr eaLnBrk="0" hangingPunct="0"/>
                  <a:endParaRPr lang="en-GB" b="1">
                    <a:latin typeface="Times New Roman" pitchFamily="18" charset="0"/>
                  </a:endParaRPr>
                </a:p>
              </p:txBody>
            </p:sp>
            <p:sp>
              <p:nvSpPr>
                <p:cNvPr id="19634" name="Rectangle 314"/>
                <p:cNvSpPr>
                  <a:spLocks noChangeArrowheads="1"/>
                </p:cNvSpPr>
                <p:nvPr/>
              </p:nvSpPr>
              <p:spPr bwMode="auto">
                <a:xfrm>
                  <a:off x="2605" y="7008"/>
                  <a:ext cx="1026" cy="384"/>
                </a:xfrm>
                <a:prstGeom prst="rect">
                  <a:avLst/>
                </a:prstGeom>
                <a:noFill/>
                <a:ln w="7">
                  <a:solidFill>
                    <a:srgbClr val="A0A0A0"/>
                  </a:solidFill>
                  <a:miter lim="800000"/>
                  <a:headEnd/>
                  <a:tailEnd/>
                </a:ln>
              </p:spPr>
              <p:txBody>
                <a:bodyPr wrap="none"/>
                <a:lstStyle/>
                <a:p>
                  <a:endParaRPr lang="en-US"/>
                </a:p>
              </p:txBody>
            </p:sp>
          </p:grpSp>
          <p:grpSp>
            <p:nvGrpSpPr>
              <p:cNvPr id="19513" name="Group 317"/>
              <p:cNvGrpSpPr>
                <a:grpSpLocks/>
              </p:cNvGrpSpPr>
              <p:nvPr/>
            </p:nvGrpSpPr>
            <p:grpSpPr bwMode="auto">
              <a:xfrm>
                <a:off x="0" y="7392"/>
                <a:ext cx="268" cy="1152"/>
                <a:chOff x="0" y="7392"/>
                <a:chExt cx="268" cy="1152"/>
              </a:xfrm>
            </p:grpSpPr>
            <p:sp>
              <p:nvSpPr>
                <p:cNvPr id="19631" name="Rectangle 172"/>
                <p:cNvSpPr>
                  <a:spLocks noChangeArrowheads="1"/>
                </p:cNvSpPr>
                <p:nvPr/>
              </p:nvSpPr>
              <p:spPr bwMode="auto">
                <a:xfrm>
                  <a:off x="43" y="7392"/>
                  <a:ext cx="182" cy="1152"/>
                </a:xfrm>
                <a:prstGeom prst="rect">
                  <a:avLst/>
                </a:prstGeom>
                <a:noFill/>
                <a:ln w="9525">
                  <a:noFill/>
                  <a:miter lim="800000"/>
                  <a:headEnd/>
                  <a:tailEnd/>
                </a:ln>
              </p:spPr>
              <p:txBody>
                <a:bodyPr/>
                <a:lstStyle/>
                <a:p>
                  <a:r>
                    <a:rPr lang="en-GB" sz="1000" b="1">
                      <a:latin typeface="Times New Roman" pitchFamily="18" charset="0"/>
                      <a:cs typeface="Times New Roman" pitchFamily="18" charset="0"/>
                    </a:rPr>
                    <a:t>6a</a:t>
                  </a:r>
                  <a:endParaRPr lang="en-GB" sz="1100" b="1">
                    <a:latin typeface="Times YU" pitchFamily="18" charset="0"/>
                    <a:cs typeface="Times New Roman" pitchFamily="18" charset="0"/>
                  </a:endParaRPr>
                </a:p>
                <a:p>
                  <a:pPr eaLnBrk="0" hangingPunct="0"/>
                  <a:endParaRPr lang="en-GB" b="1">
                    <a:latin typeface="Times New Roman" pitchFamily="18" charset="0"/>
                  </a:endParaRPr>
                </a:p>
              </p:txBody>
            </p:sp>
            <p:sp>
              <p:nvSpPr>
                <p:cNvPr id="19632" name="Rectangle 316"/>
                <p:cNvSpPr>
                  <a:spLocks noChangeArrowheads="1"/>
                </p:cNvSpPr>
                <p:nvPr/>
              </p:nvSpPr>
              <p:spPr bwMode="auto">
                <a:xfrm>
                  <a:off x="0" y="7392"/>
                  <a:ext cx="268" cy="1152"/>
                </a:xfrm>
                <a:prstGeom prst="rect">
                  <a:avLst/>
                </a:prstGeom>
                <a:noFill/>
                <a:ln w="7">
                  <a:solidFill>
                    <a:srgbClr val="A0A0A0"/>
                  </a:solidFill>
                  <a:miter lim="800000"/>
                  <a:headEnd/>
                  <a:tailEnd/>
                </a:ln>
              </p:spPr>
              <p:txBody>
                <a:bodyPr wrap="none"/>
                <a:lstStyle/>
                <a:p>
                  <a:endParaRPr lang="en-US"/>
                </a:p>
              </p:txBody>
            </p:sp>
          </p:grpSp>
          <p:grpSp>
            <p:nvGrpSpPr>
              <p:cNvPr id="19514" name="Group 319"/>
              <p:cNvGrpSpPr>
                <a:grpSpLocks/>
              </p:cNvGrpSpPr>
              <p:nvPr/>
            </p:nvGrpSpPr>
            <p:grpSpPr bwMode="auto">
              <a:xfrm>
                <a:off x="268" y="7392"/>
                <a:ext cx="1311" cy="1152"/>
                <a:chOff x="268" y="7392"/>
                <a:chExt cx="1311" cy="1152"/>
              </a:xfrm>
            </p:grpSpPr>
            <p:sp>
              <p:nvSpPr>
                <p:cNvPr id="19629" name="Rectangle 173"/>
                <p:cNvSpPr>
                  <a:spLocks noChangeArrowheads="1"/>
                </p:cNvSpPr>
                <p:nvPr/>
              </p:nvSpPr>
              <p:spPr bwMode="auto">
                <a:xfrm>
                  <a:off x="311" y="7392"/>
                  <a:ext cx="1225" cy="1152"/>
                </a:xfrm>
                <a:prstGeom prst="rect">
                  <a:avLst/>
                </a:prstGeom>
                <a:noFill/>
                <a:ln w="9525">
                  <a:noFill/>
                  <a:miter lim="800000"/>
                  <a:headEnd/>
                  <a:tailEnd/>
                </a:ln>
              </p:spPr>
              <p:txBody>
                <a:bodyPr/>
                <a:lstStyle/>
                <a:p>
                  <a:r>
                    <a:rPr lang="en-GB" sz="1000" b="1">
                      <a:latin typeface="Times New Roman" pitchFamily="18" charset="0"/>
                      <a:cs typeface="Times New Roman" pitchFamily="18" charset="0"/>
                    </a:rPr>
                    <a:t>Kretanje sa kolicima po ravnom (ovaj test se koristi samo kada test pod ocenom "6" nije moguće izvesti</a:t>
                  </a:r>
                  <a:endParaRPr lang="en-GB" sz="1100" b="1">
                    <a:latin typeface="Times YU" pitchFamily="18" charset="0"/>
                    <a:cs typeface="Times New Roman" pitchFamily="18" charset="0"/>
                  </a:endParaRPr>
                </a:p>
                <a:p>
                  <a:pPr eaLnBrk="0" hangingPunct="0"/>
                  <a:endParaRPr lang="en-GB" b="1">
                    <a:latin typeface="Times New Roman" pitchFamily="18" charset="0"/>
                  </a:endParaRPr>
                </a:p>
              </p:txBody>
            </p:sp>
            <p:sp>
              <p:nvSpPr>
                <p:cNvPr id="19630" name="Rectangle 318"/>
                <p:cNvSpPr>
                  <a:spLocks noChangeArrowheads="1"/>
                </p:cNvSpPr>
                <p:nvPr/>
              </p:nvSpPr>
              <p:spPr bwMode="auto">
                <a:xfrm>
                  <a:off x="268" y="7392"/>
                  <a:ext cx="1311" cy="1152"/>
                </a:xfrm>
                <a:prstGeom prst="rect">
                  <a:avLst/>
                </a:prstGeom>
                <a:noFill/>
                <a:ln w="7">
                  <a:solidFill>
                    <a:srgbClr val="A0A0A0"/>
                  </a:solidFill>
                  <a:miter lim="800000"/>
                  <a:headEnd/>
                  <a:tailEnd/>
                </a:ln>
              </p:spPr>
              <p:txBody>
                <a:bodyPr wrap="none"/>
                <a:lstStyle/>
                <a:p>
                  <a:endParaRPr lang="en-US"/>
                </a:p>
              </p:txBody>
            </p:sp>
          </p:grpSp>
          <p:grpSp>
            <p:nvGrpSpPr>
              <p:cNvPr id="19515" name="Group 321"/>
              <p:cNvGrpSpPr>
                <a:grpSpLocks/>
              </p:cNvGrpSpPr>
              <p:nvPr/>
            </p:nvGrpSpPr>
            <p:grpSpPr bwMode="auto">
              <a:xfrm>
                <a:off x="1579" y="7392"/>
                <a:ext cx="1026" cy="384"/>
                <a:chOff x="1579" y="7392"/>
                <a:chExt cx="1026" cy="384"/>
              </a:xfrm>
            </p:grpSpPr>
            <p:sp>
              <p:nvSpPr>
                <p:cNvPr id="19627" name="Rectangle 174"/>
                <p:cNvSpPr>
                  <a:spLocks noChangeArrowheads="1"/>
                </p:cNvSpPr>
                <p:nvPr/>
              </p:nvSpPr>
              <p:spPr bwMode="auto">
                <a:xfrm>
                  <a:off x="1622" y="7392"/>
                  <a:ext cx="940" cy="384"/>
                </a:xfrm>
                <a:prstGeom prst="rect">
                  <a:avLst/>
                </a:prstGeom>
                <a:noFill/>
                <a:ln w="9525">
                  <a:noFill/>
                  <a:miter lim="800000"/>
                  <a:headEnd/>
                  <a:tailEnd/>
                </a:ln>
              </p:spPr>
              <p:txBody>
                <a:bodyPr/>
                <a:lstStyle/>
                <a:p>
                  <a:r>
                    <a:rPr lang="en-GB" sz="1000" b="1">
                      <a:latin typeface="Times New Roman" pitchFamily="18" charset="0"/>
                      <a:cs typeface="Times New Roman" pitchFamily="18" charset="0"/>
                    </a:rPr>
                    <a:t>nije moguće</a:t>
                  </a:r>
                  <a:endParaRPr lang="en-GB" sz="1100" b="1">
                    <a:latin typeface="Times YU" pitchFamily="18" charset="0"/>
                    <a:cs typeface="Times New Roman" pitchFamily="18" charset="0"/>
                  </a:endParaRPr>
                </a:p>
                <a:p>
                  <a:pPr eaLnBrk="0" hangingPunct="0"/>
                  <a:endParaRPr lang="en-GB" b="1">
                    <a:latin typeface="Times New Roman" pitchFamily="18" charset="0"/>
                  </a:endParaRPr>
                </a:p>
              </p:txBody>
            </p:sp>
            <p:sp>
              <p:nvSpPr>
                <p:cNvPr id="19628" name="Rectangle 320"/>
                <p:cNvSpPr>
                  <a:spLocks noChangeArrowheads="1"/>
                </p:cNvSpPr>
                <p:nvPr/>
              </p:nvSpPr>
              <p:spPr bwMode="auto">
                <a:xfrm>
                  <a:off x="1579" y="7392"/>
                  <a:ext cx="1026" cy="384"/>
                </a:xfrm>
                <a:prstGeom prst="rect">
                  <a:avLst/>
                </a:prstGeom>
                <a:noFill/>
                <a:ln w="7">
                  <a:solidFill>
                    <a:srgbClr val="A0A0A0"/>
                  </a:solidFill>
                  <a:miter lim="800000"/>
                  <a:headEnd/>
                  <a:tailEnd/>
                </a:ln>
              </p:spPr>
              <p:txBody>
                <a:bodyPr wrap="none"/>
                <a:lstStyle/>
                <a:p>
                  <a:endParaRPr lang="en-US"/>
                </a:p>
              </p:txBody>
            </p:sp>
          </p:grpSp>
          <p:grpSp>
            <p:nvGrpSpPr>
              <p:cNvPr id="19516" name="Group 323"/>
              <p:cNvGrpSpPr>
                <a:grpSpLocks/>
              </p:cNvGrpSpPr>
              <p:nvPr/>
            </p:nvGrpSpPr>
            <p:grpSpPr bwMode="auto">
              <a:xfrm>
                <a:off x="2605" y="7392"/>
                <a:ext cx="1026" cy="384"/>
                <a:chOff x="2605" y="7392"/>
                <a:chExt cx="1026" cy="384"/>
              </a:xfrm>
            </p:grpSpPr>
            <p:sp>
              <p:nvSpPr>
                <p:cNvPr id="19625" name="Rectangle 175"/>
                <p:cNvSpPr>
                  <a:spLocks noChangeArrowheads="1"/>
                </p:cNvSpPr>
                <p:nvPr/>
              </p:nvSpPr>
              <p:spPr bwMode="auto">
                <a:xfrm>
                  <a:off x="2648" y="7392"/>
                  <a:ext cx="940" cy="384"/>
                </a:xfrm>
                <a:prstGeom prst="rect">
                  <a:avLst/>
                </a:prstGeom>
                <a:noFill/>
                <a:ln w="9525">
                  <a:noFill/>
                  <a:miter lim="800000"/>
                  <a:headEnd/>
                  <a:tailEnd/>
                </a:ln>
              </p:spPr>
              <p:txBody>
                <a:bodyPr/>
                <a:lstStyle/>
                <a:p>
                  <a:r>
                    <a:rPr lang="en-GB" sz="1000" b="1">
                      <a:latin typeface="Times New Roman" pitchFamily="18" charset="0"/>
                      <a:cs typeface="Times New Roman" pitchFamily="18" charset="0"/>
                    </a:rPr>
                    <a:t>0</a:t>
                  </a:r>
                  <a:endParaRPr lang="en-GB" sz="1100" b="1">
                    <a:latin typeface="Times YU" pitchFamily="18" charset="0"/>
                    <a:cs typeface="Times New Roman" pitchFamily="18" charset="0"/>
                  </a:endParaRPr>
                </a:p>
                <a:p>
                  <a:pPr eaLnBrk="0" hangingPunct="0"/>
                  <a:endParaRPr lang="en-GB" b="1">
                    <a:latin typeface="Times New Roman" pitchFamily="18" charset="0"/>
                  </a:endParaRPr>
                </a:p>
              </p:txBody>
            </p:sp>
            <p:sp>
              <p:nvSpPr>
                <p:cNvPr id="19626" name="Rectangle 322"/>
                <p:cNvSpPr>
                  <a:spLocks noChangeArrowheads="1"/>
                </p:cNvSpPr>
                <p:nvPr/>
              </p:nvSpPr>
              <p:spPr bwMode="auto">
                <a:xfrm>
                  <a:off x="2605" y="7392"/>
                  <a:ext cx="1026" cy="384"/>
                </a:xfrm>
                <a:prstGeom prst="rect">
                  <a:avLst/>
                </a:prstGeom>
                <a:noFill/>
                <a:ln w="7">
                  <a:solidFill>
                    <a:srgbClr val="A0A0A0"/>
                  </a:solidFill>
                  <a:miter lim="800000"/>
                  <a:headEnd/>
                  <a:tailEnd/>
                </a:ln>
              </p:spPr>
              <p:txBody>
                <a:bodyPr wrap="none"/>
                <a:lstStyle/>
                <a:p>
                  <a:endParaRPr lang="en-US"/>
                </a:p>
              </p:txBody>
            </p:sp>
          </p:grpSp>
          <p:grpSp>
            <p:nvGrpSpPr>
              <p:cNvPr id="19517" name="Group 325"/>
              <p:cNvGrpSpPr>
                <a:grpSpLocks/>
              </p:cNvGrpSpPr>
              <p:nvPr/>
            </p:nvGrpSpPr>
            <p:grpSpPr bwMode="auto">
              <a:xfrm>
                <a:off x="1579" y="7776"/>
                <a:ext cx="1026" cy="384"/>
                <a:chOff x="1579" y="7776"/>
                <a:chExt cx="1026" cy="384"/>
              </a:xfrm>
            </p:grpSpPr>
            <p:sp>
              <p:nvSpPr>
                <p:cNvPr id="19623" name="Rectangle 176"/>
                <p:cNvSpPr>
                  <a:spLocks noChangeArrowheads="1"/>
                </p:cNvSpPr>
                <p:nvPr/>
              </p:nvSpPr>
              <p:spPr bwMode="auto">
                <a:xfrm>
                  <a:off x="1622" y="7776"/>
                  <a:ext cx="940" cy="384"/>
                </a:xfrm>
                <a:prstGeom prst="rect">
                  <a:avLst/>
                </a:prstGeom>
                <a:noFill/>
                <a:ln w="9525">
                  <a:noFill/>
                  <a:miter lim="800000"/>
                  <a:headEnd/>
                  <a:tailEnd/>
                </a:ln>
              </p:spPr>
              <p:txBody>
                <a:bodyPr/>
                <a:lstStyle/>
                <a:p>
                  <a:r>
                    <a:rPr lang="en-GB" sz="1000" b="1">
                      <a:latin typeface="Times New Roman" pitchFamily="18" charset="0"/>
                      <a:cs typeface="Times New Roman" pitchFamily="18" charset="0"/>
                    </a:rPr>
                    <a:t>uz pomoć</a:t>
                  </a:r>
                  <a:endParaRPr lang="en-GB" sz="1100" b="1">
                    <a:latin typeface="Times YU" pitchFamily="18" charset="0"/>
                    <a:cs typeface="Times New Roman" pitchFamily="18" charset="0"/>
                  </a:endParaRPr>
                </a:p>
                <a:p>
                  <a:pPr eaLnBrk="0" hangingPunct="0"/>
                  <a:endParaRPr lang="en-GB" b="1">
                    <a:latin typeface="Times New Roman" pitchFamily="18" charset="0"/>
                  </a:endParaRPr>
                </a:p>
              </p:txBody>
            </p:sp>
            <p:sp>
              <p:nvSpPr>
                <p:cNvPr id="19624" name="Rectangle 324"/>
                <p:cNvSpPr>
                  <a:spLocks noChangeArrowheads="1"/>
                </p:cNvSpPr>
                <p:nvPr/>
              </p:nvSpPr>
              <p:spPr bwMode="auto">
                <a:xfrm>
                  <a:off x="1579" y="7776"/>
                  <a:ext cx="1026" cy="384"/>
                </a:xfrm>
                <a:prstGeom prst="rect">
                  <a:avLst/>
                </a:prstGeom>
                <a:noFill/>
                <a:ln w="7">
                  <a:solidFill>
                    <a:srgbClr val="A0A0A0"/>
                  </a:solidFill>
                  <a:miter lim="800000"/>
                  <a:headEnd/>
                  <a:tailEnd/>
                </a:ln>
              </p:spPr>
              <p:txBody>
                <a:bodyPr wrap="none"/>
                <a:lstStyle/>
                <a:p>
                  <a:endParaRPr lang="en-US"/>
                </a:p>
              </p:txBody>
            </p:sp>
          </p:grpSp>
          <p:grpSp>
            <p:nvGrpSpPr>
              <p:cNvPr id="19518" name="Group 327"/>
              <p:cNvGrpSpPr>
                <a:grpSpLocks/>
              </p:cNvGrpSpPr>
              <p:nvPr/>
            </p:nvGrpSpPr>
            <p:grpSpPr bwMode="auto">
              <a:xfrm>
                <a:off x="2605" y="7776"/>
                <a:ext cx="1026" cy="384"/>
                <a:chOff x="2605" y="7776"/>
                <a:chExt cx="1026" cy="384"/>
              </a:xfrm>
            </p:grpSpPr>
            <p:sp>
              <p:nvSpPr>
                <p:cNvPr id="19621" name="Rectangle 177"/>
                <p:cNvSpPr>
                  <a:spLocks noChangeArrowheads="1"/>
                </p:cNvSpPr>
                <p:nvPr/>
              </p:nvSpPr>
              <p:spPr bwMode="auto">
                <a:xfrm>
                  <a:off x="2648" y="7776"/>
                  <a:ext cx="940" cy="384"/>
                </a:xfrm>
                <a:prstGeom prst="rect">
                  <a:avLst/>
                </a:prstGeom>
                <a:noFill/>
                <a:ln w="9525">
                  <a:noFill/>
                  <a:miter lim="800000"/>
                  <a:headEnd/>
                  <a:tailEnd/>
                </a:ln>
              </p:spPr>
              <p:txBody>
                <a:bodyPr/>
                <a:lstStyle/>
                <a:p>
                  <a:r>
                    <a:rPr lang="en-GB" sz="1000" b="1">
                      <a:latin typeface="Times New Roman" pitchFamily="18" charset="0"/>
                      <a:cs typeface="Times New Roman" pitchFamily="18" charset="0"/>
                    </a:rPr>
                    <a:t>5</a:t>
                  </a:r>
                  <a:endParaRPr lang="en-GB" sz="1100" b="1">
                    <a:latin typeface="Times YU" pitchFamily="18" charset="0"/>
                    <a:cs typeface="Times New Roman" pitchFamily="18" charset="0"/>
                  </a:endParaRPr>
                </a:p>
                <a:p>
                  <a:pPr eaLnBrk="0" hangingPunct="0"/>
                  <a:endParaRPr lang="en-GB" b="1">
                    <a:latin typeface="Times New Roman" pitchFamily="18" charset="0"/>
                  </a:endParaRPr>
                </a:p>
              </p:txBody>
            </p:sp>
            <p:sp>
              <p:nvSpPr>
                <p:cNvPr id="19622" name="Rectangle 326"/>
                <p:cNvSpPr>
                  <a:spLocks noChangeArrowheads="1"/>
                </p:cNvSpPr>
                <p:nvPr/>
              </p:nvSpPr>
              <p:spPr bwMode="auto">
                <a:xfrm>
                  <a:off x="2605" y="7776"/>
                  <a:ext cx="1026" cy="384"/>
                </a:xfrm>
                <a:prstGeom prst="rect">
                  <a:avLst/>
                </a:prstGeom>
                <a:noFill/>
                <a:ln w="7">
                  <a:solidFill>
                    <a:srgbClr val="A0A0A0"/>
                  </a:solidFill>
                  <a:miter lim="800000"/>
                  <a:headEnd/>
                  <a:tailEnd/>
                </a:ln>
              </p:spPr>
              <p:txBody>
                <a:bodyPr wrap="none"/>
                <a:lstStyle/>
                <a:p>
                  <a:endParaRPr lang="en-US"/>
                </a:p>
              </p:txBody>
            </p:sp>
          </p:grpSp>
          <p:grpSp>
            <p:nvGrpSpPr>
              <p:cNvPr id="19519" name="Group 329"/>
              <p:cNvGrpSpPr>
                <a:grpSpLocks/>
              </p:cNvGrpSpPr>
              <p:nvPr/>
            </p:nvGrpSpPr>
            <p:grpSpPr bwMode="auto">
              <a:xfrm>
                <a:off x="1579" y="8160"/>
                <a:ext cx="1026" cy="384"/>
                <a:chOff x="1579" y="8160"/>
                <a:chExt cx="1026" cy="384"/>
              </a:xfrm>
            </p:grpSpPr>
            <p:sp>
              <p:nvSpPr>
                <p:cNvPr id="19619" name="Rectangle 178"/>
                <p:cNvSpPr>
                  <a:spLocks noChangeArrowheads="1"/>
                </p:cNvSpPr>
                <p:nvPr/>
              </p:nvSpPr>
              <p:spPr bwMode="auto">
                <a:xfrm>
                  <a:off x="1622" y="8160"/>
                  <a:ext cx="940" cy="384"/>
                </a:xfrm>
                <a:prstGeom prst="rect">
                  <a:avLst/>
                </a:prstGeom>
                <a:noFill/>
                <a:ln w="9525">
                  <a:noFill/>
                  <a:miter lim="800000"/>
                  <a:headEnd/>
                  <a:tailEnd/>
                </a:ln>
              </p:spPr>
              <p:txBody>
                <a:bodyPr/>
                <a:lstStyle/>
                <a:p>
                  <a:r>
                    <a:rPr lang="en-GB" sz="1000" b="1">
                      <a:latin typeface="Times New Roman" pitchFamily="18" charset="0"/>
                      <a:cs typeface="Times New Roman" pitchFamily="18" charset="0"/>
                    </a:rPr>
                    <a:t>samostalno</a:t>
                  </a:r>
                  <a:endParaRPr lang="en-GB" sz="1100" b="1">
                    <a:latin typeface="Times YU" pitchFamily="18" charset="0"/>
                    <a:cs typeface="Times New Roman" pitchFamily="18" charset="0"/>
                  </a:endParaRPr>
                </a:p>
                <a:p>
                  <a:pPr eaLnBrk="0" hangingPunct="0"/>
                  <a:endParaRPr lang="en-GB" b="1">
                    <a:latin typeface="Times New Roman" pitchFamily="18" charset="0"/>
                  </a:endParaRPr>
                </a:p>
              </p:txBody>
            </p:sp>
            <p:sp>
              <p:nvSpPr>
                <p:cNvPr id="19620" name="Rectangle 328"/>
                <p:cNvSpPr>
                  <a:spLocks noChangeArrowheads="1"/>
                </p:cNvSpPr>
                <p:nvPr/>
              </p:nvSpPr>
              <p:spPr bwMode="auto">
                <a:xfrm>
                  <a:off x="1579" y="8160"/>
                  <a:ext cx="1026" cy="384"/>
                </a:xfrm>
                <a:prstGeom prst="rect">
                  <a:avLst/>
                </a:prstGeom>
                <a:noFill/>
                <a:ln w="7">
                  <a:solidFill>
                    <a:srgbClr val="A0A0A0"/>
                  </a:solidFill>
                  <a:miter lim="800000"/>
                  <a:headEnd/>
                  <a:tailEnd/>
                </a:ln>
              </p:spPr>
              <p:txBody>
                <a:bodyPr wrap="none"/>
                <a:lstStyle/>
                <a:p>
                  <a:endParaRPr lang="en-US"/>
                </a:p>
              </p:txBody>
            </p:sp>
          </p:grpSp>
          <p:grpSp>
            <p:nvGrpSpPr>
              <p:cNvPr id="19520" name="Group 331"/>
              <p:cNvGrpSpPr>
                <a:grpSpLocks/>
              </p:cNvGrpSpPr>
              <p:nvPr/>
            </p:nvGrpSpPr>
            <p:grpSpPr bwMode="auto">
              <a:xfrm>
                <a:off x="2605" y="8160"/>
                <a:ext cx="1026" cy="384"/>
                <a:chOff x="2605" y="8160"/>
                <a:chExt cx="1026" cy="384"/>
              </a:xfrm>
            </p:grpSpPr>
            <p:sp>
              <p:nvSpPr>
                <p:cNvPr id="19617" name="Rectangle 179"/>
                <p:cNvSpPr>
                  <a:spLocks noChangeArrowheads="1"/>
                </p:cNvSpPr>
                <p:nvPr/>
              </p:nvSpPr>
              <p:spPr bwMode="auto">
                <a:xfrm>
                  <a:off x="2648" y="8160"/>
                  <a:ext cx="940" cy="384"/>
                </a:xfrm>
                <a:prstGeom prst="rect">
                  <a:avLst/>
                </a:prstGeom>
                <a:noFill/>
                <a:ln w="9525">
                  <a:noFill/>
                  <a:miter lim="800000"/>
                  <a:headEnd/>
                  <a:tailEnd/>
                </a:ln>
              </p:spPr>
              <p:txBody>
                <a:bodyPr/>
                <a:lstStyle/>
                <a:p>
                  <a:r>
                    <a:rPr lang="en-GB" sz="1000" b="1">
                      <a:latin typeface="Times New Roman" pitchFamily="18" charset="0"/>
                      <a:cs typeface="Times New Roman" pitchFamily="18" charset="0"/>
                    </a:rPr>
                    <a:t>10</a:t>
                  </a:r>
                  <a:endParaRPr lang="en-GB" sz="1100" b="1">
                    <a:latin typeface="Times YU" pitchFamily="18" charset="0"/>
                    <a:cs typeface="Times New Roman" pitchFamily="18" charset="0"/>
                  </a:endParaRPr>
                </a:p>
                <a:p>
                  <a:pPr eaLnBrk="0" hangingPunct="0"/>
                  <a:endParaRPr lang="en-GB" b="1">
                    <a:latin typeface="Times New Roman" pitchFamily="18" charset="0"/>
                  </a:endParaRPr>
                </a:p>
              </p:txBody>
            </p:sp>
            <p:sp>
              <p:nvSpPr>
                <p:cNvPr id="19618" name="Rectangle 330"/>
                <p:cNvSpPr>
                  <a:spLocks noChangeArrowheads="1"/>
                </p:cNvSpPr>
                <p:nvPr/>
              </p:nvSpPr>
              <p:spPr bwMode="auto">
                <a:xfrm>
                  <a:off x="2605" y="8160"/>
                  <a:ext cx="1026" cy="384"/>
                </a:xfrm>
                <a:prstGeom prst="rect">
                  <a:avLst/>
                </a:prstGeom>
                <a:noFill/>
                <a:ln w="7">
                  <a:solidFill>
                    <a:srgbClr val="A0A0A0"/>
                  </a:solidFill>
                  <a:miter lim="800000"/>
                  <a:headEnd/>
                  <a:tailEnd/>
                </a:ln>
              </p:spPr>
              <p:txBody>
                <a:bodyPr wrap="none"/>
                <a:lstStyle/>
                <a:p>
                  <a:endParaRPr lang="en-US"/>
                </a:p>
              </p:txBody>
            </p:sp>
          </p:grpSp>
          <p:grpSp>
            <p:nvGrpSpPr>
              <p:cNvPr id="19521" name="Group 333"/>
              <p:cNvGrpSpPr>
                <a:grpSpLocks/>
              </p:cNvGrpSpPr>
              <p:nvPr/>
            </p:nvGrpSpPr>
            <p:grpSpPr bwMode="auto">
              <a:xfrm>
                <a:off x="0" y="8544"/>
                <a:ext cx="268" cy="1152"/>
                <a:chOff x="0" y="8544"/>
                <a:chExt cx="268" cy="1152"/>
              </a:xfrm>
            </p:grpSpPr>
            <p:sp>
              <p:nvSpPr>
                <p:cNvPr id="19615" name="Rectangle 180"/>
                <p:cNvSpPr>
                  <a:spLocks noChangeArrowheads="1"/>
                </p:cNvSpPr>
                <p:nvPr/>
              </p:nvSpPr>
              <p:spPr bwMode="auto">
                <a:xfrm>
                  <a:off x="43" y="8544"/>
                  <a:ext cx="182" cy="1152"/>
                </a:xfrm>
                <a:prstGeom prst="rect">
                  <a:avLst/>
                </a:prstGeom>
                <a:noFill/>
                <a:ln w="9525">
                  <a:noFill/>
                  <a:miter lim="800000"/>
                  <a:headEnd/>
                  <a:tailEnd/>
                </a:ln>
              </p:spPr>
              <p:txBody>
                <a:bodyPr/>
                <a:lstStyle/>
                <a:p>
                  <a:r>
                    <a:rPr lang="en-GB" sz="1000" b="1">
                      <a:latin typeface="Times New Roman" pitchFamily="18" charset="0"/>
                      <a:cs typeface="Times New Roman" pitchFamily="18" charset="0"/>
                    </a:rPr>
                    <a:t>7</a:t>
                  </a:r>
                  <a:endParaRPr lang="en-GB" sz="1100" b="1">
                    <a:latin typeface="Times YU" pitchFamily="18" charset="0"/>
                    <a:cs typeface="Times New Roman" pitchFamily="18" charset="0"/>
                  </a:endParaRPr>
                </a:p>
                <a:p>
                  <a:pPr eaLnBrk="0" hangingPunct="0"/>
                  <a:endParaRPr lang="en-GB" b="1">
                    <a:latin typeface="Times New Roman" pitchFamily="18" charset="0"/>
                  </a:endParaRPr>
                </a:p>
              </p:txBody>
            </p:sp>
            <p:sp>
              <p:nvSpPr>
                <p:cNvPr id="19616" name="Rectangle 332"/>
                <p:cNvSpPr>
                  <a:spLocks noChangeArrowheads="1"/>
                </p:cNvSpPr>
                <p:nvPr/>
              </p:nvSpPr>
              <p:spPr bwMode="auto">
                <a:xfrm>
                  <a:off x="0" y="8544"/>
                  <a:ext cx="268" cy="1152"/>
                </a:xfrm>
                <a:prstGeom prst="rect">
                  <a:avLst/>
                </a:prstGeom>
                <a:noFill/>
                <a:ln w="7">
                  <a:solidFill>
                    <a:srgbClr val="A0A0A0"/>
                  </a:solidFill>
                  <a:miter lim="800000"/>
                  <a:headEnd/>
                  <a:tailEnd/>
                </a:ln>
              </p:spPr>
              <p:txBody>
                <a:bodyPr wrap="none"/>
                <a:lstStyle/>
                <a:p>
                  <a:endParaRPr lang="en-US"/>
                </a:p>
              </p:txBody>
            </p:sp>
          </p:grpSp>
          <p:grpSp>
            <p:nvGrpSpPr>
              <p:cNvPr id="19522" name="Group 335"/>
              <p:cNvGrpSpPr>
                <a:grpSpLocks/>
              </p:cNvGrpSpPr>
              <p:nvPr/>
            </p:nvGrpSpPr>
            <p:grpSpPr bwMode="auto">
              <a:xfrm>
                <a:off x="268" y="8544"/>
                <a:ext cx="1311" cy="1152"/>
                <a:chOff x="268" y="8544"/>
                <a:chExt cx="1311" cy="1152"/>
              </a:xfrm>
            </p:grpSpPr>
            <p:sp>
              <p:nvSpPr>
                <p:cNvPr id="19613" name="Rectangle 181"/>
                <p:cNvSpPr>
                  <a:spLocks noChangeArrowheads="1"/>
                </p:cNvSpPr>
                <p:nvPr/>
              </p:nvSpPr>
              <p:spPr bwMode="auto">
                <a:xfrm>
                  <a:off x="311" y="8544"/>
                  <a:ext cx="1225" cy="1152"/>
                </a:xfrm>
                <a:prstGeom prst="rect">
                  <a:avLst/>
                </a:prstGeom>
                <a:noFill/>
                <a:ln w="9525">
                  <a:noFill/>
                  <a:miter lim="800000"/>
                  <a:headEnd/>
                  <a:tailEnd/>
                </a:ln>
              </p:spPr>
              <p:txBody>
                <a:bodyPr/>
                <a:lstStyle/>
                <a:p>
                  <a:r>
                    <a:rPr lang="en-GB" sz="1000" b="1">
                      <a:latin typeface="Times New Roman" pitchFamily="18" charset="0"/>
                      <a:cs typeface="Times New Roman" pitchFamily="18" charset="0"/>
                    </a:rPr>
                    <a:t>Silaženje i penjanje niz i uz stepenice</a:t>
                  </a:r>
                  <a:endParaRPr lang="en-GB" sz="1100" b="1">
                    <a:latin typeface="Times YU" pitchFamily="18" charset="0"/>
                    <a:cs typeface="Times New Roman" pitchFamily="18" charset="0"/>
                  </a:endParaRPr>
                </a:p>
                <a:p>
                  <a:pPr eaLnBrk="0" hangingPunct="0"/>
                  <a:endParaRPr lang="en-GB" b="1">
                    <a:latin typeface="Times New Roman" pitchFamily="18" charset="0"/>
                  </a:endParaRPr>
                </a:p>
              </p:txBody>
            </p:sp>
            <p:sp>
              <p:nvSpPr>
                <p:cNvPr id="19614" name="Rectangle 334"/>
                <p:cNvSpPr>
                  <a:spLocks noChangeArrowheads="1"/>
                </p:cNvSpPr>
                <p:nvPr/>
              </p:nvSpPr>
              <p:spPr bwMode="auto">
                <a:xfrm>
                  <a:off x="268" y="8544"/>
                  <a:ext cx="1311" cy="1152"/>
                </a:xfrm>
                <a:prstGeom prst="rect">
                  <a:avLst/>
                </a:prstGeom>
                <a:noFill/>
                <a:ln w="7">
                  <a:solidFill>
                    <a:srgbClr val="A0A0A0"/>
                  </a:solidFill>
                  <a:miter lim="800000"/>
                  <a:headEnd/>
                  <a:tailEnd/>
                </a:ln>
              </p:spPr>
              <p:txBody>
                <a:bodyPr wrap="none"/>
                <a:lstStyle/>
                <a:p>
                  <a:endParaRPr lang="en-US"/>
                </a:p>
              </p:txBody>
            </p:sp>
          </p:grpSp>
          <p:grpSp>
            <p:nvGrpSpPr>
              <p:cNvPr id="19523" name="Group 337"/>
              <p:cNvGrpSpPr>
                <a:grpSpLocks/>
              </p:cNvGrpSpPr>
              <p:nvPr/>
            </p:nvGrpSpPr>
            <p:grpSpPr bwMode="auto">
              <a:xfrm>
                <a:off x="1579" y="8544"/>
                <a:ext cx="1026" cy="384"/>
                <a:chOff x="1579" y="8544"/>
                <a:chExt cx="1026" cy="384"/>
              </a:xfrm>
            </p:grpSpPr>
            <p:sp>
              <p:nvSpPr>
                <p:cNvPr id="19611" name="Rectangle 182"/>
                <p:cNvSpPr>
                  <a:spLocks noChangeArrowheads="1"/>
                </p:cNvSpPr>
                <p:nvPr/>
              </p:nvSpPr>
              <p:spPr bwMode="auto">
                <a:xfrm>
                  <a:off x="1622" y="8544"/>
                  <a:ext cx="940" cy="384"/>
                </a:xfrm>
                <a:prstGeom prst="rect">
                  <a:avLst/>
                </a:prstGeom>
                <a:noFill/>
                <a:ln w="9525">
                  <a:noFill/>
                  <a:miter lim="800000"/>
                  <a:headEnd/>
                  <a:tailEnd/>
                </a:ln>
              </p:spPr>
              <p:txBody>
                <a:bodyPr/>
                <a:lstStyle/>
                <a:p>
                  <a:r>
                    <a:rPr lang="en-GB" sz="1000" b="1">
                      <a:latin typeface="Times New Roman" pitchFamily="18" charset="0"/>
                      <a:cs typeface="Times New Roman" pitchFamily="18" charset="0"/>
                    </a:rPr>
                    <a:t>nije moguće</a:t>
                  </a:r>
                  <a:endParaRPr lang="en-GB" sz="1100" b="1">
                    <a:latin typeface="Times YU" pitchFamily="18" charset="0"/>
                    <a:cs typeface="Times New Roman" pitchFamily="18" charset="0"/>
                  </a:endParaRPr>
                </a:p>
                <a:p>
                  <a:pPr eaLnBrk="0" hangingPunct="0"/>
                  <a:endParaRPr lang="en-GB" b="1">
                    <a:latin typeface="Times New Roman" pitchFamily="18" charset="0"/>
                  </a:endParaRPr>
                </a:p>
              </p:txBody>
            </p:sp>
            <p:sp>
              <p:nvSpPr>
                <p:cNvPr id="19612" name="Rectangle 336"/>
                <p:cNvSpPr>
                  <a:spLocks noChangeArrowheads="1"/>
                </p:cNvSpPr>
                <p:nvPr/>
              </p:nvSpPr>
              <p:spPr bwMode="auto">
                <a:xfrm>
                  <a:off x="1579" y="8544"/>
                  <a:ext cx="1026" cy="384"/>
                </a:xfrm>
                <a:prstGeom prst="rect">
                  <a:avLst/>
                </a:prstGeom>
                <a:noFill/>
                <a:ln w="7">
                  <a:solidFill>
                    <a:srgbClr val="A0A0A0"/>
                  </a:solidFill>
                  <a:miter lim="800000"/>
                  <a:headEnd/>
                  <a:tailEnd/>
                </a:ln>
              </p:spPr>
              <p:txBody>
                <a:bodyPr wrap="none"/>
                <a:lstStyle/>
                <a:p>
                  <a:endParaRPr lang="en-US"/>
                </a:p>
              </p:txBody>
            </p:sp>
          </p:grpSp>
          <p:grpSp>
            <p:nvGrpSpPr>
              <p:cNvPr id="19524" name="Group 339"/>
              <p:cNvGrpSpPr>
                <a:grpSpLocks/>
              </p:cNvGrpSpPr>
              <p:nvPr/>
            </p:nvGrpSpPr>
            <p:grpSpPr bwMode="auto">
              <a:xfrm>
                <a:off x="2605" y="8544"/>
                <a:ext cx="1026" cy="384"/>
                <a:chOff x="2605" y="8544"/>
                <a:chExt cx="1026" cy="384"/>
              </a:xfrm>
            </p:grpSpPr>
            <p:sp>
              <p:nvSpPr>
                <p:cNvPr id="19609" name="Rectangle 183"/>
                <p:cNvSpPr>
                  <a:spLocks noChangeArrowheads="1"/>
                </p:cNvSpPr>
                <p:nvPr/>
              </p:nvSpPr>
              <p:spPr bwMode="auto">
                <a:xfrm>
                  <a:off x="2648" y="8544"/>
                  <a:ext cx="940" cy="384"/>
                </a:xfrm>
                <a:prstGeom prst="rect">
                  <a:avLst/>
                </a:prstGeom>
                <a:noFill/>
                <a:ln w="9525">
                  <a:noFill/>
                  <a:miter lim="800000"/>
                  <a:headEnd/>
                  <a:tailEnd/>
                </a:ln>
              </p:spPr>
              <p:txBody>
                <a:bodyPr/>
                <a:lstStyle/>
                <a:p>
                  <a:r>
                    <a:rPr lang="en-GB" sz="1000" b="1">
                      <a:latin typeface="Times New Roman" pitchFamily="18" charset="0"/>
                      <a:cs typeface="Times New Roman" pitchFamily="18" charset="0"/>
                    </a:rPr>
                    <a:t>0</a:t>
                  </a:r>
                  <a:endParaRPr lang="en-GB" sz="1100" b="1">
                    <a:latin typeface="Times YU" pitchFamily="18" charset="0"/>
                    <a:cs typeface="Times New Roman" pitchFamily="18" charset="0"/>
                  </a:endParaRPr>
                </a:p>
                <a:p>
                  <a:pPr eaLnBrk="0" hangingPunct="0"/>
                  <a:endParaRPr lang="en-GB" b="1">
                    <a:latin typeface="Times New Roman" pitchFamily="18" charset="0"/>
                  </a:endParaRPr>
                </a:p>
              </p:txBody>
            </p:sp>
            <p:sp>
              <p:nvSpPr>
                <p:cNvPr id="19610" name="Rectangle 338"/>
                <p:cNvSpPr>
                  <a:spLocks noChangeArrowheads="1"/>
                </p:cNvSpPr>
                <p:nvPr/>
              </p:nvSpPr>
              <p:spPr bwMode="auto">
                <a:xfrm>
                  <a:off x="2605" y="8544"/>
                  <a:ext cx="1026" cy="384"/>
                </a:xfrm>
                <a:prstGeom prst="rect">
                  <a:avLst/>
                </a:prstGeom>
                <a:noFill/>
                <a:ln w="7">
                  <a:solidFill>
                    <a:srgbClr val="A0A0A0"/>
                  </a:solidFill>
                  <a:miter lim="800000"/>
                  <a:headEnd/>
                  <a:tailEnd/>
                </a:ln>
              </p:spPr>
              <p:txBody>
                <a:bodyPr wrap="none"/>
                <a:lstStyle/>
                <a:p>
                  <a:endParaRPr lang="en-US"/>
                </a:p>
              </p:txBody>
            </p:sp>
          </p:grpSp>
          <p:grpSp>
            <p:nvGrpSpPr>
              <p:cNvPr id="19525" name="Group 341"/>
              <p:cNvGrpSpPr>
                <a:grpSpLocks/>
              </p:cNvGrpSpPr>
              <p:nvPr/>
            </p:nvGrpSpPr>
            <p:grpSpPr bwMode="auto">
              <a:xfrm>
                <a:off x="1579" y="8928"/>
                <a:ext cx="1026" cy="384"/>
                <a:chOff x="1579" y="8928"/>
                <a:chExt cx="1026" cy="384"/>
              </a:xfrm>
            </p:grpSpPr>
            <p:sp>
              <p:nvSpPr>
                <p:cNvPr id="19607" name="Rectangle 184"/>
                <p:cNvSpPr>
                  <a:spLocks noChangeArrowheads="1"/>
                </p:cNvSpPr>
                <p:nvPr/>
              </p:nvSpPr>
              <p:spPr bwMode="auto">
                <a:xfrm>
                  <a:off x="1622" y="8928"/>
                  <a:ext cx="940" cy="384"/>
                </a:xfrm>
                <a:prstGeom prst="rect">
                  <a:avLst/>
                </a:prstGeom>
                <a:noFill/>
                <a:ln w="9525">
                  <a:noFill/>
                  <a:miter lim="800000"/>
                  <a:headEnd/>
                  <a:tailEnd/>
                </a:ln>
              </p:spPr>
              <p:txBody>
                <a:bodyPr/>
                <a:lstStyle/>
                <a:p>
                  <a:r>
                    <a:rPr lang="en-GB" sz="1000" b="1">
                      <a:latin typeface="Times New Roman" pitchFamily="18" charset="0"/>
                      <a:cs typeface="Times New Roman" pitchFamily="18" charset="0"/>
                    </a:rPr>
                    <a:t>uz pomoć</a:t>
                  </a:r>
                  <a:endParaRPr lang="en-GB" sz="1100" b="1">
                    <a:latin typeface="Times YU" pitchFamily="18" charset="0"/>
                    <a:cs typeface="Times New Roman" pitchFamily="18" charset="0"/>
                  </a:endParaRPr>
                </a:p>
                <a:p>
                  <a:pPr eaLnBrk="0" hangingPunct="0"/>
                  <a:endParaRPr lang="en-GB" b="1">
                    <a:latin typeface="Times New Roman" pitchFamily="18" charset="0"/>
                  </a:endParaRPr>
                </a:p>
              </p:txBody>
            </p:sp>
            <p:sp>
              <p:nvSpPr>
                <p:cNvPr id="19608" name="Rectangle 340"/>
                <p:cNvSpPr>
                  <a:spLocks noChangeArrowheads="1"/>
                </p:cNvSpPr>
                <p:nvPr/>
              </p:nvSpPr>
              <p:spPr bwMode="auto">
                <a:xfrm>
                  <a:off x="1579" y="8928"/>
                  <a:ext cx="1026" cy="384"/>
                </a:xfrm>
                <a:prstGeom prst="rect">
                  <a:avLst/>
                </a:prstGeom>
                <a:noFill/>
                <a:ln w="7">
                  <a:solidFill>
                    <a:srgbClr val="A0A0A0"/>
                  </a:solidFill>
                  <a:miter lim="800000"/>
                  <a:headEnd/>
                  <a:tailEnd/>
                </a:ln>
              </p:spPr>
              <p:txBody>
                <a:bodyPr wrap="none"/>
                <a:lstStyle/>
                <a:p>
                  <a:endParaRPr lang="en-US"/>
                </a:p>
              </p:txBody>
            </p:sp>
          </p:grpSp>
          <p:grpSp>
            <p:nvGrpSpPr>
              <p:cNvPr id="19526" name="Group 343"/>
              <p:cNvGrpSpPr>
                <a:grpSpLocks/>
              </p:cNvGrpSpPr>
              <p:nvPr/>
            </p:nvGrpSpPr>
            <p:grpSpPr bwMode="auto">
              <a:xfrm>
                <a:off x="2605" y="8928"/>
                <a:ext cx="1026" cy="384"/>
                <a:chOff x="2605" y="8928"/>
                <a:chExt cx="1026" cy="384"/>
              </a:xfrm>
            </p:grpSpPr>
            <p:sp>
              <p:nvSpPr>
                <p:cNvPr id="19605" name="Rectangle 185"/>
                <p:cNvSpPr>
                  <a:spLocks noChangeArrowheads="1"/>
                </p:cNvSpPr>
                <p:nvPr/>
              </p:nvSpPr>
              <p:spPr bwMode="auto">
                <a:xfrm>
                  <a:off x="2648" y="8928"/>
                  <a:ext cx="940" cy="384"/>
                </a:xfrm>
                <a:prstGeom prst="rect">
                  <a:avLst/>
                </a:prstGeom>
                <a:noFill/>
                <a:ln w="9525">
                  <a:noFill/>
                  <a:miter lim="800000"/>
                  <a:headEnd/>
                  <a:tailEnd/>
                </a:ln>
              </p:spPr>
              <p:txBody>
                <a:bodyPr/>
                <a:lstStyle/>
                <a:p>
                  <a:r>
                    <a:rPr lang="en-GB" sz="1000" b="1">
                      <a:latin typeface="Times New Roman" pitchFamily="18" charset="0"/>
                      <a:cs typeface="Times New Roman" pitchFamily="18" charset="0"/>
                    </a:rPr>
                    <a:t>5</a:t>
                  </a:r>
                  <a:endParaRPr lang="en-GB" sz="1100" b="1">
                    <a:latin typeface="Times YU" pitchFamily="18" charset="0"/>
                    <a:cs typeface="Times New Roman" pitchFamily="18" charset="0"/>
                  </a:endParaRPr>
                </a:p>
                <a:p>
                  <a:pPr eaLnBrk="0" hangingPunct="0"/>
                  <a:endParaRPr lang="en-GB" b="1">
                    <a:latin typeface="Times New Roman" pitchFamily="18" charset="0"/>
                  </a:endParaRPr>
                </a:p>
              </p:txBody>
            </p:sp>
            <p:sp>
              <p:nvSpPr>
                <p:cNvPr id="19606" name="Rectangle 342"/>
                <p:cNvSpPr>
                  <a:spLocks noChangeArrowheads="1"/>
                </p:cNvSpPr>
                <p:nvPr/>
              </p:nvSpPr>
              <p:spPr bwMode="auto">
                <a:xfrm>
                  <a:off x="2605" y="8928"/>
                  <a:ext cx="1026" cy="384"/>
                </a:xfrm>
                <a:prstGeom prst="rect">
                  <a:avLst/>
                </a:prstGeom>
                <a:noFill/>
                <a:ln w="7">
                  <a:solidFill>
                    <a:srgbClr val="A0A0A0"/>
                  </a:solidFill>
                  <a:miter lim="800000"/>
                  <a:headEnd/>
                  <a:tailEnd/>
                </a:ln>
              </p:spPr>
              <p:txBody>
                <a:bodyPr wrap="none"/>
                <a:lstStyle/>
                <a:p>
                  <a:endParaRPr lang="en-US"/>
                </a:p>
              </p:txBody>
            </p:sp>
          </p:grpSp>
          <p:grpSp>
            <p:nvGrpSpPr>
              <p:cNvPr id="19527" name="Group 345"/>
              <p:cNvGrpSpPr>
                <a:grpSpLocks/>
              </p:cNvGrpSpPr>
              <p:nvPr/>
            </p:nvGrpSpPr>
            <p:grpSpPr bwMode="auto">
              <a:xfrm>
                <a:off x="1579" y="9312"/>
                <a:ext cx="1026" cy="384"/>
                <a:chOff x="1579" y="9312"/>
                <a:chExt cx="1026" cy="384"/>
              </a:xfrm>
            </p:grpSpPr>
            <p:sp>
              <p:nvSpPr>
                <p:cNvPr id="19603" name="Rectangle 186"/>
                <p:cNvSpPr>
                  <a:spLocks noChangeArrowheads="1"/>
                </p:cNvSpPr>
                <p:nvPr/>
              </p:nvSpPr>
              <p:spPr bwMode="auto">
                <a:xfrm>
                  <a:off x="1622" y="9312"/>
                  <a:ext cx="940" cy="384"/>
                </a:xfrm>
                <a:prstGeom prst="rect">
                  <a:avLst/>
                </a:prstGeom>
                <a:noFill/>
                <a:ln w="9525">
                  <a:noFill/>
                  <a:miter lim="800000"/>
                  <a:headEnd/>
                  <a:tailEnd/>
                </a:ln>
              </p:spPr>
              <p:txBody>
                <a:bodyPr/>
                <a:lstStyle/>
                <a:p>
                  <a:r>
                    <a:rPr lang="en-GB" sz="1000" b="1">
                      <a:latin typeface="Times New Roman" pitchFamily="18" charset="0"/>
                      <a:cs typeface="Times New Roman" pitchFamily="18" charset="0"/>
                    </a:rPr>
                    <a:t>samostalno</a:t>
                  </a:r>
                  <a:endParaRPr lang="en-GB" sz="1100" b="1">
                    <a:latin typeface="Times YU" pitchFamily="18" charset="0"/>
                    <a:cs typeface="Times New Roman" pitchFamily="18" charset="0"/>
                  </a:endParaRPr>
                </a:p>
                <a:p>
                  <a:pPr eaLnBrk="0" hangingPunct="0"/>
                  <a:endParaRPr lang="en-GB" b="1">
                    <a:latin typeface="Times New Roman" pitchFamily="18" charset="0"/>
                  </a:endParaRPr>
                </a:p>
              </p:txBody>
            </p:sp>
            <p:sp>
              <p:nvSpPr>
                <p:cNvPr id="19604" name="Rectangle 344"/>
                <p:cNvSpPr>
                  <a:spLocks noChangeArrowheads="1"/>
                </p:cNvSpPr>
                <p:nvPr/>
              </p:nvSpPr>
              <p:spPr bwMode="auto">
                <a:xfrm>
                  <a:off x="1579" y="9312"/>
                  <a:ext cx="1026" cy="384"/>
                </a:xfrm>
                <a:prstGeom prst="rect">
                  <a:avLst/>
                </a:prstGeom>
                <a:noFill/>
                <a:ln w="7">
                  <a:solidFill>
                    <a:srgbClr val="A0A0A0"/>
                  </a:solidFill>
                  <a:miter lim="800000"/>
                  <a:headEnd/>
                  <a:tailEnd/>
                </a:ln>
              </p:spPr>
              <p:txBody>
                <a:bodyPr wrap="none"/>
                <a:lstStyle/>
                <a:p>
                  <a:endParaRPr lang="en-US"/>
                </a:p>
              </p:txBody>
            </p:sp>
          </p:grpSp>
          <p:grpSp>
            <p:nvGrpSpPr>
              <p:cNvPr id="19528" name="Group 347"/>
              <p:cNvGrpSpPr>
                <a:grpSpLocks/>
              </p:cNvGrpSpPr>
              <p:nvPr/>
            </p:nvGrpSpPr>
            <p:grpSpPr bwMode="auto">
              <a:xfrm>
                <a:off x="2605" y="9312"/>
                <a:ext cx="1026" cy="384"/>
                <a:chOff x="2605" y="9312"/>
                <a:chExt cx="1026" cy="384"/>
              </a:xfrm>
            </p:grpSpPr>
            <p:sp>
              <p:nvSpPr>
                <p:cNvPr id="19601" name="Rectangle 187"/>
                <p:cNvSpPr>
                  <a:spLocks noChangeArrowheads="1"/>
                </p:cNvSpPr>
                <p:nvPr/>
              </p:nvSpPr>
              <p:spPr bwMode="auto">
                <a:xfrm>
                  <a:off x="2648" y="9312"/>
                  <a:ext cx="940" cy="384"/>
                </a:xfrm>
                <a:prstGeom prst="rect">
                  <a:avLst/>
                </a:prstGeom>
                <a:noFill/>
                <a:ln w="9525">
                  <a:noFill/>
                  <a:miter lim="800000"/>
                  <a:headEnd/>
                  <a:tailEnd/>
                </a:ln>
              </p:spPr>
              <p:txBody>
                <a:bodyPr/>
                <a:lstStyle/>
                <a:p>
                  <a:r>
                    <a:rPr lang="en-GB" sz="1000" b="1">
                      <a:latin typeface="Times New Roman" pitchFamily="18" charset="0"/>
                      <a:cs typeface="Times New Roman" pitchFamily="18" charset="0"/>
                    </a:rPr>
                    <a:t>10</a:t>
                  </a:r>
                  <a:endParaRPr lang="en-GB" sz="1100" b="1">
                    <a:latin typeface="Times YU" pitchFamily="18" charset="0"/>
                    <a:cs typeface="Times New Roman" pitchFamily="18" charset="0"/>
                  </a:endParaRPr>
                </a:p>
                <a:p>
                  <a:pPr eaLnBrk="0" hangingPunct="0"/>
                  <a:endParaRPr lang="en-GB" b="1">
                    <a:latin typeface="Times New Roman" pitchFamily="18" charset="0"/>
                  </a:endParaRPr>
                </a:p>
              </p:txBody>
            </p:sp>
            <p:sp>
              <p:nvSpPr>
                <p:cNvPr id="19602" name="Rectangle 346"/>
                <p:cNvSpPr>
                  <a:spLocks noChangeArrowheads="1"/>
                </p:cNvSpPr>
                <p:nvPr/>
              </p:nvSpPr>
              <p:spPr bwMode="auto">
                <a:xfrm>
                  <a:off x="2605" y="9312"/>
                  <a:ext cx="1026" cy="384"/>
                </a:xfrm>
                <a:prstGeom prst="rect">
                  <a:avLst/>
                </a:prstGeom>
                <a:noFill/>
                <a:ln w="7">
                  <a:solidFill>
                    <a:srgbClr val="A0A0A0"/>
                  </a:solidFill>
                  <a:miter lim="800000"/>
                  <a:headEnd/>
                  <a:tailEnd/>
                </a:ln>
              </p:spPr>
              <p:txBody>
                <a:bodyPr wrap="none"/>
                <a:lstStyle/>
                <a:p>
                  <a:endParaRPr lang="en-US"/>
                </a:p>
              </p:txBody>
            </p:sp>
          </p:grpSp>
          <p:grpSp>
            <p:nvGrpSpPr>
              <p:cNvPr id="19529" name="Group 349"/>
              <p:cNvGrpSpPr>
                <a:grpSpLocks/>
              </p:cNvGrpSpPr>
              <p:nvPr/>
            </p:nvGrpSpPr>
            <p:grpSpPr bwMode="auto">
              <a:xfrm>
                <a:off x="0" y="9696"/>
                <a:ext cx="268" cy="1152"/>
                <a:chOff x="0" y="9696"/>
                <a:chExt cx="268" cy="1152"/>
              </a:xfrm>
            </p:grpSpPr>
            <p:sp>
              <p:nvSpPr>
                <p:cNvPr id="19599" name="Rectangle 188"/>
                <p:cNvSpPr>
                  <a:spLocks noChangeArrowheads="1"/>
                </p:cNvSpPr>
                <p:nvPr/>
              </p:nvSpPr>
              <p:spPr bwMode="auto">
                <a:xfrm>
                  <a:off x="43" y="9696"/>
                  <a:ext cx="182" cy="1152"/>
                </a:xfrm>
                <a:prstGeom prst="rect">
                  <a:avLst/>
                </a:prstGeom>
                <a:noFill/>
                <a:ln w="9525">
                  <a:noFill/>
                  <a:miter lim="800000"/>
                  <a:headEnd/>
                  <a:tailEnd/>
                </a:ln>
              </p:spPr>
              <p:txBody>
                <a:bodyPr/>
                <a:lstStyle/>
                <a:p>
                  <a:r>
                    <a:rPr lang="en-GB" sz="1000" b="1">
                      <a:latin typeface="Times New Roman" pitchFamily="18" charset="0"/>
                      <a:cs typeface="Times New Roman" pitchFamily="18" charset="0"/>
                    </a:rPr>
                    <a:t>8</a:t>
                  </a:r>
                  <a:endParaRPr lang="en-GB" sz="1100" b="1">
                    <a:latin typeface="Times YU" pitchFamily="18" charset="0"/>
                    <a:cs typeface="Times New Roman" pitchFamily="18" charset="0"/>
                  </a:endParaRPr>
                </a:p>
                <a:p>
                  <a:pPr eaLnBrk="0" hangingPunct="0"/>
                  <a:endParaRPr lang="en-GB" b="1">
                    <a:latin typeface="Times New Roman" pitchFamily="18" charset="0"/>
                  </a:endParaRPr>
                </a:p>
              </p:txBody>
            </p:sp>
            <p:sp>
              <p:nvSpPr>
                <p:cNvPr id="19600" name="Rectangle 348"/>
                <p:cNvSpPr>
                  <a:spLocks noChangeArrowheads="1"/>
                </p:cNvSpPr>
                <p:nvPr/>
              </p:nvSpPr>
              <p:spPr bwMode="auto">
                <a:xfrm>
                  <a:off x="0" y="9696"/>
                  <a:ext cx="268" cy="1152"/>
                </a:xfrm>
                <a:prstGeom prst="rect">
                  <a:avLst/>
                </a:prstGeom>
                <a:noFill/>
                <a:ln w="7">
                  <a:solidFill>
                    <a:srgbClr val="A0A0A0"/>
                  </a:solidFill>
                  <a:miter lim="800000"/>
                  <a:headEnd/>
                  <a:tailEnd/>
                </a:ln>
              </p:spPr>
              <p:txBody>
                <a:bodyPr wrap="none"/>
                <a:lstStyle/>
                <a:p>
                  <a:endParaRPr lang="en-US"/>
                </a:p>
              </p:txBody>
            </p:sp>
          </p:grpSp>
          <p:grpSp>
            <p:nvGrpSpPr>
              <p:cNvPr id="19530" name="Group 351"/>
              <p:cNvGrpSpPr>
                <a:grpSpLocks/>
              </p:cNvGrpSpPr>
              <p:nvPr/>
            </p:nvGrpSpPr>
            <p:grpSpPr bwMode="auto">
              <a:xfrm>
                <a:off x="268" y="9696"/>
                <a:ext cx="1311" cy="1152"/>
                <a:chOff x="268" y="9696"/>
                <a:chExt cx="1311" cy="1152"/>
              </a:xfrm>
            </p:grpSpPr>
            <p:sp>
              <p:nvSpPr>
                <p:cNvPr id="19597" name="Rectangle 189"/>
                <p:cNvSpPr>
                  <a:spLocks noChangeArrowheads="1"/>
                </p:cNvSpPr>
                <p:nvPr/>
              </p:nvSpPr>
              <p:spPr bwMode="auto">
                <a:xfrm>
                  <a:off x="311" y="9696"/>
                  <a:ext cx="1225" cy="1152"/>
                </a:xfrm>
                <a:prstGeom prst="rect">
                  <a:avLst/>
                </a:prstGeom>
                <a:noFill/>
                <a:ln w="9525">
                  <a:noFill/>
                  <a:miter lim="800000"/>
                  <a:headEnd/>
                  <a:tailEnd/>
                </a:ln>
              </p:spPr>
              <p:txBody>
                <a:bodyPr/>
                <a:lstStyle/>
                <a:p>
                  <a:r>
                    <a:rPr lang="en-GB" sz="1000" b="1">
                      <a:latin typeface="Times New Roman" pitchFamily="18" charset="0"/>
                      <a:cs typeface="Times New Roman" pitchFamily="18" charset="0"/>
                    </a:rPr>
                    <a:t>Oblašenje, svlačenje, obuvanje cipela (zakopčavanje dugmadi, zavezivanje pertli)</a:t>
                  </a:r>
                  <a:endParaRPr lang="en-GB" sz="1100" b="1">
                    <a:latin typeface="Times YU" pitchFamily="18" charset="0"/>
                    <a:cs typeface="Times New Roman" pitchFamily="18" charset="0"/>
                  </a:endParaRPr>
                </a:p>
                <a:p>
                  <a:pPr eaLnBrk="0" hangingPunct="0"/>
                  <a:endParaRPr lang="en-GB" b="1">
                    <a:latin typeface="Times New Roman" pitchFamily="18" charset="0"/>
                  </a:endParaRPr>
                </a:p>
              </p:txBody>
            </p:sp>
            <p:sp>
              <p:nvSpPr>
                <p:cNvPr id="19598" name="Rectangle 350"/>
                <p:cNvSpPr>
                  <a:spLocks noChangeArrowheads="1"/>
                </p:cNvSpPr>
                <p:nvPr/>
              </p:nvSpPr>
              <p:spPr bwMode="auto">
                <a:xfrm>
                  <a:off x="268" y="9696"/>
                  <a:ext cx="1311" cy="1152"/>
                </a:xfrm>
                <a:prstGeom prst="rect">
                  <a:avLst/>
                </a:prstGeom>
                <a:noFill/>
                <a:ln w="7">
                  <a:solidFill>
                    <a:srgbClr val="A0A0A0"/>
                  </a:solidFill>
                  <a:miter lim="800000"/>
                  <a:headEnd/>
                  <a:tailEnd/>
                </a:ln>
              </p:spPr>
              <p:txBody>
                <a:bodyPr wrap="none"/>
                <a:lstStyle/>
                <a:p>
                  <a:endParaRPr lang="en-US"/>
                </a:p>
              </p:txBody>
            </p:sp>
          </p:grpSp>
          <p:grpSp>
            <p:nvGrpSpPr>
              <p:cNvPr id="19531" name="Group 353"/>
              <p:cNvGrpSpPr>
                <a:grpSpLocks/>
              </p:cNvGrpSpPr>
              <p:nvPr/>
            </p:nvGrpSpPr>
            <p:grpSpPr bwMode="auto">
              <a:xfrm>
                <a:off x="1579" y="9696"/>
                <a:ext cx="1026" cy="384"/>
                <a:chOff x="1579" y="9696"/>
                <a:chExt cx="1026" cy="384"/>
              </a:xfrm>
            </p:grpSpPr>
            <p:sp>
              <p:nvSpPr>
                <p:cNvPr id="19595" name="Rectangle 190"/>
                <p:cNvSpPr>
                  <a:spLocks noChangeArrowheads="1"/>
                </p:cNvSpPr>
                <p:nvPr/>
              </p:nvSpPr>
              <p:spPr bwMode="auto">
                <a:xfrm>
                  <a:off x="1622" y="9696"/>
                  <a:ext cx="940" cy="384"/>
                </a:xfrm>
                <a:prstGeom prst="rect">
                  <a:avLst/>
                </a:prstGeom>
                <a:noFill/>
                <a:ln w="9525">
                  <a:noFill/>
                  <a:miter lim="800000"/>
                  <a:headEnd/>
                  <a:tailEnd/>
                </a:ln>
              </p:spPr>
              <p:txBody>
                <a:bodyPr/>
                <a:lstStyle/>
                <a:p>
                  <a:r>
                    <a:rPr lang="en-GB" sz="1000" b="1">
                      <a:latin typeface="Times New Roman" pitchFamily="18" charset="0"/>
                      <a:cs typeface="Times New Roman" pitchFamily="18" charset="0"/>
                    </a:rPr>
                    <a:t>nije moguće</a:t>
                  </a:r>
                  <a:endParaRPr lang="en-GB" sz="1100" b="1">
                    <a:latin typeface="Times YU" pitchFamily="18" charset="0"/>
                    <a:cs typeface="Times New Roman" pitchFamily="18" charset="0"/>
                  </a:endParaRPr>
                </a:p>
                <a:p>
                  <a:pPr eaLnBrk="0" hangingPunct="0"/>
                  <a:endParaRPr lang="en-GB" b="1">
                    <a:latin typeface="Times New Roman" pitchFamily="18" charset="0"/>
                  </a:endParaRPr>
                </a:p>
              </p:txBody>
            </p:sp>
            <p:sp>
              <p:nvSpPr>
                <p:cNvPr id="19596" name="Rectangle 352"/>
                <p:cNvSpPr>
                  <a:spLocks noChangeArrowheads="1"/>
                </p:cNvSpPr>
                <p:nvPr/>
              </p:nvSpPr>
              <p:spPr bwMode="auto">
                <a:xfrm>
                  <a:off x="1579" y="9696"/>
                  <a:ext cx="1026" cy="384"/>
                </a:xfrm>
                <a:prstGeom prst="rect">
                  <a:avLst/>
                </a:prstGeom>
                <a:noFill/>
                <a:ln w="7">
                  <a:solidFill>
                    <a:srgbClr val="A0A0A0"/>
                  </a:solidFill>
                  <a:miter lim="800000"/>
                  <a:headEnd/>
                  <a:tailEnd/>
                </a:ln>
              </p:spPr>
              <p:txBody>
                <a:bodyPr wrap="none"/>
                <a:lstStyle/>
                <a:p>
                  <a:endParaRPr lang="en-US"/>
                </a:p>
              </p:txBody>
            </p:sp>
          </p:grpSp>
          <p:grpSp>
            <p:nvGrpSpPr>
              <p:cNvPr id="19532" name="Group 355"/>
              <p:cNvGrpSpPr>
                <a:grpSpLocks/>
              </p:cNvGrpSpPr>
              <p:nvPr/>
            </p:nvGrpSpPr>
            <p:grpSpPr bwMode="auto">
              <a:xfrm>
                <a:off x="2605" y="9696"/>
                <a:ext cx="1026" cy="384"/>
                <a:chOff x="2605" y="9696"/>
                <a:chExt cx="1026" cy="384"/>
              </a:xfrm>
            </p:grpSpPr>
            <p:sp>
              <p:nvSpPr>
                <p:cNvPr id="19593" name="Rectangle 191"/>
                <p:cNvSpPr>
                  <a:spLocks noChangeArrowheads="1"/>
                </p:cNvSpPr>
                <p:nvPr/>
              </p:nvSpPr>
              <p:spPr bwMode="auto">
                <a:xfrm>
                  <a:off x="2648" y="9696"/>
                  <a:ext cx="940" cy="384"/>
                </a:xfrm>
                <a:prstGeom prst="rect">
                  <a:avLst/>
                </a:prstGeom>
                <a:noFill/>
                <a:ln w="9525">
                  <a:noFill/>
                  <a:miter lim="800000"/>
                  <a:headEnd/>
                  <a:tailEnd/>
                </a:ln>
              </p:spPr>
              <p:txBody>
                <a:bodyPr/>
                <a:lstStyle/>
                <a:p>
                  <a:r>
                    <a:rPr lang="en-GB" sz="1000" b="1">
                      <a:latin typeface="Times New Roman" pitchFamily="18" charset="0"/>
                      <a:cs typeface="Times New Roman" pitchFamily="18" charset="0"/>
                    </a:rPr>
                    <a:t>0</a:t>
                  </a:r>
                  <a:endParaRPr lang="en-GB" sz="1100" b="1">
                    <a:latin typeface="Times YU" pitchFamily="18" charset="0"/>
                    <a:cs typeface="Times New Roman" pitchFamily="18" charset="0"/>
                  </a:endParaRPr>
                </a:p>
                <a:p>
                  <a:pPr eaLnBrk="0" hangingPunct="0"/>
                  <a:endParaRPr lang="en-GB" b="1">
                    <a:latin typeface="Times New Roman" pitchFamily="18" charset="0"/>
                  </a:endParaRPr>
                </a:p>
              </p:txBody>
            </p:sp>
            <p:sp>
              <p:nvSpPr>
                <p:cNvPr id="19594" name="Rectangle 354"/>
                <p:cNvSpPr>
                  <a:spLocks noChangeArrowheads="1"/>
                </p:cNvSpPr>
                <p:nvPr/>
              </p:nvSpPr>
              <p:spPr bwMode="auto">
                <a:xfrm>
                  <a:off x="2605" y="9696"/>
                  <a:ext cx="1026" cy="384"/>
                </a:xfrm>
                <a:prstGeom prst="rect">
                  <a:avLst/>
                </a:prstGeom>
                <a:noFill/>
                <a:ln w="7">
                  <a:solidFill>
                    <a:srgbClr val="A0A0A0"/>
                  </a:solidFill>
                  <a:miter lim="800000"/>
                  <a:headEnd/>
                  <a:tailEnd/>
                </a:ln>
              </p:spPr>
              <p:txBody>
                <a:bodyPr wrap="none"/>
                <a:lstStyle/>
                <a:p>
                  <a:endParaRPr lang="en-US"/>
                </a:p>
              </p:txBody>
            </p:sp>
          </p:grpSp>
          <p:grpSp>
            <p:nvGrpSpPr>
              <p:cNvPr id="19533" name="Group 357"/>
              <p:cNvGrpSpPr>
                <a:grpSpLocks/>
              </p:cNvGrpSpPr>
              <p:nvPr/>
            </p:nvGrpSpPr>
            <p:grpSpPr bwMode="auto">
              <a:xfrm>
                <a:off x="1579" y="10080"/>
                <a:ext cx="1026" cy="384"/>
                <a:chOff x="1579" y="10080"/>
                <a:chExt cx="1026" cy="384"/>
              </a:xfrm>
            </p:grpSpPr>
            <p:sp>
              <p:nvSpPr>
                <p:cNvPr id="19591" name="Rectangle 192"/>
                <p:cNvSpPr>
                  <a:spLocks noChangeArrowheads="1"/>
                </p:cNvSpPr>
                <p:nvPr/>
              </p:nvSpPr>
              <p:spPr bwMode="auto">
                <a:xfrm>
                  <a:off x="1622" y="10080"/>
                  <a:ext cx="940" cy="384"/>
                </a:xfrm>
                <a:prstGeom prst="rect">
                  <a:avLst/>
                </a:prstGeom>
                <a:noFill/>
                <a:ln w="9525">
                  <a:noFill/>
                  <a:miter lim="800000"/>
                  <a:headEnd/>
                  <a:tailEnd/>
                </a:ln>
              </p:spPr>
              <p:txBody>
                <a:bodyPr/>
                <a:lstStyle/>
                <a:p>
                  <a:r>
                    <a:rPr lang="en-GB" sz="1000" b="1">
                      <a:latin typeface="Times New Roman" pitchFamily="18" charset="0"/>
                      <a:cs typeface="Times New Roman" pitchFamily="18" charset="0"/>
                    </a:rPr>
                    <a:t>uz pomoć</a:t>
                  </a:r>
                  <a:endParaRPr lang="en-GB" sz="1100" b="1">
                    <a:latin typeface="Times YU" pitchFamily="18" charset="0"/>
                    <a:cs typeface="Times New Roman" pitchFamily="18" charset="0"/>
                  </a:endParaRPr>
                </a:p>
                <a:p>
                  <a:pPr eaLnBrk="0" hangingPunct="0"/>
                  <a:endParaRPr lang="en-GB" b="1">
                    <a:latin typeface="Times New Roman" pitchFamily="18" charset="0"/>
                  </a:endParaRPr>
                </a:p>
              </p:txBody>
            </p:sp>
            <p:sp>
              <p:nvSpPr>
                <p:cNvPr id="19592" name="Rectangle 356"/>
                <p:cNvSpPr>
                  <a:spLocks noChangeArrowheads="1"/>
                </p:cNvSpPr>
                <p:nvPr/>
              </p:nvSpPr>
              <p:spPr bwMode="auto">
                <a:xfrm>
                  <a:off x="1579" y="10080"/>
                  <a:ext cx="1026" cy="384"/>
                </a:xfrm>
                <a:prstGeom prst="rect">
                  <a:avLst/>
                </a:prstGeom>
                <a:noFill/>
                <a:ln w="7">
                  <a:solidFill>
                    <a:srgbClr val="A0A0A0"/>
                  </a:solidFill>
                  <a:miter lim="800000"/>
                  <a:headEnd/>
                  <a:tailEnd/>
                </a:ln>
              </p:spPr>
              <p:txBody>
                <a:bodyPr wrap="none"/>
                <a:lstStyle/>
                <a:p>
                  <a:endParaRPr lang="en-US"/>
                </a:p>
              </p:txBody>
            </p:sp>
          </p:grpSp>
          <p:grpSp>
            <p:nvGrpSpPr>
              <p:cNvPr id="19534" name="Group 359"/>
              <p:cNvGrpSpPr>
                <a:grpSpLocks/>
              </p:cNvGrpSpPr>
              <p:nvPr/>
            </p:nvGrpSpPr>
            <p:grpSpPr bwMode="auto">
              <a:xfrm>
                <a:off x="2605" y="10080"/>
                <a:ext cx="1026" cy="384"/>
                <a:chOff x="2605" y="10080"/>
                <a:chExt cx="1026" cy="384"/>
              </a:xfrm>
            </p:grpSpPr>
            <p:sp>
              <p:nvSpPr>
                <p:cNvPr id="19589" name="Rectangle 193"/>
                <p:cNvSpPr>
                  <a:spLocks noChangeArrowheads="1"/>
                </p:cNvSpPr>
                <p:nvPr/>
              </p:nvSpPr>
              <p:spPr bwMode="auto">
                <a:xfrm>
                  <a:off x="2648" y="10080"/>
                  <a:ext cx="940" cy="384"/>
                </a:xfrm>
                <a:prstGeom prst="rect">
                  <a:avLst/>
                </a:prstGeom>
                <a:noFill/>
                <a:ln w="9525">
                  <a:noFill/>
                  <a:miter lim="800000"/>
                  <a:headEnd/>
                  <a:tailEnd/>
                </a:ln>
              </p:spPr>
              <p:txBody>
                <a:bodyPr/>
                <a:lstStyle/>
                <a:p>
                  <a:r>
                    <a:rPr lang="en-GB" sz="1000" b="1">
                      <a:latin typeface="Times New Roman" pitchFamily="18" charset="0"/>
                      <a:cs typeface="Times New Roman" pitchFamily="18" charset="0"/>
                    </a:rPr>
                    <a:t>5</a:t>
                  </a:r>
                  <a:endParaRPr lang="en-GB" sz="1100" b="1">
                    <a:latin typeface="Times YU" pitchFamily="18" charset="0"/>
                    <a:cs typeface="Times New Roman" pitchFamily="18" charset="0"/>
                  </a:endParaRPr>
                </a:p>
                <a:p>
                  <a:pPr eaLnBrk="0" hangingPunct="0"/>
                  <a:endParaRPr lang="en-GB" b="1">
                    <a:latin typeface="Times New Roman" pitchFamily="18" charset="0"/>
                  </a:endParaRPr>
                </a:p>
              </p:txBody>
            </p:sp>
            <p:sp>
              <p:nvSpPr>
                <p:cNvPr id="19590" name="Rectangle 358"/>
                <p:cNvSpPr>
                  <a:spLocks noChangeArrowheads="1"/>
                </p:cNvSpPr>
                <p:nvPr/>
              </p:nvSpPr>
              <p:spPr bwMode="auto">
                <a:xfrm>
                  <a:off x="2605" y="10080"/>
                  <a:ext cx="1026" cy="384"/>
                </a:xfrm>
                <a:prstGeom prst="rect">
                  <a:avLst/>
                </a:prstGeom>
                <a:noFill/>
                <a:ln w="7">
                  <a:solidFill>
                    <a:srgbClr val="A0A0A0"/>
                  </a:solidFill>
                  <a:miter lim="800000"/>
                  <a:headEnd/>
                  <a:tailEnd/>
                </a:ln>
              </p:spPr>
              <p:txBody>
                <a:bodyPr wrap="none"/>
                <a:lstStyle/>
                <a:p>
                  <a:endParaRPr lang="en-US"/>
                </a:p>
              </p:txBody>
            </p:sp>
          </p:grpSp>
          <p:grpSp>
            <p:nvGrpSpPr>
              <p:cNvPr id="19535" name="Group 361"/>
              <p:cNvGrpSpPr>
                <a:grpSpLocks/>
              </p:cNvGrpSpPr>
              <p:nvPr/>
            </p:nvGrpSpPr>
            <p:grpSpPr bwMode="auto">
              <a:xfrm>
                <a:off x="1579" y="10464"/>
                <a:ext cx="1026" cy="384"/>
                <a:chOff x="1579" y="10464"/>
                <a:chExt cx="1026" cy="384"/>
              </a:xfrm>
            </p:grpSpPr>
            <p:sp>
              <p:nvSpPr>
                <p:cNvPr id="19587" name="Rectangle 194"/>
                <p:cNvSpPr>
                  <a:spLocks noChangeArrowheads="1"/>
                </p:cNvSpPr>
                <p:nvPr/>
              </p:nvSpPr>
              <p:spPr bwMode="auto">
                <a:xfrm>
                  <a:off x="1622" y="10464"/>
                  <a:ext cx="940" cy="384"/>
                </a:xfrm>
                <a:prstGeom prst="rect">
                  <a:avLst/>
                </a:prstGeom>
                <a:noFill/>
                <a:ln w="9525">
                  <a:noFill/>
                  <a:miter lim="800000"/>
                  <a:headEnd/>
                  <a:tailEnd/>
                </a:ln>
              </p:spPr>
              <p:txBody>
                <a:bodyPr/>
                <a:lstStyle/>
                <a:p>
                  <a:r>
                    <a:rPr lang="en-GB" sz="1000" b="1">
                      <a:latin typeface="Times New Roman" pitchFamily="18" charset="0"/>
                      <a:cs typeface="Times New Roman" pitchFamily="18" charset="0"/>
                    </a:rPr>
                    <a:t>samostalno</a:t>
                  </a:r>
                  <a:endParaRPr lang="en-GB" sz="1100" b="1">
                    <a:latin typeface="Times YU" pitchFamily="18" charset="0"/>
                    <a:cs typeface="Times New Roman" pitchFamily="18" charset="0"/>
                  </a:endParaRPr>
                </a:p>
                <a:p>
                  <a:pPr eaLnBrk="0" hangingPunct="0"/>
                  <a:endParaRPr lang="en-GB" b="1">
                    <a:latin typeface="Times New Roman" pitchFamily="18" charset="0"/>
                  </a:endParaRPr>
                </a:p>
              </p:txBody>
            </p:sp>
            <p:sp>
              <p:nvSpPr>
                <p:cNvPr id="19588" name="Rectangle 360"/>
                <p:cNvSpPr>
                  <a:spLocks noChangeArrowheads="1"/>
                </p:cNvSpPr>
                <p:nvPr/>
              </p:nvSpPr>
              <p:spPr bwMode="auto">
                <a:xfrm>
                  <a:off x="1579" y="10464"/>
                  <a:ext cx="1026" cy="384"/>
                </a:xfrm>
                <a:prstGeom prst="rect">
                  <a:avLst/>
                </a:prstGeom>
                <a:noFill/>
                <a:ln w="7">
                  <a:solidFill>
                    <a:srgbClr val="A0A0A0"/>
                  </a:solidFill>
                  <a:miter lim="800000"/>
                  <a:headEnd/>
                  <a:tailEnd/>
                </a:ln>
              </p:spPr>
              <p:txBody>
                <a:bodyPr wrap="none"/>
                <a:lstStyle/>
                <a:p>
                  <a:endParaRPr lang="en-US"/>
                </a:p>
              </p:txBody>
            </p:sp>
          </p:grpSp>
          <p:grpSp>
            <p:nvGrpSpPr>
              <p:cNvPr id="19536" name="Group 363"/>
              <p:cNvGrpSpPr>
                <a:grpSpLocks/>
              </p:cNvGrpSpPr>
              <p:nvPr/>
            </p:nvGrpSpPr>
            <p:grpSpPr bwMode="auto">
              <a:xfrm>
                <a:off x="2605" y="10464"/>
                <a:ext cx="1026" cy="384"/>
                <a:chOff x="2605" y="10464"/>
                <a:chExt cx="1026" cy="384"/>
              </a:xfrm>
            </p:grpSpPr>
            <p:sp>
              <p:nvSpPr>
                <p:cNvPr id="19585" name="Rectangle 195"/>
                <p:cNvSpPr>
                  <a:spLocks noChangeArrowheads="1"/>
                </p:cNvSpPr>
                <p:nvPr/>
              </p:nvSpPr>
              <p:spPr bwMode="auto">
                <a:xfrm>
                  <a:off x="2648" y="10464"/>
                  <a:ext cx="940" cy="384"/>
                </a:xfrm>
                <a:prstGeom prst="rect">
                  <a:avLst/>
                </a:prstGeom>
                <a:noFill/>
                <a:ln w="9525">
                  <a:noFill/>
                  <a:miter lim="800000"/>
                  <a:headEnd/>
                  <a:tailEnd/>
                </a:ln>
              </p:spPr>
              <p:txBody>
                <a:bodyPr/>
                <a:lstStyle/>
                <a:p>
                  <a:r>
                    <a:rPr lang="en-GB" sz="1000" b="1">
                      <a:latin typeface="Times New Roman" pitchFamily="18" charset="0"/>
                      <a:cs typeface="Times New Roman" pitchFamily="18" charset="0"/>
                    </a:rPr>
                    <a:t>10</a:t>
                  </a:r>
                  <a:endParaRPr lang="en-GB" sz="1100" b="1">
                    <a:latin typeface="Times YU" pitchFamily="18" charset="0"/>
                    <a:cs typeface="Times New Roman" pitchFamily="18" charset="0"/>
                  </a:endParaRPr>
                </a:p>
                <a:p>
                  <a:pPr eaLnBrk="0" hangingPunct="0"/>
                  <a:endParaRPr lang="en-GB" b="1">
                    <a:latin typeface="Times New Roman" pitchFamily="18" charset="0"/>
                  </a:endParaRPr>
                </a:p>
              </p:txBody>
            </p:sp>
            <p:sp>
              <p:nvSpPr>
                <p:cNvPr id="19586" name="Rectangle 362"/>
                <p:cNvSpPr>
                  <a:spLocks noChangeArrowheads="1"/>
                </p:cNvSpPr>
                <p:nvPr/>
              </p:nvSpPr>
              <p:spPr bwMode="auto">
                <a:xfrm>
                  <a:off x="2605" y="10464"/>
                  <a:ext cx="1026" cy="384"/>
                </a:xfrm>
                <a:prstGeom prst="rect">
                  <a:avLst/>
                </a:prstGeom>
                <a:noFill/>
                <a:ln w="7">
                  <a:solidFill>
                    <a:srgbClr val="A0A0A0"/>
                  </a:solidFill>
                  <a:miter lim="800000"/>
                  <a:headEnd/>
                  <a:tailEnd/>
                </a:ln>
              </p:spPr>
              <p:txBody>
                <a:bodyPr wrap="none"/>
                <a:lstStyle/>
                <a:p>
                  <a:endParaRPr lang="en-US"/>
                </a:p>
              </p:txBody>
            </p:sp>
          </p:grpSp>
          <p:grpSp>
            <p:nvGrpSpPr>
              <p:cNvPr id="19537" name="Group 365"/>
              <p:cNvGrpSpPr>
                <a:grpSpLocks/>
              </p:cNvGrpSpPr>
              <p:nvPr/>
            </p:nvGrpSpPr>
            <p:grpSpPr bwMode="auto">
              <a:xfrm>
                <a:off x="0" y="10848"/>
                <a:ext cx="268" cy="1152"/>
                <a:chOff x="0" y="10848"/>
                <a:chExt cx="268" cy="1152"/>
              </a:xfrm>
            </p:grpSpPr>
            <p:sp>
              <p:nvSpPr>
                <p:cNvPr id="19583" name="Rectangle 196"/>
                <p:cNvSpPr>
                  <a:spLocks noChangeArrowheads="1"/>
                </p:cNvSpPr>
                <p:nvPr/>
              </p:nvSpPr>
              <p:spPr bwMode="auto">
                <a:xfrm>
                  <a:off x="43" y="10848"/>
                  <a:ext cx="182" cy="1152"/>
                </a:xfrm>
                <a:prstGeom prst="rect">
                  <a:avLst/>
                </a:prstGeom>
                <a:noFill/>
                <a:ln w="9525">
                  <a:noFill/>
                  <a:miter lim="800000"/>
                  <a:headEnd/>
                  <a:tailEnd/>
                </a:ln>
              </p:spPr>
              <p:txBody>
                <a:bodyPr/>
                <a:lstStyle/>
                <a:p>
                  <a:r>
                    <a:rPr lang="en-GB" sz="1000" b="1">
                      <a:latin typeface="Times New Roman" pitchFamily="18" charset="0"/>
                      <a:cs typeface="Times New Roman" pitchFamily="18" charset="0"/>
                    </a:rPr>
                    <a:t>9</a:t>
                  </a:r>
                  <a:endParaRPr lang="en-GB" sz="1100" b="1">
                    <a:latin typeface="Times YU" pitchFamily="18" charset="0"/>
                    <a:cs typeface="Times New Roman" pitchFamily="18" charset="0"/>
                  </a:endParaRPr>
                </a:p>
                <a:p>
                  <a:pPr eaLnBrk="0" hangingPunct="0"/>
                  <a:endParaRPr lang="en-GB" b="1">
                    <a:latin typeface="Times New Roman" pitchFamily="18" charset="0"/>
                  </a:endParaRPr>
                </a:p>
              </p:txBody>
            </p:sp>
            <p:sp>
              <p:nvSpPr>
                <p:cNvPr id="19584" name="Rectangle 364"/>
                <p:cNvSpPr>
                  <a:spLocks noChangeArrowheads="1"/>
                </p:cNvSpPr>
                <p:nvPr/>
              </p:nvSpPr>
              <p:spPr bwMode="auto">
                <a:xfrm>
                  <a:off x="0" y="10848"/>
                  <a:ext cx="268" cy="1152"/>
                </a:xfrm>
                <a:prstGeom prst="rect">
                  <a:avLst/>
                </a:prstGeom>
                <a:noFill/>
                <a:ln w="7">
                  <a:solidFill>
                    <a:srgbClr val="A0A0A0"/>
                  </a:solidFill>
                  <a:miter lim="800000"/>
                  <a:headEnd/>
                  <a:tailEnd/>
                </a:ln>
              </p:spPr>
              <p:txBody>
                <a:bodyPr wrap="none"/>
                <a:lstStyle/>
                <a:p>
                  <a:endParaRPr lang="en-US"/>
                </a:p>
              </p:txBody>
            </p:sp>
          </p:grpSp>
          <p:grpSp>
            <p:nvGrpSpPr>
              <p:cNvPr id="19538" name="Group 367"/>
              <p:cNvGrpSpPr>
                <a:grpSpLocks/>
              </p:cNvGrpSpPr>
              <p:nvPr/>
            </p:nvGrpSpPr>
            <p:grpSpPr bwMode="auto">
              <a:xfrm>
                <a:off x="268" y="10848"/>
                <a:ext cx="1311" cy="1152"/>
                <a:chOff x="268" y="10848"/>
                <a:chExt cx="1311" cy="1152"/>
              </a:xfrm>
            </p:grpSpPr>
            <p:sp>
              <p:nvSpPr>
                <p:cNvPr id="19581" name="Rectangle 197"/>
                <p:cNvSpPr>
                  <a:spLocks noChangeArrowheads="1"/>
                </p:cNvSpPr>
                <p:nvPr/>
              </p:nvSpPr>
              <p:spPr bwMode="auto">
                <a:xfrm>
                  <a:off x="311" y="10848"/>
                  <a:ext cx="1225" cy="1152"/>
                </a:xfrm>
                <a:prstGeom prst="rect">
                  <a:avLst/>
                </a:prstGeom>
                <a:noFill/>
                <a:ln w="9525">
                  <a:noFill/>
                  <a:miter lim="800000"/>
                  <a:headEnd/>
                  <a:tailEnd/>
                </a:ln>
              </p:spPr>
              <p:txBody>
                <a:bodyPr/>
                <a:lstStyle/>
                <a:p>
                  <a:r>
                    <a:rPr lang="en-GB" sz="1000" b="1">
                      <a:latin typeface="Times New Roman" pitchFamily="18" charset="0"/>
                      <a:cs typeface="Times New Roman" pitchFamily="18" charset="0"/>
                    </a:rPr>
                    <a:t>Kontrola defekacije</a:t>
                  </a:r>
                  <a:endParaRPr lang="en-GB" sz="1100" b="1">
                    <a:latin typeface="Times YU" pitchFamily="18" charset="0"/>
                    <a:cs typeface="Times New Roman" pitchFamily="18" charset="0"/>
                  </a:endParaRPr>
                </a:p>
                <a:p>
                  <a:pPr eaLnBrk="0" hangingPunct="0"/>
                  <a:endParaRPr lang="en-GB" b="1">
                    <a:latin typeface="Times New Roman" pitchFamily="18" charset="0"/>
                  </a:endParaRPr>
                </a:p>
              </p:txBody>
            </p:sp>
            <p:sp>
              <p:nvSpPr>
                <p:cNvPr id="19582" name="Rectangle 366"/>
                <p:cNvSpPr>
                  <a:spLocks noChangeArrowheads="1"/>
                </p:cNvSpPr>
                <p:nvPr/>
              </p:nvSpPr>
              <p:spPr bwMode="auto">
                <a:xfrm>
                  <a:off x="268" y="10848"/>
                  <a:ext cx="1311" cy="1152"/>
                </a:xfrm>
                <a:prstGeom prst="rect">
                  <a:avLst/>
                </a:prstGeom>
                <a:noFill/>
                <a:ln w="7">
                  <a:solidFill>
                    <a:srgbClr val="A0A0A0"/>
                  </a:solidFill>
                  <a:miter lim="800000"/>
                  <a:headEnd/>
                  <a:tailEnd/>
                </a:ln>
              </p:spPr>
              <p:txBody>
                <a:bodyPr wrap="none"/>
                <a:lstStyle/>
                <a:p>
                  <a:endParaRPr lang="en-US"/>
                </a:p>
              </p:txBody>
            </p:sp>
          </p:grpSp>
          <p:grpSp>
            <p:nvGrpSpPr>
              <p:cNvPr id="19539" name="Group 369"/>
              <p:cNvGrpSpPr>
                <a:grpSpLocks/>
              </p:cNvGrpSpPr>
              <p:nvPr/>
            </p:nvGrpSpPr>
            <p:grpSpPr bwMode="auto">
              <a:xfrm>
                <a:off x="1579" y="10848"/>
                <a:ext cx="1026" cy="384"/>
                <a:chOff x="1579" y="10848"/>
                <a:chExt cx="1026" cy="384"/>
              </a:xfrm>
            </p:grpSpPr>
            <p:sp>
              <p:nvSpPr>
                <p:cNvPr id="19579" name="Rectangle 198"/>
                <p:cNvSpPr>
                  <a:spLocks noChangeArrowheads="1"/>
                </p:cNvSpPr>
                <p:nvPr/>
              </p:nvSpPr>
              <p:spPr bwMode="auto">
                <a:xfrm>
                  <a:off x="1622" y="10848"/>
                  <a:ext cx="940" cy="384"/>
                </a:xfrm>
                <a:prstGeom prst="rect">
                  <a:avLst/>
                </a:prstGeom>
                <a:noFill/>
                <a:ln w="9525">
                  <a:noFill/>
                  <a:miter lim="800000"/>
                  <a:headEnd/>
                  <a:tailEnd/>
                </a:ln>
              </p:spPr>
              <p:txBody>
                <a:bodyPr/>
                <a:lstStyle/>
                <a:p>
                  <a:r>
                    <a:rPr lang="en-GB" sz="1000" b="1">
                      <a:latin typeface="Times New Roman" pitchFamily="18" charset="0"/>
                      <a:cs typeface="Times New Roman" pitchFamily="18" charset="0"/>
                    </a:rPr>
                    <a:t>nije moguće</a:t>
                  </a:r>
                  <a:endParaRPr lang="en-GB" sz="1100" b="1">
                    <a:latin typeface="Times YU" pitchFamily="18" charset="0"/>
                    <a:cs typeface="Times New Roman" pitchFamily="18" charset="0"/>
                  </a:endParaRPr>
                </a:p>
                <a:p>
                  <a:pPr eaLnBrk="0" hangingPunct="0"/>
                  <a:endParaRPr lang="en-GB" b="1">
                    <a:latin typeface="Times New Roman" pitchFamily="18" charset="0"/>
                  </a:endParaRPr>
                </a:p>
              </p:txBody>
            </p:sp>
            <p:sp>
              <p:nvSpPr>
                <p:cNvPr id="19580" name="Rectangle 368"/>
                <p:cNvSpPr>
                  <a:spLocks noChangeArrowheads="1"/>
                </p:cNvSpPr>
                <p:nvPr/>
              </p:nvSpPr>
              <p:spPr bwMode="auto">
                <a:xfrm>
                  <a:off x="1579" y="10848"/>
                  <a:ext cx="1026" cy="384"/>
                </a:xfrm>
                <a:prstGeom prst="rect">
                  <a:avLst/>
                </a:prstGeom>
                <a:noFill/>
                <a:ln w="7">
                  <a:solidFill>
                    <a:srgbClr val="A0A0A0"/>
                  </a:solidFill>
                  <a:miter lim="800000"/>
                  <a:headEnd/>
                  <a:tailEnd/>
                </a:ln>
              </p:spPr>
              <p:txBody>
                <a:bodyPr wrap="none"/>
                <a:lstStyle/>
                <a:p>
                  <a:endParaRPr lang="en-US"/>
                </a:p>
              </p:txBody>
            </p:sp>
          </p:grpSp>
          <p:grpSp>
            <p:nvGrpSpPr>
              <p:cNvPr id="19540" name="Group 371"/>
              <p:cNvGrpSpPr>
                <a:grpSpLocks/>
              </p:cNvGrpSpPr>
              <p:nvPr/>
            </p:nvGrpSpPr>
            <p:grpSpPr bwMode="auto">
              <a:xfrm>
                <a:off x="2605" y="10848"/>
                <a:ext cx="1026" cy="384"/>
                <a:chOff x="2605" y="10848"/>
                <a:chExt cx="1026" cy="384"/>
              </a:xfrm>
            </p:grpSpPr>
            <p:sp>
              <p:nvSpPr>
                <p:cNvPr id="19577" name="Rectangle 199"/>
                <p:cNvSpPr>
                  <a:spLocks noChangeArrowheads="1"/>
                </p:cNvSpPr>
                <p:nvPr/>
              </p:nvSpPr>
              <p:spPr bwMode="auto">
                <a:xfrm>
                  <a:off x="2648" y="10848"/>
                  <a:ext cx="940" cy="384"/>
                </a:xfrm>
                <a:prstGeom prst="rect">
                  <a:avLst/>
                </a:prstGeom>
                <a:noFill/>
                <a:ln w="9525">
                  <a:noFill/>
                  <a:miter lim="800000"/>
                  <a:headEnd/>
                  <a:tailEnd/>
                </a:ln>
              </p:spPr>
              <p:txBody>
                <a:bodyPr/>
                <a:lstStyle/>
                <a:p>
                  <a:r>
                    <a:rPr lang="en-GB" sz="1000" b="1">
                      <a:latin typeface="Times New Roman" pitchFamily="18" charset="0"/>
                      <a:cs typeface="Times New Roman" pitchFamily="18" charset="0"/>
                    </a:rPr>
                    <a:t>0</a:t>
                  </a:r>
                  <a:endParaRPr lang="en-GB" sz="1100" b="1">
                    <a:latin typeface="Times YU" pitchFamily="18" charset="0"/>
                    <a:cs typeface="Times New Roman" pitchFamily="18" charset="0"/>
                  </a:endParaRPr>
                </a:p>
                <a:p>
                  <a:pPr eaLnBrk="0" hangingPunct="0"/>
                  <a:endParaRPr lang="en-GB" b="1">
                    <a:latin typeface="Times New Roman" pitchFamily="18" charset="0"/>
                  </a:endParaRPr>
                </a:p>
              </p:txBody>
            </p:sp>
            <p:sp>
              <p:nvSpPr>
                <p:cNvPr id="19578" name="Rectangle 370"/>
                <p:cNvSpPr>
                  <a:spLocks noChangeArrowheads="1"/>
                </p:cNvSpPr>
                <p:nvPr/>
              </p:nvSpPr>
              <p:spPr bwMode="auto">
                <a:xfrm>
                  <a:off x="2605" y="10848"/>
                  <a:ext cx="1026" cy="384"/>
                </a:xfrm>
                <a:prstGeom prst="rect">
                  <a:avLst/>
                </a:prstGeom>
                <a:noFill/>
                <a:ln w="7">
                  <a:solidFill>
                    <a:srgbClr val="A0A0A0"/>
                  </a:solidFill>
                  <a:miter lim="800000"/>
                  <a:headEnd/>
                  <a:tailEnd/>
                </a:ln>
              </p:spPr>
              <p:txBody>
                <a:bodyPr wrap="none"/>
                <a:lstStyle/>
                <a:p>
                  <a:endParaRPr lang="en-US"/>
                </a:p>
              </p:txBody>
            </p:sp>
          </p:grpSp>
          <p:grpSp>
            <p:nvGrpSpPr>
              <p:cNvPr id="19541" name="Group 373"/>
              <p:cNvGrpSpPr>
                <a:grpSpLocks/>
              </p:cNvGrpSpPr>
              <p:nvPr/>
            </p:nvGrpSpPr>
            <p:grpSpPr bwMode="auto">
              <a:xfrm>
                <a:off x="1579" y="11232"/>
                <a:ext cx="1026" cy="384"/>
                <a:chOff x="1579" y="11232"/>
                <a:chExt cx="1026" cy="384"/>
              </a:xfrm>
            </p:grpSpPr>
            <p:sp>
              <p:nvSpPr>
                <p:cNvPr id="19575" name="Rectangle 200"/>
                <p:cNvSpPr>
                  <a:spLocks noChangeArrowheads="1"/>
                </p:cNvSpPr>
                <p:nvPr/>
              </p:nvSpPr>
              <p:spPr bwMode="auto">
                <a:xfrm>
                  <a:off x="1622" y="11232"/>
                  <a:ext cx="940" cy="384"/>
                </a:xfrm>
                <a:prstGeom prst="rect">
                  <a:avLst/>
                </a:prstGeom>
                <a:noFill/>
                <a:ln w="9525">
                  <a:noFill/>
                  <a:miter lim="800000"/>
                  <a:headEnd/>
                  <a:tailEnd/>
                </a:ln>
              </p:spPr>
              <p:txBody>
                <a:bodyPr/>
                <a:lstStyle/>
                <a:p>
                  <a:r>
                    <a:rPr lang="en-GB" sz="1000" b="1">
                      <a:latin typeface="Times New Roman" pitchFamily="18" charset="0"/>
                      <a:cs typeface="Times New Roman" pitchFamily="18" charset="0"/>
                    </a:rPr>
                    <a:t>uz pomoć</a:t>
                  </a:r>
                  <a:endParaRPr lang="en-GB" sz="1100" b="1">
                    <a:latin typeface="Times YU" pitchFamily="18" charset="0"/>
                    <a:cs typeface="Times New Roman" pitchFamily="18" charset="0"/>
                  </a:endParaRPr>
                </a:p>
                <a:p>
                  <a:pPr eaLnBrk="0" hangingPunct="0"/>
                  <a:endParaRPr lang="en-GB" b="1">
                    <a:latin typeface="Times New Roman" pitchFamily="18" charset="0"/>
                  </a:endParaRPr>
                </a:p>
              </p:txBody>
            </p:sp>
            <p:sp>
              <p:nvSpPr>
                <p:cNvPr id="19576" name="Rectangle 372"/>
                <p:cNvSpPr>
                  <a:spLocks noChangeArrowheads="1"/>
                </p:cNvSpPr>
                <p:nvPr/>
              </p:nvSpPr>
              <p:spPr bwMode="auto">
                <a:xfrm>
                  <a:off x="1579" y="11232"/>
                  <a:ext cx="1026" cy="384"/>
                </a:xfrm>
                <a:prstGeom prst="rect">
                  <a:avLst/>
                </a:prstGeom>
                <a:noFill/>
                <a:ln w="7">
                  <a:solidFill>
                    <a:srgbClr val="A0A0A0"/>
                  </a:solidFill>
                  <a:miter lim="800000"/>
                  <a:headEnd/>
                  <a:tailEnd/>
                </a:ln>
              </p:spPr>
              <p:txBody>
                <a:bodyPr wrap="none"/>
                <a:lstStyle/>
                <a:p>
                  <a:endParaRPr lang="en-US"/>
                </a:p>
              </p:txBody>
            </p:sp>
          </p:grpSp>
          <p:grpSp>
            <p:nvGrpSpPr>
              <p:cNvPr id="19542" name="Group 375"/>
              <p:cNvGrpSpPr>
                <a:grpSpLocks/>
              </p:cNvGrpSpPr>
              <p:nvPr/>
            </p:nvGrpSpPr>
            <p:grpSpPr bwMode="auto">
              <a:xfrm>
                <a:off x="2605" y="11232"/>
                <a:ext cx="1026" cy="384"/>
                <a:chOff x="2605" y="11232"/>
                <a:chExt cx="1026" cy="384"/>
              </a:xfrm>
            </p:grpSpPr>
            <p:sp>
              <p:nvSpPr>
                <p:cNvPr id="19573" name="Rectangle 201"/>
                <p:cNvSpPr>
                  <a:spLocks noChangeArrowheads="1"/>
                </p:cNvSpPr>
                <p:nvPr/>
              </p:nvSpPr>
              <p:spPr bwMode="auto">
                <a:xfrm>
                  <a:off x="2648" y="11232"/>
                  <a:ext cx="940" cy="384"/>
                </a:xfrm>
                <a:prstGeom prst="rect">
                  <a:avLst/>
                </a:prstGeom>
                <a:noFill/>
                <a:ln w="9525">
                  <a:noFill/>
                  <a:miter lim="800000"/>
                  <a:headEnd/>
                  <a:tailEnd/>
                </a:ln>
              </p:spPr>
              <p:txBody>
                <a:bodyPr/>
                <a:lstStyle/>
                <a:p>
                  <a:r>
                    <a:rPr lang="en-GB" sz="1000" b="1">
                      <a:latin typeface="Times New Roman" pitchFamily="18" charset="0"/>
                      <a:cs typeface="Times New Roman" pitchFamily="18" charset="0"/>
                    </a:rPr>
                    <a:t>5</a:t>
                  </a:r>
                  <a:endParaRPr lang="en-GB" sz="1100" b="1">
                    <a:latin typeface="Times YU" pitchFamily="18" charset="0"/>
                    <a:cs typeface="Times New Roman" pitchFamily="18" charset="0"/>
                  </a:endParaRPr>
                </a:p>
                <a:p>
                  <a:pPr eaLnBrk="0" hangingPunct="0"/>
                  <a:endParaRPr lang="en-GB" b="1">
                    <a:latin typeface="Times New Roman" pitchFamily="18" charset="0"/>
                  </a:endParaRPr>
                </a:p>
              </p:txBody>
            </p:sp>
            <p:sp>
              <p:nvSpPr>
                <p:cNvPr id="19574" name="Rectangle 374"/>
                <p:cNvSpPr>
                  <a:spLocks noChangeArrowheads="1"/>
                </p:cNvSpPr>
                <p:nvPr/>
              </p:nvSpPr>
              <p:spPr bwMode="auto">
                <a:xfrm>
                  <a:off x="2605" y="11232"/>
                  <a:ext cx="1026" cy="384"/>
                </a:xfrm>
                <a:prstGeom prst="rect">
                  <a:avLst/>
                </a:prstGeom>
                <a:noFill/>
                <a:ln w="7">
                  <a:solidFill>
                    <a:srgbClr val="A0A0A0"/>
                  </a:solidFill>
                  <a:miter lim="800000"/>
                  <a:headEnd/>
                  <a:tailEnd/>
                </a:ln>
              </p:spPr>
              <p:txBody>
                <a:bodyPr wrap="none"/>
                <a:lstStyle/>
                <a:p>
                  <a:endParaRPr lang="en-US"/>
                </a:p>
              </p:txBody>
            </p:sp>
          </p:grpSp>
          <p:grpSp>
            <p:nvGrpSpPr>
              <p:cNvPr id="19543" name="Group 377"/>
              <p:cNvGrpSpPr>
                <a:grpSpLocks/>
              </p:cNvGrpSpPr>
              <p:nvPr/>
            </p:nvGrpSpPr>
            <p:grpSpPr bwMode="auto">
              <a:xfrm>
                <a:off x="1579" y="11616"/>
                <a:ext cx="1026" cy="384"/>
                <a:chOff x="1579" y="11616"/>
                <a:chExt cx="1026" cy="384"/>
              </a:xfrm>
            </p:grpSpPr>
            <p:sp>
              <p:nvSpPr>
                <p:cNvPr id="19571" name="Rectangle 202"/>
                <p:cNvSpPr>
                  <a:spLocks noChangeArrowheads="1"/>
                </p:cNvSpPr>
                <p:nvPr/>
              </p:nvSpPr>
              <p:spPr bwMode="auto">
                <a:xfrm>
                  <a:off x="1622" y="11616"/>
                  <a:ext cx="940" cy="384"/>
                </a:xfrm>
                <a:prstGeom prst="rect">
                  <a:avLst/>
                </a:prstGeom>
                <a:noFill/>
                <a:ln w="9525">
                  <a:noFill/>
                  <a:miter lim="800000"/>
                  <a:headEnd/>
                  <a:tailEnd/>
                </a:ln>
              </p:spPr>
              <p:txBody>
                <a:bodyPr/>
                <a:lstStyle/>
                <a:p>
                  <a:r>
                    <a:rPr lang="en-GB" sz="1000" b="1">
                      <a:latin typeface="Times New Roman" pitchFamily="18" charset="0"/>
                      <a:cs typeface="Times New Roman" pitchFamily="18" charset="0"/>
                    </a:rPr>
                    <a:t>samostalno</a:t>
                  </a:r>
                  <a:endParaRPr lang="en-GB" sz="1100" b="1">
                    <a:latin typeface="Times YU" pitchFamily="18" charset="0"/>
                    <a:cs typeface="Times New Roman" pitchFamily="18" charset="0"/>
                  </a:endParaRPr>
                </a:p>
                <a:p>
                  <a:pPr eaLnBrk="0" hangingPunct="0"/>
                  <a:endParaRPr lang="en-GB" b="1">
                    <a:latin typeface="Times New Roman" pitchFamily="18" charset="0"/>
                  </a:endParaRPr>
                </a:p>
              </p:txBody>
            </p:sp>
            <p:sp>
              <p:nvSpPr>
                <p:cNvPr id="19572" name="Rectangle 376"/>
                <p:cNvSpPr>
                  <a:spLocks noChangeArrowheads="1"/>
                </p:cNvSpPr>
                <p:nvPr/>
              </p:nvSpPr>
              <p:spPr bwMode="auto">
                <a:xfrm>
                  <a:off x="1579" y="11616"/>
                  <a:ext cx="1026" cy="384"/>
                </a:xfrm>
                <a:prstGeom prst="rect">
                  <a:avLst/>
                </a:prstGeom>
                <a:noFill/>
                <a:ln w="7">
                  <a:solidFill>
                    <a:srgbClr val="A0A0A0"/>
                  </a:solidFill>
                  <a:miter lim="800000"/>
                  <a:headEnd/>
                  <a:tailEnd/>
                </a:ln>
              </p:spPr>
              <p:txBody>
                <a:bodyPr wrap="none"/>
                <a:lstStyle/>
                <a:p>
                  <a:endParaRPr lang="en-US"/>
                </a:p>
              </p:txBody>
            </p:sp>
          </p:grpSp>
          <p:grpSp>
            <p:nvGrpSpPr>
              <p:cNvPr id="19544" name="Group 379"/>
              <p:cNvGrpSpPr>
                <a:grpSpLocks/>
              </p:cNvGrpSpPr>
              <p:nvPr/>
            </p:nvGrpSpPr>
            <p:grpSpPr bwMode="auto">
              <a:xfrm>
                <a:off x="2605" y="11616"/>
                <a:ext cx="1026" cy="384"/>
                <a:chOff x="2605" y="11616"/>
                <a:chExt cx="1026" cy="384"/>
              </a:xfrm>
            </p:grpSpPr>
            <p:sp>
              <p:nvSpPr>
                <p:cNvPr id="19569" name="Rectangle 203"/>
                <p:cNvSpPr>
                  <a:spLocks noChangeArrowheads="1"/>
                </p:cNvSpPr>
                <p:nvPr/>
              </p:nvSpPr>
              <p:spPr bwMode="auto">
                <a:xfrm>
                  <a:off x="2648" y="11616"/>
                  <a:ext cx="940" cy="384"/>
                </a:xfrm>
                <a:prstGeom prst="rect">
                  <a:avLst/>
                </a:prstGeom>
                <a:noFill/>
                <a:ln w="9525">
                  <a:noFill/>
                  <a:miter lim="800000"/>
                  <a:headEnd/>
                  <a:tailEnd/>
                </a:ln>
              </p:spPr>
              <p:txBody>
                <a:bodyPr/>
                <a:lstStyle/>
                <a:p>
                  <a:r>
                    <a:rPr lang="en-GB" sz="1000" b="1">
                      <a:latin typeface="Times New Roman" pitchFamily="18" charset="0"/>
                      <a:cs typeface="Times New Roman" pitchFamily="18" charset="0"/>
                    </a:rPr>
                    <a:t>10</a:t>
                  </a:r>
                  <a:endParaRPr lang="en-GB" sz="1100" b="1">
                    <a:latin typeface="Times YU" pitchFamily="18" charset="0"/>
                    <a:cs typeface="Times New Roman" pitchFamily="18" charset="0"/>
                  </a:endParaRPr>
                </a:p>
                <a:p>
                  <a:pPr eaLnBrk="0" hangingPunct="0"/>
                  <a:endParaRPr lang="en-GB" b="1">
                    <a:latin typeface="Times New Roman" pitchFamily="18" charset="0"/>
                  </a:endParaRPr>
                </a:p>
              </p:txBody>
            </p:sp>
            <p:sp>
              <p:nvSpPr>
                <p:cNvPr id="19570" name="Rectangle 378"/>
                <p:cNvSpPr>
                  <a:spLocks noChangeArrowheads="1"/>
                </p:cNvSpPr>
                <p:nvPr/>
              </p:nvSpPr>
              <p:spPr bwMode="auto">
                <a:xfrm>
                  <a:off x="2605" y="11616"/>
                  <a:ext cx="1026" cy="384"/>
                </a:xfrm>
                <a:prstGeom prst="rect">
                  <a:avLst/>
                </a:prstGeom>
                <a:noFill/>
                <a:ln w="7">
                  <a:solidFill>
                    <a:srgbClr val="A0A0A0"/>
                  </a:solidFill>
                  <a:miter lim="800000"/>
                  <a:headEnd/>
                  <a:tailEnd/>
                </a:ln>
              </p:spPr>
              <p:txBody>
                <a:bodyPr wrap="none"/>
                <a:lstStyle/>
                <a:p>
                  <a:endParaRPr lang="en-US"/>
                </a:p>
              </p:txBody>
            </p:sp>
          </p:grpSp>
          <p:grpSp>
            <p:nvGrpSpPr>
              <p:cNvPr id="19545" name="Group 381"/>
              <p:cNvGrpSpPr>
                <a:grpSpLocks/>
              </p:cNvGrpSpPr>
              <p:nvPr/>
            </p:nvGrpSpPr>
            <p:grpSpPr bwMode="auto">
              <a:xfrm>
                <a:off x="0" y="12000"/>
                <a:ext cx="268" cy="1152"/>
                <a:chOff x="0" y="12000"/>
                <a:chExt cx="268" cy="1152"/>
              </a:xfrm>
            </p:grpSpPr>
            <p:sp>
              <p:nvSpPr>
                <p:cNvPr id="19567" name="Rectangle 204"/>
                <p:cNvSpPr>
                  <a:spLocks noChangeArrowheads="1"/>
                </p:cNvSpPr>
                <p:nvPr/>
              </p:nvSpPr>
              <p:spPr bwMode="auto">
                <a:xfrm>
                  <a:off x="43" y="12000"/>
                  <a:ext cx="182" cy="1152"/>
                </a:xfrm>
                <a:prstGeom prst="rect">
                  <a:avLst/>
                </a:prstGeom>
                <a:noFill/>
                <a:ln w="9525">
                  <a:noFill/>
                  <a:miter lim="800000"/>
                  <a:headEnd/>
                  <a:tailEnd/>
                </a:ln>
              </p:spPr>
              <p:txBody>
                <a:bodyPr/>
                <a:lstStyle/>
                <a:p>
                  <a:r>
                    <a:rPr lang="en-GB" sz="1000" b="1">
                      <a:latin typeface="Times New Roman" pitchFamily="18" charset="0"/>
                      <a:cs typeface="Times New Roman" pitchFamily="18" charset="0"/>
                    </a:rPr>
                    <a:t>10</a:t>
                  </a:r>
                  <a:endParaRPr lang="en-GB" sz="1100" b="1">
                    <a:latin typeface="Times YU" pitchFamily="18" charset="0"/>
                    <a:cs typeface="Times New Roman" pitchFamily="18" charset="0"/>
                  </a:endParaRPr>
                </a:p>
                <a:p>
                  <a:pPr eaLnBrk="0" hangingPunct="0"/>
                  <a:endParaRPr lang="en-GB" b="1">
                    <a:latin typeface="Times New Roman" pitchFamily="18" charset="0"/>
                  </a:endParaRPr>
                </a:p>
              </p:txBody>
            </p:sp>
            <p:sp>
              <p:nvSpPr>
                <p:cNvPr id="19568" name="Rectangle 380"/>
                <p:cNvSpPr>
                  <a:spLocks noChangeArrowheads="1"/>
                </p:cNvSpPr>
                <p:nvPr/>
              </p:nvSpPr>
              <p:spPr bwMode="auto">
                <a:xfrm>
                  <a:off x="0" y="12000"/>
                  <a:ext cx="268" cy="1152"/>
                </a:xfrm>
                <a:prstGeom prst="rect">
                  <a:avLst/>
                </a:prstGeom>
                <a:noFill/>
                <a:ln w="7">
                  <a:solidFill>
                    <a:srgbClr val="A0A0A0"/>
                  </a:solidFill>
                  <a:miter lim="800000"/>
                  <a:headEnd/>
                  <a:tailEnd/>
                </a:ln>
              </p:spPr>
              <p:txBody>
                <a:bodyPr wrap="none"/>
                <a:lstStyle/>
                <a:p>
                  <a:endParaRPr lang="en-US"/>
                </a:p>
              </p:txBody>
            </p:sp>
          </p:grpSp>
          <p:grpSp>
            <p:nvGrpSpPr>
              <p:cNvPr id="19546" name="Group 383"/>
              <p:cNvGrpSpPr>
                <a:grpSpLocks/>
              </p:cNvGrpSpPr>
              <p:nvPr/>
            </p:nvGrpSpPr>
            <p:grpSpPr bwMode="auto">
              <a:xfrm>
                <a:off x="268" y="12000"/>
                <a:ext cx="1311" cy="1152"/>
                <a:chOff x="268" y="12000"/>
                <a:chExt cx="1311" cy="1152"/>
              </a:xfrm>
            </p:grpSpPr>
            <p:sp>
              <p:nvSpPr>
                <p:cNvPr id="19565" name="Rectangle 205"/>
                <p:cNvSpPr>
                  <a:spLocks noChangeArrowheads="1"/>
                </p:cNvSpPr>
                <p:nvPr/>
              </p:nvSpPr>
              <p:spPr bwMode="auto">
                <a:xfrm>
                  <a:off x="311" y="12000"/>
                  <a:ext cx="1225" cy="1152"/>
                </a:xfrm>
                <a:prstGeom prst="rect">
                  <a:avLst/>
                </a:prstGeom>
                <a:noFill/>
                <a:ln w="9525">
                  <a:noFill/>
                  <a:miter lim="800000"/>
                  <a:headEnd/>
                  <a:tailEnd/>
                </a:ln>
              </p:spPr>
              <p:txBody>
                <a:bodyPr/>
                <a:lstStyle/>
                <a:p>
                  <a:r>
                    <a:rPr lang="en-GB" sz="1000" b="1">
                      <a:latin typeface="Times New Roman" pitchFamily="18" charset="0"/>
                      <a:cs typeface="Times New Roman" pitchFamily="18" charset="0"/>
                    </a:rPr>
                    <a:t>Kontrola mokrenja</a:t>
                  </a:r>
                  <a:endParaRPr lang="en-GB" sz="1100" b="1">
                    <a:latin typeface="Times YU" pitchFamily="18" charset="0"/>
                    <a:cs typeface="Times New Roman" pitchFamily="18" charset="0"/>
                  </a:endParaRPr>
                </a:p>
                <a:p>
                  <a:pPr eaLnBrk="0" hangingPunct="0"/>
                  <a:endParaRPr lang="en-GB" b="1">
                    <a:latin typeface="Times New Roman" pitchFamily="18" charset="0"/>
                  </a:endParaRPr>
                </a:p>
              </p:txBody>
            </p:sp>
            <p:sp>
              <p:nvSpPr>
                <p:cNvPr id="19566" name="Rectangle 382"/>
                <p:cNvSpPr>
                  <a:spLocks noChangeArrowheads="1"/>
                </p:cNvSpPr>
                <p:nvPr/>
              </p:nvSpPr>
              <p:spPr bwMode="auto">
                <a:xfrm>
                  <a:off x="268" y="12000"/>
                  <a:ext cx="1311" cy="1152"/>
                </a:xfrm>
                <a:prstGeom prst="rect">
                  <a:avLst/>
                </a:prstGeom>
                <a:noFill/>
                <a:ln w="7">
                  <a:solidFill>
                    <a:srgbClr val="A0A0A0"/>
                  </a:solidFill>
                  <a:miter lim="800000"/>
                  <a:headEnd/>
                  <a:tailEnd/>
                </a:ln>
              </p:spPr>
              <p:txBody>
                <a:bodyPr wrap="none"/>
                <a:lstStyle/>
                <a:p>
                  <a:endParaRPr lang="en-US"/>
                </a:p>
              </p:txBody>
            </p:sp>
          </p:grpSp>
          <p:grpSp>
            <p:nvGrpSpPr>
              <p:cNvPr id="19547" name="Group 385"/>
              <p:cNvGrpSpPr>
                <a:grpSpLocks/>
              </p:cNvGrpSpPr>
              <p:nvPr/>
            </p:nvGrpSpPr>
            <p:grpSpPr bwMode="auto">
              <a:xfrm>
                <a:off x="1579" y="12000"/>
                <a:ext cx="1026" cy="384"/>
                <a:chOff x="1579" y="12000"/>
                <a:chExt cx="1026" cy="384"/>
              </a:xfrm>
            </p:grpSpPr>
            <p:sp>
              <p:nvSpPr>
                <p:cNvPr id="19563" name="Rectangle 206"/>
                <p:cNvSpPr>
                  <a:spLocks noChangeArrowheads="1"/>
                </p:cNvSpPr>
                <p:nvPr/>
              </p:nvSpPr>
              <p:spPr bwMode="auto">
                <a:xfrm>
                  <a:off x="1622" y="12000"/>
                  <a:ext cx="940" cy="384"/>
                </a:xfrm>
                <a:prstGeom prst="rect">
                  <a:avLst/>
                </a:prstGeom>
                <a:noFill/>
                <a:ln w="9525">
                  <a:noFill/>
                  <a:miter lim="800000"/>
                  <a:headEnd/>
                  <a:tailEnd/>
                </a:ln>
              </p:spPr>
              <p:txBody>
                <a:bodyPr/>
                <a:lstStyle/>
                <a:p>
                  <a:r>
                    <a:rPr lang="en-GB" sz="1000" b="1">
                      <a:latin typeface="Times New Roman" pitchFamily="18" charset="0"/>
                      <a:cs typeface="Times New Roman" pitchFamily="18" charset="0"/>
                    </a:rPr>
                    <a:t>nije moguće</a:t>
                  </a:r>
                  <a:endParaRPr lang="en-GB" sz="1100" b="1">
                    <a:latin typeface="Times YU" pitchFamily="18" charset="0"/>
                    <a:cs typeface="Times New Roman" pitchFamily="18" charset="0"/>
                  </a:endParaRPr>
                </a:p>
                <a:p>
                  <a:pPr eaLnBrk="0" hangingPunct="0"/>
                  <a:endParaRPr lang="en-GB" b="1">
                    <a:latin typeface="Times New Roman" pitchFamily="18" charset="0"/>
                  </a:endParaRPr>
                </a:p>
              </p:txBody>
            </p:sp>
            <p:sp>
              <p:nvSpPr>
                <p:cNvPr id="19564" name="Rectangle 384"/>
                <p:cNvSpPr>
                  <a:spLocks noChangeArrowheads="1"/>
                </p:cNvSpPr>
                <p:nvPr/>
              </p:nvSpPr>
              <p:spPr bwMode="auto">
                <a:xfrm>
                  <a:off x="1579" y="12000"/>
                  <a:ext cx="1026" cy="384"/>
                </a:xfrm>
                <a:prstGeom prst="rect">
                  <a:avLst/>
                </a:prstGeom>
                <a:noFill/>
                <a:ln w="7">
                  <a:solidFill>
                    <a:srgbClr val="A0A0A0"/>
                  </a:solidFill>
                  <a:miter lim="800000"/>
                  <a:headEnd/>
                  <a:tailEnd/>
                </a:ln>
              </p:spPr>
              <p:txBody>
                <a:bodyPr wrap="none"/>
                <a:lstStyle/>
                <a:p>
                  <a:endParaRPr lang="en-US"/>
                </a:p>
              </p:txBody>
            </p:sp>
          </p:grpSp>
          <p:grpSp>
            <p:nvGrpSpPr>
              <p:cNvPr id="19548" name="Group 387"/>
              <p:cNvGrpSpPr>
                <a:grpSpLocks/>
              </p:cNvGrpSpPr>
              <p:nvPr/>
            </p:nvGrpSpPr>
            <p:grpSpPr bwMode="auto">
              <a:xfrm>
                <a:off x="2605" y="12000"/>
                <a:ext cx="1026" cy="384"/>
                <a:chOff x="2605" y="12000"/>
                <a:chExt cx="1026" cy="384"/>
              </a:xfrm>
            </p:grpSpPr>
            <p:sp>
              <p:nvSpPr>
                <p:cNvPr id="19561" name="Rectangle 207"/>
                <p:cNvSpPr>
                  <a:spLocks noChangeArrowheads="1"/>
                </p:cNvSpPr>
                <p:nvPr/>
              </p:nvSpPr>
              <p:spPr bwMode="auto">
                <a:xfrm>
                  <a:off x="2648" y="12000"/>
                  <a:ext cx="940" cy="384"/>
                </a:xfrm>
                <a:prstGeom prst="rect">
                  <a:avLst/>
                </a:prstGeom>
                <a:noFill/>
                <a:ln w="9525">
                  <a:noFill/>
                  <a:miter lim="800000"/>
                  <a:headEnd/>
                  <a:tailEnd/>
                </a:ln>
              </p:spPr>
              <p:txBody>
                <a:bodyPr/>
                <a:lstStyle/>
                <a:p>
                  <a:r>
                    <a:rPr lang="en-GB" sz="1000" b="1">
                      <a:latin typeface="Times New Roman" pitchFamily="18" charset="0"/>
                      <a:cs typeface="Times New Roman" pitchFamily="18" charset="0"/>
                    </a:rPr>
                    <a:t>0</a:t>
                  </a:r>
                  <a:endParaRPr lang="en-GB" sz="1100" b="1">
                    <a:latin typeface="Times YU" pitchFamily="18" charset="0"/>
                    <a:cs typeface="Times New Roman" pitchFamily="18" charset="0"/>
                  </a:endParaRPr>
                </a:p>
                <a:p>
                  <a:pPr eaLnBrk="0" hangingPunct="0"/>
                  <a:endParaRPr lang="en-GB" b="1">
                    <a:latin typeface="Times New Roman" pitchFamily="18" charset="0"/>
                  </a:endParaRPr>
                </a:p>
              </p:txBody>
            </p:sp>
            <p:sp>
              <p:nvSpPr>
                <p:cNvPr id="19562" name="Rectangle 386"/>
                <p:cNvSpPr>
                  <a:spLocks noChangeArrowheads="1"/>
                </p:cNvSpPr>
                <p:nvPr/>
              </p:nvSpPr>
              <p:spPr bwMode="auto">
                <a:xfrm>
                  <a:off x="2605" y="12000"/>
                  <a:ext cx="1026" cy="384"/>
                </a:xfrm>
                <a:prstGeom prst="rect">
                  <a:avLst/>
                </a:prstGeom>
                <a:noFill/>
                <a:ln w="7">
                  <a:solidFill>
                    <a:srgbClr val="A0A0A0"/>
                  </a:solidFill>
                  <a:miter lim="800000"/>
                  <a:headEnd/>
                  <a:tailEnd/>
                </a:ln>
              </p:spPr>
              <p:txBody>
                <a:bodyPr wrap="none"/>
                <a:lstStyle/>
                <a:p>
                  <a:endParaRPr lang="en-US"/>
                </a:p>
              </p:txBody>
            </p:sp>
          </p:grpSp>
          <p:grpSp>
            <p:nvGrpSpPr>
              <p:cNvPr id="19549" name="Group 389"/>
              <p:cNvGrpSpPr>
                <a:grpSpLocks/>
              </p:cNvGrpSpPr>
              <p:nvPr/>
            </p:nvGrpSpPr>
            <p:grpSpPr bwMode="auto">
              <a:xfrm>
                <a:off x="1579" y="12384"/>
                <a:ext cx="1026" cy="384"/>
                <a:chOff x="1579" y="12384"/>
                <a:chExt cx="1026" cy="384"/>
              </a:xfrm>
            </p:grpSpPr>
            <p:sp>
              <p:nvSpPr>
                <p:cNvPr id="19559" name="Rectangle 208"/>
                <p:cNvSpPr>
                  <a:spLocks noChangeArrowheads="1"/>
                </p:cNvSpPr>
                <p:nvPr/>
              </p:nvSpPr>
              <p:spPr bwMode="auto">
                <a:xfrm>
                  <a:off x="1622" y="12384"/>
                  <a:ext cx="940" cy="384"/>
                </a:xfrm>
                <a:prstGeom prst="rect">
                  <a:avLst/>
                </a:prstGeom>
                <a:noFill/>
                <a:ln w="9525">
                  <a:noFill/>
                  <a:miter lim="800000"/>
                  <a:headEnd/>
                  <a:tailEnd/>
                </a:ln>
              </p:spPr>
              <p:txBody>
                <a:bodyPr/>
                <a:lstStyle/>
                <a:p>
                  <a:r>
                    <a:rPr lang="en-GB" sz="1000" b="1">
                      <a:latin typeface="Times New Roman" pitchFamily="18" charset="0"/>
                      <a:cs typeface="Times New Roman" pitchFamily="18" charset="0"/>
                    </a:rPr>
                    <a:t>uz pomoć</a:t>
                  </a:r>
                  <a:endParaRPr lang="en-GB" sz="1100" b="1">
                    <a:latin typeface="Times YU" pitchFamily="18" charset="0"/>
                    <a:cs typeface="Times New Roman" pitchFamily="18" charset="0"/>
                  </a:endParaRPr>
                </a:p>
                <a:p>
                  <a:pPr eaLnBrk="0" hangingPunct="0"/>
                  <a:endParaRPr lang="en-GB" b="1">
                    <a:latin typeface="Times New Roman" pitchFamily="18" charset="0"/>
                  </a:endParaRPr>
                </a:p>
              </p:txBody>
            </p:sp>
            <p:sp>
              <p:nvSpPr>
                <p:cNvPr id="19560" name="Rectangle 388"/>
                <p:cNvSpPr>
                  <a:spLocks noChangeArrowheads="1"/>
                </p:cNvSpPr>
                <p:nvPr/>
              </p:nvSpPr>
              <p:spPr bwMode="auto">
                <a:xfrm>
                  <a:off x="1579" y="12384"/>
                  <a:ext cx="1026" cy="384"/>
                </a:xfrm>
                <a:prstGeom prst="rect">
                  <a:avLst/>
                </a:prstGeom>
                <a:noFill/>
                <a:ln w="7">
                  <a:solidFill>
                    <a:srgbClr val="A0A0A0"/>
                  </a:solidFill>
                  <a:miter lim="800000"/>
                  <a:headEnd/>
                  <a:tailEnd/>
                </a:ln>
              </p:spPr>
              <p:txBody>
                <a:bodyPr wrap="none"/>
                <a:lstStyle/>
                <a:p>
                  <a:endParaRPr lang="en-US"/>
                </a:p>
              </p:txBody>
            </p:sp>
          </p:grpSp>
          <p:grpSp>
            <p:nvGrpSpPr>
              <p:cNvPr id="19550" name="Group 391"/>
              <p:cNvGrpSpPr>
                <a:grpSpLocks/>
              </p:cNvGrpSpPr>
              <p:nvPr/>
            </p:nvGrpSpPr>
            <p:grpSpPr bwMode="auto">
              <a:xfrm>
                <a:off x="2605" y="12384"/>
                <a:ext cx="1026" cy="384"/>
                <a:chOff x="2605" y="12384"/>
                <a:chExt cx="1026" cy="384"/>
              </a:xfrm>
            </p:grpSpPr>
            <p:sp>
              <p:nvSpPr>
                <p:cNvPr id="19557" name="Rectangle 209"/>
                <p:cNvSpPr>
                  <a:spLocks noChangeArrowheads="1"/>
                </p:cNvSpPr>
                <p:nvPr/>
              </p:nvSpPr>
              <p:spPr bwMode="auto">
                <a:xfrm>
                  <a:off x="2648" y="12384"/>
                  <a:ext cx="940" cy="384"/>
                </a:xfrm>
                <a:prstGeom prst="rect">
                  <a:avLst/>
                </a:prstGeom>
                <a:noFill/>
                <a:ln w="9525">
                  <a:noFill/>
                  <a:miter lim="800000"/>
                  <a:headEnd/>
                  <a:tailEnd/>
                </a:ln>
              </p:spPr>
              <p:txBody>
                <a:bodyPr/>
                <a:lstStyle/>
                <a:p>
                  <a:r>
                    <a:rPr lang="en-GB" sz="1000" b="1">
                      <a:latin typeface="Times New Roman" pitchFamily="18" charset="0"/>
                      <a:cs typeface="Times New Roman" pitchFamily="18" charset="0"/>
                    </a:rPr>
                    <a:t>5</a:t>
                  </a:r>
                  <a:endParaRPr lang="en-GB" sz="1100" b="1">
                    <a:latin typeface="Times YU" pitchFamily="18" charset="0"/>
                    <a:cs typeface="Times New Roman" pitchFamily="18" charset="0"/>
                  </a:endParaRPr>
                </a:p>
                <a:p>
                  <a:pPr eaLnBrk="0" hangingPunct="0"/>
                  <a:endParaRPr lang="en-GB" b="1">
                    <a:latin typeface="Times New Roman" pitchFamily="18" charset="0"/>
                  </a:endParaRPr>
                </a:p>
              </p:txBody>
            </p:sp>
            <p:sp>
              <p:nvSpPr>
                <p:cNvPr id="19558" name="Rectangle 390"/>
                <p:cNvSpPr>
                  <a:spLocks noChangeArrowheads="1"/>
                </p:cNvSpPr>
                <p:nvPr/>
              </p:nvSpPr>
              <p:spPr bwMode="auto">
                <a:xfrm>
                  <a:off x="2605" y="12384"/>
                  <a:ext cx="1026" cy="384"/>
                </a:xfrm>
                <a:prstGeom prst="rect">
                  <a:avLst/>
                </a:prstGeom>
                <a:noFill/>
                <a:ln w="7">
                  <a:solidFill>
                    <a:srgbClr val="A0A0A0"/>
                  </a:solidFill>
                  <a:miter lim="800000"/>
                  <a:headEnd/>
                  <a:tailEnd/>
                </a:ln>
              </p:spPr>
              <p:txBody>
                <a:bodyPr wrap="none"/>
                <a:lstStyle/>
                <a:p>
                  <a:endParaRPr lang="en-US"/>
                </a:p>
              </p:txBody>
            </p:sp>
          </p:grpSp>
          <p:grpSp>
            <p:nvGrpSpPr>
              <p:cNvPr id="19551" name="Group 393"/>
              <p:cNvGrpSpPr>
                <a:grpSpLocks/>
              </p:cNvGrpSpPr>
              <p:nvPr/>
            </p:nvGrpSpPr>
            <p:grpSpPr bwMode="auto">
              <a:xfrm>
                <a:off x="1579" y="12768"/>
                <a:ext cx="1026" cy="384"/>
                <a:chOff x="1579" y="12768"/>
                <a:chExt cx="1026" cy="384"/>
              </a:xfrm>
            </p:grpSpPr>
            <p:sp>
              <p:nvSpPr>
                <p:cNvPr id="19555" name="Rectangle 210"/>
                <p:cNvSpPr>
                  <a:spLocks noChangeArrowheads="1"/>
                </p:cNvSpPr>
                <p:nvPr/>
              </p:nvSpPr>
              <p:spPr bwMode="auto">
                <a:xfrm>
                  <a:off x="1622" y="12768"/>
                  <a:ext cx="940" cy="384"/>
                </a:xfrm>
                <a:prstGeom prst="rect">
                  <a:avLst/>
                </a:prstGeom>
                <a:noFill/>
                <a:ln w="9525">
                  <a:noFill/>
                  <a:miter lim="800000"/>
                  <a:headEnd/>
                  <a:tailEnd/>
                </a:ln>
              </p:spPr>
              <p:txBody>
                <a:bodyPr/>
                <a:lstStyle/>
                <a:p>
                  <a:r>
                    <a:rPr lang="en-GB" sz="1000" b="1">
                      <a:latin typeface="Times New Roman" pitchFamily="18" charset="0"/>
                      <a:cs typeface="Times New Roman" pitchFamily="18" charset="0"/>
                    </a:rPr>
                    <a:t>samostalno</a:t>
                  </a:r>
                  <a:endParaRPr lang="en-GB" sz="1100" b="1">
                    <a:latin typeface="Times YU" pitchFamily="18" charset="0"/>
                    <a:cs typeface="Times New Roman" pitchFamily="18" charset="0"/>
                  </a:endParaRPr>
                </a:p>
                <a:p>
                  <a:pPr eaLnBrk="0" hangingPunct="0"/>
                  <a:endParaRPr lang="en-GB" b="1">
                    <a:latin typeface="Times New Roman" pitchFamily="18" charset="0"/>
                  </a:endParaRPr>
                </a:p>
              </p:txBody>
            </p:sp>
            <p:sp>
              <p:nvSpPr>
                <p:cNvPr id="19556" name="Rectangle 392"/>
                <p:cNvSpPr>
                  <a:spLocks noChangeArrowheads="1"/>
                </p:cNvSpPr>
                <p:nvPr/>
              </p:nvSpPr>
              <p:spPr bwMode="auto">
                <a:xfrm>
                  <a:off x="1579" y="12768"/>
                  <a:ext cx="1026" cy="384"/>
                </a:xfrm>
                <a:prstGeom prst="rect">
                  <a:avLst/>
                </a:prstGeom>
                <a:noFill/>
                <a:ln w="7">
                  <a:solidFill>
                    <a:srgbClr val="A0A0A0"/>
                  </a:solidFill>
                  <a:miter lim="800000"/>
                  <a:headEnd/>
                  <a:tailEnd/>
                </a:ln>
              </p:spPr>
              <p:txBody>
                <a:bodyPr wrap="none"/>
                <a:lstStyle/>
                <a:p>
                  <a:endParaRPr lang="en-US"/>
                </a:p>
              </p:txBody>
            </p:sp>
          </p:grpSp>
          <p:grpSp>
            <p:nvGrpSpPr>
              <p:cNvPr id="19552" name="Group 395"/>
              <p:cNvGrpSpPr>
                <a:grpSpLocks/>
              </p:cNvGrpSpPr>
              <p:nvPr/>
            </p:nvGrpSpPr>
            <p:grpSpPr bwMode="auto">
              <a:xfrm>
                <a:off x="2605" y="12768"/>
                <a:ext cx="1026" cy="384"/>
                <a:chOff x="2605" y="12768"/>
                <a:chExt cx="1026" cy="384"/>
              </a:xfrm>
            </p:grpSpPr>
            <p:sp>
              <p:nvSpPr>
                <p:cNvPr id="19553" name="Rectangle 211"/>
                <p:cNvSpPr>
                  <a:spLocks noChangeArrowheads="1"/>
                </p:cNvSpPr>
                <p:nvPr/>
              </p:nvSpPr>
              <p:spPr bwMode="auto">
                <a:xfrm>
                  <a:off x="2648" y="12768"/>
                  <a:ext cx="940" cy="384"/>
                </a:xfrm>
                <a:prstGeom prst="rect">
                  <a:avLst/>
                </a:prstGeom>
                <a:noFill/>
                <a:ln w="9525">
                  <a:noFill/>
                  <a:miter lim="800000"/>
                  <a:headEnd/>
                  <a:tailEnd/>
                </a:ln>
              </p:spPr>
              <p:txBody>
                <a:bodyPr/>
                <a:lstStyle/>
                <a:p>
                  <a:r>
                    <a:rPr lang="en-GB" sz="1000" b="1">
                      <a:latin typeface="Times New Roman" pitchFamily="18" charset="0"/>
                      <a:cs typeface="Times New Roman" pitchFamily="18" charset="0"/>
                    </a:rPr>
                    <a:t>10</a:t>
                  </a:r>
                  <a:endParaRPr lang="en-GB" sz="1100" b="1">
                    <a:latin typeface="Times YU" pitchFamily="18" charset="0"/>
                    <a:cs typeface="Times New Roman" pitchFamily="18" charset="0"/>
                  </a:endParaRPr>
                </a:p>
                <a:p>
                  <a:pPr eaLnBrk="0" hangingPunct="0"/>
                  <a:endParaRPr lang="en-GB" b="1">
                    <a:latin typeface="Times New Roman" pitchFamily="18" charset="0"/>
                  </a:endParaRPr>
                </a:p>
              </p:txBody>
            </p:sp>
            <p:sp>
              <p:nvSpPr>
                <p:cNvPr id="19554" name="Rectangle 394"/>
                <p:cNvSpPr>
                  <a:spLocks noChangeArrowheads="1"/>
                </p:cNvSpPr>
                <p:nvPr/>
              </p:nvSpPr>
              <p:spPr bwMode="auto">
                <a:xfrm>
                  <a:off x="2605" y="12768"/>
                  <a:ext cx="1026" cy="384"/>
                </a:xfrm>
                <a:prstGeom prst="rect">
                  <a:avLst/>
                </a:prstGeom>
                <a:noFill/>
                <a:ln w="7">
                  <a:solidFill>
                    <a:srgbClr val="A0A0A0"/>
                  </a:solidFill>
                  <a:miter lim="800000"/>
                  <a:headEnd/>
                  <a:tailEnd/>
                </a:ln>
              </p:spPr>
              <p:txBody>
                <a:bodyPr wrap="none"/>
                <a:lstStyle/>
                <a:p>
                  <a:endParaRPr lang="en-US"/>
                </a:p>
              </p:txBody>
            </p:sp>
          </p:grpSp>
        </p:grpSp>
        <p:sp>
          <p:nvSpPr>
            <p:cNvPr id="19460" name="Rectangle 397"/>
            <p:cNvSpPr>
              <a:spLocks noChangeArrowheads="1"/>
            </p:cNvSpPr>
            <p:nvPr/>
          </p:nvSpPr>
          <p:spPr bwMode="auto">
            <a:xfrm>
              <a:off x="-3" y="-3"/>
              <a:ext cx="3637" cy="13158"/>
            </a:xfrm>
            <a:prstGeom prst="rect">
              <a:avLst/>
            </a:prstGeom>
            <a:noFill/>
            <a:ln w="11112">
              <a:solidFill>
                <a:srgbClr val="A0A0A0"/>
              </a:solidFill>
              <a:miter lim="800000"/>
              <a:headEnd/>
              <a:tailEnd/>
            </a:ln>
          </p:spPr>
          <p:txBody>
            <a:bodyPr wrap="none"/>
            <a:lstStyle/>
            <a:p>
              <a:endParaRPr lang="en-US"/>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ctr" eaLnBrk="1" hangingPunct="1"/>
            <a:r>
              <a:rPr lang="sr-Latn-CS" sz="3200" smtClean="0">
                <a:solidFill>
                  <a:schemeClr val="tx1"/>
                </a:solidFill>
                <a:latin typeface="Times New Roman" pitchFamily="18" charset="0"/>
                <a:cs typeface="Times New Roman" pitchFamily="18" charset="0"/>
              </a:rPr>
              <a:t>Cerebrovaskularne</a:t>
            </a:r>
            <a:r>
              <a:rPr lang="sr-Latn-CS" sz="4000" smtClean="0">
                <a:solidFill>
                  <a:schemeClr val="tx1"/>
                </a:solidFill>
                <a:latin typeface="Times New Roman" pitchFamily="18" charset="0"/>
                <a:cs typeface="Times New Roman" pitchFamily="18" charset="0"/>
              </a:rPr>
              <a:t> </a:t>
            </a:r>
            <a:r>
              <a:rPr lang="sr-Latn-CS" sz="3200" smtClean="0">
                <a:solidFill>
                  <a:schemeClr val="tx1"/>
                </a:solidFill>
                <a:latin typeface="Times New Roman" pitchFamily="18" charset="0"/>
                <a:cs typeface="Times New Roman" pitchFamily="18" charset="0"/>
              </a:rPr>
              <a:t>bolesti </a:t>
            </a:r>
          </a:p>
        </p:txBody>
      </p:sp>
      <p:sp>
        <p:nvSpPr>
          <p:cNvPr id="6148" name="Rectangle 4"/>
          <p:cNvSpPr>
            <a:spLocks noChangeArrowheads="1"/>
          </p:cNvSpPr>
          <p:nvPr/>
        </p:nvSpPr>
        <p:spPr bwMode="auto">
          <a:xfrm>
            <a:off x="1066800" y="1981200"/>
            <a:ext cx="7826375" cy="4114800"/>
          </a:xfrm>
          <a:prstGeom prst="rect">
            <a:avLst/>
          </a:prstGeom>
          <a:noFill/>
          <a:ln w="9525">
            <a:noFill/>
            <a:miter lim="800000"/>
            <a:headEnd/>
            <a:tailEnd/>
          </a:ln>
        </p:spPr>
        <p:txBody>
          <a:bodyPr/>
          <a:lstStyle/>
          <a:p>
            <a:pPr marL="342900" indent="-342900">
              <a:spcBef>
                <a:spcPct val="95000"/>
              </a:spcBef>
              <a:buClr>
                <a:schemeClr val="folHlink"/>
              </a:buClr>
              <a:buSzPct val="60000"/>
              <a:buFont typeface="Wingdings" pitchFamily="2" charset="2"/>
              <a:buChar char="n"/>
            </a:pPr>
            <a:r>
              <a:rPr lang="sr-Latn-CS">
                <a:latin typeface="Times New Roman" pitchFamily="18" charset="0"/>
                <a:cs typeface="Times New Roman" pitchFamily="18" charset="0"/>
              </a:rPr>
              <a:t>P</a:t>
            </a:r>
            <a:r>
              <a:rPr lang="sr-Latn-CS" smtClean="0">
                <a:latin typeface="Times New Roman" pitchFamily="18" charset="0"/>
                <a:cs typeface="Times New Roman" pitchFamily="18" charset="0"/>
              </a:rPr>
              <a:t>ripadaju </a:t>
            </a:r>
            <a:r>
              <a:rPr lang="sr-Latn-CS">
                <a:latin typeface="Times New Roman" pitchFamily="18" charset="0"/>
                <a:cs typeface="Times New Roman" pitchFamily="18" charset="0"/>
              </a:rPr>
              <a:t>grupi vodećih masovnih bolesti </a:t>
            </a:r>
          </a:p>
          <a:p>
            <a:pPr marL="342900" indent="-342900">
              <a:spcBef>
                <a:spcPct val="95000"/>
              </a:spcBef>
              <a:buClr>
                <a:schemeClr val="folHlink"/>
              </a:buClr>
              <a:buSzPct val="60000"/>
              <a:buFont typeface="Wingdings" pitchFamily="2" charset="2"/>
              <a:buChar char="n"/>
            </a:pPr>
            <a:r>
              <a:rPr lang="sr-Latn-CS" smtClean="0">
                <a:latin typeface="Times New Roman" pitchFamily="18" charset="0"/>
                <a:cs typeface="Times New Roman" pitchFamily="18" charset="0"/>
              </a:rPr>
              <a:t>Predstavljaju medicinski</a:t>
            </a:r>
            <a:r>
              <a:rPr lang="sr-Latn-CS">
                <a:latin typeface="Times New Roman" pitchFamily="18" charset="0"/>
                <a:cs typeface="Times New Roman" pitchFamily="18" charset="0"/>
              </a:rPr>
              <a:t>, socijalni i ekonomski problem </a:t>
            </a:r>
          </a:p>
          <a:p>
            <a:pPr marL="342900" indent="-342900">
              <a:spcBef>
                <a:spcPct val="95000"/>
              </a:spcBef>
              <a:buClr>
                <a:schemeClr val="folHlink"/>
              </a:buClr>
              <a:buSzPct val="60000"/>
              <a:buFont typeface="Wingdings" pitchFamily="2" charset="2"/>
              <a:buChar char="n"/>
            </a:pPr>
            <a:r>
              <a:rPr lang="sr-Latn-CS" smtClean="0">
                <a:latin typeface="Times New Roman" pitchFamily="18" charset="0"/>
                <a:cs typeface="Times New Roman" pitchFamily="18" charset="0"/>
              </a:rPr>
              <a:t>Na </a:t>
            </a:r>
            <a:r>
              <a:rPr lang="sr-Latn-CS">
                <a:latin typeface="Times New Roman" pitchFamily="18" charset="0"/>
                <a:cs typeface="Times New Roman" pitchFamily="18" charset="0"/>
              </a:rPr>
              <a:t>trećem mestu uzroka </a:t>
            </a:r>
            <a:r>
              <a:rPr lang="sr-Latn-CS" smtClean="0">
                <a:latin typeface="Times New Roman" pitchFamily="18" charset="0"/>
                <a:cs typeface="Times New Roman" pitchFamily="18" charset="0"/>
              </a:rPr>
              <a:t>smrtnosti</a:t>
            </a:r>
            <a:endParaRPr lang="sr-Latn-CS">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533400" y="669925"/>
          <a:ext cx="8001000" cy="5765800"/>
        </p:xfrm>
        <a:graphic>
          <a:graphicData uri="http://schemas.openxmlformats.org/presentationml/2006/ole">
            <p:oleObj spid="_x0000_s1026" name="Slide" r:id="rId3" imgW="4419720" imgH="3314880" progId="PowerPoint.Slide.8">
              <p:embed/>
            </p:oleObj>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Latn-CS" sz="3200" smtClean="0">
                <a:solidFill>
                  <a:schemeClr val="tx1"/>
                </a:solidFill>
                <a:latin typeface="Times New Roman" pitchFamily="18" charset="0"/>
                <a:cs typeface="Times New Roman" pitchFamily="18" charset="0"/>
              </a:rPr>
              <a:t>Motorički testovi kod hemiplegičara</a:t>
            </a:r>
            <a:endParaRPr lang="en-US" sz="320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None/>
            </a:pPr>
            <a:r>
              <a:rPr lang="sr-Latn-CS" sz="2400" smtClean="0">
                <a:latin typeface="Times New Roman" pitchFamily="18" charset="0"/>
                <a:cs typeface="Times New Roman" pitchFamily="18" charset="0"/>
              </a:rPr>
              <a:t>Testovi trebaju da budu:</a:t>
            </a:r>
          </a:p>
          <a:p>
            <a:r>
              <a:rPr lang="sr-Latn-CS" sz="2400" smtClean="0">
                <a:latin typeface="Times New Roman" pitchFamily="18" charset="0"/>
                <a:cs typeface="Times New Roman" pitchFamily="18" charset="0"/>
              </a:rPr>
              <a:t>Jednostavni i upotrebljivi u praksi</a:t>
            </a:r>
          </a:p>
          <a:p>
            <a:r>
              <a:rPr lang="sr-Latn-CS" sz="2400" smtClean="0">
                <a:latin typeface="Times New Roman" pitchFamily="18" charset="0"/>
                <a:cs typeface="Times New Roman" pitchFamily="18" charset="0"/>
              </a:rPr>
              <a:t>Test odslikava svakodnevne sposobnosti pacijenta</a:t>
            </a:r>
          </a:p>
          <a:p>
            <a:r>
              <a:rPr lang="sr-Latn-CS" sz="2400" smtClean="0">
                <a:latin typeface="Times New Roman" pitchFamily="18" charset="0"/>
                <a:cs typeface="Times New Roman" pitchFamily="18" charset="0"/>
              </a:rPr>
              <a:t>Lako se mogu interpretirati</a:t>
            </a:r>
          </a:p>
          <a:p>
            <a:pPr>
              <a:buNone/>
            </a:pPr>
            <a:r>
              <a:rPr lang="sr-Latn-CS" sz="2400" smtClean="0">
                <a:latin typeface="Times New Roman" pitchFamily="18" charset="0"/>
                <a:cs typeface="Times New Roman" pitchFamily="18" charset="0"/>
              </a:rPr>
              <a:t>Testovi koji</a:t>
            </a:r>
            <a:r>
              <a:rPr lang="en-US" sz="2400" smtClean="0">
                <a:latin typeface="Times New Roman" pitchFamily="18" charset="0"/>
                <a:cs typeface="Times New Roman" pitchFamily="18" charset="0"/>
              </a:rPr>
              <a:t> </a:t>
            </a:r>
            <a:r>
              <a:rPr lang="sr-Latn-CS" sz="2400" smtClean="0">
                <a:latin typeface="Times New Roman" pitchFamily="18" charset="0"/>
                <a:cs typeface="Times New Roman" pitchFamily="18" charset="0"/>
              </a:rPr>
              <a:t>ispunjavaju ove zahteve:</a:t>
            </a:r>
          </a:p>
          <a:p>
            <a:r>
              <a:rPr lang="sr-Latn-CS" sz="2400" smtClean="0">
                <a:latin typeface="Times New Roman" pitchFamily="18" charset="0"/>
                <a:cs typeface="Times New Roman" pitchFamily="18" charset="0"/>
              </a:rPr>
              <a:t>Funkcionalni test kretanja – FAC</a:t>
            </a:r>
          </a:p>
          <a:p>
            <a:r>
              <a:rPr lang="sr-Latn-CS" sz="2400" smtClean="0">
                <a:latin typeface="Times New Roman" pitchFamily="18" charset="0"/>
                <a:cs typeface="Times New Roman" pitchFamily="18" charset="0"/>
              </a:rPr>
              <a:t>Desetometarni test hoda</a:t>
            </a:r>
          </a:p>
          <a:p>
            <a:r>
              <a:rPr lang="sr-Latn-CS" sz="2400" smtClean="0">
                <a:latin typeface="Times New Roman" pitchFamily="18" charset="0"/>
                <a:cs typeface="Times New Roman" pitchFamily="18" charset="0"/>
              </a:rPr>
              <a:t>6 ili 12 minutni test hodanja</a:t>
            </a:r>
          </a:p>
          <a:p>
            <a:r>
              <a:rPr lang="sr-Latn-CS" sz="2400" smtClean="0">
                <a:latin typeface="Times New Roman" pitchFamily="18" charset="0"/>
                <a:cs typeface="Times New Roman" pitchFamily="18" charset="0"/>
              </a:rPr>
              <a:t>TUG test, Step test, Motorni index ruke i noge, MMS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smtClean="0">
                <a:solidFill>
                  <a:schemeClr val="tx1"/>
                </a:solidFill>
                <a:latin typeface="Times New Roman" pitchFamily="18" charset="0"/>
                <a:cs typeface="Times New Roman" pitchFamily="18" charset="0"/>
              </a:rPr>
              <a:t>Funkcionalni test kretanja – Functional Ambulation Gategory (FAC</a:t>
            </a:r>
            <a:r>
              <a:rPr lang="sr-Latn-CS" sz="3200" smtClean="0">
                <a:solidFill>
                  <a:schemeClr val="tx1"/>
                </a:solidFill>
                <a:latin typeface="Times New Roman" pitchFamily="18" charset="0"/>
                <a:cs typeface="Times New Roman" pitchFamily="18" charset="0"/>
              </a:rPr>
              <a:t>)</a:t>
            </a:r>
            <a:endParaRPr lang="en-US" sz="3200">
              <a:solidFill>
                <a:schemeClr val="tx1"/>
              </a:solidFill>
              <a:latin typeface="Times New Roman" pitchFamily="18" charset="0"/>
              <a:cs typeface="Times New Roman" pitchFamily="18" charset="0"/>
            </a:endParaRPr>
          </a:p>
        </p:txBody>
      </p:sp>
      <p:grpSp>
        <p:nvGrpSpPr>
          <p:cNvPr id="4" name="Content Placeholder 3"/>
          <p:cNvGrpSpPr>
            <a:grpSpLocks noGrp="1"/>
          </p:cNvGrpSpPr>
          <p:nvPr>
            <p:ph idx="1"/>
          </p:nvPr>
        </p:nvGrpSpPr>
        <p:grpSpPr bwMode="auto">
          <a:xfrm>
            <a:off x="1182688" y="2017713"/>
            <a:ext cx="7532716" cy="4114800"/>
            <a:chOff x="-3" y="410"/>
            <a:chExt cx="3453" cy="2982"/>
          </a:xfrm>
        </p:grpSpPr>
        <p:grpSp>
          <p:nvGrpSpPr>
            <p:cNvPr id="5" name="Group 4"/>
            <p:cNvGrpSpPr>
              <a:grpSpLocks/>
            </p:cNvGrpSpPr>
            <p:nvPr/>
          </p:nvGrpSpPr>
          <p:grpSpPr bwMode="auto">
            <a:xfrm>
              <a:off x="0" y="413"/>
              <a:ext cx="3447" cy="2976"/>
              <a:chOff x="0" y="413"/>
              <a:chExt cx="3447" cy="2976"/>
            </a:xfrm>
          </p:grpSpPr>
          <p:grpSp>
            <p:nvGrpSpPr>
              <p:cNvPr id="7" name="Group 5"/>
              <p:cNvGrpSpPr>
                <a:grpSpLocks/>
              </p:cNvGrpSpPr>
              <p:nvPr/>
            </p:nvGrpSpPr>
            <p:grpSpPr bwMode="auto">
              <a:xfrm>
                <a:off x="0" y="413"/>
                <a:ext cx="1857" cy="480"/>
                <a:chOff x="0" y="413"/>
                <a:chExt cx="1857" cy="480"/>
              </a:xfrm>
            </p:grpSpPr>
            <p:sp>
              <p:nvSpPr>
                <p:cNvPr id="41" name="Rectangle 6"/>
                <p:cNvSpPr>
                  <a:spLocks noChangeArrowheads="1"/>
                </p:cNvSpPr>
                <p:nvPr/>
              </p:nvSpPr>
              <p:spPr bwMode="auto">
                <a:xfrm>
                  <a:off x="43" y="413"/>
                  <a:ext cx="1771" cy="480"/>
                </a:xfrm>
                <a:prstGeom prst="rect">
                  <a:avLst/>
                </a:prstGeom>
                <a:noFill/>
                <a:ln w="9525">
                  <a:noFill/>
                  <a:miter lim="800000"/>
                  <a:headEnd/>
                  <a:tailEnd/>
                </a:ln>
                <a:effectLst/>
              </p:spPr>
              <p:txBody>
                <a:bodyPr/>
                <a:lstStyle/>
                <a:p>
                  <a:pPr eaLnBrk="1" hangingPunct="1"/>
                  <a:r>
                    <a:rPr lang="en-US" sz="1400">
                      <a:latin typeface="Times New Roman" charset="0"/>
                      <a:cs typeface="Times New Roman" charset="0"/>
                    </a:rPr>
                    <a:t>Pacijent ne može da ide ili zahteva pomoć dve osobe</a:t>
                  </a:r>
                </a:p>
                <a:p>
                  <a:endParaRPr lang="en-US" sz="2400">
                    <a:latin typeface="Times New Roman" charset="0"/>
                  </a:endParaRPr>
                </a:p>
              </p:txBody>
            </p:sp>
            <p:sp>
              <p:nvSpPr>
                <p:cNvPr id="42" name="Rectangle 7"/>
                <p:cNvSpPr>
                  <a:spLocks noChangeArrowheads="1"/>
                </p:cNvSpPr>
                <p:nvPr/>
              </p:nvSpPr>
              <p:spPr bwMode="auto">
                <a:xfrm>
                  <a:off x="0" y="413"/>
                  <a:ext cx="1857" cy="480"/>
                </a:xfrm>
                <a:prstGeom prst="rect">
                  <a:avLst/>
                </a:prstGeom>
                <a:noFill/>
                <a:ln w="7">
                  <a:solidFill>
                    <a:srgbClr val="A0A0A0"/>
                  </a:solidFill>
                  <a:miter lim="800000"/>
                  <a:headEnd/>
                  <a:tailEnd/>
                </a:ln>
                <a:effectLst/>
              </p:spPr>
              <p:txBody>
                <a:bodyPr/>
                <a:lstStyle/>
                <a:p>
                  <a:endParaRPr lang="en-US"/>
                </a:p>
              </p:txBody>
            </p:sp>
          </p:grpSp>
          <p:grpSp>
            <p:nvGrpSpPr>
              <p:cNvPr id="8" name="Group 8"/>
              <p:cNvGrpSpPr>
                <a:grpSpLocks/>
              </p:cNvGrpSpPr>
              <p:nvPr/>
            </p:nvGrpSpPr>
            <p:grpSpPr bwMode="auto">
              <a:xfrm>
                <a:off x="1857" y="413"/>
                <a:ext cx="1590" cy="480"/>
                <a:chOff x="1857" y="413"/>
                <a:chExt cx="1590" cy="480"/>
              </a:xfrm>
            </p:grpSpPr>
            <p:sp>
              <p:nvSpPr>
                <p:cNvPr id="39" name="Rectangle 9"/>
                <p:cNvSpPr>
                  <a:spLocks noChangeArrowheads="1"/>
                </p:cNvSpPr>
                <p:nvPr/>
              </p:nvSpPr>
              <p:spPr bwMode="auto">
                <a:xfrm>
                  <a:off x="1900" y="413"/>
                  <a:ext cx="1504" cy="480"/>
                </a:xfrm>
                <a:prstGeom prst="rect">
                  <a:avLst/>
                </a:prstGeom>
                <a:noFill/>
                <a:ln w="9525">
                  <a:noFill/>
                  <a:miter lim="800000"/>
                  <a:headEnd/>
                  <a:tailEnd/>
                </a:ln>
                <a:effectLst/>
              </p:spPr>
              <p:txBody>
                <a:bodyPr/>
                <a:lstStyle/>
                <a:p>
                  <a:pPr eaLnBrk="1" hangingPunct="1"/>
                  <a:r>
                    <a:rPr lang="en-US" sz="1000">
                      <a:latin typeface="Times New Roman" charset="0"/>
                      <a:cs typeface="Times New Roman" charset="0"/>
                    </a:rPr>
                    <a:t>0</a:t>
                  </a:r>
                  <a:endParaRPr lang="en-US" sz="1200">
                    <a:latin typeface="Times New Roman" charset="0"/>
                    <a:cs typeface="Times New Roman" charset="0"/>
                  </a:endParaRPr>
                </a:p>
                <a:p>
                  <a:endParaRPr lang="en-US" sz="2400">
                    <a:latin typeface="Times New Roman" charset="0"/>
                  </a:endParaRPr>
                </a:p>
              </p:txBody>
            </p:sp>
            <p:sp>
              <p:nvSpPr>
                <p:cNvPr id="40" name="Rectangle 10"/>
                <p:cNvSpPr>
                  <a:spLocks noChangeArrowheads="1"/>
                </p:cNvSpPr>
                <p:nvPr/>
              </p:nvSpPr>
              <p:spPr bwMode="auto">
                <a:xfrm>
                  <a:off x="1857" y="413"/>
                  <a:ext cx="1590" cy="480"/>
                </a:xfrm>
                <a:prstGeom prst="rect">
                  <a:avLst/>
                </a:prstGeom>
                <a:noFill/>
                <a:ln w="7">
                  <a:solidFill>
                    <a:srgbClr val="A0A0A0"/>
                  </a:solidFill>
                  <a:miter lim="800000"/>
                  <a:headEnd/>
                  <a:tailEnd/>
                </a:ln>
                <a:effectLst/>
              </p:spPr>
              <p:txBody>
                <a:bodyPr/>
                <a:lstStyle/>
                <a:p>
                  <a:endParaRPr lang="en-US"/>
                </a:p>
              </p:txBody>
            </p:sp>
          </p:grpSp>
          <p:grpSp>
            <p:nvGrpSpPr>
              <p:cNvPr id="9" name="Group 11"/>
              <p:cNvGrpSpPr>
                <a:grpSpLocks/>
              </p:cNvGrpSpPr>
              <p:nvPr/>
            </p:nvGrpSpPr>
            <p:grpSpPr bwMode="auto">
              <a:xfrm>
                <a:off x="0" y="893"/>
                <a:ext cx="1857" cy="480"/>
                <a:chOff x="0" y="893"/>
                <a:chExt cx="1857" cy="480"/>
              </a:xfrm>
            </p:grpSpPr>
            <p:sp>
              <p:nvSpPr>
                <p:cNvPr id="37" name="Rectangle 12"/>
                <p:cNvSpPr>
                  <a:spLocks noChangeArrowheads="1"/>
                </p:cNvSpPr>
                <p:nvPr/>
              </p:nvSpPr>
              <p:spPr bwMode="auto">
                <a:xfrm>
                  <a:off x="43" y="893"/>
                  <a:ext cx="1771" cy="480"/>
                </a:xfrm>
                <a:prstGeom prst="rect">
                  <a:avLst/>
                </a:prstGeom>
                <a:noFill/>
                <a:ln w="9525">
                  <a:noFill/>
                  <a:miter lim="800000"/>
                  <a:headEnd/>
                  <a:tailEnd/>
                </a:ln>
                <a:effectLst/>
              </p:spPr>
              <p:txBody>
                <a:bodyPr/>
                <a:lstStyle/>
                <a:p>
                  <a:pPr eaLnBrk="1" hangingPunct="1"/>
                  <a:r>
                    <a:rPr lang="en-US" sz="1400">
                      <a:latin typeface="Times New Roman" charset="0"/>
                      <a:cs typeface="Times New Roman" charset="0"/>
                    </a:rPr>
                    <a:t>Pacijent zahteva pomoć jedne osobe u cilju održavanja ravnoteže</a:t>
                  </a:r>
                </a:p>
                <a:p>
                  <a:endParaRPr lang="en-US" sz="1800">
                    <a:latin typeface="Times New Roman" charset="0"/>
                  </a:endParaRPr>
                </a:p>
              </p:txBody>
            </p:sp>
            <p:sp>
              <p:nvSpPr>
                <p:cNvPr id="38" name="Rectangle 13"/>
                <p:cNvSpPr>
                  <a:spLocks noChangeArrowheads="1"/>
                </p:cNvSpPr>
                <p:nvPr/>
              </p:nvSpPr>
              <p:spPr bwMode="auto">
                <a:xfrm>
                  <a:off x="0" y="893"/>
                  <a:ext cx="1857" cy="480"/>
                </a:xfrm>
                <a:prstGeom prst="rect">
                  <a:avLst/>
                </a:prstGeom>
                <a:noFill/>
                <a:ln w="7">
                  <a:solidFill>
                    <a:srgbClr val="A0A0A0"/>
                  </a:solidFill>
                  <a:miter lim="800000"/>
                  <a:headEnd/>
                  <a:tailEnd/>
                </a:ln>
                <a:effectLst/>
              </p:spPr>
              <p:txBody>
                <a:bodyPr/>
                <a:lstStyle/>
                <a:p>
                  <a:endParaRPr lang="en-US"/>
                </a:p>
              </p:txBody>
            </p:sp>
          </p:grpSp>
          <p:grpSp>
            <p:nvGrpSpPr>
              <p:cNvPr id="10" name="Group 14"/>
              <p:cNvGrpSpPr>
                <a:grpSpLocks/>
              </p:cNvGrpSpPr>
              <p:nvPr/>
            </p:nvGrpSpPr>
            <p:grpSpPr bwMode="auto">
              <a:xfrm>
                <a:off x="1857" y="893"/>
                <a:ext cx="1590" cy="480"/>
                <a:chOff x="1857" y="893"/>
                <a:chExt cx="1590" cy="480"/>
              </a:xfrm>
            </p:grpSpPr>
            <p:sp>
              <p:nvSpPr>
                <p:cNvPr id="35" name="Rectangle 15"/>
                <p:cNvSpPr>
                  <a:spLocks noChangeArrowheads="1"/>
                </p:cNvSpPr>
                <p:nvPr/>
              </p:nvSpPr>
              <p:spPr bwMode="auto">
                <a:xfrm>
                  <a:off x="1900" y="893"/>
                  <a:ext cx="1504" cy="480"/>
                </a:xfrm>
                <a:prstGeom prst="rect">
                  <a:avLst/>
                </a:prstGeom>
                <a:noFill/>
                <a:ln w="9525">
                  <a:noFill/>
                  <a:miter lim="800000"/>
                  <a:headEnd/>
                  <a:tailEnd/>
                </a:ln>
                <a:effectLst/>
              </p:spPr>
              <p:txBody>
                <a:bodyPr/>
                <a:lstStyle/>
                <a:p>
                  <a:pPr eaLnBrk="1" hangingPunct="1"/>
                  <a:r>
                    <a:rPr lang="en-US" sz="1000">
                      <a:latin typeface="Times New Roman" charset="0"/>
                      <a:cs typeface="Times New Roman" charset="0"/>
                    </a:rPr>
                    <a:t>1</a:t>
                  </a:r>
                  <a:endParaRPr lang="en-US" sz="1200">
                    <a:latin typeface="Times New Roman" charset="0"/>
                    <a:cs typeface="Times New Roman" charset="0"/>
                  </a:endParaRPr>
                </a:p>
                <a:p>
                  <a:endParaRPr lang="en-US" sz="2400">
                    <a:latin typeface="Times New Roman" charset="0"/>
                  </a:endParaRPr>
                </a:p>
              </p:txBody>
            </p:sp>
            <p:sp>
              <p:nvSpPr>
                <p:cNvPr id="36" name="Rectangle 16"/>
                <p:cNvSpPr>
                  <a:spLocks noChangeArrowheads="1"/>
                </p:cNvSpPr>
                <p:nvPr/>
              </p:nvSpPr>
              <p:spPr bwMode="auto">
                <a:xfrm>
                  <a:off x="1857" y="893"/>
                  <a:ext cx="1590" cy="480"/>
                </a:xfrm>
                <a:prstGeom prst="rect">
                  <a:avLst/>
                </a:prstGeom>
                <a:noFill/>
                <a:ln w="7">
                  <a:solidFill>
                    <a:srgbClr val="A0A0A0"/>
                  </a:solidFill>
                  <a:miter lim="800000"/>
                  <a:headEnd/>
                  <a:tailEnd/>
                </a:ln>
                <a:effectLst/>
              </p:spPr>
              <p:txBody>
                <a:bodyPr/>
                <a:lstStyle/>
                <a:p>
                  <a:endParaRPr lang="en-US"/>
                </a:p>
              </p:txBody>
            </p:sp>
          </p:grpSp>
          <p:grpSp>
            <p:nvGrpSpPr>
              <p:cNvPr id="11" name="Group 17"/>
              <p:cNvGrpSpPr>
                <a:grpSpLocks/>
              </p:cNvGrpSpPr>
              <p:nvPr/>
            </p:nvGrpSpPr>
            <p:grpSpPr bwMode="auto">
              <a:xfrm>
                <a:off x="0" y="1373"/>
                <a:ext cx="1857" cy="576"/>
                <a:chOff x="0" y="1373"/>
                <a:chExt cx="1857" cy="576"/>
              </a:xfrm>
            </p:grpSpPr>
            <p:sp>
              <p:nvSpPr>
                <p:cNvPr id="33" name="Rectangle 18"/>
                <p:cNvSpPr>
                  <a:spLocks noChangeArrowheads="1"/>
                </p:cNvSpPr>
                <p:nvPr/>
              </p:nvSpPr>
              <p:spPr bwMode="auto">
                <a:xfrm>
                  <a:off x="43" y="1373"/>
                  <a:ext cx="1771" cy="576"/>
                </a:xfrm>
                <a:prstGeom prst="rect">
                  <a:avLst/>
                </a:prstGeom>
                <a:noFill/>
                <a:ln w="9525">
                  <a:noFill/>
                  <a:miter lim="800000"/>
                  <a:headEnd/>
                  <a:tailEnd/>
                </a:ln>
                <a:effectLst/>
              </p:spPr>
              <p:txBody>
                <a:bodyPr/>
                <a:lstStyle/>
                <a:p>
                  <a:pPr eaLnBrk="1" hangingPunct="1"/>
                  <a:r>
                    <a:rPr lang="en-US" sz="1400">
                      <a:latin typeface="Times New Roman" charset="0"/>
                      <a:cs typeface="Times New Roman" charset="0"/>
                    </a:rPr>
                    <a:t>Pacijent zahteva intermedijarnu pomoć jedne osobe kod hoda,</a:t>
                  </a:r>
                </a:p>
                <a:p>
                  <a:r>
                    <a:rPr lang="en-US" sz="1400">
                      <a:latin typeface="Times New Roman" charset="0"/>
                      <a:cs typeface="Times New Roman" charset="0"/>
                    </a:rPr>
                    <a:t>sigurnosti ravoteže, i koordinacije hoda</a:t>
                  </a:r>
                </a:p>
                <a:p>
                  <a:endParaRPr lang="en-US" sz="2400">
                    <a:latin typeface="Times New Roman" charset="0"/>
                  </a:endParaRPr>
                </a:p>
              </p:txBody>
            </p:sp>
            <p:sp>
              <p:nvSpPr>
                <p:cNvPr id="34" name="Rectangle 19"/>
                <p:cNvSpPr>
                  <a:spLocks noChangeArrowheads="1"/>
                </p:cNvSpPr>
                <p:nvPr/>
              </p:nvSpPr>
              <p:spPr bwMode="auto">
                <a:xfrm>
                  <a:off x="0" y="1373"/>
                  <a:ext cx="1857" cy="576"/>
                </a:xfrm>
                <a:prstGeom prst="rect">
                  <a:avLst/>
                </a:prstGeom>
                <a:noFill/>
                <a:ln w="7">
                  <a:solidFill>
                    <a:srgbClr val="A0A0A0"/>
                  </a:solidFill>
                  <a:miter lim="800000"/>
                  <a:headEnd/>
                  <a:tailEnd/>
                </a:ln>
                <a:effectLst/>
              </p:spPr>
              <p:txBody>
                <a:bodyPr/>
                <a:lstStyle/>
                <a:p>
                  <a:endParaRPr lang="en-US"/>
                </a:p>
              </p:txBody>
            </p:sp>
          </p:grpSp>
          <p:grpSp>
            <p:nvGrpSpPr>
              <p:cNvPr id="12" name="Group 20"/>
              <p:cNvGrpSpPr>
                <a:grpSpLocks/>
              </p:cNvGrpSpPr>
              <p:nvPr/>
            </p:nvGrpSpPr>
            <p:grpSpPr bwMode="auto">
              <a:xfrm>
                <a:off x="1857" y="1373"/>
                <a:ext cx="1590" cy="576"/>
                <a:chOff x="1857" y="1373"/>
                <a:chExt cx="1590" cy="576"/>
              </a:xfrm>
            </p:grpSpPr>
            <p:sp>
              <p:nvSpPr>
                <p:cNvPr id="31" name="Rectangle 21"/>
                <p:cNvSpPr>
                  <a:spLocks noChangeArrowheads="1"/>
                </p:cNvSpPr>
                <p:nvPr/>
              </p:nvSpPr>
              <p:spPr bwMode="auto">
                <a:xfrm>
                  <a:off x="1900" y="1373"/>
                  <a:ext cx="1504" cy="576"/>
                </a:xfrm>
                <a:prstGeom prst="rect">
                  <a:avLst/>
                </a:prstGeom>
                <a:noFill/>
                <a:ln w="9525">
                  <a:noFill/>
                  <a:miter lim="800000"/>
                  <a:headEnd/>
                  <a:tailEnd/>
                </a:ln>
                <a:effectLst/>
              </p:spPr>
              <p:txBody>
                <a:bodyPr/>
                <a:lstStyle/>
                <a:p>
                  <a:pPr eaLnBrk="1" hangingPunct="1"/>
                  <a:r>
                    <a:rPr lang="en-US" sz="1000">
                      <a:latin typeface="Times New Roman" charset="0"/>
                      <a:cs typeface="Times New Roman" charset="0"/>
                    </a:rPr>
                    <a:t>2</a:t>
                  </a:r>
                  <a:endParaRPr lang="en-US" sz="1200">
                    <a:latin typeface="Times New Roman" charset="0"/>
                    <a:cs typeface="Times New Roman" charset="0"/>
                  </a:endParaRPr>
                </a:p>
                <a:p>
                  <a:endParaRPr lang="en-US" sz="2400">
                    <a:latin typeface="Times New Roman" charset="0"/>
                  </a:endParaRPr>
                </a:p>
              </p:txBody>
            </p:sp>
            <p:sp>
              <p:nvSpPr>
                <p:cNvPr id="32" name="Rectangle 22"/>
                <p:cNvSpPr>
                  <a:spLocks noChangeArrowheads="1"/>
                </p:cNvSpPr>
                <p:nvPr/>
              </p:nvSpPr>
              <p:spPr bwMode="auto">
                <a:xfrm>
                  <a:off x="1857" y="1373"/>
                  <a:ext cx="1590" cy="576"/>
                </a:xfrm>
                <a:prstGeom prst="rect">
                  <a:avLst/>
                </a:prstGeom>
                <a:noFill/>
                <a:ln w="7">
                  <a:solidFill>
                    <a:srgbClr val="A0A0A0"/>
                  </a:solidFill>
                  <a:miter lim="800000"/>
                  <a:headEnd/>
                  <a:tailEnd/>
                </a:ln>
                <a:effectLst/>
              </p:spPr>
              <p:txBody>
                <a:bodyPr/>
                <a:lstStyle/>
                <a:p>
                  <a:endParaRPr lang="en-US"/>
                </a:p>
              </p:txBody>
            </p:sp>
          </p:grpSp>
          <p:grpSp>
            <p:nvGrpSpPr>
              <p:cNvPr id="13" name="Group 23"/>
              <p:cNvGrpSpPr>
                <a:grpSpLocks/>
              </p:cNvGrpSpPr>
              <p:nvPr/>
            </p:nvGrpSpPr>
            <p:grpSpPr bwMode="auto">
              <a:xfrm>
                <a:off x="0" y="1949"/>
                <a:ext cx="1857" cy="480"/>
                <a:chOff x="0" y="1949"/>
                <a:chExt cx="1857" cy="480"/>
              </a:xfrm>
            </p:grpSpPr>
            <p:sp>
              <p:nvSpPr>
                <p:cNvPr id="29" name="Rectangle 24"/>
                <p:cNvSpPr>
                  <a:spLocks noChangeArrowheads="1"/>
                </p:cNvSpPr>
                <p:nvPr/>
              </p:nvSpPr>
              <p:spPr bwMode="auto">
                <a:xfrm>
                  <a:off x="43" y="1949"/>
                  <a:ext cx="1771" cy="480"/>
                </a:xfrm>
                <a:prstGeom prst="rect">
                  <a:avLst/>
                </a:prstGeom>
                <a:noFill/>
                <a:ln w="9525">
                  <a:noFill/>
                  <a:miter lim="800000"/>
                  <a:headEnd/>
                  <a:tailEnd/>
                </a:ln>
                <a:effectLst/>
              </p:spPr>
              <p:txBody>
                <a:bodyPr/>
                <a:lstStyle/>
                <a:p>
                  <a:pPr eaLnBrk="1" hangingPunct="1"/>
                  <a:r>
                    <a:rPr lang="en-US" sz="1400">
                      <a:latin typeface="Times New Roman" charset="0"/>
                      <a:cs typeface="Times New Roman" charset="0"/>
                    </a:rPr>
                    <a:t>Pacijent iziskuje potrebu verbalne potpore ili praćenja od strane jeddne osobe (psihička potpora</a:t>
                  </a:r>
                </a:p>
                <a:p>
                  <a:endParaRPr lang="en-US" sz="2400">
                    <a:latin typeface="Times New Roman" charset="0"/>
                  </a:endParaRPr>
                </a:p>
              </p:txBody>
            </p:sp>
            <p:sp>
              <p:nvSpPr>
                <p:cNvPr id="30" name="Rectangle 25"/>
                <p:cNvSpPr>
                  <a:spLocks noChangeArrowheads="1"/>
                </p:cNvSpPr>
                <p:nvPr/>
              </p:nvSpPr>
              <p:spPr bwMode="auto">
                <a:xfrm>
                  <a:off x="0" y="1949"/>
                  <a:ext cx="1857" cy="480"/>
                </a:xfrm>
                <a:prstGeom prst="rect">
                  <a:avLst/>
                </a:prstGeom>
                <a:noFill/>
                <a:ln w="7">
                  <a:solidFill>
                    <a:srgbClr val="A0A0A0"/>
                  </a:solidFill>
                  <a:miter lim="800000"/>
                  <a:headEnd/>
                  <a:tailEnd/>
                </a:ln>
                <a:effectLst/>
              </p:spPr>
              <p:txBody>
                <a:bodyPr/>
                <a:lstStyle/>
                <a:p>
                  <a:endParaRPr lang="en-US"/>
                </a:p>
              </p:txBody>
            </p:sp>
          </p:grpSp>
          <p:grpSp>
            <p:nvGrpSpPr>
              <p:cNvPr id="14" name="Group 26"/>
              <p:cNvGrpSpPr>
                <a:grpSpLocks/>
              </p:cNvGrpSpPr>
              <p:nvPr/>
            </p:nvGrpSpPr>
            <p:grpSpPr bwMode="auto">
              <a:xfrm>
                <a:off x="1857" y="1949"/>
                <a:ext cx="1590" cy="480"/>
                <a:chOff x="1857" y="1949"/>
                <a:chExt cx="1590" cy="480"/>
              </a:xfrm>
            </p:grpSpPr>
            <p:sp>
              <p:nvSpPr>
                <p:cNvPr id="27" name="Rectangle 27"/>
                <p:cNvSpPr>
                  <a:spLocks noChangeArrowheads="1"/>
                </p:cNvSpPr>
                <p:nvPr/>
              </p:nvSpPr>
              <p:spPr bwMode="auto">
                <a:xfrm>
                  <a:off x="1900" y="1949"/>
                  <a:ext cx="1504" cy="480"/>
                </a:xfrm>
                <a:prstGeom prst="rect">
                  <a:avLst/>
                </a:prstGeom>
                <a:noFill/>
                <a:ln w="9525">
                  <a:noFill/>
                  <a:miter lim="800000"/>
                  <a:headEnd/>
                  <a:tailEnd/>
                </a:ln>
                <a:effectLst/>
              </p:spPr>
              <p:txBody>
                <a:bodyPr/>
                <a:lstStyle/>
                <a:p>
                  <a:pPr eaLnBrk="1" hangingPunct="1"/>
                  <a:r>
                    <a:rPr lang="en-US" sz="1000">
                      <a:latin typeface="Times New Roman" charset="0"/>
                      <a:cs typeface="Times New Roman" charset="0"/>
                    </a:rPr>
                    <a:t>3</a:t>
                  </a:r>
                  <a:endParaRPr lang="en-US" sz="1200">
                    <a:latin typeface="Times New Roman" charset="0"/>
                    <a:cs typeface="Times New Roman" charset="0"/>
                  </a:endParaRPr>
                </a:p>
                <a:p>
                  <a:endParaRPr lang="en-US" sz="2400">
                    <a:latin typeface="Times New Roman" charset="0"/>
                  </a:endParaRPr>
                </a:p>
              </p:txBody>
            </p:sp>
            <p:sp>
              <p:nvSpPr>
                <p:cNvPr id="28" name="Rectangle 28"/>
                <p:cNvSpPr>
                  <a:spLocks noChangeArrowheads="1"/>
                </p:cNvSpPr>
                <p:nvPr/>
              </p:nvSpPr>
              <p:spPr bwMode="auto">
                <a:xfrm>
                  <a:off x="1857" y="1949"/>
                  <a:ext cx="1590" cy="480"/>
                </a:xfrm>
                <a:prstGeom prst="rect">
                  <a:avLst/>
                </a:prstGeom>
                <a:noFill/>
                <a:ln w="7">
                  <a:solidFill>
                    <a:srgbClr val="A0A0A0"/>
                  </a:solidFill>
                  <a:miter lim="800000"/>
                  <a:headEnd/>
                  <a:tailEnd/>
                </a:ln>
                <a:effectLst/>
              </p:spPr>
              <p:txBody>
                <a:bodyPr/>
                <a:lstStyle/>
                <a:p>
                  <a:endParaRPr lang="en-US"/>
                </a:p>
              </p:txBody>
            </p:sp>
          </p:grpSp>
          <p:grpSp>
            <p:nvGrpSpPr>
              <p:cNvPr id="15" name="Group 29"/>
              <p:cNvGrpSpPr>
                <a:grpSpLocks/>
              </p:cNvGrpSpPr>
              <p:nvPr/>
            </p:nvGrpSpPr>
            <p:grpSpPr bwMode="auto">
              <a:xfrm>
                <a:off x="0" y="2429"/>
                <a:ext cx="1857" cy="576"/>
                <a:chOff x="0" y="2429"/>
                <a:chExt cx="1857" cy="576"/>
              </a:xfrm>
            </p:grpSpPr>
            <p:sp>
              <p:nvSpPr>
                <p:cNvPr id="25" name="Rectangle 30"/>
                <p:cNvSpPr>
                  <a:spLocks noChangeArrowheads="1"/>
                </p:cNvSpPr>
                <p:nvPr/>
              </p:nvSpPr>
              <p:spPr bwMode="auto">
                <a:xfrm>
                  <a:off x="43" y="2429"/>
                  <a:ext cx="1771" cy="576"/>
                </a:xfrm>
                <a:prstGeom prst="rect">
                  <a:avLst/>
                </a:prstGeom>
                <a:noFill/>
                <a:ln w="9525">
                  <a:noFill/>
                  <a:miter lim="800000"/>
                  <a:headEnd/>
                  <a:tailEnd/>
                </a:ln>
                <a:effectLst/>
              </p:spPr>
              <p:txBody>
                <a:bodyPr/>
                <a:lstStyle/>
                <a:p>
                  <a:pPr eaLnBrk="1" hangingPunct="1"/>
                  <a:r>
                    <a:rPr lang="en-US" sz="1400">
                      <a:latin typeface="Times New Roman" charset="0"/>
                      <a:cs typeface="Times New Roman" charset="0"/>
                    </a:rPr>
                    <a:t>Pacijent je samostalan po ravnom terenu pri hodu</a:t>
                  </a:r>
                </a:p>
                <a:p>
                  <a:r>
                    <a:rPr lang="en-US" sz="1400">
                      <a:latin typeface="Times New Roman" charset="0"/>
                      <a:cs typeface="Times New Roman" charset="0"/>
                    </a:rPr>
                    <a:t>zahteva minimalnu pomoć kod savladjivanja stepenica</a:t>
                  </a:r>
                </a:p>
                <a:p>
                  <a:endParaRPr lang="en-US" sz="1400">
                    <a:latin typeface="Times New Roman" charset="0"/>
                  </a:endParaRPr>
                </a:p>
              </p:txBody>
            </p:sp>
            <p:sp>
              <p:nvSpPr>
                <p:cNvPr id="26" name="Rectangle 31"/>
                <p:cNvSpPr>
                  <a:spLocks noChangeArrowheads="1"/>
                </p:cNvSpPr>
                <p:nvPr/>
              </p:nvSpPr>
              <p:spPr bwMode="auto">
                <a:xfrm>
                  <a:off x="0" y="2429"/>
                  <a:ext cx="1857" cy="576"/>
                </a:xfrm>
                <a:prstGeom prst="rect">
                  <a:avLst/>
                </a:prstGeom>
                <a:noFill/>
                <a:ln w="7">
                  <a:solidFill>
                    <a:srgbClr val="A0A0A0"/>
                  </a:solidFill>
                  <a:miter lim="800000"/>
                  <a:headEnd/>
                  <a:tailEnd/>
                </a:ln>
                <a:effectLst/>
              </p:spPr>
              <p:txBody>
                <a:bodyPr/>
                <a:lstStyle/>
                <a:p>
                  <a:endParaRPr lang="en-US"/>
                </a:p>
              </p:txBody>
            </p:sp>
          </p:grpSp>
          <p:grpSp>
            <p:nvGrpSpPr>
              <p:cNvPr id="16" name="Group 32"/>
              <p:cNvGrpSpPr>
                <a:grpSpLocks/>
              </p:cNvGrpSpPr>
              <p:nvPr/>
            </p:nvGrpSpPr>
            <p:grpSpPr bwMode="auto">
              <a:xfrm>
                <a:off x="1857" y="2429"/>
                <a:ext cx="1590" cy="576"/>
                <a:chOff x="1857" y="2429"/>
                <a:chExt cx="1590" cy="576"/>
              </a:xfrm>
            </p:grpSpPr>
            <p:sp>
              <p:nvSpPr>
                <p:cNvPr id="23" name="Rectangle 33"/>
                <p:cNvSpPr>
                  <a:spLocks noChangeArrowheads="1"/>
                </p:cNvSpPr>
                <p:nvPr/>
              </p:nvSpPr>
              <p:spPr bwMode="auto">
                <a:xfrm>
                  <a:off x="1900" y="2429"/>
                  <a:ext cx="1504" cy="576"/>
                </a:xfrm>
                <a:prstGeom prst="rect">
                  <a:avLst/>
                </a:prstGeom>
                <a:noFill/>
                <a:ln w="9525">
                  <a:noFill/>
                  <a:miter lim="800000"/>
                  <a:headEnd/>
                  <a:tailEnd/>
                </a:ln>
                <a:effectLst/>
              </p:spPr>
              <p:txBody>
                <a:bodyPr/>
                <a:lstStyle/>
                <a:p>
                  <a:pPr eaLnBrk="1" hangingPunct="1"/>
                  <a:r>
                    <a:rPr lang="en-US" sz="1000">
                      <a:latin typeface="Times New Roman" charset="0"/>
                      <a:cs typeface="Times New Roman" charset="0"/>
                    </a:rPr>
                    <a:t>4</a:t>
                  </a:r>
                  <a:endParaRPr lang="en-US" sz="1200">
                    <a:latin typeface="Times New Roman" charset="0"/>
                    <a:cs typeface="Times New Roman" charset="0"/>
                  </a:endParaRPr>
                </a:p>
                <a:p>
                  <a:endParaRPr lang="en-US" sz="2400">
                    <a:latin typeface="Times New Roman" charset="0"/>
                  </a:endParaRPr>
                </a:p>
              </p:txBody>
            </p:sp>
            <p:sp>
              <p:nvSpPr>
                <p:cNvPr id="24" name="Rectangle 34"/>
                <p:cNvSpPr>
                  <a:spLocks noChangeArrowheads="1"/>
                </p:cNvSpPr>
                <p:nvPr/>
              </p:nvSpPr>
              <p:spPr bwMode="auto">
                <a:xfrm>
                  <a:off x="1857" y="2429"/>
                  <a:ext cx="1590" cy="576"/>
                </a:xfrm>
                <a:prstGeom prst="rect">
                  <a:avLst/>
                </a:prstGeom>
                <a:noFill/>
                <a:ln w="7">
                  <a:solidFill>
                    <a:srgbClr val="A0A0A0"/>
                  </a:solidFill>
                  <a:miter lim="800000"/>
                  <a:headEnd/>
                  <a:tailEnd/>
                </a:ln>
                <a:effectLst/>
              </p:spPr>
              <p:txBody>
                <a:bodyPr/>
                <a:lstStyle/>
                <a:p>
                  <a:endParaRPr lang="en-US"/>
                </a:p>
              </p:txBody>
            </p:sp>
          </p:grpSp>
          <p:grpSp>
            <p:nvGrpSpPr>
              <p:cNvPr id="17" name="Group 35"/>
              <p:cNvGrpSpPr>
                <a:grpSpLocks/>
              </p:cNvGrpSpPr>
              <p:nvPr/>
            </p:nvGrpSpPr>
            <p:grpSpPr bwMode="auto">
              <a:xfrm>
                <a:off x="0" y="3005"/>
                <a:ext cx="1857" cy="384"/>
                <a:chOff x="0" y="3005"/>
                <a:chExt cx="1857" cy="384"/>
              </a:xfrm>
            </p:grpSpPr>
            <p:sp>
              <p:nvSpPr>
                <p:cNvPr id="21" name="Rectangle 36"/>
                <p:cNvSpPr>
                  <a:spLocks noChangeArrowheads="1"/>
                </p:cNvSpPr>
                <p:nvPr/>
              </p:nvSpPr>
              <p:spPr bwMode="auto">
                <a:xfrm>
                  <a:off x="43" y="3005"/>
                  <a:ext cx="1771" cy="384"/>
                </a:xfrm>
                <a:prstGeom prst="rect">
                  <a:avLst/>
                </a:prstGeom>
                <a:noFill/>
                <a:ln w="9525">
                  <a:noFill/>
                  <a:miter lim="800000"/>
                  <a:headEnd/>
                  <a:tailEnd/>
                </a:ln>
                <a:effectLst/>
              </p:spPr>
              <p:txBody>
                <a:bodyPr/>
                <a:lstStyle/>
                <a:p>
                  <a:pPr eaLnBrk="1" hangingPunct="1"/>
                  <a:r>
                    <a:rPr lang="en-US" sz="1400">
                      <a:latin typeface="Times New Roman" charset="0"/>
                      <a:cs typeface="Times New Roman" charset="0"/>
                    </a:rPr>
                    <a:t>Samostalan u okviru svih zahteva ADŽ</a:t>
                  </a:r>
                </a:p>
                <a:p>
                  <a:endParaRPr lang="en-US" sz="2400">
                    <a:latin typeface="Times New Roman" charset="0"/>
                  </a:endParaRPr>
                </a:p>
              </p:txBody>
            </p:sp>
            <p:sp>
              <p:nvSpPr>
                <p:cNvPr id="22" name="Rectangle 37"/>
                <p:cNvSpPr>
                  <a:spLocks noChangeArrowheads="1"/>
                </p:cNvSpPr>
                <p:nvPr/>
              </p:nvSpPr>
              <p:spPr bwMode="auto">
                <a:xfrm>
                  <a:off x="0" y="3005"/>
                  <a:ext cx="1857" cy="384"/>
                </a:xfrm>
                <a:prstGeom prst="rect">
                  <a:avLst/>
                </a:prstGeom>
                <a:noFill/>
                <a:ln w="7">
                  <a:solidFill>
                    <a:srgbClr val="A0A0A0"/>
                  </a:solidFill>
                  <a:miter lim="800000"/>
                  <a:headEnd/>
                  <a:tailEnd/>
                </a:ln>
                <a:effectLst/>
              </p:spPr>
              <p:txBody>
                <a:bodyPr/>
                <a:lstStyle/>
                <a:p>
                  <a:endParaRPr lang="en-US"/>
                </a:p>
              </p:txBody>
            </p:sp>
          </p:grpSp>
          <p:grpSp>
            <p:nvGrpSpPr>
              <p:cNvPr id="18" name="Group 38"/>
              <p:cNvGrpSpPr>
                <a:grpSpLocks/>
              </p:cNvGrpSpPr>
              <p:nvPr/>
            </p:nvGrpSpPr>
            <p:grpSpPr bwMode="auto">
              <a:xfrm>
                <a:off x="1857" y="3005"/>
                <a:ext cx="1590" cy="384"/>
                <a:chOff x="1857" y="3005"/>
                <a:chExt cx="1590" cy="384"/>
              </a:xfrm>
            </p:grpSpPr>
            <p:sp>
              <p:nvSpPr>
                <p:cNvPr id="19" name="Rectangle 39"/>
                <p:cNvSpPr>
                  <a:spLocks noChangeArrowheads="1"/>
                </p:cNvSpPr>
                <p:nvPr/>
              </p:nvSpPr>
              <p:spPr bwMode="auto">
                <a:xfrm>
                  <a:off x="1900" y="3005"/>
                  <a:ext cx="1504" cy="384"/>
                </a:xfrm>
                <a:prstGeom prst="rect">
                  <a:avLst/>
                </a:prstGeom>
                <a:noFill/>
                <a:ln w="9525">
                  <a:noFill/>
                  <a:miter lim="800000"/>
                  <a:headEnd/>
                  <a:tailEnd/>
                </a:ln>
                <a:effectLst/>
              </p:spPr>
              <p:txBody>
                <a:bodyPr/>
                <a:lstStyle/>
                <a:p>
                  <a:pPr eaLnBrk="1" hangingPunct="1"/>
                  <a:r>
                    <a:rPr lang="en-US" sz="1000">
                      <a:latin typeface="Times New Roman" charset="0"/>
                      <a:cs typeface="Times New Roman" charset="0"/>
                    </a:rPr>
                    <a:t>5</a:t>
                  </a:r>
                  <a:endParaRPr lang="en-US" sz="1200">
                    <a:latin typeface="Times New Roman" charset="0"/>
                    <a:cs typeface="Times New Roman" charset="0"/>
                  </a:endParaRPr>
                </a:p>
                <a:p>
                  <a:endParaRPr lang="en-US" sz="2400">
                    <a:latin typeface="Times New Roman" charset="0"/>
                  </a:endParaRPr>
                </a:p>
              </p:txBody>
            </p:sp>
            <p:sp>
              <p:nvSpPr>
                <p:cNvPr id="20" name="Rectangle 40"/>
                <p:cNvSpPr>
                  <a:spLocks noChangeArrowheads="1"/>
                </p:cNvSpPr>
                <p:nvPr/>
              </p:nvSpPr>
              <p:spPr bwMode="auto">
                <a:xfrm>
                  <a:off x="1857" y="3005"/>
                  <a:ext cx="1590" cy="384"/>
                </a:xfrm>
                <a:prstGeom prst="rect">
                  <a:avLst/>
                </a:prstGeom>
                <a:noFill/>
                <a:ln w="7">
                  <a:solidFill>
                    <a:srgbClr val="A0A0A0"/>
                  </a:solidFill>
                  <a:miter lim="800000"/>
                  <a:headEnd/>
                  <a:tailEnd/>
                </a:ln>
                <a:effectLst/>
              </p:spPr>
              <p:txBody>
                <a:bodyPr/>
                <a:lstStyle/>
                <a:p>
                  <a:endParaRPr lang="en-US"/>
                </a:p>
              </p:txBody>
            </p:sp>
          </p:grpSp>
        </p:grpSp>
        <p:sp>
          <p:nvSpPr>
            <p:cNvPr id="6" name="Rectangle 41"/>
            <p:cNvSpPr>
              <a:spLocks noChangeArrowheads="1"/>
            </p:cNvSpPr>
            <p:nvPr/>
          </p:nvSpPr>
          <p:spPr bwMode="auto">
            <a:xfrm>
              <a:off x="-3" y="410"/>
              <a:ext cx="3453" cy="2982"/>
            </a:xfrm>
            <a:prstGeom prst="rect">
              <a:avLst/>
            </a:prstGeom>
            <a:noFill/>
            <a:ln w="9525">
              <a:solidFill>
                <a:srgbClr val="A0A0A0"/>
              </a:solidFill>
              <a:miter lim="800000"/>
              <a:headEnd/>
              <a:tailEnd/>
            </a:ln>
            <a:effectLst/>
          </p:spPr>
          <p:txBody>
            <a:bodyPr/>
            <a:lstStyle/>
            <a:p>
              <a:endParaRPr lang="en-US"/>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smtClean="0">
                <a:solidFill>
                  <a:schemeClr val="tx1"/>
                </a:solidFill>
                <a:latin typeface="Times New Roman" pitchFamily="18" charset="0"/>
                <a:cs typeface="Times New Roman" pitchFamily="18" charset="0"/>
              </a:rPr>
              <a:t>Desetometarni test hoda -10-Meter Gehtest</a:t>
            </a:r>
            <a:endParaRPr lang="en-US" sz="320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sz="2400" smtClean="0">
                <a:latin typeface="Times New Roman" pitchFamily="18" charset="0"/>
                <a:cs typeface="Times New Roman" pitchFamily="18" charset="0"/>
              </a:rPr>
              <a:t>Za sprovodjenjje ovog testa neophodno je da imamo stazu dugu najviše 15 metara. Odmeri se tačno 10 metara, i jednostavno se štopuje vreme za koje pacijent  to može da predje, kao i broj koraka. Tako se može izračunati dužina koraka , brzina hoda i frekvencija hoda. Brzina hoda =dužina koraka * frekvencija  koraka, ili prema Pery –ju Dužina koraka= brzina hoda (m/min) /dopellkorak * 2.</a:t>
            </a:r>
          </a:p>
          <a:p>
            <a:pPr>
              <a:buNone/>
            </a:pPr>
            <a:endParaRPr lang="en-US" sz="240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smtClean="0">
                <a:solidFill>
                  <a:schemeClr val="tx1"/>
                </a:solidFill>
                <a:latin typeface="Times New Roman" pitchFamily="18" charset="0"/>
                <a:cs typeface="Times New Roman" pitchFamily="18" charset="0"/>
              </a:rPr>
              <a:t>Desetometarni test hoda -10-Meter Gehtest</a:t>
            </a:r>
            <a:endParaRPr lang="en-US" sz="320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sz="2400" smtClean="0">
                <a:latin typeface="Times New Roman" pitchFamily="18" charset="0"/>
                <a:cs typeface="Times New Roman" pitchFamily="18" charset="0"/>
              </a:rPr>
              <a:t>Br</a:t>
            </a:r>
            <a:r>
              <a:rPr lang="sl-SI" sz="2400" smtClean="0">
                <a:latin typeface="Times New Roman" pitchFamily="18" charset="0"/>
                <a:cs typeface="Times New Roman" pitchFamily="18" charset="0"/>
              </a:rPr>
              <a:t>zina hoda nakon CVI je značajna jer se na taj način or</a:t>
            </a:r>
            <a:r>
              <a:rPr lang="en-US" sz="2400" smtClean="0">
                <a:latin typeface="Times New Roman" pitchFamily="18" charset="0"/>
                <a:cs typeface="Times New Roman" pitchFamily="18" charset="0"/>
              </a:rPr>
              <a:t>i</a:t>
            </a:r>
            <a:r>
              <a:rPr lang="sl-SI" sz="2400" smtClean="0">
                <a:latin typeface="Times New Roman" pitchFamily="18" charset="0"/>
                <a:cs typeface="Times New Roman" pitchFamily="18" charset="0"/>
              </a:rPr>
              <a:t>jentišemo da pacijent može da predje ulicu na raskrsnici za vreme trajanja zelenog svetla. Takodje visok nivo brzine hoda znači dobar motorički oporavak jednog hemiplegičara. Pery naglašava da brzina hoda veća od 1,5 km/h, predstavlja signifaktni faktor  za samostalnost hoda i samozbrinjavanje.  Kritična vrednost je manja brzina od 0,54 km/h. </a:t>
            </a:r>
            <a:endParaRPr lang="en-US" sz="2400" smtClean="0">
              <a:latin typeface="Times New Roman" pitchFamily="18" charset="0"/>
              <a:cs typeface="Times New Roman" pitchFamily="18" charset="0"/>
            </a:endParaRPr>
          </a:p>
          <a:p>
            <a:endParaRPr lang="en-US" sz="240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smtClean="0">
                <a:solidFill>
                  <a:schemeClr val="tx1"/>
                </a:solidFill>
                <a:latin typeface="Times New Roman" pitchFamily="18" charset="0"/>
                <a:cs typeface="Times New Roman" pitchFamily="18" charset="0"/>
              </a:rPr>
              <a:t>6 minutni test hoda</a:t>
            </a:r>
            <a:endParaRPr lang="en-US" sz="320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nSpc>
                <a:spcPct val="90000"/>
              </a:lnSpc>
            </a:pPr>
            <a:r>
              <a:rPr lang="sl-SI" sz="2400" smtClean="0">
                <a:latin typeface="Times New Roman" pitchFamily="18" charset="0"/>
                <a:cs typeface="Times New Roman" pitchFamily="18" charset="0"/>
              </a:rPr>
              <a:t>Uzima rastojjanje od 40 metara i prati koliko za 6 minuta može hemiparetičar da predje. Hod se maksimalno posle 15 sekundi može prekinuti. Prema Eng-u postoji visok stepen korealtivnosti izmedju postignute dužine i brzine hoda, uporedjujući sa snagom plantarnih fleksora i ravnotežom kod hemiplegičara.</a:t>
            </a:r>
            <a:endParaRPr lang="en-US" sz="2400" smtClean="0">
              <a:latin typeface="Times New Roman" pitchFamily="18" charset="0"/>
              <a:cs typeface="Times New Roman" pitchFamily="18" charset="0"/>
            </a:endParaRPr>
          </a:p>
          <a:p>
            <a:pPr>
              <a:lnSpc>
                <a:spcPct val="90000"/>
              </a:lnSpc>
            </a:pPr>
            <a:r>
              <a:rPr lang="sl-SI" sz="2400" smtClean="0">
                <a:latin typeface="Times New Roman" pitchFamily="18" charset="0"/>
                <a:cs typeface="Times New Roman" pitchFamily="18" charset="0"/>
              </a:rPr>
              <a:t> 6 i 12 minutni test  odredjuju i kardijalnu spos</a:t>
            </a:r>
            <a:r>
              <a:rPr lang="en-US" sz="2400" smtClean="0">
                <a:latin typeface="Times New Roman" pitchFamily="18" charset="0"/>
                <a:cs typeface="Times New Roman" pitchFamily="18" charset="0"/>
              </a:rPr>
              <a:t>o</a:t>
            </a:r>
            <a:r>
              <a:rPr lang="sl-SI" sz="2400" smtClean="0">
                <a:latin typeface="Times New Roman" pitchFamily="18" charset="0"/>
                <a:cs typeface="Times New Roman" pitchFamily="18" charset="0"/>
              </a:rPr>
              <a:t>bnost pacijenta. Takodje neki autori smatraju da 12 minutni test nema prednosti u odnosu na 6 – minutni test.</a:t>
            </a:r>
            <a:endParaRPr lang="en-US" sz="2400" smtClean="0">
              <a:latin typeface="Times New Roman" pitchFamily="18" charset="0"/>
              <a:cs typeface="Times New Roman" pitchFamily="18" charset="0"/>
            </a:endParaRPr>
          </a:p>
          <a:p>
            <a:pPr>
              <a:buNone/>
            </a:pPr>
            <a:endParaRPr lang="en-US" sz="24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smtClean="0">
                <a:solidFill>
                  <a:schemeClr val="tx1"/>
                </a:solidFill>
                <a:latin typeface="Times New Roman" pitchFamily="18" charset="0"/>
                <a:cs typeface="Times New Roman" pitchFamily="18" charset="0"/>
              </a:rPr>
              <a:t>Timed Up &amp; Go Test (TUG test)</a:t>
            </a:r>
            <a:endParaRPr lang="en-US" sz="320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nSpc>
                <a:spcPct val="90000"/>
              </a:lnSpc>
            </a:pPr>
            <a:r>
              <a:rPr lang="en-US" sz="2400" smtClean="0">
                <a:latin typeface="Times New Roman" pitchFamily="18" charset="0"/>
                <a:cs typeface="Times New Roman" pitchFamily="18" charset="0"/>
              </a:rPr>
              <a:t>Mathias , Richardson su razvili test koji je inače veoma jednostavan:</a:t>
            </a:r>
          </a:p>
          <a:p>
            <a:pPr>
              <a:lnSpc>
                <a:spcPct val="90000"/>
              </a:lnSpc>
            </a:pPr>
            <a:r>
              <a:rPr lang="en-US" sz="2400" smtClean="0">
                <a:latin typeface="Times New Roman" pitchFamily="18" charset="0"/>
                <a:cs typeface="Times New Roman" pitchFamily="18" charset="0"/>
              </a:rPr>
              <a:t>Pacijent ustaje sa jedne standardizovane stolice, hoda  tri metra i vraća se nazad seda na stolicu. Meri se vreme za koje pacijent potroši od istajanja do ponovnog sedanja na stolicu. Granična vrednost je 14 sekundi. Ako je potrebno pacijentu više od 30 sekundi tada  on sigurno zahteva pomoć u okviru ADŽ. Kod osoba preko 65 godina kod ovog testa postoji opasnost od pada u toku izvodjenja ove motoričke aktivnosti. TUG test ima negativnu korelaciju sa brzinom hoda r = - 0,61, Berg-balans-skala r = - 0,81, Barthel index r= - 0,78).</a:t>
            </a:r>
          </a:p>
          <a:p>
            <a:endParaRPr lang="en-US" sz="240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smtClean="0">
                <a:solidFill>
                  <a:schemeClr val="tx1"/>
                </a:solidFill>
                <a:latin typeface="Times New Roman" pitchFamily="18" charset="0"/>
                <a:cs typeface="Times New Roman" pitchFamily="18" charset="0"/>
              </a:rPr>
              <a:t>Skala motoričke procene </a:t>
            </a:r>
            <a:r>
              <a:rPr lang="sr-Cyrl-CS" sz="3200" smtClean="0">
                <a:solidFill>
                  <a:schemeClr val="tx1"/>
                </a:solidFill>
                <a:latin typeface="Times New Roman" pitchFamily="18" charset="0"/>
                <a:cs typeface="Times New Roman" pitchFamily="18" charset="0"/>
              </a:rPr>
              <a:t>(МАS skala)  (Carr Shepherd, 2003)</a:t>
            </a:r>
            <a:endParaRPr lang="en-US" sz="320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sz="2200" smtClean="0">
                <a:latin typeface="Times New Roman" pitchFamily="18" charset="0"/>
                <a:cs typeface="Times New Roman" pitchFamily="18" charset="0"/>
              </a:rPr>
              <a:t>Stajanje na paretičnoj nozi. Napraviti jedan korak ka napred sa drugom nogom (Noseća noga mora biti ekstendirana)</a:t>
            </a:r>
          </a:p>
          <a:p>
            <a:r>
              <a:rPr lang="en-US" sz="2200" smtClean="0">
                <a:latin typeface="Times New Roman" pitchFamily="18" charset="0"/>
                <a:cs typeface="Times New Roman" pitchFamily="18" charset="0"/>
              </a:rPr>
              <a:t>Hod uz pomoć druge osobe</a:t>
            </a:r>
          </a:p>
          <a:p>
            <a:r>
              <a:rPr lang="en-US" sz="2200" smtClean="0">
                <a:latin typeface="Times New Roman" pitchFamily="18" charset="0"/>
                <a:cs typeface="Times New Roman" pitchFamily="18" charset="0"/>
              </a:rPr>
              <a:t>Hod tri metra bez pomoći (sva pomoćna sredstva su dozvoljena)</a:t>
            </a:r>
          </a:p>
          <a:p>
            <a:r>
              <a:rPr lang="en-US" sz="2200" smtClean="0">
                <a:latin typeface="Times New Roman" pitchFamily="18" charset="0"/>
                <a:cs typeface="Times New Roman" pitchFamily="18" charset="0"/>
              </a:rPr>
              <a:t>Hod od pet metara bez pomoći</a:t>
            </a:r>
          </a:p>
          <a:p>
            <a:r>
              <a:rPr lang="en-US" sz="2200" smtClean="0">
                <a:latin typeface="Times New Roman" pitchFamily="18" charset="0"/>
                <a:cs typeface="Times New Roman" pitchFamily="18" charset="0"/>
              </a:rPr>
              <a:t>Hod 10 metara bez pomoći, okretanje, podići mali džakčić, sa peskom, sa poda i vratiti se nazad u vremenu manjem od 25 sekundi</a:t>
            </a:r>
          </a:p>
          <a:p>
            <a:r>
              <a:rPr lang="en-US" sz="2200" smtClean="0">
                <a:latin typeface="Times New Roman" pitchFamily="18" charset="0"/>
                <a:cs typeface="Times New Roman" pitchFamily="18" charset="0"/>
              </a:rPr>
              <a:t>Pet stepenica se popeti  i sići za manje od 35 sekundi, bez držanja za gelender, a druga pomoćna sredstva su dozvoljena.</a:t>
            </a:r>
          </a:p>
          <a:p>
            <a:endParaRPr lang="en-US" sz="2200">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smtClean="0">
                <a:solidFill>
                  <a:schemeClr val="tx1"/>
                </a:solidFill>
                <a:cs typeface="Times New Roman" charset="0"/>
              </a:rPr>
              <a:t>Step test</a:t>
            </a:r>
            <a:endParaRPr lang="en-US" sz="320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sz="2400" smtClean="0">
                <a:latin typeface="Times New Roman" pitchFamily="18" charset="0"/>
                <a:cs typeface="Times New Roman" pitchFamily="18" charset="0"/>
              </a:rPr>
              <a:t>Pacijent stoji ispred jedne prepreke (blok), na razdaljini od 5 cm, koji je visok 7,5 cm, širok 41 cm, dubina  30 cm. Pacijent posle jednog signala pokušava da stavi jednu nogu ispred bloka- prepreka i da je vrati nazad. U periodu od 15 sekundi  meri se broj koraka – pokušaja i uspešnog izvodjenja. Ako ne može da izvede ni jednom i nema ravnotežu dobija ocenu “0”</a:t>
            </a:r>
            <a:endParaRPr lang="en-GB" sz="2400" smtClean="0">
              <a:latin typeface="Times New Roman" pitchFamily="18" charset="0"/>
              <a:cs typeface="Times New Roman" pitchFamily="18" charset="0"/>
            </a:endParaRPr>
          </a:p>
          <a:p>
            <a:pPr>
              <a:buNone/>
            </a:pPr>
            <a:endParaRPr lang="en-US" sz="240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CS" sz="3200" smtClean="0">
                <a:solidFill>
                  <a:schemeClr val="tx1"/>
                </a:solidFill>
                <a:latin typeface="Times New Roman" pitchFamily="18" charset="0"/>
                <a:cs typeface="Times New Roman" pitchFamily="18" charset="0"/>
              </a:rPr>
              <a:t>Motorički obrasci kod hemiplegije</a:t>
            </a:r>
            <a:endParaRPr lang="en-US" sz="320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sz="2400" smtClean="0">
                <a:latin typeface="Times New Roman" pitchFamily="18" charset="0"/>
                <a:cs typeface="Times New Roman" pitchFamily="18" charset="0"/>
              </a:rPr>
              <a:t>Kod intaktnog nervnog sistema, pri kretanju, nervni impulsi u različitim kombinacijama se usmeravaju prema efektornim mišićima. Pri pokretima nikada se ne koristi izolovana mišićna aktivnost već mišićne grupe. Obrasci položaja i pokreta kod pacijenata sa hemiplegijom su malobrojni i stereotipni. Pacijent </a:t>
            </a:r>
            <a:r>
              <a:rPr lang="sr-Latn-CS" sz="2400" smtClean="0">
                <a:latin typeface="Times New Roman" pitchFamily="18" charset="0"/>
                <a:cs typeface="Times New Roman" pitchFamily="18" charset="0"/>
              </a:rPr>
              <a:t>koristi mali borj i to abnormalnih motoričkih obrazaca.</a:t>
            </a:r>
            <a:endParaRPr lang="en-US" sz="2400" smtClean="0">
              <a:latin typeface="Times New Roman" pitchFamily="18" charset="0"/>
              <a:cs typeface="Times New Roman" pitchFamily="18" charset="0"/>
            </a:endParaRPr>
          </a:p>
          <a:p>
            <a:endParaRPr lang="en-US" sz="240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ctr" eaLnBrk="1" hangingPunct="1"/>
            <a:r>
              <a:rPr lang="sr-Latn-CS" sz="3200" smtClean="0">
                <a:solidFill>
                  <a:schemeClr val="tx1"/>
                </a:solidFill>
                <a:latin typeface="Times New Roman" pitchFamily="18" charset="0"/>
                <a:cs typeface="Times New Roman" pitchFamily="18" charset="0"/>
              </a:rPr>
              <a:t>Cerebrovaskularni insult</a:t>
            </a:r>
            <a:endParaRPr lang="en-US" sz="3200" smtClean="0"/>
          </a:p>
        </p:txBody>
      </p:sp>
      <p:sp>
        <p:nvSpPr>
          <p:cNvPr id="12291" name="Rectangle 3"/>
          <p:cNvSpPr>
            <a:spLocks noGrp="1" noChangeArrowheads="1"/>
          </p:cNvSpPr>
          <p:nvPr>
            <p:ph type="body" idx="1"/>
          </p:nvPr>
        </p:nvSpPr>
        <p:spPr/>
        <p:txBody>
          <a:bodyPr/>
          <a:lstStyle/>
          <a:p>
            <a:pPr eaLnBrk="1" hangingPunct="1">
              <a:lnSpc>
                <a:spcPct val="90000"/>
              </a:lnSpc>
            </a:pPr>
            <a:r>
              <a:rPr lang="en-GB" sz="2400" smtClean="0">
                <a:latin typeface="Times New Roman" pitchFamily="18" charset="0"/>
                <a:cs typeface="Times New Roman" pitchFamily="18" charset="0"/>
              </a:rPr>
              <a:t>Hemiplegija </a:t>
            </a:r>
            <a:r>
              <a:rPr lang="sr-Latn-CS" sz="2400" smtClean="0">
                <a:latin typeface="Times New Roman" pitchFamily="18" charset="0"/>
                <a:cs typeface="Times New Roman" pitchFamily="18" charset="0"/>
              </a:rPr>
              <a:t>predstavlja</a:t>
            </a:r>
            <a:r>
              <a:rPr lang="en-GB" sz="2400" smtClean="0">
                <a:latin typeface="Times New Roman" pitchFamily="18" charset="0"/>
                <a:cs typeface="Times New Roman" pitchFamily="18" charset="0"/>
              </a:rPr>
              <a:t> oduzetost jedne polovine tela</a:t>
            </a:r>
            <a:endParaRPr lang="sr-Latn-CS" sz="2400" smtClean="0">
              <a:latin typeface="Times New Roman" pitchFamily="18" charset="0"/>
              <a:cs typeface="Times New Roman" pitchFamily="18" charset="0"/>
            </a:endParaRPr>
          </a:p>
          <a:p>
            <a:pPr eaLnBrk="1" hangingPunct="1">
              <a:lnSpc>
                <a:spcPct val="90000"/>
              </a:lnSpc>
            </a:pPr>
            <a:r>
              <a:rPr lang="sr-Latn-CS" sz="2400" smtClean="0">
                <a:latin typeface="Times New Roman" pitchFamily="18" charset="0"/>
                <a:cs typeface="Times New Roman" pitchFamily="18" charset="0"/>
              </a:rPr>
              <a:t>Etiološki uzrok nalazi se u motornoj zoni suprotne hemisfere mozga</a:t>
            </a:r>
          </a:p>
          <a:p>
            <a:pPr eaLnBrk="1" hangingPunct="1">
              <a:lnSpc>
                <a:spcPct val="90000"/>
              </a:lnSpc>
            </a:pPr>
            <a:r>
              <a:rPr lang="en-GB" sz="2400" smtClean="0">
                <a:latin typeface="Times New Roman" pitchFamily="18" charset="0"/>
                <a:cs typeface="Times New Roman" pitchFamily="18" charset="0"/>
              </a:rPr>
              <a:t>Pored poreme</a:t>
            </a:r>
            <a:r>
              <a:rPr lang="sr-Latn-CS" sz="2400" smtClean="0">
                <a:latin typeface="Times New Roman" pitchFamily="18" charset="0"/>
                <a:cs typeface="Times New Roman" pitchFamily="18" charset="0"/>
              </a:rPr>
              <a:t>ć</a:t>
            </a:r>
            <a:r>
              <a:rPr lang="en-GB" sz="2400" smtClean="0">
                <a:latin typeface="Times New Roman" pitchFamily="18" charset="0"/>
                <a:cs typeface="Times New Roman" pitchFamily="18" charset="0"/>
              </a:rPr>
              <a:t>aja motorike, kod hemiplegi</a:t>
            </a:r>
            <a:r>
              <a:rPr lang="sr-Latn-CS" sz="2400" smtClean="0">
                <a:latin typeface="Times New Roman" pitchFamily="18" charset="0"/>
                <a:cs typeface="Times New Roman" pitchFamily="18" charset="0"/>
              </a:rPr>
              <a:t>č</a:t>
            </a:r>
            <a:r>
              <a:rPr lang="en-GB" sz="2400" smtClean="0">
                <a:latin typeface="Times New Roman" pitchFamily="18" charset="0"/>
                <a:cs typeface="Times New Roman" pitchFamily="18" charset="0"/>
              </a:rPr>
              <a:t>ara se nalaze i druge promene: izmena ponašanja, ošte</a:t>
            </a:r>
            <a:r>
              <a:rPr lang="sr-Latn-CS" sz="2400" smtClean="0">
                <a:latin typeface="Times New Roman" pitchFamily="18" charset="0"/>
                <a:cs typeface="Times New Roman" pitchFamily="18" charset="0"/>
              </a:rPr>
              <a:t>ć</a:t>
            </a:r>
            <a:r>
              <a:rPr lang="en-GB" sz="2400" smtClean="0">
                <a:latin typeface="Times New Roman" pitchFamily="18" charset="0"/>
                <a:cs typeface="Times New Roman" pitchFamily="18" charset="0"/>
              </a:rPr>
              <a:t>enje senzibiliteta i percepcije. </a:t>
            </a:r>
            <a:endParaRPr lang="sr-Latn-CS" sz="2400" smtClean="0">
              <a:latin typeface="Times New Roman" pitchFamily="18" charset="0"/>
              <a:cs typeface="Times New Roman" pitchFamily="18" charset="0"/>
            </a:endParaRPr>
          </a:p>
          <a:p>
            <a:pPr eaLnBrk="1" hangingPunct="1">
              <a:lnSpc>
                <a:spcPct val="90000"/>
              </a:lnSpc>
            </a:pPr>
            <a:r>
              <a:rPr lang="sr-Latn-CS" sz="2400" smtClean="0">
                <a:latin typeface="Times New Roman" pitchFamily="18" charset="0"/>
                <a:cs typeface="Times New Roman" pitchFamily="18" charset="0"/>
              </a:rPr>
              <a:t>P</a:t>
            </a:r>
            <a:r>
              <a:rPr lang="en-GB" sz="2400" smtClean="0">
                <a:latin typeface="Times New Roman" pitchFamily="18" charset="0"/>
                <a:cs typeface="Times New Roman" pitchFamily="18" charset="0"/>
              </a:rPr>
              <a:t>osebno kod desnih hemiplegija imamo poreme</a:t>
            </a:r>
            <a:r>
              <a:rPr lang="sr-Latn-CS" sz="2400" smtClean="0">
                <a:latin typeface="Times New Roman" pitchFamily="18" charset="0"/>
                <a:cs typeface="Times New Roman" pitchFamily="18" charset="0"/>
              </a:rPr>
              <a:t>ć</a:t>
            </a:r>
            <a:r>
              <a:rPr lang="en-GB" sz="2400" smtClean="0">
                <a:latin typeface="Times New Roman" pitchFamily="18" charset="0"/>
                <a:cs typeface="Times New Roman" pitchFamily="18" charset="0"/>
              </a:rPr>
              <a:t>aj govora, a kod levih naglašene psihi</a:t>
            </a:r>
            <a:r>
              <a:rPr lang="sr-Latn-CS" sz="2400" smtClean="0">
                <a:latin typeface="Times New Roman" pitchFamily="18" charset="0"/>
                <a:cs typeface="Times New Roman" pitchFamily="18" charset="0"/>
              </a:rPr>
              <a:t>č</a:t>
            </a:r>
            <a:r>
              <a:rPr lang="en-GB" sz="2400" smtClean="0">
                <a:latin typeface="Times New Roman" pitchFamily="18" charset="0"/>
                <a:cs typeface="Times New Roman" pitchFamily="18" charset="0"/>
              </a:rPr>
              <a:t>ke izmene. </a:t>
            </a:r>
            <a:endParaRPr lang="sr-Latn-CS" sz="2400" smtClean="0">
              <a:latin typeface="Times New Roman" pitchFamily="18" charset="0"/>
              <a:cs typeface="Times New Roman" pitchFamily="18" charset="0"/>
            </a:endParaRPr>
          </a:p>
          <a:p>
            <a:pPr eaLnBrk="1" hangingPunct="1">
              <a:lnSpc>
                <a:spcPct val="90000"/>
              </a:lnSpc>
            </a:pPr>
            <a:r>
              <a:rPr lang="en-GB" sz="2400" smtClean="0">
                <a:latin typeface="Times New Roman" pitchFamily="18" charset="0"/>
                <a:cs typeface="Times New Roman" pitchFamily="18" charset="0"/>
              </a:rPr>
              <a:t>Sve ovo ne mo</a:t>
            </a:r>
            <a:r>
              <a:rPr lang="sr-Latn-CS" sz="2400" smtClean="0">
                <a:latin typeface="Times New Roman" pitchFamily="18" charset="0"/>
                <a:cs typeface="Times New Roman" pitchFamily="18" charset="0"/>
              </a:rPr>
              <a:t>ž</a:t>
            </a:r>
            <a:r>
              <a:rPr lang="en-GB" sz="2400" smtClean="0">
                <a:latin typeface="Times New Roman" pitchFamily="18" charset="0"/>
                <a:cs typeface="Times New Roman" pitchFamily="18" charset="0"/>
              </a:rPr>
              <a:t>emo uklopiti u pojam hemiplegija, zato je prikladniji naziv Syndrom hemiplegije (Nedvidek 1966). </a:t>
            </a:r>
            <a:endParaRPr lang="en-US" sz="2400" smtClean="0">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CS" sz="3200" smtClean="0">
                <a:solidFill>
                  <a:schemeClr val="tx1"/>
                </a:solidFill>
                <a:latin typeface="Times New Roman" pitchFamily="18" charset="0"/>
                <a:cs typeface="Times New Roman" pitchFamily="18" charset="0"/>
              </a:rPr>
              <a:t>Osnovni cilj terapeuta</a:t>
            </a:r>
            <a:endParaRPr lang="en-US" sz="320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sz="2400" smtClean="0">
                <a:latin typeface="Times New Roman" pitchFamily="18" charset="0"/>
                <a:cs typeface="Times New Roman" pitchFamily="18" charset="0"/>
              </a:rPr>
              <a:t>Osnovni cilj tretmana je aktiviranje što većeg broja motoričkih obrazaca i menjanje već prisutnih abnormalnih motoričkih obrazaca. </a:t>
            </a:r>
          </a:p>
          <a:p>
            <a:r>
              <a:rPr lang="en-US" sz="2400" smtClean="0">
                <a:latin typeface="Times New Roman" pitchFamily="18" charset="0"/>
                <a:cs typeface="Times New Roman" pitchFamily="18" charset="0"/>
              </a:rPr>
              <a:t>Terapeut kroz svoj rad pokušava da suzbije i izmeni abnormalne motoričke obrasce i prevede ih u normalne motoričke obrasce i to prema stanju i preostalim mogućnostima pacijenta. Terapeut na osnovu znanja iz oblasti refleksne inhibicije (modulacija spasticiteta) mora kod svakog pacijenta koristiti refleksno kočeći položaj i  ključne tačke kontrole, ali prilagodjen</a:t>
            </a:r>
            <a:r>
              <a:rPr lang="sr-Latn-CS" sz="2400" smtClean="0">
                <a:latin typeface="Times New Roman" pitchFamily="18" charset="0"/>
                <a:cs typeface="Times New Roman" pitchFamily="18" charset="0"/>
              </a:rPr>
              <a:t>e</a:t>
            </a:r>
            <a:r>
              <a:rPr lang="en-US" sz="2400" smtClean="0">
                <a:latin typeface="Times New Roman" pitchFamily="18" charset="0"/>
                <a:cs typeface="Times New Roman" pitchFamily="18" charset="0"/>
              </a:rPr>
              <a:t> za svakog pacijenta individualno</a:t>
            </a:r>
          </a:p>
          <a:p>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CS" sz="3200" smtClean="0">
                <a:solidFill>
                  <a:schemeClr val="tx1"/>
                </a:solidFill>
                <a:latin typeface="Times New Roman" pitchFamily="18" charset="0"/>
                <a:cs typeface="Times New Roman" pitchFamily="18" charset="0"/>
              </a:rPr>
              <a:t>Zadaci terapeuta</a:t>
            </a:r>
            <a:endParaRPr lang="en-US" sz="320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sz="2400" smtClean="0">
                <a:latin typeface="Times New Roman" pitchFamily="18" charset="0"/>
                <a:cs typeface="Times New Roman" pitchFamily="18" charset="0"/>
              </a:rPr>
              <a:t>Inhibicija abnormalne posturalne refleksne aktivnosti  se kombinuje sa aktiviranjem pacijenta. Od pacijenta se naprimer traži da izvede pokret ustajanja ili sedenja, terapeut koristeći ključne tačke omogućava korekciju abnormalnih refleksnih reakcija i omogućava normalniji motorički obrazac. </a:t>
            </a:r>
          </a:p>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CS" sz="3200" smtClean="0">
                <a:solidFill>
                  <a:schemeClr val="tx1"/>
                </a:solidFill>
                <a:latin typeface="Times New Roman" pitchFamily="18" charset="0"/>
                <a:cs typeface="Times New Roman" pitchFamily="18" charset="0"/>
              </a:rPr>
              <a:t>Zadaci terapeuta</a:t>
            </a:r>
            <a:endParaRPr lang="en-US" sz="320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sz="2400" smtClean="0">
                <a:latin typeface="Times New Roman" pitchFamily="18" charset="0"/>
                <a:cs typeface="Times New Roman" pitchFamily="18" charset="0"/>
              </a:rPr>
              <a:t>Kod normalnih osoba ove posturalne reakcije u toku voljnog pokreta su automatizovane. Kada zdrav čovek ustaje sa stolice on automatski postavlja noge u laku fleksiju u kolenima. prebacuje trup ka napred i zatim ekstendira kolena i kukove kako bi prešao u stojeći stav. Sličan obrazac terapeut mora postići i kod hemiplegičnih pacijenata.</a:t>
            </a:r>
            <a:endParaRPr lang="en-US" sz="2400">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CS" sz="3200" smtClean="0">
                <a:solidFill>
                  <a:schemeClr val="tx1"/>
                </a:solidFill>
                <a:latin typeface="Times New Roman" pitchFamily="18" charset="0"/>
                <a:cs typeface="Times New Roman" pitchFamily="18" charset="0"/>
              </a:rPr>
              <a:t>Zadaci terapeuta</a:t>
            </a:r>
            <a:endParaRPr lang="en-US" sz="320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sz="2400" smtClean="0">
                <a:latin typeface="Times New Roman" pitchFamily="18" charset="0"/>
                <a:cs typeface="Times New Roman" pitchFamily="18" charset="0"/>
              </a:rPr>
              <a:t>Hemiplegičar oseća veliki napor kada pokuša da izvede jedan pokret. Ekstrekmiteti su mu "teški", i on oseća slabost i nemogućnost izvodjenja pokreta. Terapeut u toku tretmana mora da pasivno ili stimulativno refleksnim putem izvede pokret u različitim pozicijama kako bi pacijent imao osećaj pokreta koji se približava normalnom osećaju. Dracham (1967) navodi: " Povećan tonus može da da interferira sa motoričkom aktivnošću pacijenta i terapeutu omogućuje daleko više prostora za aktivaciju pacijenta nego produžena mlitavost ". </a:t>
            </a:r>
          </a:p>
          <a:p>
            <a:endParaRPr lang="en-US" sz="2400">
              <a:latin typeface="Times New Roman" pitchFamily="18"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CS" sz="3200" smtClean="0">
                <a:solidFill>
                  <a:schemeClr val="tx1"/>
                </a:solidFill>
                <a:latin typeface="Times New Roman" pitchFamily="18" charset="0"/>
                <a:cs typeface="Times New Roman" pitchFamily="18" charset="0"/>
              </a:rPr>
              <a:t>TERAPEUTSKI CILJEVI</a:t>
            </a:r>
            <a:endParaRPr lang="en-US" sz="320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buNone/>
            </a:pPr>
            <a:r>
              <a:rPr lang="en-US" sz="2400" smtClean="0">
                <a:latin typeface="Times New Roman" pitchFamily="18" charset="0"/>
                <a:cs typeface="Times New Roman" pitchFamily="18" charset="0"/>
              </a:rPr>
              <a:t>Kod spastičara dva osnovna cilja su:</a:t>
            </a:r>
          </a:p>
          <a:p>
            <a:pPr algn="just"/>
            <a:r>
              <a:rPr lang="en-US" sz="2400" smtClean="0">
                <a:latin typeface="Times New Roman" pitchFamily="18" charset="0"/>
                <a:cs typeface="Times New Roman" pitchFamily="18" charset="0"/>
              </a:rPr>
              <a:t>redukcija spasticiteta </a:t>
            </a:r>
          </a:p>
          <a:p>
            <a:r>
              <a:rPr lang="en-US" sz="2400" smtClean="0">
                <a:latin typeface="Times New Roman" pitchFamily="18" charset="0"/>
                <a:cs typeface="Times New Roman" pitchFamily="18" charset="0"/>
              </a:rPr>
              <a:t>uvodjenje u program selektivnih obrazaca kretanja.</a:t>
            </a:r>
          </a:p>
          <a:p>
            <a:r>
              <a:rPr lang="en-US" sz="2400" smtClean="0">
                <a:latin typeface="Times New Roman" pitchFamily="18" charset="0"/>
                <a:cs typeface="Times New Roman" pitchFamily="18" charset="0"/>
              </a:rPr>
              <a:t>U toku tretmana potrebno je izolovati najpre iz fleksione sinergije na ruci  i ekstenzione sinergije na nozi pojedinačne pokrete.( fleksija ramena, fleksija lakta, dorzalna fleksija stopala i dr). </a:t>
            </a:r>
          </a:p>
          <a:p>
            <a:endParaRPr lang="en-US" sz="2400">
              <a:latin typeface="Times New Roman" pitchFamily="18" charset="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CS" sz="3200" smtClean="0">
                <a:solidFill>
                  <a:schemeClr val="tx1"/>
                </a:solidFill>
                <a:latin typeface="Times New Roman" pitchFamily="18" charset="0"/>
                <a:cs typeface="Times New Roman" pitchFamily="18" charset="0"/>
              </a:rPr>
              <a:t>Opšti terapeutski ciljevi</a:t>
            </a:r>
            <a:endParaRPr lang="en-US" sz="320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buNone/>
            </a:pPr>
            <a:r>
              <a:rPr lang="en-US" sz="2400" smtClean="0">
                <a:latin typeface="Times New Roman" pitchFamily="18" charset="0"/>
                <a:cs typeface="Times New Roman" pitchFamily="18" charset="0"/>
              </a:rPr>
              <a:t>Opšti ciljevi tretmana mogu se grupisati na </a:t>
            </a:r>
          </a:p>
          <a:p>
            <a:pPr algn="just"/>
            <a:r>
              <a:rPr lang="en-US" sz="2400" smtClean="0">
                <a:latin typeface="Times New Roman" pitchFamily="18" charset="0"/>
                <a:cs typeface="Times New Roman" pitchFamily="18" charset="0"/>
              </a:rPr>
              <a:t>modulacija posturalnog tonusa ( povećanje ili smanjenje),</a:t>
            </a:r>
          </a:p>
          <a:p>
            <a:pPr algn="just"/>
            <a:r>
              <a:rPr lang="en-US" sz="2400" smtClean="0">
                <a:latin typeface="Times New Roman" pitchFamily="18" charset="0"/>
                <a:cs typeface="Times New Roman" pitchFamily="18" charset="0"/>
              </a:rPr>
              <a:t>selektivna inhibicija abnormalnih posturalnih obrazaca,</a:t>
            </a:r>
          </a:p>
          <a:p>
            <a:pPr algn="just"/>
            <a:r>
              <a:rPr lang="en-US" sz="2400" smtClean="0">
                <a:latin typeface="Times New Roman" pitchFamily="18" charset="0"/>
                <a:cs typeface="Times New Roman" pitchFamily="18" charset="0"/>
              </a:rPr>
              <a:t>priprema pacijenta za odredjene motoričke obrase kao uslov za kasniju lokomociju.</a:t>
            </a:r>
          </a:p>
          <a:p>
            <a:endParaRPr lang="en-US" sz="2400">
              <a:latin typeface="Times New Roman"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smtClean="0">
                <a:solidFill>
                  <a:schemeClr val="tx1"/>
                </a:solidFill>
                <a:latin typeface="Times New Roman" pitchFamily="18" charset="0"/>
                <a:cs typeface="Times New Roman" pitchFamily="18" charset="0"/>
              </a:rPr>
              <a:t>Tehnike tretmana</a:t>
            </a:r>
            <a:endParaRPr lang="en-US" sz="320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None/>
            </a:pPr>
            <a:r>
              <a:rPr lang="en-US" sz="2400" smtClean="0">
                <a:latin typeface="Times New Roman" pitchFamily="18" charset="0"/>
                <a:cs typeface="Times New Roman" pitchFamily="18" charset="0"/>
              </a:rPr>
              <a:t>Tehnnika tretmana se prilago</a:t>
            </a:r>
            <a:r>
              <a:rPr lang="sr-Latn-CS" sz="2400" smtClean="0">
                <a:latin typeface="Times New Roman" pitchFamily="18" charset="0"/>
                <a:cs typeface="Times New Roman" pitchFamily="18" charset="0"/>
              </a:rPr>
              <a:t>đavaju stepenu neurološkog deficita</a:t>
            </a:r>
          </a:p>
          <a:p>
            <a:r>
              <a:rPr lang="sr-Latn-CS" sz="2400" smtClean="0">
                <a:latin typeface="Times New Roman" pitchFamily="18" charset="0"/>
                <a:cs typeface="Times New Roman" pitchFamily="18" charset="0"/>
              </a:rPr>
              <a:t>Stadijum mlitavosti</a:t>
            </a:r>
          </a:p>
          <a:p>
            <a:r>
              <a:rPr lang="sr-Latn-CS" sz="2400" smtClean="0">
                <a:latin typeface="Times New Roman" pitchFamily="18" charset="0"/>
                <a:cs typeface="Times New Roman" pitchFamily="18" charset="0"/>
              </a:rPr>
              <a:t>Stadijum spastičnosti</a:t>
            </a:r>
          </a:p>
          <a:p>
            <a:r>
              <a:rPr lang="sr-Latn-CS" sz="2400" smtClean="0">
                <a:latin typeface="Times New Roman" pitchFamily="18" charset="0"/>
                <a:cs typeface="Times New Roman" pitchFamily="18" charset="0"/>
              </a:rPr>
              <a:t>Relativne oporavljenosti</a:t>
            </a:r>
            <a:endParaRPr lang="en-US" sz="2400">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CS" sz="3200" smtClean="0">
                <a:solidFill>
                  <a:schemeClr val="tx1"/>
                </a:solidFill>
                <a:latin typeface="Times New Roman" pitchFamily="18" charset="0"/>
                <a:cs typeface="Times New Roman" pitchFamily="18" charset="0"/>
              </a:rPr>
              <a:t>Stadijum mlitavosti</a:t>
            </a:r>
            <a:endParaRPr lang="en-US" sz="320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sr-Latn-CS" sz="2400" smtClean="0">
                <a:latin typeface="Times New Roman" pitchFamily="18" charset="0"/>
                <a:cs typeface="Times New Roman" pitchFamily="18" charset="0"/>
              </a:rPr>
              <a:t>Položaj pacijenta u postelji</a:t>
            </a:r>
          </a:p>
          <a:p>
            <a:r>
              <a:rPr lang="sr-Latn-CS" sz="2400" smtClean="0">
                <a:latin typeface="Times New Roman" pitchFamily="18" charset="0"/>
                <a:cs typeface="Times New Roman" pitchFamily="18" charset="0"/>
              </a:rPr>
              <a:t>Pozicioniranje </a:t>
            </a:r>
          </a:p>
          <a:p>
            <a:r>
              <a:rPr lang="sr-Latn-CS" sz="2400" smtClean="0">
                <a:latin typeface="Times New Roman" pitchFamily="18" charset="0"/>
                <a:cs typeface="Times New Roman" pitchFamily="18" charset="0"/>
              </a:rPr>
              <a:t>Usmereni aktivni pokreti</a:t>
            </a:r>
          </a:p>
          <a:p>
            <a:pPr>
              <a:buNone/>
            </a:pPr>
            <a:endParaRPr lang="sr-Latn-CS" sz="2400" smtClean="0">
              <a:latin typeface="Times New Roman" pitchFamily="18" charset="0"/>
              <a:cs typeface="Times New Roman" pitchFamily="18" charset="0"/>
            </a:endParaRPr>
          </a:p>
          <a:p>
            <a:endParaRPr lang="sr-Latn-CS" sz="2400" smtClean="0">
              <a:latin typeface="Times New Roman" pitchFamily="18" charset="0"/>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CS" sz="3200" smtClean="0">
                <a:solidFill>
                  <a:schemeClr val="tx1"/>
                </a:solidFill>
                <a:latin typeface="Times New Roman" pitchFamily="18" charset="0"/>
                <a:cs typeface="Times New Roman" pitchFamily="18" charset="0"/>
              </a:rPr>
              <a:t>Stadijum mlitavosti</a:t>
            </a:r>
            <a:endParaRPr lang="en-US" sz="3200"/>
          </a:p>
        </p:txBody>
      </p:sp>
      <p:sp>
        <p:nvSpPr>
          <p:cNvPr id="3" name="Content Placeholder 2"/>
          <p:cNvSpPr>
            <a:spLocks noGrp="1"/>
          </p:cNvSpPr>
          <p:nvPr>
            <p:ph idx="1"/>
          </p:nvPr>
        </p:nvSpPr>
        <p:spPr/>
        <p:txBody>
          <a:bodyPr/>
          <a:lstStyle/>
          <a:p>
            <a:pPr>
              <a:buNone/>
            </a:pPr>
            <a:r>
              <a:rPr lang="sr-Latn-CS" sz="2400" smtClean="0">
                <a:latin typeface="Times New Roman" pitchFamily="18" charset="0"/>
                <a:cs typeface="Times New Roman" pitchFamily="18" charset="0"/>
              </a:rPr>
              <a:t>Pozicioniranje i usmereni aktivni pokreti treba da spreče:</a:t>
            </a:r>
          </a:p>
          <a:p>
            <a:r>
              <a:rPr lang="sr-Latn-CS" sz="2400" smtClean="0">
                <a:latin typeface="Times New Roman" pitchFamily="18" charset="0"/>
                <a:cs typeface="Times New Roman" pitchFamily="18" charset="0"/>
              </a:rPr>
              <a:t>Retrakciju i depresiju ramena</a:t>
            </a:r>
          </a:p>
          <a:p>
            <a:r>
              <a:rPr lang="sr-Latn-CS" sz="2400" smtClean="0">
                <a:latin typeface="Times New Roman" pitchFamily="18" charset="0"/>
                <a:cs typeface="Times New Roman" pitchFamily="18" charset="0"/>
              </a:rPr>
              <a:t>Adukciju i unutrašnju rotaciju nadlakta</a:t>
            </a:r>
          </a:p>
          <a:p>
            <a:r>
              <a:rPr lang="sr-Latn-CS" sz="2400" smtClean="0">
                <a:latin typeface="Times New Roman" pitchFamily="18" charset="0"/>
                <a:cs typeface="Times New Roman" pitchFamily="18" charset="0"/>
              </a:rPr>
              <a:t>Fleksiju lakta i ručnog zgloba</a:t>
            </a:r>
          </a:p>
          <a:p>
            <a:r>
              <a:rPr lang="sr-Latn-CS" sz="2400" smtClean="0">
                <a:latin typeface="Times New Roman" pitchFamily="18" charset="0"/>
                <a:cs typeface="Times New Roman" pitchFamily="18" charset="0"/>
              </a:rPr>
              <a:t>Adukciju palca i prstiju</a:t>
            </a:r>
          </a:p>
          <a:p>
            <a:r>
              <a:rPr lang="sr-Latn-CS" sz="2400" smtClean="0">
                <a:latin typeface="Times New Roman" pitchFamily="18" charset="0"/>
                <a:cs typeface="Times New Roman" pitchFamily="18" charset="0"/>
              </a:rPr>
              <a:t>Ekstenziju kuka, kolena i skočnog zgloba</a:t>
            </a:r>
          </a:p>
          <a:p>
            <a:r>
              <a:rPr lang="sr-Latn-CS" sz="2400" smtClean="0">
                <a:latin typeface="Times New Roman" pitchFamily="18" charset="0"/>
                <a:cs typeface="Times New Roman" pitchFamily="18" charset="0"/>
              </a:rPr>
              <a:t>Inverziju stopala</a:t>
            </a:r>
          </a:p>
          <a:p>
            <a:r>
              <a:rPr lang="sr-Latn-CS" sz="2400" smtClean="0">
                <a:latin typeface="Times New Roman" pitchFamily="18" charset="0"/>
                <a:cs typeface="Times New Roman" pitchFamily="18" charset="0"/>
              </a:rPr>
              <a:t>Zadnju i bočnu rotaciju karlice</a:t>
            </a:r>
          </a:p>
          <a:p>
            <a:r>
              <a:rPr lang="sr-Latn-CS" sz="2400" smtClean="0">
                <a:latin typeface="Times New Roman" pitchFamily="18" charset="0"/>
                <a:cs typeface="Times New Roman" pitchFamily="18" charset="0"/>
              </a:rPr>
              <a:t>Spastičnu reakciju fleksora trupa i vrata na oštećenu stranu</a:t>
            </a:r>
          </a:p>
          <a:p>
            <a:endParaRPr lang="en-US" sz="2400">
              <a:latin typeface="Times New Roman" pitchFamily="18" charset="0"/>
              <a:cs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CS" sz="3200" smtClean="0">
                <a:solidFill>
                  <a:schemeClr val="tx1"/>
                </a:solidFill>
                <a:latin typeface="Times New Roman" pitchFamily="18" charset="0"/>
                <a:cs typeface="Times New Roman" pitchFamily="18" charset="0"/>
              </a:rPr>
              <a:t>Stadijum spasticiteta</a:t>
            </a:r>
            <a:endParaRPr lang="en-US" sz="320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sr-Latn-CS" sz="2400" smtClean="0">
                <a:latin typeface="Times New Roman" pitchFamily="18" charset="0"/>
                <a:cs typeface="Times New Roman" pitchFamily="18" charset="0"/>
              </a:rPr>
              <a:t>Spasticitet se razvija postepeno i pogađa grupe mišića:</a:t>
            </a:r>
          </a:p>
          <a:p>
            <a:endParaRPr lang="sr-Latn-CS" sz="2400" smtClean="0">
              <a:latin typeface="Times New Roman" pitchFamily="18" charset="0"/>
              <a:cs typeface="Times New Roman" pitchFamily="18" charset="0"/>
            </a:endParaRPr>
          </a:p>
          <a:p>
            <a:pPr>
              <a:buNone/>
            </a:pPr>
            <a:r>
              <a:rPr lang="sr-Latn-CS" sz="2400" smtClean="0">
                <a:latin typeface="Times New Roman" pitchFamily="18" charset="0"/>
                <a:cs typeface="Times New Roman" pitchFamily="18" charset="0"/>
              </a:rPr>
              <a:t>Ruka </a:t>
            </a:r>
          </a:p>
          <a:p>
            <a:r>
              <a:rPr lang="sr-Latn-CS" sz="2400" smtClean="0">
                <a:latin typeface="Times New Roman" pitchFamily="18" charset="0"/>
                <a:cs typeface="Times New Roman" pitchFamily="18" charset="0"/>
              </a:rPr>
              <a:t>Depresore ramenog pojasa</a:t>
            </a:r>
          </a:p>
          <a:p>
            <a:r>
              <a:rPr lang="sr-Latn-CS" sz="2400" smtClean="0">
                <a:latin typeface="Times New Roman" pitchFamily="18" charset="0"/>
                <a:cs typeface="Times New Roman" pitchFamily="18" charset="0"/>
              </a:rPr>
              <a:t>Fiksatore skapule</a:t>
            </a:r>
          </a:p>
          <a:p>
            <a:r>
              <a:rPr lang="sr-Latn-CS" sz="2400" smtClean="0">
                <a:latin typeface="Times New Roman" pitchFamily="18" charset="0"/>
                <a:cs typeface="Times New Roman" pitchFamily="18" charset="0"/>
              </a:rPr>
              <a:t>Bočni fleksori trupa</a:t>
            </a:r>
          </a:p>
          <a:p>
            <a:r>
              <a:rPr lang="sr-Latn-CS" sz="2400" smtClean="0">
                <a:latin typeface="Times New Roman" pitchFamily="18" charset="0"/>
                <a:cs typeface="Times New Roman" pitchFamily="18" charset="0"/>
              </a:rPr>
              <a:t>Adduktori ruke</a:t>
            </a:r>
          </a:p>
          <a:p>
            <a:r>
              <a:rPr lang="sr-Latn-CS" sz="2400" smtClean="0">
                <a:latin typeface="Times New Roman" pitchFamily="18" charset="0"/>
                <a:cs typeface="Times New Roman" pitchFamily="18" charset="0"/>
              </a:rPr>
              <a:t>Fleksori i pronatori lakta, ručnog zgloba i ručja </a:t>
            </a:r>
            <a:endParaRPr lang="en-US" sz="240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eaLnBrk="1" hangingPunct="1"/>
            <a:r>
              <a:rPr lang="sr-Latn-CS" sz="3200" smtClean="0">
                <a:solidFill>
                  <a:schemeClr val="tx1"/>
                </a:solidFill>
                <a:latin typeface="Times New Roman" pitchFamily="18" charset="0"/>
                <a:cs typeface="Times New Roman" pitchFamily="18" charset="0"/>
              </a:rPr>
              <a:t>Cerebrovaskularni insult</a:t>
            </a:r>
            <a:endParaRPr lang="en-US" sz="3200" smtClean="0">
              <a:solidFill>
                <a:schemeClr val="tx1"/>
              </a:solidFill>
              <a:latin typeface="Times New Roman" pitchFamily="18" charset="0"/>
              <a:cs typeface="Times New Roman" pitchFamily="18" charset="0"/>
            </a:endParaRPr>
          </a:p>
        </p:txBody>
      </p:sp>
      <p:sp>
        <p:nvSpPr>
          <p:cNvPr id="7172" name="Rectangle 4"/>
          <p:cNvSpPr>
            <a:spLocks noChangeArrowheads="1"/>
          </p:cNvSpPr>
          <p:nvPr/>
        </p:nvSpPr>
        <p:spPr bwMode="auto">
          <a:xfrm>
            <a:off x="1066800" y="1981200"/>
            <a:ext cx="8077200" cy="4114800"/>
          </a:xfrm>
          <a:prstGeom prst="rect">
            <a:avLst/>
          </a:prstGeom>
          <a:noFill/>
          <a:ln w="9525">
            <a:noFill/>
            <a:miter lim="800000"/>
            <a:headEnd/>
            <a:tailEnd/>
          </a:ln>
        </p:spPr>
        <p:txBody>
          <a:bodyPr/>
          <a:lstStyle/>
          <a:p>
            <a:pPr marL="342900" indent="-342900">
              <a:spcBef>
                <a:spcPct val="95000"/>
              </a:spcBef>
              <a:buClr>
                <a:schemeClr val="folHlink"/>
              </a:buClr>
              <a:buSzPct val="60000"/>
              <a:buFont typeface="Wingdings" pitchFamily="2" charset="2"/>
              <a:buNone/>
            </a:pPr>
            <a:endParaRPr lang="en-US" sz="2800" b="1">
              <a:solidFill>
                <a:schemeClr val="hlink"/>
              </a:solidFill>
              <a:latin typeface="Arial" charset="0"/>
            </a:endParaRPr>
          </a:p>
        </p:txBody>
      </p:sp>
      <p:sp>
        <p:nvSpPr>
          <p:cNvPr id="7173" name="Rectangle 5"/>
          <p:cNvSpPr>
            <a:spLocks noChangeArrowheads="1"/>
          </p:cNvSpPr>
          <p:nvPr/>
        </p:nvSpPr>
        <p:spPr bwMode="auto">
          <a:xfrm>
            <a:off x="1066800" y="1981200"/>
            <a:ext cx="7826375" cy="4114800"/>
          </a:xfrm>
          <a:prstGeom prst="rect">
            <a:avLst/>
          </a:prstGeom>
          <a:noFill/>
          <a:ln w="9525">
            <a:noFill/>
            <a:miter lim="800000"/>
            <a:headEnd/>
            <a:tailEnd/>
          </a:ln>
        </p:spPr>
        <p:txBody>
          <a:bodyPr/>
          <a:lstStyle/>
          <a:p>
            <a:pPr marL="342900" indent="-342900">
              <a:spcBef>
                <a:spcPct val="95000"/>
              </a:spcBef>
              <a:buClr>
                <a:schemeClr val="folHlink"/>
              </a:buClr>
              <a:buSzPct val="60000"/>
              <a:buFont typeface="Wingdings" pitchFamily="2" charset="2"/>
              <a:buChar char="n"/>
            </a:pPr>
            <a:r>
              <a:rPr lang="sr-Latn-CS">
                <a:latin typeface="Times New Roman" pitchFamily="18" charset="0"/>
                <a:cs typeface="Times New Roman" pitchFamily="18" charset="0"/>
              </a:rPr>
              <a:t>Oko 25% bolesnika umire u prvih 24 časa. </a:t>
            </a:r>
            <a:endParaRPr lang="sr-Latn-CS" smtClean="0">
              <a:latin typeface="Times New Roman" pitchFamily="18" charset="0"/>
              <a:cs typeface="Times New Roman" pitchFamily="18" charset="0"/>
            </a:endParaRPr>
          </a:p>
          <a:p>
            <a:pPr marL="342900" indent="-342900">
              <a:spcBef>
                <a:spcPct val="95000"/>
              </a:spcBef>
              <a:buClr>
                <a:schemeClr val="folHlink"/>
              </a:buClr>
              <a:buSzPct val="60000"/>
              <a:buFont typeface="Wingdings" pitchFamily="2" charset="2"/>
              <a:buChar char="n"/>
            </a:pPr>
            <a:r>
              <a:rPr lang="sr-Latn-CS" smtClean="0">
                <a:latin typeface="Times New Roman" pitchFamily="18" charset="0"/>
                <a:cs typeface="Times New Roman" pitchFamily="18" charset="0"/>
              </a:rPr>
              <a:t>Kod </a:t>
            </a:r>
            <a:r>
              <a:rPr lang="sr-Latn-CS">
                <a:latin typeface="Times New Roman" pitchFamily="18" charset="0"/>
                <a:cs typeface="Times New Roman" pitchFamily="18" charset="0"/>
              </a:rPr>
              <a:t>hemoragičnih CVI smrtnost iznosi </a:t>
            </a:r>
            <a:r>
              <a:rPr lang="en-US">
                <a:latin typeface="Times New Roman" pitchFamily="18" charset="0"/>
                <a:cs typeface="Times New Roman" pitchFamily="18" charset="0"/>
              </a:rPr>
              <a:t/>
            </a:r>
            <a:br>
              <a:rPr lang="en-US">
                <a:latin typeface="Times New Roman" pitchFamily="18" charset="0"/>
                <a:cs typeface="Times New Roman" pitchFamily="18" charset="0"/>
              </a:rPr>
            </a:br>
            <a:r>
              <a:rPr lang="sr-Latn-CS">
                <a:latin typeface="Times New Roman" pitchFamily="18" charset="0"/>
                <a:cs typeface="Times New Roman" pitchFamily="18" charset="0"/>
              </a:rPr>
              <a:t>67-76%, a kod </a:t>
            </a:r>
            <a:r>
              <a:rPr lang="sr-Latn-CS" smtClean="0">
                <a:latin typeface="Times New Roman" pitchFamily="18" charset="0"/>
                <a:cs typeface="Times New Roman" pitchFamily="18" charset="0"/>
              </a:rPr>
              <a:t>ishemijskih CVI </a:t>
            </a:r>
            <a:r>
              <a:rPr lang="sr-Latn-CS">
                <a:latin typeface="Times New Roman" pitchFamily="18" charset="0"/>
                <a:cs typeface="Times New Roman" pitchFamily="18" charset="0"/>
              </a:rPr>
              <a:t>20-26%</a:t>
            </a:r>
            <a:endParaRPr lang="en-US">
              <a:latin typeface="Times New Roman" pitchFamily="18" charset="0"/>
              <a:cs typeface="Times New Roman" pitchFamily="18" charset="0"/>
            </a:endParaRPr>
          </a:p>
          <a:p>
            <a:pPr marL="342900" indent="-342900">
              <a:spcBef>
                <a:spcPct val="95000"/>
              </a:spcBef>
              <a:buClr>
                <a:schemeClr val="folHlink"/>
              </a:buClr>
              <a:buSzPct val="60000"/>
              <a:buFont typeface="Wingdings" pitchFamily="2" charset="2"/>
              <a:buChar char="n"/>
            </a:pPr>
            <a:r>
              <a:rPr lang="sr-Latn-CS">
                <a:latin typeface="Times New Roman" pitchFamily="18" charset="0"/>
                <a:cs typeface="Times New Roman" pitchFamily="18" charset="0"/>
              </a:rPr>
              <a:t>Recidivi kod preživelih su veoma česti, u </a:t>
            </a:r>
            <a:r>
              <a:rPr lang="en-US">
                <a:latin typeface="Times New Roman" pitchFamily="18" charset="0"/>
                <a:cs typeface="Times New Roman" pitchFamily="18" charset="0"/>
              </a:rPr>
              <a:t/>
            </a:r>
            <a:br>
              <a:rPr lang="en-US">
                <a:latin typeface="Times New Roman" pitchFamily="18" charset="0"/>
                <a:cs typeface="Times New Roman" pitchFamily="18" charset="0"/>
              </a:rPr>
            </a:br>
            <a:r>
              <a:rPr lang="sr-Latn-CS">
                <a:latin typeface="Times New Roman" pitchFamily="18" charset="0"/>
                <a:cs typeface="Times New Roman" pitchFamily="18" charset="0"/>
              </a:rPr>
              <a:t>25-50% </a:t>
            </a:r>
            <a:r>
              <a:rPr lang="sr-Latn-CS" smtClean="0">
                <a:latin typeface="Times New Roman" pitchFamily="18" charset="0"/>
                <a:cs typeface="Times New Roman" pitchFamily="18" charset="0"/>
              </a:rPr>
              <a:t>koji </a:t>
            </a:r>
            <a:r>
              <a:rPr lang="sr-Latn-CS">
                <a:latin typeface="Times New Roman" pitchFamily="18" charset="0"/>
                <a:cs typeface="Times New Roman" pitchFamily="18" charset="0"/>
              </a:rPr>
              <a:t>protiču sa mnogo težom kliničkom slikom i većom smrtnošću. </a:t>
            </a:r>
            <a:endParaRPr lang="en-US">
              <a:latin typeface="Times New Roman" pitchFamily="18" charset="0"/>
              <a:cs typeface="Times New Roman" pitchFamily="18" charset="0"/>
            </a:endParaRPr>
          </a:p>
          <a:p>
            <a:pPr marL="342900" indent="-342900">
              <a:spcBef>
                <a:spcPct val="95000"/>
              </a:spcBef>
              <a:buClr>
                <a:schemeClr val="folHlink"/>
              </a:buClr>
              <a:buSzPct val="60000"/>
              <a:buFont typeface="Wingdings" pitchFamily="2" charset="2"/>
              <a:buChar char="n"/>
            </a:pPr>
            <a:r>
              <a:rPr lang="sr-Latn-CS">
                <a:latin typeface="Times New Roman" pitchFamily="18" charset="0"/>
                <a:cs typeface="Times New Roman" pitchFamily="18" charset="0"/>
              </a:rPr>
              <a:t>Invaliditet kod preživelih (usled neuroloških, psihijatrijskih, a najčešće usled kombinovanih oštećenja) je veoma težak.  </a:t>
            </a:r>
          </a:p>
          <a:p>
            <a:pPr marL="342900" indent="-342900">
              <a:spcBef>
                <a:spcPct val="95000"/>
              </a:spcBef>
              <a:buClr>
                <a:schemeClr val="folHlink"/>
              </a:buClr>
              <a:buSzPct val="60000"/>
              <a:buFont typeface="Wingdings" pitchFamily="2" charset="2"/>
              <a:buChar char="n"/>
            </a:pPr>
            <a:endParaRPr lang="sr-Latn-CS" sz="2600" b="1">
              <a:solidFill>
                <a:schemeClr val="hlink"/>
              </a:solidFill>
              <a:latin typeface="Arial" charset="0"/>
            </a:endParaRPr>
          </a:p>
          <a:p>
            <a:pPr marL="342900" indent="-342900">
              <a:spcBef>
                <a:spcPct val="95000"/>
              </a:spcBef>
              <a:buClr>
                <a:schemeClr val="folHlink"/>
              </a:buClr>
              <a:buSzPct val="60000"/>
              <a:buFont typeface="Wingdings" pitchFamily="2" charset="2"/>
              <a:buChar char="n"/>
            </a:pPr>
            <a:endParaRPr lang="sr-Latn-CS" sz="2900" b="1">
              <a:solidFill>
                <a:schemeClr val="hlink"/>
              </a:solidFill>
              <a:latin typeface="Arial" charset="0"/>
            </a:endParaRPr>
          </a:p>
          <a:p>
            <a:pPr marL="342900" indent="-342900">
              <a:spcBef>
                <a:spcPct val="95000"/>
              </a:spcBef>
              <a:buClr>
                <a:schemeClr val="folHlink"/>
              </a:buClr>
              <a:buSzPct val="60000"/>
              <a:buFont typeface="Wingdings" pitchFamily="2" charset="2"/>
              <a:buChar char="n"/>
            </a:pPr>
            <a:endParaRPr lang="sr-Latn-CS" sz="3200" b="1">
              <a:solidFill>
                <a:srgbClr val="DDDDDD"/>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CS" sz="3200" smtClean="0">
                <a:solidFill>
                  <a:schemeClr val="tx1"/>
                </a:solidFill>
                <a:latin typeface="Times New Roman" pitchFamily="18" charset="0"/>
                <a:cs typeface="Times New Roman" pitchFamily="18" charset="0"/>
              </a:rPr>
              <a:t>Stadijum spasticiteta</a:t>
            </a:r>
            <a:endParaRPr lang="en-US" sz="3200">
              <a:solidFill>
                <a:schemeClr val="tx1"/>
              </a:solidFill>
            </a:endParaRPr>
          </a:p>
        </p:txBody>
      </p:sp>
      <p:sp>
        <p:nvSpPr>
          <p:cNvPr id="3" name="Content Placeholder 2"/>
          <p:cNvSpPr>
            <a:spLocks noGrp="1"/>
          </p:cNvSpPr>
          <p:nvPr>
            <p:ph idx="1"/>
          </p:nvPr>
        </p:nvSpPr>
        <p:spPr/>
        <p:txBody>
          <a:bodyPr/>
          <a:lstStyle/>
          <a:p>
            <a:r>
              <a:rPr lang="sr-Latn-CS" sz="2400" smtClean="0">
                <a:latin typeface="Times New Roman" pitchFamily="18" charset="0"/>
                <a:cs typeface="Times New Roman" pitchFamily="18" charset="0"/>
              </a:rPr>
              <a:t>Noga </a:t>
            </a:r>
          </a:p>
          <a:p>
            <a:r>
              <a:rPr lang="sr-Latn-CS" sz="2400" smtClean="0">
                <a:latin typeface="Times New Roman" pitchFamily="18" charset="0"/>
                <a:cs typeface="Times New Roman" pitchFamily="18" charset="0"/>
              </a:rPr>
              <a:t>Ekstenzori kuka, kolena i skočnog zgloba</a:t>
            </a:r>
          </a:p>
          <a:p>
            <a:r>
              <a:rPr lang="sr-Latn-CS" sz="2400" smtClean="0">
                <a:latin typeface="Times New Roman" pitchFamily="18" charset="0"/>
                <a:cs typeface="Times New Roman" pitchFamily="18" charset="0"/>
              </a:rPr>
              <a:t>Supinatori stopala</a:t>
            </a:r>
          </a:p>
          <a:p>
            <a:r>
              <a:rPr lang="sr-Latn-CS" sz="2400" smtClean="0">
                <a:latin typeface="Times New Roman" pitchFamily="18" charset="0"/>
                <a:cs typeface="Times New Roman" pitchFamily="18" charset="0"/>
              </a:rPr>
              <a:t>Stopalo može biti u plantarnoj fleksiji, a prsti u dorzifleksiji</a:t>
            </a:r>
          </a:p>
          <a:p>
            <a:r>
              <a:rPr lang="sr-Latn-CS" sz="2400" smtClean="0">
                <a:latin typeface="Times New Roman" pitchFamily="18" charset="0"/>
                <a:cs typeface="Times New Roman" pitchFamily="18" charset="0"/>
              </a:rPr>
              <a:t>Pri pokušaju pasivne dorzifleksije stopala prsti su u plantarnoj fleksiji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CS" sz="3200" smtClean="0">
                <a:solidFill>
                  <a:schemeClr val="tx1"/>
                </a:solidFill>
                <a:latin typeface="Times New Roman" pitchFamily="18" charset="0"/>
                <a:cs typeface="Times New Roman" pitchFamily="18" charset="0"/>
              </a:rPr>
              <a:t>Stadijum spasticiteta - tretman</a:t>
            </a:r>
            <a:endParaRPr lang="en-US" sz="320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sz="2400" smtClean="0">
                <a:latin typeface="Times New Roman" pitchFamily="18" charset="0"/>
                <a:cs typeface="Times New Roman" pitchFamily="18" charset="0"/>
              </a:rPr>
              <a:t>Tretman u</a:t>
            </a:r>
            <a:r>
              <a:rPr lang="sr-Latn-CS" sz="2400" smtClean="0">
                <a:latin typeface="Times New Roman" pitchFamily="18" charset="0"/>
                <a:cs typeface="Times New Roman" pitchFamily="18" charset="0"/>
              </a:rPr>
              <a:t> položaju supinacije i ležanja na stranu</a:t>
            </a:r>
          </a:p>
          <a:p>
            <a:r>
              <a:rPr lang="sr-Latn-CS" sz="2400" smtClean="0">
                <a:latin typeface="Times New Roman" pitchFamily="18" charset="0"/>
                <a:cs typeface="Times New Roman" pitchFamily="18" charset="0"/>
              </a:rPr>
              <a:t>Okretanje iz supinacije na stranu</a:t>
            </a:r>
          </a:p>
          <a:p>
            <a:r>
              <a:rPr lang="sr-Latn-CS" sz="2400" smtClean="0">
                <a:latin typeface="Times New Roman" pitchFamily="18" charset="0"/>
                <a:cs typeface="Times New Roman" pitchFamily="18" charset="0"/>
              </a:rPr>
              <a:t>Klečeći položaj</a:t>
            </a:r>
          </a:p>
          <a:p>
            <a:r>
              <a:rPr lang="sr-Latn-CS" sz="2400" smtClean="0">
                <a:latin typeface="Times New Roman" pitchFamily="18" charset="0"/>
                <a:cs typeface="Times New Roman" pitchFamily="18" charset="0"/>
              </a:rPr>
              <a:t>Sedenje</a:t>
            </a:r>
          </a:p>
          <a:p>
            <a:r>
              <a:rPr lang="sr-Latn-CS" sz="2400" smtClean="0">
                <a:latin typeface="Times New Roman" pitchFamily="18" charset="0"/>
                <a:cs typeface="Times New Roman" pitchFamily="18" charset="0"/>
              </a:rPr>
              <a:t>Ustajanje iz sedećeg položaja</a:t>
            </a:r>
          </a:p>
          <a:p>
            <a:r>
              <a:rPr lang="sr-Latn-CS" sz="2400" smtClean="0">
                <a:latin typeface="Times New Roman" pitchFamily="18" charset="0"/>
                <a:cs typeface="Times New Roman" pitchFamily="18" charset="0"/>
              </a:rPr>
              <a:t>Stajanje i hodanje</a:t>
            </a:r>
          </a:p>
          <a:p>
            <a:pPr>
              <a:buNone/>
            </a:pPr>
            <a:endParaRPr lang="en-US" sz="2400">
              <a:latin typeface="Times New Roman" pitchFamily="18" charset="0"/>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CS" sz="3200" smtClean="0">
                <a:solidFill>
                  <a:schemeClr val="tx1"/>
                </a:solidFill>
                <a:latin typeface="Times New Roman" pitchFamily="18" charset="0"/>
                <a:cs typeface="Times New Roman" pitchFamily="18" charset="0"/>
              </a:rPr>
              <a:t>Stanje relativnog oporavka</a:t>
            </a:r>
            <a:endParaRPr lang="en-US" sz="320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sr-Latn-CS" sz="2400" smtClean="0">
                <a:latin typeface="Times New Roman" pitchFamily="18" charset="0"/>
                <a:cs typeface="Times New Roman" pitchFamily="18" charset="0"/>
              </a:rPr>
              <a:t>U ovoj fazi još su prisutni motorički obrasci masivnih motoričkih obrazaca</a:t>
            </a:r>
          </a:p>
          <a:p>
            <a:r>
              <a:rPr lang="sr-Latn-CS" sz="2400" smtClean="0">
                <a:latin typeface="Times New Roman" pitchFamily="18" charset="0"/>
                <a:cs typeface="Times New Roman" pitchFamily="18" charset="0"/>
              </a:rPr>
              <a:t>Izolovani pokreti još se ne mogu izvesti</a:t>
            </a:r>
          </a:p>
          <a:p>
            <a:r>
              <a:rPr lang="sr-Latn-CS" sz="2400" smtClean="0">
                <a:latin typeface="Times New Roman" pitchFamily="18" charset="0"/>
                <a:cs typeface="Times New Roman" pitchFamily="18" charset="0"/>
              </a:rPr>
              <a:t>Vežbe balansa stajanja na jednoj nozi</a:t>
            </a:r>
          </a:p>
          <a:p>
            <a:r>
              <a:rPr lang="sr-Latn-CS" sz="2400" smtClean="0">
                <a:latin typeface="Times New Roman" pitchFamily="18" charset="0"/>
                <a:cs typeface="Times New Roman" pitchFamily="18" charset="0"/>
              </a:rPr>
              <a:t>Test upotrebe kašike – značajan pokazatelj funkcionalne sposobnosti</a:t>
            </a:r>
          </a:p>
          <a:p>
            <a:r>
              <a:rPr lang="sr-Latn-CS" sz="2400" smtClean="0">
                <a:latin typeface="Times New Roman" pitchFamily="18" charset="0"/>
                <a:cs typeface="Times New Roman" pitchFamily="18" charset="0"/>
              </a:rPr>
              <a:t>Postizanje finih koordiniranih pokreta </a:t>
            </a:r>
            <a:endParaRPr lang="en-US" sz="2400">
              <a:latin typeface="Times New Roman" pitchFamily="18" charset="0"/>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smtClean="0">
                <a:solidFill>
                  <a:schemeClr val="tx1"/>
                </a:solidFill>
                <a:latin typeface="Times New Roman" pitchFamily="18" charset="0"/>
                <a:cs typeface="Times New Roman" pitchFamily="18" charset="0"/>
              </a:rPr>
              <a:t>Program fizioterapije obuhvata 4 stupnja</a:t>
            </a:r>
            <a:endParaRPr lang="en-US" sz="320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lnSpc>
                <a:spcPct val="90000"/>
              </a:lnSpc>
              <a:buNone/>
            </a:pPr>
            <a:r>
              <a:rPr lang="en-GB" sz="2400" smtClean="0">
                <a:latin typeface="Times New Roman" pitchFamily="18" charset="0"/>
                <a:cs typeface="Times New Roman" pitchFamily="18" charset="0"/>
              </a:rPr>
              <a:t>I stupanj : Program u krevetu u ležećoj poziciji </a:t>
            </a:r>
          </a:p>
          <a:p>
            <a:pPr>
              <a:lnSpc>
                <a:spcPct val="90000"/>
              </a:lnSpc>
            </a:pPr>
            <a:r>
              <a:rPr lang="en-GB" sz="2400" smtClean="0">
                <a:latin typeface="Times New Roman" pitchFamily="18" charset="0"/>
                <a:cs typeface="Times New Roman" pitchFamily="18" charset="0"/>
              </a:rPr>
              <a:t>Regulisanje tonusa kroz fizičku aktivnost ( kod svesnih pacijenata)</a:t>
            </a:r>
          </a:p>
          <a:p>
            <a:pPr algn="just">
              <a:lnSpc>
                <a:spcPct val="90000"/>
              </a:lnSpc>
            </a:pPr>
            <a:r>
              <a:rPr lang="en-GB" sz="2400" smtClean="0">
                <a:latin typeface="Times New Roman" pitchFamily="18" charset="0"/>
                <a:cs typeface="Times New Roman" pitchFamily="18" charset="0"/>
              </a:rPr>
              <a:t>Pozicioniranje po Bobath-u</a:t>
            </a:r>
          </a:p>
          <a:p>
            <a:pPr algn="just">
              <a:lnSpc>
                <a:spcPct val="90000"/>
              </a:lnSpc>
            </a:pPr>
            <a:r>
              <a:rPr lang="en-GB" sz="2400" smtClean="0">
                <a:latin typeface="Times New Roman" pitchFamily="18" charset="0"/>
                <a:cs typeface="Times New Roman" pitchFamily="18" charset="0"/>
              </a:rPr>
              <a:t>Pozicioniranje"bridging" položaj (odizanje karlice od poda kreveta-"most")</a:t>
            </a:r>
          </a:p>
          <a:p>
            <a:pPr algn="just">
              <a:lnSpc>
                <a:spcPct val="90000"/>
              </a:lnSpc>
            </a:pPr>
            <a:r>
              <a:rPr lang="en-GB" sz="2400" smtClean="0">
                <a:latin typeface="Times New Roman" pitchFamily="18" charset="0"/>
                <a:cs typeface="Times New Roman" pitchFamily="18" charset="0"/>
              </a:rPr>
              <a:t>Bazalna stimulacija</a:t>
            </a:r>
          </a:p>
          <a:p>
            <a:pPr algn="just">
              <a:lnSpc>
                <a:spcPct val="90000"/>
              </a:lnSpc>
            </a:pPr>
            <a:r>
              <a:rPr lang="en-GB" sz="2400" smtClean="0">
                <a:latin typeface="Times New Roman" pitchFamily="18" charset="0"/>
                <a:cs typeface="Times New Roman" pitchFamily="18" charset="0"/>
              </a:rPr>
              <a:t>Or</a:t>
            </a:r>
            <a:r>
              <a:rPr lang="sr-Latn-CS" sz="2400" smtClean="0">
                <a:latin typeface="Times New Roman" pitchFamily="18" charset="0"/>
                <a:cs typeface="Times New Roman" pitchFamily="18" charset="0"/>
              </a:rPr>
              <a:t>i</a:t>
            </a:r>
            <a:r>
              <a:rPr lang="en-GB" sz="2400" smtClean="0">
                <a:latin typeface="Times New Roman" pitchFamily="18" charset="0"/>
                <a:cs typeface="Times New Roman" pitchFamily="18" charset="0"/>
              </a:rPr>
              <a:t>jentacija u prostoru</a:t>
            </a:r>
          </a:p>
          <a:p>
            <a:pPr algn="just">
              <a:lnSpc>
                <a:spcPct val="90000"/>
              </a:lnSpc>
            </a:pPr>
            <a:r>
              <a:rPr lang="en-GB" sz="2400" smtClean="0">
                <a:latin typeface="Times New Roman" pitchFamily="18" charset="0"/>
                <a:cs typeface="Times New Roman" pitchFamily="18" charset="0"/>
              </a:rPr>
              <a:t>Škola opažanja bolesne strane</a:t>
            </a:r>
            <a:endParaRPr lang="en-US" sz="2400">
              <a:latin typeface="Times New Roman" pitchFamily="18" charset="0"/>
              <a:cs typeface="Times New Roman"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smtClean="0">
                <a:solidFill>
                  <a:schemeClr val="tx1"/>
                </a:solidFill>
                <a:latin typeface="Times New Roman" pitchFamily="18" charset="0"/>
                <a:cs typeface="Times New Roman" pitchFamily="18" charset="0"/>
              </a:rPr>
              <a:t>Program fizioterapije obuhvata 4 stupnja</a:t>
            </a:r>
            <a:endParaRPr lang="en-US" sz="320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None/>
            </a:pPr>
            <a:r>
              <a:rPr lang="en-GB" sz="2400" smtClean="0">
                <a:latin typeface="Times New Roman" pitchFamily="18" charset="0"/>
                <a:cs typeface="Times New Roman" pitchFamily="18" charset="0"/>
              </a:rPr>
              <a:t>II stupanj: Kineziterapija u krevetu i sedećem položaju</a:t>
            </a:r>
            <a:r>
              <a:rPr lang="sr-Latn-CS" sz="2400" smtClean="0">
                <a:latin typeface="Times New Roman" pitchFamily="18" charset="0"/>
                <a:cs typeface="Times New Roman" pitchFamily="18" charset="0"/>
              </a:rPr>
              <a:t>        </a:t>
            </a:r>
            <a:r>
              <a:rPr lang="en-GB" sz="2400" smtClean="0">
                <a:latin typeface="Times New Roman" pitchFamily="18" charset="0"/>
                <a:cs typeface="Times New Roman" pitchFamily="18" charset="0"/>
              </a:rPr>
              <a:t>(ograničene aktivnosti)</a:t>
            </a:r>
            <a:endParaRPr lang="sr-Latn-CS" sz="2400" smtClean="0">
              <a:latin typeface="Times New Roman" pitchFamily="18" charset="0"/>
              <a:cs typeface="Times New Roman" pitchFamily="18" charset="0"/>
            </a:endParaRPr>
          </a:p>
          <a:p>
            <a:pPr algn="just">
              <a:lnSpc>
                <a:spcPct val="90000"/>
              </a:lnSpc>
            </a:pPr>
            <a:r>
              <a:rPr lang="en-GB" sz="2400" smtClean="0">
                <a:latin typeface="Times New Roman" pitchFamily="18" charset="0"/>
                <a:cs typeface="Times New Roman" pitchFamily="18" charset="0"/>
              </a:rPr>
              <a:t>Prelazni pokreti u cilju prelaza iz ležećeg položaja u sedeći</a:t>
            </a:r>
          </a:p>
          <a:p>
            <a:pPr algn="just">
              <a:lnSpc>
                <a:spcPct val="90000"/>
              </a:lnSpc>
            </a:pPr>
            <a:r>
              <a:rPr lang="de-DE" sz="2400" smtClean="0">
                <a:latin typeface="Times New Roman" pitchFamily="18" charset="0"/>
                <a:cs typeface="Times New Roman" pitchFamily="18" charset="0"/>
              </a:rPr>
              <a:t>Balans u sedećem položaju</a:t>
            </a:r>
            <a:endParaRPr lang="en-GB" sz="2400" smtClean="0">
              <a:latin typeface="Times New Roman" pitchFamily="18" charset="0"/>
              <a:cs typeface="Times New Roman" pitchFamily="18" charset="0"/>
            </a:endParaRPr>
          </a:p>
          <a:p>
            <a:pPr algn="just">
              <a:lnSpc>
                <a:spcPct val="90000"/>
              </a:lnSpc>
            </a:pPr>
            <a:r>
              <a:rPr lang="de-DE" sz="2400" smtClean="0">
                <a:latin typeface="Times New Roman" pitchFamily="18" charset="0"/>
                <a:cs typeface="Times New Roman" pitchFamily="18" charset="0"/>
              </a:rPr>
              <a:t>Transfer u pokretna kolica</a:t>
            </a:r>
            <a:endParaRPr lang="en-GB" sz="2400" smtClean="0">
              <a:latin typeface="Times New Roman" pitchFamily="18" charset="0"/>
              <a:cs typeface="Times New Roman" pitchFamily="18" charset="0"/>
            </a:endParaRPr>
          </a:p>
          <a:p>
            <a:pPr algn="just">
              <a:lnSpc>
                <a:spcPct val="90000"/>
              </a:lnSpc>
            </a:pPr>
            <a:r>
              <a:rPr lang="de-DE" sz="2400" smtClean="0">
                <a:latin typeface="Times New Roman" pitchFamily="18" charset="0"/>
                <a:cs typeface="Times New Roman" pitchFamily="18" charset="0"/>
              </a:rPr>
              <a:t>Pozicioniranje kao u I stupnju u fazi mirovanja.</a:t>
            </a:r>
            <a:endParaRPr lang="en-GB" sz="2400" smtClean="0">
              <a:latin typeface="Times New Roman" pitchFamily="18" charset="0"/>
              <a:cs typeface="Times New Roman" pitchFamily="18" charset="0"/>
            </a:endParaRPr>
          </a:p>
          <a:p>
            <a:endParaRPr lang="en-US" sz="2400">
              <a:latin typeface="Times New Roman" pitchFamily="18" charset="0"/>
              <a:cs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smtClean="0">
                <a:solidFill>
                  <a:schemeClr val="tx1"/>
                </a:solidFill>
                <a:latin typeface="Times New Roman" pitchFamily="18" charset="0"/>
                <a:cs typeface="Times New Roman" pitchFamily="18" charset="0"/>
              </a:rPr>
              <a:t>Program fizioterapije obuhvata 4 stupnja</a:t>
            </a:r>
            <a:endParaRPr lang="en-US" sz="3200"/>
          </a:p>
        </p:txBody>
      </p:sp>
      <p:sp>
        <p:nvSpPr>
          <p:cNvPr id="3" name="Content Placeholder 2"/>
          <p:cNvSpPr>
            <a:spLocks noGrp="1"/>
          </p:cNvSpPr>
          <p:nvPr>
            <p:ph idx="1"/>
          </p:nvPr>
        </p:nvSpPr>
        <p:spPr/>
        <p:txBody>
          <a:bodyPr/>
          <a:lstStyle/>
          <a:p>
            <a:pPr>
              <a:buNone/>
            </a:pPr>
            <a:r>
              <a:rPr lang="en-GB" sz="2400" smtClean="0">
                <a:latin typeface="Times New Roman" pitchFamily="18" charset="0"/>
                <a:cs typeface="Times New Roman" pitchFamily="18" charset="0"/>
              </a:rPr>
              <a:t>III stupanj: Sedenje i stajanje</a:t>
            </a:r>
            <a:endParaRPr lang="sr-Latn-CS" sz="2400" smtClean="0">
              <a:latin typeface="Times New Roman" pitchFamily="18" charset="0"/>
              <a:cs typeface="Times New Roman" pitchFamily="18" charset="0"/>
            </a:endParaRPr>
          </a:p>
          <a:p>
            <a:pPr algn="just" defTabSz="952500">
              <a:buNone/>
              <a:tabLst>
                <a:tab pos="952500" algn="l"/>
              </a:tabLst>
            </a:pPr>
            <a:r>
              <a:rPr lang="en-GB" sz="2400" smtClean="0">
                <a:latin typeface="Times New Roman" pitchFamily="18" charset="0"/>
                <a:cs typeface="Times New Roman" pitchFamily="18" charset="0"/>
              </a:rPr>
              <a:t>Sedenje:</a:t>
            </a:r>
          </a:p>
          <a:p>
            <a:pPr algn="just" defTabSz="952500">
              <a:tabLst>
                <a:tab pos="952500" algn="l"/>
              </a:tabLst>
            </a:pPr>
            <a:r>
              <a:rPr lang="en-GB" sz="2400" smtClean="0">
                <a:latin typeface="Times New Roman" pitchFamily="18" charset="0"/>
                <a:cs typeface="Times New Roman" pitchFamily="18" charset="0"/>
              </a:rPr>
              <a:t>Funkcionalna škola plegičnog ramena</a:t>
            </a:r>
          </a:p>
          <a:p>
            <a:pPr algn="just" defTabSz="952500">
              <a:tabLst>
                <a:tab pos="952500" algn="l"/>
              </a:tabLst>
            </a:pPr>
            <a:r>
              <a:rPr lang="en-GB" sz="2400" smtClean="0">
                <a:latin typeface="Times New Roman" pitchFamily="18" charset="0"/>
                <a:cs typeface="Times New Roman" pitchFamily="18" charset="0"/>
              </a:rPr>
              <a:t>Savladjivanje samostalnog transfera iz kreveta u kolica</a:t>
            </a:r>
          </a:p>
          <a:p>
            <a:pPr algn="just" defTabSz="952500">
              <a:tabLst>
                <a:tab pos="952500" algn="l"/>
              </a:tabLst>
            </a:pPr>
            <a:r>
              <a:rPr lang="en-GB" sz="2400" smtClean="0">
                <a:latin typeface="Times New Roman" pitchFamily="18" charset="0"/>
                <a:cs typeface="Times New Roman" pitchFamily="18" charset="0"/>
              </a:rPr>
              <a:t>Pozicioniranje u sedećem položaju (balans)</a:t>
            </a:r>
          </a:p>
          <a:p>
            <a:pPr algn="just" defTabSz="952500">
              <a:tabLst>
                <a:tab pos="952500" algn="l"/>
              </a:tabLst>
            </a:pPr>
            <a:r>
              <a:rPr lang="en-GB" sz="2400" smtClean="0">
                <a:latin typeface="Times New Roman" pitchFamily="18" charset="0"/>
                <a:cs typeface="Times New Roman" pitchFamily="18" charset="0"/>
              </a:rPr>
              <a:t>Pozicioniranje u krevetu kroz regulaciju tonusa</a:t>
            </a:r>
          </a:p>
          <a:p>
            <a:pPr algn="just" defTabSz="952500">
              <a:tabLst>
                <a:tab pos="952500" algn="l"/>
              </a:tabLst>
            </a:pPr>
            <a:r>
              <a:rPr lang="en-GB" sz="2400" smtClean="0">
                <a:latin typeface="Times New Roman" pitchFamily="18" charset="0"/>
                <a:cs typeface="Times New Roman" pitchFamily="18" charset="0"/>
              </a:rPr>
              <a:t>Pokreti prelaza iz sedećeg u stojeći stav</a:t>
            </a:r>
          </a:p>
          <a:p>
            <a:endParaRPr lang="en-US" sz="2400">
              <a:latin typeface="Times New Roman" pitchFamily="18" charset="0"/>
              <a:cs typeface="Times New Roman"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smtClean="0">
                <a:solidFill>
                  <a:schemeClr val="tx1"/>
                </a:solidFill>
                <a:latin typeface="Times New Roman" pitchFamily="18" charset="0"/>
                <a:cs typeface="Times New Roman" pitchFamily="18" charset="0"/>
              </a:rPr>
              <a:t>Program fizioterapije obuhvata 4 stupnja</a:t>
            </a:r>
            <a:endParaRPr lang="en-US" sz="3200"/>
          </a:p>
        </p:txBody>
      </p:sp>
      <p:sp>
        <p:nvSpPr>
          <p:cNvPr id="3" name="Content Placeholder 2"/>
          <p:cNvSpPr>
            <a:spLocks noGrp="1"/>
          </p:cNvSpPr>
          <p:nvPr>
            <p:ph idx="1"/>
          </p:nvPr>
        </p:nvSpPr>
        <p:spPr/>
        <p:txBody>
          <a:bodyPr/>
          <a:lstStyle/>
          <a:p>
            <a:pPr algn="just">
              <a:buNone/>
            </a:pPr>
            <a:r>
              <a:rPr lang="en-GB" sz="2400" smtClean="0">
                <a:latin typeface="Times New Roman" pitchFamily="18" charset="0"/>
                <a:cs typeface="Times New Roman" pitchFamily="18" charset="0"/>
              </a:rPr>
              <a:t>III stupanj: Sedenje i stajanje</a:t>
            </a:r>
            <a:endParaRPr lang="sr-Latn-CS" sz="2400" smtClean="0">
              <a:latin typeface="Times New Roman" pitchFamily="18" charset="0"/>
              <a:cs typeface="Times New Roman" pitchFamily="18" charset="0"/>
            </a:endParaRPr>
          </a:p>
          <a:p>
            <a:pPr algn="just">
              <a:buNone/>
            </a:pPr>
            <a:r>
              <a:rPr lang="en-GB" sz="2400" smtClean="0">
                <a:latin typeface="Times New Roman" pitchFamily="18" charset="0"/>
                <a:cs typeface="Times New Roman" pitchFamily="18" charset="0"/>
              </a:rPr>
              <a:t>Stajanje:</a:t>
            </a:r>
          </a:p>
          <a:p>
            <a:pPr algn="just"/>
            <a:r>
              <a:rPr lang="en-GB" sz="2400" smtClean="0">
                <a:latin typeface="Times New Roman" pitchFamily="18" charset="0"/>
                <a:cs typeface="Times New Roman" pitchFamily="18" charset="0"/>
              </a:rPr>
              <a:t>Izgradnja kontrole kolena</a:t>
            </a:r>
            <a:endParaRPr lang="sr-Latn-CS" sz="2400" smtClean="0">
              <a:latin typeface="Times New Roman" pitchFamily="18" charset="0"/>
              <a:cs typeface="Times New Roman" pitchFamily="18" charset="0"/>
            </a:endParaRPr>
          </a:p>
          <a:p>
            <a:pPr algn="just"/>
            <a:r>
              <a:rPr lang="en-GB" sz="2400" smtClean="0">
                <a:latin typeface="Times New Roman" pitchFamily="18" charset="0"/>
                <a:cs typeface="Times New Roman" pitchFamily="18" charset="0"/>
              </a:rPr>
              <a:t>Trening ravnoteže</a:t>
            </a:r>
            <a:endParaRPr lang="sr-Latn-CS" sz="2400" smtClean="0">
              <a:latin typeface="Times New Roman" pitchFamily="18" charset="0"/>
              <a:cs typeface="Times New Roman" pitchFamily="18" charset="0"/>
            </a:endParaRPr>
          </a:p>
          <a:p>
            <a:pPr algn="just"/>
            <a:r>
              <a:rPr lang="sr-Latn-CS" sz="2400" smtClean="0">
                <a:latin typeface="Times New Roman" pitchFamily="18" charset="0"/>
                <a:cs typeface="Times New Roman" pitchFamily="18" charset="0"/>
              </a:rPr>
              <a:t>P</a:t>
            </a:r>
            <a:r>
              <a:rPr lang="en-GB" sz="2400" smtClean="0">
                <a:latin typeface="Times New Roman" pitchFamily="18" charset="0"/>
                <a:cs typeface="Times New Roman" pitchFamily="18" charset="0"/>
              </a:rPr>
              <a:t>rebacivanje težine tela na stojeću nogu</a:t>
            </a:r>
            <a:endParaRPr lang="sr-Latn-CS" sz="2400" smtClean="0">
              <a:latin typeface="Times New Roman" pitchFamily="18" charset="0"/>
              <a:cs typeface="Times New Roman" pitchFamily="18" charset="0"/>
            </a:endParaRPr>
          </a:p>
          <a:p>
            <a:pPr algn="just">
              <a:buNone/>
            </a:pPr>
            <a:r>
              <a:rPr lang="sr-Latn-CS" sz="2400" smtClean="0">
                <a:latin typeface="Times New Roman" pitchFamily="18" charset="0"/>
                <a:cs typeface="Times New Roman" pitchFamily="18" charset="0"/>
              </a:rPr>
              <a:t>     (na</a:t>
            </a:r>
            <a:r>
              <a:rPr lang="en-GB" sz="2400" smtClean="0">
                <a:latin typeface="Times New Roman" pitchFamily="18" charset="0"/>
                <a:cs typeface="Times New Roman" pitchFamily="18" charset="0"/>
              </a:rPr>
              <a:t>izmenično zdrava</a:t>
            </a:r>
            <a:r>
              <a:rPr lang="sr-Latn-CS" sz="2400" smtClean="0">
                <a:latin typeface="Times New Roman" pitchFamily="18" charset="0"/>
                <a:cs typeface="Times New Roman" pitchFamily="18" charset="0"/>
              </a:rPr>
              <a:t> </a:t>
            </a:r>
            <a:r>
              <a:rPr lang="en-GB" sz="2400" smtClean="0">
                <a:latin typeface="Times New Roman" pitchFamily="18" charset="0"/>
                <a:cs typeface="Times New Roman" pitchFamily="18" charset="0"/>
              </a:rPr>
              <a:t>-</a:t>
            </a:r>
            <a:r>
              <a:rPr lang="sr-Latn-CS" sz="2400" smtClean="0">
                <a:latin typeface="Times New Roman" pitchFamily="18" charset="0"/>
                <a:cs typeface="Times New Roman" pitchFamily="18" charset="0"/>
              </a:rPr>
              <a:t> </a:t>
            </a:r>
            <a:r>
              <a:rPr lang="en-GB" sz="2400" smtClean="0">
                <a:latin typeface="Times New Roman" pitchFamily="18" charset="0"/>
                <a:cs typeface="Times New Roman" pitchFamily="18" charset="0"/>
              </a:rPr>
              <a:t>bolesna noga</a:t>
            </a:r>
            <a:r>
              <a:rPr lang="sr-Latn-CS" sz="2400" smtClean="0">
                <a:latin typeface="Times New Roman" pitchFamily="18" charset="0"/>
                <a:cs typeface="Times New Roman" pitchFamily="18" charset="0"/>
              </a:rPr>
              <a:t>)</a:t>
            </a:r>
          </a:p>
          <a:p>
            <a:pPr algn="just"/>
            <a:r>
              <a:rPr lang="en-GB" sz="2400" smtClean="0">
                <a:latin typeface="Times New Roman" pitchFamily="18" charset="0"/>
                <a:cs typeface="Times New Roman" pitchFamily="18" charset="0"/>
              </a:rPr>
              <a:t>Škola posturalnih i koordinacionih reakcija.</a:t>
            </a:r>
          </a:p>
          <a:p>
            <a:endParaRPr lang="en-US" sz="2400">
              <a:latin typeface="Times New Roman" pitchFamily="18" charset="0"/>
              <a:cs typeface="Times New Roman"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smtClean="0">
                <a:solidFill>
                  <a:schemeClr val="tx1"/>
                </a:solidFill>
                <a:latin typeface="Times New Roman" pitchFamily="18" charset="0"/>
                <a:cs typeface="Times New Roman" pitchFamily="18" charset="0"/>
              </a:rPr>
              <a:t>Program fizioterapije obuhvata 4 stupnja</a:t>
            </a:r>
            <a:endParaRPr lang="en-US" sz="3200"/>
          </a:p>
        </p:txBody>
      </p:sp>
      <p:sp>
        <p:nvSpPr>
          <p:cNvPr id="3" name="Content Placeholder 2"/>
          <p:cNvSpPr>
            <a:spLocks noGrp="1"/>
          </p:cNvSpPr>
          <p:nvPr>
            <p:ph idx="1"/>
          </p:nvPr>
        </p:nvSpPr>
        <p:spPr/>
        <p:txBody>
          <a:bodyPr/>
          <a:lstStyle/>
          <a:p>
            <a:pPr algn="just">
              <a:buNone/>
              <a:tabLst>
                <a:tab pos="952500" algn="l"/>
              </a:tabLst>
            </a:pPr>
            <a:r>
              <a:rPr lang="en-GB" sz="2400" smtClean="0">
                <a:latin typeface="Times New Roman" pitchFamily="18" charset="0"/>
                <a:cs typeface="Times New Roman" pitchFamily="18" charset="0"/>
              </a:rPr>
              <a:t>IV s</a:t>
            </a:r>
            <a:r>
              <a:rPr lang="sr-Latn-CS" sz="2400" smtClean="0">
                <a:latin typeface="Times New Roman" pitchFamily="18" charset="0"/>
                <a:cs typeface="Times New Roman" pitchFamily="18" charset="0"/>
              </a:rPr>
              <a:t>tupanj: Stajanje i hodanje</a:t>
            </a:r>
          </a:p>
          <a:p>
            <a:pPr algn="just">
              <a:tabLst>
                <a:tab pos="952500" algn="l"/>
              </a:tabLst>
            </a:pPr>
            <a:r>
              <a:rPr lang="en-GB" sz="2400" smtClean="0">
                <a:latin typeface="Times New Roman" pitchFamily="18" charset="0"/>
                <a:cs typeface="Times New Roman" pitchFamily="18" charset="0"/>
              </a:rPr>
              <a:t>Postepeno povećanje težine vežbanja u stajanju </a:t>
            </a:r>
          </a:p>
          <a:p>
            <a:pPr algn="just">
              <a:tabLst>
                <a:tab pos="952500" algn="l"/>
              </a:tabLst>
            </a:pPr>
            <a:r>
              <a:rPr lang="en-GB" sz="2400" smtClean="0">
                <a:latin typeface="Times New Roman" pitchFamily="18" charset="0"/>
                <a:cs typeface="Times New Roman" pitchFamily="18" charset="0"/>
              </a:rPr>
              <a:t>Vežbe hoda</a:t>
            </a:r>
          </a:p>
          <a:p>
            <a:pPr algn="just">
              <a:tabLst>
                <a:tab pos="952500" algn="l"/>
              </a:tabLst>
            </a:pPr>
            <a:r>
              <a:rPr lang="en-GB" sz="2400" smtClean="0">
                <a:latin typeface="Times New Roman" pitchFamily="18" charset="0"/>
                <a:cs typeface="Times New Roman" pitchFamily="18" charset="0"/>
              </a:rPr>
              <a:t>Povećanje tempa vežbi i redukcija pomoći</a:t>
            </a:r>
            <a:r>
              <a:rPr lang="sr-Latn-CS" sz="2400" smtClean="0">
                <a:latin typeface="Times New Roman" pitchFamily="18" charset="0"/>
                <a:cs typeface="Times New Roman" pitchFamily="18" charset="0"/>
              </a:rPr>
              <a:t> </a:t>
            </a:r>
            <a:r>
              <a:rPr lang="en-GB" sz="2400" smtClean="0">
                <a:latin typeface="Times New Roman" pitchFamily="18" charset="0"/>
                <a:cs typeface="Times New Roman" pitchFamily="18" charset="0"/>
              </a:rPr>
              <a:t>terapeuta</a:t>
            </a:r>
          </a:p>
          <a:p>
            <a:pPr algn="just">
              <a:tabLst>
                <a:tab pos="952500" algn="l"/>
              </a:tabLst>
            </a:pPr>
            <a:r>
              <a:rPr lang="en-GB" sz="2400" smtClean="0">
                <a:latin typeface="Times New Roman" pitchFamily="18" charset="0"/>
                <a:cs typeface="Times New Roman" pitchFamily="18" charset="0"/>
              </a:rPr>
              <a:t>Penjanje uz stepenice</a:t>
            </a:r>
          </a:p>
          <a:p>
            <a:pPr algn="just">
              <a:tabLst>
                <a:tab pos="952500" algn="l"/>
              </a:tabLst>
            </a:pPr>
            <a:r>
              <a:rPr lang="en-GB" sz="2400" smtClean="0">
                <a:latin typeface="Times New Roman" pitchFamily="18" charset="0"/>
                <a:cs typeface="Times New Roman" pitchFamily="18" charset="0"/>
              </a:rPr>
              <a:t>Škola opažanja - vežbe za kinesteziju</a:t>
            </a:r>
          </a:p>
          <a:p>
            <a:pPr algn="just">
              <a:tabLst>
                <a:tab pos="952500" algn="l"/>
              </a:tabLst>
            </a:pPr>
            <a:r>
              <a:rPr lang="en-GB" sz="2400" smtClean="0">
                <a:latin typeface="Times New Roman" pitchFamily="18" charset="0"/>
                <a:cs typeface="Times New Roman" pitchFamily="18" charset="0"/>
              </a:rPr>
              <a:t>Svakodnevni trening u okviru ADŽ.</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smtClean="0">
                <a:solidFill>
                  <a:schemeClr val="tx1"/>
                </a:solidFill>
                <a:latin typeface="Times New Roman" pitchFamily="18" charset="0"/>
                <a:cs typeface="Times New Roman" pitchFamily="18" charset="0"/>
              </a:rPr>
              <a:t>Nove metode  kod pacijenata nakon CVI</a:t>
            </a:r>
            <a:endParaRPr lang="en-US" sz="320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GB" sz="2200" smtClean="0">
                <a:latin typeface="Times New Roman" pitchFamily="18" charset="0"/>
                <a:cs typeface="Times New Roman" pitchFamily="18" charset="0"/>
              </a:rPr>
              <a:t>Trening na pokretnoj traci: pacijent je pomoću pojasa kao kod padobranca vezan tako da se postiže rasterećenje kao kod suspenzije. Pacijent sa ovakvim kačenjem se obučava hodu na pokretnoj traci.</a:t>
            </a:r>
          </a:p>
          <a:p>
            <a:pPr algn="just"/>
            <a:r>
              <a:rPr lang="en-GB" sz="2200" smtClean="0">
                <a:latin typeface="Times New Roman" pitchFamily="18" charset="0"/>
                <a:cs typeface="Times New Roman" pitchFamily="18" charset="0"/>
              </a:rPr>
              <a:t>Musik-Biofeedback za trening hoda:  uz pomoć novih aparata  "Therapie-Walkman" može se postići poboljšanje hoda. Pacijent ima senzore u </a:t>
            </a:r>
            <a:r>
              <a:rPr lang="sr-Latn-CS" sz="2200" smtClean="0">
                <a:latin typeface="Times New Roman" pitchFamily="18" charset="0"/>
                <a:cs typeface="Times New Roman" pitchFamily="18" charset="0"/>
              </a:rPr>
              <a:t>đ</a:t>
            </a:r>
            <a:r>
              <a:rPr lang="en-GB" sz="2200" smtClean="0">
                <a:latin typeface="Times New Roman" pitchFamily="18" charset="0"/>
                <a:cs typeface="Times New Roman" pitchFamily="18" charset="0"/>
              </a:rPr>
              <a:t>onu cipele i preko muzičkog t</a:t>
            </a:r>
            <a:r>
              <a:rPr lang="sr-Latn-CS" sz="2200" smtClean="0">
                <a:latin typeface="Times New Roman" pitchFamily="18" charset="0"/>
                <a:cs typeface="Times New Roman" pitchFamily="18" charset="0"/>
              </a:rPr>
              <a:t>a</a:t>
            </a:r>
            <a:r>
              <a:rPr lang="en-GB" sz="2200" smtClean="0">
                <a:latin typeface="Times New Roman" pitchFamily="18" charset="0"/>
                <a:cs typeface="Times New Roman" pitchFamily="18" charset="0"/>
              </a:rPr>
              <a:t>kta deluje se na senzore. Zadatak pacijenta je da se usmeri  sa muzičkim taktom.  </a:t>
            </a:r>
          </a:p>
          <a:p>
            <a:pPr algn="just"/>
            <a:r>
              <a:rPr lang="en-GB" sz="2200" smtClean="0">
                <a:latin typeface="Times New Roman" pitchFamily="18" charset="0"/>
                <a:cs typeface="Times New Roman" pitchFamily="18" charset="0"/>
              </a:rPr>
              <a:t>Trening ruke kod hemiplegičara: korišćenje Biofeedback-metode  i električih nadražaja  za vreme terapeutskih vežbi u praksi se pokazalo kao izuzetno značajna metodologija koja dovodi do bržeg oporavka motoričkih funkcija ruke.</a:t>
            </a:r>
          </a:p>
          <a:p>
            <a:endParaRPr lang="en-US" sz="2200">
              <a:latin typeface="Times New Roman" pitchFamily="18" charset="0"/>
              <a:cs typeface="Times New Roman"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2"/>
          <p:cNvSpPr>
            <a:spLocks noGrp="1"/>
          </p:cNvSpPr>
          <p:nvPr>
            <p:ph type="ftr" sz="quarter" idx="11"/>
          </p:nvPr>
        </p:nvSpPr>
        <p:spPr>
          <a:xfrm>
            <a:off x="914400" y="6324600"/>
            <a:ext cx="1905000" cy="457200"/>
          </a:xfrm>
          <a:noFill/>
        </p:spPr>
        <p:txBody>
          <a:bodyPr/>
          <a:lstStyle/>
          <a:p>
            <a:pPr algn="l"/>
            <a:fld id="{BE98C712-F0D1-43A9-A873-FEE03C3FA4E2}" type="slidenum">
              <a:rPr lang="sr-Latn-CS" smtClean="0"/>
              <a:pPr algn="l"/>
              <a:t>49</a:t>
            </a:fld>
            <a:endParaRPr lang="sr-Latn-CS" smtClean="0"/>
          </a:p>
        </p:txBody>
      </p:sp>
      <p:sp>
        <p:nvSpPr>
          <p:cNvPr id="43011" name="Rectangle 2"/>
          <p:cNvSpPr>
            <a:spLocks noGrp="1" noChangeArrowheads="1"/>
          </p:cNvSpPr>
          <p:nvPr>
            <p:ph type="title"/>
          </p:nvPr>
        </p:nvSpPr>
        <p:spPr/>
        <p:txBody>
          <a:bodyPr/>
          <a:lstStyle/>
          <a:p>
            <a:r>
              <a:rPr lang="en-US" sz="3200" smtClean="0">
                <a:solidFill>
                  <a:schemeClr val="tx1"/>
                </a:solidFill>
                <a:latin typeface="Times New Roman" pitchFamily="18" charset="0"/>
                <a:cs typeface="Times New Roman" pitchFamily="18" charset="0"/>
              </a:rPr>
              <a:t>Rana rehabilitacija</a:t>
            </a:r>
            <a:endParaRPr lang="sr-Latn-CS" sz="3200" smtClean="0">
              <a:solidFill>
                <a:schemeClr val="tx1"/>
              </a:solidFill>
              <a:latin typeface="Times New Roman" pitchFamily="18" charset="0"/>
              <a:cs typeface="Times New Roman" pitchFamily="18" charset="0"/>
            </a:endParaRPr>
          </a:p>
        </p:txBody>
      </p:sp>
      <p:sp>
        <p:nvSpPr>
          <p:cNvPr id="43013" name="Rectangle 4"/>
          <p:cNvSpPr>
            <a:spLocks noChangeArrowheads="1"/>
          </p:cNvSpPr>
          <p:nvPr/>
        </p:nvSpPr>
        <p:spPr bwMode="auto">
          <a:xfrm>
            <a:off x="1066800" y="1981200"/>
            <a:ext cx="8077200" cy="4114800"/>
          </a:xfrm>
          <a:prstGeom prst="rect">
            <a:avLst/>
          </a:prstGeom>
          <a:noFill/>
          <a:ln w="9525">
            <a:noFill/>
            <a:miter lim="800000"/>
            <a:headEnd/>
            <a:tailEnd/>
          </a:ln>
        </p:spPr>
        <p:txBody>
          <a:bodyPr/>
          <a:lstStyle/>
          <a:p>
            <a:pPr marL="342900" indent="-342900">
              <a:spcBef>
                <a:spcPct val="95000"/>
              </a:spcBef>
              <a:buClr>
                <a:schemeClr val="hlink"/>
              </a:buClr>
              <a:buSzPct val="70000"/>
              <a:buFont typeface="Wingdings" pitchFamily="2" charset="2"/>
              <a:buNone/>
            </a:pPr>
            <a:endParaRPr lang="en-US"/>
          </a:p>
        </p:txBody>
      </p:sp>
      <p:sp>
        <p:nvSpPr>
          <p:cNvPr id="238597" name="Rectangle 5"/>
          <p:cNvSpPr>
            <a:spLocks noChangeArrowheads="1"/>
          </p:cNvSpPr>
          <p:nvPr/>
        </p:nvSpPr>
        <p:spPr bwMode="auto">
          <a:xfrm>
            <a:off x="900113" y="1981200"/>
            <a:ext cx="8243887" cy="4114800"/>
          </a:xfrm>
          <a:prstGeom prst="rect">
            <a:avLst/>
          </a:prstGeom>
          <a:noFill/>
          <a:ln w="9525">
            <a:noFill/>
            <a:miter lim="800000"/>
            <a:headEnd/>
            <a:tailEnd/>
          </a:ln>
          <a:effectLst/>
        </p:spPr>
        <p:txBody>
          <a:bodyPr/>
          <a:lstStyle/>
          <a:p>
            <a:pPr marL="352425" indent="-352425">
              <a:spcBef>
                <a:spcPct val="20000"/>
              </a:spcBef>
              <a:buClr>
                <a:schemeClr val="hlink"/>
              </a:buClr>
              <a:buSzPct val="70000"/>
              <a:buFont typeface="Wingdings" pitchFamily="2" charset="2"/>
              <a:buNone/>
              <a:defRPr/>
            </a:pPr>
            <a:r>
              <a:rPr lang="hr-HR">
                <a:latin typeface="Times New Roman" pitchFamily="18" charset="0"/>
                <a:cs typeface="Times New Roman" pitchFamily="18" charset="0"/>
              </a:rPr>
              <a:t>Cilj rane rehabilitacije </a:t>
            </a:r>
            <a:r>
              <a:rPr lang="hr-HR" smtClean="0">
                <a:latin typeface="Times New Roman" pitchFamily="18" charset="0"/>
                <a:cs typeface="Times New Roman" pitchFamily="18" charset="0"/>
              </a:rPr>
              <a:t>je:</a:t>
            </a:r>
          </a:p>
          <a:p>
            <a:pPr marL="352425" indent="-352425">
              <a:spcBef>
                <a:spcPct val="45000"/>
              </a:spcBef>
              <a:buClr>
                <a:schemeClr val="hlink"/>
              </a:buClr>
              <a:buSzPct val="70000"/>
              <a:buFont typeface="Wingdings" pitchFamily="2" charset="2"/>
              <a:buAutoNum type="arabicPeriod"/>
              <a:defRPr/>
            </a:pPr>
            <a:r>
              <a:rPr lang="hr-HR">
                <a:latin typeface="Times New Roman" pitchFamily="18" charset="0"/>
                <a:cs typeface="Times New Roman" pitchFamily="18" charset="0"/>
              </a:rPr>
              <a:t>da se u prvoj fazi oporavka spreče ili umanje moguće komplikacije i spreči razvoj kasnih posledica</a:t>
            </a:r>
          </a:p>
          <a:p>
            <a:pPr marL="352425" indent="-352425">
              <a:spcBef>
                <a:spcPct val="45000"/>
              </a:spcBef>
              <a:buClr>
                <a:schemeClr val="hlink"/>
              </a:buClr>
              <a:buSzPct val="70000"/>
              <a:buFont typeface="Wingdings" pitchFamily="2" charset="2"/>
              <a:buAutoNum type="arabicPeriod"/>
              <a:defRPr/>
            </a:pPr>
            <a:r>
              <a:rPr lang="hr-HR" smtClean="0">
                <a:latin typeface="Times New Roman" pitchFamily="18" charset="0"/>
                <a:cs typeface="Times New Roman" pitchFamily="18" charset="0"/>
              </a:rPr>
              <a:t>da </a:t>
            </a:r>
            <a:r>
              <a:rPr lang="hr-HR">
                <a:latin typeface="Times New Roman" pitchFamily="18" charset="0"/>
                <a:cs typeface="Times New Roman" pitchFamily="18" charset="0"/>
              </a:rPr>
              <a:t>skrati boravak bolesnika u ustanovi koja ga je primarno medicinski zbrinula</a:t>
            </a:r>
          </a:p>
          <a:p>
            <a:pPr marL="352425" indent="-352425">
              <a:spcBef>
                <a:spcPct val="45000"/>
              </a:spcBef>
              <a:buClr>
                <a:schemeClr val="hlink"/>
              </a:buClr>
              <a:buSzPct val="70000"/>
              <a:buFont typeface="Wingdings" pitchFamily="2" charset="2"/>
              <a:buAutoNum type="arabicPeriod"/>
              <a:defRPr/>
            </a:pPr>
            <a:r>
              <a:rPr lang="hr-HR">
                <a:latin typeface="Times New Roman" pitchFamily="18" charset="0"/>
                <a:cs typeface="Times New Roman" pitchFamily="18" charset="0"/>
              </a:rPr>
              <a:t>da ako postoji, smanji nivo funkcionalnog deficita i</a:t>
            </a:r>
          </a:p>
          <a:p>
            <a:pPr marL="352425" indent="-352425">
              <a:spcBef>
                <a:spcPct val="45000"/>
              </a:spcBef>
              <a:buClr>
                <a:schemeClr val="hlink"/>
              </a:buClr>
              <a:buSzPct val="70000"/>
              <a:buFont typeface="Wingdings" pitchFamily="2" charset="2"/>
              <a:buAutoNum type="arabicPeriod"/>
              <a:defRPr/>
            </a:pPr>
            <a:r>
              <a:rPr lang="hr-HR">
                <a:latin typeface="Times New Roman" pitchFamily="18" charset="0"/>
                <a:cs typeface="Times New Roman" pitchFamily="18" charset="0"/>
              </a:rPr>
              <a:t>da obezbedi što bolje funkcionalno stanje bolesnika i da ga pripremi za nastavak rehabilitacinog tretmana u za to specijalizovanoj ustanovi </a:t>
            </a:r>
            <a:r>
              <a:rPr lang="sr-Latn-CS">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Latn-CS" sz="3200" smtClean="0">
                <a:solidFill>
                  <a:schemeClr val="tx1"/>
                </a:solidFill>
                <a:latin typeface="Times New Roman" pitchFamily="18" charset="0"/>
                <a:cs typeface="Times New Roman" pitchFamily="18" charset="0"/>
              </a:rPr>
              <a:t>Cerebrovaskularne bolesti </a:t>
            </a:r>
            <a:endParaRPr lang="en-US" sz="320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None/>
            </a:pPr>
            <a:r>
              <a:rPr lang="sr-Latn-CS" sz="2400" smtClean="0">
                <a:latin typeface="Times New Roman" pitchFamily="18" charset="0"/>
                <a:cs typeface="Times New Roman" pitchFamily="18" charset="0"/>
              </a:rPr>
              <a:t>Prema patološkoanatomskom supstratu dele se na:</a:t>
            </a:r>
          </a:p>
          <a:p>
            <a:r>
              <a:rPr lang="sr-Latn-CS" sz="2400" smtClean="0">
                <a:latin typeface="Times New Roman" pitchFamily="18" charset="0"/>
                <a:cs typeface="Times New Roman" pitchFamily="18" charset="0"/>
              </a:rPr>
              <a:t>Vaskularna oštećenja </a:t>
            </a:r>
          </a:p>
          <a:p>
            <a:r>
              <a:rPr lang="sr-Latn-CS" sz="2400" smtClean="0">
                <a:latin typeface="Times New Roman" pitchFamily="18" charset="0"/>
                <a:cs typeface="Times New Roman" pitchFamily="18" charset="0"/>
              </a:rPr>
              <a:t>Espanzivne procese – maligni i benigni tumori</a:t>
            </a:r>
          </a:p>
          <a:p>
            <a:r>
              <a:rPr lang="sr-Latn-CS" sz="2400" smtClean="0">
                <a:latin typeface="Times New Roman" pitchFamily="18" charset="0"/>
                <a:cs typeface="Times New Roman" pitchFamily="18" charset="0"/>
              </a:rPr>
              <a:t>Traumatske lezije </a:t>
            </a:r>
          </a:p>
          <a:p>
            <a:r>
              <a:rPr lang="sr-Latn-CS" sz="2400" smtClean="0">
                <a:latin typeface="Times New Roman" pitchFamily="18" charset="0"/>
                <a:cs typeface="Times New Roman" pitchFamily="18" charset="0"/>
              </a:rPr>
              <a:t>Posledice infektivnih oštećenja mozga</a:t>
            </a:r>
          </a:p>
          <a:p>
            <a:endParaRPr lang="en-US" sz="2400">
              <a:latin typeface="Times New Roman" pitchFamily="18" charset="0"/>
              <a:cs typeface="Times New Roman"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2"/>
          <p:cNvSpPr>
            <a:spLocks noGrp="1"/>
          </p:cNvSpPr>
          <p:nvPr>
            <p:ph type="ftr" sz="quarter" idx="11"/>
          </p:nvPr>
        </p:nvSpPr>
        <p:spPr>
          <a:xfrm>
            <a:off x="914400" y="6324600"/>
            <a:ext cx="1905000" cy="457200"/>
          </a:xfrm>
          <a:noFill/>
        </p:spPr>
        <p:txBody>
          <a:bodyPr/>
          <a:lstStyle/>
          <a:p>
            <a:pPr algn="l"/>
            <a:fld id="{C762F9AA-6A4F-4675-9431-CDA41391F78C}" type="slidenum">
              <a:rPr lang="sr-Latn-CS" smtClean="0"/>
              <a:pPr algn="l"/>
              <a:t>50</a:t>
            </a:fld>
            <a:endParaRPr lang="sr-Latn-CS" smtClean="0"/>
          </a:p>
        </p:txBody>
      </p:sp>
      <p:sp>
        <p:nvSpPr>
          <p:cNvPr id="44035" name="Rectangle 2"/>
          <p:cNvSpPr>
            <a:spLocks noGrp="1" noChangeArrowheads="1"/>
          </p:cNvSpPr>
          <p:nvPr>
            <p:ph type="title"/>
          </p:nvPr>
        </p:nvSpPr>
        <p:spPr>
          <a:xfrm>
            <a:off x="1066800" y="304800"/>
            <a:ext cx="7753350" cy="1431925"/>
          </a:xfrm>
        </p:spPr>
        <p:txBody>
          <a:bodyPr/>
          <a:lstStyle/>
          <a:p>
            <a:pPr algn="ctr"/>
            <a:r>
              <a:rPr lang="hr-HR" sz="1800" smtClean="0">
                <a:solidFill>
                  <a:schemeClr val="hlink"/>
                </a:solidFill>
                <a:latin typeface="Times New Roman" pitchFamily="18" charset="0"/>
                <a:cs typeface="Times New Roman" pitchFamily="18" charset="0"/>
              </a:rPr>
              <a:t>Obrazac broj 1.</a:t>
            </a:r>
            <a:r>
              <a:rPr lang="hr-HR" sz="2800" smtClean="0">
                <a:solidFill>
                  <a:schemeClr val="hlink"/>
                </a:solidFill>
                <a:latin typeface="Times New Roman" pitchFamily="18" charset="0"/>
                <a:cs typeface="Times New Roman" pitchFamily="18" charset="0"/>
              </a:rPr>
              <a:t> </a:t>
            </a:r>
            <a:r>
              <a:rPr lang="hr-HR" sz="3800" smtClean="0">
                <a:solidFill>
                  <a:schemeClr val="hlink"/>
                </a:solidFill>
                <a:latin typeface="Times New Roman" pitchFamily="18" charset="0"/>
                <a:cs typeface="Times New Roman" pitchFamily="18" charset="0"/>
              </a:rPr>
              <a:t>EPIDEMIOLOŠ</a:t>
            </a:r>
            <a:r>
              <a:rPr lang="en-US" sz="3800" smtClean="0">
                <a:solidFill>
                  <a:schemeClr val="hlink"/>
                </a:solidFill>
                <a:latin typeface="Times New Roman" pitchFamily="18" charset="0"/>
                <a:cs typeface="Times New Roman" pitchFamily="18" charset="0"/>
              </a:rPr>
              <a:t>KI</a:t>
            </a:r>
            <a:r>
              <a:rPr lang="sr-Latn-CS" sz="3800" smtClean="0">
                <a:solidFill>
                  <a:schemeClr val="hlink"/>
                </a:solidFill>
                <a:latin typeface="Times New Roman" pitchFamily="18" charset="0"/>
                <a:cs typeface="Times New Roman" pitchFamily="18" charset="0"/>
              </a:rPr>
              <a:t> </a:t>
            </a:r>
            <a:r>
              <a:rPr lang="en-US" sz="3800" smtClean="0">
                <a:solidFill>
                  <a:schemeClr val="hlink"/>
                </a:solidFill>
                <a:latin typeface="Times New Roman" pitchFamily="18" charset="0"/>
                <a:cs typeface="Times New Roman" pitchFamily="18" charset="0"/>
              </a:rPr>
              <a:t>LIST</a:t>
            </a:r>
            <a:endParaRPr lang="sr-Latn-CS" sz="3800" smtClean="0">
              <a:solidFill>
                <a:schemeClr val="hlink"/>
              </a:solidFill>
              <a:latin typeface="Times New Roman" pitchFamily="18" charset="0"/>
              <a:cs typeface="Times New Roman" pitchFamily="18" charset="0"/>
            </a:endParaRPr>
          </a:p>
        </p:txBody>
      </p:sp>
      <p:sp>
        <p:nvSpPr>
          <p:cNvPr id="44036" name="Rectangle 4"/>
          <p:cNvSpPr>
            <a:spLocks noChangeArrowheads="1"/>
          </p:cNvSpPr>
          <p:nvPr/>
        </p:nvSpPr>
        <p:spPr bwMode="auto">
          <a:xfrm>
            <a:off x="1066800" y="1981200"/>
            <a:ext cx="8077200" cy="4114800"/>
          </a:xfrm>
          <a:prstGeom prst="rect">
            <a:avLst/>
          </a:prstGeom>
          <a:noFill/>
          <a:ln w="9525">
            <a:noFill/>
            <a:miter lim="800000"/>
            <a:headEnd/>
            <a:tailEnd/>
          </a:ln>
        </p:spPr>
        <p:txBody>
          <a:bodyPr/>
          <a:lstStyle/>
          <a:p>
            <a:pPr marL="342900" indent="-342900">
              <a:spcBef>
                <a:spcPct val="95000"/>
              </a:spcBef>
              <a:buClr>
                <a:schemeClr val="hlink"/>
              </a:buClr>
              <a:buSzPct val="70000"/>
              <a:buFont typeface="Wingdings" pitchFamily="2" charset="2"/>
              <a:buNone/>
            </a:pPr>
            <a:endParaRPr lang="en-US"/>
          </a:p>
        </p:txBody>
      </p:sp>
      <p:graphicFrame>
        <p:nvGraphicFramePr>
          <p:cNvPr id="242796" name="Group 108"/>
          <p:cNvGraphicFramePr>
            <a:graphicFrameLocks noGrp="1"/>
          </p:cNvGraphicFramePr>
          <p:nvPr/>
        </p:nvGraphicFramePr>
        <p:xfrm>
          <a:off x="1258888" y="1844675"/>
          <a:ext cx="7416800" cy="4824415"/>
        </p:xfrm>
        <a:graphic>
          <a:graphicData uri="http://schemas.openxmlformats.org/drawingml/2006/table">
            <a:tbl>
              <a:tblPr/>
              <a:tblGrid>
                <a:gridCol w="2471737"/>
                <a:gridCol w="2473325"/>
                <a:gridCol w="2471738"/>
              </a:tblGrid>
              <a:tr h="338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500" b="1" i="0" u="none" strike="noStrike" cap="none" normalizeH="0" baseline="0" smtClean="0">
                          <a:ln>
                            <a:noFill/>
                          </a:ln>
                          <a:solidFill>
                            <a:schemeClr val="bg1"/>
                          </a:solidFill>
                          <a:effectLst/>
                          <a:latin typeface="Arial" charset="0"/>
                          <a:ea typeface="Times New Roman" pitchFamily="18" charset="0"/>
                          <a:cs typeface="Arial" charset="0"/>
                        </a:rPr>
                        <a:t>Ime i prezime:</a:t>
                      </a:r>
                      <a:endParaRPr kumimoji="0" lang="sr-Latn-CS" sz="1500" b="1" i="0" u="none" strike="noStrike" cap="none" normalizeH="0" baseline="0" smtClean="0">
                        <a:ln>
                          <a:noFill/>
                        </a:ln>
                        <a:solidFill>
                          <a:schemeClr val="bg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500" b="1" i="0" u="none" strike="noStrike" cap="none" normalizeH="0" baseline="0" smtClean="0">
                          <a:ln>
                            <a:noFill/>
                          </a:ln>
                          <a:solidFill>
                            <a:schemeClr val="bg1"/>
                          </a:solidFill>
                          <a:effectLst/>
                          <a:latin typeface="Arial" charset="0"/>
                          <a:ea typeface="Times New Roman" pitchFamily="18" charset="0"/>
                          <a:cs typeface="Arial" charset="0"/>
                        </a:rPr>
                        <a:t>Datum rodjenja: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500" b="1" i="0" u="none" strike="noStrike" cap="none" normalizeH="0" baseline="0" smtClean="0">
                          <a:ln>
                            <a:noFill/>
                          </a:ln>
                          <a:solidFill>
                            <a:schemeClr val="bg1"/>
                          </a:solidFill>
                          <a:effectLst/>
                          <a:latin typeface="Arial" charset="0"/>
                          <a:ea typeface="Times New Roman" pitchFamily="18" charset="0"/>
                          <a:cs typeface="Arial" charset="0"/>
                        </a:rPr>
                        <a:t>Pol: </a:t>
                      </a:r>
                      <a:r>
                        <a:rPr kumimoji="0" lang="hr-HR" sz="1500" b="1" i="0" u="none" strike="noStrike" cap="none" normalizeH="0" baseline="0" smtClean="0">
                          <a:ln>
                            <a:noFill/>
                          </a:ln>
                          <a:solidFill>
                            <a:schemeClr val="bg1"/>
                          </a:solidFill>
                          <a:effectLst/>
                          <a:latin typeface="Arial" charset="0"/>
                          <a:ea typeface="Times New Roman" pitchFamily="18" charset="0"/>
                          <a:cs typeface="Arial" charset="0"/>
                          <a:sym typeface="Wingdings" pitchFamily="2" charset="2"/>
                        </a:rPr>
                        <a:t></a:t>
                      </a:r>
                      <a:r>
                        <a:rPr kumimoji="0" lang="hr-HR" sz="1500" b="1" i="0" u="none" strike="noStrike" cap="none" normalizeH="0" baseline="0" smtClean="0">
                          <a:ln>
                            <a:noFill/>
                          </a:ln>
                          <a:solidFill>
                            <a:schemeClr val="bg1"/>
                          </a:solidFill>
                          <a:effectLst/>
                          <a:latin typeface="Arial" charset="0"/>
                          <a:ea typeface="Times New Roman" pitchFamily="18" charset="0"/>
                          <a:cs typeface="Arial" charset="0"/>
                        </a:rPr>
                        <a:t> muš</a:t>
                      </a:r>
                      <a:r>
                        <a:rPr kumimoji="0" lang="en-US" sz="1500" b="1" i="0" u="none" strike="noStrike" cap="none" normalizeH="0" baseline="0" smtClean="0">
                          <a:ln>
                            <a:noFill/>
                          </a:ln>
                          <a:solidFill>
                            <a:schemeClr val="bg1"/>
                          </a:solidFill>
                          <a:effectLst/>
                          <a:latin typeface="Arial" charset="0"/>
                          <a:ea typeface="Times New Roman" pitchFamily="18" charset="0"/>
                          <a:cs typeface="Arial" charset="0"/>
                          <a:sym typeface="Wingdings" pitchFamily="2" charset="2"/>
                        </a:rPr>
                        <a:t>ki  </a:t>
                      </a:r>
                      <a:r>
                        <a:rPr kumimoji="0" lang="hr-HR" sz="1500" b="1" i="0" u="none" strike="noStrike" cap="none" normalizeH="0" baseline="0" smtClean="0">
                          <a:ln>
                            <a:noFill/>
                          </a:ln>
                          <a:solidFill>
                            <a:schemeClr val="bg1"/>
                          </a:solidFill>
                          <a:effectLst/>
                          <a:latin typeface="Arial" charset="0"/>
                          <a:ea typeface="Times New Roman" pitchFamily="18" charset="0"/>
                          <a:cs typeface="Arial" charset="0"/>
                          <a:sym typeface="Wingdings" pitchFamily="2" charset="2"/>
                        </a:rPr>
                        <a:t></a:t>
                      </a:r>
                      <a:r>
                        <a:rPr kumimoji="0" lang="en-US" sz="1500" b="1" i="0" u="none" strike="noStrike" cap="none" normalizeH="0" baseline="0" smtClean="0">
                          <a:ln>
                            <a:noFill/>
                          </a:ln>
                          <a:solidFill>
                            <a:schemeClr val="bg1"/>
                          </a:solidFill>
                          <a:effectLst/>
                          <a:latin typeface="Arial" charset="0"/>
                          <a:ea typeface="Times New Roman" pitchFamily="18" charset="0"/>
                          <a:cs typeface="Arial" charset="0"/>
                        </a:rPr>
                        <a:t>  </a:t>
                      </a:r>
                      <a:r>
                        <a:rPr kumimoji="0" lang="sr-Latn-CS" sz="1500" b="1" i="0" u="none" strike="noStrike" cap="none" normalizeH="0" baseline="0" smtClean="0">
                          <a:ln>
                            <a:noFill/>
                          </a:ln>
                          <a:solidFill>
                            <a:schemeClr val="bg1"/>
                          </a:solidFill>
                          <a:effectLst/>
                          <a:latin typeface="Arial" charset="0"/>
                          <a:ea typeface="Times New Roman" pitchFamily="18" charset="0"/>
                          <a:cs typeface="Arial" charset="0"/>
                          <a:sym typeface="Wingdings" pitchFamily="2" charset="2"/>
                        </a:rPr>
                        <a:t>ž</a:t>
                      </a:r>
                      <a:r>
                        <a:rPr kumimoji="0" lang="en-US" sz="1500" b="1" i="0" u="none" strike="noStrike" cap="none" normalizeH="0" baseline="0" smtClean="0">
                          <a:ln>
                            <a:noFill/>
                          </a:ln>
                          <a:solidFill>
                            <a:schemeClr val="bg1"/>
                          </a:solidFill>
                          <a:effectLst/>
                          <a:latin typeface="Arial" charset="0"/>
                          <a:ea typeface="Times New Roman" pitchFamily="18" charset="0"/>
                          <a:cs typeface="Arial" charset="0"/>
                          <a:sym typeface="Wingdings" pitchFamily="2" charset="2"/>
                        </a:rPr>
                        <a:t>enski</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338138">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500" b="1" i="0" u="none" strike="noStrike" cap="none" normalizeH="0" baseline="0" smtClean="0">
                          <a:ln>
                            <a:noFill/>
                          </a:ln>
                          <a:solidFill>
                            <a:schemeClr val="bg1"/>
                          </a:solidFill>
                          <a:effectLst/>
                          <a:latin typeface="Arial" charset="0"/>
                          <a:ea typeface="Times New Roman" pitchFamily="18" charset="0"/>
                          <a:cs typeface="Arial" charset="0"/>
                        </a:rPr>
                        <a:t>Zanimanje</a:t>
                      </a:r>
                      <a:r>
                        <a:rPr kumimoji="0" lang="en-US" sz="1500" b="1" i="0" u="none" strike="noStrike" cap="none" normalizeH="0" baseline="0" smtClean="0">
                          <a:ln>
                            <a:noFill/>
                          </a:ln>
                          <a:solidFill>
                            <a:schemeClr val="bg1"/>
                          </a:solidFill>
                          <a:effectLst/>
                          <a:latin typeface="Arial" charset="0"/>
                          <a:ea typeface="Times New Roman" pitchFamily="18" charset="0"/>
                          <a:cs typeface="Arial"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hMerge="1">
                  <a:txBody>
                    <a:bodyPr/>
                    <a:lstStyle/>
                    <a:p>
                      <a:endParaRPr lang="en-US"/>
                    </a:p>
                  </a:txBody>
                  <a:tcPr/>
                </a:tc>
                <a:tc hMerge="1">
                  <a:txBody>
                    <a:bodyPr/>
                    <a:lstStyle/>
                    <a:p>
                      <a:endParaRPr lang="en-US"/>
                    </a:p>
                  </a:txBody>
                  <a:tcPr/>
                </a:tc>
              </a:tr>
              <a:tr h="1608138">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500" b="1" i="0" u="none" strike="noStrike" cap="none" normalizeH="0" baseline="0" smtClean="0">
                          <a:ln>
                            <a:noFill/>
                          </a:ln>
                          <a:solidFill>
                            <a:schemeClr val="bg1"/>
                          </a:solidFill>
                          <a:effectLst/>
                          <a:latin typeface="Arial" charset="0"/>
                          <a:ea typeface="Times New Roman" pitchFamily="18" charset="0"/>
                          <a:cs typeface="Arial" charset="0"/>
                        </a:rPr>
                        <a:t>Ranije bolesti: </a:t>
                      </a: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___________________________________</a:t>
                      </a:r>
                      <a:r>
                        <a:rPr kumimoji="0" lang="sr-Latn-CS" sz="1400" b="1" i="0" u="none" strike="noStrike" cap="none" normalizeH="0" baseline="0" smtClean="0">
                          <a:ln>
                            <a:noFill/>
                          </a:ln>
                          <a:solidFill>
                            <a:schemeClr val="bg1"/>
                          </a:solidFill>
                          <a:effectLst/>
                          <a:latin typeface="Arial" charset="0"/>
                          <a:ea typeface="Times New Roman" pitchFamily="18" charset="0"/>
                          <a:cs typeface="Arial" charset="0"/>
                        </a:rPr>
                        <a:t>___________________</a:t>
                      </a: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_____</a:t>
                      </a:r>
                      <a:endParaRPr kumimoji="0" lang="sr-Latn-CS" sz="1400" b="1" i="0" u="none" strike="noStrike" cap="none" normalizeH="0" baseline="0" smtClean="0">
                        <a:ln>
                          <a:noFill/>
                        </a:ln>
                        <a:solidFill>
                          <a:schemeClr val="bg1"/>
                        </a:solidFill>
                        <a:effectLst/>
                        <a:latin typeface="Arial" charset="0"/>
                        <a:ea typeface="Times New Roman" pitchFamily="18"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hr-HR" sz="1500" b="1" i="0" u="none" strike="noStrike" cap="none" normalizeH="0" baseline="0" smtClean="0">
                          <a:ln>
                            <a:noFill/>
                          </a:ln>
                          <a:solidFill>
                            <a:schemeClr val="bg1"/>
                          </a:solidFill>
                          <a:effectLst/>
                          <a:latin typeface="Arial" charset="0"/>
                          <a:ea typeface="Times New Roman" pitchFamily="18" charset="0"/>
                          <a:cs typeface="Arial" charset="0"/>
                        </a:rPr>
                        <a:t>Hipertenzija </a:t>
                      </a:r>
                      <a:r>
                        <a:rPr kumimoji="0" lang="hr-HR" sz="1400" b="1" i="0" u="none" strike="noStrike" cap="none" normalizeH="0" baseline="0" smtClean="0">
                          <a:ln>
                            <a:noFill/>
                          </a:ln>
                          <a:solidFill>
                            <a:schemeClr val="tx1"/>
                          </a:solidFill>
                          <a:effectLst/>
                          <a:latin typeface="Arial" charset="0"/>
                          <a:ea typeface="Times New Roman" pitchFamily="18" charset="0"/>
                          <a:cs typeface="Arial" charset="0"/>
                        </a:rPr>
                        <a:t>_____________________________________________________________</a:t>
                      </a:r>
                      <a:endParaRPr kumimoji="0" lang="sr-Latn-CS" sz="1400" b="1"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r-HR" sz="1500" b="1" i="0" u="none" strike="noStrike" cap="none" normalizeH="0" baseline="0" smtClean="0">
                          <a:ln>
                            <a:noFill/>
                          </a:ln>
                          <a:solidFill>
                            <a:schemeClr val="bg1"/>
                          </a:solidFill>
                          <a:effectLst/>
                          <a:latin typeface="Arial" charset="0"/>
                          <a:ea typeface="Times New Roman" pitchFamily="18" charset="0"/>
                          <a:cs typeface="Arial" charset="0"/>
                        </a:rPr>
                        <a:t>Srčane tegobe</a:t>
                      </a:r>
                      <a:r>
                        <a:rPr kumimoji="0" lang="en-US" sz="1500" b="1" i="0" u="none" strike="noStrike" cap="none" normalizeH="0" baseline="0" smtClean="0">
                          <a:ln>
                            <a:noFill/>
                          </a:ln>
                          <a:solidFill>
                            <a:schemeClr val="bg1"/>
                          </a:solidFill>
                          <a:effectLst/>
                          <a:latin typeface="Arial" charset="0"/>
                          <a:ea typeface="Times New Roman" pitchFamily="18" charset="0"/>
                          <a:cs typeface="Arial" charset="0"/>
                        </a:rPr>
                        <a:t> </a:t>
                      </a: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_</a:t>
                      </a:r>
                      <a:r>
                        <a:rPr kumimoji="0" lang="sr-Latn-CS" sz="1400" b="1" i="0" u="none" strike="noStrike" cap="none" normalizeH="0" baseline="0" smtClean="0">
                          <a:ln>
                            <a:noFill/>
                          </a:ln>
                          <a:solidFill>
                            <a:schemeClr val="bg1"/>
                          </a:solidFill>
                          <a:effectLst/>
                          <a:latin typeface="Arial" charset="0"/>
                          <a:ea typeface="Times New Roman" pitchFamily="18" charset="0"/>
                          <a:cs typeface="Arial" charset="0"/>
                        </a:rPr>
                        <a:t>____</a:t>
                      </a: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_________________________</a:t>
                      </a:r>
                      <a:r>
                        <a:rPr kumimoji="0" lang="sr-Latn-CS" sz="1400" b="1" i="0" u="none" strike="noStrike" cap="none" normalizeH="0" baseline="0" smtClean="0">
                          <a:ln>
                            <a:noFill/>
                          </a:ln>
                          <a:solidFill>
                            <a:schemeClr val="bg1"/>
                          </a:solidFill>
                          <a:effectLst/>
                          <a:latin typeface="Arial" charset="0"/>
                          <a:ea typeface="Times New Roman" pitchFamily="18" charset="0"/>
                          <a:cs typeface="Arial" charset="0"/>
                        </a:rPr>
                        <a:t>___________</a:t>
                      </a: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__________________</a:t>
                      </a:r>
                      <a:endParaRPr kumimoji="0" lang="sr-Latn-CS" sz="1400" b="1" i="0" u="none" strike="noStrike" cap="none" normalizeH="0" baseline="0" smtClean="0">
                        <a:ln>
                          <a:noFill/>
                        </a:ln>
                        <a:solidFill>
                          <a:schemeClr val="bg1"/>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bg1"/>
                          </a:solidFill>
                          <a:effectLst/>
                          <a:latin typeface="Arial" charset="0"/>
                          <a:ea typeface="Times New Roman" pitchFamily="18" charset="0"/>
                          <a:cs typeface="Arial" charset="0"/>
                        </a:rPr>
                        <a:t>Diabetes mellitus </a:t>
                      </a: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_____________________</a:t>
                      </a:r>
                      <a:r>
                        <a:rPr kumimoji="0" lang="sr-Latn-CS" sz="1400" b="1" i="0" u="none" strike="noStrike" cap="none" normalizeH="0" baseline="0" smtClean="0">
                          <a:ln>
                            <a:noFill/>
                          </a:ln>
                          <a:solidFill>
                            <a:schemeClr val="bg1"/>
                          </a:solidFill>
                          <a:effectLst/>
                          <a:latin typeface="Arial" charset="0"/>
                          <a:ea typeface="Times New Roman" pitchFamily="18" charset="0"/>
                          <a:cs typeface="Arial" charset="0"/>
                        </a:rPr>
                        <a:t>____</a:t>
                      </a: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______________</a:t>
                      </a:r>
                      <a:r>
                        <a:rPr kumimoji="0" lang="sr-Latn-CS" sz="1400" b="1" i="0" u="none" strike="noStrike" cap="none" normalizeH="0" baseline="0" smtClean="0">
                          <a:ln>
                            <a:noFill/>
                          </a:ln>
                          <a:solidFill>
                            <a:schemeClr val="bg1"/>
                          </a:solidFill>
                          <a:effectLst/>
                          <a:latin typeface="Arial" charset="0"/>
                          <a:ea typeface="Times New Roman" pitchFamily="18" charset="0"/>
                          <a:cs typeface="Arial" charset="0"/>
                        </a:rPr>
                        <a:t>____________</a:t>
                      </a: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_____</a:t>
                      </a:r>
                      <a:endParaRPr kumimoji="0" lang="sr-Latn-CS" sz="1400" b="1" i="0" u="none" strike="noStrike" cap="none" normalizeH="0" baseline="0" smtClean="0">
                        <a:ln>
                          <a:noFill/>
                        </a:ln>
                        <a:solidFill>
                          <a:schemeClr val="bg1"/>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bg1"/>
                          </a:solidFill>
                          <a:effectLst/>
                          <a:latin typeface="Arial" charset="0"/>
                          <a:ea typeface="Times New Roman" pitchFamily="18" charset="0"/>
                          <a:cs typeface="Arial" charset="0"/>
                        </a:rPr>
                        <a:t>Gojaznost </a:t>
                      </a: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_____________________________________________</a:t>
                      </a:r>
                      <a:r>
                        <a:rPr kumimoji="0" lang="sr-Latn-CS" sz="1400" b="1" i="0" u="none" strike="noStrike" cap="none" normalizeH="0" baseline="0" smtClean="0">
                          <a:ln>
                            <a:noFill/>
                          </a:ln>
                          <a:solidFill>
                            <a:schemeClr val="bg1"/>
                          </a:solidFill>
                          <a:effectLst/>
                          <a:latin typeface="Arial" charset="0"/>
                          <a:ea typeface="Times New Roman" pitchFamily="18" charset="0"/>
                          <a:cs typeface="Arial" charset="0"/>
                        </a:rPr>
                        <a:t>_________________</a:t>
                      </a: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_</a:t>
                      </a:r>
                      <a:endParaRPr kumimoji="0" lang="sr-Latn-CS" sz="1400" b="1" i="0" u="none" strike="noStrike" cap="none" normalizeH="0" baseline="0" smtClean="0">
                        <a:ln>
                          <a:noFill/>
                        </a:ln>
                        <a:solidFill>
                          <a:schemeClr val="bg1"/>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bg1"/>
                          </a:solidFill>
                          <a:effectLst/>
                          <a:latin typeface="Arial" charset="0"/>
                          <a:ea typeface="Times New Roman" pitchFamily="18" charset="0"/>
                          <a:cs typeface="Arial" charset="0"/>
                        </a:rPr>
                        <a:t>Ostala oboljenja od zna</a:t>
                      </a:r>
                      <a:r>
                        <a:rPr kumimoji="0" lang="sr-Latn-CS" sz="1500" b="1" i="0" u="none" strike="noStrike" cap="none" normalizeH="0" baseline="0" smtClean="0">
                          <a:ln>
                            <a:noFill/>
                          </a:ln>
                          <a:solidFill>
                            <a:schemeClr val="bg1"/>
                          </a:solidFill>
                          <a:effectLst/>
                          <a:latin typeface="Arial" charset="0"/>
                          <a:ea typeface="Times New Roman" pitchFamily="18" charset="0"/>
                          <a:cs typeface="Arial" charset="0"/>
                        </a:rPr>
                        <a:t>č</a:t>
                      </a:r>
                      <a:r>
                        <a:rPr kumimoji="0" lang="hr-HR" sz="1500" b="1" i="0" u="none" strike="noStrike" cap="none" normalizeH="0" baseline="0" smtClean="0">
                          <a:ln>
                            <a:noFill/>
                          </a:ln>
                          <a:solidFill>
                            <a:schemeClr val="bg1"/>
                          </a:solidFill>
                          <a:effectLst/>
                          <a:latin typeface="Arial" charset="0"/>
                          <a:ea typeface="Times New Roman" pitchFamily="18" charset="0"/>
                          <a:cs typeface="Arial" charset="0"/>
                        </a:rPr>
                        <a:t>aja</a:t>
                      </a:r>
                      <a:r>
                        <a:rPr kumimoji="0" lang="en-US" sz="1500" b="1" i="0" u="none" strike="noStrike" cap="none" normalizeH="0" baseline="0" smtClean="0">
                          <a:ln>
                            <a:noFill/>
                          </a:ln>
                          <a:solidFill>
                            <a:schemeClr val="bg1"/>
                          </a:solidFill>
                          <a:effectLst/>
                          <a:latin typeface="Arial" charset="0"/>
                          <a:ea typeface="Times New Roman" pitchFamily="18" charset="0"/>
                          <a:cs typeface="Arial" charset="0"/>
                        </a:rPr>
                        <a:t> </a:t>
                      </a:r>
                      <a:r>
                        <a:rPr kumimoji="0" lang="hr-HR" sz="1400" b="1" i="0" u="none" strike="noStrike" cap="none" normalizeH="0" baseline="0" smtClean="0">
                          <a:ln>
                            <a:noFill/>
                          </a:ln>
                          <a:solidFill>
                            <a:schemeClr val="bg1"/>
                          </a:solidFill>
                          <a:effectLst/>
                          <a:latin typeface="Arial" charset="0"/>
                          <a:ea typeface="Times New Roman" pitchFamily="18" charset="0"/>
                          <a:cs typeface="Arial" charset="0"/>
                        </a:rPr>
                        <a:t>_______________________________________________</a:t>
                      </a:r>
                      <a:endParaRPr kumimoji="0" lang="en-US" sz="1400" b="1" i="0" u="none" strike="noStrike" cap="none" normalizeH="0" baseline="0" smtClean="0">
                        <a:ln>
                          <a:noFill/>
                        </a:ln>
                        <a:solidFill>
                          <a:schemeClr val="bg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hMerge="1">
                  <a:txBody>
                    <a:bodyPr/>
                    <a:lstStyle/>
                    <a:p>
                      <a:endParaRPr lang="en-US"/>
                    </a:p>
                  </a:txBody>
                  <a:tcPr/>
                </a:tc>
                <a:tc hMerge="1">
                  <a:txBody>
                    <a:bodyPr/>
                    <a:lstStyle/>
                    <a:p>
                      <a:endParaRPr lang="en-US"/>
                    </a:p>
                  </a:txBody>
                  <a:tcPr/>
                </a:tc>
              </a:tr>
              <a:tr h="1863725">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500" b="1" i="0" u="none" strike="noStrike" cap="none" normalizeH="0" baseline="0" smtClean="0">
                          <a:ln>
                            <a:noFill/>
                          </a:ln>
                          <a:solidFill>
                            <a:schemeClr val="bg1"/>
                          </a:solidFill>
                          <a:effectLst/>
                          <a:latin typeface="Arial" charset="0"/>
                          <a:ea typeface="Times New Roman" pitchFamily="18" charset="0"/>
                          <a:cs typeface="Arial" charset="0"/>
                        </a:rPr>
                        <a:t>Porodična anamneza</a:t>
                      </a:r>
                      <a:r>
                        <a:rPr kumimoji="0" lang="en-US" sz="1500" b="1" i="0" u="none" strike="noStrike" cap="none" normalizeH="0" baseline="0" smtClean="0">
                          <a:ln>
                            <a:noFill/>
                          </a:ln>
                          <a:solidFill>
                            <a:schemeClr val="bg1"/>
                          </a:solidFill>
                          <a:effectLst/>
                          <a:latin typeface="Arial" charset="0"/>
                          <a:ea typeface="Times New Roman" pitchFamily="18" charset="0"/>
                          <a:cs typeface="Arial" charset="0"/>
                        </a:rPr>
                        <a:t>:</a:t>
                      </a:r>
                      <a:r>
                        <a:rPr kumimoji="0" lang="sr-Latn-CS" sz="1500" b="1" i="0" u="none" strike="noStrike" cap="none" normalizeH="0" baseline="0" smtClean="0">
                          <a:ln>
                            <a:noFill/>
                          </a:ln>
                          <a:solidFill>
                            <a:schemeClr val="bg1"/>
                          </a:solidFill>
                          <a:effectLst/>
                          <a:latin typeface="Arial" charset="0"/>
                          <a:ea typeface="Times New Roman" pitchFamily="18" charset="0"/>
                          <a:cs typeface="Arial" charset="0"/>
                        </a:rPr>
                        <a:t> </a:t>
                      </a:r>
                      <a:r>
                        <a:rPr kumimoji="0" lang="sr-Latn-CS" sz="1400" b="1" i="0" u="none" strike="noStrike" cap="none" normalizeH="0" baseline="0" smtClean="0">
                          <a:ln>
                            <a:noFill/>
                          </a:ln>
                          <a:solidFill>
                            <a:schemeClr val="bg1"/>
                          </a:solidFill>
                          <a:effectLst/>
                          <a:latin typeface="Arial" charset="0"/>
                          <a:ea typeface="Times New Roman" pitchFamily="18" charset="0"/>
                          <a:cs typeface="Arial" charset="0"/>
                        </a:rPr>
                        <a:t>____________________________________________________</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bg1"/>
                          </a:solidFill>
                          <a:effectLst/>
                          <a:latin typeface="Arial" charset="0"/>
                          <a:ea typeface="Times New Roman" pitchFamily="18" charset="0"/>
                          <a:cs typeface="Arial" charset="0"/>
                        </a:rPr>
                        <a:t>CVI </a:t>
                      </a: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_</a:t>
                      </a:r>
                      <a:r>
                        <a:rPr kumimoji="0" lang="sr-Latn-CS" sz="1400" b="1" i="0" u="none" strike="noStrike" cap="none" normalizeH="0" baseline="0" smtClean="0">
                          <a:ln>
                            <a:noFill/>
                          </a:ln>
                          <a:solidFill>
                            <a:schemeClr val="bg1"/>
                          </a:solidFill>
                          <a:effectLst/>
                          <a:latin typeface="Arial" charset="0"/>
                          <a:ea typeface="Times New Roman" pitchFamily="18" charset="0"/>
                          <a:cs typeface="Arial" charset="0"/>
                        </a:rPr>
                        <a:t>________________</a:t>
                      </a: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____________________________________________________</a:t>
                      </a:r>
                      <a:endParaRPr kumimoji="0" lang="sr-Latn-CS" sz="1400" b="1" i="0" u="none" strike="noStrike" cap="none" normalizeH="0" baseline="0" smtClean="0">
                        <a:ln>
                          <a:noFill/>
                        </a:ln>
                        <a:solidFill>
                          <a:schemeClr val="bg1"/>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bg1"/>
                          </a:solidFill>
                          <a:effectLst/>
                          <a:latin typeface="Arial" charset="0"/>
                          <a:ea typeface="Times New Roman" pitchFamily="18" charset="0"/>
                          <a:cs typeface="Arial" charset="0"/>
                        </a:rPr>
                        <a:t>Hipertenzija </a:t>
                      </a: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____________________________________________</a:t>
                      </a:r>
                      <a:r>
                        <a:rPr kumimoji="0" lang="sr-Latn-CS" sz="1400" b="1" i="0" u="none" strike="noStrike" cap="none" normalizeH="0" baseline="0" smtClean="0">
                          <a:ln>
                            <a:noFill/>
                          </a:ln>
                          <a:solidFill>
                            <a:schemeClr val="bg1"/>
                          </a:solidFill>
                          <a:effectLst/>
                          <a:latin typeface="Arial" charset="0"/>
                          <a:ea typeface="Times New Roman" pitchFamily="18" charset="0"/>
                          <a:cs typeface="Arial" charset="0"/>
                        </a:rPr>
                        <a:t>________________</a:t>
                      </a: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_</a:t>
                      </a:r>
                      <a:endParaRPr kumimoji="0" lang="sr-Latn-CS" sz="1400" b="1" i="0" u="none" strike="noStrike" cap="none" normalizeH="0" baseline="0" smtClean="0">
                        <a:ln>
                          <a:noFill/>
                        </a:ln>
                        <a:solidFill>
                          <a:schemeClr val="bg1"/>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bg1"/>
                          </a:solidFill>
                          <a:effectLst/>
                          <a:latin typeface="Arial" charset="0"/>
                          <a:ea typeface="Times New Roman" pitchFamily="18" charset="0"/>
                          <a:cs typeface="Arial" charset="0"/>
                        </a:rPr>
                        <a:t>Sr</a:t>
                      </a:r>
                      <a:r>
                        <a:rPr kumimoji="0" lang="sr-Latn-CS" sz="1500" b="1" i="0" u="none" strike="noStrike" cap="none" normalizeH="0" baseline="0" smtClean="0">
                          <a:ln>
                            <a:noFill/>
                          </a:ln>
                          <a:solidFill>
                            <a:schemeClr val="bg1"/>
                          </a:solidFill>
                          <a:effectLst/>
                          <a:latin typeface="Arial" charset="0"/>
                          <a:ea typeface="Times New Roman" pitchFamily="18" charset="0"/>
                          <a:cs typeface="Arial" charset="0"/>
                        </a:rPr>
                        <a:t>č</a:t>
                      </a:r>
                      <a:r>
                        <a:rPr kumimoji="0" lang="en-US" sz="1500" b="1" i="0" u="none" strike="noStrike" cap="none" normalizeH="0" baseline="0" smtClean="0">
                          <a:ln>
                            <a:noFill/>
                          </a:ln>
                          <a:solidFill>
                            <a:schemeClr val="bg1"/>
                          </a:solidFill>
                          <a:effectLst/>
                          <a:latin typeface="Arial" charset="0"/>
                          <a:ea typeface="Times New Roman" pitchFamily="18" charset="0"/>
                          <a:cs typeface="Arial" charset="0"/>
                        </a:rPr>
                        <a:t>ane tegobe </a:t>
                      </a: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__</a:t>
                      </a:r>
                      <a:r>
                        <a:rPr kumimoji="0" lang="sr-Latn-CS" sz="1400" b="1" i="0" u="none" strike="noStrike" cap="none" normalizeH="0" baseline="0" smtClean="0">
                          <a:ln>
                            <a:noFill/>
                          </a:ln>
                          <a:solidFill>
                            <a:schemeClr val="bg1"/>
                          </a:solidFill>
                          <a:effectLst/>
                          <a:latin typeface="Arial" charset="0"/>
                          <a:ea typeface="Times New Roman" pitchFamily="18" charset="0"/>
                          <a:cs typeface="Arial" charset="0"/>
                        </a:rPr>
                        <a:t>_______________</a:t>
                      </a: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__________________________________________</a:t>
                      </a:r>
                      <a:endParaRPr kumimoji="0" lang="sr-Latn-CS" sz="1400" b="1" i="0" u="none" strike="noStrike" cap="none" normalizeH="0" baseline="0" smtClean="0">
                        <a:ln>
                          <a:noFill/>
                        </a:ln>
                        <a:solidFill>
                          <a:schemeClr val="bg1"/>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bg1"/>
                          </a:solidFill>
                          <a:effectLst/>
                          <a:latin typeface="Arial" charset="0"/>
                          <a:ea typeface="Times New Roman" pitchFamily="18" charset="0"/>
                          <a:cs typeface="Arial" charset="0"/>
                        </a:rPr>
                        <a:t>Diabetes mellitus </a:t>
                      </a: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________________________________________</a:t>
                      </a:r>
                      <a:r>
                        <a:rPr kumimoji="0" lang="sr-Latn-CS" sz="1400" b="1" i="0" u="none" strike="noStrike" cap="none" normalizeH="0" baseline="0" smtClean="0">
                          <a:ln>
                            <a:noFill/>
                          </a:ln>
                          <a:solidFill>
                            <a:schemeClr val="bg1"/>
                          </a:solidFill>
                          <a:effectLst/>
                          <a:latin typeface="Arial" charset="0"/>
                          <a:ea typeface="Times New Roman" pitchFamily="18" charset="0"/>
                          <a:cs typeface="Arial" charset="0"/>
                        </a:rPr>
                        <a:t>________________</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bg1"/>
                          </a:solidFill>
                          <a:effectLst/>
                          <a:latin typeface="Arial" charset="0"/>
                          <a:ea typeface="Times New Roman" pitchFamily="18" charset="0"/>
                          <a:cs typeface="Arial" charset="0"/>
                        </a:rPr>
                        <a:t>Gojaznost </a:t>
                      </a: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____________________________________________</a:t>
                      </a:r>
                      <a:r>
                        <a:rPr kumimoji="0" lang="sr-Latn-CS" sz="1400" b="1" i="0" u="none" strike="noStrike" cap="none" normalizeH="0" baseline="0" smtClean="0">
                          <a:ln>
                            <a:noFill/>
                          </a:ln>
                          <a:solidFill>
                            <a:schemeClr val="bg1"/>
                          </a:solidFill>
                          <a:effectLst/>
                          <a:latin typeface="Arial" charset="0"/>
                          <a:ea typeface="Times New Roman" pitchFamily="18" charset="0"/>
                          <a:cs typeface="Arial" charset="0"/>
                        </a:rPr>
                        <a:t>__________________</a:t>
                      </a: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_</a:t>
                      </a:r>
                      <a:endParaRPr kumimoji="0" lang="sr-Latn-CS" sz="1400" b="1" i="0" u="none" strike="noStrike" cap="none" normalizeH="0" baseline="0" smtClean="0">
                        <a:ln>
                          <a:noFill/>
                        </a:ln>
                        <a:solidFill>
                          <a:schemeClr val="bg1"/>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bg1"/>
                          </a:solidFill>
                          <a:effectLst/>
                          <a:latin typeface="Arial" charset="0"/>
                          <a:ea typeface="Times New Roman" pitchFamily="18" charset="0"/>
                          <a:cs typeface="Arial" charset="0"/>
                        </a:rPr>
                        <a:t>Ostala oboljenja od </a:t>
                      </a:r>
                      <a:r>
                        <a:rPr kumimoji="0" lang="hr-HR" sz="1500" b="1" i="0" u="none" strike="noStrike" cap="none" normalizeH="0" baseline="0" smtClean="0">
                          <a:ln>
                            <a:noFill/>
                          </a:ln>
                          <a:solidFill>
                            <a:schemeClr val="bg1"/>
                          </a:solidFill>
                          <a:effectLst/>
                          <a:latin typeface="Arial" charset="0"/>
                          <a:ea typeface="Times New Roman" pitchFamily="18" charset="0"/>
                          <a:cs typeface="Arial" charset="0"/>
                        </a:rPr>
                        <a:t>značaja</a:t>
                      </a:r>
                      <a:r>
                        <a:rPr kumimoji="0" lang="en-US" sz="1500" b="1" i="0" u="none" strike="noStrike" cap="none" normalizeH="0" baseline="0" smtClean="0">
                          <a:ln>
                            <a:noFill/>
                          </a:ln>
                          <a:solidFill>
                            <a:schemeClr val="bg1"/>
                          </a:solidFill>
                          <a:effectLst/>
                          <a:latin typeface="Arial" charset="0"/>
                          <a:ea typeface="Times New Roman" pitchFamily="18" charset="0"/>
                          <a:cs typeface="Arial" charset="0"/>
                        </a:rPr>
                        <a:t> </a:t>
                      </a: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___</a:t>
                      </a:r>
                      <a:r>
                        <a:rPr kumimoji="0" lang="sr-Latn-CS" sz="1400" b="1" i="0" u="none" strike="noStrike" cap="none" normalizeH="0" baseline="0" smtClean="0">
                          <a:ln>
                            <a:noFill/>
                          </a:ln>
                          <a:solidFill>
                            <a:schemeClr val="bg1"/>
                          </a:solidFill>
                          <a:effectLst/>
                          <a:latin typeface="Arial" charset="0"/>
                          <a:ea typeface="Times New Roman" pitchFamily="18" charset="0"/>
                          <a:cs typeface="Arial" charset="0"/>
                        </a:rPr>
                        <a:t>_____________________</a:t>
                      </a: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_______________________</a:t>
                      </a:r>
                      <a:endParaRPr kumimoji="0" lang="sr-Latn-CS" sz="1400" b="1" i="0" u="none" strike="noStrike" cap="none" normalizeH="0" baseline="0" smtClean="0">
                        <a:ln>
                          <a:noFill/>
                        </a:ln>
                        <a:solidFill>
                          <a:schemeClr val="bg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hMerge="1">
                  <a:txBody>
                    <a:bodyPr/>
                    <a:lstStyle/>
                    <a:p>
                      <a:endParaRPr lang="en-US"/>
                    </a:p>
                  </a:txBody>
                  <a:tcPr/>
                </a:tc>
                <a:tc hMerge="1">
                  <a:txBody>
                    <a:bodyPr/>
                    <a:lstStyle/>
                    <a:p>
                      <a:endParaRPr lang="en-US"/>
                    </a:p>
                  </a:txBody>
                  <a:tcPr/>
                </a:tc>
              </a:tr>
              <a:tr h="338138">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500" b="1" i="0" u="none" strike="noStrike" cap="none" normalizeH="0" baseline="0" smtClean="0">
                          <a:ln>
                            <a:noFill/>
                          </a:ln>
                          <a:solidFill>
                            <a:schemeClr val="bg1"/>
                          </a:solidFill>
                          <a:effectLst/>
                          <a:latin typeface="Arial" charset="0"/>
                          <a:ea typeface="Times New Roman" pitchFamily="18" charset="0"/>
                          <a:cs typeface="Arial" charset="0"/>
                        </a:rPr>
                        <a:t>Neurološka dijagnoza </a:t>
                      </a:r>
                      <a:r>
                        <a:rPr kumimoji="0" lang="hr-HR" sz="1400" b="1" i="0" u="none" strike="noStrike" cap="none" normalizeH="0" baseline="0" smtClean="0">
                          <a:ln>
                            <a:noFill/>
                          </a:ln>
                          <a:solidFill>
                            <a:schemeClr val="bg1"/>
                          </a:solidFill>
                          <a:effectLst/>
                          <a:latin typeface="Arial" charset="0"/>
                          <a:ea typeface="Times New Roman" pitchFamily="18" charset="0"/>
                          <a:cs typeface="Arial" charset="0"/>
                        </a:rPr>
                        <a:t>____________________________________________________</a:t>
                      </a:r>
                      <a:endParaRPr kumimoji="0" lang="sr-Latn-CS" sz="1400" b="1" i="0" u="none" strike="noStrike" cap="none" normalizeH="0" baseline="0" smtClean="0">
                        <a:ln>
                          <a:noFill/>
                        </a:ln>
                        <a:solidFill>
                          <a:schemeClr val="bg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hMerge="1">
                  <a:txBody>
                    <a:bodyPr/>
                    <a:lstStyle/>
                    <a:p>
                      <a:endParaRPr lang="en-US"/>
                    </a:p>
                  </a:txBody>
                  <a:tcPr/>
                </a:tc>
                <a:tc hMerge="1">
                  <a:txBody>
                    <a:bodyPr/>
                    <a:lstStyle/>
                    <a:p>
                      <a:endParaRPr lang="en-US"/>
                    </a:p>
                  </a:txBody>
                  <a:tcPr/>
                </a:tc>
              </a:tr>
              <a:tr h="338138">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500" b="1" i="0" u="none" strike="noStrike" cap="none" normalizeH="0" baseline="0" smtClean="0">
                          <a:ln>
                            <a:noFill/>
                          </a:ln>
                          <a:solidFill>
                            <a:schemeClr val="bg1"/>
                          </a:solidFill>
                          <a:effectLst/>
                          <a:latin typeface="Arial" charset="0"/>
                          <a:ea typeface="Times New Roman" pitchFamily="18" charset="0"/>
                          <a:cs typeface="Arial" charset="0"/>
                        </a:rPr>
                        <a:t>Etiološka dijagnoza </a:t>
                      </a:r>
                      <a:r>
                        <a:rPr kumimoji="0" lang="hr-HR" sz="1400" b="1" i="0" u="none" strike="noStrike" cap="none" normalizeH="0" baseline="0" smtClean="0">
                          <a:ln>
                            <a:noFill/>
                          </a:ln>
                          <a:solidFill>
                            <a:schemeClr val="bg1"/>
                          </a:solidFill>
                          <a:effectLst/>
                          <a:latin typeface="Arial" charset="0"/>
                          <a:ea typeface="Times New Roman" pitchFamily="18" charset="0"/>
                          <a:cs typeface="Arial" charset="0"/>
                        </a:rPr>
                        <a:t>______________________________________________________</a:t>
                      </a:r>
                      <a:endParaRPr kumimoji="0" lang="sr-Latn-CS" sz="1400" b="1" i="0" u="none" strike="noStrike" cap="none" normalizeH="0" baseline="0" smtClean="0">
                        <a:ln>
                          <a:noFill/>
                        </a:ln>
                        <a:solidFill>
                          <a:schemeClr val="bg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3"/>
          <p:cNvSpPr>
            <a:spLocks noGrp="1"/>
          </p:cNvSpPr>
          <p:nvPr>
            <p:ph type="ftr" sz="quarter" idx="11"/>
          </p:nvPr>
        </p:nvSpPr>
        <p:spPr>
          <a:xfrm>
            <a:off x="914400" y="6324600"/>
            <a:ext cx="1905000" cy="457200"/>
          </a:xfrm>
          <a:noFill/>
        </p:spPr>
        <p:txBody>
          <a:bodyPr/>
          <a:lstStyle/>
          <a:p>
            <a:pPr algn="l"/>
            <a:fld id="{8D86A4C5-2155-4A06-B9A2-2E160E7E39A3}" type="slidenum">
              <a:rPr lang="sr-Latn-CS" smtClean="0"/>
              <a:pPr algn="l"/>
              <a:t>51</a:t>
            </a:fld>
            <a:endParaRPr lang="sr-Latn-CS" smtClean="0"/>
          </a:p>
        </p:txBody>
      </p:sp>
      <p:sp>
        <p:nvSpPr>
          <p:cNvPr id="45059" name="Rectangle 2"/>
          <p:cNvSpPr>
            <a:spLocks noGrp="1" noChangeArrowheads="1"/>
          </p:cNvSpPr>
          <p:nvPr>
            <p:ph type="title"/>
          </p:nvPr>
        </p:nvSpPr>
        <p:spPr/>
        <p:txBody>
          <a:bodyPr/>
          <a:lstStyle/>
          <a:p>
            <a:pPr algn="ctr"/>
            <a:r>
              <a:rPr lang="hr-HR" sz="1800" smtClean="0">
                <a:solidFill>
                  <a:schemeClr val="hlink"/>
                </a:solidFill>
                <a:latin typeface="Times New Roman" pitchFamily="18" charset="0"/>
                <a:cs typeface="Times New Roman" pitchFamily="18" charset="0"/>
              </a:rPr>
              <a:t>Obrazac broj </a:t>
            </a:r>
            <a:r>
              <a:rPr lang="en-US" sz="1800" smtClean="0">
                <a:solidFill>
                  <a:schemeClr val="hlink"/>
                </a:solidFill>
                <a:latin typeface="Times New Roman" pitchFamily="18" charset="0"/>
                <a:cs typeface="Times New Roman" pitchFamily="18" charset="0"/>
              </a:rPr>
              <a:t>2</a:t>
            </a:r>
            <a:r>
              <a:rPr lang="hr-HR" sz="1800" smtClean="0">
                <a:solidFill>
                  <a:schemeClr val="hlink"/>
                </a:solidFill>
                <a:latin typeface="Times New Roman" pitchFamily="18" charset="0"/>
                <a:cs typeface="Times New Roman" pitchFamily="18" charset="0"/>
              </a:rPr>
              <a:t>.</a:t>
            </a:r>
            <a:r>
              <a:rPr lang="hr-HR" sz="2800" smtClean="0">
                <a:solidFill>
                  <a:schemeClr val="hlink"/>
                </a:solidFill>
                <a:latin typeface="Times New Roman" pitchFamily="18" charset="0"/>
                <a:cs typeface="Times New Roman" pitchFamily="18" charset="0"/>
              </a:rPr>
              <a:t> </a:t>
            </a:r>
            <a:r>
              <a:rPr lang="en-US" sz="4000" smtClean="0">
                <a:solidFill>
                  <a:schemeClr val="hlink"/>
                </a:solidFill>
                <a:latin typeface="Times New Roman" pitchFamily="18" charset="0"/>
                <a:cs typeface="Times New Roman" pitchFamily="18" charset="0"/>
              </a:rPr>
              <a:t>OPŠTI</a:t>
            </a:r>
            <a:r>
              <a:rPr lang="en-US" smtClean="0">
                <a:latin typeface="Times New Roman" pitchFamily="18" charset="0"/>
                <a:cs typeface="Times New Roman" pitchFamily="18" charset="0"/>
              </a:rPr>
              <a:t> </a:t>
            </a:r>
            <a:r>
              <a:rPr lang="en-US" sz="4000" smtClean="0">
                <a:solidFill>
                  <a:schemeClr val="hlink"/>
                </a:solidFill>
                <a:latin typeface="Times New Roman" pitchFamily="18" charset="0"/>
                <a:cs typeface="Times New Roman" pitchFamily="18" charset="0"/>
              </a:rPr>
              <a:t>STATUS</a:t>
            </a:r>
            <a:r>
              <a:rPr lang="sr-Latn-CS" smtClean="0">
                <a:latin typeface="Times New Roman" pitchFamily="18" charset="0"/>
                <a:cs typeface="Times New Roman" pitchFamily="18" charset="0"/>
              </a:rPr>
              <a:t> </a:t>
            </a:r>
          </a:p>
        </p:txBody>
      </p:sp>
      <p:sp>
        <p:nvSpPr>
          <p:cNvPr id="45060" name="Rectangle 4"/>
          <p:cNvSpPr>
            <a:spLocks noChangeArrowheads="1"/>
          </p:cNvSpPr>
          <p:nvPr/>
        </p:nvSpPr>
        <p:spPr bwMode="auto">
          <a:xfrm>
            <a:off x="1066800" y="1981200"/>
            <a:ext cx="8077200" cy="4114800"/>
          </a:xfrm>
          <a:prstGeom prst="rect">
            <a:avLst/>
          </a:prstGeom>
          <a:noFill/>
          <a:ln w="9525">
            <a:noFill/>
            <a:miter lim="800000"/>
            <a:headEnd/>
            <a:tailEnd/>
          </a:ln>
        </p:spPr>
        <p:txBody>
          <a:bodyPr/>
          <a:lstStyle/>
          <a:p>
            <a:pPr marL="342900" indent="-342900">
              <a:spcBef>
                <a:spcPct val="95000"/>
              </a:spcBef>
              <a:buClr>
                <a:schemeClr val="hlink"/>
              </a:buClr>
              <a:buSzPct val="70000"/>
              <a:buFont typeface="Wingdings" pitchFamily="2" charset="2"/>
              <a:buNone/>
            </a:pPr>
            <a:endParaRPr lang="en-US"/>
          </a:p>
        </p:txBody>
      </p:sp>
      <p:graphicFrame>
        <p:nvGraphicFramePr>
          <p:cNvPr id="243741" name="Group 29"/>
          <p:cNvGraphicFramePr>
            <a:graphicFrameLocks noGrp="1"/>
          </p:cNvGraphicFramePr>
          <p:nvPr>
            <p:ph idx="1"/>
          </p:nvPr>
        </p:nvGraphicFramePr>
        <p:xfrm>
          <a:off x="1066800" y="1981200"/>
          <a:ext cx="7543800" cy="4792218"/>
        </p:xfrm>
        <a:graphic>
          <a:graphicData uri="http://schemas.openxmlformats.org/drawingml/2006/table">
            <a:tbl>
              <a:tblPr/>
              <a:tblGrid>
                <a:gridCol w="7543800"/>
              </a:tblGrid>
              <a:tr h="4114800">
                <a:tc>
                  <a:txBody>
                    <a:bodyPr/>
                    <a:lstStyle/>
                    <a:p>
                      <a:pPr marL="342900" marR="0" lvl="0" indent="-342900" algn="l" defTabSz="914400" rtl="0" eaLnBrk="1" fontAlgn="base" latinLnBrk="0" hangingPunct="1">
                        <a:lnSpc>
                          <a:spcPct val="100000"/>
                        </a:lnSpc>
                        <a:spcBef>
                          <a:spcPct val="15000"/>
                        </a:spcBef>
                        <a:spcAft>
                          <a:spcPct val="0"/>
                        </a:spcAft>
                        <a:buClrTx/>
                        <a:buSzTx/>
                        <a:buFontTx/>
                        <a:buNone/>
                        <a:tabLst/>
                      </a:pPr>
                      <a:r>
                        <a:rPr kumimoji="0" lang="en-US" sz="1500" b="1" i="0" u="none" strike="noStrike" cap="none" normalizeH="0" baseline="0" smtClean="0">
                          <a:ln>
                            <a:noFill/>
                          </a:ln>
                          <a:solidFill>
                            <a:schemeClr val="bg1"/>
                          </a:solidFill>
                          <a:effectLst/>
                          <a:latin typeface="Arial" charset="0"/>
                          <a:ea typeface="Times New Roman" pitchFamily="18" charset="0"/>
                          <a:cs typeface="Arial" charset="0"/>
                        </a:rPr>
                        <a:t>TA </a:t>
                      </a: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_______________________________________________________________________</a:t>
                      </a:r>
                    </a:p>
                    <a:p>
                      <a:pPr marL="342900" marR="0" lvl="0" indent="-342900" algn="l" defTabSz="914400" rtl="0" eaLnBrk="1" fontAlgn="base" latinLnBrk="0" hangingPunct="1">
                        <a:lnSpc>
                          <a:spcPct val="100000"/>
                        </a:lnSpc>
                        <a:spcBef>
                          <a:spcPct val="1500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__________________________________________________________________________</a:t>
                      </a:r>
                    </a:p>
                    <a:p>
                      <a:pPr marL="342900" marR="0" lvl="0" indent="-342900" algn="l" defTabSz="914400" rtl="0" eaLnBrk="1" fontAlgn="base" latinLnBrk="0" hangingPunct="1">
                        <a:lnSpc>
                          <a:spcPct val="100000"/>
                        </a:lnSpc>
                        <a:spcBef>
                          <a:spcPct val="1500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__________________________________________________________________________</a:t>
                      </a:r>
                      <a:endParaRPr kumimoji="0" lang="sr-Latn-CS" sz="1400" b="1" i="0" u="none" strike="noStrike" cap="none" normalizeH="0" baseline="0" smtClean="0">
                        <a:ln>
                          <a:noFill/>
                        </a:ln>
                        <a:solidFill>
                          <a:schemeClr val="bg1"/>
                        </a:solidFill>
                        <a:effectLst/>
                        <a:latin typeface="Arial" charset="0"/>
                        <a:ea typeface="Times New Roman" pitchFamily="18" charset="0"/>
                        <a:cs typeface="Arial" charset="0"/>
                      </a:endParaRPr>
                    </a:p>
                    <a:p>
                      <a:pPr marL="342900" marR="0" lvl="0" indent="-342900" algn="l" defTabSz="914400" rtl="0" eaLnBrk="0" fontAlgn="base" latinLnBrk="0" hangingPunct="0">
                        <a:lnSpc>
                          <a:spcPct val="100000"/>
                        </a:lnSpc>
                        <a:spcBef>
                          <a:spcPct val="15000"/>
                        </a:spcBef>
                        <a:spcAft>
                          <a:spcPct val="0"/>
                        </a:spcAft>
                        <a:buClrTx/>
                        <a:buSzTx/>
                        <a:buFontTx/>
                        <a:buNone/>
                        <a:tabLst/>
                      </a:pPr>
                      <a:r>
                        <a:rPr kumimoji="0" lang="en-US" sz="1500" b="1" i="0" u="none" strike="noStrike" cap="none" normalizeH="0" baseline="0" smtClean="0">
                          <a:ln>
                            <a:noFill/>
                          </a:ln>
                          <a:solidFill>
                            <a:schemeClr val="bg1"/>
                          </a:solidFill>
                          <a:effectLst/>
                          <a:latin typeface="Arial" charset="0"/>
                          <a:ea typeface="Times New Roman" pitchFamily="18" charset="0"/>
                          <a:cs typeface="Arial" charset="0"/>
                        </a:rPr>
                        <a:t>Kardiološki nalaz </a:t>
                      </a: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__________________________________________________________</a:t>
                      </a:r>
                    </a:p>
                    <a:p>
                      <a:pPr marL="342900" marR="0" lvl="0" indent="-342900" algn="l" defTabSz="914400" rtl="0" eaLnBrk="0" fontAlgn="base" latinLnBrk="0" hangingPunct="0">
                        <a:lnSpc>
                          <a:spcPct val="100000"/>
                        </a:lnSpc>
                        <a:spcBef>
                          <a:spcPct val="1500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__________________________________________________________________________</a:t>
                      </a:r>
                      <a:endParaRPr kumimoji="0" lang="sr-Latn-CS" sz="1400" b="1" i="0" u="none" strike="noStrike" cap="none" normalizeH="0" baseline="0" smtClean="0">
                        <a:ln>
                          <a:noFill/>
                        </a:ln>
                        <a:solidFill>
                          <a:schemeClr val="bg1"/>
                        </a:solidFill>
                        <a:effectLst/>
                        <a:latin typeface="Arial" charset="0"/>
                        <a:ea typeface="Times New Roman" pitchFamily="18" charset="0"/>
                        <a:cs typeface="Arial" charset="0"/>
                      </a:endParaRPr>
                    </a:p>
                    <a:p>
                      <a:pPr marL="342900" marR="0" lvl="0" indent="-342900" algn="l" defTabSz="914400" rtl="0" eaLnBrk="0" fontAlgn="base" latinLnBrk="0" hangingPunct="0">
                        <a:lnSpc>
                          <a:spcPct val="100000"/>
                        </a:lnSpc>
                        <a:spcBef>
                          <a:spcPct val="1500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__________________________________________________________________________</a:t>
                      </a:r>
                      <a:endParaRPr kumimoji="0" lang="sr-Latn-CS" sz="1400" b="1" i="0" u="none" strike="noStrike" cap="none" normalizeH="0" baseline="0" smtClean="0">
                        <a:ln>
                          <a:noFill/>
                        </a:ln>
                        <a:solidFill>
                          <a:schemeClr val="bg1"/>
                        </a:solidFill>
                        <a:effectLst/>
                        <a:latin typeface="Arial" charset="0"/>
                        <a:ea typeface="Times New Roman" pitchFamily="18" charset="0"/>
                        <a:cs typeface="Arial" charset="0"/>
                      </a:endParaRPr>
                    </a:p>
                    <a:p>
                      <a:pPr marL="342900" marR="0" lvl="0" indent="-342900" algn="l" defTabSz="914400" rtl="0" eaLnBrk="0" fontAlgn="base" latinLnBrk="0" hangingPunct="0">
                        <a:lnSpc>
                          <a:spcPct val="100000"/>
                        </a:lnSpc>
                        <a:spcBef>
                          <a:spcPct val="15000"/>
                        </a:spcBef>
                        <a:spcAft>
                          <a:spcPct val="0"/>
                        </a:spcAft>
                        <a:buClrTx/>
                        <a:buSzTx/>
                        <a:buFontTx/>
                        <a:buNone/>
                        <a:tabLst/>
                      </a:pPr>
                      <a:r>
                        <a:rPr kumimoji="0" lang="en-US" sz="1500" b="1" i="0" u="none" strike="noStrike" cap="none" normalizeH="0" baseline="0" smtClean="0">
                          <a:ln>
                            <a:noFill/>
                          </a:ln>
                          <a:solidFill>
                            <a:schemeClr val="bg1"/>
                          </a:solidFill>
                          <a:effectLst/>
                          <a:latin typeface="Arial" charset="0"/>
                          <a:ea typeface="Times New Roman" pitchFamily="18" charset="0"/>
                          <a:cs typeface="Arial" charset="0"/>
                        </a:rPr>
                        <a:t>Respiratorni nalaz</a:t>
                      </a: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 _________________________________________________________</a:t>
                      </a:r>
                      <a:endParaRPr kumimoji="0" lang="sr-Latn-CS" sz="1400" b="1" i="0" u="none" strike="noStrike" cap="none" normalizeH="0" baseline="0" smtClean="0">
                        <a:ln>
                          <a:noFill/>
                        </a:ln>
                        <a:solidFill>
                          <a:schemeClr val="bg1"/>
                        </a:solidFill>
                        <a:effectLst/>
                        <a:latin typeface="Arial" charset="0"/>
                        <a:ea typeface="Times New Roman" pitchFamily="18" charset="0"/>
                        <a:cs typeface="Arial" charset="0"/>
                      </a:endParaRPr>
                    </a:p>
                    <a:p>
                      <a:pPr marL="342900" marR="0" lvl="0" indent="-342900" algn="l" defTabSz="914400" rtl="0" eaLnBrk="0" fontAlgn="base" latinLnBrk="0" hangingPunct="0">
                        <a:lnSpc>
                          <a:spcPct val="100000"/>
                        </a:lnSpc>
                        <a:spcBef>
                          <a:spcPct val="1500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__________________________________________________________________________</a:t>
                      </a:r>
                    </a:p>
                    <a:p>
                      <a:pPr marL="342900" marR="0" lvl="0" indent="-342900" algn="l" defTabSz="914400" rtl="0" eaLnBrk="0" fontAlgn="base" latinLnBrk="0" hangingPunct="0">
                        <a:lnSpc>
                          <a:spcPct val="100000"/>
                        </a:lnSpc>
                        <a:spcBef>
                          <a:spcPct val="1500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__________________________________________________________________________</a:t>
                      </a:r>
                    </a:p>
                    <a:p>
                      <a:pPr marL="342900" marR="0" lvl="0" indent="-342900" algn="l" defTabSz="914400" rtl="0" eaLnBrk="0" fontAlgn="base" latinLnBrk="0" hangingPunct="0">
                        <a:lnSpc>
                          <a:spcPct val="100000"/>
                        </a:lnSpc>
                        <a:spcBef>
                          <a:spcPct val="15000"/>
                        </a:spcBef>
                        <a:spcAft>
                          <a:spcPct val="0"/>
                        </a:spcAft>
                        <a:buClrTx/>
                        <a:buSzTx/>
                        <a:buFontTx/>
                        <a:buNone/>
                        <a:tabLst/>
                      </a:pPr>
                      <a:r>
                        <a:rPr kumimoji="0" lang="en-US" sz="1500" b="1" i="0" u="none" strike="noStrike" cap="none" normalizeH="0" baseline="0" smtClean="0">
                          <a:ln>
                            <a:noFill/>
                          </a:ln>
                          <a:solidFill>
                            <a:schemeClr val="bg1"/>
                          </a:solidFill>
                          <a:effectLst/>
                          <a:latin typeface="Arial" charset="0"/>
                          <a:ea typeface="Times New Roman" pitchFamily="18" charset="0"/>
                          <a:cs typeface="Arial" charset="0"/>
                        </a:rPr>
                        <a:t>Gastro-intestinalni nalaz</a:t>
                      </a: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 ___________________________________________________</a:t>
                      </a:r>
                      <a:endParaRPr kumimoji="0" lang="sr-Latn-CS" sz="1400" b="1" i="0" u="none" strike="noStrike" cap="none" normalizeH="0" baseline="0" smtClean="0">
                        <a:ln>
                          <a:noFill/>
                        </a:ln>
                        <a:solidFill>
                          <a:schemeClr val="bg1"/>
                        </a:solidFill>
                        <a:effectLst/>
                        <a:latin typeface="Arial" charset="0"/>
                        <a:ea typeface="Times New Roman" pitchFamily="18" charset="0"/>
                        <a:cs typeface="Arial" charset="0"/>
                      </a:endParaRPr>
                    </a:p>
                    <a:p>
                      <a:pPr marL="342900" marR="0" lvl="0" indent="-342900" algn="l" defTabSz="914400" rtl="0" eaLnBrk="0" fontAlgn="base" latinLnBrk="0" hangingPunct="0">
                        <a:lnSpc>
                          <a:spcPct val="100000"/>
                        </a:lnSpc>
                        <a:spcBef>
                          <a:spcPct val="1500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__________________________________________________________________________</a:t>
                      </a:r>
                      <a:endParaRPr kumimoji="0" lang="en-US" sz="1500" b="1" i="0" u="none" strike="noStrike" cap="none" normalizeH="0" baseline="0" smtClean="0">
                        <a:ln>
                          <a:noFill/>
                        </a:ln>
                        <a:solidFill>
                          <a:schemeClr val="bg1"/>
                        </a:solidFill>
                        <a:effectLst/>
                        <a:latin typeface="Arial" charset="0"/>
                        <a:ea typeface="Times New Roman" pitchFamily="18" charset="0"/>
                        <a:cs typeface="Arial" charset="0"/>
                      </a:endParaRPr>
                    </a:p>
                    <a:p>
                      <a:pPr marL="342900" marR="0" lvl="0" indent="-342900" algn="l" defTabSz="914400" rtl="0" eaLnBrk="0" fontAlgn="base" latinLnBrk="0" hangingPunct="0">
                        <a:lnSpc>
                          <a:spcPct val="100000"/>
                        </a:lnSpc>
                        <a:spcBef>
                          <a:spcPct val="1500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__________________________________________________________________________</a:t>
                      </a:r>
                      <a:endParaRPr kumimoji="0" lang="en-US" sz="1500" b="1" i="0" u="none" strike="noStrike" cap="none" normalizeH="0" baseline="0" smtClean="0">
                        <a:ln>
                          <a:noFill/>
                        </a:ln>
                        <a:solidFill>
                          <a:schemeClr val="bg1"/>
                        </a:solidFill>
                        <a:effectLst/>
                        <a:latin typeface="Arial" charset="0"/>
                        <a:ea typeface="Times New Roman" pitchFamily="18" charset="0"/>
                        <a:cs typeface="Arial" charset="0"/>
                      </a:endParaRPr>
                    </a:p>
                    <a:p>
                      <a:pPr marL="342900" marR="0" lvl="0" indent="-342900" algn="l" defTabSz="914400" rtl="0" eaLnBrk="0" fontAlgn="base" latinLnBrk="0" hangingPunct="0">
                        <a:lnSpc>
                          <a:spcPct val="100000"/>
                        </a:lnSpc>
                        <a:spcBef>
                          <a:spcPct val="15000"/>
                        </a:spcBef>
                        <a:spcAft>
                          <a:spcPct val="0"/>
                        </a:spcAft>
                        <a:buClrTx/>
                        <a:buSzTx/>
                        <a:buFontTx/>
                        <a:buNone/>
                        <a:tabLst/>
                      </a:pPr>
                      <a:r>
                        <a:rPr kumimoji="0" lang="en-US" sz="1500" b="1" i="0" u="none" strike="noStrike" cap="none" normalizeH="0" baseline="0" smtClean="0">
                          <a:ln>
                            <a:noFill/>
                          </a:ln>
                          <a:solidFill>
                            <a:schemeClr val="bg1"/>
                          </a:solidFill>
                          <a:effectLst/>
                          <a:latin typeface="Arial" charset="0"/>
                          <a:ea typeface="Times New Roman" pitchFamily="18" charset="0"/>
                          <a:cs typeface="Arial" charset="0"/>
                        </a:rPr>
                        <a:t>Urološki nalaz</a:t>
                      </a: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 _____________________________________________________________</a:t>
                      </a:r>
                      <a:endParaRPr kumimoji="0" lang="sr-Latn-CS" sz="1400" b="1" i="0" u="none" strike="noStrike" cap="none" normalizeH="0" baseline="0" smtClean="0">
                        <a:ln>
                          <a:noFill/>
                        </a:ln>
                        <a:solidFill>
                          <a:schemeClr val="bg1"/>
                        </a:solidFill>
                        <a:effectLst/>
                        <a:latin typeface="Arial" charset="0"/>
                        <a:ea typeface="Times New Roman" pitchFamily="18" charset="0"/>
                        <a:cs typeface="Arial" charset="0"/>
                      </a:endParaRPr>
                    </a:p>
                    <a:p>
                      <a:pPr marL="342900" marR="0" lvl="0" indent="-342900" algn="l" defTabSz="914400" rtl="0" eaLnBrk="0" fontAlgn="base" latinLnBrk="0" hangingPunct="0">
                        <a:lnSpc>
                          <a:spcPct val="100000"/>
                        </a:lnSpc>
                        <a:spcBef>
                          <a:spcPct val="1500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__________________________________________________________________________</a:t>
                      </a:r>
                      <a:endParaRPr kumimoji="0" lang="en-US" sz="1500" b="1" i="0" u="none" strike="noStrike" cap="none" normalizeH="0" baseline="0" smtClean="0">
                        <a:ln>
                          <a:noFill/>
                        </a:ln>
                        <a:solidFill>
                          <a:schemeClr val="bg1"/>
                        </a:solidFill>
                        <a:effectLst/>
                        <a:latin typeface="Arial" charset="0"/>
                        <a:ea typeface="Times New Roman" pitchFamily="18" charset="0"/>
                        <a:cs typeface="Arial" charset="0"/>
                      </a:endParaRPr>
                    </a:p>
                    <a:p>
                      <a:pPr marL="342900" marR="0" lvl="0" indent="-342900" algn="l" defTabSz="914400" rtl="0" eaLnBrk="0" fontAlgn="base" latinLnBrk="0" hangingPunct="0">
                        <a:lnSpc>
                          <a:spcPct val="100000"/>
                        </a:lnSpc>
                        <a:spcBef>
                          <a:spcPct val="1500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__________________________________________________________________________</a:t>
                      </a:r>
                      <a:endParaRPr kumimoji="0" lang="en-US" sz="1500" b="1" i="0" u="none" strike="noStrike" cap="none" normalizeH="0" baseline="0" smtClean="0">
                        <a:ln>
                          <a:noFill/>
                        </a:ln>
                        <a:solidFill>
                          <a:schemeClr val="bg1"/>
                        </a:solidFill>
                        <a:effectLst/>
                        <a:latin typeface="Arial" charset="0"/>
                        <a:ea typeface="Times New Roman" pitchFamily="18" charset="0"/>
                        <a:cs typeface="Arial" charset="0"/>
                      </a:endParaRPr>
                    </a:p>
                    <a:p>
                      <a:pPr marL="342900" marR="0" lvl="0" indent="-342900" algn="l" defTabSz="914400" rtl="0" eaLnBrk="0" fontAlgn="base" latinLnBrk="0" hangingPunct="0">
                        <a:lnSpc>
                          <a:spcPct val="100000"/>
                        </a:lnSpc>
                        <a:spcBef>
                          <a:spcPct val="15000"/>
                        </a:spcBef>
                        <a:spcAft>
                          <a:spcPct val="0"/>
                        </a:spcAft>
                        <a:buClrTx/>
                        <a:buSzTx/>
                        <a:buFontTx/>
                        <a:buNone/>
                        <a:tabLst/>
                      </a:pPr>
                      <a:r>
                        <a:rPr kumimoji="0" lang="en-US" sz="1500" b="1" i="0" u="none" strike="noStrike" cap="none" normalizeH="0" baseline="0" smtClean="0">
                          <a:ln>
                            <a:noFill/>
                          </a:ln>
                          <a:solidFill>
                            <a:schemeClr val="bg1"/>
                          </a:solidFill>
                          <a:effectLst/>
                          <a:latin typeface="Arial" charset="0"/>
                          <a:ea typeface="Times New Roman" pitchFamily="18" charset="0"/>
                          <a:cs typeface="Arial" charset="0"/>
                        </a:rPr>
                        <a:t>Poremećaji ekstremiteta koji mogu uticati na prognozu </a:t>
                      </a: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________________________</a:t>
                      </a:r>
                    </a:p>
                    <a:p>
                      <a:pPr marL="342900" marR="0" lvl="0" indent="-342900" algn="l" defTabSz="914400" rtl="0" eaLnBrk="0" fontAlgn="base" latinLnBrk="0" hangingPunct="0">
                        <a:lnSpc>
                          <a:spcPct val="100000"/>
                        </a:lnSpc>
                        <a:spcBef>
                          <a:spcPct val="1500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__________________________________________________________________________</a:t>
                      </a:r>
                    </a:p>
                    <a:p>
                      <a:pPr marL="342900" marR="0" lvl="0" indent="-342900" algn="l" defTabSz="914400" rtl="0" eaLnBrk="0" fontAlgn="base" latinLnBrk="0" hangingPunct="0">
                        <a:lnSpc>
                          <a:spcPct val="100000"/>
                        </a:lnSpc>
                        <a:spcBef>
                          <a:spcPct val="1500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__________________________________________________________________________</a:t>
                      </a:r>
                      <a:endParaRPr kumimoji="0" lang="sr-Latn-CS" sz="1400" b="1" i="0" u="none" strike="noStrike" cap="none" normalizeH="0" baseline="0" smtClean="0">
                        <a:ln>
                          <a:noFill/>
                        </a:ln>
                        <a:solidFill>
                          <a:schemeClr val="bg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bl>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oter Placeholder 3"/>
          <p:cNvSpPr>
            <a:spLocks noGrp="1"/>
          </p:cNvSpPr>
          <p:nvPr>
            <p:ph type="ftr" sz="quarter" idx="11"/>
          </p:nvPr>
        </p:nvSpPr>
        <p:spPr>
          <a:xfrm>
            <a:off x="914400" y="6324600"/>
            <a:ext cx="1905000" cy="457200"/>
          </a:xfrm>
          <a:noFill/>
        </p:spPr>
        <p:txBody>
          <a:bodyPr/>
          <a:lstStyle/>
          <a:p>
            <a:pPr algn="l"/>
            <a:fld id="{F2694F92-7B0A-4598-B67C-2723B28D0C81}" type="slidenum">
              <a:rPr lang="sr-Latn-CS" smtClean="0"/>
              <a:pPr algn="l"/>
              <a:t>52</a:t>
            </a:fld>
            <a:endParaRPr lang="sr-Latn-CS" smtClean="0"/>
          </a:p>
        </p:txBody>
      </p:sp>
      <p:sp>
        <p:nvSpPr>
          <p:cNvPr id="46083" name="Rectangle 2"/>
          <p:cNvSpPr>
            <a:spLocks noGrp="1" noChangeArrowheads="1"/>
          </p:cNvSpPr>
          <p:nvPr>
            <p:ph type="title"/>
          </p:nvPr>
        </p:nvSpPr>
        <p:spPr/>
        <p:txBody>
          <a:bodyPr/>
          <a:lstStyle/>
          <a:p>
            <a:pPr algn="ctr"/>
            <a:r>
              <a:rPr lang="hr-HR" sz="1800" smtClean="0">
                <a:solidFill>
                  <a:schemeClr val="hlink"/>
                </a:solidFill>
                <a:latin typeface="Times New Roman" pitchFamily="18" charset="0"/>
                <a:cs typeface="Times New Roman" pitchFamily="18" charset="0"/>
              </a:rPr>
              <a:t>Obrazac broj </a:t>
            </a:r>
            <a:r>
              <a:rPr lang="en-US" sz="1800" smtClean="0">
                <a:solidFill>
                  <a:schemeClr val="hlink"/>
                </a:solidFill>
                <a:latin typeface="Times New Roman" pitchFamily="18" charset="0"/>
                <a:cs typeface="Times New Roman" pitchFamily="18" charset="0"/>
              </a:rPr>
              <a:t>3</a:t>
            </a:r>
            <a:r>
              <a:rPr lang="hr-HR" sz="1800" smtClean="0">
                <a:solidFill>
                  <a:schemeClr val="hlink"/>
                </a:solidFill>
                <a:latin typeface="Times New Roman" pitchFamily="18" charset="0"/>
                <a:cs typeface="Times New Roman" pitchFamily="18" charset="0"/>
              </a:rPr>
              <a:t>.</a:t>
            </a:r>
            <a:r>
              <a:rPr lang="hr-HR" sz="2800" smtClean="0">
                <a:solidFill>
                  <a:schemeClr val="hlink"/>
                </a:solidFill>
                <a:latin typeface="Times New Roman" pitchFamily="18" charset="0"/>
                <a:cs typeface="Times New Roman" pitchFamily="18" charset="0"/>
              </a:rPr>
              <a:t> </a:t>
            </a:r>
            <a:r>
              <a:rPr lang="en-US" sz="2800" smtClean="0">
                <a:solidFill>
                  <a:schemeClr val="hlink"/>
                </a:solidFill>
                <a:latin typeface="Times New Roman" pitchFamily="18" charset="0"/>
                <a:cs typeface="Times New Roman" pitchFamily="18" charset="0"/>
              </a:rPr>
              <a:t> </a:t>
            </a:r>
            <a:r>
              <a:rPr lang="en-US" sz="3400" smtClean="0">
                <a:solidFill>
                  <a:schemeClr val="hlink"/>
                </a:solidFill>
                <a:latin typeface="Times New Roman" pitchFamily="18" charset="0"/>
                <a:cs typeface="Times New Roman" pitchFamily="18" charset="0"/>
              </a:rPr>
              <a:t>NEUROLOŠKI STATUS</a:t>
            </a:r>
            <a:r>
              <a:rPr lang="sr-Latn-CS" smtClean="0">
                <a:latin typeface="Times New Roman" pitchFamily="18" charset="0"/>
                <a:cs typeface="Times New Roman" pitchFamily="18" charset="0"/>
              </a:rPr>
              <a:t> </a:t>
            </a:r>
          </a:p>
        </p:txBody>
      </p:sp>
      <p:sp>
        <p:nvSpPr>
          <p:cNvPr id="46084" name="Rectangle 4"/>
          <p:cNvSpPr>
            <a:spLocks noChangeArrowheads="1"/>
          </p:cNvSpPr>
          <p:nvPr/>
        </p:nvSpPr>
        <p:spPr bwMode="auto">
          <a:xfrm>
            <a:off x="1066800" y="1981200"/>
            <a:ext cx="8077200" cy="4114800"/>
          </a:xfrm>
          <a:prstGeom prst="rect">
            <a:avLst/>
          </a:prstGeom>
          <a:noFill/>
          <a:ln w="9525">
            <a:noFill/>
            <a:miter lim="800000"/>
            <a:headEnd/>
            <a:tailEnd/>
          </a:ln>
        </p:spPr>
        <p:txBody>
          <a:bodyPr/>
          <a:lstStyle/>
          <a:p>
            <a:pPr marL="342900" indent="-342900">
              <a:spcBef>
                <a:spcPct val="95000"/>
              </a:spcBef>
              <a:buClr>
                <a:schemeClr val="hlink"/>
              </a:buClr>
              <a:buSzPct val="70000"/>
              <a:buFont typeface="Wingdings" pitchFamily="2" charset="2"/>
              <a:buNone/>
            </a:pPr>
            <a:endParaRPr lang="en-US"/>
          </a:p>
        </p:txBody>
      </p:sp>
      <p:graphicFrame>
        <p:nvGraphicFramePr>
          <p:cNvPr id="244804" name="Group 68"/>
          <p:cNvGraphicFramePr>
            <a:graphicFrameLocks noGrp="1"/>
          </p:cNvGraphicFramePr>
          <p:nvPr>
            <p:ph idx="1"/>
          </p:nvPr>
        </p:nvGraphicFramePr>
        <p:xfrm>
          <a:off x="1066800" y="1981200"/>
          <a:ext cx="7543800" cy="4595813"/>
        </p:xfrm>
        <a:graphic>
          <a:graphicData uri="http://schemas.openxmlformats.org/drawingml/2006/table">
            <a:tbl>
              <a:tblPr/>
              <a:tblGrid>
                <a:gridCol w="7543800"/>
              </a:tblGrid>
              <a:tr h="1273175">
                <a:tc>
                  <a:txBody>
                    <a:bodyPr/>
                    <a:lstStyle/>
                    <a:p>
                      <a:pPr marL="177800" marR="0" lvl="0" indent="-177800" algn="l" defTabSz="914400" rtl="0" eaLnBrk="1" fontAlgn="base" latinLnBrk="0" hangingPunct="1">
                        <a:lnSpc>
                          <a:spcPct val="100000"/>
                        </a:lnSpc>
                        <a:spcBef>
                          <a:spcPct val="2500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SVEST</a:t>
                      </a:r>
                      <a:endParaRPr kumimoji="0" lang="sr-Latn-CS" sz="1400" b="1" i="0" u="none" strike="noStrike" cap="none" normalizeH="0" baseline="0" smtClean="0">
                        <a:ln>
                          <a:noFill/>
                        </a:ln>
                        <a:solidFill>
                          <a:schemeClr val="bg1"/>
                        </a:solidFill>
                        <a:effectLst/>
                        <a:latin typeface="Arial" charset="0"/>
                        <a:ea typeface="Times New Roman" pitchFamily="18" charset="0"/>
                        <a:cs typeface="Arial" charset="0"/>
                      </a:endParaRPr>
                    </a:p>
                    <a:p>
                      <a:pPr marL="177800" marR="0" lvl="0" indent="-177800" algn="l" defTabSz="914400" rtl="0" eaLnBrk="0" fontAlgn="base" latinLnBrk="0" hangingPunct="0">
                        <a:lnSpc>
                          <a:spcPct val="100000"/>
                        </a:lnSpc>
                        <a:spcBef>
                          <a:spcPct val="2500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1. Kvalitativni poreme</a:t>
                      </a:r>
                      <a:r>
                        <a:rPr kumimoji="0" lang="sr-Latn-CS" sz="1400" b="1" i="0" u="none" strike="noStrike" cap="none" normalizeH="0" baseline="0" smtClean="0">
                          <a:ln>
                            <a:noFill/>
                          </a:ln>
                          <a:solidFill>
                            <a:schemeClr val="bg1"/>
                          </a:solidFill>
                          <a:effectLst/>
                          <a:latin typeface="Arial" charset="0"/>
                          <a:ea typeface="Times New Roman" pitchFamily="18" charset="0"/>
                          <a:cs typeface="Arial" charset="0"/>
                        </a:rPr>
                        <a:t>ć</a:t>
                      </a: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aji ____________________________________________________</a:t>
                      </a:r>
                      <a:endParaRPr kumimoji="0" lang="sr-Latn-CS" sz="1400" b="1" i="0" u="none" strike="noStrike" cap="none" normalizeH="0" baseline="0" smtClean="0">
                        <a:ln>
                          <a:noFill/>
                        </a:ln>
                        <a:solidFill>
                          <a:schemeClr val="bg1"/>
                        </a:solidFill>
                        <a:effectLst/>
                        <a:latin typeface="Arial" charset="0"/>
                        <a:ea typeface="Times New Roman" pitchFamily="18" charset="0"/>
                        <a:cs typeface="Arial" charset="0"/>
                      </a:endParaRPr>
                    </a:p>
                    <a:p>
                      <a:pPr marL="177800" marR="0" lvl="0" indent="-177800" algn="l" defTabSz="914400" rtl="0" eaLnBrk="0" fontAlgn="base" latinLnBrk="0" hangingPunct="0">
                        <a:lnSpc>
                          <a:spcPct val="100000"/>
                        </a:lnSpc>
                        <a:spcBef>
                          <a:spcPct val="2500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	________________________________________________________________________</a:t>
                      </a:r>
                      <a:endParaRPr kumimoji="0" lang="sr-Latn-CS" sz="1400" b="1" i="0" u="none" strike="noStrike" cap="none" normalizeH="0" baseline="0" smtClean="0">
                        <a:ln>
                          <a:noFill/>
                        </a:ln>
                        <a:solidFill>
                          <a:schemeClr val="bg1"/>
                        </a:solidFill>
                        <a:effectLst/>
                        <a:latin typeface="Arial" charset="0"/>
                        <a:ea typeface="Times New Roman" pitchFamily="18" charset="0"/>
                        <a:cs typeface="Arial" charset="0"/>
                      </a:endParaRPr>
                    </a:p>
                    <a:p>
                      <a:pPr marL="177800" marR="0" lvl="0" indent="-177800" algn="l" defTabSz="914400" rtl="0" eaLnBrk="0" fontAlgn="base" latinLnBrk="0" hangingPunct="0">
                        <a:lnSpc>
                          <a:spcPct val="100000"/>
                        </a:lnSpc>
                        <a:spcBef>
                          <a:spcPct val="2500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2. Kvantitativni poreme</a:t>
                      </a:r>
                      <a:r>
                        <a:rPr kumimoji="0" lang="sr-Latn-CS" sz="1400" b="1" i="0" u="none" strike="noStrike" cap="none" normalizeH="0" baseline="0" smtClean="0">
                          <a:ln>
                            <a:noFill/>
                          </a:ln>
                          <a:solidFill>
                            <a:schemeClr val="bg1"/>
                          </a:solidFill>
                          <a:effectLst/>
                          <a:latin typeface="Arial" charset="0"/>
                          <a:ea typeface="Times New Roman" pitchFamily="18" charset="0"/>
                          <a:cs typeface="Arial" charset="0"/>
                        </a:rPr>
                        <a:t>ć</a:t>
                      </a: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aji ___________________________________________________</a:t>
                      </a:r>
                      <a:endParaRPr kumimoji="0" lang="sr-Latn-CS" sz="1400" b="1" i="0" u="none" strike="noStrike" cap="none" normalizeH="0" baseline="0" smtClean="0">
                        <a:ln>
                          <a:noFill/>
                        </a:ln>
                        <a:solidFill>
                          <a:schemeClr val="bg1"/>
                        </a:solidFill>
                        <a:effectLst/>
                        <a:latin typeface="Arial" charset="0"/>
                        <a:ea typeface="Times New Roman" pitchFamily="18" charset="0"/>
                        <a:cs typeface="Arial" charset="0"/>
                      </a:endParaRPr>
                    </a:p>
                    <a:p>
                      <a:pPr marL="177800" marR="0" lvl="0" indent="-177800" algn="l" defTabSz="914400" rtl="0" eaLnBrk="0" fontAlgn="base" latinLnBrk="0" hangingPunct="0">
                        <a:lnSpc>
                          <a:spcPct val="100000"/>
                        </a:lnSpc>
                        <a:spcBef>
                          <a:spcPct val="2500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	________________________________________________________________________</a:t>
                      </a:r>
                      <a:endParaRPr kumimoji="0" lang="sr-Latn-CS" sz="1400" b="1" i="0" u="none" strike="noStrike" cap="none" normalizeH="0" baseline="0" smtClean="0">
                        <a:ln>
                          <a:noFill/>
                        </a:ln>
                        <a:solidFill>
                          <a:schemeClr val="bg1"/>
                        </a:solidFill>
                        <a:effectLst/>
                        <a:latin typeface="Arial" charset="0"/>
                        <a:ea typeface="Times New Roman" pitchFamily="18" charset="0"/>
                        <a:cs typeface="Arial" charset="0"/>
                      </a:endParaRPr>
                    </a:p>
                    <a:p>
                      <a:pPr marL="177800" marR="0" lvl="0" indent="-177800" algn="l" defTabSz="914400" rtl="0" eaLnBrk="0" fontAlgn="base" latinLnBrk="0" hangingPunct="0">
                        <a:lnSpc>
                          <a:spcPct val="100000"/>
                        </a:lnSpc>
                        <a:spcBef>
                          <a:spcPct val="2500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3. Numeri</a:t>
                      </a:r>
                      <a:r>
                        <a:rPr kumimoji="0" lang="sr-Latn-CS" sz="1400" b="1" i="0" u="none" strike="noStrike" cap="none" normalizeH="0" baseline="0" smtClean="0">
                          <a:ln>
                            <a:noFill/>
                          </a:ln>
                          <a:solidFill>
                            <a:schemeClr val="bg1"/>
                          </a:solidFill>
                          <a:effectLst/>
                          <a:latin typeface="Arial" charset="0"/>
                          <a:ea typeface="Times New Roman" pitchFamily="18" charset="0"/>
                          <a:cs typeface="Arial" charset="0"/>
                        </a:rPr>
                        <a:t>č</a:t>
                      </a: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ka ocena ( Glazgov-coma skala)______________________________________</a:t>
                      </a:r>
                      <a:endParaRPr kumimoji="0" lang="sr-Latn-CS" sz="1400" b="1" i="0" u="none" strike="noStrike" cap="none" normalizeH="0" baseline="0" smtClean="0">
                        <a:ln>
                          <a:noFill/>
                        </a:ln>
                        <a:solidFill>
                          <a:schemeClr val="bg1"/>
                        </a:solidFill>
                        <a:effectLst/>
                        <a:latin typeface="Arial" charset="0"/>
                        <a:ea typeface="Times New Roman" pitchFamily="18" charset="0"/>
                        <a:cs typeface="Arial" charset="0"/>
                      </a:endParaRPr>
                    </a:p>
                    <a:p>
                      <a:pPr marL="177800" marR="0" lvl="0" indent="-177800" algn="l" defTabSz="914400" rtl="0" eaLnBrk="0" fontAlgn="base" latinLnBrk="0" hangingPunct="0">
                        <a:lnSpc>
                          <a:spcPct val="100000"/>
                        </a:lnSpc>
                        <a:spcBef>
                          <a:spcPct val="2500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	________________________________________________________________________</a:t>
                      </a:r>
                      <a:endParaRPr kumimoji="0" lang="sr-Latn-CS" sz="1400" b="1" i="0" u="none" strike="noStrike" cap="none" normalizeH="0" baseline="0" smtClean="0">
                        <a:ln>
                          <a:noFill/>
                        </a:ln>
                        <a:solidFill>
                          <a:schemeClr val="bg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588963">
                <a:tc>
                  <a:txBody>
                    <a:bodyPr/>
                    <a:lstStyle/>
                    <a:p>
                      <a:pPr marL="177800" marR="0" lvl="0" indent="-177800" algn="l" defTabSz="914400" rtl="0" eaLnBrk="1" fontAlgn="base" latinLnBrk="0" hangingPunct="1">
                        <a:lnSpc>
                          <a:spcPct val="100000"/>
                        </a:lnSpc>
                        <a:spcBef>
                          <a:spcPct val="2500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PREGLED KRANIJALNIH NERAVA ___________________________________________</a:t>
                      </a:r>
                    </a:p>
                    <a:p>
                      <a:pPr marL="177800" marR="0" lvl="0" indent="-177800" algn="l" defTabSz="914400" rtl="0" eaLnBrk="0" fontAlgn="base" latinLnBrk="0" hangingPunct="0">
                        <a:lnSpc>
                          <a:spcPct val="100000"/>
                        </a:lnSpc>
                        <a:spcBef>
                          <a:spcPct val="2500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_________________________________________________________________________</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2101850">
                <a:tc>
                  <a:txBody>
                    <a:bodyPr/>
                    <a:lstStyle/>
                    <a:p>
                      <a:pPr marL="266700" marR="0" lvl="0" indent="-266700" algn="l" defTabSz="914400" rtl="0" eaLnBrk="1" fontAlgn="base" latinLnBrk="0" hangingPunct="1">
                        <a:lnSpc>
                          <a:spcPct val="100000"/>
                        </a:lnSpc>
                        <a:spcBef>
                          <a:spcPct val="2500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PREGLED EKSTREMITETA:</a:t>
                      </a:r>
                    </a:p>
                    <a:p>
                      <a:pPr marL="266700" marR="0" lvl="0" indent="-266700" algn="l" defTabSz="914400" rtl="0" eaLnBrk="1" fontAlgn="base" latinLnBrk="0" hangingPunct="1">
                        <a:lnSpc>
                          <a:spcPct val="100000"/>
                        </a:lnSpc>
                        <a:spcBef>
                          <a:spcPct val="2500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   - tonus _________________________________________________________________  </a:t>
                      </a:r>
                      <a:endParaRPr kumimoji="0" lang="sr-Latn-CS" sz="1400" b="1" i="0" u="none" strike="noStrike" cap="none" normalizeH="0" baseline="0" smtClean="0">
                        <a:ln>
                          <a:noFill/>
                        </a:ln>
                        <a:solidFill>
                          <a:schemeClr val="bg1"/>
                        </a:solidFill>
                        <a:effectLst/>
                        <a:latin typeface="Arial" charset="0"/>
                        <a:ea typeface="Times New Roman" pitchFamily="18" charset="0"/>
                        <a:cs typeface="Arial" charset="0"/>
                      </a:endParaRPr>
                    </a:p>
                    <a:p>
                      <a:pPr marL="266700" marR="0" lvl="0" indent="-266700" algn="l" defTabSz="914400" rtl="0" eaLnBrk="0" fontAlgn="base" latinLnBrk="0" hangingPunct="0">
                        <a:lnSpc>
                          <a:spcPct val="100000"/>
                        </a:lnSpc>
                        <a:spcBef>
                          <a:spcPct val="2500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   - trofika ________________________________________________________________</a:t>
                      </a:r>
                      <a:endParaRPr kumimoji="0" lang="sr-Latn-CS" sz="1400" b="1" i="0" u="none" strike="noStrike" cap="none" normalizeH="0" baseline="0" smtClean="0">
                        <a:ln>
                          <a:noFill/>
                        </a:ln>
                        <a:solidFill>
                          <a:schemeClr val="bg1"/>
                        </a:solidFill>
                        <a:effectLst/>
                        <a:latin typeface="Arial" charset="0"/>
                        <a:ea typeface="Times New Roman" pitchFamily="18" charset="0"/>
                        <a:cs typeface="Arial" charset="0"/>
                      </a:endParaRPr>
                    </a:p>
                    <a:p>
                      <a:pPr marL="266700" marR="0" lvl="0" indent="-266700" algn="l" defTabSz="914400" rtl="0" eaLnBrk="0" fontAlgn="base" latinLnBrk="0" hangingPunct="0">
                        <a:lnSpc>
                          <a:spcPct val="100000"/>
                        </a:lnSpc>
                        <a:spcBef>
                          <a:spcPct val="2500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   - senzibilitet _____________________________________________________________</a:t>
                      </a:r>
                      <a:endParaRPr kumimoji="0" lang="sr-Latn-CS" sz="1400" b="1" i="0" u="none" strike="noStrike" cap="none" normalizeH="0" baseline="0" smtClean="0">
                        <a:ln>
                          <a:noFill/>
                        </a:ln>
                        <a:solidFill>
                          <a:schemeClr val="bg1"/>
                        </a:solidFill>
                        <a:effectLst/>
                        <a:latin typeface="Arial" charset="0"/>
                        <a:ea typeface="Times New Roman" pitchFamily="18" charset="0"/>
                        <a:cs typeface="Arial" charset="0"/>
                      </a:endParaRPr>
                    </a:p>
                    <a:p>
                      <a:pPr marL="266700" marR="0" lvl="0" indent="-266700" algn="l" defTabSz="914400" rtl="0" eaLnBrk="0" fontAlgn="base" latinLnBrk="0" hangingPunct="0">
                        <a:lnSpc>
                          <a:spcPct val="100000"/>
                        </a:lnSpc>
                        <a:spcBef>
                          <a:spcPct val="2500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   - tetivni refleksi __________________________________________________________</a:t>
                      </a:r>
                      <a:endParaRPr kumimoji="0" lang="sr-Latn-CS" sz="1400" b="1" i="0" u="none" strike="noStrike" cap="none" normalizeH="0" baseline="0" smtClean="0">
                        <a:ln>
                          <a:noFill/>
                        </a:ln>
                        <a:solidFill>
                          <a:schemeClr val="bg1"/>
                        </a:solidFill>
                        <a:effectLst/>
                        <a:latin typeface="Arial" charset="0"/>
                        <a:ea typeface="Times New Roman" pitchFamily="18" charset="0"/>
                        <a:cs typeface="Arial" charset="0"/>
                      </a:endParaRPr>
                    </a:p>
                    <a:p>
                      <a:pPr marL="266700" marR="0" lvl="0" indent="-266700" algn="l" defTabSz="914400" rtl="0" eaLnBrk="0" fontAlgn="base" latinLnBrk="0" hangingPunct="0">
                        <a:lnSpc>
                          <a:spcPct val="100000"/>
                        </a:lnSpc>
                        <a:spcBef>
                          <a:spcPct val="2500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   - patolo</a:t>
                      </a:r>
                      <a:r>
                        <a:rPr kumimoji="0" lang="sr-Latn-CS" sz="1400" b="1" i="0" u="none" strike="noStrike" cap="none" normalizeH="0" baseline="0" smtClean="0">
                          <a:ln>
                            <a:noFill/>
                          </a:ln>
                          <a:solidFill>
                            <a:schemeClr val="bg1"/>
                          </a:solidFill>
                          <a:effectLst/>
                          <a:latin typeface="Arial" charset="0"/>
                          <a:ea typeface="Times New Roman" pitchFamily="18" charset="0"/>
                          <a:cs typeface="Arial" charset="0"/>
                        </a:rPr>
                        <a:t>š</a:t>
                      </a: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ki refleksi _______________________________________________________</a:t>
                      </a:r>
                      <a:endParaRPr kumimoji="0" lang="sr-Latn-CS" sz="1400" b="1" i="0" u="none" strike="noStrike" cap="none" normalizeH="0" baseline="0" smtClean="0">
                        <a:ln>
                          <a:noFill/>
                        </a:ln>
                        <a:solidFill>
                          <a:schemeClr val="bg1"/>
                        </a:solidFill>
                        <a:effectLst/>
                        <a:latin typeface="Arial" charset="0"/>
                        <a:ea typeface="Times New Roman" pitchFamily="18" charset="0"/>
                        <a:cs typeface="Arial" charset="0"/>
                      </a:endParaRPr>
                    </a:p>
                    <a:p>
                      <a:pPr marL="266700" marR="0" lvl="0" indent="-266700" algn="l" defTabSz="914400" rtl="0" eaLnBrk="0" fontAlgn="base" latinLnBrk="0" hangingPunct="0">
                        <a:lnSpc>
                          <a:spcPct val="100000"/>
                        </a:lnSpc>
                        <a:spcBef>
                          <a:spcPct val="2500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   - KTR __________________________________________________________________</a:t>
                      </a:r>
                      <a:endParaRPr kumimoji="0" lang="sr-Latn-CS" sz="1400" b="1" i="0" u="none" strike="noStrike" cap="none" normalizeH="0" baseline="0" smtClean="0">
                        <a:ln>
                          <a:noFill/>
                        </a:ln>
                        <a:solidFill>
                          <a:schemeClr val="bg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bl>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3"/>
          <p:cNvSpPr>
            <a:spLocks noGrp="1"/>
          </p:cNvSpPr>
          <p:nvPr>
            <p:ph type="ftr" sz="quarter" idx="11"/>
          </p:nvPr>
        </p:nvSpPr>
        <p:spPr>
          <a:xfrm>
            <a:off x="914400" y="6324600"/>
            <a:ext cx="1905000" cy="457200"/>
          </a:xfrm>
          <a:noFill/>
        </p:spPr>
        <p:txBody>
          <a:bodyPr/>
          <a:lstStyle/>
          <a:p>
            <a:pPr algn="l"/>
            <a:fld id="{8C75A680-69FF-4654-9B49-0D70F56B6B63}" type="slidenum">
              <a:rPr lang="sr-Latn-CS" smtClean="0"/>
              <a:pPr algn="l"/>
              <a:t>53</a:t>
            </a:fld>
            <a:endParaRPr lang="sr-Latn-CS" smtClean="0"/>
          </a:p>
        </p:txBody>
      </p:sp>
      <p:sp>
        <p:nvSpPr>
          <p:cNvPr id="47107" name="Rectangle 2"/>
          <p:cNvSpPr>
            <a:spLocks noGrp="1" noChangeArrowheads="1"/>
          </p:cNvSpPr>
          <p:nvPr>
            <p:ph type="title"/>
          </p:nvPr>
        </p:nvSpPr>
        <p:spPr/>
        <p:txBody>
          <a:bodyPr/>
          <a:lstStyle/>
          <a:p>
            <a:pPr algn="ctr"/>
            <a:r>
              <a:rPr lang="hr-HR" sz="1800" smtClean="0">
                <a:solidFill>
                  <a:schemeClr val="hlink"/>
                </a:solidFill>
                <a:latin typeface="Times New Roman" pitchFamily="18" charset="0"/>
                <a:cs typeface="Times New Roman" pitchFamily="18" charset="0"/>
              </a:rPr>
              <a:t>Obrazac broj </a:t>
            </a:r>
            <a:r>
              <a:rPr lang="en-US" sz="1800" smtClean="0">
                <a:solidFill>
                  <a:schemeClr val="hlink"/>
                </a:solidFill>
                <a:latin typeface="Times New Roman" pitchFamily="18" charset="0"/>
                <a:cs typeface="Times New Roman" pitchFamily="18" charset="0"/>
              </a:rPr>
              <a:t>4</a:t>
            </a:r>
            <a:r>
              <a:rPr lang="hr-HR" sz="1800" smtClean="0">
                <a:solidFill>
                  <a:schemeClr val="hlink"/>
                </a:solidFill>
                <a:latin typeface="Times New Roman" pitchFamily="18" charset="0"/>
                <a:cs typeface="Times New Roman" pitchFamily="18" charset="0"/>
              </a:rPr>
              <a:t>.</a:t>
            </a:r>
            <a:r>
              <a:rPr lang="hr-HR" sz="2800" smtClean="0">
                <a:solidFill>
                  <a:schemeClr val="hlink"/>
                </a:solidFill>
                <a:latin typeface="Times New Roman" pitchFamily="18" charset="0"/>
                <a:cs typeface="Times New Roman" pitchFamily="18" charset="0"/>
              </a:rPr>
              <a:t> </a:t>
            </a:r>
            <a:r>
              <a:rPr lang="en-US" sz="3200" smtClean="0">
                <a:solidFill>
                  <a:schemeClr val="hlink"/>
                </a:solidFill>
                <a:latin typeface="Times New Roman" pitchFamily="18" charset="0"/>
                <a:cs typeface="Times New Roman" pitchFamily="18" charset="0"/>
              </a:rPr>
              <a:t>FUNKCIONALNI STATUS</a:t>
            </a:r>
            <a:r>
              <a:rPr lang="sr-Latn-CS" smtClean="0">
                <a:latin typeface="Times New Roman" pitchFamily="18" charset="0"/>
                <a:cs typeface="Times New Roman" pitchFamily="18" charset="0"/>
              </a:rPr>
              <a:t> </a:t>
            </a:r>
          </a:p>
        </p:txBody>
      </p:sp>
      <p:sp>
        <p:nvSpPr>
          <p:cNvPr id="47108" name="Rectangle 4"/>
          <p:cNvSpPr>
            <a:spLocks noChangeArrowheads="1"/>
          </p:cNvSpPr>
          <p:nvPr/>
        </p:nvSpPr>
        <p:spPr bwMode="auto">
          <a:xfrm>
            <a:off x="1066800" y="1981200"/>
            <a:ext cx="8077200" cy="4114800"/>
          </a:xfrm>
          <a:prstGeom prst="rect">
            <a:avLst/>
          </a:prstGeom>
          <a:noFill/>
          <a:ln w="9525">
            <a:noFill/>
            <a:miter lim="800000"/>
            <a:headEnd/>
            <a:tailEnd/>
          </a:ln>
        </p:spPr>
        <p:txBody>
          <a:bodyPr/>
          <a:lstStyle/>
          <a:p>
            <a:pPr marL="342900" indent="-342900">
              <a:spcBef>
                <a:spcPct val="95000"/>
              </a:spcBef>
              <a:buClr>
                <a:schemeClr val="hlink"/>
              </a:buClr>
              <a:buSzPct val="70000"/>
              <a:buFont typeface="Wingdings" pitchFamily="2" charset="2"/>
              <a:buNone/>
            </a:pPr>
            <a:endParaRPr lang="en-US"/>
          </a:p>
        </p:txBody>
      </p:sp>
      <p:graphicFrame>
        <p:nvGraphicFramePr>
          <p:cNvPr id="245811" name="Group 51"/>
          <p:cNvGraphicFramePr>
            <a:graphicFrameLocks noGrp="1"/>
          </p:cNvGraphicFramePr>
          <p:nvPr>
            <p:ph idx="1"/>
          </p:nvPr>
        </p:nvGraphicFramePr>
        <p:xfrm>
          <a:off x="1066800" y="1981200"/>
          <a:ext cx="7543800" cy="4480560"/>
        </p:xfrm>
        <a:graphic>
          <a:graphicData uri="http://schemas.openxmlformats.org/drawingml/2006/table">
            <a:tbl>
              <a:tblPr/>
              <a:tblGrid>
                <a:gridCol w="7543800"/>
              </a:tblGrid>
              <a:tr h="1982788">
                <a:tc>
                  <a:txBody>
                    <a:bodyPr/>
                    <a:lstStyle/>
                    <a:p>
                      <a:pPr marL="177800" marR="0" lvl="0" indent="-17780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bg1"/>
                          </a:solidFill>
                          <a:effectLst/>
                          <a:latin typeface="Arial" charset="0"/>
                          <a:ea typeface="Times New Roman" pitchFamily="18" charset="0"/>
                          <a:cs typeface="Arial" charset="0"/>
                        </a:rPr>
                        <a:t>1.</a:t>
                      </a:r>
                      <a:r>
                        <a:rPr kumimoji="0" lang="sr-Latn-CS" sz="1500" b="1" i="0" u="none" strike="noStrike" cap="none" normalizeH="0" baseline="0" smtClean="0">
                          <a:ln>
                            <a:noFill/>
                          </a:ln>
                          <a:solidFill>
                            <a:schemeClr val="bg1"/>
                          </a:solidFill>
                          <a:effectLst/>
                          <a:latin typeface="Arial" charset="0"/>
                          <a:ea typeface="Times New Roman" pitchFamily="18" charset="0"/>
                          <a:cs typeface="Arial" charset="0"/>
                        </a:rPr>
                        <a:t> </a:t>
                      </a:r>
                      <a:r>
                        <a:rPr kumimoji="0" lang="en-US" sz="1500" b="1" i="0" u="none" strike="noStrike" cap="none" normalizeH="0" baseline="0" smtClean="0">
                          <a:ln>
                            <a:noFill/>
                          </a:ln>
                          <a:solidFill>
                            <a:schemeClr val="bg1"/>
                          </a:solidFill>
                          <a:effectLst/>
                          <a:latin typeface="Arial" charset="0"/>
                          <a:ea typeface="Times New Roman" pitchFamily="18" charset="0"/>
                          <a:cs typeface="Arial" charset="0"/>
                        </a:rPr>
                        <a:t>Pojava spasti</a:t>
                      </a:r>
                      <a:r>
                        <a:rPr kumimoji="0" lang="sr-Latn-CS" sz="1500" b="1" i="0" u="none" strike="noStrike" cap="none" normalizeH="0" baseline="0" smtClean="0">
                          <a:ln>
                            <a:noFill/>
                          </a:ln>
                          <a:solidFill>
                            <a:schemeClr val="bg1"/>
                          </a:solidFill>
                          <a:effectLst/>
                          <a:latin typeface="Arial" charset="0"/>
                          <a:ea typeface="Times New Roman" pitchFamily="18" charset="0"/>
                          <a:cs typeface="Arial" charset="0"/>
                        </a:rPr>
                        <a:t>č</a:t>
                      </a:r>
                      <a:r>
                        <a:rPr kumimoji="0" lang="en-US" sz="1500" b="1" i="0" u="none" strike="noStrike" cap="none" normalizeH="0" baseline="0" smtClean="0">
                          <a:ln>
                            <a:noFill/>
                          </a:ln>
                          <a:solidFill>
                            <a:schemeClr val="bg1"/>
                          </a:solidFill>
                          <a:effectLst/>
                          <a:latin typeface="Arial" charset="0"/>
                          <a:ea typeface="Times New Roman" pitchFamily="18" charset="0"/>
                          <a:cs typeface="Arial" charset="0"/>
                        </a:rPr>
                        <a:t>nosti</a:t>
                      </a:r>
                      <a:r>
                        <a:rPr kumimoji="0" lang="sr-Latn-CS" sz="1400" b="1" i="0" u="none" strike="noStrike" cap="none" normalizeH="0" baseline="0" smtClean="0">
                          <a:ln>
                            <a:noFill/>
                          </a:ln>
                          <a:solidFill>
                            <a:schemeClr val="bg1"/>
                          </a:solidFill>
                          <a:effectLst/>
                          <a:latin typeface="Arial" charset="0"/>
                          <a:ea typeface="Times New Roman" pitchFamily="18" charset="0"/>
                          <a:cs typeface="Arial" charset="0"/>
                        </a:rPr>
                        <a:t> </a:t>
                      </a: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____________________________________________________</a:t>
                      </a:r>
                      <a:r>
                        <a:rPr kumimoji="0" lang="sr-Latn-CS" sz="1400" b="1" i="0" u="none" strike="noStrike" cap="none" normalizeH="0" baseline="0" smtClean="0">
                          <a:ln>
                            <a:noFill/>
                          </a:ln>
                          <a:solidFill>
                            <a:schemeClr val="bg1"/>
                          </a:solidFill>
                          <a:effectLst/>
                          <a:latin typeface="Arial" charset="0"/>
                          <a:ea typeface="Times New Roman" pitchFamily="18" charset="0"/>
                          <a:cs typeface="Arial" charset="0"/>
                        </a:rPr>
                        <a:t>_</a:t>
                      </a:r>
                    </a:p>
                    <a:p>
                      <a:pPr marL="177800" marR="0" lvl="0" indent="-177800" algn="l" defTabSz="914400" rtl="0" eaLnBrk="0" fontAlgn="base" latinLnBrk="0" hangingPunct="0">
                        <a:lnSpc>
                          <a:spcPct val="100000"/>
                        </a:lnSpc>
                        <a:spcBef>
                          <a:spcPct val="0"/>
                        </a:spcBef>
                        <a:spcAft>
                          <a:spcPct val="0"/>
                        </a:spcAft>
                        <a:buClrTx/>
                        <a:buSzTx/>
                        <a:buFontTx/>
                        <a:buNone/>
                        <a:tabLst/>
                      </a:pPr>
                      <a:r>
                        <a:rPr kumimoji="0" lang="sr-Latn-CS" sz="1400" b="1" i="0" u="none" strike="noStrike" cap="none" normalizeH="0" baseline="0" smtClean="0">
                          <a:ln>
                            <a:noFill/>
                          </a:ln>
                          <a:solidFill>
                            <a:schemeClr val="bg1"/>
                          </a:solidFill>
                          <a:effectLst/>
                          <a:latin typeface="Arial" charset="0"/>
                          <a:ea typeface="Times New Roman" pitchFamily="18" charset="0"/>
                          <a:cs typeface="Arial" charset="0"/>
                        </a:rPr>
                        <a:t>	</a:t>
                      </a: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____________________________________________________________________</a:t>
                      </a:r>
                      <a:r>
                        <a:rPr kumimoji="0" lang="sr-Latn-CS" sz="1400" b="1" i="0" u="none" strike="noStrike" cap="none" normalizeH="0" baseline="0" smtClean="0">
                          <a:ln>
                            <a:noFill/>
                          </a:ln>
                          <a:solidFill>
                            <a:schemeClr val="bg1"/>
                          </a:solidFill>
                          <a:effectLst/>
                          <a:latin typeface="Arial" charset="0"/>
                          <a:ea typeface="Times New Roman" pitchFamily="18" charset="0"/>
                          <a:cs typeface="Arial" charset="0"/>
                        </a:rPr>
                        <a:t>____</a:t>
                      </a:r>
                    </a:p>
                    <a:p>
                      <a:pPr marL="177800" marR="0" lvl="0" indent="-17780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bg1"/>
                          </a:solidFill>
                          <a:effectLst/>
                          <a:latin typeface="Arial" charset="0"/>
                          <a:ea typeface="Times New Roman" pitchFamily="18" charset="0"/>
                          <a:cs typeface="Arial" charset="0"/>
                        </a:rPr>
                        <a:t>2. Pojava sinkinezija </a:t>
                      </a: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_____________________________________________________</a:t>
                      </a:r>
                      <a:r>
                        <a:rPr kumimoji="0" lang="sr-Latn-CS" sz="1400" b="1" i="0" u="none" strike="noStrike" cap="none" normalizeH="0" baseline="0" smtClean="0">
                          <a:ln>
                            <a:noFill/>
                          </a:ln>
                          <a:solidFill>
                            <a:schemeClr val="bg1"/>
                          </a:solidFill>
                          <a:effectLst/>
                          <a:latin typeface="Arial" charset="0"/>
                          <a:ea typeface="Times New Roman" pitchFamily="18" charset="0"/>
                          <a:cs typeface="Arial" charset="0"/>
                        </a:rPr>
                        <a:t>__</a:t>
                      </a:r>
                    </a:p>
                    <a:p>
                      <a:pPr marL="177800" marR="0" lvl="0" indent="-177800" algn="l" defTabSz="914400" rtl="0" eaLnBrk="0" fontAlgn="base" latinLnBrk="0" hangingPunct="0">
                        <a:lnSpc>
                          <a:spcPct val="100000"/>
                        </a:lnSpc>
                        <a:spcBef>
                          <a:spcPct val="0"/>
                        </a:spcBef>
                        <a:spcAft>
                          <a:spcPct val="0"/>
                        </a:spcAft>
                        <a:buClrTx/>
                        <a:buSzTx/>
                        <a:buFontTx/>
                        <a:buNone/>
                        <a:tabLst/>
                      </a:pPr>
                      <a:r>
                        <a:rPr kumimoji="0" lang="sr-Latn-CS" sz="1400" b="1" i="0" u="none" strike="noStrike" cap="none" normalizeH="0" baseline="0" smtClean="0">
                          <a:ln>
                            <a:noFill/>
                          </a:ln>
                          <a:solidFill>
                            <a:schemeClr val="bg1"/>
                          </a:solidFill>
                          <a:effectLst/>
                          <a:latin typeface="Arial" charset="0"/>
                          <a:ea typeface="Times New Roman" pitchFamily="18" charset="0"/>
                          <a:cs typeface="Arial" charset="0"/>
                        </a:rPr>
                        <a:t>	</a:t>
                      </a: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____________________________________________________________________</a:t>
                      </a:r>
                      <a:r>
                        <a:rPr kumimoji="0" lang="sr-Latn-CS" sz="1400" b="1" i="0" u="none" strike="noStrike" cap="none" normalizeH="0" baseline="0" smtClean="0">
                          <a:ln>
                            <a:noFill/>
                          </a:ln>
                          <a:solidFill>
                            <a:schemeClr val="bg1"/>
                          </a:solidFill>
                          <a:effectLst/>
                          <a:latin typeface="Arial" charset="0"/>
                          <a:ea typeface="Times New Roman" pitchFamily="18" charset="0"/>
                          <a:cs typeface="Arial" charset="0"/>
                        </a:rPr>
                        <a:t>____</a:t>
                      </a:r>
                    </a:p>
                    <a:p>
                      <a:pPr marL="177800" marR="0" lvl="0" indent="-17780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bg1"/>
                          </a:solidFill>
                          <a:effectLst/>
                          <a:latin typeface="Arial" charset="0"/>
                          <a:ea typeface="Times New Roman" pitchFamily="18" charset="0"/>
                          <a:cs typeface="Arial" charset="0"/>
                        </a:rPr>
                        <a:t>3. Patološki refleksi </a:t>
                      </a: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______________________________________________________</a:t>
                      </a:r>
                      <a:r>
                        <a:rPr kumimoji="0" lang="sr-Latn-CS" sz="1400" b="1" i="0" u="none" strike="noStrike" cap="none" normalizeH="0" baseline="0" smtClean="0">
                          <a:ln>
                            <a:noFill/>
                          </a:ln>
                          <a:solidFill>
                            <a:schemeClr val="bg1"/>
                          </a:solidFill>
                          <a:effectLst/>
                          <a:latin typeface="Arial" charset="0"/>
                          <a:ea typeface="Times New Roman" pitchFamily="18" charset="0"/>
                          <a:cs typeface="Arial" charset="0"/>
                        </a:rPr>
                        <a:t>_</a:t>
                      </a:r>
                    </a:p>
                    <a:p>
                      <a:pPr marL="177800" marR="0" lvl="0" indent="-177800" algn="l" defTabSz="914400" rtl="0" eaLnBrk="0" fontAlgn="base" latinLnBrk="0" hangingPunct="0">
                        <a:lnSpc>
                          <a:spcPct val="100000"/>
                        </a:lnSpc>
                        <a:spcBef>
                          <a:spcPct val="0"/>
                        </a:spcBef>
                        <a:spcAft>
                          <a:spcPct val="0"/>
                        </a:spcAft>
                        <a:buClrTx/>
                        <a:buSzTx/>
                        <a:buFontTx/>
                        <a:buNone/>
                        <a:tabLst/>
                      </a:pPr>
                      <a:r>
                        <a:rPr kumimoji="0" lang="sr-Latn-CS" sz="1400" b="1" i="0" u="none" strike="noStrike" cap="none" normalizeH="0" baseline="0" smtClean="0">
                          <a:ln>
                            <a:noFill/>
                          </a:ln>
                          <a:solidFill>
                            <a:schemeClr val="bg1"/>
                          </a:solidFill>
                          <a:effectLst/>
                          <a:latin typeface="Arial" charset="0"/>
                          <a:ea typeface="Times New Roman" pitchFamily="18" charset="0"/>
                          <a:cs typeface="Arial" charset="0"/>
                        </a:rPr>
                        <a:t>	</a:t>
                      </a: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____________________________________________________________________</a:t>
                      </a:r>
                      <a:r>
                        <a:rPr kumimoji="0" lang="sr-Latn-CS" sz="1400" b="1" i="0" u="none" strike="noStrike" cap="none" normalizeH="0" baseline="0" smtClean="0">
                          <a:ln>
                            <a:noFill/>
                          </a:ln>
                          <a:solidFill>
                            <a:schemeClr val="bg1"/>
                          </a:solidFill>
                          <a:effectLst/>
                          <a:latin typeface="Arial" charset="0"/>
                          <a:ea typeface="Times New Roman" pitchFamily="18" charset="0"/>
                          <a:cs typeface="Arial" charset="0"/>
                        </a:rPr>
                        <a:t>____</a:t>
                      </a:r>
                    </a:p>
                    <a:p>
                      <a:pPr marL="177800" marR="0" lvl="0" indent="-17780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bg1"/>
                          </a:solidFill>
                          <a:effectLst/>
                          <a:latin typeface="Arial" charset="0"/>
                          <a:ea typeface="Times New Roman" pitchFamily="18" charset="0"/>
                          <a:cs typeface="Arial" charset="0"/>
                        </a:rPr>
                        <a:t>4. Pojava aktivnih pokreta na oduzetoj strani</a:t>
                      </a: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 ________________________________</a:t>
                      </a:r>
                      <a:r>
                        <a:rPr kumimoji="0" lang="sr-Latn-CS" sz="1400" b="1" i="0" u="none" strike="noStrike" cap="none" normalizeH="0" baseline="0" smtClean="0">
                          <a:ln>
                            <a:noFill/>
                          </a:ln>
                          <a:solidFill>
                            <a:schemeClr val="bg1"/>
                          </a:solidFill>
                          <a:effectLst/>
                          <a:latin typeface="Arial" charset="0"/>
                          <a:ea typeface="Times New Roman" pitchFamily="18" charset="0"/>
                          <a:cs typeface="Arial" charset="0"/>
                        </a:rPr>
                        <a:t>_</a:t>
                      </a:r>
                    </a:p>
                    <a:p>
                      <a:pPr marL="177800" marR="0" lvl="0" indent="-177800" algn="l" defTabSz="914400" rtl="0" eaLnBrk="0" fontAlgn="base" latinLnBrk="0" hangingPunct="0">
                        <a:lnSpc>
                          <a:spcPct val="100000"/>
                        </a:lnSpc>
                        <a:spcBef>
                          <a:spcPct val="0"/>
                        </a:spcBef>
                        <a:spcAft>
                          <a:spcPct val="0"/>
                        </a:spcAft>
                        <a:buClrTx/>
                        <a:buSzTx/>
                        <a:buFontTx/>
                        <a:buNone/>
                        <a:tabLst/>
                      </a:pPr>
                      <a:r>
                        <a:rPr kumimoji="0" lang="sr-Latn-CS" sz="1400" b="1" i="0" u="none" strike="noStrike" cap="none" normalizeH="0" baseline="0" smtClean="0">
                          <a:ln>
                            <a:noFill/>
                          </a:ln>
                          <a:solidFill>
                            <a:schemeClr val="bg1"/>
                          </a:solidFill>
                          <a:effectLst/>
                          <a:latin typeface="Arial" charset="0"/>
                          <a:ea typeface="Times New Roman" pitchFamily="18" charset="0"/>
                          <a:cs typeface="Arial" charset="0"/>
                        </a:rPr>
                        <a:t>	</a:t>
                      </a: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____________________________________________________________________</a:t>
                      </a:r>
                      <a:r>
                        <a:rPr kumimoji="0" lang="sr-Latn-CS" sz="1400" b="1" i="0" u="none" strike="noStrike" cap="none" normalizeH="0" baseline="0" smtClean="0">
                          <a:ln>
                            <a:noFill/>
                          </a:ln>
                          <a:solidFill>
                            <a:schemeClr val="bg1"/>
                          </a:solidFill>
                          <a:effectLst/>
                          <a:latin typeface="Arial" charset="0"/>
                          <a:ea typeface="Times New Roman" pitchFamily="18" charset="0"/>
                          <a:cs typeface="Arial" charset="0"/>
                        </a:rPr>
                        <a:t>____</a:t>
                      </a:r>
                    </a:p>
                    <a:p>
                      <a:pPr marL="177800" marR="0" lvl="0" indent="-17780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bg1"/>
                          </a:solidFill>
                          <a:effectLst/>
                          <a:latin typeface="Arial" charset="0"/>
                          <a:ea typeface="Times New Roman" pitchFamily="18" charset="0"/>
                          <a:cs typeface="Arial" charset="0"/>
                        </a:rPr>
                        <a:t>5. Senzorni poreme</a:t>
                      </a:r>
                      <a:r>
                        <a:rPr kumimoji="0" lang="sr-Latn-CS" sz="1500" b="1" i="0" u="none" strike="noStrike" cap="none" normalizeH="0" baseline="0" smtClean="0">
                          <a:ln>
                            <a:noFill/>
                          </a:ln>
                          <a:solidFill>
                            <a:schemeClr val="bg1"/>
                          </a:solidFill>
                          <a:effectLst/>
                          <a:latin typeface="Arial" charset="0"/>
                          <a:ea typeface="Times New Roman" pitchFamily="18" charset="0"/>
                          <a:cs typeface="Arial" charset="0"/>
                        </a:rPr>
                        <a:t>ća</a:t>
                      </a:r>
                      <a:r>
                        <a:rPr kumimoji="0" lang="en-US" sz="1500" b="1" i="0" u="none" strike="noStrike" cap="none" normalizeH="0" baseline="0" smtClean="0">
                          <a:ln>
                            <a:noFill/>
                          </a:ln>
                          <a:solidFill>
                            <a:schemeClr val="bg1"/>
                          </a:solidFill>
                          <a:effectLst/>
                          <a:latin typeface="Arial" charset="0"/>
                          <a:ea typeface="Times New Roman" pitchFamily="18" charset="0"/>
                          <a:cs typeface="Arial" charset="0"/>
                        </a:rPr>
                        <a:t>ji</a:t>
                      </a:r>
                      <a:r>
                        <a:rPr kumimoji="0" lang="sr-Latn-CS" sz="1500" b="1" i="0" u="none" strike="noStrike" cap="none" normalizeH="0" baseline="0" smtClean="0">
                          <a:ln>
                            <a:noFill/>
                          </a:ln>
                          <a:solidFill>
                            <a:schemeClr val="bg1"/>
                          </a:solidFill>
                          <a:effectLst/>
                          <a:latin typeface="Arial" charset="0"/>
                          <a:ea typeface="Times New Roman" pitchFamily="18" charset="0"/>
                          <a:cs typeface="Arial" charset="0"/>
                        </a:rPr>
                        <a:t> </a:t>
                      </a:r>
                    </a:p>
                    <a:p>
                      <a:pPr marL="177800" marR="0" lvl="0" indent="-17780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bg1"/>
                          </a:solidFill>
                          <a:effectLst/>
                          <a:latin typeface="Arial" charset="0"/>
                          <a:ea typeface="Times New Roman" pitchFamily="18" charset="0"/>
                          <a:cs typeface="Arial" charset="0"/>
                        </a:rPr>
                        <a:t>    - govor </a:t>
                      </a: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______________________________________________________________</a:t>
                      </a:r>
                      <a:r>
                        <a:rPr kumimoji="0" lang="sr-Latn-CS" sz="1400" b="1" i="0" u="none" strike="noStrike" cap="none" normalizeH="0" baseline="0" smtClean="0">
                          <a:ln>
                            <a:noFill/>
                          </a:ln>
                          <a:solidFill>
                            <a:schemeClr val="bg1"/>
                          </a:solidFill>
                          <a:effectLst/>
                          <a:latin typeface="Arial" charset="0"/>
                          <a:ea typeface="Times New Roman" pitchFamily="18" charset="0"/>
                          <a:cs typeface="Arial" charset="0"/>
                        </a:rPr>
                        <a:t>__</a:t>
                      </a:r>
                    </a:p>
                    <a:p>
                      <a:pPr marL="177800" marR="0" lvl="0" indent="-1778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    </a:t>
                      </a:r>
                      <a:r>
                        <a:rPr kumimoji="0" lang="en-US" sz="1500" b="1" i="0" u="none" strike="noStrike" cap="none" normalizeH="0" baseline="0" smtClean="0">
                          <a:ln>
                            <a:noFill/>
                          </a:ln>
                          <a:solidFill>
                            <a:schemeClr val="bg1"/>
                          </a:solidFill>
                          <a:effectLst/>
                          <a:latin typeface="Arial" charset="0"/>
                          <a:ea typeface="Times New Roman" pitchFamily="18" charset="0"/>
                          <a:cs typeface="Arial" charset="0"/>
                        </a:rPr>
                        <a:t>- percepcija </a:t>
                      </a: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__________________________________________________________</a:t>
                      </a:r>
                      <a:r>
                        <a:rPr kumimoji="0" lang="sr-Latn-CS" sz="1400" b="1" i="0" u="none" strike="noStrike" cap="none" normalizeH="0" baseline="0" smtClean="0">
                          <a:ln>
                            <a:noFill/>
                          </a:ln>
                          <a:solidFill>
                            <a:schemeClr val="bg1"/>
                          </a:solidFill>
                          <a:effectLst/>
                          <a:latin typeface="Arial" charset="0"/>
                          <a:ea typeface="Times New Roman" pitchFamily="18" charset="0"/>
                          <a:cs typeface="Arial" charset="0"/>
                        </a:rPr>
                        <a:t>__</a:t>
                      </a:r>
                    </a:p>
                    <a:p>
                      <a:pPr marL="177800" marR="0" lvl="0" indent="-177800" algn="l" defTabSz="914400" rtl="0" eaLnBrk="0" fontAlgn="base" latinLnBrk="0" hangingPunct="0">
                        <a:lnSpc>
                          <a:spcPct val="100000"/>
                        </a:lnSpc>
                        <a:spcBef>
                          <a:spcPct val="0"/>
                        </a:spcBef>
                        <a:spcAft>
                          <a:spcPct val="0"/>
                        </a:spcAft>
                        <a:buClrTx/>
                        <a:buSzTx/>
                        <a:buFontTx/>
                        <a:buNone/>
                        <a:tabLst/>
                      </a:pPr>
                      <a:r>
                        <a:rPr kumimoji="0" lang="sr-Latn-CS" sz="1400" b="1" i="0" u="none" strike="noStrike" cap="none" normalizeH="0" baseline="0" smtClean="0">
                          <a:ln>
                            <a:noFill/>
                          </a:ln>
                          <a:solidFill>
                            <a:schemeClr val="bg1"/>
                          </a:solidFill>
                          <a:effectLst/>
                          <a:latin typeface="Arial" charset="0"/>
                          <a:ea typeface="Times New Roman" pitchFamily="18" charset="0"/>
                          <a:cs typeface="Arial" charset="0"/>
                        </a:rPr>
                        <a:t>	</a:t>
                      </a: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____________________________________________________________________</a:t>
                      </a:r>
                      <a:r>
                        <a:rPr kumimoji="0" lang="sr-Latn-CS" sz="1400" b="1" i="0" u="none" strike="noStrike" cap="none" normalizeH="0" baseline="0" smtClean="0">
                          <a:ln>
                            <a:noFill/>
                          </a:ln>
                          <a:solidFill>
                            <a:schemeClr val="bg1"/>
                          </a:solidFill>
                          <a:effectLst/>
                          <a:latin typeface="Arial" charset="0"/>
                          <a:ea typeface="Times New Roman" pitchFamily="18" charset="0"/>
                          <a:cs typeface="Arial" charset="0"/>
                        </a:rPr>
                        <a:t>____</a:t>
                      </a:r>
                    </a:p>
                    <a:p>
                      <a:pPr marL="177800" marR="0" lvl="0" indent="-177800" algn="l"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bg1"/>
                          </a:solidFill>
                          <a:effectLst/>
                          <a:latin typeface="Arial" charset="0"/>
                          <a:ea typeface="Times New Roman" pitchFamily="18" charset="0"/>
                          <a:cs typeface="Arial" charset="0"/>
                        </a:rPr>
                        <a:t>6. Devijacija o</a:t>
                      </a:r>
                      <a:r>
                        <a:rPr kumimoji="0" lang="sr-Latn-CS" sz="1500" b="1" i="0" u="none" strike="noStrike" cap="none" normalizeH="0" baseline="0" smtClean="0">
                          <a:ln>
                            <a:noFill/>
                          </a:ln>
                          <a:solidFill>
                            <a:schemeClr val="bg1"/>
                          </a:solidFill>
                          <a:effectLst/>
                          <a:latin typeface="Arial" charset="0"/>
                          <a:ea typeface="Times New Roman" pitchFamily="18" charset="0"/>
                          <a:cs typeface="Arial" charset="0"/>
                        </a:rPr>
                        <a:t>č</a:t>
                      </a:r>
                      <a:r>
                        <a:rPr kumimoji="0" lang="en-US" sz="1500" b="1" i="0" u="none" strike="noStrike" cap="none" normalizeH="0" baseline="0" smtClean="0">
                          <a:ln>
                            <a:noFill/>
                          </a:ln>
                          <a:solidFill>
                            <a:schemeClr val="bg1"/>
                          </a:solidFill>
                          <a:effectLst/>
                          <a:latin typeface="Arial" charset="0"/>
                          <a:ea typeface="Times New Roman" pitchFamily="18" charset="0"/>
                          <a:cs typeface="Arial" charset="0"/>
                        </a:rPr>
                        <a:t>nih jabu</a:t>
                      </a:r>
                      <a:r>
                        <a:rPr kumimoji="0" lang="sr-Latn-CS" sz="1500" b="1" i="0" u="none" strike="noStrike" cap="none" normalizeH="0" baseline="0" smtClean="0">
                          <a:ln>
                            <a:noFill/>
                          </a:ln>
                          <a:solidFill>
                            <a:schemeClr val="bg1"/>
                          </a:solidFill>
                          <a:effectLst/>
                          <a:latin typeface="Arial" charset="0"/>
                          <a:ea typeface="Times New Roman" pitchFamily="18" charset="0"/>
                          <a:cs typeface="Arial" charset="0"/>
                        </a:rPr>
                        <a:t>č</a:t>
                      </a:r>
                      <a:r>
                        <a:rPr kumimoji="0" lang="en-US" sz="1500" b="1" i="0" u="none" strike="noStrike" cap="none" normalizeH="0" baseline="0" smtClean="0">
                          <a:ln>
                            <a:noFill/>
                          </a:ln>
                          <a:solidFill>
                            <a:schemeClr val="bg1"/>
                          </a:solidFill>
                          <a:effectLst/>
                          <a:latin typeface="Arial" charset="0"/>
                          <a:ea typeface="Times New Roman" pitchFamily="18" charset="0"/>
                          <a:cs typeface="Arial" charset="0"/>
                        </a:rPr>
                        <a:t>ica (vremenski interval)</a:t>
                      </a:r>
                      <a:r>
                        <a:rPr kumimoji="0" lang="sr-Latn-CS" sz="1500" b="1" i="0" u="none" strike="noStrike" cap="none" normalizeH="0" baseline="0" smtClean="0">
                          <a:ln>
                            <a:noFill/>
                          </a:ln>
                          <a:solidFill>
                            <a:schemeClr val="bg1"/>
                          </a:solidFill>
                          <a:effectLst/>
                          <a:latin typeface="Arial" charset="0"/>
                          <a:ea typeface="Times New Roman" pitchFamily="18" charset="0"/>
                          <a:cs typeface="Arial" charset="0"/>
                        </a:rPr>
                        <a:t> </a:t>
                      </a: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______________________________</a:t>
                      </a:r>
                      <a:endParaRPr kumimoji="0" lang="sr-Latn-CS" sz="1400" b="1" i="0" u="none" strike="noStrike" cap="none" normalizeH="0" baseline="0" smtClean="0">
                        <a:ln>
                          <a:noFill/>
                        </a:ln>
                        <a:solidFill>
                          <a:schemeClr val="bg1"/>
                        </a:solidFill>
                        <a:effectLst/>
                        <a:latin typeface="Arial" charset="0"/>
                        <a:ea typeface="Times New Roman" pitchFamily="18" charset="0"/>
                        <a:cs typeface="Arial" charset="0"/>
                      </a:endParaRPr>
                    </a:p>
                    <a:p>
                      <a:pPr marL="177800" marR="0" lvl="0" indent="-177800" algn="l" defTabSz="914400" rtl="0" eaLnBrk="0" fontAlgn="base" latinLnBrk="0" hangingPunct="0">
                        <a:lnSpc>
                          <a:spcPct val="100000"/>
                        </a:lnSpc>
                        <a:spcBef>
                          <a:spcPct val="0"/>
                        </a:spcBef>
                        <a:spcAft>
                          <a:spcPct val="0"/>
                        </a:spcAft>
                        <a:buClrTx/>
                        <a:buSzTx/>
                        <a:buFontTx/>
                        <a:buNone/>
                        <a:tabLst/>
                      </a:pPr>
                      <a:r>
                        <a:rPr kumimoji="0" lang="sr-Latn-CS" sz="1400" b="1" i="0" u="none" strike="noStrike" cap="none" normalizeH="0" baseline="0" smtClean="0">
                          <a:ln>
                            <a:noFill/>
                          </a:ln>
                          <a:solidFill>
                            <a:schemeClr val="bg1"/>
                          </a:solidFill>
                          <a:effectLst/>
                          <a:latin typeface="Arial" charset="0"/>
                          <a:ea typeface="Times New Roman" pitchFamily="18" charset="0"/>
                          <a:cs typeface="Arial" charset="0"/>
                        </a:rPr>
                        <a:t>	</a:t>
                      </a: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____________________________________________________________________</a:t>
                      </a:r>
                      <a:r>
                        <a:rPr kumimoji="0" lang="sr-Latn-CS" sz="1400" b="1" i="0" u="none" strike="noStrike" cap="none" normalizeH="0" baseline="0" smtClean="0">
                          <a:ln>
                            <a:noFill/>
                          </a:ln>
                          <a:solidFill>
                            <a:schemeClr val="bg1"/>
                          </a:solidFill>
                          <a:effectLst/>
                          <a:latin typeface="Arial" charset="0"/>
                          <a:ea typeface="Times New Roman" pitchFamily="18" charset="0"/>
                          <a:cs typeface="Arial" charset="0"/>
                        </a:rPr>
                        <a:t>____</a:t>
                      </a:r>
                    </a:p>
                    <a:p>
                      <a:pPr marL="177800" marR="0" lvl="0" indent="-1778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7. Uspostavljanje balansa u sede</a:t>
                      </a:r>
                      <a:r>
                        <a:rPr kumimoji="0" lang="sr-Latn-CS" sz="1400" b="1" i="0" u="none" strike="noStrike" cap="none" normalizeH="0" baseline="0" smtClean="0">
                          <a:ln>
                            <a:noFill/>
                          </a:ln>
                          <a:solidFill>
                            <a:schemeClr val="bg1"/>
                          </a:solidFill>
                          <a:effectLst/>
                          <a:latin typeface="Arial" charset="0"/>
                          <a:ea typeface="Times New Roman" pitchFamily="18" charset="0"/>
                          <a:cs typeface="Arial" charset="0"/>
                        </a:rPr>
                        <a:t>ć</a:t>
                      </a: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em polo</a:t>
                      </a:r>
                      <a:r>
                        <a:rPr kumimoji="0" lang="sr-Latn-CS" sz="1400" b="1" i="0" u="none" strike="noStrike" cap="none" normalizeH="0" baseline="0" smtClean="0">
                          <a:ln>
                            <a:noFill/>
                          </a:ln>
                          <a:solidFill>
                            <a:schemeClr val="bg1"/>
                          </a:solidFill>
                          <a:effectLst/>
                          <a:latin typeface="Arial" charset="0"/>
                          <a:ea typeface="Times New Roman" pitchFamily="18" charset="0"/>
                          <a:cs typeface="Arial" charset="0"/>
                        </a:rPr>
                        <a:t>ž</a:t>
                      </a: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aju _________________________________</a:t>
                      </a:r>
                      <a:r>
                        <a:rPr kumimoji="0" lang="sr-Latn-CS" sz="1400" b="1" i="0" u="none" strike="noStrike" cap="none" normalizeH="0" baseline="0" smtClean="0">
                          <a:ln>
                            <a:noFill/>
                          </a:ln>
                          <a:solidFill>
                            <a:schemeClr val="bg1"/>
                          </a:solidFill>
                          <a:effectLst/>
                          <a:latin typeface="Arial" charset="0"/>
                          <a:ea typeface="Times New Roman" pitchFamily="18" charset="0"/>
                          <a:cs typeface="Arial" charset="0"/>
                        </a:rPr>
                        <a:t>_</a:t>
                      </a: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      </a:t>
                      </a:r>
                      <a:endParaRPr kumimoji="0" lang="sr-Latn-CS" sz="1400" b="1" i="0" u="none" strike="noStrike" cap="none" normalizeH="0" baseline="0" smtClean="0">
                        <a:ln>
                          <a:noFill/>
                        </a:ln>
                        <a:solidFill>
                          <a:schemeClr val="bg1"/>
                        </a:solidFill>
                        <a:effectLst/>
                        <a:latin typeface="Arial" charset="0"/>
                        <a:ea typeface="Times New Roman" pitchFamily="18" charset="0"/>
                        <a:cs typeface="Arial" charset="0"/>
                      </a:endParaRPr>
                    </a:p>
                    <a:p>
                      <a:pPr marL="177800" marR="0" lvl="0" indent="-177800" algn="l" defTabSz="914400" rtl="0" eaLnBrk="0" fontAlgn="base" latinLnBrk="0" hangingPunct="0">
                        <a:lnSpc>
                          <a:spcPct val="100000"/>
                        </a:lnSpc>
                        <a:spcBef>
                          <a:spcPct val="0"/>
                        </a:spcBef>
                        <a:spcAft>
                          <a:spcPct val="0"/>
                        </a:spcAft>
                        <a:buClrTx/>
                        <a:buSzTx/>
                        <a:buFontTx/>
                        <a:buNone/>
                        <a:tabLst/>
                      </a:pPr>
                      <a:r>
                        <a:rPr kumimoji="0" lang="sr-Latn-CS" sz="1400" b="1" i="0" u="none" strike="noStrike" cap="none" normalizeH="0" baseline="0" smtClean="0">
                          <a:ln>
                            <a:noFill/>
                          </a:ln>
                          <a:solidFill>
                            <a:schemeClr val="bg1"/>
                          </a:solidFill>
                          <a:effectLst/>
                          <a:latin typeface="Arial" charset="0"/>
                          <a:ea typeface="Times New Roman" pitchFamily="18" charset="0"/>
                          <a:cs typeface="Arial" charset="0"/>
                        </a:rPr>
                        <a:t>	</a:t>
                      </a: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____________________________________________________________________</a:t>
                      </a:r>
                      <a:r>
                        <a:rPr kumimoji="0" lang="sr-Latn-CS" sz="1400" b="1" i="0" u="none" strike="noStrike" cap="none" normalizeH="0" baseline="0" smtClean="0">
                          <a:ln>
                            <a:noFill/>
                          </a:ln>
                          <a:solidFill>
                            <a:schemeClr val="bg1"/>
                          </a:solidFill>
                          <a:effectLst/>
                          <a:latin typeface="Arial" charset="0"/>
                          <a:ea typeface="Times New Roman" pitchFamily="18" charset="0"/>
                          <a:cs typeface="Arial" charset="0"/>
                        </a:rPr>
                        <a:t>____</a:t>
                      </a:r>
                    </a:p>
                    <a:p>
                      <a:pPr marL="177800" marR="0" lvl="0" indent="-1778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8. Vertikalizacija ________________________________________________________</a:t>
                      </a:r>
                      <a:r>
                        <a:rPr kumimoji="0" lang="sr-Latn-CS" sz="1400" b="1" i="0" u="none" strike="noStrike" cap="none" normalizeH="0" baseline="0" smtClean="0">
                          <a:ln>
                            <a:noFill/>
                          </a:ln>
                          <a:solidFill>
                            <a:schemeClr val="bg1"/>
                          </a:solidFill>
                          <a:effectLst/>
                          <a:latin typeface="Arial" charset="0"/>
                          <a:ea typeface="Times New Roman" pitchFamily="18" charset="0"/>
                          <a:cs typeface="Arial" charset="0"/>
                        </a:rPr>
                        <a:t>___</a:t>
                      </a:r>
                    </a:p>
                    <a:p>
                      <a:pPr marL="177800" marR="0" lvl="0" indent="-177800" algn="l" defTabSz="914400" rtl="0" eaLnBrk="0" fontAlgn="base" latinLnBrk="0" hangingPunct="0">
                        <a:lnSpc>
                          <a:spcPct val="100000"/>
                        </a:lnSpc>
                        <a:spcBef>
                          <a:spcPct val="0"/>
                        </a:spcBef>
                        <a:spcAft>
                          <a:spcPct val="0"/>
                        </a:spcAft>
                        <a:buClrTx/>
                        <a:buSzTx/>
                        <a:buFontTx/>
                        <a:buNone/>
                        <a:tabLst/>
                      </a:pPr>
                      <a:r>
                        <a:rPr kumimoji="0" lang="sr-Latn-CS" sz="1400" b="1" i="0" u="none" strike="noStrike" cap="none" normalizeH="0" baseline="0" smtClean="0">
                          <a:ln>
                            <a:noFill/>
                          </a:ln>
                          <a:solidFill>
                            <a:schemeClr val="bg1"/>
                          </a:solidFill>
                          <a:effectLst/>
                          <a:latin typeface="Arial" charset="0"/>
                          <a:ea typeface="Times New Roman" pitchFamily="18" charset="0"/>
                          <a:cs typeface="Arial" charset="0"/>
                        </a:rPr>
                        <a:t>	</a:t>
                      </a: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____________________________________________________________________</a:t>
                      </a:r>
                      <a:r>
                        <a:rPr kumimoji="0" lang="sr-Latn-CS" sz="1400" b="1" i="0" u="none" strike="noStrike" cap="none" normalizeH="0" baseline="0" smtClean="0">
                          <a:ln>
                            <a:noFill/>
                          </a:ln>
                          <a:solidFill>
                            <a:schemeClr val="bg1"/>
                          </a:solidFill>
                          <a:effectLst/>
                          <a:latin typeface="Arial" charset="0"/>
                          <a:ea typeface="Times New Roman" pitchFamily="18" charset="0"/>
                          <a:cs typeface="Arial" charset="0"/>
                        </a:rPr>
                        <a:t>____</a:t>
                      </a:r>
                    </a:p>
                    <a:p>
                      <a:pPr marL="177800" marR="0" lvl="0" indent="-1778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9. Kontrola sfinktera _____________________________________________________</a:t>
                      </a:r>
                      <a:r>
                        <a:rPr kumimoji="0" lang="sr-Latn-CS" sz="1400" b="1" i="0" u="none" strike="noStrike" cap="none" normalizeH="0" baseline="0" smtClean="0">
                          <a:ln>
                            <a:noFill/>
                          </a:ln>
                          <a:solidFill>
                            <a:schemeClr val="bg1"/>
                          </a:solidFill>
                          <a:effectLst/>
                          <a:latin typeface="Arial" charset="0"/>
                          <a:ea typeface="Times New Roman" pitchFamily="18" charset="0"/>
                          <a:cs typeface="Arial" charset="0"/>
                        </a:rPr>
                        <a:t>___</a:t>
                      </a:r>
                    </a:p>
                    <a:p>
                      <a:pPr marL="177800" marR="0" lvl="0" indent="-177800" algn="l" defTabSz="914400" rtl="0" eaLnBrk="0" fontAlgn="base" latinLnBrk="0" hangingPunct="0">
                        <a:lnSpc>
                          <a:spcPct val="100000"/>
                        </a:lnSpc>
                        <a:spcBef>
                          <a:spcPct val="0"/>
                        </a:spcBef>
                        <a:spcAft>
                          <a:spcPct val="0"/>
                        </a:spcAft>
                        <a:buClrTx/>
                        <a:buSzTx/>
                        <a:buFontTx/>
                        <a:buNone/>
                        <a:tabLst/>
                      </a:pPr>
                      <a:r>
                        <a:rPr kumimoji="0" lang="sr-Latn-CS" sz="1400" b="1" i="0" u="none" strike="noStrike" cap="none" normalizeH="0" baseline="0" smtClean="0">
                          <a:ln>
                            <a:noFill/>
                          </a:ln>
                          <a:solidFill>
                            <a:schemeClr val="bg1"/>
                          </a:solidFill>
                          <a:effectLst/>
                          <a:latin typeface="Arial" charset="0"/>
                          <a:ea typeface="Times New Roman" pitchFamily="18" charset="0"/>
                          <a:cs typeface="Arial" charset="0"/>
                        </a:rPr>
                        <a:t>	</a:t>
                      </a: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__</a:t>
                      </a:r>
                      <a:r>
                        <a:rPr kumimoji="0" lang="sr-Latn-CS" sz="1400" b="1" i="0" u="none" strike="noStrike" cap="none" normalizeH="0" baseline="0" smtClean="0">
                          <a:ln>
                            <a:noFill/>
                          </a:ln>
                          <a:solidFill>
                            <a:schemeClr val="bg1"/>
                          </a:solidFill>
                          <a:effectLst/>
                          <a:latin typeface="Arial" charset="0"/>
                          <a:ea typeface="Times New Roman" pitchFamily="18" charset="0"/>
                          <a:cs typeface="Arial" charset="0"/>
                        </a:rPr>
                        <a:t>____</a:t>
                      </a: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__________________________________________________________________</a:t>
                      </a:r>
                      <a:endParaRPr kumimoji="0" lang="sr-Latn-CS" sz="1400" b="1" i="0" u="none" strike="noStrike" cap="none" normalizeH="0" baseline="0" smtClean="0">
                        <a:ln>
                          <a:noFill/>
                        </a:ln>
                        <a:solidFill>
                          <a:schemeClr val="bg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bl>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3"/>
          <p:cNvSpPr>
            <a:spLocks noGrp="1"/>
          </p:cNvSpPr>
          <p:nvPr>
            <p:ph type="ftr" sz="quarter" idx="11"/>
          </p:nvPr>
        </p:nvSpPr>
        <p:spPr>
          <a:xfrm>
            <a:off x="914400" y="6324600"/>
            <a:ext cx="1905000" cy="457200"/>
          </a:xfrm>
          <a:noFill/>
        </p:spPr>
        <p:txBody>
          <a:bodyPr/>
          <a:lstStyle/>
          <a:p>
            <a:pPr algn="l"/>
            <a:fld id="{4B50783D-B0A8-44A0-8081-F48CB25DDC1A}" type="slidenum">
              <a:rPr lang="sr-Latn-CS" smtClean="0"/>
              <a:pPr algn="l"/>
              <a:t>54</a:t>
            </a:fld>
            <a:endParaRPr lang="sr-Latn-CS" smtClean="0"/>
          </a:p>
        </p:txBody>
      </p:sp>
      <p:sp>
        <p:nvSpPr>
          <p:cNvPr id="48131" name="Rectangle 2"/>
          <p:cNvSpPr>
            <a:spLocks noGrp="1" noChangeArrowheads="1"/>
          </p:cNvSpPr>
          <p:nvPr>
            <p:ph type="title"/>
          </p:nvPr>
        </p:nvSpPr>
        <p:spPr/>
        <p:txBody>
          <a:bodyPr/>
          <a:lstStyle/>
          <a:p>
            <a:pPr algn="ctr"/>
            <a:r>
              <a:rPr lang="hr-HR" sz="1800" smtClean="0">
                <a:solidFill>
                  <a:schemeClr val="hlink"/>
                </a:solidFill>
                <a:latin typeface="Times New Roman" pitchFamily="18" charset="0"/>
                <a:cs typeface="Times New Roman" pitchFamily="18" charset="0"/>
              </a:rPr>
              <a:t>Obrazac broj </a:t>
            </a:r>
            <a:r>
              <a:rPr lang="en-US" sz="1800" smtClean="0">
                <a:solidFill>
                  <a:schemeClr val="hlink"/>
                </a:solidFill>
                <a:latin typeface="Times New Roman" pitchFamily="18" charset="0"/>
                <a:cs typeface="Times New Roman" pitchFamily="18" charset="0"/>
              </a:rPr>
              <a:t>5</a:t>
            </a:r>
            <a:r>
              <a:rPr lang="hr-HR" sz="1800" smtClean="0">
                <a:solidFill>
                  <a:schemeClr val="hlink"/>
                </a:solidFill>
                <a:latin typeface="Times New Roman" pitchFamily="18" charset="0"/>
                <a:cs typeface="Times New Roman" pitchFamily="18" charset="0"/>
              </a:rPr>
              <a:t>.</a:t>
            </a:r>
            <a:r>
              <a:rPr lang="hr-HR" sz="2800" smtClean="0">
                <a:solidFill>
                  <a:schemeClr val="hlink"/>
                </a:solidFill>
                <a:latin typeface="Times New Roman" pitchFamily="18" charset="0"/>
                <a:cs typeface="Times New Roman" pitchFamily="18" charset="0"/>
              </a:rPr>
              <a:t> </a:t>
            </a:r>
            <a:r>
              <a:rPr lang="en-US" sz="3800" smtClean="0">
                <a:solidFill>
                  <a:schemeClr val="hlink"/>
                </a:solidFill>
                <a:latin typeface="Times New Roman" pitchFamily="18" charset="0"/>
                <a:cs typeface="Times New Roman" pitchFamily="18" charset="0"/>
              </a:rPr>
              <a:t>DOPUNSKE ANALIZE</a:t>
            </a:r>
            <a:r>
              <a:rPr lang="sr-Latn-CS" smtClean="0">
                <a:latin typeface="Times New Roman" pitchFamily="18" charset="0"/>
                <a:cs typeface="Times New Roman" pitchFamily="18" charset="0"/>
              </a:rPr>
              <a:t> </a:t>
            </a:r>
          </a:p>
        </p:txBody>
      </p:sp>
      <p:sp>
        <p:nvSpPr>
          <p:cNvPr id="48132" name="Rectangle 4"/>
          <p:cNvSpPr>
            <a:spLocks noChangeArrowheads="1"/>
          </p:cNvSpPr>
          <p:nvPr/>
        </p:nvSpPr>
        <p:spPr bwMode="auto">
          <a:xfrm>
            <a:off x="1066800" y="1981200"/>
            <a:ext cx="8077200" cy="4114800"/>
          </a:xfrm>
          <a:prstGeom prst="rect">
            <a:avLst/>
          </a:prstGeom>
          <a:noFill/>
          <a:ln w="9525">
            <a:noFill/>
            <a:miter lim="800000"/>
            <a:headEnd/>
            <a:tailEnd/>
          </a:ln>
        </p:spPr>
        <p:txBody>
          <a:bodyPr/>
          <a:lstStyle/>
          <a:p>
            <a:pPr marL="342900" indent="-342900">
              <a:spcBef>
                <a:spcPct val="95000"/>
              </a:spcBef>
              <a:buClr>
                <a:schemeClr val="hlink"/>
              </a:buClr>
              <a:buSzPct val="70000"/>
              <a:buFont typeface="Wingdings" pitchFamily="2" charset="2"/>
              <a:buNone/>
            </a:pPr>
            <a:endParaRPr lang="en-US"/>
          </a:p>
        </p:txBody>
      </p:sp>
      <p:graphicFrame>
        <p:nvGraphicFramePr>
          <p:cNvPr id="246816" name="Group 32"/>
          <p:cNvGraphicFramePr>
            <a:graphicFrameLocks noGrp="1"/>
          </p:cNvGraphicFramePr>
          <p:nvPr>
            <p:ph idx="1"/>
          </p:nvPr>
        </p:nvGraphicFramePr>
        <p:xfrm>
          <a:off x="1066800" y="1981200"/>
          <a:ext cx="7543800" cy="4434840"/>
        </p:xfrm>
        <a:graphic>
          <a:graphicData uri="http://schemas.openxmlformats.org/drawingml/2006/table">
            <a:tbl>
              <a:tblPr/>
              <a:tblGrid>
                <a:gridCol w="7543800"/>
              </a:tblGrid>
              <a:tr h="3535363">
                <a:tc>
                  <a:txBody>
                    <a:bodyPr/>
                    <a:lstStyle/>
                    <a:p>
                      <a:pPr marL="342900" marR="0" lvl="0" indent="-342900" algn="l" defTabSz="914400" rtl="0" eaLnBrk="1" fontAlgn="base" latinLnBrk="0" hangingPunct="1">
                        <a:lnSpc>
                          <a:spcPct val="100000"/>
                        </a:lnSpc>
                        <a:spcBef>
                          <a:spcPct val="35000"/>
                        </a:spcBef>
                        <a:spcAft>
                          <a:spcPct val="0"/>
                        </a:spcAft>
                        <a:buClrTx/>
                        <a:buSzTx/>
                        <a:buFontTx/>
                        <a:buNone/>
                        <a:tabLst/>
                      </a:pPr>
                      <a:r>
                        <a:rPr kumimoji="0" lang="en-US" sz="1500" b="1" i="0" u="none" strike="noStrike" cap="none" normalizeH="0" baseline="0" smtClean="0">
                          <a:ln>
                            <a:noFill/>
                          </a:ln>
                          <a:solidFill>
                            <a:schemeClr val="bg1"/>
                          </a:solidFill>
                          <a:effectLst/>
                          <a:latin typeface="Arial" charset="0"/>
                          <a:ea typeface="Times New Roman" pitchFamily="18" charset="0"/>
                          <a:cs typeface="Arial" charset="0"/>
                        </a:rPr>
                        <a:t>CT endokranijuma</a:t>
                      </a: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 ________________________________________</a:t>
                      </a:r>
                      <a:r>
                        <a:rPr kumimoji="0" lang="sr-Latn-CS" sz="1400" b="1" i="0" u="none" strike="noStrike" cap="none" normalizeH="0" baseline="0" smtClean="0">
                          <a:ln>
                            <a:noFill/>
                          </a:ln>
                          <a:solidFill>
                            <a:schemeClr val="bg1"/>
                          </a:solidFill>
                          <a:effectLst/>
                          <a:latin typeface="Arial" charset="0"/>
                          <a:ea typeface="Times New Roman" pitchFamily="18" charset="0"/>
                          <a:cs typeface="Arial" charset="0"/>
                        </a:rPr>
                        <a:t>_</a:t>
                      </a: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_______________</a:t>
                      </a:r>
                      <a:endParaRPr kumimoji="0" lang="sr-Latn-CS" sz="1400" b="1" i="0" u="none" strike="noStrike" cap="none" normalizeH="0" baseline="0" smtClean="0">
                        <a:ln>
                          <a:noFill/>
                        </a:ln>
                        <a:solidFill>
                          <a:schemeClr val="bg1"/>
                        </a:solidFill>
                        <a:effectLst/>
                        <a:latin typeface="Arial" charset="0"/>
                        <a:ea typeface="Times New Roman" pitchFamily="18" charset="0"/>
                        <a:cs typeface="Arial" charset="0"/>
                      </a:endParaRPr>
                    </a:p>
                    <a:p>
                      <a:pPr marL="342900" marR="0" lvl="0" indent="-342900" algn="l" defTabSz="914400" rtl="0" eaLnBrk="0" fontAlgn="base" latinLnBrk="0" hangingPunct="0">
                        <a:lnSpc>
                          <a:spcPct val="100000"/>
                        </a:lnSpc>
                        <a:spcBef>
                          <a:spcPct val="3500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_______________________________________________________</a:t>
                      </a:r>
                      <a:r>
                        <a:rPr kumimoji="0" lang="sr-Latn-CS" sz="1400" b="1" i="0" u="none" strike="noStrike" cap="none" normalizeH="0" baseline="0" smtClean="0">
                          <a:ln>
                            <a:noFill/>
                          </a:ln>
                          <a:solidFill>
                            <a:schemeClr val="bg1"/>
                          </a:solidFill>
                          <a:effectLst/>
                          <a:latin typeface="Arial" charset="0"/>
                          <a:ea typeface="Times New Roman" pitchFamily="18" charset="0"/>
                          <a:cs typeface="Arial" charset="0"/>
                        </a:rPr>
                        <a:t>__</a:t>
                      </a: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________________</a:t>
                      </a:r>
                      <a:endParaRPr kumimoji="0" lang="sr-Latn-CS" sz="1400" b="1" i="0" u="none" strike="noStrike" cap="none" normalizeH="0" baseline="0" smtClean="0">
                        <a:ln>
                          <a:noFill/>
                        </a:ln>
                        <a:solidFill>
                          <a:schemeClr val="bg1"/>
                        </a:solidFill>
                        <a:effectLst/>
                        <a:latin typeface="Arial" charset="0"/>
                        <a:ea typeface="Times New Roman" pitchFamily="18" charset="0"/>
                        <a:cs typeface="Arial" charset="0"/>
                      </a:endParaRPr>
                    </a:p>
                    <a:p>
                      <a:pPr marL="342900" marR="0" lvl="0" indent="-342900" algn="l" defTabSz="914400" rtl="0" eaLnBrk="0" fontAlgn="base" latinLnBrk="0" hangingPunct="0">
                        <a:lnSpc>
                          <a:spcPct val="100000"/>
                        </a:lnSpc>
                        <a:spcBef>
                          <a:spcPct val="3500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__________________________________________________________</a:t>
                      </a:r>
                      <a:r>
                        <a:rPr kumimoji="0" lang="sr-Latn-CS" sz="1400" b="1" i="0" u="none" strike="noStrike" cap="none" normalizeH="0" baseline="0" smtClean="0">
                          <a:ln>
                            <a:noFill/>
                          </a:ln>
                          <a:solidFill>
                            <a:schemeClr val="bg1"/>
                          </a:solidFill>
                          <a:effectLst/>
                          <a:latin typeface="Arial" charset="0"/>
                          <a:ea typeface="Times New Roman" pitchFamily="18" charset="0"/>
                          <a:cs typeface="Arial" charset="0"/>
                        </a:rPr>
                        <a:t>__</a:t>
                      </a: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_____________</a:t>
                      </a:r>
                      <a:endParaRPr kumimoji="0" lang="sr-Latn-CS" sz="1400" b="1" i="0" u="none" strike="noStrike" cap="none" normalizeH="0" baseline="0" smtClean="0">
                        <a:ln>
                          <a:noFill/>
                        </a:ln>
                        <a:solidFill>
                          <a:schemeClr val="bg1"/>
                        </a:solidFill>
                        <a:effectLst/>
                        <a:latin typeface="Arial" charset="0"/>
                        <a:ea typeface="Times New Roman" pitchFamily="18" charset="0"/>
                        <a:cs typeface="Arial" charset="0"/>
                      </a:endParaRPr>
                    </a:p>
                    <a:p>
                      <a:pPr marL="342900" marR="0" lvl="0" indent="-342900" algn="l" defTabSz="914400" rtl="0" eaLnBrk="0" fontAlgn="base" latinLnBrk="0" hangingPunct="0">
                        <a:lnSpc>
                          <a:spcPct val="100000"/>
                        </a:lnSpc>
                        <a:spcBef>
                          <a:spcPct val="35000"/>
                        </a:spcBef>
                        <a:spcAft>
                          <a:spcPct val="0"/>
                        </a:spcAft>
                        <a:buClrTx/>
                        <a:buSzTx/>
                        <a:buFontTx/>
                        <a:buNone/>
                        <a:tabLst/>
                      </a:pPr>
                      <a:r>
                        <a:rPr kumimoji="0" lang="en-US" sz="1500" b="1" i="0" u="none" strike="noStrike" cap="none" normalizeH="0" baseline="0" smtClean="0">
                          <a:ln>
                            <a:noFill/>
                          </a:ln>
                          <a:solidFill>
                            <a:schemeClr val="bg1"/>
                          </a:solidFill>
                          <a:effectLst/>
                          <a:latin typeface="Arial" charset="0"/>
                          <a:ea typeface="Times New Roman" pitchFamily="18" charset="0"/>
                          <a:cs typeface="Arial" charset="0"/>
                        </a:rPr>
                        <a:t>Laboratorijske analize</a:t>
                      </a: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 _____________________________________________________</a:t>
                      </a:r>
                      <a:endParaRPr kumimoji="0" lang="sr-Latn-CS" sz="1400" b="1" i="0" u="none" strike="noStrike" cap="none" normalizeH="0" baseline="0" smtClean="0">
                        <a:ln>
                          <a:noFill/>
                        </a:ln>
                        <a:solidFill>
                          <a:schemeClr val="bg1"/>
                        </a:solidFill>
                        <a:effectLst/>
                        <a:latin typeface="Arial" charset="0"/>
                        <a:ea typeface="Times New Roman" pitchFamily="18" charset="0"/>
                        <a:cs typeface="Arial" charset="0"/>
                      </a:endParaRPr>
                    </a:p>
                    <a:p>
                      <a:pPr marL="342900" marR="0" lvl="0" indent="-342900" algn="l" defTabSz="914400" rtl="0" eaLnBrk="0" fontAlgn="base" latinLnBrk="0" hangingPunct="0">
                        <a:lnSpc>
                          <a:spcPct val="100000"/>
                        </a:lnSpc>
                        <a:spcBef>
                          <a:spcPct val="3500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____________________________________________________________</a:t>
                      </a:r>
                      <a:r>
                        <a:rPr kumimoji="0" lang="sr-Latn-CS" sz="1400" b="1" i="0" u="none" strike="noStrike" cap="none" normalizeH="0" baseline="0" smtClean="0">
                          <a:ln>
                            <a:noFill/>
                          </a:ln>
                          <a:solidFill>
                            <a:schemeClr val="bg1"/>
                          </a:solidFill>
                          <a:effectLst/>
                          <a:latin typeface="Arial" charset="0"/>
                          <a:ea typeface="Times New Roman" pitchFamily="18" charset="0"/>
                          <a:cs typeface="Arial" charset="0"/>
                        </a:rPr>
                        <a:t>___</a:t>
                      </a: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___________</a:t>
                      </a:r>
                      <a:endParaRPr kumimoji="0" lang="sr-Latn-CS" sz="1400" b="1" i="0" u="none" strike="noStrike" cap="none" normalizeH="0" baseline="0" smtClean="0">
                        <a:ln>
                          <a:noFill/>
                        </a:ln>
                        <a:solidFill>
                          <a:schemeClr val="bg1"/>
                        </a:solidFill>
                        <a:effectLst/>
                        <a:latin typeface="Arial" charset="0"/>
                        <a:ea typeface="Times New Roman" pitchFamily="18" charset="0"/>
                        <a:cs typeface="Arial" charset="0"/>
                      </a:endParaRPr>
                    </a:p>
                    <a:p>
                      <a:pPr marL="342900" marR="0" lvl="0" indent="-342900" algn="l" defTabSz="914400" rtl="0" eaLnBrk="0" fontAlgn="base" latinLnBrk="0" hangingPunct="0">
                        <a:lnSpc>
                          <a:spcPct val="100000"/>
                        </a:lnSpc>
                        <a:spcBef>
                          <a:spcPct val="3500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_______________________________________________________________</a:t>
                      </a:r>
                      <a:r>
                        <a:rPr kumimoji="0" lang="sr-Latn-CS" sz="1400" b="1" i="0" u="none" strike="noStrike" cap="none" normalizeH="0" baseline="0" smtClean="0">
                          <a:ln>
                            <a:noFill/>
                          </a:ln>
                          <a:solidFill>
                            <a:schemeClr val="bg1"/>
                          </a:solidFill>
                          <a:effectLst/>
                          <a:latin typeface="Arial" charset="0"/>
                          <a:ea typeface="Times New Roman" pitchFamily="18" charset="0"/>
                          <a:cs typeface="Arial" charset="0"/>
                        </a:rPr>
                        <a:t>___</a:t>
                      </a: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________</a:t>
                      </a:r>
                      <a:endParaRPr kumimoji="0" lang="sr-Latn-CS" sz="1400" b="1" i="0" u="none" strike="noStrike" cap="none" normalizeH="0" baseline="0" smtClean="0">
                        <a:ln>
                          <a:noFill/>
                        </a:ln>
                        <a:solidFill>
                          <a:schemeClr val="bg1"/>
                        </a:solidFill>
                        <a:effectLst/>
                        <a:latin typeface="Arial" charset="0"/>
                        <a:ea typeface="Times New Roman" pitchFamily="18" charset="0"/>
                        <a:cs typeface="Arial" charset="0"/>
                      </a:endParaRPr>
                    </a:p>
                    <a:p>
                      <a:pPr marL="342900" marR="0" lvl="0" indent="-342900" algn="l" defTabSz="914400" rtl="0" eaLnBrk="0" fontAlgn="base" latinLnBrk="0" hangingPunct="0">
                        <a:lnSpc>
                          <a:spcPct val="100000"/>
                        </a:lnSpc>
                        <a:spcBef>
                          <a:spcPct val="35000"/>
                        </a:spcBef>
                        <a:spcAft>
                          <a:spcPct val="0"/>
                        </a:spcAft>
                        <a:buClrTx/>
                        <a:buSzTx/>
                        <a:buFontTx/>
                        <a:buNone/>
                        <a:tabLst/>
                      </a:pPr>
                      <a:r>
                        <a:rPr kumimoji="0" lang="en-US" sz="1500" b="1" i="0" u="none" strike="noStrike" cap="none" normalizeH="0" baseline="0" smtClean="0">
                          <a:ln>
                            <a:noFill/>
                          </a:ln>
                          <a:solidFill>
                            <a:schemeClr val="bg1"/>
                          </a:solidFill>
                          <a:effectLst/>
                          <a:latin typeface="Arial" charset="0"/>
                          <a:ea typeface="Times New Roman" pitchFamily="18" charset="0"/>
                          <a:cs typeface="Arial" charset="0"/>
                        </a:rPr>
                        <a:t>Oftalmološki pregled</a:t>
                      </a: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 ______________________________________________</a:t>
                      </a:r>
                      <a:r>
                        <a:rPr kumimoji="0" lang="sr-Latn-CS" sz="1400" b="1" i="0" u="none" strike="noStrike" cap="none" normalizeH="0" baseline="0" smtClean="0">
                          <a:ln>
                            <a:noFill/>
                          </a:ln>
                          <a:solidFill>
                            <a:schemeClr val="bg1"/>
                          </a:solidFill>
                          <a:effectLst/>
                          <a:latin typeface="Arial" charset="0"/>
                          <a:ea typeface="Times New Roman" pitchFamily="18" charset="0"/>
                          <a:cs typeface="Arial" charset="0"/>
                        </a:rPr>
                        <a:t>_</a:t>
                      </a: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_______</a:t>
                      </a:r>
                      <a:endParaRPr kumimoji="0" lang="sr-Latn-CS" sz="1400" b="1" i="0" u="none" strike="noStrike" cap="none" normalizeH="0" baseline="0" smtClean="0">
                        <a:ln>
                          <a:noFill/>
                        </a:ln>
                        <a:solidFill>
                          <a:schemeClr val="bg1"/>
                        </a:solidFill>
                        <a:effectLst/>
                        <a:latin typeface="Arial" charset="0"/>
                        <a:ea typeface="Times New Roman" pitchFamily="18" charset="0"/>
                        <a:cs typeface="Arial" charset="0"/>
                      </a:endParaRPr>
                    </a:p>
                    <a:p>
                      <a:pPr marL="342900" marR="0" lvl="0" indent="-342900" algn="l" defTabSz="914400" rtl="0" eaLnBrk="0" fontAlgn="base" latinLnBrk="0" hangingPunct="0">
                        <a:lnSpc>
                          <a:spcPct val="100000"/>
                        </a:lnSpc>
                        <a:spcBef>
                          <a:spcPct val="3500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___________________________________________________________________</a:t>
                      </a:r>
                      <a:r>
                        <a:rPr kumimoji="0" lang="sr-Latn-CS" sz="1400" b="1" i="0" u="none" strike="noStrike" cap="none" normalizeH="0" baseline="0" smtClean="0">
                          <a:ln>
                            <a:noFill/>
                          </a:ln>
                          <a:solidFill>
                            <a:schemeClr val="bg1"/>
                          </a:solidFill>
                          <a:effectLst/>
                          <a:latin typeface="Arial" charset="0"/>
                          <a:ea typeface="Times New Roman" pitchFamily="18" charset="0"/>
                          <a:cs typeface="Arial" charset="0"/>
                        </a:rPr>
                        <a:t>__</a:t>
                      </a: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____</a:t>
                      </a:r>
                      <a:endParaRPr kumimoji="0" lang="sr-Latn-CS" sz="1400" b="1" i="0" u="none" strike="noStrike" cap="none" normalizeH="0" baseline="0" smtClean="0">
                        <a:ln>
                          <a:noFill/>
                        </a:ln>
                        <a:solidFill>
                          <a:schemeClr val="bg1"/>
                        </a:solidFill>
                        <a:effectLst/>
                        <a:latin typeface="Arial" charset="0"/>
                        <a:ea typeface="Times New Roman" pitchFamily="18" charset="0"/>
                        <a:cs typeface="Arial" charset="0"/>
                      </a:endParaRPr>
                    </a:p>
                    <a:p>
                      <a:pPr marL="342900" marR="0" lvl="0" indent="-342900" algn="l" defTabSz="914400" rtl="0" eaLnBrk="0" fontAlgn="base" latinLnBrk="0" hangingPunct="0">
                        <a:lnSpc>
                          <a:spcPct val="100000"/>
                        </a:lnSpc>
                        <a:spcBef>
                          <a:spcPct val="3500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_____________________________________________________________________</a:t>
                      </a:r>
                      <a:r>
                        <a:rPr kumimoji="0" lang="sr-Latn-CS" sz="1400" b="1" i="0" u="none" strike="noStrike" cap="none" normalizeH="0" baseline="0" smtClean="0">
                          <a:ln>
                            <a:noFill/>
                          </a:ln>
                          <a:solidFill>
                            <a:schemeClr val="bg1"/>
                          </a:solidFill>
                          <a:effectLst/>
                          <a:latin typeface="Arial" charset="0"/>
                          <a:ea typeface="Times New Roman" pitchFamily="18" charset="0"/>
                          <a:cs typeface="Arial" charset="0"/>
                        </a:rPr>
                        <a:t>__</a:t>
                      </a: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__</a:t>
                      </a:r>
                      <a:endParaRPr kumimoji="0" lang="sr-Latn-CS" sz="1400" b="1" i="0" u="none" strike="noStrike" cap="none" normalizeH="0" baseline="0" smtClean="0">
                        <a:ln>
                          <a:noFill/>
                        </a:ln>
                        <a:solidFill>
                          <a:schemeClr val="bg1"/>
                        </a:solidFill>
                        <a:effectLst/>
                        <a:latin typeface="Arial" charset="0"/>
                        <a:ea typeface="Times New Roman" pitchFamily="18" charset="0"/>
                        <a:cs typeface="Arial" charset="0"/>
                      </a:endParaRPr>
                    </a:p>
                    <a:p>
                      <a:pPr marL="342900" marR="0" lvl="0" indent="-342900" algn="l" defTabSz="914400" rtl="0" eaLnBrk="0" fontAlgn="base" latinLnBrk="0" hangingPunct="0">
                        <a:lnSpc>
                          <a:spcPct val="100000"/>
                        </a:lnSpc>
                        <a:spcBef>
                          <a:spcPct val="35000"/>
                        </a:spcBef>
                        <a:spcAft>
                          <a:spcPct val="0"/>
                        </a:spcAft>
                        <a:buClrTx/>
                        <a:buSzTx/>
                        <a:buFontTx/>
                        <a:buNone/>
                        <a:tabLst/>
                      </a:pPr>
                      <a:r>
                        <a:rPr kumimoji="0" lang="en-US" sz="1500" b="1" i="0" u="none" strike="noStrike" cap="none" normalizeH="0" baseline="0" smtClean="0">
                          <a:ln>
                            <a:noFill/>
                          </a:ln>
                          <a:solidFill>
                            <a:schemeClr val="bg1"/>
                          </a:solidFill>
                          <a:effectLst/>
                          <a:latin typeface="Arial" charset="0"/>
                          <a:ea typeface="Times New Roman" pitchFamily="18" charset="0"/>
                          <a:cs typeface="Arial" charset="0"/>
                        </a:rPr>
                        <a:t>Lumbalna punkcija</a:t>
                      </a:r>
                      <a:r>
                        <a:rPr kumimoji="0" lang="sr-Latn-CS" sz="1400" b="1" i="0" u="none" strike="noStrike" cap="none" normalizeH="0" baseline="0" smtClean="0">
                          <a:ln>
                            <a:noFill/>
                          </a:ln>
                          <a:solidFill>
                            <a:schemeClr val="bg1"/>
                          </a:solidFill>
                          <a:effectLst/>
                          <a:latin typeface="Arial" charset="0"/>
                          <a:ea typeface="Times New Roman" pitchFamily="18" charset="0"/>
                          <a:cs typeface="Arial" charset="0"/>
                        </a:rPr>
                        <a:t> </a:t>
                      </a: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_______________________________________________________</a:t>
                      </a:r>
                      <a:endParaRPr kumimoji="0" lang="sr-Latn-CS" sz="1400" b="1" i="0" u="none" strike="noStrike" cap="none" normalizeH="0" baseline="0" smtClean="0">
                        <a:ln>
                          <a:noFill/>
                        </a:ln>
                        <a:solidFill>
                          <a:schemeClr val="bg1"/>
                        </a:solidFill>
                        <a:effectLst/>
                        <a:latin typeface="Arial" charset="0"/>
                        <a:ea typeface="Times New Roman" pitchFamily="18" charset="0"/>
                        <a:cs typeface="Arial" charset="0"/>
                      </a:endParaRPr>
                    </a:p>
                    <a:p>
                      <a:pPr marL="342900" marR="0" lvl="0" indent="-342900" algn="l" defTabSz="914400" rtl="0" eaLnBrk="0" fontAlgn="base" latinLnBrk="0" hangingPunct="0">
                        <a:lnSpc>
                          <a:spcPct val="100000"/>
                        </a:lnSpc>
                        <a:spcBef>
                          <a:spcPct val="3500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_______________________________________________________________________</a:t>
                      </a:r>
                      <a:r>
                        <a:rPr kumimoji="0" lang="sr-Latn-CS" sz="1400" b="1" i="0" u="none" strike="noStrike" cap="none" normalizeH="0" baseline="0" smtClean="0">
                          <a:ln>
                            <a:noFill/>
                          </a:ln>
                          <a:solidFill>
                            <a:schemeClr val="bg1"/>
                          </a:solidFill>
                          <a:effectLst/>
                          <a:latin typeface="Arial" charset="0"/>
                          <a:ea typeface="Times New Roman" pitchFamily="18" charset="0"/>
                          <a:cs typeface="Arial" charset="0"/>
                        </a:rPr>
                        <a:t>__</a:t>
                      </a:r>
                    </a:p>
                    <a:p>
                      <a:pPr marL="342900" marR="0" lvl="0" indent="-342900" algn="l" defTabSz="914400" rtl="0" eaLnBrk="0" fontAlgn="base" latinLnBrk="0" hangingPunct="0">
                        <a:lnSpc>
                          <a:spcPct val="100000"/>
                        </a:lnSpc>
                        <a:spcBef>
                          <a:spcPct val="3500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_______________________________________________________________________</a:t>
                      </a:r>
                      <a:r>
                        <a:rPr kumimoji="0" lang="sr-Latn-CS" sz="1400" b="1" i="0" u="none" strike="noStrike" cap="none" normalizeH="0" baseline="0" smtClean="0">
                          <a:ln>
                            <a:noFill/>
                          </a:ln>
                          <a:solidFill>
                            <a:schemeClr val="bg1"/>
                          </a:solidFill>
                          <a:effectLst/>
                          <a:latin typeface="Arial" charset="0"/>
                          <a:ea typeface="Times New Roman" pitchFamily="18" charset="0"/>
                          <a:cs typeface="Arial" charset="0"/>
                        </a:rPr>
                        <a:t>__</a:t>
                      </a:r>
                    </a:p>
                    <a:p>
                      <a:pPr marL="342900" marR="0" lvl="0" indent="-342900" algn="l" defTabSz="914400" rtl="0" eaLnBrk="0" fontAlgn="base" latinLnBrk="0" hangingPunct="0">
                        <a:lnSpc>
                          <a:spcPct val="100000"/>
                        </a:lnSpc>
                        <a:spcBef>
                          <a:spcPct val="35000"/>
                        </a:spcBef>
                        <a:spcAft>
                          <a:spcPct val="0"/>
                        </a:spcAft>
                        <a:buClrTx/>
                        <a:buSzTx/>
                        <a:buFontTx/>
                        <a:buNone/>
                        <a:tabLst/>
                      </a:pPr>
                      <a:r>
                        <a:rPr kumimoji="0" lang="en-US" sz="1500" b="1" i="0" u="none" strike="noStrike" cap="none" normalizeH="0" baseline="0" smtClean="0">
                          <a:ln>
                            <a:noFill/>
                          </a:ln>
                          <a:solidFill>
                            <a:schemeClr val="bg1"/>
                          </a:solidFill>
                          <a:effectLst/>
                          <a:latin typeface="Arial" charset="0"/>
                          <a:ea typeface="Times New Roman" pitchFamily="18" charset="0"/>
                          <a:cs typeface="Arial" charset="0"/>
                        </a:rPr>
                        <a:t>EEG</a:t>
                      </a: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___________________________________________________________________</a:t>
                      </a:r>
                      <a:r>
                        <a:rPr kumimoji="0" lang="sr-Latn-CS" sz="1400" b="1" i="0" u="none" strike="noStrike" cap="none" normalizeH="0" baseline="0" smtClean="0">
                          <a:ln>
                            <a:noFill/>
                          </a:ln>
                          <a:solidFill>
                            <a:schemeClr val="bg1"/>
                          </a:solidFill>
                          <a:effectLst/>
                          <a:latin typeface="Arial" charset="0"/>
                          <a:ea typeface="Times New Roman" pitchFamily="18" charset="0"/>
                          <a:cs typeface="Arial" charset="0"/>
                        </a:rPr>
                        <a:t>__</a:t>
                      </a:r>
                    </a:p>
                    <a:p>
                      <a:pPr marL="342900" marR="0" lvl="0" indent="-342900" algn="l" defTabSz="914400" rtl="0" eaLnBrk="0" fontAlgn="base" latinLnBrk="0" hangingPunct="0">
                        <a:lnSpc>
                          <a:spcPct val="100000"/>
                        </a:lnSpc>
                        <a:spcBef>
                          <a:spcPct val="3500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________________________________________________________________________</a:t>
                      </a:r>
                      <a:r>
                        <a:rPr kumimoji="0" lang="sr-Latn-CS" sz="1400" b="1" i="0" u="none" strike="noStrike" cap="none" normalizeH="0" baseline="0" smtClean="0">
                          <a:ln>
                            <a:noFill/>
                          </a:ln>
                          <a:solidFill>
                            <a:schemeClr val="bg1"/>
                          </a:solidFill>
                          <a:effectLst/>
                          <a:latin typeface="Arial" charset="0"/>
                          <a:ea typeface="Times New Roman" pitchFamily="18" charset="0"/>
                          <a:cs typeface="Arial" charset="0"/>
                        </a:rPr>
                        <a:t>_</a:t>
                      </a:r>
                    </a:p>
                    <a:p>
                      <a:pPr marL="342900" marR="0" lvl="0" indent="-342900" algn="l" defTabSz="914400" rtl="0" eaLnBrk="0" fontAlgn="base" latinLnBrk="0" hangingPunct="0">
                        <a:lnSpc>
                          <a:spcPct val="100000"/>
                        </a:lnSpc>
                        <a:spcBef>
                          <a:spcPct val="35000"/>
                        </a:spcBef>
                        <a:spcAft>
                          <a:spcPct val="0"/>
                        </a:spcAft>
                        <a:buClrTx/>
                        <a:buSzTx/>
                        <a:buFontTx/>
                        <a:buNone/>
                        <a:tabLst/>
                      </a:pPr>
                      <a:r>
                        <a:rPr kumimoji="0" lang="en-US" sz="1400" b="1" i="0" u="none" strike="noStrike" cap="none" normalizeH="0" baseline="0" smtClean="0">
                          <a:ln>
                            <a:noFill/>
                          </a:ln>
                          <a:solidFill>
                            <a:schemeClr val="bg1"/>
                          </a:solidFill>
                          <a:effectLst/>
                          <a:latin typeface="Arial" charset="0"/>
                          <a:ea typeface="Times New Roman" pitchFamily="18" charset="0"/>
                          <a:cs typeface="Arial" charset="0"/>
                        </a:rPr>
                        <a:t>_______________________________________________________________________</a:t>
                      </a:r>
                      <a:r>
                        <a:rPr kumimoji="0" lang="sr-Latn-CS" sz="1400" b="1" i="0" u="none" strike="noStrike" cap="none" normalizeH="0" baseline="0" smtClean="0">
                          <a:ln>
                            <a:noFill/>
                          </a:ln>
                          <a:solidFill>
                            <a:schemeClr val="bg1"/>
                          </a:solidFill>
                          <a:effectLst/>
                          <a:latin typeface="Arial" charset="0"/>
                          <a:ea typeface="Times New Roman" pitchFamily="18" charset="0"/>
                          <a:cs typeface="Arial" charset="0"/>
                        </a:rPr>
                        <a:t>__</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bl>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oter Placeholder 2"/>
          <p:cNvSpPr>
            <a:spLocks noGrp="1"/>
          </p:cNvSpPr>
          <p:nvPr>
            <p:ph type="ftr" sz="quarter" idx="11"/>
          </p:nvPr>
        </p:nvSpPr>
        <p:spPr>
          <a:xfrm>
            <a:off x="914400" y="6324600"/>
            <a:ext cx="1905000" cy="457200"/>
          </a:xfrm>
          <a:noFill/>
        </p:spPr>
        <p:txBody>
          <a:bodyPr/>
          <a:lstStyle/>
          <a:p>
            <a:pPr algn="l"/>
            <a:fld id="{111F0095-C20E-4B4D-87FF-47F5B5767ED8}" type="slidenum">
              <a:rPr lang="sr-Latn-CS" smtClean="0"/>
              <a:pPr algn="l"/>
              <a:t>55</a:t>
            </a:fld>
            <a:endParaRPr lang="sr-Latn-CS" smtClean="0"/>
          </a:p>
        </p:txBody>
      </p:sp>
      <p:sp>
        <p:nvSpPr>
          <p:cNvPr id="49155" name="Rectangle 2"/>
          <p:cNvSpPr>
            <a:spLocks noGrp="1" noChangeArrowheads="1"/>
          </p:cNvSpPr>
          <p:nvPr>
            <p:ph type="title"/>
          </p:nvPr>
        </p:nvSpPr>
        <p:spPr/>
        <p:txBody>
          <a:bodyPr/>
          <a:lstStyle/>
          <a:p>
            <a:r>
              <a:rPr lang="sr-Latn-CS" sz="3200" smtClean="0">
                <a:solidFill>
                  <a:schemeClr val="tx1"/>
                </a:solidFill>
                <a:latin typeface="Times New Roman" pitchFamily="18" charset="0"/>
                <a:cs typeface="Times New Roman" pitchFamily="18" charset="0"/>
              </a:rPr>
              <a:t>Program rane rehabilitacije</a:t>
            </a:r>
          </a:p>
        </p:txBody>
      </p:sp>
      <p:sp>
        <p:nvSpPr>
          <p:cNvPr id="49157" name="Rectangle 4"/>
          <p:cNvSpPr>
            <a:spLocks noChangeArrowheads="1"/>
          </p:cNvSpPr>
          <p:nvPr/>
        </p:nvSpPr>
        <p:spPr bwMode="auto">
          <a:xfrm>
            <a:off x="1066800" y="1981200"/>
            <a:ext cx="8077200" cy="4114800"/>
          </a:xfrm>
          <a:prstGeom prst="rect">
            <a:avLst/>
          </a:prstGeom>
          <a:noFill/>
          <a:ln w="9525">
            <a:noFill/>
            <a:miter lim="800000"/>
            <a:headEnd/>
            <a:tailEnd/>
          </a:ln>
        </p:spPr>
        <p:txBody>
          <a:bodyPr/>
          <a:lstStyle/>
          <a:p>
            <a:pPr marL="342900" indent="-342900">
              <a:spcBef>
                <a:spcPct val="95000"/>
              </a:spcBef>
              <a:buClr>
                <a:schemeClr val="hlink"/>
              </a:buClr>
              <a:buSzPct val="70000"/>
              <a:buFont typeface="Wingdings" pitchFamily="2" charset="2"/>
              <a:buNone/>
            </a:pPr>
            <a:endParaRPr lang="en-US"/>
          </a:p>
        </p:txBody>
      </p:sp>
      <p:sp>
        <p:nvSpPr>
          <p:cNvPr id="247813" name="Rectangle 5"/>
          <p:cNvSpPr>
            <a:spLocks noChangeArrowheads="1"/>
          </p:cNvSpPr>
          <p:nvPr/>
        </p:nvSpPr>
        <p:spPr bwMode="auto">
          <a:xfrm>
            <a:off x="1066800" y="1981200"/>
            <a:ext cx="7826375" cy="4114800"/>
          </a:xfrm>
          <a:prstGeom prst="rect">
            <a:avLst/>
          </a:prstGeom>
          <a:noFill/>
          <a:ln w="9525">
            <a:noFill/>
            <a:miter lim="800000"/>
            <a:headEnd/>
            <a:tailEnd/>
          </a:ln>
          <a:effectLst/>
        </p:spPr>
        <p:txBody>
          <a:bodyPr/>
          <a:lstStyle/>
          <a:p>
            <a:pPr>
              <a:spcBef>
                <a:spcPct val="95000"/>
              </a:spcBef>
              <a:buClr>
                <a:schemeClr val="hlink"/>
              </a:buClr>
              <a:buSzPct val="70000"/>
              <a:buFont typeface="Wingdings" pitchFamily="2" charset="2"/>
              <a:buNone/>
              <a:defRPr/>
            </a:pPr>
            <a:r>
              <a:rPr lang="hr-HR">
                <a:latin typeface="Times New Roman" pitchFamily="18" charset="0"/>
                <a:cs typeface="Times New Roman" pitchFamily="18" charset="0"/>
              </a:rPr>
              <a:t>Nega je usmerena na prevenciju brojnih komplikacija:</a:t>
            </a:r>
          </a:p>
          <a:p>
            <a:pPr marL="742950" lvl="1" indent="-285750">
              <a:spcBef>
                <a:spcPct val="95000"/>
              </a:spcBef>
              <a:buClr>
                <a:schemeClr val="tx1"/>
              </a:buClr>
              <a:buFontTx/>
              <a:buChar char="–"/>
              <a:defRPr/>
            </a:pPr>
            <a:r>
              <a:rPr lang="sr-Latn-CS">
                <a:latin typeface="Times New Roman" pitchFamily="18" charset="0"/>
                <a:cs typeface="Times New Roman" pitchFamily="18" charset="0"/>
              </a:rPr>
              <a:t>dekubitusa </a:t>
            </a:r>
          </a:p>
          <a:p>
            <a:pPr marL="742950" lvl="1" indent="-285750">
              <a:spcBef>
                <a:spcPct val="95000"/>
              </a:spcBef>
              <a:buClr>
                <a:schemeClr val="tx1"/>
              </a:buClr>
              <a:buFontTx/>
              <a:buChar char="–"/>
              <a:defRPr/>
            </a:pPr>
            <a:r>
              <a:rPr lang="sr-Latn-CS">
                <a:latin typeface="Times New Roman" pitchFamily="18" charset="0"/>
                <a:cs typeface="Times New Roman" pitchFamily="18" charset="0"/>
              </a:rPr>
              <a:t>duboke venske tromboze </a:t>
            </a:r>
          </a:p>
          <a:p>
            <a:pPr marL="742950" lvl="1" indent="-285750">
              <a:spcBef>
                <a:spcPct val="95000"/>
              </a:spcBef>
              <a:buClr>
                <a:schemeClr val="tx1"/>
              </a:buClr>
              <a:buFontTx/>
              <a:buChar char="–"/>
              <a:defRPr/>
            </a:pPr>
            <a:r>
              <a:rPr lang="sr-Latn-CS">
                <a:latin typeface="Times New Roman" pitchFamily="18" charset="0"/>
                <a:cs typeface="Times New Roman" pitchFamily="18" charset="0"/>
              </a:rPr>
              <a:t>hipostatske pneumonije </a:t>
            </a:r>
          </a:p>
          <a:p>
            <a:pPr marL="742950" lvl="1" indent="-285750">
              <a:spcBef>
                <a:spcPct val="95000"/>
              </a:spcBef>
              <a:buClr>
                <a:schemeClr val="tx1"/>
              </a:buClr>
              <a:buFontTx/>
              <a:buChar char="–"/>
              <a:defRPr/>
            </a:pPr>
            <a:r>
              <a:rPr lang="sr-Latn-CS">
                <a:latin typeface="Times New Roman" pitchFamily="18" charset="0"/>
                <a:cs typeface="Times New Roman" pitchFamily="18" charset="0"/>
              </a:rPr>
              <a:t>kontraktura  </a:t>
            </a:r>
          </a:p>
          <a:p>
            <a:pPr>
              <a:spcBef>
                <a:spcPct val="95000"/>
              </a:spcBef>
              <a:buClr>
                <a:schemeClr val="hlink"/>
              </a:buClr>
              <a:buSzPct val="70000"/>
              <a:buFont typeface="Wingdings" pitchFamily="2" charset="2"/>
              <a:buChar char="n"/>
              <a:defRPr/>
            </a:pPr>
            <a:endParaRPr lang="sr-Latn-CS" sz="2900">
              <a:effectLst>
                <a:outerShdw blurRad="38100" dist="38100" dir="2700000" algn="tl">
                  <a:srgbClr val="000000"/>
                </a:outerShdw>
              </a:effectLst>
            </a:endParaRPr>
          </a:p>
          <a:p>
            <a:pPr>
              <a:spcBef>
                <a:spcPct val="95000"/>
              </a:spcBef>
              <a:buClr>
                <a:schemeClr val="hlink"/>
              </a:buClr>
              <a:buSzPct val="70000"/>
              <a:buFont typeface="Wingdings" pitchFamily="2" charset="2"/>
              <a:buChar char="n"/>
              <a:defRPr/>
            </a:pPr>
            <a:endParaRPr lang="sr-Latn-CS" sz="2900">
              <a:effectLst>
                <a:outerShdw blurRad="38100" dist="38100" dir="2700000" algn="tl">
                  <a:srgbClr val="000000"/>
                </a:outerShdw>
              </a:effectLst>
            </a:endParaRPr>
          </a:p>
          <a:p>
            <a:pPr>
              <a:spcBef>
                <a:spcPct val="95000"/>
              </a:spcBef>
              <a:buClr>
                <a:schemeClr val="hlink"/>
              </a:buClr>
              <a:buSzPct val="70000"/>
              <a:buFont typeface="Wingdings" pitchFamily="2" charset="2"/>
              <a:buChar char="n"/>
              <a:defRPr/>
            </a:pPr>
            <a:endParaRPr lang="sr-Latn-CS" sz="3200">
              <a:solidFill>
                <a:srgbClr val="DDDDDD"/>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oter Placeholder 2"/>
          <p:cNvSpPr>
            <a:spLocks noGrp="1"/>
          </p:cNvSpPr>
          <p:nvPr>
            <p:ph type="ftr" sz="quarter" idx="11"/>
          </p:nvPr>
        </p:nvSpPr>
        <p:spPr>
          <a:xfrm>
            <a:off x="914400" y="6324600"/>
            <a:ext cx="1905000" cy="457200"/>
          </a:xfrm>
          <a:noFill/>
        </p:spPr>
        <p:txBody>
          <a:bodyPr/>
          <a:lstStyle/>
          <a:p>
            <a:pPr algn="l"/>
            <a:fld id="{7E92FE0C-B759-4691-9B13-A073D6F6FFD7}" type="slidenum">
              <a:rPr lang="sr-Latn-CS" smtClean="0"/>
              <a:pPr algn="l"/>
              <a:t>56</a:t>
            </a:fld>
            <a:endParaRPr lang="sr-Latn-CS" smtClean="0"/>
          </a:p>
        </p:txBody>
      </p:sp>
      <p:sp>
        <p:nvSpPr>
          <p:cNvPr id="50179" name="Rectangle 2"/>
          <p:cNvSpPr>
            <a:spLocks noGrp="1" noChangeArrowheads="1"/>
          </p:cNvSpPr>
          <p:nvPr>
            <p:ph type="title"/>
          </p:nvPr>
        </p:nvSpPr>
        <p:spPr/>
        <p:txBody>
          <a:bodyPr/>
          <a:lstStyle/>
          <a:p>
            <a:r>
              <a:rPr lang="sr-Latn-CS" sz="3200" smtClean="0">
                <a:solidFill>
                  <a:schemeClr val="tx1"/>
                </a:solidFill>
                <a:latin typeface="Times New Roman" pitchFamily="18" charset="0"/>
                <a:cs typeface="Times New Roman" pitchFamily="18" charset="0"/>
              </a:rPr>
              <a:t>Program rane rehabilitacije</a:t>
            </a:r>
          </a:p>
        </p:txBody>
      </p:sp>
      <p:sp>
        <p:nvSpPr>
          <p:cNvPr id="50181" name="Rectangle 4"/>
          <p:cNvSpPr>
            <a:spLocks noChangeArrowheads="1"/>
          </p:cNvSpPr>
          <p:nvPr/>
        </p:nvSpPr>
        <p:spPr bwMode="auto">
          <a:xfrm>
            <a:off x="1066800" y="1981200"/>
            <a:ext cx="8077200" cy="4114800"/>
          </a:xfrm>
          <a:prstGeom prst="rect">
            <a:avLst/>
          </a:prstGeom>
          <a:noFill/>
          <a:ln w="9525">
            <a:noFill/>
            <a:miter lim="800000"/>
            <a:headEnd/>
            <a:tailEnd/>
          </a:ln>
        </p:spPr>
        <p:txBody>
          <a:bodyPr/>
          <a:lstStyle/>
          <a:p>
            <a:pPr marL="342900" indent="-342900">
              <a:spcBef>
                <a:spcPct val="95000"/>
              </a:spcBef>
              <a:buClr>
                <a:schemeClr val="hlink"/>
              </a:buClr>
              <a:buSzPct val="70000"/>
              <a:buFont typeface="Wingdings" pitchFamily="2" charset="2"/>
              <a:buNone/>
            </a:pPr>
            <a:endParaRPr lang="en-US"/>
          </a:p>
        </p:txBody>
      </p:sp>
      <p:sp>
        <p:nvSpPr>
          <p:cNvPr id="301061" name="Rectangle 5"/>
          <p:cNvSpPr>
            <a:spLocks noChangeArrowheads="1"/>
          </p:cNvSpPr>
          <p:nvPr/>
        </p:nvSpPr>
        <p:spPr bwMode="auto">
          <a:xfrm>
            <a:off x="5076825" y="1981200"/>
            <a:ext cx="3816350" cy="4114800"/>
          </a:xfrm>
          <a:prstGeom prst="rect">
            <a:avLst/>
          </a:prstGeom>
          <a:noFill/>
          <a:ln w="9525">
            <a:noFill/>
            <a:miter lim="800000"/>
            <a:headEnd/>
            <a:tailEnd/>
          </a:ln>
          <a:effectLst/>
        </p:spPr>
        <p:txBody>
          <a:bodyPr/>
          <a:lstStyle/>
          <a:p>
            <a:pPr marL="342900" indent="-342900">
              <a:spcBef>
                <a:spcPct val="65000"/>
              </a:spcBef>
              <a:buClr>
                <a:schemeClr val="hlink"/>
              </a:buClr>
              <a:buSzPct val="70000"/>
              <a:buFont typeface="Wingdings" pitchFamily="2" charset="2"/>
              <a:buChar char="n"/>
              <a:defRPr/>
            </a:pPr>
            <a:r>
              <a:rPr lang="sr-Latn-CS" sz="2600">
                <a:latin typeface="Times New Roman" pitchFamily="18" charset="0"/>
                <a:cs typeface="Times New Roman" pitchFamily="18" charset="0"/>
              </a:rPr>
              <a:t>prevencija retrakcije lopatice</a:t>
            </a:r>
          </a:p>
          <a:p>
            <a:pPr marL="342900" indent="-342900">
              <a:spcBef>
                <a:spcPct val="65000"/>
              </a:spcBef>
              <a:buClr>
                <a:schemeClr val="hlink"/>
              </a:buClr>
              <a:buSzPct val="70000"/>
              <a:buFont typeface="Wingdings" pitchFamily="2" charset="2"/>
              <a:buChar char="n"/>
              <a:defRPr/>
            </a:pPr>
            <a:r>
              <a:rPr lang="sr-Latn-CS" sz="2600">
                <a:latin typeface="Times New Roman" pitchFamily="18" charset="0"/>
                <a:cs typeface="Times New Roman" pitchFamily="18" charset="0"/>
              </a:rPr>
              <a:t>prevencija hipertonusa fleksora gornjeg  ekstremiteta </a:t>
            </a:r>
          </a:p>
          <a:p>
            <a:pPr marL="342900" indent="-342900">
              <a:spcBef>
                <a:spcPct val="65000"/>
              </a:spcBef>
              <a:buClr>
                <a:schemeClr val="hlink"/>
              </a:buClr>
              <a:buSzPct val="70000"/>
              <a:buFont typeface="Wingdings" pitchFamily="2" charset="2"/>
              <a:buChar char="n"/>
              <a:defRPr/>
            </a:pPr>
            <a:r>
              <a:rPr lang="sr-Latn-CS" sz="2600">
                <a:latin typeface="Times New Roman" pitchFamily="18" charset="0"/>
                <a:cs typeface="Times New Roman" pitchFamily="18" charset="0"/>
              </a:rPr>
              <a:t>prevencija hipertonusa ekstenzora donjeg ekstremiteta </a:t>
            </a:r>
          </a:p>
        </p:txBody>
      </p:sp>
      <p:pic>
        <p:nvPicPr>
          <p:cNvPr id="50183" name="Picture 6" descr="MVC-269F"/>
          <p:cNvPicPr>
            <a:picLocks noChangeArrowheads="1"/>
          </p:cNvPicPr>
          <p:nvPr/>
        </p:nvPicPr>
        <p:blipFill>
          <a:blip r:embed="rId3" cstate="print">
            <a:lum bright="6000"/>
          </a:blip>
          <a:srcRect/>
          <a:stretch>
            <a:fillRect/>
          </a:stretch>
        </p:blipFill>
        <p:spPr bwMode="auto">
          <a:xfrm>
            <a:off x="1116013" y="2060575"/>
            <a:ext cx="3455987" cy="2663825"/>
          </a:xfrm>
          <a:prstGeom prst="rect">
            <a:avLst/>
          </a:prstGeom>
          <a:noFill/>
          <a:ln w="9525">
            <a:noFill/>
            <a:miter lim="800000"/>
            <a:headEnd/>
            <a:tailEnd/>
          </a:ln>
        </p:spPr>
      </p:pic>
      <p:sp>
        <p:nvSpPr>
          <p:cNvPr id="301063" name="Rectangle 7"/>
          <p:cNvSpPr>
            <a:spLocks noChangeArrowheads="1"/>
          </p:cNvSpPr>
          <p:nvPr/>
        </p:nvSpPr>
        <p:spPr bwMode="auto">
          <a:xfrm>
            <a:off x="1187450" y="5229225"/>
            <a:ext cx="3384550" cy="1628775"/>
          </a:xfrm>
          <a:prstGeom prst="rect">
            <a:avLst/>
          </a:prstGeom>
          <a:noFill/>
          <a:ln w="9525">
            <a:noFill/>
            <a:miter lim="800000"/>
            <a:headEnd/>
            <a:tailEnd/>
          </a:ln>
          <a:effectLst/>
        </p:spPr>
        <p:txBody>
          <a:bodyPr/>
          <a:lstStyle/>
          <a:p>
            <a:pPr algn="ctr">
              <a:spcBef>
                <a:spcPct val="95000"/>
              </a:spcBef>
              <a:buClr>
                <a:schemeClr val="hlink"/>
              </a:buClr>
              <a:buSzPct val="70000"/>
              <a:buFont typeface="Wingdings" pitchFamily="2" charset="2"/>
              <a:buNone/>
              <a:defRPr/>
            </a:pPr>
            <a:r>
              <a:rPr lang="sr-Latn-CS" sz="2600">
                <a:latin typeface="Times New Roman" pitchFamily="18" charset="0"/>
                <a:cs typeface="Times New Roman" pitchFamily="18" charset="0"/>
              </a:rPr>
              <a:t>Korektan položaj </a:t>
            </a:r>
            <a:br>
              <a:rPr lang="sr-Latn-CS" sz="2600">
                <a:latin typeface="Times New Roman" pitchFamily="18" charset="0"/>
                <a:cs typeface="Times New Roman" pitchFamily="18" charset="0"/>
              </a:rPr>
            </a:br>
            <a:r>
              <a:rPr lang="sr-Latn-CS" sz="2600">
                <a:latin typeface="Times New Roman" pitchFamily="18" charset="0"/>
                <a:cs typeface="Times New Roman" pitchFamily="18" charset="0"/>
              </a:rPr>
              <a:t>na zdravoj strani</a:t>
            </a:r>
            <a:r>
              <a:rPr lang="sr-Latn-CS" sz="2900">
                <a:latin typeface="Times New Roman" pitchFamily="18" charset="0"/>
                <a:cs typeface="Times New Roman" pitchFamily="18" charset="0"/>
              </a:rPr>
              <a:t> </a:t>
            </a:r>
          </a:p>
          <a:p>
            <a:pPr>
              <a:spcBef>
                <a:spcPct val="95000"/>
              </a:spcBef>
              <a:buClr>
                <a:schemeClr val="hlink"/>
              </a:buClr>
              <a:buSzPct val="70000"/>
              <a:buFont typeface="Wingdings" pitchFamily="2" charset="2"/>
              <a:buChar char="n"/>
              <a:defRPr/>
            </a:pPr>
            <a:endParaRPr lang="sr-Latn-CS" sz="2900">
              <a:effectLst>
                <a:outerShdw blurRad="38100" dist="38100" dir="2700000" algn="tl">
                  <a:srgbClr val="000000"/>
                </a:outerShdw>
              </a:effectLst>
            </a:endParaRPr>
          </a:p>
          <a:p>
            <a:pPr>
              <a:spcBef>
                <a:spcPct val="95000"/>
              </a:spcBef>
              <a:buClr>
                <a:schemeClr val="hlink"/>
              </a:buClr>
              <a:buSzPct val="70000"/>
              <a:buFont typeface="Wingdings" pitchFamily="2" charset="2"/>
              <a:buChar char="n"/>
              <a:defRPr/>
            </a:pPr>
            <a:endParaRPr lang="sr-Latn-CS" sz="2900">
              <a:effectLst>
                <a:outerShdw blurRad="38100" dist="38100" dir="2700000" algn="tl">
                  <a:srgbClr val="000000"/>
                </a:outerShdw>
              </a:effectLst>
            </a:endParaRPr>
          </a:p>
          <a:p>
            <a:pPr>
              <a:spcBef>
                <a:spcPct val="95000"/>
              </a:spcBef>
              <a:buClr>
                <a:schemeClr val="hlink"/>
              </a:buClr>
              <a:buSzPct val="70000"/>
              <a:buFont typeface="Wingdings" pitchFamily="2" charset="2"/>
              <a:buChar char="n"/>
              <a:defRPr/>
            </a:pPr>
            <a:endParaRPr lang="sr-Latn-CS" sz="3200">
              <a:solidFill>
                <a:srgbClr val="DDDDDD"/>
              </a:solidFill>
              <a:effectLst>
                <a:outerShdw blurRad="38100" dist="38100" dir="2700000" algn="tl">
                  <a:srgbClr val="000000"/>
                </a:outerShdw>
              </a:effectLst>
            </a:endParaRPr>
          </a:p>
        </p:txBody>
      </p:sp>
      <p:sp>
        <p:nvSpPr>
          <p:cNvPr id="50185" name="Rectangle 8"/>
          <p:cNvSpPr>
            <a:spLocks noChangeArrowheads="1"/>
          </p:cNvSpPr>
          <p:nvPr/>
        </p:nvSpPr>
        <p:spPr bwMode="auto">
          <a:xfrm>
            <a:off x="1116013" y="2060575"/>
            <a:ext cx="3455987" cy="2663825"/>
          </a:xfrm>
          <a:prstGeom prst="rect">
            <a:avLst/>
          </a:prstGeom>
          <a:no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2"/>
          <p:cNvSpPr>
            <a:spLocks noGrp="1"/>
          </p:cNvSpPr>
          <p:nvPr>
            <p:ph type="ftr" sz="quarter" idx="11"/>
          </p:nvPr>
        </p:nvSpPr>
        <p:spPr>
          <a:xfrm>
            <a:off x="914400" y="6324600"/>
            <a:ext cx="1905000" cy="457200"/>
          </a:xfrm>
          <a:noFill/>
        </p:spPr>
        <p:txBody>
          <a:bodyPr/>
          <a:lstStyle/>
          <a:p>
            <a:pPr algn="l"/>
            <a:fld id="{E71C2E56-9593-4AEC-BCD3-3D011949EC98}" type="slidenum">
              <a:rPr lang="sr-Latn-CS" smtClean="0"/>
              <a:pPr algn="l"/>
              <a:t>57</a:t>
            </a:fld>
            <a:endParaRPr lang="sr-Latn-CS" smtClean="0"/>
          </a:p>
        </p:txBody>
      </p:sp>
      <p:sp>
        <p:nvSpPr>
          <p:cNvPr id="51203" name="Rectangle 2"/>
          <p:cNvSpPr>
            <a:spLocks noGrp="1" noChangeArrowheads="1"/>
          </p:cNvSpPr>
          <p:nvPr>
            <p:ph type="title"/>
          </p:nvPr>
        </p:nvSpPr>
        <p:spPr/>
        <p:txBody>
          <a:bodyPr/>
          <a:lstStyle/>
          <a:p>
            <a:r>
              <a:rPr lang="sr-Latn-CS" sz="3200" smtClean="0">
                <a:solidFill>
                  <a:schemeClr val="tx1"/>
                </a:solidFill>
                <a:latin typeface="Times New Roman" pitchFamily="18" charset="0"/>
                <a:cs typeface="Times New Roman" pitchFamily="18" charset="0"/>
              </a:rPr>
              <a:t>Program rane rehabilitacije</a:t>
            </a:r>
          </a:p>
        </p:txBody>
      </p:sp>
      <p:sp>
        <p:nvSpPr>
          <p:cNvPr id="51205" name="Rectangle 4"/>
          <p:cNvSpPr>
            <a:spLocks noChangeArrowheads="1"/>
          </p:cNvSpPr>
          <p:nvPr/>
        </p:nvSpPr>
        <p:spPr bwMode="auto">
          <a:xfrm>
            <a:off x="1066800" y="1981200"/>
            <a:ext cx="8077200" cy="4114800"/>
          </a:xfrm>
          <a:prstGeom prst="rect">
            <a:avLst/>
          </a:prstGeom>
          <a:noFill/>
          <a:ln w="9525">
            <a:noFill/>
            <a:miter lim="800000"/>
            <a:headEnd/>
            <a:tailEnd/>
          </a:ln>
        </p:spPr>
        <p:txBody>
          <a:bodyPr/>
          <a:lstStyle/>
          <a:p>
            <a:pPr marL="342900" indent="-342900">
              <a:spcBef>
                <a:spcPct val="95000"/>
              </a:spcBef>
              <a:buClr>
                <a:schemeClr val="hlink"/>
              </a:buClr>
              <a:buSzPct val="70000"/>
              <a:buFont typeface="Wingdings" pitchFamily="2" charset="2"/>
              <a:buNone/>
            </a:pPr>
            <a:endParaRPr lang="en-US"/>
          </a:p>
        </p:txBody>
      </p:sp>
      <p:sp>
        <p:nvSpPr>
          <p:cNvPr id="329733" name="Rectangle 5"/>
          <p:cNvSpPr>
            <a:spLocks noChangeArrowheads="1"/>
          </p:cNvSpPr>
          <p:nvPr/>
        </p:nvSpPr>
        <p:spPr bwMode="auto">
          <a:xfrm>
            <a:off x="4572000" y="1981200"/>
            <a:ext cx="4321175" cy="4114800"/>
          </a:xfrm>
          <a:prstGeom prst="rect">
            <a:avLst/>
          </a:prstGeom>
          <a:noFill/>
          <a:ln w="9525">
            <a:noFill/>
            <a:miter lim="800000"/>
            <a:headEnd/>
            <a:tailEnd/>
          </a:ln>
          <a:effectLst/>
        </p:spPr>
        <p:txBody>
          <a:bodyPr/>
          <a:lstStyle/>
          <a:p>
            <a:pPr marL="342900" indent="-342900">
              <a:spcBef>
                <a:spcPct val="125000"/>
              </a:spcBef>
              <a:buClr>
                <a:schemeClr val="hlink"/>
              </a:buClr>
              <a:buSzPct val="70000"/>
              <a:buFont typeface="Wingdings" pitchFamily="2" charset="2"/>
              <a:buChar char="n"/>
              <a:defRPr/>
            </a:pPr>
            <a:r>
              <a:rPr lang="sr-Latn-CS" sz="2600">
                <a:latin typeface="Times New Roman" pitchFamily="18" charset="0"/>
                <a:cs typeface="Times New Roman" pitchFamily="18" charset="0"/>
              </a:rPr>
              <a:t>prevencija retrakcije lopatice</a:t>
            </a:r>
          </a:p>
          <a:p>
            <a:pPr marL="342900" indent="-342900">
              <a:spcBef>
                <a:spcPct val="125000"/>
              </a:spcBef>
              <a:buClr>
                <a:schemeClr val="hlink"/>
              </a:buClr>
              <a:buSzPct val="70000"/>
              <a:buFont typeface="Wingdings" pitchFamily="2" charset="2"/>
              <a:buChar char="n"/>
              <a:defRPr/>
            </a:pPr>
            <a:r>
              <a:rPr lang="sr-Latn-CS" sz="2600">
                <a:latin typeface="Times New Roman" pitchFamily="18" charset="0"/>
                <a:cs typeface="Times New Roman" pitchFamily="18" charset="0"/>
              </a:rPr>
              <a:t>prevencija hipertonusa fleksora gornjeg  ekstremiteta </a:t>
            </a:r>
          </a:p>
          <a:p>
            <a:pPr marL="342900" indent="-342900">
              <a:spcBef>
                <a:spcPct val="125000"/>
              </a:spcBef>
              <a:buClr>
                <a:schemeClr val="hlink"/>
              </a:buClr>
              <a:buSzPct val="70000"/>
              <a:buFont typeface="Wingdings" pitchFamily="2" charset="2"/>
              <a:buChar char="n"/>
              <a:defRPr/>
            </a:pPr>
            <a:r>
              <a:rPr lang="sr-Latn-CS" sz="2600">
                <a:latin typeface="Times New Roman" pitchFamily="18" charset="0"/>
                <a:cs typeface="Times New Roman" pitchFamily="18" charset="0"/>
              </a:rPr>
              <a:t>prevencija hipertonusa ekstenzora donjeg ekstremiteta </a:t>
            </a:r>
          </a:p>
        </p:txBody>
      </p:sp>
      <p:sp>
        <p:nvSpPr>
          <p:cNvPr id="329735" name="Rectangle 7"/>
          <p:cNvSpPr>
            <a:spLocks noChangeArrowheads="1"/>
          </p:cNvSpPr>
          <p:nvPr/>
        </p:nvSpPr>
        <p:spPr bwMode="auto">
          <a:xfrm>
            <a:off x="971550" y="5589588"/>
            <a:ext cx="3384550" cy="1268412"/>
          </a:xfrm>
          <a:prstGeom prst="rect">
            <a:avLst/>
          </a:prstGeom>
          <a:noFill/>
          <a:ln w="9525">
            <a:noFill/>
            <a:miter lim="800000"/>
            <a:headEnd/>
            <a:tailEnd/>
          </a:ln>
          <a:effectLst/>
        </p:spPr>
        <p:txBody>
          <a:bodyPr/>
          <a:lstStyle/>
          <a:p>
            <a:pPr algn="ctr">
              <a:spcBef>
                <a:spcPct val="95000"/>
              </a:spcBef>
              <a:buClr>
                <a:schemeClr val="hlink"/>
              </a:buClr>
              <a:buSzPct val="70000"/>
              <a:buFont typeface="Wingdings" pitchFamily="2" charset="2"/>
              <a:buNone/>
              <a:defRPr/>
            </a:pPr>
            <a:r>
              <a:rPr lang="sr-Latn-CS" sz="2600">
                <a:latin typeface="Times New Roman" pitchFamily="18" charset="0"/>
                <a:cs typeface="Times New Roman" pitchFamily="18" charset="0"/>
              </a:rPr>
              <a:t>Korektan položaj </a:t>
            </a:r>
            <a:br>
              <a:rPr lang="sr-Latn-CS" sz="2600">
                <a:latin typeface="Times New Roman" pitchFamily="18" charset="0"/>
                <a:cs typeface="Times New Roman" pitchFamily="18" charset="0"/>
              </a:rPr>
            </a:br>
            <a:r>
              <a:rPr lang="sr-Latn-CS" sz="2600">
                <a:latin typeface="Times New Roman" pitchFamily="18" charset="0"/>
                <a:cs typeface="Times New Roman" pitchFamily="18" charset="0"/>
              </a:rPr>
              <a:t>na bolesnoj strani</a:t>
            </a:r>
            <a:r>
              <a:rPr lang="sr-Latn-CS" sz="2900">
                <a:latin typeface="Times New Roman" pitchFamily="18" charset="0"/>
                <a:cs typeface="Times New Roman" pitchFamily="18" charset="0"/>
              </a:rPr>
              <a:t> </a:t>
            </a:r>
          </a:p>
          <a:p>
            <a:pPr>
              <a:spcBef>
                <a:spcPct val="95000"/>
              </a:spcBef>
              <a:buClr>
                <a:schemeClr val="hlink"/>
              </a:buClr>
              <a:buSzPct val="70000"/>
              <a:buFont typeface="Wingdings" pitchFamily="2" charset="2"/>
              <a:buChar char="n"/>
              <a:defRPr/>
            </a:pPr>
            <a:endParaRPr lang="sr-Latn-CS" sz="2900">
              <a:effectLst>
                <a:outerShdw blurRad="38100" dist="38100" dir="2700000" algn="tl">
                  <a:srgbClr val="000000"/>
                </a:outerShdw>
              </a:effectLst>
            </a:endParaRPr>
          </a:p>
          <a:p>
            <a:pPr>
              <a:spcBef>
                <a:spcPct val="95000"/>
              </a:spcBef>
              <a:buClr>
                <a:schemeClr val="hlink"/>
              </a:buClr>
              <a:buSzPct val="70000"/>
              <a:buFont typeface="Wingdings" pitchFamily="2" charset="2"/>
              <a:buChar char="n"/>
              <a:defRPr/>
            </a:pPr>
            <a:endParaRPr lang="sr-Latn-CS" sz="2900">
              <a:effectLst>
                <a:outerShdw blurRad="38100" dist="38100" dir="2700000" algn="tl">
                  <a:srgbClr val="000000"/>
                </a:outerShdw>
              </a:effectLst>
            </a:endParaRPr>
          </a:p>
          <a:p>
            <a:pPr>
              <a:spcBef>
                <a:spcPct val="95000"/>
              </a:spcBef>
              <a:buClr>
                <a:schemeClr val="hlink"/>
              </a:buClr>
              <a:buSzPct val="70000"/>
              <a:buFont typeface="Wingdings" pitchFamily="2" charset="2"/>
              <a:buChar char="n"/>
              <a:defRPr/>
            </a:pPr>
            <a:endParaRPr lang="sr-Latn-CS" sz="3200">
              <a:solidFill>
                <a:srgbClr val="DDDDDD"/>
              </a:solidFill>
              <a:effectLst>
                <a:outerShdw blurRad="38100" dist="38100" dir="2700000" algn="tl">
                  <a:srgbClr val="000000"/>
                </a:outerShdw>
              </a:effectLst>
            </a:endParaRPr>
          </a:p>
        </p:txBody>
      </p:sp>
      <p:pic>
        <p:nvPicPr>
          <p:cNvPr id="51208" name="Picture 9" descr="MVC-267F"/>
          <p:cNvPicPr>
            <a:picLocks noChangeArrowheads="1"/>
          </p:cNvPicPr>
          <p:nvPr/>
        </p:nvPicPr>
        <p:blipFill>
          <a:blip r:embed="rId3" cstate="print">
            <a:lum bright="6000"/>
          </a:blip>
          <a:srcRect/>
          <a:stretch>
            <a:fillRect/>
          </a:stretch>
        </p:blipFill>
        <p:spPr bwMode="auto">
          <a:xfrm>
            <a:off x="1547813" y="2060575"/>
            <a:ext cx="2232025" cy="3455988"/>
          </a:xfrm>
          <a:prstGeom prst="rect">
            <a:avLst/>
          </a:prstGeom>
          <a:noFill/>
          <a:ln w="9525">
            <a:noFill/>
            <a:miter lim="800000"/>
            <a:headEnd/>
            <a:tailEnd/>
          </a:ln>
        </p:spPr>
      </p:pic>
      <p:sp>
        <p:nvSpPr>
          <p:cNvPr id="51209" name="Rectangle 8"/>
          <p:cNvSpPr>
            <a:spLocks noChangeArrowheads="1"/>
          </p:cNvSpPr>
          <p:nvPr/>
        </p:nvSpPr>
        <p:spPr bwMode="auto">
          <a:xfrm>
            <a:off x="1547813" y="2060575"/>
            <a:ext cx="2232025" cy="3455988"/>
          </a:xfrm>
          <a:prstGeom prst="rect">
            <a:avLst/>
          </a:prstGeom>
          <a:no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2"/>
          <p:cNvSpPr>
            <a:spLocks noGrp="1"/>
          </p:cNvSpPr>
          <p:nvPr>
            <p:ph type="ftr" sz="quarter" idx="11"/>
          </p:nvPr>
        </p:nvSpPr>
        <p:spPr>
          <a:xfrm>
            <a:off x="914400" y="6324600"/>
            <a:ext cx="1905000" cy="457200"/>
          </a:xfrm>
          <a:noFill/>
        </p:spPr>
        <p:txBody>
          <a:bodyPr/>
          <a:lstStyle/>
          <a:p>
            <a:pPr algn="l"/>
            <a:fld id="{C3CC2346-A81F-472D-B23D-CFB7C7534A93}" type="slidenum">
              <a:rPr lang="sr-Latn-CS" smtClean="0"/>
              <a:pPr algn="l"/>
              <a:t>58</a:t>
            </a:fld>
            <a:endParaRPr lang="sr-Latn-CS" smtClean="0"/>
          </a:p>
        </p:txBody>
      </p:sp>
      <p:sp>
        <p:nvSpPr>
          <p:cNvPr id="52227" name="Rectangle 2"/>
          <p:cNvSpPr>
            <a:spLocks noGrp="1" noChangeArrowheads="1"/>
          </p:cNvSpPr>
          <p:nvPr>
            <p:ph type="title"/>
          </p:nvPr>
        </p:nvSpPr>
        <p:spPr/>
        <p:txBody>
          <a:bodyPr/>
          <a:lstStyle/>
          <a:p>
            <a:r>
              <a:rPr lang="sr-Latn-CS" sz="3800" smtClean="0">
                <a:solidFill>
                  <a:schemeClr val="tx1"/>
                </a:solidFill>
                <a:latin typeface="Times New Roman" pitchFamily="18" charset="0"/>
                <a:cs typeface="Times New Roman" pitchFamily="18" charset="0"/>
              </a:rPr>
              <a:t>Program rane rehabilitacije</a:t>
            </a:r>
          </a:p>
        </p:txBody>
      </p:sp>
      <p:sp>
        <p:nvSpPr>
          <p:cNvPr id="52229" name="Rectangle 4"/>
          <p:cNvSpPr>
            <a:spLocks noChangeArrowheads="1"/>
          </p:cNvSpPr>
          <p:nvPr/>
        </p:nvSpPr>
        <p:spPr bwMode="auto">
          <a:xfrm>
            <a:off x="1066800" y="1981200"/>
            <a:ext cx="8077200" cy="4114800"/>
          </a:xfrm>
          <a:prstGeom prst="rect">
            <a:avLst/>
          </a:prstGeom>
          <a:noFill/>
          <a:ln w="9525">
            <a:noFill/>
            <a:miter lim="800000"/>
            <a:headEnd/>
            <a:tailEnd/>
          </a:ln>
        </p:spPr>
        <p:txBody>
          <a:bodyPr/>
          <a:lstStyle/>
          <a:p>
            <a:pPr marL="342900" indent="-342900">
              <a:spcBef>
                <a:spcPct val="95000"/>
              </a:spcBef>
              <a:buClr>
                <a:schemeClr val="hlink"/>
              </a:buClr>
              <a:buSzPct val="70000"/>
              <a:buFont typeface="Wingdings" pitchFamily="2" charset="2"/>
              <a:buNone/>
            </a:pPr>
            <a:endParaRPr lang="en-US"/>
          </a:p>
        </p:txBody>
      </p:sp>
      <p:sp>
        <p:nvSpPr>
          <p:cNvPr id="331781" name="Rectangle 5"/>
          <p:cNvSpPr>
            <a:spLocks noChangeArrowheads="1"/>
          </p:cNvSpPr>
          <p:nvPr/>
        </p:nvSpPr>
        <p:spPr bwMode="auto">
          <a:xfrm>
            <a:off x="5076825" y="1981200"/>
            <a:ext cx="3816350" cy="4114800"/>
          </a:xfrm>
          <a:prstGeom prst="rect">
            <a:avLst/>
          </a:prstGeom>
          <a:noFill/>
          <a:ln w="9525">
            <a:noFill/>
            <a:miter lim="800000"/>
            <a:headEnd/>
            <a:tailEnd/>
          </a:ln>
          <a:effectLst/>
        </p:spPr>
        <p:txBody>
          <a:bodyPr/>
          <a:lstStyle/>
          <a:p>
            <a:pPr marL="342900" indent="-342900">
              <a:spcBef>
                <a:spcPct val="95000"/>
              </a:spcBef>
              <a:buClr>
                <a:schemeClr val="hlink"/>
              </a:buClr>
              <a:buSzPct val="70000"/>
              <a:buFont typeface="Wingdings" pitchFamily="2" charset="2"/>
              <a:buChar char="n"/>
              <a:defRPr/>
            </a:pPr>
            <a:r>
              <a:rPr lang="sr-Latn-CS" sz="2600">
                <a:effectLst>
                  <a:outerShdw blurRad="38100" dist="38100" dir="2700000" algn="tl">
                    <a:srgbClr val="000000"/>
                  </a:outerShdw>
                </a:effectLst>
              </a:rPr>
              <a:t>xx</a:t>
            </a:r>
          </a:p>
          <a:p>
            <a:pPr marL="342900" indent="-342900">
              <a:spcBef>
                <a:spcPct val="95000"/>
              </a:spcBef>
              <a:buClr>
                <a:schemeClr val="hlink"/>
              </a:buClr>
              <a:buSzPct val="70000"/>
              <a:buFont typeface="Wingdings" pitchFamily="2" charset="2"/>
              <a:buChar char="n"/>
              <a:defRPr/>
            </a:pPr>
            <a:r>
              <a:rPr lang="sr-Latn-CS" sz="2600">
                <a:effectLst>
                  <a:outerShdw blurRad="38100" dist="38100" dir="2700000" algn="tl">
                    <a:srgbClr val="000000"/>
                  </a:outerShdw>
                </a:effectLst>
              </a:rPr>
              <a:t>xx</a:t>
            </a:r>
          </a:p>
          <a:p>
            <a:pPr marL="342900" indent="-342900">
              <a:spcBef>
                <a:spcPct val="95000"/>
              </a:spcBef>
              <a:buClr>
                <a:schemeClr val="hlink"/>
              </a:buClr>
              <a:buSzPct val="70000"/>
              <a:buFont typeface="Wingdings" pitchFamily="2" charset="2"/>
              <a:buChar char="n"/>
              <a:defRPr/>
            </a:pPr>
            <a:r>
              <a:rPr lang="sr-Latn-CS" sz="2600">
                <a:effectLst>
                  <a:outerShdw blurRad="38100" dist="38100" dir="2700000" algn="tl">
                    <a:srgbClr val="000000"/>
                  </a:outerShdw>
                </a:effectLst>
              </a:rPr>
              <a:t>xx</a:t>
            </a:r>
          </a:p>
        </p:txBody>
      </p:sp>
      <p:sp>
        <p:nvSpPr>
          <p:cNvPr id="331783" name="Rectangle 7"/>
          <p:cNvSpPr>
            <a:spLocks noChangeArrowheads="1"/>
          </p:cNvSpPr>
          <p:nvPr/>
        </p:nvSpPr>
        <p:spPr bwMode="auto">
          <a:xfrm>
            <a:off x="1042988" y="4941888"/>
            <a:ext cx="3529012" cy="1511300"/>
          </a:xfrm>
          <a:prstGeom prst="rect">
            <a:avLst/>
          </a:prstGeom>
          <a:noFill/>
          <a:ln w="9525">
            <a:noFill/>
            <a:miter lim="800000"/>
            <a:headEnd/>
            <a:tailEnd/>
          </a:ln>
          <a:effectLst/>
        </p:spPr>
        <p:txBody>
          <a:bodyPr/>
          <a:lstStyle/>
          <a:p>
            <a:pPr algn="ctr">
              <a:spcBef>
                <a:spcPct val="95000"/>
              </a:spcBef>
              <a:buClr>
                <a:schemeClr val="hlink"/>
              </a:buClr>
              <a:buSzPct val="70000"/>
              <a:buFont typeface="Wingdings" pitchFamily="2" charset="2"/>
              <a:buNone/>
              <a:defRPr/>
            </a:pPr>
            <a:r>
              <a:rPr lang="sr-Latn-CS" sz="2600">
                <a:latin typeface="Times New Roman" pitchFamily="18" charset="0"/>
                <a:cs typeface="Times New Roman" pitchFamily="18" charset="0"/>
              </a:rPr>
              <a:t>Ležanje u supiniranom položaju</a:t>
            </a:r>
            <a:r>
              <a:rPr lang="sr-Latn-CS" sz="2900">
                <a:latin typeface="Times New Roman" pitchFamily="18" charset="0"/>
                <a:cs typeface="Times New Roman" pitchFamily="18" charset="0"/>
              </a:rPr>
              <a:t> </a:t>
            </a:r>
            <a:endParaRPr lang="sr-Latn-CS" sz="3200">
              <a:solidFill>
                <a:srgbClr val="DDDDDD"/>
              </a:solidFill>
              <a:latin typeface="Times New Roman" pitchFamily="18" charset="0"/>
              <a:cs typeface="Times New Roman" pitchFamily="18" charset="0"/>
            </a:endParaRPr>
          </a:p>
        </p:txBody>
      </p:sp>
      <p:pic>
        <p:nvPicPr>
          <p:cNvPr id="52232" name="Picture 9" descr="MVC-265F"/>
          <p:cNvPicPr>
            <a:picLocks noChangeArrowheads="1"/>
          </p:cNvPicPr>
          <p:nvPr/>
        </p:nvPicPr>
        <p:blipFill>
          <a:blip r:embed="rId3" cstate="print">
            <a:lum bright="6000"/>
          </a:blip>
          <a:srcRect/>
          <a:stretch>
            <a:fillRect/>
          </a:stretch>
        </p:blipFill>
        <p:spPr bwMode="auto">
          <a:xfrm>
            <a:off x="1116013" y="2060575"/>
            <a:ext cx="3455987" cy="2520950"/>
          </a:xfrm>
          <a:prstGeom prst="rect">
            <a:avLst/>
          </a:prstGeom>
          <a:noFill/>
          <a:ln w="9525">
            <a:noFill/>
            <a:miter lim="800000"/>
            <a:headEnd/>
            <a:tailEnd/>
          </a:ln>
        </p:spPr>
      </p:pic>
      <p:sp>
        <p:nvSpPr>
          <p:cNvPr id="52233" name="Rectangle 8"/>
          <p:cNvSpPr>
            <a:spLocks noChangeArrowheads="1"/>
          </p:cNvSpPr>
          <p:nvPr/>
        </p:nvSpPr>
        <p:spPr bwMode="auto">
          <a:xfrm>
            <a:off x="1116013" y="2060575"/>
            <a:ext cx="3455987" cy="2520950"/>
          </a:xfrm>
          <a:prstGeom prst="rect">
            <a:avLst/>
          </a:prstGeom>
          <a:no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2"/>
          <p:cNvSpPr>
            <a:spLocks noGrp="1"/>
          </p:cNvSpPr>
          <p:nvPr>
            <p:ph type="ftr" sz="quarter" idx="11"/>
          </p:nvPr>
        </p:nvSpPr>
        <p:spPr>
          <a:xfrm>
            <a:off x="914400" y="6324600"/>
            <a:ext cx="1905000" cy="457200"/>
          </a:xfrm>
          <a:noFill/>
        </p:spPr>
        <p:txBody>
          <a:bodyPr/>
          <a:lstStyle/>
          <a:p>
            <a:pPr algn="l"/>
            <a:fld id="{94C32208-8A07-4612-BB51-9E4CD77C8680}" type="slidenum">
              <a:rPr lang="sr-Latn-CS" smtClean="0"/>
              <a:pPr algn="l"/>
              <a:t>59</a:t>
            </a:fld>
            <a:endParaRPr lang="sr-Latn-CS" smtClean="0"/>
          </a:p>
        </p:txBody>
      </p:sp>
      <p:sp>
        <p:nvSpPr>
          <p:cNvPr id="53251" name="Rectangle 2"/>
          <p:cNvSpPr>
            <a:spLocks noGrp="1" noChangeArrowheads="1"/>
          </p:cNvSpPr>
          <p:nvPr>
            <p:ph type="title"/>
          </p:nvPr>
        </p:nvSpPr>
        <p:spPr/>
        <p:txBody>
          <a:bodyPr/>
          <a:lstStyle/>
          <a:p>
            <a:pPr algn="ctr"/>
            <a:r>
              <a:rPr lang="sr-Latn-CS" sz="3800" smtClean="0">
                <a:solidFill>
                  <a:schemeClr val="hlink"/>
                </a:solidFill>
                <a:latin typeface="Arial Black" pitchFamily="34" charset="0"/>
              </a:rPr>
              <a:t>Program rane rehabilitacije</a:t>
            </a:r>
          </a:p>
        </p:txBody>
      </p:sp>
      <p:sp>
        <p:nvSpPr>
          <p:cNvPr id="360451" name="Rectangle 3"/>
          <p:cNvSpPr>
            <a:spLocks noChangeArrowheads="1"/>
          </p:cNvSpPr>
          <p:nvPr/>
        </p:nvSpPr>
        <p:spPr bwMode="auto">
          <a:xfrm>
            <a:off x="6659563" y="0"/>
            <a:ext cx="2305050" cy="692150"/>
          </a:xfrm>
          <a:prstGeom prst="rect">
            <a:avLst/>
          </a:prstGeom>
          <a:noFill/>
          <a:ln w="9525">
            <a:noFill/>
            <a:miter lim="800000"/>
            <a:headEnd/>
            <a:tailEnd/>
          </a:ln>
          <a:effectLst/>
        </p:spPr>
        <p:txBody>
          <a:bodyPr anchor="ctr"/>
          <a:lstStyle/>
          <a:p>
            <a:pPr algn="r">
              <a:defRPr/>
            </a:pPr>
            <a:r>
              <a:rPr lang="sr-Latn-CS" sz="2000">
                <a:solidFill>
                  <a:schemeClr val="accent1"/>
                </a:solidFill>
                <a:effectLst>
                  <a:outerShdw blurRad="38100" dist="38100" dir="2700000" algn="tl">
                    <a:srgbClr val="000000"/>
                  </a:outerShdw>
                </a:effectLst>
              </a:rPr>
              <a:t>METODOLOGIJA</a:t>
            </a:r>
          </a:p>
        </p:txBody>
      </p:sp>
      <p:sp>
        <p:nvSpPr>
          <p:cNvPr id="53253" name="Rectangle 4"/>
          <p:cNvSpPr>
            <a:spLocks noChangeArrowheads="1"/>
          </p:cNvSpPr>
          <p:nvPr/>
        </p:nvSpPr>
        <p:spPr bwMode="auto">
          <a:xfrm>
            <a:off x="1066800" y="1981200"/>
            <a:ext cx="8077200" cy="4114800"/>
          </a:xfrm>
          <a:prstGeom prst="rect">
            <a:avLst/>
          </a:prstGeom>
          <a:noFill/>
          <a:ln w="9525">
            <a:noFill/>
            <a:miter lim="800000"/>
            <a:headEnd/>
            <a:tailEnd/>
          </a:ln>
        </p:spPr>
        <p:txBody>
          <a:bodyPr/>
          <a:lstStyle/>
          <a:p>
            <a:pPr marL="342900" indent="-342900">
              <a:spcBef>
                <a:spcPct val="95000"/>
              </a:spcBef>
              <a:buClr>
                <a:schemeClr val="hlink"/>
              </a:buClr>
              <a:buSzPct val="70000"/>
              <a:buFont typeface="Wingdings" pitchFamily="2" charset="2"/>
              <a:buNone/>
            </a:pPr>
            <a:endParaRPr lang="en-US"/>
          </a:p>
        </p:txBody>
      </p:sp>
      <p:sp>
        <p:nvSpPr>
          <p:cNvPr id="360453" name="Rectangle 5"/>
          <p:cNvSpPr>
            <a:spLocks noChangeArrowheads="1"/>
          </p:cNvSpPr>
          <p:nvPr/>
        </p:nvSpPr>
        <p:spPr bwMode="auto">
          <a:xfrm>
            <a:off x="1066800" y="1981200"/>
            <a:ext cx="7826375" cy="4114800"/>
          </a:xfrm>
          <a:prstGeom prst="rect">
            <a:avLst/>
          </a:prstGeom>
          <a:noFill/>
          <a:ln w="9525">
            <a:noFill/>
            <a:miter lim="800000"/>
            <a:headEnd/>
            <a:tailEnd/>
          </a:ln>
          <a:effectLst/>
        </p:spPr>
        <p:txBody>
          <a:bodyPr/>
          <a:lstStyle/>
          <a:p>
            <a:pPr marL="342900" indent="-342900">
              <a:spcBef>
                <a:spcPct val="20000"/>
              </a:spcBef>
              <a:buClr>
                <a:schemeClr val="hlink"/>
              </a:buClr>
              <a:buSzPct val="70000"/>
              <a:buFont typeface="Wingdings" pitchFamily="2" charset="2"/>
              <a:buNone/>
              <a:defRPr/>
            </a:pPr>
            <a:r>
              <a:rPr lang="hr-HR" sz="2900">
                <a:effectLst>
                  <a:outerShdw blurRad="38100" dist="38100" dir="2700000" algn="tl">
                    <a:srgbClr val="000000"/>
                  </a:outerShdw>
                </a:effectLst>
              </a:rPr>
              <a:t>Zadaci kineziterapije su sledeći:</a:t>
            </a:r>
          </a:p>
          <a:p>
            <a:pPr marL="342900" indent="-342900">
              <a:spcBef>
                <a:spcPct val="20000"/>
              </a:spcBef>
              <a:buClr>
                <a:schemeClr val="hlink"/>
              </a:buClr>
              <a:buSzPct val="70000"/>
              <a:buFont typeface="Wingdings" pitchFamily="2" charset="2"/>
              <a:buChar char="n"/>
              <a:defRPr/>
            </a:pPr>
            <a:r>
              <a:rPr lang="hr-HR" sz="2500">
                <a:effectLst>
                  <a:outerShdw blurRad="38100" dist="38100" dir="2700000" algn="tl">
                    <a:srgbClr val="000000"/>
                  </a:outerShdw>
                </a:effectLst>
              </a:rPr>
              <a:t>prevencija kontraktura, dekubitusa i edema</a:t>
            </a:r>
          </a:p>
          <a:p>
            <a:pPr marL="342900" indent="-342900">
              <a:spcBef>
                <a:spcPct val="20000"/>
              </a:spcBef>
              <a:buClr>
                <a:schemeClr val="hlink"/>
              </a:buClr>
              <a:buSzPct val="70000"/>
              <a:buFont typeface="Wingdings" pitchFamily="2" charset="2"/>
              <a:buChar char="n"/>
              <a:defRPr/>
            </a:pPr>
            <a:r>
              <a:rPr lang="hr-HR" sz="2500">
                <a:effectLst>
                  <a:outerShdw blurRad="38100" dist="38100" dir="2700000" algn="tl">
                    <a:srgbClr val="000000"/>
                  </a:outerShdw>
                </a:effectLst>
              </a:rPr>
              <a:t>prevencija razvoja hipertonusa</a:t>
            </a:r>
          </a:p>
          <a:p>
            <a:pPr marL="342900" indent="-342900">
              <a:spcBef>
                <a:spcPct val="20000"/>
              </a:spcBef>
              <a:buClr>
                <a:schemeClr val="hlink"/>
              </a:buClr>
              <a:buSzPct val="70000"/>
              <a:buFont typeface="Wingdings" pitchFamily="2" charset="2"/>
              <a:buChar char="n"/>
              <a:defRPr/>
            </a:pPr>
            <a:r>
              <a:rPr lang="hr-HR" sz="2500">
                <a:effectLst>
                  <a:outerShdw blurRad="38100" dist="38100" dir="2700000" algn="tl">
                    <a:srgbClr val="000000"/>
                  </a:outerShdw>
                </a:effectLst>
              </a:rPr>
              <a:t>prevencija razvoja abnormalnih obrazaca položaja</a:t>
            </a:r>
          </a:p>
          <a:p>
            <a:pPr marL="342900" indent="-342900">
              <a:spcBef>
                <a:spcPct val="20000"/>
              </a:spcBef>
              <a:buClr>
                <a:schemeClr val="hlink"/>
              </a:buClr>
              <a:buSzPct val="70000"/>
              <a:buFont typeface="Wingdings" pitchFamily="2" charset="2"/>
              <a:buChar char="n"/>
              <a:defRPr/>
            </a:pPr>
            <a:r>
              <a:rPr lang="hr-HR" sz="2500">
                <a:effectLst>
                  <a:outerShdw blurRad="38100" dist="38100" dir="2700000" algn="tl">
                    <a:srgbClr val="000000"/>
                  </a:outerShdw>
                </a:effectLst>
              </a:rPr>
              <a:t>prevencija razvoja abnormalnih obrazaca aktivnosti</a:t>
            </a:r>
          </a:p>
          <a:p>
            <a:pPr marL="342900" indent="-342900">
              <a:spcBef>
                <a:spcPct val="20000"/>
              </a:spcBef>
              <a:buClr>
                <a:schemeClr val="hlink"/>
              </a:buClr>
              <a:buSzPct val="70000"/>
              <a:buFont typeface="Wingdings" pitchFamily="2" charset="2"/>
              <a:buChar char="n"/>
              <a:defRPr/>
            </a:pPr>
            <a:r>
              <a:rPr lang="hr-HR" sz="2500">
                <a:effectLst>
                  <a:outerShdw blurRad="38100" dist="38100" dir="2700000" algn="tl">
                    <a:srgbClr val="000000"/>
                  </a:outerShdw>
                </a:effectLst>
              </a:rPr>
              <a:t>poboljšanje cirkulacije i oksigenacije tkiva</a:t>
            </a:r>
          </a:p>
          <a:p>
            <a:pPr marL="342900" indent="-342900">
              <a:spcBef>
                <a:spcPct val="20000"/>
              </a:spcBef>
              <a:buClr>
                <a:schemeClr val="hlink"/>
              </a:buClr>
              <a:buSzPct val="70000"/>
              <a:buFont typeface="Wingdings" pitchFamily="2" charset="2"/>
              <a:buChar char="n"/>
              <a:defRPr/>
            </a:pPr>
            <a:r>
              <a:rPr lang="hr-HR" sz="2500">
                <a:effectLst>
                  <a:outerShdw blurRad="38100" dist="38100" dir="2700000" algn="tl">
                    <a:srgbClr val="000000"/>
                  </a:outerShdw>
                </a:effectLst>
              </a:rPr>
              <a:t>fasilitacija položaja</a:t>
            </a:r>
          </a:p>
          <a:p>
            <a:pPr marL="342900" indent="-342900">
              <a:spcBef>
                <a:spcPct val="20000"/>
              </a:spcBef>
              <a:buClr>
                <a:schemeClr val="hlink"/>
              </a:buClr>
              <a:buSzPct val="70000"/>
              <a:buFont typeface="Wingdings" pitchFamily="2" charset="2"/>
              <a:buChar char="n"/>
              <a:defRPr/>
            </a:pPr>
            <a:r>
              <a:rPr lang="hr-HR" sz="2500">
                <a:effectLst>
                  <a:outerShdw blurRad="38100" dist="38100" dir="2700000" algn="tl">
                    <a:srgbClr val="000000"/>
                  </a:outerShdw>
                </a:effectLst>
              </a:rPr>
              <a:t>fasilitacija aktivnosti</a:t>
            </a:r>
            <a:endParaRPr lang="sr-Latn-CS" sz="320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ctr" eaLnBrk="1" hangingPunct="1"/>
            <a:r>
              <a:rPr lang="sr-Latn-CS" sz="3200" smtClean="0">
                <a:solidFill>
                  <a:schemeClr val="tx1"/>
                </a:solidFill>
                <a:latin typeface="Times New Roman" pitchFamily="18" charset="0"/>
                <a:cs typeface="Times New Roman" pitchFamily="18" charset="0"/>
              </a:rPr>
              <a:t>Cerebrovaskularni insult</a:t>
            </a:r>
            <a:endParaRPr lang="en-US" sz="3200" smtClean="0">
              <a:solidFill>
                <a:schemeClr val="tx1"/>
              </a:solidFill>
              <a:latin typeface="Times New Roman" pitchFamily="18" charset="0"/>
              <a:cs typeface="Times New Roman" pitchFamily="18" charset="0"/>
            </a:endParaRPr>
          </a:p>
        </p:txBody>
      </p:sp>
      <p:sp>
        <p:nvSpPr>
          <p:cNvPr id="8195" name="Rectangle 3"/>
          <p:cNvSpPr>
            <a:spLocks noGrp="1" noChangeArrowheads="1"/>
          </p:cNvSpPr>
          <p:nvPr>
            <p:ph type="body" idx="1"/>
          </p:nvPr>
        </p:nvSpPr>
        <p:spPr/>
        <p:txBody>
          <a:bodyPr/>
          <a:lstStyle/>
          <a:p>
            <a:pPr algn="just" eaLnBrk="1" hangingPunct="1">
              <a:buNone/>
            </a:pPr>
            <a:r>
              <a:rPr lang="en-GB" sz="2400" smtClean="0">
                <a:solidFill>
                  <a:schemeClr val="tx1"/>
                </a:solidFill>
                <a:latin typeface="Times New Roman" pitchFamily="18" charset="0"/>
                <a:cs typeface="Times New Roman" pitchFamily="18" charset="0"/>
              </a:rPr>
              <a:t>Klasicna podela vaskularnog insulta </a:t>
            </a:r>
            <a:r>
              <a:rPr lang="sr-Latn-CS" sz="2400" smtClean="0">
                <a:solidFill>
                  <a:schemeClr val="tx1"/>
                </a:solidFill>
                <a:latin typeface="Times New Roman" pitchFamily="18" charset="0"/>
                <a:cs typeface="Times New Roman" pitchFamily="18" charset="0"/>
              </a:rPr>
              <a:t>mozga je:</a:t>
            </a:r>
            <a:endParaRPr lang="sr-Latn-CS" sz="2400" smtClean="0">
              <a:latin typeface="Times New Roman" pitchFamily="18" charset="0"/>
              <a:cs typeface="Times New Roman" pitchFamily="18" charset="0"/>
            </a:endParaRPr>
          </a:p>
          <a:p>
            <a:pPr algn="just" eaLnBrk="1" hangingPunct="1"/>
            <a:r>
              <a:rPr lang="en-GB" sz="2400" smtClean="0">
                <a:latin typeface="Times New Roman" pitchFamily="18" charset="0"/>
                <a:cs typeface="Times New Roman" pitchFamily="18" charset="0"/>
              </a:rPr>
              <a:t>tromboza</a:t>
            </a:r>
          </a:p>
          <a:p>
            <a:pPr algn="just" eaLnBrk="1" hangingPunct="1"/>
            <a:r>
              <a:rPr lang="en-GB" sz="2400" smtClean="0">
                <a:latin typeface="Times New Roman" pitchFamily="18" charset="0"/>
                <a:cs typeface="Times New Roman" pitchFamily="18" charset="0"/>
              </a:rPr>
              <a:t>embolija </a:t>
            </a:r>
          </a:p>
          <a:p>
            <a:pPr eaLnBrk="1" hangingPunct="1"/>
            <a:r>
              <a:rPr lang="en-GB" sz="2400" smtClean="0">
                <a:latin typeface="Times New Roman" pitchFamily="18" charset="0"/>
                <a:cs typeface="Times New Roman" pitchFamily="18" charset="0"/>
              </a:rPr>
              <a:t>hemoragija </a:t>
            </a:r>
            <a:endParaRPr lang="en-US" sz="2400" smtClean="0">
              <a:latin typeface="Times New Roman" pitchFamily="18" charset="0"/>
              <a:cs typeface="Times New Roman" pitchFamily="18"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oter Placeholder 2"/>
          <p:cNvSpPr>
            <a:spLocks noGrp="1"/>
          </p:cNvSpPr>
          <p:nvPr>
            <p:ph type="ftr" sz="quarter" idx="11"/>
          </p:nvPr>
        </p:nvSpPr>
        <p:spPr>
          <a:xfrm>
            <a:off x="914400" y="6324600"/>
            <a:ext cx="1905000" cy="457200"/>
          </a:xfrm>
          <a:noFill/>
        </p:spPr>
        <p:txBody>
          <a:bodyPr/>
          <a:lstStyle/>
          <a:p>
            <a:pPr algn="l"/>
            <a:fld id="{1ECA7632-F5E3-4998-9A15-222FD07314CE}" type="slidenum">
              <a:rPr lang="sr-Latn-CS" smtClean="0"/>
              <a:pPr algn="l"/>
              <a:t>60</a:t>
            </a:fld>
            <a:endParaRPr lang="sr-Latn-CS" smtClean="0"/>
          </a:p>
        </p:txBody>
      </p:sp>
      <p:sp>
        <p:nvSpPr>
          <p:cNvPr id="54275" name="Rectangle 2"/>
          <p:cNvSpPr>
            <a:spLocks noGrp="1" noChangeArrowheads="1"/>
          </p:cNvSpPr>
          <p:nvPr>
            <p:ph type="title"/>
          </p:nvPr>
        </p:nvSpPr>
        <p:spPr/>
        <p:txBody>
          <a:bodyPr/>
          <a:lstStyle/>
          <a:p>
            <a:pPr algn="ctr"/>
            <a:r>
              <a:rPr lang="sr-Latn-CS" sz="3800" smtClean="0">
                <a:solidFill>
                  <a:schemeClr val="hlink"/>
                </a:solidFill>
                <a:latin typeface="Arial Black" pitchFamily="34" charset="0"/>
              </a:rPr>
              <a:t>Program rane rehabilitacije</a:t>
            </a:r>
          </a:p>
        </p:txBody>
      </p:sp>
      <p:sp>
        <p:nvSpPr>
          <p:cNvPr id="389123" name="Rectangle 3"/>
          <p:cNvSpPr>
            <a:spLocks noChangeArrowheads="1"/>
          </p:cNvSpPr>
          <p:nvPr/>
        </p:nvSpPr>
        <p:spPr bwMode="auto">
          <a:xfrm>
            <a:off x="6659563" y="0"/>
            <a:ext cx="2305050" cy="692150"/>
          </a:xfrm>
          <a:prstGeom prst="rect">
            <a:avLst/>
          </a:prstGeom>
          <a:noFill/>
          <a:ln w="9525">
            <a:noFill/>
            <a:miter lim="800000"/>
            <a:headEnd/>
            <a:tailEnd/>
          </a:ln>
          <a:effectLst/>
        </p:spPr>
        <p:txBody>
          <a:bodyPr anchor="ctr"/>
          <a:lstStyle/>
          <a:p>
            <a:pPr algn="r">
              <a:defRPr/>
            </a:pPr>
            <a:r>
              <a:rPr lang="sr-Latn-CS" sz="2000">
                <a:solidFill>
                  <a:schemeClr val="accent1"/>
                </a:solidFill>
                <a:effectLst>
                  <a:outerShdw blurRad="38100" dist="38100" dir="2700000" algn="tl">
                    <a:srgbClr val="000000"/>
                  </a:outerShdw>
                </a:effectLst>
              </a:rPr>
              <a:t>METODOLOGIJA</a:t>
            </a:r>
          </a:p>
        </p:txBody>
      </p:sp>
      <p:sp>
        <p:nvSpPr>
          <p:cNvPr id="54277" name="Rectangle 4"/>
          <p:cNvSpPr>
            <a:spLocks noChangeArrowheads="1"/>
          </p:cNvSpPr>
          <p:nvPr/>
        </p:nvSpPr>
        <p:spPr bwMode="auto">
          <a:xfrm>
            <a:off x="1066800" y="1981200"/>
            <a:ext cx="8077200" cy="4114800"/>
          </a:xfrm>
          <a:prstGeom prst="rect">
            <a:avLst/>
          </a:prstGeom>
          <a:noFill/>
          <a:ln w="9525">
            <a:noFill/>
            <a:miter lim="800000"/>
            <a:headEnd/>
            <a:tailEnd/>
          </a:ln>
        </p:spPr>
        <p:txBody>
          <a:bodyPr/>
          <a:lstStyle/>
          <a:p>
            <a:pPr marL="342900" indent="-342900">
              <a:spcBef>
                <a:spcPct val="95000"/>
              </a:spcBef>
              <a:buClr>
                <a:schemeClr val="hlink"/>
              </a:buClr>
              <a:buSzPct val="70000"/>
              <a:buFont typeface="Wingdings" pitchFamily="2" charset="2"/>
              <a:buNone/>
            </a:pPr>
            <a:endParaRPr lang="en-US"/>
          </a:p>
        </p:txBody>
      </p:sp>
      <p:sp>
        <p:nvSpPr>
          <p:cNvPr id="389125" name="Rectangle 5"/>
          <p:cNvSpPr>
            <a:spLocks noChangeArrowheads="1"/>
          </p:cNvSpPr>
          <p:nvPr/>
        </p:nvSpPr>
        <p:spPr bwMode="auto">
          <a:xfrm>
            <a:off x="1066800" y="1981200"/>
            <a:ext cx="7897813" cy="4114800"/>
          </a:xfrm>
          <a:prstGeom prst="rect">
            <a:avLst/>
          </a:prstGeom>
          <a:noFill/>
          <a:ln w="9525">
            <a:noFill/>
            <a:miter lim="800000"/>
            <a:headEnd/>
            <a:tailEnd/>
          </a:ln>
          <a:effectLst/>
        </p:spPr>
        <p:txBody>
          <a:bodyPr/>
          <a:lstStyle/>
          <a:p>
            <a:pPr marL="342900" indent="-342900">
              <a:spcBef>
                <a:spcPct val="20000"/>
              </a:spcBef>
              <a:buClr>
                <a:schemeClr val="hlink"/>
              </a:buClr>
              <a:buSzPct val="70000"/>
              <a:buFont typeface="Wingdings" pitchFamily="2" charset="2"/>
              <a:buNone/>
              <a:defRPr/>
            </a:pPr>
            <a:r>
              <a:rPr lang="hr-HR">
                <a:effectLst>
                  <a:outerShdw blurRad="38100" dist="38100" dir="2700000" algn="tl">
                    <a:srgbClr val="000000"/>
                  </a:outerShdw>
                </a:effectLst>
              </a:rPr>
              <a:t>Metode </a:t>
            </a:r>
            <a:r>
              <a:rPr lang="en-US">
                <a:effectLst>
                  <a:outerShdw blurRad="38100" dist="38100" dir="2700000" algn="tl">
                    <a:srgbClr val="000000"/>
                  </a:outerShdw>
                </a:effectLst>
              </a:rPr>
              <a:t>za ostvarivanje</a:t>
            </a:r>
            <a:r>
              <a:rPr lang="hr-HR">
                <a:effectLst>
                  <a:outerShdw blurRad="38100" dist="38100" dir="2700000" algn="tl">
                    <a:srgbClr val="000000"/>
                  </a:outerShdw>
                </a:effectLst>
              </a:rPr>
              <a:t> navedeni</a:t>
            </a:r>
            <a:r>
              <a:rPr lang="en-US">
                <a:effectLst>
                  <a:outerShdw blurRad="38100" dist="38100" dir="2700000" algn="tl">
                    <a:srgbClr val="000000"/>
                  </a:outerShdw>
                </a:effectLst>
              </a:rPr>
              <a:t>h</a:t>
            </a:r>
            <a:r>
              <a:rPr lang="hr-HR">
                <a:effectLst>
                  <a:outerShdw blurRad="38100" dist="38100" dir="2700000" algn="tl">
                    <a:srgbClr val="000000"/>
                  </a:outerShdw>
                </a:effectLst>
              </a:rPr>
              <a:t> zada</a:t>
            </a:r>
            <a:r>
              <a:rPr lang="en-US">
                <a:effectLst>
                  <a:outerShdw blurRad="38100" dist="38100" dir="2700000" algn="tl">
                    <a:srgbClr val="000000"/>
                  </a:outerShdw>
                </a:effectLst>
              </a:rPr>
              <a:t>taka:</a:t>
            </a:r>
            <a:endParaRPr lang="hr-HR">
              <a:effectLst>
                <a:outerShdw blurRad="38100" dist="38100" dir="2700000" algn="tl">
                  <a:srgbClr val="000000"/>
                </a:outerShdw>
              </a:effectLst>
            </a:endParaRPr>
          </a:p>
          <a:p>
            <a:pPr marL="342900" indent="-342900">
              <a:spcBef>
                <a:spcPct val="20000"/>
              </a:spcBef>
              <a:buClr>
                <a:schemeClr val="hlink"/>
              </a:buClr>
              <a:buSzPct val="70000"/>
              <a:buFont typeface="Wingdings" pitchFamily="2" charset="2"/>
              <a:buChar char="n"/>
              <a:defRPr/>
            </a:pPr>
            <a:r>
              <a:rPr lang="hr-HR" sz="2500">
                <a:effectLst>
                  <a:outerShdw blurRad="38100" dist="38100" dir="2700000" algn="tl">
                    <a:srgbClr val="000000"/>
                  </a:outerShdw>
                </a:effectLst>
              </a:rPr>
              <a:t>pozicioniranje </a:t>
            </a:r>
          </a:p>
          <a:p>
            <a:pPr marL="342900" indent="-342900">
              <a:spcBef>
                <a:spcPct val="20000"/>
              </a:spcBef>
              <a:buClr>
                <a:schemeClr val="hlink"/>
              </a:buClr>
              <a:buSzPct val="70000"/>
              <a:buFont typeface="Wingdings" pitchFamily="2" charset="2"/>
              <a:buChar char="n"/>
              <a:defRPr/>
            </a:pPr>
            <a:r>
              <a:rPr lang="hr-HR" sz="2500">
                <a:effectLst>
                  <a:outerShdw blurRad="38100" dist="38100" dir="2700000" algn="tl">
                    <a:srgbClr val="000000"/>
                  </a:outerShdw>
                </a:effectLst>
              </a:rPr>
              <a:t>pasivan terapijski pokret telesnih segmenata uz voljno učešće pacijenta</a:t>
            </a:r>
          </a:p>
          <a:p>
            <a:pPr marL="342900" indent="-342900">
              <a:spcBef>
                <a:spcPct val="20000"/>
              </a:spcBef>
              <a:buClr>
                <a:schemeClr val="hlink"/>
              </a:buClr>
              <a:buSzPct val="70000"/>
              <a:buFont typeface="Wingdings" pitchFamily="2" charset="2"/>
              <a:buChar char="n"/>
              <a:defRPr/>
            </a:pPr>
            <a:r>
              <a:rPr lang="hr-HR" sz="2500">
                <a:effectLst>
                  <a:outerShdw blurRad="38100" dist="38100" dir="2700000" algn="tl">
                    <a:srgbClr val="000000"/>
                  </a:outerShdw>
                </a:effectLst>
              </a:rPr>
              <a:t>proprioceptivna i eksteroceptivna stimulacija radi očuvanja i reedukacije pokreta</a:t>
            </a:r>
          </a:p>
          <a:p>
            <a:pPr marL="342900" indent="-342900">
              <a:spcBef>
                <a:spcPct val="20000"/>
              </a:spcBef>
              <a:buClr>
                <a:schemeClr val="hlink"/>
              </a:buClr>
              <a:buSzPct val="70000"/>
              <a:buFont typeface="Wingdings" pitchFamily="2" charset="2"/>
              <a:buChar char="n"/>
              <a:defRPr/>
            </a:pPr>
            <a:r>
              <a:rPr lang="hr-HR" sz="2500">
                <a:effectLst>
                  <a:outerShdw blurRad="38100" dist="38100" dir="2700000" algn="tl">
                    <a:srgbClr val="000000"/>
                  </a:outerShdw>
                </a:effectLst>
              </a:rPr>
              <a:t>vežbe disanja</a:t>
            </a:r>
          </a:p>
          <a:p>
            <a:pPr marL="342900" indent="-342900">
              <a:spcBef>
                <a:spcPct val="20000"/>
              </a:spcBef>
              <a:buClr>
                <a:schemeClr val="hlink"/>
              </a:buClr>
              <a:buSzPct val="70000"/>
              <a:buFont typeface="Wingdings" pitchFamily="2" charset="2"/>
              <a:buChar char="n"/>
              <a:defRPr/>
            </a:pPr>
            <a:r>
              <a:rPr lang="hr-HR" sz="2500">
                <a:effectLst>
                  <a:outerShdw blurRad="38100" dist="38100" dir="2700000" algn="tl">
                    <a:srgbClr val="000000"/>
                  </a:outerShdw>
                </a:effectLst>
              </a:rPr>
              <a:t>korišćenje refleksnih reakcija (tonički refleksi vrata, posturalni refleksi) </a:t>
            </a:r>
            <a:r>
              <a:rPr lang="en-US" sz="2500">
                <a:effectLst>
                  <a:outerShdw blurRad="38100" dist="38100" dir="2700000" algn="tl">
                    <a:srgbClr val="000000"/>
                  </a:outerShdw>
                </a:effectLst>
              </a:rPr>
              <a:t>za</a:t>
            </a:r>
            <a:r>
              <a:rPr lang="hr-HR" sz="2500">
                <a:effectLst>
                  <a:outerShdw blurRad="38100" dist="38100" dir="2700000" algn="tl">
                    <a:srgbClr val="000000"/>
                  </a:outerShdw>
                </a:effectLst>
              </a:rPr>
              <a:t> fasilitacij</a:t>
            </a:r>
            <a:r>
              <a:rPr lang="en-US" sz="2500">
                <a:effectLst>
                  <a:outerShdw blurRad="38100" dist="38100" dir="2700000" algn="tl">
                    <a:srgbClr val="000000"/>
                  </a:outerShdw>
                </a:effectLst>
              </a:rPr>
              <a:t>u</a:t>
            </a:r>
            <a:r>
              <a:rPr lang="hr-HR" sz="2500">
                <a:effectLst>
                  <a:outerShdw blurRad="38100" dist="38100" dir="2700000" algn="tl">
                    <a:srgbClr val="000000"/>
                  </a:outerShdw>
                </a:effectLst>
              </a:rPr>
              <a:t> položaja i aktivnosti</a:t>
            </a:r>
            <a:endParaRPr lang="sr-Latn-CS" sz="290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2"/>
          <p:cNvSpPr>
            <a:spLocks noGrp="1"/>
          </p:cNvSpPr>
          <p:nvPr>
            <p:ph type="ftr" sz="quarter" idx="11"/>
          </p:nvPr>
        </p:nvSpPr>
        <p:spPr>
          <a:xfrm>
            <a:off x="914400" y="6324600"/>
            <a:ext cx="1905000" cy="457200"/>
          </a:xfrm>
          <a:noFill/>
        </p:spPr>
        <p:txBody>
          <a:bodyPr/>
          <a:lstStyle/>
          <a:p>
            <a:pPr algn="l"/>
            <a:fld id="{F3FE9F95-5537-4ACC-8A37-3AEBDA441446}" type="slidenum">
              <a:rPr lang="sr-Latn-CS" smtClean="0"/>
              <a:pPr algn="l"/>
              <a:t>61</a:t>
            </a:fld>
            <a:endParaRPr lang="sr-Latn-CS" smtClean="0"/>
          </a:p>
        </p:txBody>
      </p:sp>
      <p:sp>
        <p:nvSpPr>
          <p:cNvPr id="55299" name="Rectangle 2"/>
          <p:cNvSpPr>
            <a:spLocks noGrp="1" noChangeArrowheads="1"/>
          </p:cNvSpPr>
          <p:nvPr>
            <p:ph type="title"/>
          </p:nvPr>
        </p:nvSpPr>
        <p:spPr/>
        <p:txBody>
          <a:bodyPr/>
          <a:lstStyle/>
          <a:p>
            <a:pPr algn="ctr"/>
            <a:r>
              <a:rPr lang="sr-Latn-CS" sz="3800" smtClean="0">
                <a:solidFill>
                  <a:schemeClr val="hlink"/>
                </a:solidFill>
                <a:latin typeface="Arial Black" pitchFamily="34" charset="0"/>
              </a:rPr>
              <a:t>Program rane rehabilitacije</a:t>
            </a:r>
          </a:p>
        </p:txBody>
      </p:sp>
      <p:sp>
        <p:nvSpPr>
          <p:cNvPr id="333827" name="Rectangle 3"/>
          <p:cNvSpPr>
            <a:spLocks noChangeArrowheads="1"/>
          </p:cNvSpPr>
          <p:nvPr/>
        </p:nvSpPr>
        <p:spPr bwMode="auto">
          <a:xfrm>
            <a:off x="6659563" y="0"/>
            <a:ext cx="2305050" cy="692150"/>
          </a:xfrm>
          <a:prstGeom prst="rect">
            <a:avLst/>
          </a:prstGeom>
          <a:noFill/>
          <a:ln w="9525">
            <a:noFill/>
            <a:miter lim="800000"/>
            <a:headEnd/>
            <a:tailEnd/>
          </a:ln>
          <a:effectLst/>
        </p:spPr>
        <p:txBody>
          <a:bodyPr anchor="ctr"/>
          <a:lstStyle/>
          <a:p>
            <a:pPr algn="r">
              <a:defRPr/>
            </a:pPr>
            <a:r>
              <a:rPr lang="sr-Latn-CS" sz="2000">
                <a:solidFill>
                  <a:schemeClr val="accent1"/>
                </a:solidFill>
                <a:effectLst>
                  <a:outerShdw blurRad="38100" dist="38100" dir="2700000" algn="tl">
                    <a:srgbClr val="000000"/>
                  </a:outerShdw>
                </a:effectLst>
              </a:rPr>
              <a:t>METODOLOGIJA</a:t>
            </a:r>
          </a:p>
        </p:txBody>
      </p:sp>
      <p:sp>
        <p:nvSpPr>
          <p:cNvPr id="55301" name="Rectangle 4"/>
          <p:cNvSpPr>
            <a:spLocks noChangeArrowheads="1"/>
          </p:cNvSpPr>
          <p:nvPr/>
        </p:nvSpPr>
        <p:spPr bwMode="auto">
          <a:xfrm>
            <a:off x="1066800" y="1981200"/>
            <a:ext cx="8077200" cy="4114800"/>
          </a:xfrm>
          <a:prstGeom prst="rect">
            <a:avLst/>
          </a:prstGeom>
          <a:noFill/>
          <a:ln w="9525">
            <a:noFill/>
            <a:miter lim="800000"/>
            <a:headEnd/>
            <a:tailEnd/>
          </a:ln>
        </p:spPr>
        <p:txBody>
          <a:bodyPr/>
          <a:lstStyle/>
          <a:p>
            <a:pPr marL="342900" indent="-342900">
              <a:spcBef>
                <a:spcPct val="95000"/>
              </a:spcBef>
              <a:buClr>
                <a:schemeClr val="hlink"/>
              </a:buClr>
              <a:buSzPct val="70000"/>
              <a:buFont typeface="Wingdings" pitchFamily="2" charset="2"/>
              <a:buNone/>
            </a:pPr>
            <a:endParaRPr lang="en-US"/>
          </a:p>
        </p:txBody>
      </p:sp>
      <p:sp>
        <p:nvSpPr>
          <p:cNvPr id="333829" name="Rectangle 5"/>
          <p:cNvSpPr>
            <a:spLocks noChangeArrowheads="1"/>
          </p:cNvSpPr>
          <p:nvPr/>
        </p:nvSpPr>
        <p:spPr bwMode="auto">
          <a:xfrm>
            <a:off x="4859338" y="1981200"/>
            <a:ext cx="4033837" cy="4114800"/>
          </a:xfrm>
          <a:prstGeom prst="rect">
            <a:avLst/>
          </a:prstGeom>
          <a:noFill/>
          <a:ln w="9525">
            <a:noFill/>
            <a:miter lim="800000"/>
            <a:headEnd/>
            <a:tailEnd/>
          </a:ln>
          <a:effectLst/>
        </p:spPr>
        <p:txBody>
          <a:bodyPr/>
          <a:lstStyle/>
          <a:p>
            <a:pPr marL="342900" indent="-342900">
              <a:spcBef>
                <a:spcPct val="95000"/>
              </a:spcBef>
              <a:buClr>
                <a:schemeClr val="hlink"/>
              </a:buClr>
              <a:buSzPct val="70000"/>
              <a:buFont typeface="Wingdings" pitchFamily="2" charset="2"/>
              <a:buChar char="n"/>
              <a:defRPr/>
            </a:pPr>
            <a:r>
              <a:rPr lang="sr-Latn-CS" sz="2500">
                <a:effectLst>
                  <a:outerShdw blurRad="38100" dist="38100" dir="2700000" algn="tl">
                    <a:srgbClr val="000000"/>
                  </a:outerShdw>
                </a:effectLst>
              </a:rPr>
              <a:t>očuvanje elastičnosti mišića adduktora lopatice, ekstenzora i unutrašnjih rotatora nadlakta </a:t>
            </a:r>
          </a:p>
          <a:p>
            <a:pPr marL="342900" indent="-342900">
              <a:spcBef>
                <a:spcPct val="95000"/>
              </a:spcBef>
              <a:buClr>
                <a:schemeClr val="hlink"/>
              </a:buClr>
              <a:buSzPct val="70000"/>
              <a:buFont typeface="Wingdings" pitchFamily="2" charset="2"/>
              <a:buChar char="n"/>
              <a:defRPr/>
            </a:pPr>
            <a:r>
              <a:rPr lang="sr-Latn-CS" sz="2500">
                <a:effectLst>
                  <a:outerShdw blurRad="38100" dist="38100" dir="2700000" algn="tl">
                    <a:srgbClr val="000000"/>
                  </a:outerShdw>
                </a:effectLst>
              </a:rPr>
              <a:t>proprioceptivna stimulacija  </a:t>
            </a:r>
          </a:p>
          <a:p>
            <a:pPr marL="342900" indent="-342900">
              <a:spcBef>
                <a:spcPct val="95000"/>
              </a:spcBef>
              <a:buClr>
                <a:schemeClr val="hlink"/>
              </a:buClr>
              <a:buSzPct val="70000"/>
              <a:buFont typeface="Wingdings" pitchFamily="2" charset="2"/>
              <a:buChar char="n"/>
              <a:defRPr/>
            </a:pPr>
            <a:r>
              <a:rPr lang="sr-Latn-CS" sz="2500">
                <a:effectLst>
                  <a:outerShdw blurRad="38100" dist="38100" dir="2700000" algn="tl">
                    <a:srgbClr val="000000"/>
                  </a:outerShdw>
                </a:effectLst>
              </a:rPr>
              <a:t>eksteroceptivna stimulacija </a:t>
            </a:r>
          </a:p>
        </p:txBody>
      </p:sp>
      <p:sp>
        <p:nvSpPr>
          <p:cNvPr id="333831" name="Rectangle 7"/>
          <p:cNvSpPr>
            <a:spLocks noChangeArrowheads="1"/>
          </p:cNvSpPr>
          <p:nvPr/>
        </p:nvSpPr>
        <p:spPr bwMode="auto">
          <a:xfrm>
            <a:off x="1187450" y="5516563"/>
            <a:ext cx="3529013" cy="1341437"/>
          </a:xfrm>
          <a:prstGeom prst="rect">
            <a:avLst/>
          </a:prstGeom>
          <a:noFill/>
          <a:ln w="9525">
            <a:noFill/>
            <a:miter lim="800000"/>
            <a:headEnd/>
            <a:tailEnd/>
          </a:ln>
          <a:effectLst/>
        </p:spPr>
        <p:txBody>
          <a:bodyPr/>
          <a:lstStyle/>
          <a:p>
            <a:pPr algn="ctr">
              <a:spcBef>
                <a:spcPct val="95000"/>
              </a:spcBef>
              <a:buClr>
                <a:schemeClr val="hlink"/>
              </a:buClr>
              <a:buSzPct val="70000"/>
              <a:buFont typeface="Wingdings" pitchFamily="2" charset="2"/>
              <a:buNone/>
              <a:defRPr/>
            </a:pPr>
            <a:r>
              <a:rPr lang="sr-Latn-CS" sz="2600">
                <a:effectLst>
                  <a:outerShdw blurRad="38100" dist="38100" dir="2700000" algn="tl">
                    <a:srgbClr val="000000"/>
                  </a:outerShdw>
                </a:effectLst>
              </a:rPr>
              <a:t>Pasivan pokret gornjeg ekstremiteta </a:t>
            </a:r>
            <a:endParaRPr lang="sr-Latn-CS" sz="3200">
              <a:solidFill>
                <a:srgbClr val="DDDDDD"/>
              </a:solidFill>
              <a:effectLst>
                <a:outerShdw blurRad="38100" dist="38100" dir="2700000" algn="tl">
                  <a:srgbClr val="000000"/>
                </a:outerShdw>
              </a:effectLst>
            </a:endParaRPr>
          </a:p>
        </p:txBody>
      </p:sp>
      <p:pic>
        <p:nvPicPr>
          <p:cNvPr id="55304" name="Picture 9" descr="MVC-271F"/>
          <p:cNvPicPr>
            <a:picLocks noChangeArrowheads="1"/>
          </p:cNvPicPr>
          <p:nvPr/>
        </p:nvPicPr>
        <p:blipFill>
          <a:blip r:embed="rId3" cstate="print">
            <a:lum bright="6000"/>
          </a:blip>
          <a:srcRect/>
          <a:stretch>
            <a:fillRect/>
          </a:stretch>
        </p:blipFill>
        <p:spPr bwMode="auto">
          <a:xfrm>
            <a:off x="1763713" y="2060575"/>
            <a:ext cx="2232025" cy="3455988"/>
          </a:xfrm>
          <a:prstGeom prst="rect">
            <a:avLst/>
          </a:prstGeom>
          <a:noFill/>
          <a:ln w="9525">
            <a:noFill/>
            <a:miter lim="800000"/>
            <a:headEnd/>
            <a:tailEnd/>
          </a:ln>
        </p:spPr>
      </p:pic>
      <p:sp>
        <p:nvSpPr>
          <p:cNvPr id="55305" name="Rectangle 10"/>
          <p:cNvSpPr>
            <a:spLocks noChangeArrowheads="1"/>
          </p:cNvSpPr>
          <p:nvPr/>
        </p:nvSpPr>
        <p:spPr bwMode="auto">
          <a:xfrm>
            <a:off x="1763713" y="2060575"/>
            <a:ext cx="2232025" cy="3455988"/>
          </a:xfrm>
          <a:prstGeom prst="rect">
            <a:avLst/>
          </a:prstGeom>
          <a:no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oter Placeholder 2"/>
          <p:cNvSpPr>
            <a:spLocks noGrp="1"/>
          </p:cNvSpPr>
          <p:nvPr>
            <p:ph type="ftr" sz="quarter" idx="11"/>
          </p:nvPr>
        </p:nvSpPr>
        <p:spPr>
          <a:xfrm>
            <a:off x="914400" y="6324600"/>
            <a:ext cx="1905000" cy="457200"/>
          </a:xfrm>
          <a:noFill/>
        </p:spPr>
        <p:txBody>
          <a:bodyPr/>
          <a:lstStyle/>
          <a:p>
            <a:pPr algn="l"/>
            <a:fld id="{A019EBCE-A822-4304-BDF8-C59CCB20FE30}" type="slidenum">
              <a:rPr lang="sr-Latn-CS" smtClean="0"/>
              <a:pPr algn="l"/>
              <a:t>62</a:t>
            </a:fld>
            <a:endParaRPr lang="sr-Latn-CS" smtClean="0"/>
          </a:p>
        </p:txBody>
      </p:sp>
      <p:sp>
        <p:nvSpPr>
          <p:cNvPr id="56323" name="Rectangle 2"/>
          <p:cNvSpPr>
            <a:spLocks noGrp="1" noChangeArrowheads="1"/>
          </p:cNvSpPr>
          <p:nvPr>
            <p:ph type="title"/>
          </p:nvPr>
        </p:nvSpPr>
        <p:spPr/>
        <p:txBody>
          <a:bodyPr/>
          <a:lstStyle/>
          <a:p>
            <a:pPr algn="ctr"/>
            <a:r>
              <a:rPr lang="sr-Latn-CS" sz="3800" smtClean="0">
                <a:solidFill>
                  <a:schemeClr val="hlink"/>
                </a:solidFill>
                <a:latin typeface="Arial Black" pitchFamily="34" charset="0"/>
              </a:rPr>
              <a:t>Program rane rehabilitacije</a:t>
            </a:r>
          </a:p>
        </p:txBody>
      </p:sp>
      <p:sp>
        <p:nvSpPr>
          <p:cNvPr id="362499" name="Rectangle 3"/>
          <p:cNvSpPr>
            <a:spLocks noChangeArrowheads="1"/>
          </p:cNvSpPr>
          <p:nvPr/>
        </p:nvSpPr>
        <p:spPr bwMode="auto">
          <a:xfrm>
            <a:off x="6659563" y="0"/>
            <a:ext cx="2305050" cy="692150"/>
          </a:xfrm>
          <a:prstGeom prst="rect">
            <a:avLst/>
          </a:prstGeom>
          <a:noFill/>
          <a:ln w="9525">
            <a:noFill/>
            <a:miter lim="800000"/>
            <a:headEnd/>
            <a:tailEnd/>
          </a:ln>
          <a:effectLst/>
        </p:spPr>
        <p:txBody>
          <a:bodyPr anchor="ctr"/>
          <a:lstStyle/>
          <a:p>
            <a:pPr algn="r">
              <a:defRPr/>
            </a:pPr>
            <a:r>
              <a:rPr lang="sr-Latn-CS" sz="2000">
                <a:solidFill>
                  <a:schemeClr val="accent1"/>
                </a:solidFill>
                <a:effectLst>
                  <a:outerShdw blurRad="38100" dist="38100" dir="2700000" algn="tl">
                    <a:srgbClr val="000000"/>
                  </a:outerShdw>
                </a:effectLst>
              </a:rPr>
              <a:t>METODOLOGIJA</a:t>
            </a:r>
          </a:p>
        </p:txBody>
      </p:sp>
      <p:sp>
        <p:nvSpPr>
          <p:cNvPr id="56325" name="Rectangle 4"/>
          <p:cNvSpPr>
            <a:spLocks noChangeArrowheads="1"/>
          </p:cNvSpPr>
          <p:nvPr/>
        </p:nvSpPr>
        <p:spPr bwMode="auto">
          <a:xfrm>
            <a:off x="1066800" y="1981200"/>
            <a:ext cx="8077200" cy="4114800"/>
          </a:xfrm>
          <a:prstGeom prst="rect">
            <a:avLst/>
          </a:prstGeom>
          <a:noFill/>
          <a:ln w="9525">
            <a:noFill/>
            <a:miter lim="800000"/>
            <a:headEnd/>
            <a:tailEnd/>
          </a:ln>
        </p:spPr>
        <p:txBody>
          <a:bodyPr/>
          <a:lstStyle/>
          <a:p>
            <a:pPr marL="342900" indent="-342900">
              <a:spcBef>
                <a:spcPct val="95000"/>
              </a:spcBef>
              <a:buClr>
                <a:schemeClr val="hlink"/>
              </a:buClr>
              <a:buSzPct val="70000"/>
              <a:buFont typeface="Wingdings" pitchFamily="2" charset="2"/>
              <a:buNone/>
            </a:pPr>
            <a:endParaRPr lang="en-US"/>
          </a:p>
        </p:txBody>
      </p:sp>
      <p:sp>
        <p:nvSpPr>
          <p:cNvPr id="362501" name="Rectangle 5"/>
          <p:cNvSpPr>
            <a:spLocks noChangeArrowheads="1"/>
          </p:cNvSpPr>
          <p:nvPr/>
        </p:nvSpPr>
        <p:spPr bwMode="auto">
          <a:xfrm>
            <a:off x="5076825" y="1981200"/>
            <a:ext cx="3816350" cy="4114800"/>
          </a:xfrm>
          <a:prstGeom prst="rect">
            <a:avLst/>
          </a:prstGeom>
          <a:noFill/>
          <a:ln w="9525">
            <a:noFill/>
            <a:miter lim="800000"/>
            <a:headEnd/>
            <a:tailEnd/>
          </a:ln>
          <a:effectLst/>
        </p:spPr>
        <p:txBody>
          <a:bodyPr/>
          <a:lstStyle/>
          <a:p>
            <a:pPr marL="342900" indent="-342900">
              <a:spcBef>
                <a:spcPct val="140000"/>
              </a:spcBef>
              <a:buClr>
                <a:schemeClr val="hlink"/>
              </a:buClr>
              <a:buSzPct val="70000"/>
              <a:buFont typeface="Wingdings" pitchFamily="2" charset="2"/>
              <a:buChar char="n"/>
              <a:defRPr/>
            </a:pPr>
            <a:r>
              <a:rPr lang="en-US" sz="2500">
                <a:effectLst>
                  <a:outerShdw blurRad="38100" dist="38100" dir="2700000" algn="tl">
                    <a:srgbClr val="000000"/>
                  </a:outerShdw>
                </a:effectLst>
              </a:rPr>
              <a:t>o</a:t>
            </a:r>
            <a:r>
              <a:rPr lang="sr-Latn-CS" sz="2500">
                <a:effectLst>
                  <a:outerShdw blurRad="38100" dist="38100" dir="2700000" algn="tl">
                    <a:srgbClr val="000000"/>
                  </a:outerShdw>
                </a:effectLst>
              </a:rPr>
              <a:t>čuvanje elastičnosti mišića ekstenzora kuka i kolena</a:t>
            </a:r>
            <a:r>
              <a:rPr lang="sr-Latn-CS" sz="3200">
                <a:effectLst>
                  <a:outerShdw blurRad="38100" dist="38100" dir="2700000" algn="tl">
                    <a:srgbClr val="000000"/>
                  </a:outerShdw>
                </a:effectLst>
              </a:rPr>
              <a:t> </a:t>
            </a:r>
            <a:endParaRPr lang="en-US" sz="3200">
              <a:effectLst>
                <a:outerShdw blurRad="38100" dist="38100" dir="2700000" algn="tl">
                  <a:srgbClr val="000000"/>
                </a:outerShdw>
              </a:effectLst>
            </a:endParaRPr>
          </a:p>
          <a:p>
            <a:pPr marL="342900" indent="-342900">
              <a:spcBef>
                <a:spcPct val="140000"/>
              </a:spcBef>
              <a:buClr>
                <a:schemeClr val="hlink"/>
              </a:buClr>
              <a:buSzPct val="70000"/>
              <a:buFont typeface="Wingdings" pitchFamily="2" charset="2"/>
              <a:buChar char="n"/>
              <a:defRPr/>
            </a:pPr>
            <a:r>
              <a:rPr lang="sr-Latn-CS" sz="2500">
                <a:effectLst>
                  <a:outerShdw blurRad="38100" dist="38100" dir="2700000" algn="tl">
                    <a:srgbClr val="000000"/>
                  </a:outerShdw>
                </a:effectLst>
              </a:rPr>
              <a:t>proprioceptivna stimulacija  </a:t>
            </a:r>
          </a:p>
          <a:p>
            <a:pPr marL="342900" indent="-342900">
              <a:spcBef>
                <a:spcPct val="140000"/>
              </a:spcBef>
              <a:buClr>
                <a:schemeClr val="hlink"/>
              </a:buClr>
              <a:buSzPct val="70000"/>
              <a:buFont typeface="Wingdings" pitchFamily="2" charset="2"/>
              <a:buChar char="n"/>
              <a:defRPr/>
            </a:pPr>
            <a:r>
              <a:rPr lang="sr-Latn-CS" sz="2500">
                <a:effectLst>
                  <a:outerShdw blurRad="38100" dist="38100" dir="2700000" algn="tl">
                    <a:srgbClr val="000000"/>
                  </a:outerShdw>
                </a:effectLst>
              </a:rPr>
              <a:t>eksteroceptivna stimulacija</a:t>
            </a:r>
          </a:p>
        </p:txBody>
      </p:sp>
      <p:sp>
        <p:nvSpPr>
          <p:cNvPr id="362502" name="Rectangle 6"/>
          <p:cNvSpPr>
            <a:spLocks noChangeArrowheads="1"/>
          </p:cNvSpPr>
          <p:nvPr/>
        </p:nvSpPr>
        <p:spPr bwMode="auto">
          <a:xfrm>
            <a:off x="1187450" y="5013325"/>
            <a:ext cx="3384550" cy="1844675"/>
          </a:xfrm>
          <a:prstGeom prst="rect">
            <a:avLst/>
          </a:prstGeom>
          <a:noFill/>
          <a:ln w="9525">
            <a:noFill/>
            <a:miter lim="800000"/>
            <a:headEnd/>
            <a:tailEnd/>
          </a:ln>
          <a:effectLst/>
        </p:spPr>
        <p:txBody>
          <a:bodyPr/>
          <a:lstStyle/>
          <a:p>
            <a:pPr algn="ctr">
              <a:spcBef>
                <a:spcPct val="95000"/>
              </a:spcBef>
              <a:buClr>
                <a:schemeClr val="hlink"/>
              </a:buClr>
              <a:buSzPct val="70000"/>
              <a:buFont typeface="Wingdings" pitchFamily="2" charset="2"/>
              <a:buNone/>
              <a:defRPr/>
            </a:pPr>
            <a:r>
              <a:rPr lang="sr-Latn-CS" sz="2600">
                <a:effectLst>
                  <a:outerShdw blurRad="38100" dist="38100" dir="2700000" algn="tl">
                    <a:srgbClr val="000000"/>
                  </a:outerShdw>
                </a:effectLst>
              </a:rPr>
              <a:t>Pasivan pokret donjeg ekstremiteta</a:t>
            </a:r>
            <a:r>
              <a:rPr lang="sr-Latn-CS" sz="3200">
                <a:effectLst>
                  <a:outerShdw blurRad="38100" dist="38100" dir="2700000" algn="tl">
                    <a:srgbClr val="000000"/>
                  </a:outerShdw>
                </a:effectLst>
              </a:rPr>
              <a:t> </a:t>
            </a:r>
            <a:r>
              <a:rPr lang="sr-Latn-CS" sz="2900">
                <a:effectLst>
                  <a:outerShdw blurRad="38100" dist="38100" dir="2700000" algn="tl">
                    <a:srgbClr val="000000"/>
                  </a:outerShdw>
                </a:effectLst>
              </a:rPr>
              <a:t> </a:t>
            </a:r>
          </a:p>
          <a:p>
            <a:pPr>
              <a:spcBef>
                <a:spcPct val="95000"/>
              </a:spcBef>
              <a:buClr>
                <a:schemeClr val="hlink"/>
              </a:buClr>
              <a:buSzPct val="70000"/>
              <a:buFont typeface="Wingdings" pitchFamily="2" charset="2"/>
              <a:buChar char="n"/>
              <a:defRPr/>
            </a:pPr>
            <a:endParaRPr lang="sr-Latn-CS" sz="2900">
              <a:effectLst>
                <a:outerShdw blurRad="38100" dist="38100" dir="2700000" algn="tl">
                  <a:srgbClr val="000000"/>
                </a:outerShdw>
              </a:effectLst>
            </a:endParaRPr>
          </a:p>
          <a:p>
            <a:pPr>
              <a:spcBef>
                <a:spcPct val="95000"/>
              </a:spcBef>
              <a:buClr>
                <a:schemeClr val="hlink"/>
              </a:buClr>
              <a:buSzPct val="70000"/>
              <a:buFont typeface="Wingdings" pitchFamily="2" charset="2"/>
              <a:buChar char="n"/>
              <a:defRPr/>
            </a:pPr>
            <a:endParaRPr lang="sr-Latn-CS" sz="2900">
              <a:effectLst>
                <a:outerShdw blurRad="38100" dist="38100" dir="2700000" algn="tl">
                  <a:srgbClr val="000000"/>
                </a:outerShdw>
              </a:effectLst>
            </a:endParaRPr>
          </a:p>
          <a:p>
            <a:pPr>
              <a:spcBef>
                <a:spcPct val="95000"/>
              </a:spcBef>
              <a:buClr>
                <a:schemeClr val="hlink"/>
              </a:buClr>
              <a:buSzPct val="70000"/>
              <a:buFont typeface="Wingdings" pitchFamily="2" charset="2"/>
              <a:buChar char="n"/>
              <a:defRPr/>
            </a:pPr>
            <a:endParaRPr lang="sr-Latn-CS" sz="3200">
              <a:solidFill>
                <a:srgbClr val="DDDDDD"/>
              </a:solidFill>
              <a:effectLst>
                <a:outerShdw blurRad="38100" dist="38100" dir="2700000" algn="tl">
                  <a:srgbClr val="000000"/>
                </a:outerShdw>
              </a:effectLst>
            </a:endParaRPr>
          </a:p>
        </p:txBody>
      </p:sp>
      <p:pic>
        <p:nvPicPr>
          <p:cNvPr id="56328" name="Picture 8" descr="MVC-272F"/>
          <p:cNvPicPr>
            <a:picLocks noChangeArrowheads="1"/>
          </p:cNvPicPr>
          <p:nvPr/>
        </p:nvPicPr>
        <p:blipFill>
          <a:blip r:embed="rId3" cstate="print">
            <a:lum bright="6000"/>
          </a:blip>
          <a:srcRect/>
          <a:stretch>
            <a:fillRect/>
          </a:stretch>
        </p:blipFill>
        <p:spPr bwMode="auto">
          <a:xfrm>
            <a:off x="1116013" y="2060575"/>
            <a:ext cx="3455987" cy="2663825"/>
          </a:xfrm>
          <a:prstGeom prst="rect">
            <a:avLst/>
          </a:prstGeom>
          <a:noFill/>
          <a:ln w="9525">
            <a:noFill/>
            <a:miter lim="800000"/>
            <a:headEnd/>
            <a:tailEnd/>
          </a:ln>
        </p:spPr>
      </p:pic>
      <p:sp>
        <p:nvSpPr>
          <p:cNvPr id="56329" name="Rectangle 7"/>
          <p:cNvSpPr>
            <a:spLocks noChangeArrowheads="1"/>
          </p:cNvSpPr>
          <p:nvPr/>
        </p:nvSpPr>
        <p:spPr bwMode="auto">
          <a:xfrm>
            <a:off x="1116013" y="2060575"/>
            <a:ext cx="3455987" cy="2663825"/>
          </a:xfrm>
          <a:prstGeom prst="rect">
            <a:avLst/>
          </a:prstGeom>
          <a:no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oter Placeholder 2"/>
          <p:cNvSpPr>
            <a:spLocks noGrp="1"/>
          </p:cNvSpPr>
          <p:nvPr>
            <p:ph type="ftr" sz="quarter" idx="11"/>
          </p:nvPr>
        </p:nvSpPr>
        <p:spPr>
          <a:xfrm>
            <a:off x="914400" y="6324600"/>
            <a:ext cx="1905000" cy="457200"/>
          </a:xfrm>
          <a:noFill/>
        </p:spPr>
        <p:txBody>
          <a:bodyPr/>
          <a:lstStyle/>
          <a:p>
            <a:pPr algn="l"/>
            <a:fld id="{400FDFFF-7E63-4240-A19B-DE990F30C104}" type="slidenum">
              <a:rPr lang="sr-Latn-CS" smtClean="0"/>
              <a:pPr algn="l"/>
              <a:t>63</a:t>
            </a:fld>
            <a:endParaRPr lang="sr-Latn-CS" smtClean="0"/>
          </a:p>
        </p:txBody>
      </p:sp>
      <p:sp>
        <p:nvSpPr>
          <p:cNvPr id="57347" name="Rectangle 2"/>
          <p:cNvSpPr>
            <a:spLocks noGrp="1" noChangeArrowheads="1"/>
          </p:cNvSpPr>
          <p:nvPr>
            <p:ph type="title"/>
          </p:nvPr>
        </p:nvSpPr>
        <p:spPr/>
        <p:txBody>
          <a:bodyPr/>
          <a:lstStyle/>
          <a:p>
            <a:pPr algn="ctr"/>
            <a:r>
              <a:rPr lang="sr-Latn-CS" sz="3800" smtClean="0">
                <a:solidFill>
                  <a:schemeClr val="hlink"/>
                </a:solidFill>
                <a:latin typeface="Arial Black" pitchFamily="34" charset="0"/>
              </a:rPr>
              <a:t>Program rane rehabilitacije</a:t>
            </a:r>
          </a:p>
        </p:txBody>
      </p:sp>
      <p:sp>
        <p:nvSpPr>
          <p:cNvPr id="364547" name="Rectangle 3"/>
          <p:cNvSpPr>
            <a:spLocks noChangeArrowheads="1"/>
          </p:cNvSpPr>
          <p:nvPr/>
        </p:nvSpPr>
        <p:spPr bwMode="auto">
          <a:xfrm>
            <a:off x="6659563" y="0"/>
            <a:ext cx="2305050" cy="692150"/>
          </a:xfrm>
          <a:prstGeom prst="rect">
            <a:avLst/>
          </a:prstGeom>
          <a:noFill/>
          <a:ln w="9525">
            <a:noFill/>
            <a:miter lim="800000"/>
            <a:headEnd/>
            <a:tailEnd/>
          </a:ln>
          <a:effectLst/>
        </p:spPr>
        <p:txBody>
          <a:bodyPr anchor="ctr"/>
          <a:lstStyle/>
          <a:p>
            <a:pPr algn="r">
              <a:defRPr/>
            </a:pPr>
            <a:r>
              <a:rPr lang="sr-Latn-CS" sz="2000">
                <a:solidFill>
                  <a:schemeClr val="accent1"/>
                </a:solidFill>
                <a:effectLst>
                  <a:outerShdw blurRad="38100" dist="38100" dir="2700000" algn="tl">
                    <a:srgbClr val="000000"/>
                  </a:outerShdw>
                </a:effectLst>
              </a:rPr>
              <a:t>METODOLOGIJA</a:t>
            </a:r>
          </a:p>
        </p:txBody>
      </p:sp>
      <p:sp>
        <p:nvSpPr>
          <p:cNvPr id="57349" name="Rectangle 4"/>
          <p:cNvSpPr>
            <a:spLocks noChangeArrowheads="1"/>
          </p:cNvSpPr>
          <p:nvPr/>
        </p:nvSpPr>
        <p:spPr bwMode="auto">
          <a:xfrm>
            <a:off x="1066800" y="1981200"/>
            <a:ext cx="8077200" cy="4114800"/>
          </a:xfrm>
          <a:prstGeom prst="rect">
            <a:avLst/>
          </a:prstGeom>
          <a:noFill/>
          <a:ln w="9525">
            <a:noFill/>
            <a:miter lim="800000"/>
            <a:headEnd/>
            <a:tailEnd/>
          </a:ln>
        </p:spPr>
        <p:txBody>
          <a:bodyPr/>
          <a:lstStyle/>
          <a:p>
            <a:pPr marL="342900" indent="-342900">
              <a:spcBef>
                <a:spcPct val="95000"/>
              </a:spcBef>
              <a:buClr>
                <a:schemeClr val="hlink"/>
              </a:buClr>
              <a:buSzPct val="70000"/>
              <a:buFont typeface="Wingdings" pitchFamily="2" charset="2"/>
              <a:buNone/>
            </a:pPr>
            <a:endParaRPr lang="en-US"/>
          </a:p>
        </p:txBody>
      </p:sp>
      <p:sp>
        <p:nvSpPr>
          <p:cNvPr id="364549" name="Rectangle 5"/>
          <p:cNvSpPr>
            <a:spLocks noChangeArrowheads="1"/>
          </p:cNvSpPr>
          <p:nvPr/>
        </p:nvSpPr>
        <p:spPr bwMode="auto">
          <a:xfrm>
            <a:off x="5076825" y="1981200"/>
            <a:ext cx="3816350" cy="4114800"/>
          </a:xfrm>
          <a:prstGeom prst="rect">
            <a:avLst/>
          </a:prstGeom>
          <a:noFill/>
          <a:ln w="9525">
            <a:noFill/>
            <a:miter lim="800000"/>
            <a:headEnd/>
            <a:tailEnd/>
          </a:ln>
          <a:effectLst/>
        </p:spPr>
        <p:txBody>
          <a:bodyPr/>
          <a:lstStyle/>
          <a:p>
            <a:pPr marL="342900" indent="-342900">
              <a:spcBef>
                <a:spcPct val="175000"/>
              </a:spcBef>
              <a:buClr>
                <a:schemeClr val="hlink"/>
              </a:buClr>
              <a:buSzPct val="70000"/>
              <a:buFont typeface="Wingdings" pitchFamily="2" charset="2"/>
              <a:buChar char="n"/>
              <a:defRPr/>
            </a:pPr>
            <a:r>
              <a:rPr lang="sr-Latn-CS" sz="2500">
                <a:effectLst>
                  <a:outerShdw blurRad="38100" dist="38100" dir="2700000" algn="tl">
                    <a:srgbClr val="000000"/>
                  </a:outerShdw>
                </a:effectLst>
              </a:rPr>
              <a:t>očuvanje elastičnosti mišića</a:t>
            </a:r>
          </a:p>
          <a:p>
            <a:pPr marL="342900" indent="-342900">
              <a:spcBef>
                <a:spcPct val="175000"/>
              </a:spcBef>
              <a:buClr>
                <a:schemeClr val="hlink"/>
              </a:buClr>
              <a:buSzPct val="70000"/>
              <a:buFont typeface="Wingdings" pitchFamily="2" charset="2"/>
              <a:buChar char="n"/>
              <a:defRPr/>
            </a:pPr>
            <a:r>
              <a:rPr lang="sr-Latn-CS" sz="2500">
                <a:effectLst>
                  <a:outerShdw blurRad="38100" dist="38100" dir="2700000" algn="tl">
                    <a:srgbClr val="000000"/>
                  </a:outerShdw>
                </a:effectLst>
              </a:rPr>
              <a:t>proprioceptivna stimulacija</a:t>
            </a:r>
          </a:p>
          <a:p>
            <a:pPr marL="342900" indent="-342900">
              <a:spcBef>
                <a:spcPct val="175000"/>
              </a:spcBef>
              <a:buClr>
                <a:schemeClr val="hlink"/>
              </a:buClr>
              <a:buSzPct val="70000"/>
              <a:buFont typeface="Wingdings" pitchFamily="2" charset="2"/>
              <a:buChar char="n"/>
              <a:defRPr/>
            </a:pPr>
            <a:r>
              <a:rPr lang="sr-Latn-CS" sz="2500">
                <a:effectLst>
                  <a:outerShdw blurRad="38100" dist="38100" dir="2700000" algn="tl">
                    <a:srgbClr val="000000"/>
                  </a:outerShdw>
                </a:effectLst>
              </a:rPr>
              <a:t>fasilitacija promene položaja  (okretanje na bok zdrave strane) </a:t>
            </a:r>
          </a:p>
        </p:txBody>
      </p:sp>
      <p:sp>
        <p:nvSpPr>
          <p:cNvPr id="364550" name="Rectangle 6"/>
          <p:cNvSpPr>
            <a:spLocks noChangeArrowheads="1"/>
          </p:cNvSpPr>
          <p:nvPr/>
        </p:nvSpPr>
        <p:spPr bwMode="auto">
          <a:xfrm>
            <a:off x="1187450" y="5516563"/>
            <a:ext cx="3384550" cy="1341437"/>
          </a:xfrm>
          <a:prstGeom prst="rect">
            <a:avLst/>
          </a:prstGeom>
          <a:noFill/>
          <a:ln w="9525">
            <a:noFill/>
            <a:miter lim="800000"/>
            <a:headEnd/>
            <a:tailEnd/>
          </a:ln>
          <a:effectLst/>
        </p:spPr>
        <p:txBody>
          <a:bodyPr/>
          <a:lstStyle/>
          <a:p>
            <a:pPr algn="ctr">
              <a:spcBef>
                <a:spcPct val="95000"/>
              </a:spcBef>
              <a:buClr>
                <a:schemeClr val="hlink"/>
              </a:buClr>
              <a:buSzPct val="70000"/>
              <a:buFont typeface="Wingdings" pitchFamily="2" charset="2"/>
              <a:buNone/>
              <a:defRPr/>
            </a:pPr>
            <a:r>
              <a:rPr lang="sr-Latn-CS" sz="2600">
                <a:effectLst>
                  <a:outerShdw blurRad="38100" dist="38100" dir="2700000" algn="tl">
                    <a:srgbClr val="000000"/>
                  </a:outerShdw>
                </a:effectLst>
              </a:rPr>
              <a:t>Autopasivan pokret</a:t>
            </a:r>
            <a:r>
              <a:rPr lang="sr-Latn-CS" sz="3200">
                <a:effectLst>
                  <a:outerShdw blurRad="38100" dist="38100" dir="2700000" algn="tl">
                    <a:srgbClr val="000000"/>
                  </a:outerShdw>
                </a:effectLst>
              </a:rPr>
              <a:t> </a:t>
            </a:r>
            <a:endParaRPr lang="sr-Latn-CS" sz="2900">
              <a:effectLst>
                <a:outerShdw blurRad="38100" dist="38100" dir="2700000" algn="tl">
                  <a:srgbClr val="000000"/>
                </a:outerShdw>
              </a:effectLst>
            </a:endParaRPr>
          </a:p>
          <a:p>
            <a:pPr>
              <a:spcBef>
                <a:spcPct val="95000"/>
              </a:spcBef>
              <a:buClr>
                <a:schemeClr val="hlink"/>
              </a:buClr>
              <a:buSzPct val="70000"/>
              <a:buFont typeface="Wingdings" pitchFamily="2" charset="2"/>
              <a:buChar char="n"/>
              <a:defRPr/>
            </a:pPr>
            <a:endParaRPr lang="sr-Latn-CS" sz="2900">
              <a:effectLst>
                <a:outerShdw blurRad="38100" dist="38100" dir="2700000" algn="tl">
                  <a:srgbClr val="000000"/>
                </a:outerShdw>
              </a:effectLst>
            </a:endParaRPr>
          </a:p>
          <a:p>
            <a:pPr>
              <a:spcBef>
                <a:spcPct val="95000"/>
              </a:spcBef>
              <a:buClr>
                <a:schemeClr val="hlink"/>
              </a:buClr>
              <a:buSzPct val="70000"/>
              <a:buFont typeface="Wingdings" pitchFamily="2" charset="2"/>
              <a:buChar char="n"/>
              <a:defRPr/>
            </a:pPr>
            <a:endParaRPr lang="sr-Latn-CS" sz="2900">
              <a:effectLst>
                <a:outerShdw blurRad="38100" dist="38100" dir="2700000" algn="tl">
                  <a:srgbClr val="000000"/>
                </a:outerShdw>
              </a:effectLst>
            </a:endParaRPr>
          </a:p>
          <a:p>
            <a:pPr>
              <a:spcBef>
                <a:spcPct val="95000"/>
              </a:spcBef>
              <a:buClr>
                <a:schemeClr val="hlink"/>
              </a:buClr>
              <a:buSzPct val="70000"/>
              <a:buFont typeface="Wingdings" pitchFamily="2" charset="2"/>
              <a:buChar char="n"/>
              <a:defRPr/>
            </a:pPr>
            <a:endParaRPr lang="sr-Latn-CS" sz="3200">
              <a:solidFill>
                <a:srgbClr val="DDDDDD"/>
              </a:solidFill>
              <a:effectLst>
                <a:outerShdw blurRad="38100" dist="38100" dir="2700000" algn="tl">
                  <a:srgbClr val="000000"/>
                </a:outerShdw>
              </a:effectLst>
            </a:endParaRPr>
          </a:p>
        </p:txBody>
      </p:sp>
      <p:pic>
        <p:nvPicPr>
          <p:cNvPr id="57352" name="Picture 8" descr="MVC-276F"/>
          <p:cNvPicPr>
            <a:picLocks noChangeArrowheads="1"/>
          </p:cNvPicPr>
          <p:nvPr/>
        </p:nvPicPr>
        <p:blipFill>
          <a:blip r:embed="rId3" cstate="print">
            <a:lum bright="6000"/>
          </a:blip>
          <a:srcRect/>
          <a:stretch>
            <a:fillRect/>
          </a:stretch>
        </p:blipFill>
        <p:spPr bwMode="auto">
          <a:xfrm>
            <a:off x="1763713" y="2060575"/>
            <a:ext cx="2232025" cy="3455988"/>
          </a:xfrm>
          <a:prstGeom prst="rect">
            <a:avLst/>
          </a:prstGeom>
          <a:noFill/>
          <a:ln w="9525">
            <a:noFill/>
            <a:miter lim="800000"/>
            <a:headEnd/>
            <a:tailEnd/>
          </a:ln>
        </p:spPr>
      </p:pic>
      <p:sp>
        <p:nvSpPr>
          <p:cNvPr id="57353" name="Rectangle 9"/>
          <p:cNvSpPr>
            <a:spLocks noChangeArrowheads="1"/>
          </p:cNvSpPr>
          <p:nvPr/>
        </p:nvSpPr>
        <p:spPr bwMode="auto">
          <a:xfrm>
            <a:off x="1763713" y="2060575"/>
            <a:ext cx="2232025" cy="3455988"/>
          </a:xfrm>
          <a:prstGeom prst="rect">
            <a:avLst/>
          </a:prstGeom>
          <a:no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oter Placeholder 2"/>
          <p:cNvSpPr>
            <a:spLocks noGrp="1"/>
          </p:cNvSpPr>
          <p:nvPr>
            <p:ph type="ftr" sz="quarter" idx="11"/>
          </p:nvPr>
        </p:nvSpPr>
        <p:spPr>
          <a:xfrm>
            <a:off x="914400" y="6324600"/>
            <a:ext cx="1905000" cy="457200"/>
          </a:xfrm>
          <a:noFill/>
        </p:spPr>
        <p:txBody>
          <a:bodyPr/>
          <a:lstStyle/>
          <a:p>
            <a:pPr algn="l"/>
            <a:fld id="{8B4448B9-1053-4546-8E49-C05F3FBCCC03}" type="slidenum">
              <a:rPr lang="sr-Latn-CS" smtClean="0"/>
              <a:pPr algn="l"/>
              <a:t>64</a:t>
            </a:fld>
            <a:endParaRPr lang="sr-Latn-CS" smtClean="0"/>
          </a:p>
        </p:txBody>
      </p:sp>
      <p:sp>
        <p:nvSpPr>
          <p:cNvPr id="58371" name="Rectangle 2"/>
          <p:cNvSpPr>
            <a:spLocks noGrp="1" noChangeArrowheads="1"/>
          </p:cNvSpPr>
          <p:nvPr>
            <p:ph type="title"/>
          </p:nvPr>
        </p:nvSpPr>
        <p:spPr/>
        <p:txBody>
          <a:bodyPr/>
          <a:lstStyle/>
          <a:p>
            <a:pPr algn="ctr"/>
            <a:r>
              <a:rPr lang="sr-Latn-CS" sz="3800" smtClean="0">
                <a:solidFill>
                  <a:schemeClr val="hlink"/>
                </a:solidFill>
                <a:latin typeface="Arial Black" pitchFamily="34" charset="0"/>
              </a:rPr>
              <a:t>Program rane rehabilitacije</a:t>
            </a:r>
          </a:p>
        </p:txBody>
      </p:sp>
      <p:sp>
        <p:nvSpPr>
          <p:cNvPr id="368643" name="Rectangle 3"/>
          <p:cNvSpPr>
            <a:spLocks noChangeArrowheads="1"/>
          </p:cNvSpPr>
          <p:nvPr/>
        </p:nvSpPr>
        <p:spPr bwMode="auto">
          <a:xfrm>
            <a:off x="6659563" y="0"/>
            <a:ext cx="2305050" cy="692150"/>
          </a:xfrm>
          <a:prstGeom prst="rect">
            <a:avLst/>
          </a:prstGeom>
          <a:noFill/>
          <a:ln w="9525">
            <a:noFill/>
            <a:miter lim="800000"/>
            <a:headEnd/>
            <a:tailEnd/>
          </a:ln>
          <a:effectLst/>
        </p:spPr>
        <p:txBody>
          <a:bodyPr anchor="ctr"/>
          <a:lstStyle/>
          <a:p>
            <a:pPr algn="r">
              <a:defRPr/>
            </a:pPr>
            <a:r>
              <a:rPr lang="sr-Latn-CS" sz="2000">
                <a:solidFill>
                  <a:schemeClr val="accent1"/>
                </a:solidFill>
                <a:effectLst>
                  <a:outerShdw blurRad="38100" dist="38100" dir="2700000" algn="tl">
                    <a:srgbClr val="000000"/>
                  </a:outerShdw>
                </a:effectLst>
              </a:rPr>
              <a:t>METODOLOGIJA</a:t>
            </a:r>
          </a:p>
        </p:txBody>
      </p:sp>
      <p:sp>
        <p:nvSpPr>
          <p:cNvPr id="58373" name="Rectangle 4"/>
          <p:cNvSpPr>
            <a:spLocks noChangeArrowheads="1"/>
          </p:cNvSpPr>
          <p:nvPr/>
        </p:nvSpPr>
        <p:spPr bwMode="auto">
          <a:xfrm>
            <a:off x="1066800" y="1981200"/>
            <a:ext cx="8077200" cy="4114800"/>
          </a:xfrm>
          <a:prstGeom prst="rect">
            <a:avLst/>
          </a:prstGeom>
          <a:noFill/>
          <a:ln w="9525">
            <a:noFill/>
            <a:miter lim="800000"/>
            <a:headEnd/>
            <a:tailEnd/>
          </a:ln>
        </p:spPr>
        <p:txBody>
          <a:bodyPr/>
          <a:lstStyle/>
          <a:p>
            <a:pPr marL="342900" indent="-342900">
              <a:spcBef>
                <a:spcPct val="95000"/>
              </a:spcBef>
              <a:buClr>
                <a:schemeClr val="hlink"/>
              </a:buClr>
              <a:buSzPct val="70000"/>
              <a:buFont typeface="Wingdings" pitchFamily="2" charset="2"/>
              <a:buNone/>
            </a:pPr>
            <a:endParaRPr lang="en-US"/>
          </a:p>
        </p:txBody>
      </p:sp>
      <p:sp>
        <p:nvSpPr>
          <p:cNvPr id="368645" name="Rectangle 5"/>
          <p:cNvSpPr>
            <a:spLocks noChangeArrowheads="1"/>
          </p:cNvSpPr>
          <p:nvPr/>
        </p:nvSpPr>
        <p:spPr bwMode="auto">
          <a:xfrm>
            <a:off x="5076825" y="1981200"/>
            <a:ext cx="3816350" cy="4114800"/>
          </a:xfrm>
          <a:prstGeom prst="rect">
            <a:avLst/>
          </a:prstGeom>
          <a:noFill/>
          <a:ln w="9525">
            <a:noFill/>
            <a:miter lim="800000"/>
            <a:headEnd/>
            <a:tailEnd/>
          </a:ln>
          <a:effectLst/>
        </p:spPr>
        <p:txBody>
          <a:bodyPr/>
          <a:lstStyle/>
          <a:p>
            <a:pPr marL="342900" indent="-342900">
              <a:spcBef>
                <a:spcPct val="205000"/>
              </a:spcBef>
              <a:buClr>
                <a:schemeClr val="hlink"/>
              </a:buClr>
              <a:buSzPct val="70000"/>
              <a:buFont typeface="Wingdings" pitchFamily="2" charset="2"/>
              <a:buChar char="n"/>
              <a:defRPr/>
            </a:pPr>
            <a:r>
              <a:rPr lang="sr-Latn-CS" sz="2500">
                <a:effectLst>
                  <a:outerShdw blurRad="38100" dist="38100" dir="2700000" algn="tl">
                    <a:srgbClr val="000000"/>
                  </a:outerShdw>
                </a:effectLst>
              </a:rPr>
              <a:t>sprečavanje retrakcije lopatice</a:t>
            </a:r>
          </a:p>
          <a:p>
            <a:pPr marL="342900" indent="-342900">
              <a:spcBef>
                <a:spcPct val="205000"/>
              </a:spcBef>
              <a:buClr>
                <a:schemeClr val="hlink"/>
              </a:buClr>
              <a:buSzPct val="70000"/>
              <a:buFont typeface="Wingdings" pitchFamily="2" charset="2"/>
              <a:buChar char="n"/>
              <a:defRPr/>
            </a:pPr>
            <a:r>
              <a:rPr lang="sr-Latn-CS" sz="2500">
                <a:effectLst>
                  <a:outerShdw blurRad="38100" dist="38100" dir="2700000" algn="tl">
                    <a:srgbClr val="000000"/>
                  </a:outerShdw>
                </a:effectLst>
              </a:rPr>
              <a:t>prevencija "smrznutog ramena"  </a:t>
            </a:r>
          </a:p>
          <a:p>
            <a:pPr marL="342900" indent="-342900">
              <a:spcBef>
                <a:spcPct val="205000"/>
              </a:spcBef>
              <a:buClr>
                <a:schemeClr val="hlink"/>
              </a:buClr>
              <a:buSzPct val="70000"/>
              <a:buFont typeface="Wingdings" pitchFamily="2" charset="2"/>
              <a:buChar char="n"/>
              <a:defRPr/>
            </a:pPr>
            <a:r>
              <a:rPr lang="sr-Latn-CS" sz="2500">
                <a:effectLst>
                  <a:outerShdw blurRad="38100" dist="38100" dir="2700000" algn="tl">
                    <a:srgbClr val="000000"/>
                  </a:outerShdw>
                </a:effectLst>
              </a:rPr>
              <a:t>fasilitacija funkcije gornjeg ekstremiteta </a:t>
            </a:r>
          </a:p>
        </p:txBody>
      </p:sp>
      <p:sp>
        <p:nvSpPr>
          <p:cNvPr id="368646" name="Rectangle 6"/>
          <p:cNvSpPr>
            <a:spLocks noChangeArrowheads="1"/>
          </p:cNvSpPr>
          <p:nvPr/>
        </p:nvSpPr>
        <p:spPr bwMode="auto">
          <a:xfrm>
            <a:off x="1187450" y="4941888"/>
            <a:ext cx="3384550" cy="1916112"/>
          </a:xfrm>
          <a:prstGeom prst="rect">
            <a:avLst/>
          </a:prstGeom>
          <a:noFill/>
          <a:ln w="9525">
            <a:noFill/>
            <a:miter lim="800000"/>
            <a:headEnd/>
            <a:tailEnd/>
          </a:ln>
          <a:effectLst/>
        </p:spPr>
        <p:txBody>
          <a:bodyPr/>
          <a:lstStyle/>
          <a:p>
            <a:pPr algn="ctr">
              <a:spcBef>
                <a:spcPct val="95000"/>
              </a:spcBef>
              <a:buClr>
                <a:schemeClr val="hlink"/>
              </a:buClr>
              <a:buSzPct val="70000"/>
              <a:buFont typeface="Wingdings" pitchFamily="2" charset="2"/>
              <a:buNone/>
              <a:defRPr/>
            </a:pPr>
            <a:r>
              <a:rPr lang="sr-Latn-CS" sz="2600">
                <a:effectLst>
                  <a:outerShdw blurRad="38100" dist="38100" dir="2700000" algn="tl">
                    <a:srgbClr val="000000"/>
                  </a:outerShdw>
                </a:effectLst>
              </a:rPr>
              <a:t>"Odlepljivanje" lopatice</a:t>
            </a:r>
            <a:r>
              <a:rPr lang="sr-Latn-CS" sz="3200">
                <a:effectLst>
                  <a:outerShdw blurRad="38100" dist="38100" dir="2700000" algn="tl">
                    <a:srgbClr val="000000"/>
                  </a:outerShdw>
                </a:effectLst>
              </a:rPr>
              <a:t> </a:t>
            </a:r>
            <a:endParaRPr lang="sr-Latn-CS" sz="2900">
              <a:effectLst>
                <a:outerShdw blurRad="38100" dist="38100" dir="2700000" algn="tl">
                  <a:srgbClr val="000000"/>
                </a:outerShdw>
              </a:effectLst>
            </a:endParaRPr>
          </a:p>
          <a:p>
            <a:pPr>
              <a:spcBef>
                <a:spcPct val="95000"/>
              </a:spcBef>
              <a:buClr>
                <a:schemeClr val="hlink"/>
              </a:buClr>
              <a:buSzPct val="70000"/>
              <a:buFont typeface="Wingdings" pitchFamily="2" charset="2"/>
              <a:buChar char="n"/>
              <a:defRPr/>
            </a:pPr>
            <a:endParaRPr lang="sr-Latn-CS" sz="2900">
              <a:effectLst>
                <a:outerShdw blurRad="38100" dist="38100" dir="2700000" algn="tl">
                  <a:srgbClr val="000000"/>
                </a:outerShdw>
              </a:effectLst>
            </a:endParaRPr>
          </a:p>
          <a:p>
            <a:pPr>
              <a:spcBef>
                <a:spcPct val="95000"/>
              </a:spcBef>
              <a:buClr>
                <a:schemeClr val="hlink"/>
              </a:buClr>
              <a:buSzPct val="70000"/>
              <a:buFont typeface="Wingdings" pitchFamily="2" charset="2"/>
              <a:buChar char="n"/>
              <a:defRPr/>
            </a:pPr>
            <a:endParaRPr lang="sr-Latn-CS" sz="2900">
              <a:effectLst>
                <a:outerShdw blurRad="38100" dist="38100" dir="2700000" algn="tl">
                  <a:srgbClr val="000000"/>
                </a:outerShdw>
              </a:effectLst>
            </a:endParaRPr>
          </a:p>
          <a:p>
            <a:pPr>
              <a:spcBef>
                <a:spcPct val="95000"/>
              </a:spcBef>
              <a:buClr>
                <a:schemeClr val="hlink"/>
              </a:buClr>
              <a:buSzPct val="70000"/>
              <a:buFont typeface="Wingdings" pitchFamily="2" charset="2"/>
              <a:buChar char="n"/>
              <a:defRPr/>
            </a:pPr>
            <a:endParaRPr lang="sr-Latn-CS" sz="3200">
              <a:solidFill>
                <a:srgbClr val="DDDDDD"/>
              </a:solidFill>
              <a:effectLst>
                <a:outerShdw blurRad="38100" dist="38100" dir="2700000" algn="tl">
                  <a:srgbClr val="000000"/>
                </a:outerShdw>
              </a:effectLst>
            </a:endParaRPr>
          </a:p>
        </p:txBody>
      </p:sp>
      <p:pic>
        <p:nvPicPr>
          <p:cNvPr id="58376" name="Picture 8" descr="MVC-281F"/>
          <p:cNvPicPr>
            <a:picLocks noChangeAspect="1" noChangeArrowheads="1"/>
          </p:cNvPicPr>
          <p:nvPr/>
        </p:nvPicPr>
        <p:blipFill>
          <a:blip r:embed="rId3" cstate="print">
            <a:lum bright="6000"/>
          </a:blip>
          <a:srcRect/>
          <a:stretch>
            <a:fillRect/>
          </a:stretch>
        </p:blipFill>
        <p:spPr bwMode="auto">
          <a:xfrm>
            <a:off x="1547813" y="2060575"/>
            <a:ext cx="2573337" cy="2663825"/>
          </a:xfrm>
          <a:prstGeom prst="rect">
            <a:avLst/>
          </a:prstGeom>
          <a:noFill/>
          <a:ln w="9525">
            <a:noFill/>
            <a:miter lim="800000"/>
            <a:headEnd/>
            <a:tailEnd/>
          </a:ln>
        </p:spPr>
      </p:pic>
      <p:sp>
        <p:nvSpPr>
          <p:cNvPr id="58377" name="Rectangle 7"/>
          <p:cNvSpPr>
            <a:spLocks noChangeArrowheads="1"/>
          </p:cNvSpPr>
          <p:nvPr/>
        </p:nvSpPr>
        <p:spPr bwMode="auto">
          <a:xfrm>
            <a:off x="1547813" y="2060575"/>
            <a:ext cx="2592387" cy="2663825"/>
          </a:xfrm>
          <a:prstGeom prst="rect">
            <a:avLst/>
          </a:prstGeom>
          <a:no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oter Placeholder 2"/>
          <p:cNvSpPr>
            <a:spLocks noGrp="1"/>
          </p:cNvSpPr>
          <p:nvPr>
            <p:ph type="ftr" sz="quarter" idx="11"/>
          </p:nvPr>
        </p:nvSpPr>
        <p:spPr>
          <a:xfrm>
            <a:off x="914400" y="6324600"/>
            <a:ext cx="1905000" cy="457200"/>
          </a:xfrm>
          <a:noFill/>
        </p:spPr>
        <p:txBody>
          <a:bodyPr/>
          <a:lstStyle/>
          <a:p>
            <a:pPr algn="l"/>
            <a:fld id="{DCE93EFF-9B61-4430-8259-616E0925CF29}" type="slidenum">
              <a:rPr lang="sr-Latn-CS" smtClean="0"/>
              <a:pPr algn="l"/>
              <a:t>65</a:t>
            </a:fld>
            <a:endParaRPr lang="sr-Latn-CS" smtClean="0"/>
          </a:p>
        </p:txBody>
      </p:sp>
      <p:pic>
        <p:nvPicPr>
          <p:cNvPr id="59395" name="Picture 8" descr="MVC-282F"/>
          <p:cNvPicPr>
            <a:picLocks noChangeArrowheads="1"/>
          </p:cNvPicPr>
          <p:nvPr/>
        </p:nvPicPr>
        <p:blipFill>
          <a:blip r:embed="rId3" cstate="print"/>
          <a:srcRect/>
          <a:stretch>
            <a:fillRect/>
          </a:stretch>
        </p:blipFill>
        <p:spPr bwMode="auto">
          <a:xfrm>
            <a:off x="1116013" y="2060575"/>
            <a:ext cx="3455987" cy="2663825"/>
          </a:xfrm>
          <a:prstGeom prst="rect">
            <a:avLst/>
          </a:prstGeom>
          <a:noFill/>
          <a:ln w="9525">
            <a:noFill/>
            <a:miter lim="800000"/>
            <a:headEnd/>
            <a:tailEnd/>
          </a:ln>
        </p:spPr>
      </p:pic>
      <p:sp>
        <p:nvSpPr>
          <p:cNvPr id="59396" name="Rectangle 2"/>
          <p:cNvSpPr>
            <a:spLocks noGrp="1" noChangeArrowheads="1"/>
          </p:cNvSpPr>
          <p:nvPr>
            <p:ph type="title"/>
          </p:nvPr>
        </p:nvSpPr>
        <p:spPr/>
        <p:txBody>
          <a:bodyPr/>
          <a:lstStyle/>
          <a:p>
            <a:pPr algn="ctr"/>
            <a:r>
              <a:rPr lang="sr-Latn-CS" sz="3800" smtClean="0">
                <a:solidFill>
                  <a:schemeClr val="hlink"/>
                </a:solidFill>
                <a:latin typeface="Arial Black" pitchFamily="34" charset="0"/>
              </a:rPr>
              <a:t>Program rane rehabilitacije</a:t>
            </a:r>
          </a:p>
        </p:txBody>
      </p:sp>
      <p:sp>
        <p:nvSpPr>
          <p:cNvPr id="370691" name="Rectangle 3"/>
          <p:cNvSpPr>
            <a:spLocks noChangeArrowheads="1"/>
          </p:cNvSpPr>
          <p:nvPr/>
        </p:nvSpPr>
        <p:spPr bwMode="auto">
          <a:xfrm>
            <a:off x="6659563" y="0"/>
            <a:ext cx="2305050" cy="692150"/>
          </a:xfrm>
          <a:prstGeom prst="rect">
            <a:avLst/>
          </a:prstGeom>
          <a:noFill/>
          <a:ln w="9525">
            <a:noFill/>
            <a:miter lim="800000"/>
            <a:headEnd/>
            <a:tailEnd/>
          </a:ln>
          <a:effectLst/>
        </p:spPr>
        <p:txBody>
          <a:bodyPr anchor="ctr"/>
          <a:lstStyle/>
          <a:p>
            <a:pPr algn="r">
              <a:defRPr/>
            </a:pPr>
            <a:r>
              <a:rPr lang="sr-Latn-CS" sz="2000">
                <a:solidFill>
                  <a:schemeClr val="accent1"/>
                </a:solidFill>
                <a:effectLst>
                  <a:outerShdw blurRad="38100" dist="38100" dir="2700000" algn="tl">
                    <a:srgbClr val="000000"/>
                  </a:outerShdw>
                </a:effectLst>
              </a:rPr>
              <a:t>METODOLOGIJA</a:t>
            </a:r>
          </a:p>
        </p:txBody>
      </p:sp>
      <p:sp>
        <p:nvSpPr>
          <p:cNvPr id="59398" name="Rectangle 4"/>
          <p:cNvSpPr>
            <a:spLocks noChangeArrowheads="1"/>
          </p:cNvSpPr>
          <p:nvPr/>
        </p:nvSpPr>
        <p:spPr bwMode="auto">
          <a:xfrm>
            <a:off x="1066800" y="1981200"/>
            <a:ext cx="8077200" cy="4114800"/>
          </a:xfrm>
          <a:prstGeom prst="rect">
            <a:avLst/>
          </a:prstGeom>
          <a:noFill/>
          <a:ln w="9525">
            <a:noFill/>
            <a:miter lim="800000"/>
            <a:headEnd/>
            <a:tailEnd/>
          </a:ln>
        </p:spPr>
        <p:txBody>
          <a:bodyPr/>
          <a:lstStyle/>
          <a:p>
            <a:pPr marL="342900" indent="-342900">
              <a:spcBef>
                <a:spcPct val="95000"/>
              </a:spcBef>
              <a:buClr>
                <a:schemeClr val="hlink"/>
              </a:buClr>
              <a:buSzPct val="70000"/>
              <a:buFont typeface="Wingdings" pitchFamily="2" charset="2"/>
              <a:buNone/>
            </a:pPr>
            <a:endParaRPr lang="en-US"/>
          </a:p>
        </p:txBody>
      </p:sp>
      <p:sp>
        <p:nvSpPr>
          <p:cNvPr id="370693" name="Rectangle 5"/>
          <p:cNvSpPr>
            <a:spLocks noChangeArrowheads="1"/>
          </p:cNvSpPr>
          <p:nvPr/>
        </p:nvSpPr>
        <p:spPr bwMode="auto">
          <a:xfrm>
            <a:off x="5076825" y="1981200"/>
            <a:ext cx="3816350" cy="4114800"/>
          </a:xfrm>
          <a:prstGeom prst="rect">
            <a:avLst/>
          </a:prstGeom>
          <a:noFill/>
          <a:ln w="9525">
            <a:noFill/>
            <a:miter lim="800000"/>
            <a:headEnd/>
            <a:tailEnd/>
          </a:ln>
          <a:effectLst/>
        </p:spPr>
        <p:txBody>
          <a:bodyPr/>
          <a:lstStyle/>
          <a:p>
            <a:pPr marL="342900" indent="-342900">
              <a:spcBef>
                <a:spcPct val="120000"/>
              </a:spcBef>
              <a:buClr>
                <a:schemeClr val="hlink"/>
              </a:buClr>
              <a:buSzPct val="70000"/>
              <a:buFont typeface="Wingdings" pitchFamily="2" charset="2"/>
              <a:buChar char="n"/>
              <a:defRPr/>
            </a:pPr>
            <a:r>
              <a:rPr lang="sr-Latn-CS" sz="2500">
                <a:effectLst>
                  <a:outerShdw blurRad="38100" dist="38100" dir="2700000" algn="tl">
                    <a:srgbClr val="000000"/>
                  </a:outerShdw>
                </a:effectLst>
              </a:rPr>
              <a:t>stimulisanje stabilizatora karlice</a:t>
            </a:r>
          </a:p>
          <a:p>
            <a:pPr marL="342900" indent="-342900">
              <a:spcBef>
                <a:spcPct val="120000"/>
              </a:spcBef>
              <a:buClr>
                <a:schemeClr val="hlink"/>
              </a:buClr>
              <a:buSzPct val="70000"/>
              <a:buFont typeface="Wingdings" pitchFamily="2" charset="2"/>
              <a:buChar char="n"/>
              <a:defRPr/>
            </a:pPr>
            <a:r>
              <a:rPr lang="sr-Latn-CS" sz="2500">
                <a:effectLst>
                  <a:outerShdw blurRad="38100" dist="38100" dir="2700000" algn="tl">
                    <a:srgbClr val="000000"/>
                  </a:outerShdw>
                </a:effectLst>
              </a:rPr>
              <a:t>sprečavanje retrakcije karlice  </a:t>
            </a:r>
          </a:p>
          <a:p>
            <a:pPr marL="342900" indent="-342900">
              <a:spcBef>
                <a:spcPct val="120000"/>
              </a:spcBef>
              <a:buClr>
                <a:schemeClr val="hlink"/>
              </a:buClr>
              <a:buSzPct val="70000"/>
              <a:buFont typeface="Wingdings" pitchFamily="2" charset="2"/>
              <a:buChar char="n"/>
              <a:defRPr/>
            </a:pPr>
            <a:r>
              <a:rPr lang="sr-Latn-CS" sz="2500">
                <a:effectLst>
                  <a:outerShdw blurRad="38100" dist="38100" dir="2700000" algn="tl">
                    <a:srgbClr val="000000"/>
                  </a:outerShdw>
                </a:effectLst>
              </a:rPr>
              <a:t>negovanje  normalnog obrasca položaja</a:t>
            </a:r>
            <a:r>
              <a:rPr lang="sr-Latn-CS" sz="3200">
                <a:effectLst>
                  <a:outerShdw blurRad="38100" dist="38100" dir="2700000" algn="tl">
                    <a:srgbClr val="000000"/>
                  </a:outerShdw>
                </a:effectLst>
              </a:rPr>
              <a:t> </a:t>
            </a:r>
          </a:p>
        </p:txBody>
      </p:sp>
      <p:sp>
        <p:nvSpPr>
          <p:cNvPr id="370694" name="Rectangle 6"/>
          <p:cNvSpPr>
            <a:spLocks noChangeArrowheads="1"/>
          </p:cNvSpPr>
          <p:nvPr/>
        </p:nvSpPr>
        <p:spPr bwMode="auto">
          <a:xfrm>
            <a:off x="1187450" y="5229225"/>
            <a:ext cx="3384550" cy="1628775"/>
          </a:xfrm>
          <a:prstGeom prst="rect">
            <a:avLst/>
          </a:prstGeom>
          <a:noFill/>
          <a:ln w="9525">
            <a:noFill/>
            <a:miter lim="800000"/>
            <a:headEnd/>
            <a:tailEnd/>
          </a:ln>
          <a:effectLst/>
        </p:spPr>
        <p:txBody>
          <a:bodyPr/>
          <a:lstStyle/>
          <a:p>
            <a:pPr algn="ctr">
              <a:spcBef>
                <a:spcPct val="95000"/>
              </a:spcBef>
              <a:buClr>
                <a:schemeClr val="hlink"/>
              </a:buClr>
              <a:buSzPct val="70000"/>
              <a:buFont typeface="Wingdings" pitchFamily="2" charset="2"/>
              <a:buNone/>
              <a:defRPr/>
            </a:pPr>
            <a:r>
              <a:rPr lang="sr-Latn-CS" sz="2600">
                <a:effectLst>
                  <a:outerShdw blurRad="38100" dist="38100" dir="2700000" algn="tl">
                    <a:srgbClr val="000000"/>
                  </a:outerShdw>
                </a:effectLst>
              </a:rPr>
              <a:t>“Most”</a:t>
            </a:r>
            <a:endParaRPr lang="sr-Latn-CS" sz="3200">
              <a:solidFill>
                <a:srgbClr val="DDDDDD"/>
              </a:solidFill>
              <a:effectLst>
                <a:outerShdw blurRad="38100" dist="38100" dir="2700000" algn="tl">
                  <a:srgbClr val="000000"/>
                </a:outerShdw>
              </a:effectLst>
            </a:endParaRPr>
          </a:p>
        </p:txBody>
      </p:sp>
      <p:sp>
        <p:nvSpPr>
          <p:cNvPr id="59401" name="Rectangle 7"/>
          <p:cNvSpPr>
            <a:spLocks noChangeArrowheads="1"/>
          </p:cNvSpPr>
          <p:nvPr/>
        </p:nvSpPr>
        <p:spPr bwMode="auto">
          <a:xfrm>
            <a:off x="1116013" y="2060575"/>
            <a:ext cx="3455987" cy="2663825"/>
          </a:xfrm>
          <a:prstGeom prst="rect">
            <a:avLst/>
          </a:prstGeom>
          <a:no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oter Placeholder 2"/>
          <p:cNvSpPr>
            <a:spLocks noGrp="1"/>
          </p:cNvSpPr>
          <p:nvPr>
            <p:ph type="ftr" sz="quarter" idx="11"/>
          </p:nvPr>
        </p:nvSpPr>
        <p:spPr>
          <a:xfrm>
            <a:off x="914400" y="6324600"/>
            <a:ext cx="1905000" cy="457200"/>
          </a:xfrm>
          <a:noFill/>
        </p:spPr>
        <p:txBody>
          <a:bodyPr/>
          <a:lstStyle/>
          <a:p>
            <a:pPr algn="l"/>
            <a:fld id="{00D95F8E-E8D7-406D-AFDD-70807DFD2509}" type="slidenum">
              <a:rPr lang="sr-Latn-CS" smtClean="0"/>
              <a:pPr algn="l"/>
              <a:t>66</a:t>
            </a:fld>
            <a:endParaRPr lang="sr-Latn-CS" smtClean="0"/>
          </a:p>
        </p:txBody>
      </p:sp>
      <p:pic>
        <p:nvPicPr>
          <p:cNvPr id="60419" name="Picture 8" descr="MVC-285F"/>
          <p:cNvPicPr>
            <a:picLocks noChangeArrowheads="1"/>
          </p:cNvPicPr>
          <p:nvPr/>
        </p:nvPicPr>
        <p:blipFill>
          <a:blip r:embed="rId3" cstate="print">
            <a:lum bright="6000"/>
          </a:blip>
          <a:srcRect/>
          <a:stretch>
            <a:fillRect/>
          </a:stretch>
        </p:blipFill>
        <p:spPr bwMode="auto">
          <a:xfrm>
            <a:off x="1116013" y="2060575"/>
            <a:ext cx="3455987" cy="2663825"/>
          </a:xfrm>
          <a:prstGeom prst="rect">
            <a:avLst/>
          </a:prstGeom>
          <a:noFill/>
          <a:ln w="9525">
            <a:noFill/>
            <a:miter lim="800000"/>
            <a:headEnd/>
            <a:tailEnd/>
          </a:ln>
        </p:spPr>
      </p:pic>
      <p:sp>
        <p:nvSpPr>
          <p:cNvPr id="60420" name="Rectangle 2"/>
          <p:cNvSpPr>
            <a:spLocks noGrp="1" noChangeArrowheads="1"/>
          </p:cNvSpPr>
          <p:nvPr>
            <p:ph type="title"/>
          </p:nvPr>
        </p:nvSpPr>
        <p:spPr/>
        <p:txBody>
          <a:bodyPr/>
          <a:lstStyle/>
          <a:p>
            <a:pPr algn="ctr"/>
            <a:r>
              <a:rPr lang="sr-Latn-CS" sz="3800" smtClean="0">
                <a:solidFill>
                  <a:schemeClr val="hlink"/>
                </a:solidFill>
                <a:latin typeface="Arial Black" pitchFamily="34" charset="0"/>
              </a:rPr>
              <a:t>Program rane rehabilitacije</a:t>
            </a:r>
          </a:p>
        </p:txBody>
      </p:sp>
      <p:sp>
        <p:nvSpPr>
          <p:cNvPr id="372739" name="Rectangle 3"/>
          <p:cNvSpPr>
            <a:spLocks noChangeArrowheads="1"/>
          </p:cNvSpPr>
          <p:nvPr/>
        </p:nvSpPr>
        <p:spPr bwMode="auto">
          <a:xfrm>
            <a:off x="6659563" y="0"/>
            <a:ext cx="2305050" cy="692150"/>
          </a:xfrm>
          <a:prstGeom prst="rect">
            <a:avLst/>
          </a:prstGeom>
          <a:noFill/>
          <a:ln w="9525">
            <a:noFill/>
            <a:miter lim="800000"/>
            <a:headEnd/>
            <a:tailEnd/>
          </a:ln>
          <a:effectLst/>
        </p:spPr>
        <p:txBody>
          <a:bodyPr anchor="ctr"/>
          <a:lstStyle/>
          <a:p>
            <a:pPr algn="r">
              <a:defRPr/>
            </a:pPr>
            <a:r>
              <a:rPr lang="sr-Latn-CS" sz="2000">
                <a:solidFill>
                  <a:schemeClr val="accent1"/>
                </a:solidFill>
                <a:effectLst>
                  <a:outerShdw blurRad="38100" dist="38100" dir="2700000" algn="tl">
                    <a:srgbClr val="000000"/>
                  </a:outerShdw>
                </a:effectLst>
              </a:rPr>
              <a:t>METODOLOGIJA</a:t>
            </a:r>
          </a:p>
        </p:txBody>
      </p:sp>
      <p:sp>
        <p:nvSpPr>
          <p:cNvPr id="60422" name="Rectangle 4"/>
          <p:cNvSpPr>
            <a:spLocks noChangeArrowheads="1"/>
          </p:cNvSpPr>
          <p:nvPr/>
        </p:nvSpPr>
        <p:spPr bwMode="auto">
          <a:xfrm>
            <a:off x="1066800" y="1981200"/>
            <a:ext cx="8077200" cy="4114800"/>
          </a:xfrm>
          <a:prstGeom prst="rect">
            <a:avLst/>
          </a:prstGeom>
          <a:noFill/>
          <a:ln w="9525">
            <a:noFill/>
            <a:miter lim="800000"/>
            <a:headEnd/>
            <a:tailEnd/>
          </a:ln>
        </p:spPr>
        <p:txBody>
          <a:bodyPr/>
          <a:lstStyle/>
          <a:p>
            <a:pPr marL="342900" indent="-342900">
              <a:spcBef>
                <a:spcPct val="95000"/>
              </a:spcBef>
              <a:buClr>
                <a:schemeClr val="hlink"/>
              </a:buClr>
              <a:buSzPct val="70000"/>
              <a:buFont typeface="Wingdings" pitchFamily="2" charset="2"/>
              <a:buNone/>
            </a:pPr>
            <a:endParaRPr lang="en-US"/>
          </a:p>
        </p:txBody>
      </p:sp>
      <p:sp>
        <p:nvSpPr>
          <p:cNvPr id="372741" name="Rectangle 5"/>
          <p:cNvSpPr>
            <a:spLocks noChangeArrowheads="1"/>
          </p:cNvSpPr>
          <p:nvPr/>
        </p:nvSpPr>
        <p:spPr bwMode="auto">
          <a:xfrm>
            <a:off x="5076825" y="1981200"/>
            <a:ext cx="3816350" cy="4114800"/>
          </a:xfrm>
          <a:prstGeom prst="rect">
            <a:avLst/>
          </a:prstGeom>
          <a:noFill/>
          <a:ln w="9525">
            <a:noFill/>
            <a:miter lim="800000"/>
            <a:headEnd/>
            <a:tailEnd/>
          </a:ln>
          <a:effectLst/>
        </p:spPr>
        <p:txBody>
          <a:bodyPr/>
          <a:lstStyle/>
          <a:p>
            <a:pPr marL="342900" indent="-342900">
              <a:spcBef>
                <a:spcPct val="155000"/>
              </a:spcBef>
              <a:buClr>
                <a:schemeClr val="hlink"/>
              </a:buClr>
              <a:buSzPct val="70000"/>
              <a:buFont typeface="Wingdings" pitchFamily="2" charset="2"/>
              <a:buChar char="n"/>
              <a:defRPr/>
            </a:pPr>
            <a:r>
              <a:rPr lang="sr-Latn-CS" sz="2500">
                <a:effectLst>
                  <a:outerShdw blurRad="38100" dist="38100" dir="2700000" algn="tl">
                    <a:srgbClr val="000000"/>
                  </a:outerShdw>
                </a:effectLst>
              </a:rPr>
              <a:t>smanjenje hipertonusa u mišićima trupa </a:t>
            </a:r>
          </a:p>
          <a:p>
            <a:pPr marL="342900" indent="-342900">
              <a:spcBef>
                <a:spcPct val="155000"/>
              </a:spcBef>
              <a:buClr>
                <a:schemeClr val="hlink"/>
              </a:buClr>
              <a:buSzPct val="70000"/>
              <a:buFont typeface="Wingdings" pitchFamily="2" charset="2"/>
              <a:buChar char="n"/>
              <a:defRPr/>
            </a:pPr>
            <a:r>
              <a:rPr lang="sr-Latn-CS" sz="2500">
                <a:effectLst>
                  <a:outerShdw blurRad="38100" dist="38100" dir="2700000" algn="tl">
                    <a:srgbClr val="000000"/>
                  </a:outerShdw>
                </a:effectLst>
              </a:rPr>
              <a:t>fasilitacija aktivnosti mišića trupa </a:t>
            </a:r>
          </a:p>
          <a:p>
            <a:pPr marL="342900" indent="-342900">
              <a:spcBef>
                <a:spcPct val="155000"/>
              </a:spcBef>
              <a:buClr>
                <a:schemeClr val="hlink"/>
              </a:buClr>
              <a:buSzPct val="70000"/>
              <a:buFont typeface="Wingdings" pitchFamily="2" charset="2"/>
              <a:buChar char="n"/>
              <a:defRPr/>
            </a:pPr>
            <a:r>
              <a:rPr lang="sr-Latn-CS" sz="2500">
                <a:effectLst>
                  <a:outerShdw blurRad="38100" dist="38100" dir="2700000" algn="tl">
                    <a:srgbClr val="000000"/>
                  </a:outerShdw>
                </a:effectLst>
              </a:rPr>
              <a:t>fasilitacija aktivnosti donjeg ekstremiteta </a:t>
            </a:r>
          </a:p>
        </p:txBody>
      </p:sp>
      <p:sp>
        <p:nvSpPr>
          <p:cNvPr id="372742" name="Rectangle 6"/>
          <p:cNvSpPr>
            <a:spLocks noChangeArrowheads="1"/>
          </p:cNvSpPr>
          <p:nvPr/>
        </p:nvSpPr>
        <p:spPr bwMode="auto">
          <a:xfrm>
            <a:off x="1187450" y="4941888"/>
            <a:ext cx="3384550" cy="1916112"/>
          </a:xfrm>
          <a:prstGeom prst="rect">
            <a:avLst/>
          </a:prstGeom>
          <a:noFill/>
          <a:ln w="9525">
            <a:noFill/>
            <a:miter lim="800000"/>
            <a:headEnd/>
            <a:tailEnd/>
          </a:ln>
          <a:effectLst/>
        </p:spPr>
        <p:txBody>
          <a:bodyPr/>
          <a:lstStyle/>
          <a:p>
            <a:pPr algn="ctr">
              <a:spcBef>
                <a:spcPct val="95000"/>
              </a:spcBef>
              <a:buClr>
                <a:schemeClr val="hlink"/>
              </a:buClr>
              <a:buSzPct val="70000"/>
              <a:buFont typeface="Wingdings" pitchFamily="2" charset="2"/>
              <a:buNone/>
              <a:defRPr/>
            </a:pPr>
            <a:r>
              <a:rPr lang="sr-Latn-CS" sz="2600">
                <a:effectLst>
                  <a:outerShdw blurRad="38100" dist="38100" dir="2700000" algn="tl">
                    <a:srgbClr val="000000"/>
                  </a:outerShdw>
                </a:effectLst>
              </a:rPr>
              <a:t>Okretanje bolesnika na zdravu stranu</a:t>
            </a:r>
            <a:r>
              <a:rPr lang="sr-Latn-CS" sz="3200">
                <a:effectLst>
                  <a:outerShdw blurRad="38100" dist="38100" dir="2700000" algn="tl">
                    <a:srgbClr val="000000"/>
                  </a:outerShdw>
                </a:effectLst>
              </a:rPr>
              <a:t> </a:t>
            </a:r>
            <a:endParaRPr lang="sr-Latn-CS" sz="2900">
              <a:effectLst>
                <a:outerShdw blurRad="38100" dist="38100" dir="2700000" algn="tl">
                  <a:srgbClr val="000000"/>
                </a:outerShdw>
              </a:effectLst>
            </a:endParaRPr>
          </a:p>
          <a:p>
            <a:pPr>
              <a:spcBef>
                <a:spcPct val="95000"/>
              </a:spcBef>
              <a:buClr>
                <a:schemeClr val="hlink"/>
              </a:buClr>
              <a:buSzPct val="70000"/>
              <a:buFont typeface="Wingdings" pitchFamily="2" charset="2"/>
              <a:buChar char="n"/>
              <a:defRPr/>
            </a:pPr>
            <a:endParaRPr lang="sr-Latn-CS" sz="2900">
              <a:effectLst>
                <a:outerShdw blurRad="38100" dist="38100" dir="2700000" algn="tl">
                  <a:srgbClr val="000000"/>
                </a:outerShdw>
              </a:effectLst>
            </a:endParaRPr>
          </a:p>
          <a:p>
            <a:pPr>
              <a:spcBef>
                <a:spcPct val="95000"/>
              </a:spcBef>
              <a:buClr>
                <a:schemeClr val="hlink"/>
              </a:buClr>
              <a:buSzPct val="70000"/>
              <a:buFont typeface="Wingdings" pitchFamily="2" charset="2"/>
              <a:buChar char="n"/>
              <a:defRPr/>
            </a:pPr>
            <a:endParaRPr lang="sr-Latn-CS" sz="2900">
              <a:effectLst>
                <a:outerShdw blurRad="38100" dist="38100" dir="2700000" algn="tl">
                  <a:srgbClr val="000000"/>
                </a:outerShdw>
              </a:effectLst>
            </a:endParaRPr>
          </a:p>
          <a:p>
            <a:pPr>
              <a:spcBef>
                <a:spcPct val="95000"/>
              </a:spcBef>
              <a:buClr>
                <a:schemeClr val="hlink"/>
              </a:buClr>
              <a:buSzPct val="70000"/>
              <a:buFont typeface="Wingdings" pitchFamily="2" charset="2"/>
              <a:buChar char="n"/>
              <a:defRPr/>
            </a:pPr>
            <a:endParaRPr lang="sr-Latn-CS" sz="3200">
              <a:solidFill>
                <a:srgbClr val="DDDDDD"/>
              </a:solidFill>
              <a:effectLst>
                <a:outerShdw blurRad="38100" dist="38100" dir="2700000" algn="tl">
                  <a:srgbClr val="000000"/>
                </a:outerShdw>
              </a:effectLst>
            </a:endParaRPr>
          </a:p>
        </p:txBody>
      </p:sp>
      <p:sp>
        <p:nvSpPr>
          <p:cNvPr id="60425" name="Rectangle 7"/>
          <p:cNvSpPr>
            <a:spLocks noChangeArrowheads="1"/>
          </p:cNvSpPr>
          <p:nvPr/>
        </p:nvSpPr>
        <p:spPr bwMode="auto">
          <a:xfrm>
            <a:off x="1116013" y="2060575"/>
            <a:ext cx="3455987" cy="2663825"/>
          </a:xfrm>
          <a:prstGeom prst="rect">
            <a:avLst/>
          </a:prstGeom>
          <a:no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oter Placeholder 2"/>
          <p:cNvSpPr>
            <a:spLocks noGrp="1"/>
          </p:cNvSpPr>
          <p:nvPr>
            <p:ph type="ftr" sz="quarter" idx="11"/>
          </p:nvPr>
        </p:nvSpPr>
        <p:spPr>
          <a:xfrm>
            <a:off x="914400" y="6324600"/>
            <a:ext cx="1905000" cy="457200"/>
          </a:xfrm>
          <a:noFill/>
        </p:spPr>
        <p:txBody>
          <a:bodyPr/>
          <a:lstStyle/>
          <a:p>
            <a:pPr algn="l"/>
            <a:fld id="{C649DE67-AD42-4FF5-99C6-E18604EBF8C1}" type="slidenum">
              <a:rPr lang="sr-Latn-CS" smtClean="0"/>
              <a:pPr algn="l"/>
              <a:t>67</a:t>
            </a:fld>
            <a:endParaRPr lang="sr-Latn-CS" smtClean="0"/>
          </a:p>
        </p:txBody>
      </p:sp>
      <p:sp>
        <p:nvSpPr>
          <p:cNvPr id="61443" name="Rectangle 2"/>
          <p:cNvSpPr>
            <a:spLocks noGrp="1" noChangeArrowheads="1"/>
          </p:cNvSpPr>
          <p:nvPr>
            <p:ph type="title"/>
          </p:nvPr>
        </p:nvSpPr>
        <p:spPr/>
        <p:txBody>
          <a:bodyPr/>
          <a:lstStyle/>
          <a:p>
            <a:pPr algn="ctr"/>
            <a:r>
              <a:rPr lang="sr-Latn-CS" sz="3800" smtClean="0">
                <a:solidFill>
                  <a:schemeClr val="hlink"/>
                </a:solidFill>
                <a:latin typeface="Arial Black" pitchFamily="34" charset="0"/>
              </a:rPr>
              <a:t>Program rane rehabilitacije</a:t>
            </a:r>
          </a:p>
        </p:txBody>
      </p:sp>
      <p:sp>
        <p:nvSpPr>
          <p:cNvPr id="374787" name="Rectangle 3"/>
          <p:cNvSpPr>
            <a:spLocks noChangeArrowheads="1"/>
          </p:cNvSpPr>
          <p:nvPr/>
        </p:nvSpPr>
        <p:spPr bwMode="auto">
          <a:xfrm>
            <a:off x="6659563" y="0"/>
            <a:ext cx="2305050" cy="692150"/>
          </a:xfrm>
          <a:prstGeom prst="rect">
            <a:avLst/>
          </a:prstGeom>
          <a:noFill/>
          <a:ln w="9525">
            <a:noFill/>
            <a:miter lim="800000"/>
            <a:headEnd/>
            <a:tailEnd/>
          </a:ln>
          <a:effectLst/>
        </p:spPr>
        <p:txBody>
          <a:bodyPr anchor="ctr"/>
          <a:lstStyle/>
          <a:p>
            <a:pPr algn="r">
              <a:defRPr/>
            </a:pPr>
            <a:r>
              <a:rPr lang="sr-Latn-CS" sz="2000">
                <a:solidFill>
                  <a:schemeClr val="accent1"/>
                </a:solidFill>
                <a:effectLst>
                  <a:outerShdw blurRad="38100" dist="38100" dir="2700000" algn="tl">
                    <a:srgbClr val="000000"/>
                  </a:outerShdw>
                </a:effectLst>
              </a:rPr>
              <a:t>METODOLOGIJA</a:t>
            </a:r>
          </a:p>
        </p:txBody>
      </p:sp>
      <p:sp>
        <p:nvSpPr>
          <p:cNvPr id="61445" name="Rectangle 4"/>
          <p:cNvSpPr>
            <a:spLocks noChangeArrowheads="1"/>
          </p:cNvSpPr>
          <p:nvPr/>
        </p:nvSpPr>
        <p:spPr bwMode="auto">
          <a:xfrm>
            <a:off x="1066800" y="1981200"/>
            <a:ext cx="8077200" cy="4114800"/>
          </a:xfrm>
          <a:prstGeom prst="rect">
            <a:avLst/>
          </a:prstGeom>
          <a:noFill/>
          <a:ln w="9525">
            <a:noFill/>
            <a:miter lim="800000"/>
            <a:headEnd/>
            <a:tailEnd/>
          </a:ln>
        </p:spPr>
        <p:txBody>
          <a:bodyPr/>
          <a:lstStyle/>
          <a:p>
            <a:pPr marL="342900" indent="-342900">
              <a:spcBef>
                <a:spcPct val="95000"/>
              </a:spcBef>
              <a:buClr>
                <a:schemeClr val="hlink"/>
              </a:buClr>
              <a:buSzPct val="70000"/>
              <a:buFont typeface="Wingdings" pitchFamily="2" charset="2"/>
              <a:buNone/>
            </a:pPr>
            <a:endParaRPr lang="en-US"/>
          </a:p>
        </p:txBody>
      </p:sp>
      <p:sp>
        <p:nvSpPr>
          <p:cNvPr id="374789" name="Rectangle 5"/>
          <p:cNvSpPr>
            <a:spLocks noChangeArrowheads="1"/>
          </p:cNvSpPr>
          <p:nvPr/>
        </p:nvSpPr>
        <p:spPr bwMode="auto">
          <a:xfrm>
            <a:off x="5076825" y="2205038"/>
            <a:ext cx="3816350" cy="3890962"/>
          </a:xfrm>
          <a:prstGeom prst="rect">
            <a:avLst/>
          </a:prstGeom>
          <a:noFill/>
          <a:ln w="9525">
            <a:noFill/>
            <a:miter lim="800000"/>
            <a:headEnd/>
            <a:tailEnd/>
          </a:ln>
          <a:effectLst/>
        </p:spPr>
        <p:txBody>
          <a:bodyPr/>
          <a:lstStyle/>
          <a:p>
            <a:pPr marL="342900" indent="-342900">
              <a:spcBef>
                <a:spcPct val="155000"/>
              </a:spcBef>
              <a:buClr>
                <a:schemeClr val="hlink"/>
              </a:buClr>
              <a:buSzPct val="70000"/>
              <a:buFont typeface="Wingdings" pitchFamily="2" charset="2"/>
              <a:buChar char="n"/>
              <a:defRPr/>
            </a:pPr>
            <a:r>
              <a:rPr lang="sr-Latn-CS" sz="2500">
                <a:effectLst>
                  <a:outerShdw blurRad="38100" dist="38100" dir="2700000" algn="tl">
                    <a:srgbClr val="000000"/>
                  </a:outerShdw>
                </a:effectLst>
              </a:rPr>
              <a:t>smanjenje hipertonusa u mišićima trupa </a:t>
            </a:r>
          </a:p>
          <a:p>
            <a:pPr marL="342900" indent="-342900">
              <a:spcBef>
                <a:spcPct val="155000"/>
              </a:spcBef>
              <a:buClr>
                <a:schemeClr val="hlink"/>
              </a:buClr>
              <a:buSzPct val="70000"/>
              <a:buFont typeface="Wingdings" pitchFamily="2" charset="2"/>
              <a:buChar char="n"/>
              <a:defRPr/>
            </a:pPr>
            <a:r>
              <a:rPr lang="sr-Latn-CS" sz="2500">
                <a:effectLst>
                  <a:outerShdw blurRad="38100" dist="38100" dir="2700000" algn="tl">
                    <a:srgbClr val="000000"/>
                  </a:outerShdw>
                </a:effectLst>
              </a:rPr>
              <a:t>fasilitacija aktivnosti mišića trupa </a:t>
            </a:r>
          </a:p>
          <a:p>
            <a:pPr marL="342900" indent="-342900">
              <a:spcBef>
                <a:spcPct val="155000"/>
              </a:spcBef>
              <a:buClr>
                <a:schemeClr val="hlink"/>
              </a:buClr>
              <a:buSzPct val="70000"/>
              <a:buFont typeface="Wingdings" pitchFamily="2" charset="2"/>
              <a:buChar char="n"/>
              <a:defRPr/>
            </a:pPr>
            <a:r>
              <a:rPr lang="sr-Latn-CS" sz="2500">
                <a:effectLst>
                  <a:outerShdw blurRad="38100" dist="38100" dir="2700000" algn="tl">
                    <a:srgbClr val="000000"/>
                  </a:outerShdw>
                </a:effectLst>
              </a:rPr>
              <a:t>fasilitacija aktivnosti donjeg ekstremiteta</a:t>
            </a:r>
          </a:p>
        </p:txBody>
      </p:sp>
      <p:sp>
        <p:nvSpPr>
          <p:cNvPr id="374790" name="Rectangle 6"/>
          <p:cNvSpPr>
            <a:spLocks noChangeArrowheads="1"/>
          </p:cNvSpPr>
          <p:nvPr/>
        </p:nvSpPr>
        <p:spPr bwMode="auto">
          <a:xfrm>
            <a:off x="1042988" y="5229225"/>
            <a:ext cx="3529012" cy="1628775"/>
          </a:xfrm>
          <a:prstGeom prst="rect">
            <a:avLst/>
          </a:prstGeom>
          <a:noFill/>
          <a:ln w="9525">
            <a:noFill/>
            <a:miter lim="800000"/>
            <a:headEnd/>
            <a:tailEnd/>
          </a:ln>
          <a:effectLst/>
        </p:spPr>
        <p:txBody>
          <a:bodyPr/>
          <a:lstStyle/>
          <a:p>
            <a:pPr algn="ctr">
              <a:spcBef>
                <a:spcPct val="95000"/>
              </a:spcBef>
              <a:buClr>
                <a:schemeClr val="hlink"/>
              </a:buClr>
              <a:buSzPct val="70000"/>
              <a:buFont typeface="Wingdings" pitchFamily="2" charset="2"/>
              <a:buNone/>
              <a:defRPr/>
            </a:pPr>
            <a:r>
              <a:rPr lang="sr-Latn-CS" sz="2600">
                <a:effectLst>
                  <a:outerShdw blurRad="38100" dist="38100" dir="2700000" algn="tl">
                    <a:srgbClr val="000000"/>
                  </a:outerShdw>
                </a:effectLst>
              </a:rPr>
              <a:t>Okretanje na oduzetu stranu</a:t>
            </a:r>
            <a:r>
              <a:rPr lang="sr-Latn-CS" sz="3200">
                <a:effectLst>
                  <a:outerShdw blurRad="38100" dist="38100" dir="2700000" algn="tl">
                    <a:srgbClr val="000000"/>
                  </a:outerShdw>
                </a:effectLst>
              </a:rPr>
              <a:t> </a:t>
            </a:r>
            <a:r>
              <a:rPr lang="sr-Latn-CS" sz="2900">
                <a:effectLst>
                  <a:outerShdw blurRad="38100" dist="38100" dir="2700000" algn="tl">
                    <a:srgbClr val="000000"/>
                  </a:outerShdw>
                </a:effectLst>
              </a:rPr>
              <a:t> </a:t>
            </a:r>
          </a:p>
          <a:p>
            <a:pPr>
              <a:spcBef>
                <a:spcPct val="95000"/>
              </a:spcBef>
              <a:buClr>
                <a:schemeClr val="hlink"/>
              </a:buClr>
              <a:buSzPct val="70000"/>
              <a:buFont typeface="Wingdings" pitchFamily="2" charset="2"/>
              <a:buChar char="n"/>
              <a:defRPr/>
            </a:pPr>
            <a:endParaRPr lang="sr-Latn-CS" sz="2900">
              <a:effectLst>
                <a:outerShdw blurRad="38100" dist="38100" dir="2700000" algn="tl">
                  <a:srgbClr val="000000"/>
                </a:outerShdw>
              </a:effectLst>
            </a:endParaRPr>
          </a:p>
          <a:p>
            <a:pPr>
              <a:spcBef>
                <a:spcPct val="95000"/>
              </a:spcBef>
              <a:buClr>
                <a:schemeClr val="hlink"/>
              </a:buClr>
              <a:buSzPct val="70000"/>
              <a:buFont typeface="Wingdings" pitchFamily="2" charset="2"/>
              <a:buChar char="n"/>
              <a:defRPr/>
            </a:pPr>
            <a:endParaRPr lang="sr-Latn-CS" sz="2900">
              <a:effectLst>
                <a:outerShdw blurRad="38100" dist="38100" dir="2700000" algn="tl">
                  <a:srgbClr val="000000"/>
                </a:outerShdw>
              </a:effectLst>
            </a:endParaRPr>
          </a:p>
          <a:p>
            <a:pPr>
              <a:spcBef>
                <a:spcPct val="95000"/>
              </a:spcBef>
              <a:buClr>
                <a:schemeClr val="hlink"/>
              </a:buClr>
              <a:buSzPct val="70000"/>
              <a:buFont typeface="Wingdings" pitchFamily="2" charset="2"/>
              <a:buChar char="n"/>
              <a:defRPr/>
            </a:pPr>
            <a:endParaRPr lang="sr-Latn-CS" sz="3200">
              <a:solidFill>
                <a:srgbClr val="DDDDDD"/>
              </a:solidFill>
              <a:effectLst>
                <a:outerShdw blurRad="38100" dist="38100" dir="2700000" algn="tl">
                  <a:srgbClr val="000000"/>
                </a:outerShdw>
              </a:effectLst>
            </a:endParaRPr>
          </a:p>
        </p:txBody>
      </p:sp>
      <p:pic>
        <p:nvPicPr>
          <p:cNvPr id="61448" name="Picture 8" descr="MVC-286F"/>
          <p:cNvPicPr>
            <a:picLocks noChangeArrowheads="1"/>
          </p:cNvPicPr>
          <p:nvPr/>
        </p:nvPicPr>
        <p:blipFill>
          <a:blip r:embed="rId3" cstate="print">
            <a:lum bright="6000"/>
          </a:blip>
          <a:srcRect/>
          <a:stretch>
            <a:fillRect/>
          </a:stretch>
        </p:blipFill>
        <p:spPr bwMode="auto">
          <a:xfrm>
            <a:off x="1116013" y="2420938"/>
            <a:ext cx="3455987" cy="2232025"/>
          </a:xfrm>
          <a:prstGeom prst="rect">
            <a:avLst/>
          </a:prstGeom>
          <a:noFill/>
          <a:ln w="9525">
            <a:noFill/>
            <a:miter lim="800000"/>
            <a:headEnd/>
            <a:tailEnd/>
          </a:ln>
        </p:spPr>
      </p:pic>
      <p:sp>
        <p:nvSpPr>
          <p:cNvPr id="61449" name="Rectangle 7"/>
          <p:cNvSpPr>
            <a:spLocks noChangeArrowheads="1"/>
          </p:cNvSpPr>
          <p:nvPr/>
        </p:nvSpPr>
        <p:spPr bwMode="auto">
          <a:xfrm>
            <a:off x="1116013" y="2420938"/>
            <a:ext cx="3455987" cy="2232025"/>
          </a:xfrm>
          <a:prstGeom prst="rect">
            <a:avLst/>
          </a:prstGeom>
          <a:no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oter Placeholder 2"/>
          <p:cNvSpPr>
            <a:spLocks noGrp="1"/>
          </p:cNvSpPr>
          <p:nvPr>
            <p:ph type="ftr" sz="quarter" idx="11"/>
          </p:nvPr>
        </p:nvSpPr>
        <p:spPr>
          <a:xfrm>
            <a:off x="914400" y="6324600"/>
            <a:ext cx="1905000" cy="457200"/>
          </a:xfrm>
          <a:noFill/>
        </p:spPr>
        <p:txBody>
          <a:bodyPr/>
          <a:lstStyle/>
          <a:p>
            <a:pPr algn="l"/>
            <a:fld id="{287EE61C-9167-40BD-BBD3-EB060D912C90}" type="slidenum">
              <a:rPr lang="sr-Latn-CS" smtClean="0"/>
              <a:pPr algn="l"/>
              <a:t>68</a:t>
            </a:fld>
            <a:endParaRPr lang="sr-Latn-CS" smtClean="0"/>
          </a:p>
        </p:txBody>
      </p:sp>
      <p:sp>
        <p:nvSpPr>
          <p:cNvPr id="62467" name="Rectangle 2"/>
          <p:cNvSpPr>
            <a:spLocks noGrp="1" noChangeArrowheads="1"/>
          </p:cNvSpPr>
          <p:nvPr>
            <p:ph type="title"/>
          </p:nvPr>
        </p:nvSpPr>
        <p:spPr/>
        <p:txBody>
          <a:bodyPr/>
          <a:lstStyle/>
          <a:p>
            <a:pPr algn="ctr"/>
            <a:r>
              <a:rPr lang="sr-Latn-CS" sz="3800" smtClean="0">
                <a:solidFill>
                  <a:schemeClr val="hlink"/>
                </a:solidFill>
                <a:latin typeface="Arial Black" pitchFamily="34" charset="0"/>
              </a:rPr>
              <a:t>Program rane rehabilitacije</a:t>
            </a:r>
          </a:p>
        </p:txBody>
      </p:sp>
      <p:sp>
        <p:nvSpPr>
          <p:cNvPr id="376835" name="Rectangle 3"/>
          <p:cNvSpPr>
            <a:spLocks noChangeArrowheads="1"/>
          </p:cNvSpPr>
          <p:nvPr/>
        </p:nvSpPr>
        <p:spPr bwMode="auto">
          <a:xfrm>
            <a:off x="6659563" y="0"/>
            <a:ext cx="2305050" cy="692150"/>
          </a:xfrm>
          <a:prstGeom prst="rect">
            <a:avLst/>
          </a:prstGeom>
          <a:noFill/>
          <a:ln w="9525">
            <a:noFill/>
            <a:miter lim="800000"/>
            <a:headEnd/>
            <a:tailEnd/>
          </a:ln>
          <a:effectLst/>
        </p:spPr>
        <p:txBody>
          <a:bodyPr anchor="ctr"/>
          <a:lstStyle/>
          <a:p>
            <a:pPr algn="r">
              <a:defRPr/>
            </a:pPr>
            <a:r>
              <a:rPr lang="sr-Latn-CS" sz="2000">
                <a:solidFill>
                  <a:schemeClr val="accent1"/>
                </a:solidFill>
                <a:effectLst>
                  <a:outerShdw blurRad="38100" dist="38100" dir="2700000" algn="tl">
                    <a:srgbClr val="000000"/>
                  </a:outerShdw>
                </a:effectLst>
              </a:rPr>
              <a:t>METODOLOGIJA</a:t>
            </a:r>
          </a:p>
        </p:txBody>
      </p:sp>
      <p:sp>
        <p:nvSpPr>
          <p:cNvPr id="62469" name="Rectangle 4"/>
          <p:cNvSpPr>
            <a:spLocks noChangeArrowheads="1"/>
          </p:cNvSpPr>
          <p:nvPr/>
        </p:nvSpPr>
        <p:spPr bwMode="auto">
          <a:xfrm>
            <a:off x="1066800" y="1981200"/>
            <a:ext cx="8077200" cy="4114800"/>
          </a:xfrm>
          <a:prstGeom prst="rect">
            <a:avLst/>
          </a:prstGeom>
          <a:noFill/>
          <a:ln w="9525">
            <a:noFill/>
            <a:miter lim="800000"/>
            <a:headEnd/>
            <a:tailEnd/>
          </a:ln>
        </p:spPr>
        <p:txBody>
          <a:bodyPr/>
          <a:lstStyle/>
          <a:p>
            <a:pPr marL="342900" indent="-342900">
              <a:spcBef>
                <a:spcPct val="95000"/>
              </a:spcBef>
              <a:buClr>
                <a:schemeClr val="hlink"/>
              </a:buClr>
              <a:buSzPct val="70000"/>
              <a:buFont typeface="Wingdings" pitchFamily="2" charset="2"/>
              <a:buNone/>
            </a:pPr>
            <a:endParaRPr lang="en-US"/>
          </a:p>
        </p:txBody>
      </p:sp>
      <p:sp>
        <p:nvSpPr>
          <p:cNvPr id="376838" name="Rectangle 6"/>
          <p:cNvSpPr>
            <a:spLocks noChangeArrowheads="1"/>
          </p:cNvSpPr>
          <p:nvPr/>
        </p:nvSpPr>
        <p:spPr bwMode="auto">
          <a:xfrm>
            <a:off x="1042988" y="5661025"/>
            <a:ext cx="3384550" cy="1196975"/>
          </a:xfrm>
          <a:prstGeom prst="rect">
            <a:avLst/>
          </a:prstGeom>
          <a:noFill/>
          <a:ln w="9525">
            <a:noFill/>
            <a:miter lim="800000"/>
            <a:headEnd/>
            <a:tailEnd/>
          </a:ln>
          <a:effectLst/>
        </p:spPr>
        <p:txBody>
          <a:bodyPr/>
          <a:lstStyle/>
          <a:p>
            <a:pPr algn="ctr">
              <a:spcBef>
                <a:spcPct val="95000"/>
              </a:spcBef>
              <a:buClr>
                <a:schemeClr val="hlink"/>
              </a:buClr>
              <a:buSzPct val="70000"/>
              <a:buFont typeface="Wingdings" pitchFamily="2" charset="2"/>
              <a:buNone/>
              <a:defRPr/>
            </a:pPr>
            <a:r>
              <a:rPr lang="sr-Latn-CS" sz="2600">
                <a:effectLst>
                  <a:outerShdw blurRad="38100" dist="38100" dir="2700000" algn="tl">
                    <a:srgbClr val="000000"/>
                  </a:outerShdw>
                </a:effectLst>
              </a:rPr>
              <a:t>Sedeći položaj na ivici kreveta  </a:t>
            </a:r>
          </a:p>
          <a:p>
            <a:pPr>
              <a:spcBef>
                <a:spcPct val="95000"/>
              </a:spcBef>
              <a:buClr>
                <a:schemeClr val="hlink"/>
              </a:buClr>
              <a:buSzPct val="70000"/>
              <a:buFont typeface="Wingdings" pitchFamily="2" charset="2"/>
              <a:buChar char="n"/>
              <a:defRPr/>
            </a:pPr>
            <a:endParaRPr lang="sr-Latn-CS" sz="2600">
              <a:effectLst>
                <a:outerShdw blurRad="38100" dist="38100" dir="2700000" algn="tl">
                  <a:srgbClr val="000000"/>
                </a:outerShdw>
              </a:effectLst>
            </a:endParaRPr>
          </a:p>
          <a:p>
            <a:pPr>
              <a:spcBef>
                <a:spcPct val="95000"/>
              </a:spcBef>
              <a:buClr>
                <a:schemeClr val="hlink"/>
              </a:buClr>
              <a:buSzPct val="70000"/>
              <a:buFont typeface="Wingdings" pitchFamily="2" charset="2"/>
              <a:buChar char="n"/>
              <a:defRPr/>
            </a:pPr>
            <a:endParaRPr lang="sr-Latn-CS" sz="2900">
              <a:effectLst>
                <a:outerShdw blurRad="38100" dist="38100" dir="2700000" algn="tl">
                  <a:srgbClr val="000000"/>
                </a:outerShdw>
              </a:effectLst>
            </a:endParaRPr>
          </a:p>
          <a:p>
            <a:pPr>
              <a:spcBef>
                <a:spcPct val="95000"/>
              </a:spcBef>
              <a:buClr>
                <a:schemeClr val="hlink"/>
              </a:buClr>
              <a:buSzPct val="70000"/>
              <a:buFont typeface="Wingdings" pitchFamily="2" charset="2"/>
              <a:buChar char="n"/>
              <a:defRPr/>
            </a:pPr>
            <a:endParaRPr lang="sr-Latn-CS" sz="3200">
              <a:solidFill>
                <a:srgbClr val="DDDDDD"/>
              </a:solidFill>
              <a:effectLst>
                <a:outerShdw blurRad="38100" dist="38100" dir="2700000" algn="tl">
                  <a:srgbClr val="000000"/>
                </a:outerShdw>
              </a:effectLst>
            </a:endParaRPr>
          </a:p>
        </p:txBody>
      </p:sp>
      <p:pic>
        <p:nvPicPr>
          <p:cNvPr id="62471" name="Picture 8" descr="MVC-291F"/>
          <p:cNvPicPr>
            <a:picLocks noChangeArrowheads="1"/>
          </p:cNvPicPr>
          <p:nvPr/>
        </p:nvPicPr>
        <p:blipFill>
          <a:blip r:embed="rId3" cstate="print">
            <a:lum bright="12000"/>
          </a:blip>
          <a:srcRect/>
          <a:stretch>
            <a:fillRect/>
          </a:stretch>
        </p:blipFill>
        <p:spPr bwMode="auto">
          <a:xfrm>
            <a:off x="1763713" y="2060575"/>
            <a:ext cx="2232025" cy="3455988"/>
          </a:xfrm>
          <a:prstGeom prst="rect">
            <a:avLst/>
          </a:prstGeom>
          <a:noFill/>
          <a:ln w="9525">
            <a:noFill/>
            <a:miter lim="800000"/>
            <a:headEnd/>
            <a:tailEnd/>
          </a:ln>
        </p:spPr>
      </p:pic>
      <p:sp>
        <p:nvSpPr>
          <p:cNvPr id="62472" name="Rectangle 9"/>
          <p:cNvSpPr>
            <a:spLocks noChangeArrowheads="1"/>
          </p:cNvSpPr>
          <p:nvPr/>
        </p:nvSpPr>
        <p:spPr bwMode="auto">
          <a:xfrm>
            <a:off x="1763713" y="2060575"/>
            <a:ext cx="2232025" cy="3455988"/>
          </a:xfrm>
          <a:prstGeom prst="rect">
            <a:avLst/>
          </a:prstGeom>
          <a:noFill/>
          <a:ln w="9525">
            <a:solidFill>
              <a:schemeClr val="tx1"/>
            </a:solidFill>
            <a:miter lim="800000"/>
            <a:headEnd/>
            <a:tailEnd/>
          </a:ln>
        </p:spPr>
        <p:txBody>
          <a:bodyPr wrap="none" anchor="ctr"/>
          <a:lstStyle/>
          <a:p>
            <a:endParaRPr lang="en-US"/>
          </a:p>
        </p:txBody>
      </p:sp>
      <p:sp>
        <p:nvSpPr>
          <p:cNvPr id="376842" name="Rectangle 10"/>
          <p:cNvSpPr>
            <a:spLocks noChangeArrowheads="1"/>
          </p:cNvSpPr>
          <p:nvPr/>
        </p:nvSpPr>
        <p:spPr bwMode="auto">
          <a:xfrm>
            <a:off x="5003800" y="5661025"/>
            <a:ext cx="3384550" cy="1196975"/>
          </a:xfrm>
          <a:prstGeom prst="rect">
            <a:avLst/>
          </a:prstGeom>
          <a:noFill/>
          <a:ln w="9525">
            <a:noFill/>
            <a:miter lim="800000"/>
            <a:headEnd/>
            <a:tailEnd/>
          </a:ln>
          <a:effectLst/>
        </p:spPr>
        <p:txBody>
          <a:bodyPr/>
          <a:lstStyle/>
          <a:p>
            <a:pPr algn="ctr">
              <a:spcBef>
                <a:spcPct val="95000"/>
              </a:spcBef>
              <a:buClr>
                <a:schemeClr val="hlink"/>
              </a:buClr>
              <a:buSzPct val="70000"/>
              <a:buFont typeface="Wingdings" pitchFamily="2" charset="2"/>
              <a:buNone/>
              <a:defRPr/>
            </a:pPr>
            <a:r>
              <a:rPr lang="sr-Latn-CS" sz="2600">
                <a:effectLst>
                  <a:outerShdw blurRad="38100" dist="38100" dir="2700000" algn="tl">
                    <a:srgbClr val="000000"/>
                  </a:outerShdw>
                </a:effectLst>
              </a:rPr>
              <a:t>Vertikalizacija bolesnika</a:t>
            </a:r>
            <a:r>
              <a:rPr lang="sr-Latn-CS" sz="2900">
                <a:effectLst>
                  <a:outerShdw blurRad="38100" dist="38100" dir="2700000" algn="tl">
                    <a:srgbClr val="000000"/>
                  </a:outerShdw>
                </a:effectLst>
              </a:rPr>
              <a:t> </a:t>
            </a:r>
          </a:p>
          <a:p>
            <a:pPr>
              <a:spcBef>
                <a:spcPct val="95000"/>
              </a:spcBef>
              <a:buClr>
                <a:schemeClr val="hlink"/>
              </a:buClr>
              <a:buSzPct val="70000"/>
              <a:buFont typeface="Wingdings" pitchFamily="2" charset="2"/>
              <a:buChar char="n"/>
              <a:defRPr/>
            </a:pPr>
            <a:endParaRPr lang="sr-Latn-CS" sz="2900">
              <a:effectLst>
                <a:outerShdw blurRad="38100" dist="38100" dir="2700000" algn="tl">
                  <a:srgbClr val="000000"/>
                </a:outerShdw>
              </a:effectLst>
            </a:endParaRPr>
          </a:p>
          <a:p>
            <a:pPr>
              <a:spcBef>
                <a:spcPct val="95000"/>
              </a:spcBef>
              <a:buClr>
                <a:schemeClr val="hlink"/>
              </a:buClr>
              <a:buSzPct val="70000"/>
              <a:buFont typeface="Wingdings" pitchFamily="2" charset="2"/>
              <a:buChar char="n"/>
              <a:defRPr/>
            </a:pPr>
            <a:endParaRPr lang="sr-Latn-CS" sz="2900">
              <a:effectLst>
                <a:outerShdw blurRad="38100" dist="38100" dir="2700000" algn="tl">
                  <a:srgbClr val="000000"/>
                </a:outerShdw>
              </a:effectLst>
            </a:endParaRPr>
          </a:p>
          <a:p>
            <a:pPr>
              <a:spcBef>
                <a:spcPct val="95000"/>
              </a:spcBef>
              <a:buClr>
                <a:schemeClr val="hlink"/>
              </a:buClr>
              <a:buSzPct val="70000"/>
              <a:buFont typeface="Wingdings" pitchFamily="2" charset="2"/>
              <a:buChar char="n"/>
              <a:defRPr/>
            </a:pPr>
            <a:endParaRPr lang="sr-Latn-CS" sz="3200">
              <a:solidFill>
                <a:srgbClr val="DDDDDD"/>
              </a:solidFill>
              <a:effectLst>
                <a:outerShdw blurRad="38100" dist="38100" dir="2700000" algn="tl">
                  <a:srgbClr val="000000"/>
                </a:outerShdw>
              </a:effectLst>
            </a:endParaRPr>
          </a:p>
        </p:txBody>
      </p:sp>
      <p:pic>
        <p:nvPicPr>
          <p:cNvPr id="62474" name="Picture 11" descr="MVC-295F"/>
          <p:cNvPicPr>
            <a:picLocks noChangeAspect="1" noChangeArrowheads="1"/>
          </p:cNvPicPr>
          <p:nvPr/>
        </p:nvPicPr>
        <p:blipFill>
          <a:blip r:embed="rId4" cstate="print">
            <a:lum bright="12000"/>
          </a:blip>
          <a:srcRect/>
          <a:stretch>
            <a:fillRect/>
          </a:stretch>
        </p:blipFill>
        <p:spPr bwMode="auto">
          <a:xfrm>
            <a:off x="5724525" y="2060575"/>
            <a:ext cx="2016125" cy="3600450"/>
          </a:xfrm>
          <a:prstGeom prst="rect">
            <a:avLst/>
          </a:prstGeom>
          <a:noFill/>
          <a:ln w="9525">
            <a:noFill/>
            <a:miter lim="800000"/>
            <a:headEnd/>
            <a:tailEnd/>
          </a:ln>
        </p:spPr>
      </p:pic>
      <p:sp>
        <p:nvSpPr>
          <p:cNvPr id="62475" name="Rectangle 12"/>
          <p:cNvSpPr>
            <a:spLocks noChangeArrowheads="1"/>
          </p:cNvSpPr>
          <p:nvPr/>
        </p:nvSpPr>
        <p:spPr bwMode="auto">
          <a:xfrm>
            <a:off x="5724525" y="2060575"/>
            <a:ext cx="2016125" cy="3600450"/>
          </a:xfrm>
          <a:prstGeom prst="rect">
            <a:avLst/>
          </a:prstGeom>
          <a:no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oter Placeholder 2"/>
          <p:cNvSpPr>
            <a:spLocks noGrp="1"/>
          </p:cNvSpPr>
          <p:nvPr>
            <p:ph type="ftr" sz="quarter" idx="11"/>
          </p:nvPr>
        </p:nvSpPr>
        <p:spPr>
          <a:xfrm>
            <a:off x="914400" y="6324600"/>
            <a:ext cx="1905000" cy="457200"/>
          </a:xfrm>
          <a:noFill/>
        </p:spPr>
        <p:txBody>
          <a:bodyPr/>
          <a:lstStyle/>
          <a:p>
            <a:pPr algn="l"/>
            <a:fld id="{FFCDE619-49A8-4715-80DE-3D36A5A2CC67}" type="slidenum">
              <a:rPr lang="sr-Latn-CS" smtClean="0"/>
              <a:pPr algn="l"/>
              <a:t>69</a:t>
            </a:fld>
            <a:endParaRPr lang="sr-Latn-CS" smtClean="0"/>
          </a:p>
        </p:txBody>
      </p:sp>
      <p:sp>
        <p:nvSpPr>
          <p:cNvPr id="63491" name="Rectangle 2"/>
          <p:cNvSpPr>
            <a:spLocks noGrp="1" noChangeArrowheads="1"/>
          </p:cNvSpPr>
          <p:nvPr>
            <p:ph type="title"/>
          </p:nvPr>
        </p:nvSpPr>
        <p:spPr/>
        <p:txBody>
          <a:bodyPr/>
          <a:lstStyle/>
          <a:p>
            <a:pPr algn="ctr"/>
            <a:r>
              <a:rPr lang="sr-Latn-CS" sz="3800" smtClean="0">
                <a:solidFill>
                  <a:schemeClr val="hlink"/>
                </a:solidFill>
                <a:latin typeface="Arial Black" pitchFamily="34" charset="0"/>
              </a:rPr>
              <a:t>Program rane rehabilitacije</a:t>
            </a:r>
          </a:p>
        </p:txBody>
      </p:sp>
      <p:sp>
        <p:nvSpPr>
          <p:cNvPr id="380931" name="Rectangle 3"/>
          <p:cNvSpPr>
            <a:spLocks noChangeArrowheads="1"/>
          </p:cNvSpPr>
          <p:nvPr/>
        </p:nvSpPr>
        <p:spPr bwMode="auto">
          <a:xfrm>
            <a:off x="6659563" y="0"/>
            <a:ext cx="2305050" cy="692150"/>
          </a:xfrm>
          <a:prstGeom prst="rect">
            <a:avLst/>
          </a:prstGeom>
          <a:noFill/>
          <a:ln w="9525">
            <a:noFill/>
            <a:miter lim="800000"/>
            <a:headEnd/>
            <a:tailEnd/>
          </a:ln>
          <a:effectLst/>
        </p:spPr>
        <p:txBody>
          <a:bodyPr anchor="ctr"/>
          <a:lstStyle/>
          <a:p>
            <a:pPr algn="r">
              <a:defRPr/>
            </a:pPr>
            <a:r>
              <a:rPr lang="sr-Latn-CS" sz="2000">
                <a:solidFill>
                  <a:schemeClr val="accent1"/>
                </a:solidFill>
                <a:effectLst>
                  <a:outerShdw blurRad="38100" dist="38100" dir="2700000" algn="tl">
                    <a:srgbClr val="000000"/>
                  </a:outerShdw>
                </a:effectLst>
              </a:rPr>
              <a:t>METODOLOGIJA</a:t>
            </a:r>
          </a:p>
        </p:txBody>
      </p:sp>
      <p:sp>
        <p:nvSpPr>
          <p:cNvPr id="63493" name="Rectangle 4"/>
          <p:cNvSpPr>
            <a:spLocks noChangeArrowheads="1"/>
          </p:cNvSpPr>
          <p:nvPr/>
        </p:nvSpPr>
        <p:spPr bwMode="auto">
          <a:xfrm>
            <a:off x="1066800" y="1981200"/>
            <a:ext cx="8077200" cy="4114800"/>
          </a:xfrm>
          <a:prstGeom prst="rect">
            <a:avLst/>
          </a:prstGeom>
          <a:noFill/>
          <a:ln w="9525">
            <a:noFill/>
            <a:miter lim="800000"/>
            <a:headEnd/>
            <a:tailEnd/>
          </a:ln>
        </p:spPr>
        <p:txBody>
          <a:bodyPr/>
          <a:lstStyle/>
          <a:p>
            <a:pPr marL="342900" indent="-342900">
              <a:spcBef>
                <a:spcPct val="95000"/>
              </a:spcBef>
              <a:buClr>
                <a:schemeClr val="hlink"/>
              </a:buClr>
              <a:buSzPct val="70000"/>
              <a:buFont typeface="Wingdings" pitchFamily="2" charset="2"/>
              <a:buNone/>
            </a:pPr>
            <a:endParaRPr lang="en-US"/>
          </a:p>
        </p:txBody>
      </p:sp>
      <p:sp>
        <p:nvSpPr>
          <p:cNvPr id="380933" name="Rectangle 5"/>
          <p:cNvSpPr>
            <a:spLocks noChangeArrowheads="1"/>
          </p:cNvSpPr>
          <p:nvPr/>
        </p:nvSpPr>
        <p:spPr bwMode="auto">
          <a:xfrm>
            <a:off x="5076825" y="1981200"/>
            <a:ext cx="3816350" cy="4114800"/>
          </a:xfrm>
          <a:prstGeom prst="rect">
            <a:avLst/>
          </a:prstGeom>
          <a:noFill/>
          <a:ln w="9525">
            <a:noFill/>
            <a:miter lim="800000"/>
            <a:headEnd/>
            <a:tailEnd/>
          </a:ln>
          <a:effectLst/>
        </p:spPr>
        <p:txBody>
          <a:bodyPr/>
          <a:lstStyle/>
          <a:p>
            <a:pPr marL="342900" indent="-342900">
              <a:spcBef>
                <a:spcPct val="95000"/>
              </a:spcBef>
              <a:buClr>
                <a:schemeClr val="hlink"/>
              </a:buClr>
              <a:buSzPct val="70000"/>
              <a:buFont typeface="Wingdings" pitchFamily="2" charset="2"/>
              <a:buChar char="n"/>
              <a:defRPr/>
            </a:pPr>
            <a:endParaRPr lang="sr-Latn-CS" sz="2500">
              <a:effectLst>
                <a:outerShdw blurRad="38100" dist="38100" dir="2700000" algn="tl">
                  <a:srgbClr val="000000"/>
                </a:outerShdw>
              </a:effectLst>
            </a:endParaRPr>
          </a:p>
          <a:p>
            <a:pPr marL="342900" indent="-342900">
              <a:spcBef>
                <a:spcPct val="95000"/>
              </a:spcBef>
              <a:buClr>
                <a:schemeClr val="hlink"/>
              </a:buClr>
              <a:buSzPct val="70000"/>
              <a:buFont typeface="Wingdings" pitchFamily="2" charset="2"/>
              <a:buChar char="n"/>
              <a:defRPr/>
            </a:pPr>
            <a:r>
              <a:rPr lang="sr-Latn-CS" sz="2500">
                <a:effectLst>
                  <a:outerShdw blurRad="38100" dist="38100" dir="2700000" algn="tl">
                    <a:srgbClr val="000000"/>
                  </a:outerShdw>
                </a:effectLst>
              </a:rPr>
              <a:t>prevenciji rame-šaka sindroma</a:t>
            </a:r>
            <a:r>
              <a:rPr lang="sr-Latn-CS" sz="3200">
                <a:effectLst>
                  <a:outerShdw blurRad="38100" dist="38100" dir="2700000" algn="tl">
                    <a:srgbClr val="000000"/>
                  </a:outerShdw>
                </a:effectLst>
              </a:rPr>
              <a:t> </a:t>
            </a:r>
            <a:endParaRPr lang="sr-Latn-CS" sz="2600">
              <a:effectLst>
                <a:outerShdw blurRad="38100" dist="38100" dir="2700000" algn="tl">
                  <a:srgbClr val="000000"/>
                </a:outerShdw>
              </a:effectLst>
            </a:endParaRPr>
          </a:p>
          <a:p>
            <a:pPr marL="742950" lvl="1" indent="-285750">
              <a:spcBef>
                <a:spcPct val="95000"/>
              </a:spcBef>
              <a:buClr>
                <a:schemeClr val="tx1"/>
              </a:buClr>
              <a:buFontTx/>
              <a:buChar char="–"/>
              <a:defRPr/>
            </a:pPr>
            <a:r>
              <a:rPr lang="sr-Latn-CS" sz="2200">
                <a:effectLst>
                  <a:outerShdw blurRad="38100" dist="38100" dir="2700000" algn="tl">
                    <a:srgbClr val="000000"/>
                  </a:outerShdw>
                </a:effectLst>
              </a:rPr>
              <a:t>pozicioniranje </a:t>
            </a:r>
          </a:p>
          <a:p>
            <a:pPr marL="742950" lvl="1" indent="-285750">
              <a:spcBef>
                <a:spcPct val="95000"/>
              </a:spcBef>
              <a:buClr>
                <a:schemeClr val="tx1"/>
              </a:buClr>
              <a:buFontTx/>
              <a:buChar char="–"/>
              <a:defRPr/>
            </a:pPr>
            <a:r>
              <a:rPr lang="sr-Latn-CS" sz="2200">
                <a:effectLst>
                  <a:outerShdw blurRad="38100" dist="38100" dir="2700000" algn="tl">
                    <a:srgbClr val="000000"/>
                  </a:outerShdw>
                </a:effectLst>
              </a:rPr>
              <a:t>mobilizacija ramenog zgloba </a:t>
            </a:r>
          </a:p>
        </p:txBody>
      </p:sp>
      <p:sp>
        <p:nvSpPr>
          <p:cNvPr id="380934" name="Rectangle 6"/>
          <p:cNvSpPr>
            <a:spLocks noChangeArrowheads="1"/>
          </p:cNvSpPr>
          <p:nvPr/>
        </p:nvSpPr>
        <p:spPr bwMode="auto">
          <a:xfrm>
            <a:off x="1187450" y="5661025"/>
            <a:ext cx="3384550" cy="1196975"/>
          </a:xfrm>
          <a:prstGeom prst="rect">
            <a:avLst/>
          </a:prstGeom>
          <a:noFill/>
          <a:ln w="9525">
            <a:noFill/>
            <a:miter lim="800000"/>
            <a:headEnd/>
            <a:tailEnd/>
          </a:ln>
          <a:effectLst/>
        </p:spPr>
        <p:txBody>
          <a:bodyPr/>
          <a:lstStyle/>
          <a:p>
            <a:pPr algn="ctr">
              <a:spcBef>
                <a:spcPct val="95000"/>
              </a:spcBef>
              <a:buClr>
                <a:schemeClr val="hlink"/>
              </a:buClr>
              <a:buSzPct val="70000"/>
              <a:buFont typeface="Wingdings" pitchFamily="2" charset="2"/>
              <a:buNone/>
              <a:defRPr/>
            </a:pPr>
            <a:r>
              <a:rPr lang="sr-Latn-CS" sz="2600">
                <a:effectLst>
                  <a:outerShdw blurRad="38100" dist="38100" dir="2700000" algn="tl">
                    <a:srgbClr val="000000"/>
                  </a:outerShdw>
                </a:effectLst>
              </a:rPr>
              <a:t>Mobilizacija ramenog zgloba  </a:t>
            </a:r>
          </a:p>
          <a:p>
            <a:pPr>
              <a:spcBef>
                <a:spcPct val="95000"/>
              </a:spcBef>
              <a:buClr>
                <a:schemeClr val="hlink"/>
              </a:buClr>
              <a:buSzPct val="70000"/>
              <a:buFont typeface="Wingdings" pitchFamily="2" charset="2"/>
              <a:buChar char="n"/>
              <a:defRPr/>
            </a:pPr>
            <a:endParaRPr lang="sr-Latn-CS" sz="2600">
              <a:effectLst>
                <a:outerShdw blurRad="38100" dist="38100" dir="2700000" algn="tl">
                  <a:srgbClr val="000000"/>
                </a:outerShdw>
              </a:effectLst>
            </a:endParaRPr>
          </a:p>
          <a:p>
            <a:pPr>
              <a:spcBef>
                <a:spcPct val="95000"/>
              </a:spcBef>
              <a:buClr>
                <a:schemeClr val="hlink"/>
              </a:buClr>
              <a:buSzPct val="70000"/>
              <a:buFont typeface="Wingdings" pitchFamily="2" charset="2"/>
              <a:buChar char="n"/>
              <a:defRPr/>
            </a:pPr>
            <a:endParaRPr lang="sr-Latn-CS" sz="2900">
              <a:effectLst>
                <a:outerShdw blurRad="38100" dist="38100" dir="2700000" algn="tl">
                  <a:srgbClr val="000000"/>
                </a:outerShdw>
              </a:effectLst>
            </a:endParaRPr>
          </a:p>
          <a:p>
            <a:pPr>
              <a:spcBef>
                <a:spcPct val="95000"/>
              </a:spcBef>
              <a:buClr>
                <a:schemeClr val="hlink"/>
              </a:buClr>
              <a:buSzPct val="70000"/>
              <a:buFont typeface="Wingdings" pitchFamily="2" charset="2"/>
              <a:buChar char="n"/>
              <a:defRPr/>
            </a:pPr>
            <a:endParaRPr lang="sr-Latn-CS" sz="3200">
              <a:solidFill>
                <a:srgbClr val="DDDDDD"/>
              </a:solidFill>
              <a:effectLst>
                <a:outerShdw blurRad="38100" dist="38100" dir="2700000" algn="tl">
                  <a:srgbClr val="000000"/>
                </a:outerShdw>
              </a:effectLst>
            </a:endParaRPr>
          </a:p>
        </p:txBody>
      </p:sp>
      <p:pic>
        <p:nvPicPr>
          <p:cNvPr id="63496" name="Picture 8" descr="MVC-298F"/>
          <p:cNvPicPr>
            <a:picLocks noChangeArrowheads="1"/>
          </p:cNvPicPr>
          <p:nvPr/>
        </p:nvPicPr>
        <p:blipFill>
          <a:blip r:embed="rId3" cstate="print">
            <a:lum bright="12000"/>
          </a:blip>
          <a:srcRect/>
          <a:stretch>
            <a:fillRect/>
          </a:stretch>
        </p:blipFill>
        <p:spPr bwMode="auto">
          <a:xfrm>
            <a:off x="1763713" y="2060575"/>
            <a:ext cx="2232025" cy="3455988"/>
          </a:xfrm>
          <a:prstGeom prst="rect">
            <a:avLst/>
          </a:prstGeom>
          <a:noFill/>
          <a:ln w="9525">
            <a:noFill/>
            <a:miter lim="800000"/>
            <a:headEnd/>
            <a:tailEnd/>
          </a:ln>
        </p:spPr>
      </p:pic>
      <p:sp>
        <p:nvSpPr>
          <p:cNvPr id="63497" name="Rectangle 9"/>
          <p:cNvSpPr>
            <a:spLocks noChangeArrowheads="1"/>
          </p:cNvSpPr>
          <p:nvPr/>
        </p:nvSpPr>
        <p:spPr bwMode="auto">
          <a:xfrm>
            <a:off x="1763713" y="2060575"/>
            <a:ext cx="2232025" cy="3455988"/>
          </a:xfrm>
          <a:prstGeom prst="rect">
            <a:avLst/>
          </a:prstGeom>
          <a:no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eaLnBrk="1" hangingPunct="1"/>
            <a:r>
              <a:rPr lang="sr-Latn-CS" sz="3200" smtClean="0">
                <a:solidFill>
                  <a:schemeClr val="tx1"/>
                </a:solidFill>
                <a:latin typeface="Times New Roman" pitchFamily="18" charset="0"/>
                <a:cs typeface="Times New Roman" pitchFamily="18" charset="0"/>
              </a:rPr>
              <a:t>Cerebrovaskularni insult</a:t>
            </a:r>
            <a:endParaRPr lang="en-US" sz="3200" b="1" smtClean="0">
              <a:latin typeface="France YU" pitchFamily="34" charset="0"/>
              <a:cs typeface="Times New Roman" pitchFamily="18" charset="0"/>
            </a:endParaRPr>
          </a:p>
        </p:txBody>
      </p:sp>
      <p:sp>
        <p:nvSpPr>
          <p:cNvPr id="9219" name="Rectangle 3"/>
          <p:cNvSpPr>
            <a:spLocks noGrp="1" noChangeArrowheads="1"/>
          </p:cNvSpPr>
          <p:nvPr>
            <p:ph type="body" idx="1"/>
          </p:nvPr>
        </p:nvSpPr>
        <p:spPr/>
        <p:txBody>
          <a:bodyPr/>
          <a:lstStyle/>
          <a:p>
            <a:pPr eaLnBrk="1" hangingPunct="1"/>
            <a:r>
              <a:rPr lang="en-GB" sz="2400" smtClean="0">
                <a:latin typeface="Times New Roman" pitchFamily="18" charset="0"/>
                <a:cs typeface="Times New Roman" pitchFamily="18" charset="0"/>
              </a:rPr>
              <a:t>subklini</a:t>
            </a:r>
            <a:r>
              <a:rPr lang="sr-Latn-CS" sz="2400" smtClean="0">
                <a:latin typeface="Times New Roman" pitchFamily="18" charset="0"/>
                <a:cs typeface="Times New Roman" pitchFamily="18" charset="0"/>
              </a:rPr>
              <a:t>č</a:t>
            </a:r>
            <a:r>
              <a:rPr lang="en-GB" sz="2400" smtClean="0">
                <a:latin typeface="Times New Roman" pitchFamily="18" charset="0"/>
                <a:cs typeface="Times New Roman" pitchFamily="18" charset="0"/>
              </a:rPr>
              <a:t>ke ishemije</a:t>
            </a:r>
            <a:r>
              <a:rPr lang="sr-Latn-CS" sz="2400" smtClean="0">
                <a:latin typeface="Times New Roman" pitchFamily="18" charset="0"/>
                <a:cs typeface="Times New Roman" pitchFamily="18" charset="0"/>
              </a:rPr>
              <a:t> </a:t>
            </a:r>
            <a:r>
              <a:rPr lang="en-GB" sz="2400" smtClean="0">
                <a:latin typeface="Times New Roman" pitchFamily="18" charset="0"/>
                <a:cs typeface="Times New Roman" pitchFamily="18" charset="0"/>
              </a:rPr>
              <a:t>- nalaz samo na CT-u. Ponekad nije prepoznata ni od strane pacijenta,</a:t>
            </a:r>
          </a:p>
          <a:p>
            <a:pPr eaLnBrk="1" hangingPunct="1"/>
            <a:r>
              <a:rPr lang="en-GB" sz="2400" smtClean="0">
                <a:latin typeface="Times New Roman" pitchFamily="18" charset="0"/>
                <a:cs typeface="Times New Roman" pitchFamily="18" charset="0"/>
              </a:rPr>
              <a:t>TIA</a:t>
            </a:r>
            <a:r>
              <a:rPr lang="sr-Latn-CS" sz="2400" smtClean="0">
                <a:latin typeface="Times New Roman" pitchFamily="18" charset="0"/>
                <a:cs typeface="Times New Roman" pitchFamily="18" charset="0"/>
              </a:rPr>
              <a:t> </a:t>
            </a:r>
            <a:r>
              <a:rPr lang="en-GB" sz="2400" smtClean="0">
                <a:latin typeface="Times New Roman" pitchFamily="18" charset="0"/>
                <a:cs typeface="Times New Roman" pitchFamily="18" charset="0"/>
              </a:rPr>
              <a:t>- prolazni neurološki deficit u trajanju od nekoliko sekundi ili minuta, a maksimalno do 24 sata,</a:t>
            </a:r>
          </a:p>
          <a:p>
            <a:pPr eaLnBrk="1" hangingPunct="1"/>
            <a:r>
              <a:rPr lang="en-GB" sz="2400" smtClean="0">
                <a:latin typeface="Times New Roman" pitchFamily="18" charset="0"/>
                <a:cs typeface="Times New Roman" pitchFamily="18" charset="0"/>
              </a:rPr>
              <a:t>RIND</a:t>
            </a:r>
            <a:r>
              <a:rPr lang="sr-Latn-CS" sz="2400" smtClean="0">
                <a:latin typeface="Times New Roman" pitchFamily="18" charset="0"/>
                <a:cs typeface="Times New Roman" pitchFamily="18" charset="0"/>
              </a:rPr>
              <a:t> </a:t>
            </a:r>
            <a:r>
              <a:rPr lang="en-GB" sz="2400" smtClean="0">
                <a:latin typeface="Times New Roman" pitchFamily="18" charset="0"/>
                <a:cs typeface="Times New Roman" pitchFamily="18" charset="0"/>
              </a:rPr>
              <a:t>-</a:t>
            </a:r>
            <a:r>
              <a:rPr lang="sr-Latn-CS" sz="2400" smtClean="0">
                <a:latin typeface="Times New Roman" pitchFamily="18" charset="0"/>
                <a:cs typeface="Times New Roman" pitchFamily="18" charset="0"/>
              </a:rPr>
              <a:t> </a:t>
            </a:r>
            <a:r>
              <a:rPr lang="en-GB" sz="2400" smtClean="0">
                <a:latin typeface="Times New Roman" pitchFamily="18" charset="0"/>
                <a:cs typeface="Times New Roman" pitchFamily="18" charset="0"/>
              </a:rPr>
              <a:t>reverzibilni ishemijski neurološki deficit. Fokalni defict  koji traje manje od 24 sata, a kompletni oporavak je do tri nedelje,</a:t>
            </a:r>
          </a:p>
          <a:p>
            <a:pPr eaLnBrk="1" hangingPunct="1"/>
            <a:r>
              <a:rPr lang="en-GB" sz="2400" smtClean="0">
                <a:latin typeface="Times New Roman" pitchFamily="18" charset="0"/>
                <a:cs typeface="Times New Roman" pitchFamily="18" charset="0"/>
              </a:rPr>
              <a:t>PIND</a:t>
            </a:r>
            <a:r>
              <a:rPr lang="sr-Latn-CS" sz="2400" smtClean="0">
                <a:latin typeface="Times New Roman" pitchFamily="18" charset="0"/>
                <a:cs typeface="Times New Roman" pitchFamily="18" charset="0"/>
              </a:rPr>
              <a:t> </a:t>
            </a:r>
            <a:r>
              <a:rPr lang="en-GB" sz="2400" smtClean="0">
                <a:latin typeface="Times New Roman" pitchFamily="18" charset="0"/>
                <a:cs typeface="Times New Roman" pitchFamily="18" charset="0"/>
              </a:rPr>
              <a:t>- progresivni ishemijski neurološki deficit.</a:t>
            </a:r>
            <a:r>
              <a:rPr lang="sr-Latn-CS" sz="2400" smtClean="0">
                <a:latin typeface="Times New Roman" pitchFamily="18" charset="0"/>
                <a:cs typeface="Times New Roman" pitchFamily="18" charset="0"/>
              </a:rPr>
              <a:t> </a:t>
            </a:r>
            <a:r>
              <a:rPr lang="en-GB" sz="2400" smtClean="0">
                <a:latin typeface="Times New Roman" pitchFamily="18" charset="0"/>
                <a:cs typeface="Times New Roman" pitchFamily="18" charset="0"/>
              </a:rPr>
              <a:t>Neurološki simptomi se razvijaju prvih 48 sati</a:t>
            </a:r>
            <a:r>
              <a:rPr lang="sr-Latn-CS" sz="2400" smtClean="0">
                <a:latin typeface="Times New Roman" pitchFamily="18" charset="0"/>
                <a:cs typeface="Times New Roman" pitchFamily="18" charset="0"/>
              </a:rPr>
              <a:t>, p</a:t>
            </a:r>
            <a:r>
              <a:rPr lang="en-GB" sz="2400" smtClean="0">
                <a:latin typeface="Times New Roman" pitchFamily="18" charset="0"/>
                <a:cs typeface="Times New Roman" pitchFamily="18" charset="0"/>
              </a:rPr>
              <a:t>ogoršanja idu skokovito uz povremne epizode stabilizacije,</a:t>
            </a:r>
          </a:p>
          <a:p>
            <a:pPr eaLnBrk="1" hangingPunct="1"/>
            <a:r>
              <a:rPr lang="en-GB" sz="2400" smtClean="0">
                <a:latin typeface="Times New Roman" pitchFamily="18" charset="0"/>
                <a:cs typeface="Times New Roman" pitchFamily="18" charset="0"/>
              </a:rPr>
              <a:t>Kompletan udar</a:t>
            </a:r>
            <a:r>
              <a:rPr lang="sr-Latn-CS" sz="2400" smtClean="0">
                <a:latin typeface="Times New Roman" pitchFamily="18" charset="0"/>
                <a:cs typeface="Times New Roman" pitchFamily="18" charset="0"/>
              </a:rPr>
              <a:t> </a:t>
            </a:r>
            <a:r>
              <a:rPr lang="en-GB" sz="2400" smtClean="0">
                <a:latin typeface="Times New Roman" pitchFamily="18" charset="0"/>
                <a:cs typeface="Times New Roman" pitchFamily="18" charset="0"/>
              </a:rPr>
              <a:t>(CVI) -</a:t>
            </a:r>
            <a:r>
              <a:rPr lang="sr-Latn-CS" sz="2400" smtClean="0">
                <a:latin typeface="Times New Roman" pitchFamily="18" charset="0"/>
                <a:cs typeface="Times New Roman" pitchFamily="18" charset="0"/>
              </a:rPr>
              <a:t> </a:t>
            </a:r>
            <a:r>
              <a:rPr lang="en-GB" sz="2400" smtClean="0">
                <a:latin typeface="Times New Roman" pitchFamily="18" charset="0"/>
                <a:cs typeface="Times New Roman" pitchFamily="18" charset="0"/>
              </a:rPr>
              <a:t>definitivno cerebralno oštecenje.</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oter Placeholder 2"/>
          <p:cNvSpPr>
            <a:spLocks noGrp="1"/>
          </p:cNvSpPr>
          <p:nvPr>
            <p:ph type="ftr" sz="quarter" idx="11"/>
          </p:nvPr>
        </p:nvSpPr>
        <p:spPr>
          <a:xfrm>
            <a:off x="914400" y="6324600"/>
            <a:ext cx="1905000" cy="457200"/>
          </a:xfrm>
          <a:noFill/>
        </p:spPr>
        <p:txBody>
          <a:bodyPr/>
          <a:lstStyle/>
          <a:p>
            <a:pPr algn="l"/>
            <a:fld id="{9AEE7CC4-4022-412E-954D-CB581C05C7D2}" type="slidenum">
              <a:rPr lang="sr-Latn-CS" smtClean="0"/>
              <a:pPr algn="l"/>
              <a:t>70</a:t>
            </a:fld>
            <a:endParaRPr lang="sr-Latn-CS" smtClean="0"/>
          </a:p>
        </p:txBody>
      </p:sp>
      <p:sp>
        <p:nvSpPr>
          <p:cNvPr id="64515" name="Rectangle 2"/>
          <p:cNvSpPr>
            <a:spLocks noGrp="1" noChangeArrowheads="1"/>
          </p:cNvSpPr>
          <p:nvPr>
            <p:ph type="title"/>
          </p:nvPr>
        </p:nvSpPr>
        <p:spPr/>
        <p:txBody>
          <a:bodyPr/>
          <a:lstStyle/>
          <a:p>
            <a:pPr algn="ctr"/>
            <a:r>
              <a:rPr lang="sr-Latn-CS" sz="3800" smtClean="0">
                <a:solidFill>
                  <a:schemeClr val="hlink"/>
                </a:solidFill>
                <a:latin typeface="Arial Black" pitchFamily="34" charset="0"/>
              </a:rPr>
              <a:t>Program rane rehabilitacije</a:t>
            </a:r>
          </a:p>
        </p:txBody>
      </p:sp>
      <p:sp>
        <p:nvSpPr>
          <p:cNvPr id="305155" name="Rectangle 3"/>
          <p:cNvSpPr>
            <a:spLocks noChangeArrowheads="1"/>
          </p:cNvSpPr>
          <p:nvPr/>
        </p:nvSpPr>
        <p:spPr bwMode="auto">
          <a:xfrm>
            <a:off x="6659563" y="0"/>
            <a:ext cx="2305050" cy="692150"/>
          </a:xfrm>
          <a:prstGeom prst="rect">
            <a:avLst/>
          </a:prstGeom>
          <a:noFill/>
          <a:ln w="9525">
            <a:noFill/>
            <a:miter lim="800000"/>
            <a:headEnd/>
            <a:tailEnd/>
          </a:ln>
          <a:effectLst/>
        </p:spPr>
        <p:txBody>
          <a:bodyPr anchor="ctr"/>
          <a:lstStyle/>
          <a:p>
            <a:pPr algn="r">
              <a:defRPr/>
            </a:pPr>
            <a:r>
              <a:rPr lang="sr-Latn-CS" sz="2000">
                <a:solidFill>
                  <a:schemeClr val="accent1"/>
                </a:solidFill>
                <a:effectLst>
                  <a:outerShdw blurRad="38100" dist="38100" dir="2700000" algn="tl">
                    <a:srgbClr val="000000"/>
                  </a:outerShdw>
                </a:effectLst>
              </a:rPr>
              <a:t>METODOLOGIJA</a:t>
            </a:r>
          </a:p>
        </p:txBody>
      </p:sp>
      <p:sp>
        <p:nvSpPr>
          <p:cNvPr id="64517" name="Rectangle 4"/>
          <p:cNvSpPr>
            <a:spLocks noChangeArrowheads="1"/>
          </p:cNvSpPr>
          <p:nvPr/>
        </p:nvSpPr>
        <p:spPr bwMode="auto">
          <a:xfrm>
            <a:off x="1066800" y="1981200"/>
            <a:ext cx="8077200" cy="4114800"/>
          </a:xfrm>
          <a:prstGeom prst="rect">
            <a:avLst/>
          </a:prstGeom>
          <a:noFill/>
          <a:ln w="9525">
            <a:noFill/>
            <a:miter lim="800000"/>
            <a:headEnd/>
            <a:tailEnd/>
          </a:ln>
        </p:spPr>
        <p:txBody>
          <a:bodyPr/>
          <a:lstStyle/>
          <a:p>
            <a:pPr marL="342900" indent="-342900">
              <a:spcBef>
                <a:spcPct val="95000"/>
              </a:spcBef>
              <a:buClr>
                <a:schemeClr val="hlink"/>
              </a:buClr>
              <a:buSzPct val="70000"/>
              <a:buFont typeface="Wingdings" pitchFamily="2" charset="2"/>
              <a:buNone/>
            </a:pPr>
            <a:endParaRPr lang="en-US"/>
          </a:p>
        </p:txBody>
      </p:sp>
      <p:sp>
        <p:nvSpPr>
          <p:cNvPr id="305157" name="Rectangle 5"/>
          <p:cNvSpPr>
            <a:spLocks noChangeArrowheads="1"/>
          </p:cNvSpPr>
          <p:nvPr/>
        </p:nvSpPr>
        <p:spPr bwMode="auto">
          <a:xfrm>
            <a:off x="900113" y="1981200"/>
            <a:ext cx="7993062" cy="4114800"/>
          </a:xfrm>
          <a:prstGeom prst="rect">
            <a:avLst/>
          </a:prstGeom>
          <a:noFill/>
          <a:ln w="9525">
            <a:noFill/>
            <a:miter lim="800000"/>
            <a:headEnd/>
            <a:tailEnd/>
          </a:ln>
          <a:effectLst/>
        </p:spPr>
        <p:txBody>
          <a:bodyPr/>
          <a:lstStyle/>
          <a:p>
            <a:pPr>
              <a:spcBef>
                <a:spcPct val="95000"/>
              </a:spcBef>
              <a:buClr>
                <a:schemeClr val="hlink"/>
              </a:buClr>
              <a:buSzPct val="70000"/>
              <a:buFont typeface="Wingdings" pitchFamily="2" charset="2"/>
              <a:buNone/>
              <a:defRPr/>
            </a:pPr>
            <a:r>
              <a:rPr lang="sr-Latn-CS" sz="2600">
                <a:effectLst>
                  <a:outerShdw blurRad="38100" dist="38100" dir="2700000" algn="tl">
                    <a:srgbClr val="000000"/>
                  </a:outerShdw>
                </a:effectLst>
              </a:rPr>
              <a:t>Olakšavajući postupci za funkcionalni oporavak:</a:t>
            </a:r>
          </a:p>
        </p:txBody>
      </p:sp>
      <p:sp>
        <p:nvSpPr>
          <p:cNvPr id="305158" name="Rectangle 6"/>
          <p:cNvSpPr>
            <a:spLocks noChangeArrowheads="1"/>
          </p:cNvSpPr>
          <p:nvPr/>
        </p:nvSpPr>
        <p:spPr bwMode="auto">
          <a:xfrm>
            <a:off x="1042988" y="2565400"/>
            <a:ext cx="7826375" cy="3898900"/>
          </a:xfrm>
          <a:prstGeom prst="rect">
            <a:avLst/>
          </a:prstGeom>
          <a:noFill/>
          <a:ln w="9525">
            <a:noFill/>
            <a:miter lim="800000"/>
            <a:headEnd/>
            <a:tailEnd/>
          </a:ln>
          <a:effectLst/>
        </p:spPr>
        <p:txBody>
          <a:bodyPr/>
          <a:lstStyle/>
          <a:p>
            <a:pPr marL="355600" indent="-355600">
              <a:spcBef>
                <a:spcPct val="25000"/>
              </a:spcBef>
              <a:buClr>
                <a:schemeClr val="hlink"/>
              </a:buClr>
              <a:buSzPct val="70000"/>
              <a:buFont typeface="Wingdings" pitchFamily="2" charset="2"/>
              <a:buChar char="n"/>
              <a:defRPr/>
            </a:pPr>
            <a:r>
              <a:rPr lang="sr-Latn-CS">
                <a:effectLst>
                  <a:outerShdw blurRad="38100" dist="38100" dir="2700000" algn="tl">
                    <a:srgbClr val="000000"/>
                  </a:outerShdw>
                </a:effectLst>
              </a:rPr>
              <a:t>primena otpora pri simetričnim pokretima na zdravoj polovini tela</a:t>
            </a:r>
          </a:p>
          <a:p>
            <a:pPr marL="355600" indent="-355600">
              <a:spcBef>
                <a:spcPct val="25000"/>
              </a:spcBef>
              <a:buClr>
                <a:schemeClr val="hlink"/>
              </a:buClr>
              <a:buSzPct val="70000"/>
              <a:buFont typeface="Wingdings" pitchFamily="2" charset="2"/>
              <a:buChar char="n"/>
              <a:defRPr/>
            </a:pPr>
            <a:r>
              <a:rPr lang="sr-Latn-CS">
                <a:effectLst>
                  <a:outerShdw blurRad="38100" dist="38100" dir="2700000" algn="tl">
                    <a:srgbClr val="000000"/>
                  </a:outerShdw>
                </a:effectLst>
              </a:rPr>
              <a:t>tonički simetrični i asimetrični refleks vrata </a:t>
            </a:r>
          </a:p>
          <a:p>
            <a:pPr marL="355600" indent="-355600">
              <a:spcBef>
                <a:spcPct val="25000"/>
              </a:spcBef>
              <a:buClr>
                <a:schemeClr val="hlink"/>
              </a:buClr>
              <a:buSzPct val="70000"/>
              <a:buFont typeface="Wingdings" pitchFamily="2" charset="2"/>
              <a:buChar char="n"/>
              <a:defRPr/>
            </a:pPr>
            <a:r>
              <a:rPr lang="sr-Latn-CS">
                <a:effectLst>
                  <a:outerShdw blurRad="38100" dist="38100" dir="2700000" algn="tl">
                    <a:srgbClr val="000000"/>
                  </a:outerShdw>
                </a:effectLst>
              </a:rPr>
              <a:t>aktiviranje dubokog senzibiliteta refleksima istezanja i efektom aproksimacije i trakcije zglobova na plegičnim ekstremitetima </a:t>
            </a:r>
          </a:p>
          <a:p>
            <a:pPr marL="355600" indent="-355600">
              <a:spcBef>
                <a:spcPct val="25000"/>
              </a:spcBef>
              <a:buClr>
                <a:schemeClr val="hlink"/>
              </a:buClr>
              <a:buSzPct val="70000"/>
              <a:buFont typeface="Wingdings" pitchFamily="2" charset="2"/>
              <a:buChar char="n"/>
              <a:defRPr/>
            </a:pPr>
            <a:r>
              <a:rPr lang="sr-Latn-CS">
                <a:effectLst>
                  <a:outerShdw blurRad="38100" dist="38100" dir="2700000" algn="tl">
                    <a:srgbClr val="000000"/>
                  </a:outerShdw>
                </a:effectLst>
              </a:rPr>
              <a:t>permanenta stimulacija aferentnih puteva </a:t>
            </a:r>
            <a:r>
              <a:rPr lang="en-US">
                <a:effectLst>
                  <a:outerShdw blurRad="38100" dist="38100" dir="2700000" algn="tl">
                    <a:srgbClr val="000000"/>
                  </a:outerShdw>
                </a:effectLst>
              </a:rPr>
              <a:t>preko </a:t>
            </a:r>
            <a:r>
              <a:rPr lang="sr-Latn-CS">
                <a:effectLst>
                  <a:outerShdw blurRad="38100" dist="38100" dir="2700000" algn="tl">
                    <a:srgbClr val="000000"/>
                  </a:outerShdw>
                </a:effectLst>
              </a:rPr>
              <a:t>čula sluha i čula vida</a:t>
            </a:r>
          </a:p>
          <a:p>
            <a:pPr marL="355600" indent="-355600">
              <a:spcBef>
                <a:spcPct val="25000"/>
              </a:spcBef>
              <a:buClr>
                <a:schemeClr val="hlink"/>
              </a:buClr>
              <a:buSzPct val="70000"/>
              <a:buFont typeface="Wingdings" pitchFamily="2" charset="2"/>
              <a:buChar char="n"/>
              <a:defRPr/>
            </a:pPr>
            <a:r>
              <a:rPr lang="sr-Latn-CS">
                <a:effectLst>
                  <a:outerShdw blurRad="38100" dist="38100" dir="2700000" algn="tl">
                    <a:srgbClr val="000000"/>
                  </a:outerShdw>
                </a:effectLst>
              </a:rPr>
              <a:t>stimulisanje površnog senzibiliteta glađenjem kože dlanom ili vrhovima prstiju </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oter Placeholder 2"/>
          <p:cNvSpPr>
            <a:spLocks noGrp="1"/>
          </p:cNvSpPr>
          <p:nvPr>
            <p:ph type="ftr" sz="quarter" idx="11"/>
          </p:nvPr>
        </p:nvSpPr>
        <p:spPr>
          <a:xfrm>
            <a:off x="914400" y="6324600"/>
            <a:ext cx="1905000" cy="457200"/>
          </a:xfrm>
          <a:noFill/>
        </p:spPr>
        <p:txBody>
          <a:bodyPr/>
          <a:lstStyle/>
          <a:p>
            <a:pPr algn="l"/>
            <a:fld id="{8E5727E7-2B78-4597-B942-C6B12B985317}" type="slidenum">
              <a:rPr lang="sr-Latn-CS" smtClean="0"/>
              <a:pPr algn="l"/>
              <a:t>71</a:t>
            </a:fld>
            <a:endParaRPr lang="sr-Latn-CS" smtClean="0"/>
          </a:p>
        </p:txBody>
      </p:sp>
      <p:sp>
        <p:nvSpPr>
          <p:cNvPr id="66563" name="Rectangle 2"/>
          <p:cNvSpPr>
            <a:spLocks noGrp="1" noChangeArrowheads="1"/>
          </p:cNvSpPr>
          <p:nvPr>
            <p:ph type="title"/>
          </p:nvPr>
        </p:nvSpPr>
        <p:spPr/>
        <p:txBody>
          <a:bodyPr/>
          <a:lstStyle/>
          <a:p>
            <a:pPr algn="ctr"/>
            <a:r>
              <a:rPr lang="sr-Latn-CS" sz="3800" smtClean="0">
                <a:solidFill>
                  <a:schemeClr val="hlink"/>
                </a:solidFill>
                <a:latin typeface="Arial Black" pitchFamily="34" charset="0"/>
              </a:rPr>
              <a:t>Program rane rehabilitacije</a:t>
            </a:r>
          </a:p>
        </p:txBody>
      </p:sp>
      <p:sp>
        <p:nvSpPr>
          <p:cNvPr id="309251" name="Rectangle 3"/>
          <p:cNvSpPr>
            <a:spLocks noChangeArrowheads="1"/>
          </p:cNvSpPr>
          <p:nvPr/>
        </p:nvSpPr>
        <p:spPr bwMode="auto">
          <a:xfrm>
            <a:off x="6659563" y="0"/>
            <a:ext cx="2305050" cy="692150"/>
          </a:xfrm>
          <a:prstGeom prst="rect">
            <a:avLst/>
          </a:prstGeom>
          <a:noFill/>
          <a:ln w="9525">
            <a:noFill/>
            <a:miter lim="800000"/>
            <a:headEnd/>
            <a:tailEnd/>
          </a:ln>
          <a:effectLst/>
        </p:spPr>
        <p:txBody>
          <a:bodyPr anchor="ctr"/>
          <a:lstStyle/>
          <a:p>
            <a:pPr algn="r">
              <a:defRPr/>
            </a:pPr>
            <a:r>
              <a:rPr lang="sr-Latn-CS" sz="2000">
                <a:solidFill>
                  <a:schemeClr val="accent1"/>
                </a:solidFill>
                <a:effectLst>
                  <a:outerShdw blurRad="38100" dist="38100" dir="2700000" algn="tl">
                    <a:srgbClr val="000000"/>
                  </a:outerShdw>
                </a:effectLst>
              </a:rPr>
              <a:t>METODOLOGIJA</a:t>
            </a:r>
          </a:p>
        </p:txBody>
      </p:sp>
      <p:sp>
        <p:nvSpPr>
          <p:cNvPr id="66565" name="Rectangle 4"/>
          <p:cNvSpPr>
            <a:spLocks noChangeArrowheads="1"/>
          </p:cNvSpPr>
          <p:nvPr/>
        </p:nvSpPr>
        <p:spPr bwMode="auto">
          <a:xfrm>
            <a:off x="1066800" y="1981200"/>
            <a:ext cx="8077200" cy="4114800"/>
          </a:xfrm>
          <a:prstGeom prst="rect">
            <a:avLst/>
          </a:prstGeom>
          <a:noFill/>
          <a:ln w="9525">
            <a:noFill/>
            <a:miter lim="800000"/>
            <a:headEnd/>
            <a:tailEnd/>
          </a:ln>
        </p:spPr>
        <p:txBody>
          <a:bodyPr/>
          <a:lstStyle/>
          <a:p>
            <a:pPr marL="342900" indent="-342900">
              <a:spcBef>
                <a:spcPct val="95000"/>
              </a:spcBef>
              <a:buClr>
                <a:schemeClr val="hlink"/>
              </a:buClr>
              <a:buSzPct val="70000"/>
              <a:buFont typeface="Wingdings" pitchFamily="2" charset="2"/>
              <a:buNone/>
            </a:pPr>
            <a:endParaRPr lang="en-US"/>
          </a:p>
        </p:txBody>
      </p:sp>
      <p:sp>
        <p:nvSpPr>
          <p:cNvPr id="309253" name="Rectangle 5"/>
          <p:cNvSpPr>
            <a:spLocks noChangeArrowheads="1"/>
          </p:cNvSpPr>
          <p:nvPr/>
        </p:nvSpPr>
        <p:spPr bwMode="auto">
          <a:xfrm>
            <a:off x="1066800" y="1981200"/>
            <a:ext cx="7826375" cy="4114800"/>
          </a:xfrm>
          <a:prstGeom prst="rect">
            <a:avLst/>
          </a:prstGeom>
          <a:noFill/>
          <a:ln w="9525">
            <a:noFill/>
            <a:miter lim="800000"/>
            <a:headEnd/>
            <a:tailEnd/>
          </a:ln>
          <a:effectLst/>
        </p:spPr>
        <p:txBody>
          <a:bodyPr/>
          <a:lstStyle/>
          <a:p>
            <a:pPr marL="342900" indent="-342900">
              <a:spcBef>
                <a:spcPct val="190000"/>
              </a:spcBef>
              <a:buClr>
                <a:schemeClr val="hlink"/>
              </a:buClr>
              <a:buSzPct val="70000"/>
              <a:buFont typeface="Wingdings" pitchFamily="2" charset="2"/>
              <a:buChar char="n"/>
              <a:defRPr/>
            </a:pPr>
            <a:r>
              <a:rPr lang="sr-Latn-CS" sz="2900">
                <a:solidFill>
                  <a:schemeClr val="accent1"/>
                </a:solidFill>
                <a:effectLst>
                  <a:outerShdw blurRad="38100" dist="38100" dir="2700000" algn="tl">
                    <a:srgbClr val="000000"/>
                  </a:outerShdw>
                </a:effectLst>
              </a:rPr>
              <a:t>psihička i socijalna reedukacija </a:t>
            </a:r>
            <a:r>
              <a:rPr lang="sr-Latn-CS" sz="2900">
                <a:effectLst>
                  <a:outerShdw blurRad="38100" dist="38100" dir="2700000" algn="tl">
                    <a:srgbClr val="000000"/>
                  </a:outerShdw>
                </a:effectLst>
              </a:rPr>
              <a:t>uz učešće svih članova rehabilitacionog tima</a:t>
            </a:r>
          </a:p>
          <a:p>
            <a:pPr marL="342900" indent="-342900">
              <a:spcBef>
                <a:spcPct val="190000"/>
              </a:spcBef>
              <a:buClr>
                <a:schemeClr val="hlink"/>
              </a:buClr>
              <a:buSzPct val="70000"/>
              <a:buFont typeface="Wingdings" pitchFamily="2" charset="2"/>
              <a:buChar char="n"/>
              <a:defRPr/>
            </a:pPr>
            <a:r>
              <a:rPr lang="sr-Latn-CS" sz="2900">
                <a:solidFill>
                  <a:schemeClr val="accent1"/>
                </a:solidFill>
                <a:effectLst>
                  <a:outerShdw blurRad="38100" dist="38100" dir="2700000" algn="tl">
                    <a:srgbClr val="000000"/>
                  </a:outerShdw>
                </a:effectLst>
              </a:rPr>
              <a:t>poremećaji govora</a:t>
            </a:r>
            <a:r>
              <a:rPr lang="sr-Latn-CS" sz="2900">
                <a:effectLst>
                  <a:outerShdw blurRad="38100" dist="38100" dir="2700000" algn="tl">
                    <a:srgbClr val="000000"/>
                  </a:outerShdw>
                </a:effectLst>
              </a:rPr>
              <a:t> u slučaju zahvaćenosti dominantne moždane hemisfere (afazije i disfazije)</a:t>
            </a:r>
            <a:endParaRPr lang="sr-Latn-CS" sz="3200">
              <a:solidFill>
                <a:srgbClr val="DDDDDD"/>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oter Placeholder 2"/>
          <p:cNvSpPr>
            <a:spLocks noGrp="1"/>
          </p:cNvSpPr>
          <p:nvPr>
            <p:ph type="ftr" sz="quarter" idx="11"/>
          </p:nvPr>
        </p:nvSpPr>
        <p:spPr>
          <a:xfrm>
            <a:off x="914400" y="6324600"/>
            <a:ext cx="1905000" cy="457200"/>
          </a:xfrm>
          <a:noFill/>
        </p:spPr>
        <p:txBody>
          <a:bodyPr/>
          <a:lstStyle/>
          <a:p>
            <a:pPr algn="l"/>
            <a:fld id="{CE6E0421-BCB1-465E-9FDD-D5E43CE2F9D8}" type="slidenum">
              <a:rPr lang="sr-Latn-CS" smtClean="0"/>
              <a:pPr algn="l"/>
              <a:t>72</a:t>
            </a:fld>
            <a:endParaRPr lang="sr-Latn-CS" smtClean="0"/>
          </a:p>
        </p:txBody>
      </p:sp>
      <p:sp>
        <p:nvSpPr>
          <p:cNvPr id="67587" name="Rectangle 2"/>
          <p:cNvSpPr>
            <a:spLocks noGrp="1" noChangeArrowheads="1"/>
          </p:cNvSpPr>
          <p:nvPr>
            <p:ph type="title"/>
          </p:nvPr>
        </p:nvSpPr>
        <p:spPr/>
        <p:txBody>
          <a:bodyPr/>
          <a:lstStyle/>
          <a:p>
            <a:pPr algn="ctr"/>
            <a:r>
              <a:rPr lang="sr-Latn-CS" smtClean="0">
                <a:solidFill>
                  <a:schemeClr val="hlink"/>
                </a:solidFill>
                <a:latin typeface="Arial Black" pitchFamily="34" charset="0"/>
              </a:rPr>
              <a:t>Zaključak</a:t>
            </a:r>
          </a:p>
        </p:txBody>
      </p:sp>
      <p:sp>
        <p:nvSpPr>
          <p:cNvPr id="438275" name="Rectangle 3"/>
          <p:cNvSpPr>
            <a:spLocks noChangeArrowheads="1"/>
          </p:cNvSpPr>
          <p:nvPr/>
        </p:nvSpPr>
        <p:spPr bwMode="auto">
          <a:xfrm>
            <a:off x="6659563" y="0"/>
            <a:ext cx="2305050" cy="692150"/>
          </a:xfrm>
          <a:prstGeom prst="rect">
            <a:avLst/>
          </a:prstGeom>
          <a:noFill/>
          <a:ln w="9525">
            <a:noFill/>
            <a:miter lim="800000"/>
            <a:headEnd/>
            <a:tailEnd/>
          </a:ln>
          <a:effectLst/>
        </p:spPr>
        <p:txBody>
          <a:bodyPr anchor="ctr"/>
          <a:lstStyle/>
          <a:p>
            <a:pPr algn="r">
              <a:defRPr/>
            </a:pPr>
            <a:endParaRPr lang="en-US" sz="2000">
              <a:solidFill>
                <a:schemeClr val="accent1"/>
              </a:solidFill>
              <a:effectLst>
                <a:outerShdw blurRad="38100" dist="38100" dir="2700000" algn="tl">
                  <a:srgbClr val="000000"/>
                </a:outerShdw>
              </a:effectLst>
            </a:endParaRPr>
          </a:p>
        </p:txBody>
      </p:sp>
      <p:sp>
        <p:nvSpPr>
          <p:cNvPr id="67589" name="Rectangle 4"/>
          <p:cNvSpPr>
            <a:spLocks noChangeArrowheads="1"/>
          </p:cNvSpPr>
          <p:nvPr/>
        </p:nvSpPr>
        <p:spPr bwMode="auto">
          <a:xfrm>
            <a:off x="1066800" y="1981200"/>
            <a:ext cx="8077200" cy="4114800"/>
          </a:xfrm>
          <a:prstGeom prst="rect">
            <a:avLst/>
          </a:prstGeom>
          <a:noFill/>
          <a:ln w="9525">
            <a:noFill/>
            <a:miter lim="800000"/>
            <a:headEnd/>
            <a:tailEnd/>
          </a:ln>
        </p:spPr>
        <p:txBody>
          <a:bodyPr/>
          <a:lstStyle/>
          <a:p>
            <a:pPr marL="342900" indent="-342900">
              <a:spcBef>
                <a:spcPct val="95000"/>
              </a:spcBef>
              <a:buClr>
                <a:schemeClr val="hlink"/>
              </a:buClr>
              <a:buSzPct val="70000"/>
              <a:buFont typeface="Wingdings" pitchFamily="2" charset="2"/>
              <a:buNone/>
            </a:pPr>
            <a:endParaRPr lang="en-US"/>
          </a:p>
        </p:txBody>
      </p:sp>
      <p:sp>
        <p:nvSpPr>
          <p:cNvPr id="438277" name="Rectangle 5"/>
          <p:cNvSpPr>
            <a:spLocks noChangeArrowheads="1"/>
          </p:cNvSpPr>
          <p:nvPr/>
        </p:nvSpPr>
        <p:spPr bwMode="auto">
          <a:xfrm>
            <a:off x="1066800" y="1981200"/>
            <a:ext cx="7897813" cy="4114800"/>
          </a:xfrm>
          <a:prstGeom prst="rect">
            <a:avLst/>
          </a:prstGeom>
          <a:noFill/>
          <a:ln w="9525">
            <a:noFill/>
            <a:miter lim="800000"/>
            <a:headEnd/>
            <a:tailEnd/>
          </a:ln>
          <a:effectLst/>
        </p:spPr>
        <p:txBody>
          <a:bodyPr/>
          <a:lstStyle/>
          <a:p>
            <a:pPr marL="355600" indent="-355600">
              <a:spcBef>
                <a:spcPct val="20000"/>
              </a:spcBef>
              <a:buClr>
                <a:schemeClr val="hlink"/>
              </a:buClr>
              <a:buSzPct val="70000"/>
              <a:buFont typeface="Wingdings" pitchFamily="2" charset="2"/>
              <a:buAutoNum type="arabicPeriod"/>
              <a:defRPr/>
            </a:pPr>
            <a:r>
              <a:rPr lang="hr-HR" sz="2500">
                <a:effectLst>
                  <a:outerShdw blurRad="38100" dist="38100" dir="2700000" algn="tl">
                    <a:srgbClr val="000000"/>
                  </a:outerShdw>
                </a:effectLst>
              </a:rPr>
              <a:t>Primena programa rane rehabilitacije hemiplegičara nakon CVI povoljno utiče na tok i konačan ishod lečenja. To se ogleda u:</a:t>
            </a:r>
          </a:p>
          <a:p>
            <a:pPr marL="901700" lvl="1" indent="-366713">
              <a:spcBef>
                <a:spcPct val="65000"/>
              </a:spcBef>
              <a:buClr>
                <a:schemeClr val="tx1"/>
              </a:buClr>
              <a:buFontTx/>
              <a:buChar char="–"/>
              <a:defRPr/>
            </a:pPr>
            <a:r>
              <a:rPr lang="hr-HR" sz="2300">
                <a:effectLst>
                  <a:outerShdw blurRad="38100" dist="38100" dir="2700000" algn="tl">
                    <a:srgbClr val="000000"/>
                  </a:outerShdw>
                </a:effectLst>
              </a:rPr>
              <a:t>ranijoj pojavi spastičnosti u plegičnim ekstremitetima</a:t>
            </a:r>
          </a:p>
          <a:p>
            <a:pPr marL="901700" lvl="1" indent="-366713">
              <a:spcBef>
                <a:spcPct val="65000"/>
              </a:spcBef>
              <a:buClr>
                <a:schemeClr val="tx1"/>
              </a:buClr>
              <a:buFontTx/>
              <a:buChar char="–"/>
              <a:defRPr/>
            </a:pPr>
            <a:r>
              <a:rPr lang="hr-HR" sz="2300">
                <a:effectLst>
                  <a:outerShdw blurRad="38100" dist="38100" dir="2700000" algn="tl">
                    <a:srgbClr val="000000"/>
                  </a:outerShdw>
                </a:effectLst>
              </a:rPr>
              <a:t>ranijoj pojavi aktivnih pokreta u plegičnim ekstremitetima</a:t>
            </a:r>
          </a:p>
          <a:p>
            <a:pPr marL="901700" lvl="1" indent="-366713">
              <a:spcBef>
                <a:spcPct val="65000"/>
              </a:spcBef>
              <a:buClr>
                <a:schemeClr val="tx1"/>
              </a:buClr>
              <a:buFontTx/>
              <a:buChar char="–"/>
              <a:defRPr/>
            </a:pPr>
            <a:r>
              <a:rPr lang="hr-HR" sz="2300">
                <a:effectLst>
                  <a:outerShdw blurRad="38100" dist="38100" dir="2700000" algn="tl">
                    <a:srgbClr val="000000"/>
                  </a:outerShdw>
                </a:effectLst>
              </a:rPr>
              <a:t>ranijem uspostavljanju balansa u sedećem položaju </a:t>
            </a:r>
          </a:p>
          <a:p>
            <a:pPr marL="901700" lvl="1" indent="-366713">
              <a:spcBef>
                <a:spcPct val="65000"/>
              </a:spcBef>
              <a:buClr>
                <a:schemeClr val="tx1"/>
              </a:buClr>
              <a:buFontTx/>
              <a:buChar char="–"/>
              <a:defRPr/>
            </a:pPr>
            <a:r>
              <a:rPr lang="hr-HR" sz="2300">
                <a:effectLst>
                  <a:outerShdw blurRad="38100" dist="38100" dir="2700000" algn="tl">
                    <a:srgbClr val="000000"/>
                  </a:outerShdw>
                </a:effectLst>
              </a:rPr>
              <a:t>ranijem uspostavljanju balansa u stojećem stavu</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oter Placeholder 2"/>
          <p:cNvSpPr>
            <a:spLocks noGrp="1"/>
          </p:cNvSpPr>
          <p:nvPr>
            <p:ph type="ftr" sz="quarter" idx="11"/>
          </p:nvPr>
        </p:nvSpPr>
        <p:spPr>
          <a:xfrm>
            <a:off x="914400" y="6324600"/>
            <a:ext cx="1905000" cy="457200"/>
          </a:xfrm>
          <a:noFill/>
        </p:spPr>
        <p:txBody>
          <a:bodyPr/>
          <a:lstStyle/>
          <a:p>
            <a:pPr algn="l"/>
            <a:fld id="{00881C82-D89D-49DD-92FB-FD3BBC32374C}" type="slidenum">
              <a:rPr lang="sr-Latn-CS" smtClean="0"/>
              <a:pPr algn="l"/>
              <a:t>73</a:t>
            </a:fld>
            <a:endParaRPr lang="sr-Latn-CS" smtClean="0"/>
          </a:p>
        </p:txBody>
      </p:sp>
      <p:sp>
        <p:nvSpPr>
          <p:cNvPr id="68611" name="Rectangle 2"/>
          <p:cNvSpPr>
            <a:spLocks noGrp="1" noChangeArrowheads="1"/>
          </p:cNvSpPr>
          <p:nvPr>
            <p:ph type="title"/>
          </p:nvPr>
        </p:nvSpPr>
        <p:spPr/>
        <p:txBody>
          <a:bodyPr/>
          <a:lstStyle/>
          <a:p>
            <a:pPr algn="ctr"/>
            <a:r>
              <a:rPr lang="sr-Latn-CS" smtClean="0">
                <a:solidFill>
                  <a:schemeClr val="hlink"/>
                </a:solidFill>
                <a:latin typeface="Arial Black" pitchFamily="34" charset="0"/>
              </a:rPr>
              <a:t>Zaključak</a:t>
            </a:r>
          </a:p>
        </p:txBody>
      </p:sp>
      <p:sp>
        <p:nvSpPr>
          <p:cNvPr id="440323" name="Rectangle 3"/>
          <p:cNvSpPr>
            <a:spLocks noChangeArrowheads="1"/>
          </p:cNvSpPr>
          <p:nvPr/>
        </p:nvSpPr>
        <p:spPr bwMode="auto">
          <a:xfrm>
            <a:off x="6659563" y="0"/>
            <a:ext cx="2305050" cy="692150"/>
          </a:xfrm>
          <a:prstGeom prst="rect">
            <a:avLst/>
          </a:prstGeom>
          <a:noFill/>
          <a:ln w="9525">
            <a:noFill/>
            <a:miter lim="800000"/>
            <a:headEnd/>
            <a:tailEnd/>
          </a:ln>
          <a:effectLst/>
        </p:spPr>
        <p:txBody>
          <a:bodyPr anchor="ctr"/>
          <a:lstStyle/>
          <a:p>
            <a:pPr algn="r">
              <a:defRPr/>
            </a:pPr>
            <a:r>
              <a:rPr lang="sr-Latn-CS" sz="2000">
                <a:solidFill>
                  <a:schemeClr val="accent1"/>
                </a:solidFill>
                <a:effectLst>
                  <a:outerShdw blurRad="38100" dist="38100" dir="2700000" algn="tl">
                    <a:srgbClr val="000000"/>
                  </a:outerShdw>
                </a:effectLst>
              </a:rPr>
              <a:t>METODOLOGIJA</a:t>
            </a:r>
          </a:p>
        </p:txBody>
      </p:sp>
      <p:sp>
        <p:nvSpPr>
          <p:cNvPr id="68613" name="Rectangle 4"/>
          <p:cNvSpPr>
            <a:spLocks noChangeArrowheads="1"/>
          </p:cNvSpPr>
          <p:nvPr/>
        </p:nvSpPr>
        <p:spPr bwMode="auto">
          <a:xfrm>
            <a:off x="1066800" y="1981200"/>
            <a:ext cx="8077200" cy="4114800"/>
          </a:xfrm>
          <a:prstGeom prst="rect">
            <a:avLst/>
          </a:prstGeom>
          <a:noFill/>
          <a:ln w="9525">
            <a:noFill/>
            <a:miter lim="800000"/>
            <a:headEnd/>
            <a:tailEnd/>
          </a:ln>
        </p:spPr>
        <p:txBody>
          <a:bodyPr/>
          <a:lstStyle/>
          <a:p>
            <a:pPr marL="342900" indent="-342900">
              <a:spcBef>
                <a:spcPct val="95000"/>
              </a:spcBef>
              <a:buClr>
                <a:schemeClr val="hlink"/>
              </a:buClr>
              <a:buSzPct val="70000"/>
              <a:buFont typeface="Wingdings" pitchFamily="2" charset="2"/>
              <a:buNone/>
            </a:pPr>
            <a:endParaRPr lang="en-US"/>
          </a:p>
        </p:txBody>
      </p:sp>
      <p:sp>
        <p:nvSpPr>
          <p:cNvPr id="440325" name="Rectangle 5"/>
          <p:cNvSpPr>
            <a:spLocks noChangeArrowheads="1"/>
          </p:cNvSpPr>
          <p:nvPr/>
        </p:nvSpPr>
        <p:spPr bwMode="auto">
          <a:xfrm>
            <a:off x="1066800" y="1981200"/>
            <a:ext cx="7826375" cy="4114800"/>
          </a:xfrm>
          <a:prstGeom prst="rect">
            <a:avLst/>
          </a:prstGeom>
          <a:noFill/>
          <a:ln w="9525">
            <a:noFill/>
            <a:miter lim="800000"/>
            <a:headEnd/>
            <a:tailEnd/>
          </a:ln>
          <a:effectLst/>
        </p:spPr>
        <p:txBody>
          <a:bodyPr/>
          <a:lstStyle/>
          <a:p>
            <a:pPr marL="355600" indent="-355600">
              <a:lnSpc>
                <a:spcPct val="135000"/>
              </a:lnSpc>
              <a:spcBef>
                <a:spcPct val="200000"/>
              </a:spcBef>
              <a:buClr>
                <a:schemeClr val="hlink"/>
              </a:buClr>
              <a:buSzPct val="70000"/>
              <a:buFont typeface="Wingdings" pitchFamily="2" charset="2"/>
              <a:buAutoNum type="arabicPeriod" startAt="2"/>
              <a:defRPr/>
            </a:pPr>
            <a:r>
              <a:rPr lang="hr-HR" sz="2500">
                <a:effectLst>
                  <a:outerShdw blurRad="38100" dist="38100" dir="2700000" algn="tl">
                    <a:srgbClr val="000000"/>
                  </a:outerShdw>
                </a:effectLst>
              </a:rPr>
              <a:t>Program rane rehabilitacije sprečava nastanak ili umanjuje posledice komplikacija na koži, na kardiovaskularnom, respiratornom, lokomotornom i urinarnom sistemu.</a:t>
            </a:r>
            <a:endParaRPr lang="sr-Latn-CS" sz="2500">
              <a:effectLst>
                <a:outerShdw blurRad="38100" dist="38100" dir="2700000" algn="tl">
                  <a:srgbClr val="000000"/>
                </a:outerShdw>
              </a:effectLst>
            </a:endParaRPr>
          </a:p>
          <a:p>
            <a:pPr marL="355600" indent="-355600">
              <a:lnSpc>
                <a:spcPct val="135000"/>
              </a:lnSpc>
              <a:spcBef>
                <a:spcPct val="200000"/>
              </a:spcBef>
              <a:buClr>
                <a:schemeClr val="hlink"/>
              </a:buClr>
              <a:buSzPct val="70000"/>
              <a:buFont typeface="Wingdings" pitchFamily="2" charset="2"/>
              <a:buAutoNum type="arabicPeriod" startAt="2"/>
              <a:defRPr/>
            </a:pPr>
            <a:r>
              <a:rPr lang="hr-HR" sz="2500">
                <a:effectLst>
                  <a:outerShdw blurRad="38100" dist="38100" dir="2700000" algn="tl">
                    <a:srgbClr val="000000"/>
                  </a:outerShdw>
                </a:effectLst>
              </a:rPr>
              <a:t>Smanjuje se procenat hendikepiranih lica u okviru ADŽ.</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oter Placeholder 3"/>
          <p:cNvSpPr>
            <a:spLocks noGrp="1"/>
          </p:cNvSpPr>
          <p:nvPr>
            <p:ph type="ftr" sz="quarter" idx="11"/>
          </p:nvPr>
        </p:nvSpPr>
        <p:spPr>
          <a:xfrm>
            <a:off x="914400" y="6324600"/>
            <a:ext cx="1905000" cy="457200"/>
          </a:xfrm>
          <a:noFill/>
        </p:spPr>
        <p:txBody>
          <a:bodyPr/>
          <a:lstStyle/>
          <a:p>
            <a:pPr algn="l"/>
            <a:fld id="{C7C3D15A-7009-46E3-B42F-27BB9124E153}" type="slidenum">
              <a:rPr lang="sr-Latn-CS" smtClean="0"/>
              <a:pPr algn="l"/>
              <a:t>74</a:t>
            </a:fld>
            <a:endParaRPr lang="sr-Latn-CS" smtClean="0"/>
          </a:p>
        </p:txBody>
      </p:sp>
      <p:sp>
        <p:nvSpPr>
          <p:cNvPr id="69635" name="Rectangle 2"/>
          <p:cNvSpPr>
            <a:spLocks noGrp="1" noChangeArrowheads="1"/>
          </p:cNvSpPr>
          <p:nvPr>
            <p:ph type="title"/>
          </p:nvPr>
        </p:nvSpPr>
        <p:spPr/>
        <p:txBody>
          <a:bodyPr/>
          <a:lstStyle/>
          <a:p>
            <a:r>
              <a:rPr lang="sr-Latn-CS" smtClean="0"/>
              <a:t>Zaključak</a:t>
            </a:r>
            <a:endParaRPr lang="en-US" smtClean="0"/>
          </a:p>
        </p:txBody>
      </p:sp>
      <p:sp>
        <p:nvSpPr>
          <p:cNvPr id="69636" name="Rectangle 3"/>
          <p:cNvSpPr>
            <a:spLocks noGrp="1" noChangeArrowheads="1"/>
          </p:cNvSpPr>
          <p:nvPr>
            <p:ph type="body" idx="1"/>
          </p:nvPr>
        </p:nvSpPr>
        <p:spPr/>
        <p:txBody>
          <a:bodyPr/>
          <a:lstStyle/>
          <a:p>
            <a:r>
              <a:rPr lang="hr-HR" sz="2500" b="1" smtClean="0">
                <a:solidFill>
                  <a:schemeClr val="hlink"/>
                </a:solidFill>
                <a:latin typeface="Arial" charset="0"/>
              </a:rPr>
              <a:t>Pravovremeno započetom rehabilitacijom hemiplegičara nakon CVI skraćujemo njihov boravak u Centru za neurologiju: </a:t>
            </a:r>
            <a:r>
              <a:rPr lang="en-US" sz="2500" b="1" smtClean="0">
                <a:solidFill>
                  <a:schemeClr val="hlink"/>
                </a:solidFill>
                <a:latin typeface="Arial" charset="0"/>
              </a:rPr>
              <a:t> </a:t>
            </a:r>
            <a:r>
              <a:rPr lang="en-US" sz="2500" b="1" smtClean="0">
                <a:solidFill>
                  <a:srgbClr val="CC0000"/>
                </a:solidFill>
                <a:latin typeface="Arial" charset="0"/>
              </a:rPr>
              <a:t>Studija KBC Kragujevac </a:t>
            </a:r>
            <a:r>
              <a:rPr lang="sr-Latn-CS" sz="2500" b="1" smtClean="0">
                <a:solidFill>
                  <a:srgbClr val="CC0000"/>
                </a:solidFill>
                <a:latin typeface="Arial" charset="0"/>
              </a:rPr>
              <a:t>mr.dr.</a:t>
            </a:r>
            <a:r>
              <a:rPr lang="en-US" sz="2500" b="1" smtClean="0">
                <a:solidFill>
                  <a:srgbClr val="CC0000"/>
                </a:solidFill>
                <a:latin typeface="Arial" charset="0"/>
              </a:rPr>
              <a:t> Juri</a:t>
            </a:r>
            <a:r>
              <a:rPr lang="sr-Latn-CS" sz="2500" b="1" smtClean="0">
                <a:solidFill>
                  <a:srgbClr val="CC0000"/>
                </a:solidFill>
                <a:latin typeface="Arial" charset="0"/>
              </a:rPr>
              <a:t>šić – Škevin </a:t>
            </a:r>
            <a:r>
              <a:rPr lang="hr-HR" sz="2500" b="1" smtClean="0">
                <a:solidFill>
                  <a:srgbClr val="CC0000"/>
                </a:solidFill>
                <a:latin typeface="Arial" charset="0"/>
              </a:rPr>
              <a:t>(osnovna g</a:t>
            </a:r>
            <a:r>
              <a:rPr lang="en-US" sz="2500" b="1" smtClean="0">
                <a:solidFill>
                  <a:srgbClr val="CC0000"/>
                </a:solidFill>
                <a:latin typeface="Arial" charset="0"/>
              </a:rPr>
              <a:t>r</a:t>
            </a:r>
            <a:r>
              <a:rPr lang="hr-HR" sz="2500" b="1" smtClean="0">
                <a:solidFill>
                  <a:srgbClr val="CC0000"/>
                </a:solidFill>
                <a:latin typeface="Arial" charset="0"/>
              </a:rPr>
              <a:t>upa 10,5±3,2 dana; kontrolna grupa 18,2±4,1 dana</a:t>
            </a:r>
            <a:r>
              <a:rPr lang="hr-HR" sz="2500" b="1" smtClean="0">
                <a:solidFill>
                  <a:schemeClr val="hlink"/>
                </a:solidFill>
                <a:latin typeface="Arial" charset="0"/>
              </a:rPr>
              <a:t>) i uspešno ih pripremamo za nastavak rehabilitacije u Odeljenju za fizikalnu medicinu i rehabilitaciju i u drugim za to specijalizovanim ustanovama.</a:t>
            </a:r>
            <a:endParaRPr lang="en-US" sz="2500" b="1" smtClean="0">
              <a:solidFill>
                <a:schemeClr val="hlink"/>
              </a:solidFill>
              <a:latin typeface="Arial"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oter Placeholder 2"/>
          <p:cNvSpPr>
            <a:spLocks noGrp="1"/>
          </p:cNvSpPr>
          <p:nvPr>
            <p:ph type="ftr" sz="quarter" idx="11"/>
          </p:nvPr>
        </p:nvSpPr>
        <p:spPr>
          <a:xfrm>
            <a:off x="914400" y="6324600"/>
            <a:ext cx="1905000" cy="457200"/>
          </a:xfrm>
          <a:noFill/>
        </p:spPr>
        <p:txBody>
          <a:bodyPr/>
          <a:lstStyle/>
          <a:p>
            <a:pPr algn="l"/>
            <a:fld id="{2DADEE40-07C4-4BEC-8161-52D9E6DC29B6}" type="slidenum">
              <a:rPr lang="sr-Latn-CS" smtClean="0"/>
              <a:pPr algn="l"/>
              <a:t>75</a:t>
            </a:fld>
            <a:endParaRPr lang="sr-Latn-CS" smtClean="0"/>
          </a:p>
        </p:txBody>
      </p:sp>
      <p:sp>
        <p:nvSpPr>
          <p:cNvPr id="70659" name="Rectangle 2"/>
          <p:cNvSpPr>
            <a:spLocks noGrp="1" noChangeArrowheads="1"/>
          </p:cNvSpPr>
          <p:nvPr>
            <p:ph type="title"/>
          </p:nvPr>
        </p:nvSpPr>
        <p:spPr/>
        <p:txBody>
          <a:bodyPr/>
          <a:lstStyle/>
          <a:p>
            <a:pPr algn="ctr"/>
            <a:r>
              <a:rPr lang="sr-Latn-CS" smtClean="0">
                <a:solidFill>
                  <a:schemeClr val="hlink"/>
                </a:solidFill>
                <a:latin typeface="Arial Black" pitchFamily="34" charset="0"/>
              </a:rPr>
              <a:t>Zaključak</a:t>
            </a:r>
          </a:p>
        </p:txBody>
      </p:sp>
      <p:sp>
        <p:nvSpPr>
          <p:cNvPr id="443395" name="Rectangle 3"/>
          <p:cNvSpPr>
            <a:spLocks noChangeArrowheads="1"/>
          </p:cNvSpPr>
          <p:nvPr/>
        </p:nvSpPr>
        <p:spPr bwMode="auto">
          <a:xfrm>
            <a:off x="6659563" y="0"/>
            <a:ext cx="2305050" cy="692150"/>
          </a:xfrm>
          <a:prstGeom prst="rect">
            <a:avLst/>
          </a:prstGeom>
          <a:noFill/>
          <a:ln w="9525">
            <a:noFill/>
            <a:miter lim="800000"/>
            <a:headEnd/>
            <a:tailEnd/>
          </a:ln>
          <a:effectLst/>
        </p:spPr>
        <p:txBody>
          <a:bodyPr anchor="ctr"/>
          <a:lstStyle/>
          <a:p>
            <a:pPr algn="r">
              <a:defRPr/>
            </a:pPr>
            <a:r>
              <a:rPr lang="sr-Latn-CS" sz="2000">
                <a:solidFill>
                  <a:schemeClr val="accent1"/>
                </a:solidFill>
                <a:effectLst>
                  <a:outerShdw blurRad="38100" dist="38100" dir="2700000" algn="tl">
                    <a:srgbClr val="000000"/>
                  </a:outerShdw>
                </a:effectLst>
              </a:rPr>
              <a:t>METODOLOGIJA</a:t>
            </a:r>
          </a:p>
        </p:txBody>
      </p:sp>
      <p:sp>
        <p:nvSpPr>
          <p:cNvPr id="70661" name="Rectangle 4"/>
          <p:cNvSpPr>
            <a:spLocks noChangeArrowheads="1"/>
          </p:cNvSpPr>
          <p:nvPr/>
        </p:nvSpPr>
        <p:spPr bwMode="auto">
          <a:xfrm>
            <a:off x="1066800" y="1981200"/>
            <a:ext cx="8077200" cy="4114800"/>
          </a:xfrm>
          <a:prstGeom prst="rect">
            <a:avLst/>
          </a:prstGeom>
          <a:noFill/>
          <a:ln w="9525">
            <a:noFill/>
            <a:miter lim="800000"/>
            <a:headEnd/>
            <a:tailEnd/>
          </a:ln>
        </p:spPr>
        <p:txBody>
          <a:bodyPr/>
          <a:lstStyle/>
          <a:p>
            <a:pPr marL="342900" indent="-342900">
              <a:spcBef>
                <a:spcPct val="95000"/>
              </a:spcBef>
              <a:buClr>
                <a:schemeClr val="hlink"/>
              </a:buClr>
              <a:buSzPct val="70000"/>
              <a:buFont typeface="Wingdings" pitchFamily="2" charset="2"/>
              <a:buNone/>
            </a:pPr>
            <a:endParaRPr lang="en-US"/>
          </a:p>
        </p:txBody>
      </p:sp>
      <p:sp>
        <p:nvSpPr>
          <p:cNvPr id="443397" name="Rectangle 5"/>
          <p:cNvSpPr>
            <a:spLocks noChangeArrowheads="1"/>
          </p:cNvSpPr>
          <p:nvPr/>
        </p:nvSpPr>
        <p:spPr bwMode="auto">
          <a:xfrm>
            <a:off x="1066800" y="1981200"/>
            <a:ext cx="7826375" cy="4114800"/>
          </a:xfrm>
          <a:prstGeom prst="rect">
            <a:avLst/>
          </a:prstGeom>
          <a:noFill/>
          <a:ln w="9525">
            <a:noFill/>
            <a:miter lim="800000"/>
            <a:headEnd/>
            <a:tailEnd/>
          </a:ln>
          <a:effectLst/>
        </p:spPr>
        <p:txBody>
          <a:bodyPr/>
          <a:lstStyle/>
          <a:p>
            <a:pPr marL="609600" indent="-609600">
              <a:lnSpc>
                <a:spcPct val="125000"/>
              </a:lnSpc>
              <a:spcBef>
                <a:spcPct val="95000"/>
              </a:spcBef>
              <a:buClr>
                <a:schemeClr val="hlink"/>
              </a:buClr>
              <a:buSzPct val="70000"/>
              <a:buFont typeface="Wingdings" pitchFamily="2" charset="2"/>
              <a:buAutoNum type="arabicPeriod" startAt="5"/>
              <a:defRPr/>
            </a:pPr>
            <a:r>
              <a:rPr lang="hr-HR" sz="2500">
                <a:effectLst>
                  <a:outerShdw blurRad="38100" dist="38100" dir="2700000" algn="tl">
                    <a:srgbClr val="000000"/>
                  </a:outerShdw>
                </a:effectLst>
              </a:rPr>
              <a:t>Adekvatnom brigom o psihičkom stanju i poremećajima govora doprinosimo uspešnoj ne samo motoričkoj, već i psihosocijalnoj reedukaciji ovih bolesnika. </a:t>
            </a:r>
          </a:p>
          <a:p>
            <a:pPr marL="609600" indent="-609600">
              <a:lnSpc>
                <a:spcPct val="125000"/>
              </a:lnSpc>
              <a:spcBef>
                <a:spcPct val="95000"/>
              </a:spcBef>
              <a:buClr>
                <a:schemeClr val="hlink"/>
              </a:buClr>
              <a:buSzPct val="70000"/>
              <a:buFont typeface="Wingdings" pitchFamily="2" charset="2"/>
              <a:buAutoNum type="arabicPeriod" startAt="5"/>
              <a:defRPr/>
            </a:pPr>
            <a:r>
              <a:rPr lang="hr-HR" sz="2500">
                <a:effectLst>
                  <a:outerShdw blurRad="38100" dist="38100" dir="2700000" algn="tl">
                    <a:srgbClr val="000000"/>
                  </a:outerShdw>
                </a:effectLst>
              </a:rPr>
              <a:t>Primenom programa rane rehabilitacije povećan je procenat hemiplegičara kod kojih je postignut zadovoljavajući stepen oporavka nakon CVI (u osnovnoj gupi 90%; u kontrolnoj grupi 43,3%).</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oter Placeholder 2"/>
          <p:cNvSpPr>
            <a:spLocks noGrp="1"/>
          </p:cNvSpPr>
          <p:nvPr>
            <p:ph type="ftr" sz="quarter" idx="11"/>
          </p:nvPr>
        </p:nvSpPr>
        <p:spPr>
          <a:xfrm>
            <a:off x="914400" y="6324600"/>
            <a:ext cx="1905000" cy="457200"/>
          </a:xfrm>
          <a:noFill/>
        </p:spPr>
        <p:txBody>
          <a:bodyPr/>
          <a:lstStyle/>
          <a:p>
            <a:pPr algn="l"/>
            <a:fld id="{F13DE232-CC8D-4BC2-8B4E-8E024AF6A110}" type="slidenum">
              <a:rPr lang="sr-Latn-CS" smtClean="0"/>
              <a:pPr algn="l"/>
              <a:t>76</a:t>
            </a:fld>
            <a:endParaRPr lang="sr-Latn-CS" smtClean="0"/>
          </a:p>
        </p:txBody>
      </p:sp>
      <p:sp>
        <p:nvSpPr>
          <p:cNvPr id="71683" name="Rectangle 2"/>
          <p:cNvSpPr>
            <a:spLocks noGrp="1" noChangeArrowheads="1"/>
          </p:cNvSpPr>
          <p:nvPr>
            <p:ph type="title"/>
          </p:nvPr>
        </p:nvSpPr>
        <p:spPr/>
        <p:txBody>
          <a:bodyPr/>
          <a:lstStyle/>
          <a:p>
            <a:pPr algn="ctr"/>
            <a:r>
              <a:rPr lang="sr-Latn-CS" smtClean="0">
                <a:solidFill>
                  <a:schemeClr val="hlink"/>
                </a:solidFill>
                <a:latin typeface="Arial Black" pitchFamily="34" charset="0"/>
              </a:rPr>
              <a:t>Zaključak</a:t>
            </a:r>
          </a:p>
        </p:txBody>
      </p:sp>
      <p:sp>
        <p:nvSpPr>
          <p:cNvPr id="447491" name="Rectangle 3"/>
          <p:cNvSpPr>
            <a:spLocks noChangeArrowheads="1"/>
          </p:cNvSpPr>
          <p:nvPr/>
        </p:nvSpPr>
        <p:spPr bwMode="auto">
          <a:xfrm>
            <a:off x="6659563" y="0"/>
            <a:ext cx="2305050" cy="692150"/>
          </a:xfrm>
          <a:prstGeom prst="rect">
            <a:avLst/>
          </a:prstGeom>
          <a:noFill/>
          <a:ln w="9525">
            <a:noFill/>
            <a:miter lim="800000"/>
            <a:headEnd/>
            <a:tailEnd/>
          </a:ln>
          <a:effectLst/>
        </p:spPr>
        <p:txBody>
          <a:bodyPr anchor="ctr"/>
          <a:lstStyle/>
          <a:p>
            <a:pPr algn="r">
              <a:defRPr/>
            </a:pPr>
            <a:r>
              <a:rPr lang="sr-Latn-CS" sz="2000">
                <a:solidFill>
                  <a:schemeClr val="accent1"/>
                </a:solidFill>
                <a:effectLst>
                  <a:outerShdw blurRad="38100" dist="38100" dir="2700000" algn="tl">
                    <a:srgbClr val="000000"/>
                  </a:outerShdw>
                </a:effectLst>
              </a:rPr>
              <a:t>METODOLOGIJA</a:t>
            </a:r>
          </a:p>
        </p:txBody>
      </p:sp>
      <p:sp>
        <p:nvSpPr>
          <p:cNvPr id="71685" name="Rectangle 4"/>
          <p:cNvSpPr>
            <a:spLocks noChangeArrowheads="1"/>
          </p:cNvSpPr>
          <p:nvPr/>
        </p:nvSpPr>
        <p:spPr bwMode="auto">
          <a:xfrm>
            <a:off x="1066800" y="1981200"/>
            <a:ext cx="8077200" cy="4114800"/>
          </a:xfrm>
          <a:prstGeom prst="rect">
            <a:avLst/>
          </a:prstGeom>
          <a:noFill/>
          <a:ln w="9525">
            <a:noFill/>
            <a:miter lim="800000"/>
            <a:headEnd/>
            <a:tailEnd/>
          </a:ln>
        </p:spPr>
        <p:txBody>
          <a:bodyPr/>
          <a:lstStyle/>
          <a:p>
            <a:pPr marL="342900" indent="-342900">
              <a:spcBef>
                <a:spcPct val="95000"/>
              </a:spcBef>
              <a:buClr>
                <a:schemeClr val="hlink"/>
              </a:buClr>
              <a:buSzPct val="70000"/>
              <a:buFont typeface="Wingdings" pitchFamily="2" charset="2"/>
              <a:buNone/>
            </a:pPr>
            <a:endParaRPr lang="en-US"/>
          </a:p>
        </p:txBody>
      </p:sp>
      <p:sp>
        <p:nvSpPr>
          <p:cNvPr id="447493" name="Rectangle 5"/>
          <p:cNvSpPr>
            <a:spLocks noChangeArrowheads="1"/>
          </p:cNvSpPr>
          <p:nvPr/>
        </p:nvSpPr>
        <p:spPr bwMode="auto">
          <a:xfrm>
            <a:off x="1066800" y="1981200"/>
            <a:ext cx="7826375" cy="4114800"/>
          </a:xfrm>
          <a:prstGeom prst="rect">
            <a:avLst/>
          </a:prstGeom>
          <a:noFill/>
          <a:ln w="9525">
            <a:noFill/>
            <a:miter lim="800000"/>
            <a:headEnd/>
            <a:tailEnd/>
          </a:ln>
          <a:effectLst/>
        </p:spPr>
        <p:txBody>
          <a:bodyPr/>
          <a:lstStyle/>
          <a:p>
            <a:pPr marL="609600" indent="-609600">
              <a:spcBef>
                <a:spcPct val="50000"/>
              </a:spcBef>
              <a:buClr>
                <a:schemeClr val="hlink"/>
              </a:buClr>
              <a:buSzPct val="70000"/>
              <a:buFont typeface="Wingdings" pitchFamily="2" charset="2"/>
              <a:buAutoNum type="arabicPeriod" startAt="7"/>
              <a:defRPr/>
            </a:pPr>
            <a:r>
              <a:rPr lang="hr-HR" sz="2500">
                <a:effectLst>
                  <a:outerShdw blurRad="38100" dist="38100" dir="2700000" algn="tl">
                    <a:srgbClr val="000000"/>
                  </a:outerShdw>
                </a:effectLst>
              </a:rPr>
              <a:t>Rana rehabilitacija zahteva timski rad od trenutka hospitalizacije obolelog u medicinsku ustanovu. Tim sačinjavaju: fizijatar, viši fizioterapeut, medicinske sestre, lekari drugih specijalnosti (neurolog, internista, psihijatar, oftalmolog, radiolog), članovi porodice obolelog i sam bolesnik.</a:t>
            </a:r>
          </a:p>
          <a:p>
            <a:pPr marL="609600" indent="-609600">
              <a:spcBef>
                <a:spcPct val="50000"/>
              </a:spcBef>
              <a:buClr>
                <a:schemeClr val="hlink"/>
              </a:buClr>
              <a:buSzPct val="70000"/>
              <a:buFont typeface="Wingdings" pitchFamily="2" charset="2"/>
              <a:buAutoNum type="arabicPeriod" startAt="7"/>
              <a:defRPr/>
            </a:pPr>
            <a:r>
              <a:rPr lang="hr-HR" sz="2500">
                <a:effectLst>
                  <a:outerShdw blurRad="38100" dist="38100" dir="2700000" algn="tl">
                    <a:srgbClr val="000000"/>
                  </a:outerShdw>
                </a:effectLst>
              </a:rPr>
              <a:t>Izneti rezultati govore u prilog ranoj primeni programa rehabilitacije kod hemiplegičara nakon CVI, tj. 48 časova po uspostavljanju stabilnog CVI.</a:t>
            </a:r>
            <a:r>
              <a:rPr lang="sr-Latn-CS" sz="2500">
                <a:effectLst>
                  <a:outerShdw blurRad="38100" dist="38100" dir="2700000" algn="tl">
                    <a:srgbClr val="000000"/>
                  </a:outerShdw>
                </a:effectLst>
              </a:rPr>
              <a:t> </a:t>
            </a:r>
            <a:endParaRPr lang="sr-Latn-CS" sz="3200">
              <a:solidFill>
                <a:srgbClr val="DDDDDD"/>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solidFill>
            <a:srgbClr val="99CCFF"/>
          </a:solidFill>
        </p:spPr>
        <p:txBody>
          <a:bodyPr/>
          <a:lstStyle/>
          <a:p>
            <a:pPr eaLnBrk="1" hangingPunct="1"/>
            <a:r>
              <a:rPr lang="sl-SI" smtClean="0"/>
              <a:t>Kineziterapija pozicioniranje</a:t>
            </a:r>
            <a:endParaRPr lang="en-US" smtClean="0"/>
          </a:p>
        </p:txBody>
      </p:sp>
      <p:pic>
        <p:nvPicPr>
          <p:cNvPr id="72707" name="Picture 3"/>
          <p:cNvPicPr>
            <a:picLocks noGrp="1" noChangeAspect="1" noChangeArrowheads="1"/>
          </p:cNvPicPr>
          <p:nvPr>
            <p:ph type="body" idx="1"/>
          </p:nvPr>
        </p:nvPicPr>
        <p:blipFill>
          <a:blip r:embed="rId2" cstate="print"/>
          <a:srcRect/>
          <a:stretch>
            <a:fillRect/>
          </a:stretch>
        </p:blipFill>
        <p:spPr>
          <a:xfrm>
            <a:off x="762000" y="2667000"/>
            <a:ext cx="3581400" cy="2189163"/>
          </a:xfrm>
          <a:solidFill>
            <a:schemeClr val="accent1"/>
          </a:solidFill>
          <a:ln>
            <a:solidFill>
              <a:schemeClr val="accent2"/>
            </a:solidFill>
          </a:ln>
        </p:spPr>
      </p:pic>
      <p:pic>
        <p:nvPicPr>
          <p:cNvPr id="72708" name="Picture 4"/>
          <p:cNvPicPr>
            <a:picLocks noChangeAspect="1" noChangeArrowheads="1"/>
          </p:cNvPicPr>
          <p:nvPr/>
        </p:nvPicPr>
        <p:blipFill>
          <a:blip r:embed="rId3" cstate="print"/>
          <a:srcRect/>
          <a:stretch>
            <a:fillRect/>
          </a:stretch>
        </p:blipFill>
        <p:spPr bwMode="auto">
          <a:xfrm>
            <a:off x="4648200" y="2667000"/>
            <a:ext cx="3562350" cy="2143125"/>
          </a:xfrm>
          <a:prstGeom prst="rect">
            <a:avLst/>
          </a:prstGeom>
          <a:solidFill>
            <a:schemeClr val="accent2"/>
          </a:solidFill>
          <a:ln w="9525">
            <a:solidFill>
              <a:schemeClr val="accent2"/>
            </a:solidFill>
            <a:miter lim="800000"/>
            <a:headEnd/>
            <a:tailEnd/>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solidFill>
            <a:srgbClr val="99CCFF"/>
          </a:solidFill>
        </p:spPr>
        <p:txBody>
          <a:bodyPr/>
          <a:lstStyle/>
          <a:p>
            <a:pPr eaLnBrk="1" hangingPunct="1"/>
            <a:r>
              <a:rPr lang="en-US" smtClean="0"/>
              <a:t>Kineziterapija aktivnost ruke</a:t>
            </a:r>
          </a:p>
        </p:txBody>
      </p:sp>
      <p:pic>
        <p:nvPicPr>
          <p:cNvPr id="73731" name="Picture 3"/>
          <p:cNvPicPr>
            <a:picLocks noGrp="1" noChangeAspect="1" noChangeArrowheads="1"/>
          </p:cNvPicPr>
          <p:nvPr>
            <p:ph type="clipArt" sz="half" idx="1"/>
          </p:nvPr>
        </p:nvPicPr>
        <p:blipFill>
          <a:blip r:embed="rId2" cstate="print"/>
          <a:srcRect/>
          <a:stretch>
            <a:fillRect/>
          </a:stretch>
        </p:blipFill>
        <p:spPr>
          <a:xfrm>
            <a:off x="1182688" y="2286000"/>
            <a:ext cx="3562350" cy="3846513"/>
          </a:xfrm>
          <a:ln>
            <a:solidFill>
              <a:schemeClr val="hlink"/>
            </a:solidFill>
          </a:ln>
        </p:spPr>
      </p:pic>
      <p:pic>
        <p:nvPicPr>
          <p:cNvPr id="73732" name="Picture 4"/>
          <p:cNvPicPr>
            <a:picLocks noGrp="1" noChangeAspect="1" noChangeArrowheads="1"/>
          </p:cNvPicPr>
          <p:nvPr>
            <p:ph type="body" sz="half" idx="2"/>
          </p:nvPr>
        </p:nvPicPr>
        <p:blipFill>
          <a:blip r:embed="rId3" cstate="print"/>
          <a:srcRect/>
          <a:stretch>
            <a:fillRect/>
          </a:stretch>
        </p:blipFill>
        <p:spPr>
          <a:xfrm>
            <a:off x="5392738" y="2286000"/>
            <a:ext cx="3562350" cy="3846513"/>
          </a:xfrm>
          <a:ln>
            <a:solidFill>
              <a:schemeClr val="hlink"/>
            </a:solidFill>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solidFill>
            <a:srgbClr val="99CCFF"/>
          </a:solidFill>
        </p:spPr>
        <p:txBody>
          <a:bodyPr/>
          <a:lstStyle/>
          <a:p>
            <a:pPr eaLnBrk="1" hangingPunct="1"/>
            <a:r>
              <a:rPr lang="en-US" smtClean="0"/>
              <a:t>Kineziterapija </a:t>
            </a:r>
            <a:br>
              <a:rPr lang="en-US" smtClean="0"/>
            </a:br>
            <a:r>
              <a:rPr lang="en-US" sz="2400" smtClean="0"/>
              <a:t>aktivnost šake-klizanjje lopatice</a:t>
            </a:r>
            <a:endParaRPr lang="en-US" smtClean="0"/>
          </a:p>
        </p:txBody>
      </p:sp>
      <p:pic>
        <p:nvPicPr>
          <p:cNvPr id="74755" name="Picture 3"/>
          <p:cNvPicPr>
            <a:picLocks noGrp="1" noChangeAspect="1" noChangeArrowheads="1"/>
          </p:cNvPicPr>
          <p:nvPr>
            <p:ph type="clipArt" sz="half" idx="1"/>
          </p:nvPr>
        </p:nvPicPr>
        <p:blipFill>
          <a:blip r:embed="rId2" cstate="print"/>
          <a:srcRect/>
          <a:stretch>
            <a:fillRect/>
          </a:stretch>
        </p:blipFill>
        <p:spPr>
          <a:ln>
            <a:solidFill>
              <a:schemeClr val="hlink"/>
            </a:solidFill>
          </a:ln>
        </p:spPr>
      </p:pic>
      <p:pic>
        <p:nvPicPr>
          <p:cNvPr id="74756" name="Picture 4"/>
          <p:cNvPicPr>
            <a:picLocks noGrp="1" noChangeAspect="1" noChangeArrowheads="1"/>
          </p:cNvPicPr>
          <p:nvPr>
            <p:ph type="body" sz="half" idx="2"/>
          </p:nvPr>
        </p:nvPicPr>
        <p:blipFill>
          <a:blip r:embed="rId3" cstate="print"/>
          <a:srcRect/>
          <a:stretch>
            <a:fillRect/>
          </a:stretch>
        </p:blipFill>
        <p:spPr>
          <a:ln>
            <a:solidFill>
              <a:schemeClr val="hlink"/>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eaLnBrk="1" hangingPunct="1"/>
            <a:r>
              <a:rPr lang="sr-Latn-CS" sz="3200" smtClean="0">
                <a:solidFill>
                  <a:schemeClr val="tx1"/>
                </a:solidFill>
                <a:latin typeface="Times New Roman" pitchFamily="18" charset="0"/>
                <a:cs typeface="Times New Roman" pitchFamily="18" charset="0"/>
              </a:rPr>
              <a:t>Cerebrovaskularni insult</a:t>
            </a:r>
            <a:endParaRPr lang="en-US" sz="3200" smtClean="0"/>
          </a:p>
        </p:txBody>
      </p:sp>
      <p:sp>
        <p:nvSpPr>
          <p:cNvPr id="10243" name="Rectangle 3"/>
          <p:cNvSpPr>
            <a:spLocks noGrp="1" noChangeArrowheads="1"/>
          </p:cNvSpPr>
          <p:nvPr>
            <p:ph type="body" idx="1"/>
          </p:nvPr>
        </p:nvSpPr>
        <p:spPr/>
        <p:txBody>
          <a:bodyPr/>
          <a:lstStyle/>
          <a:p>
            <a:pPr eaLnBrk="1" hangingPunct="1"/>
            <a:r>
              <a:rPr lang="sr-Latn-CS" sz="2400" smtClean="0">
                <a:latin typeface="Times New Roman" pitchFamily="18" charset="0"/>
                <a:cs typeface="Times New Roman" pitchFamily="18" charset="0"/>
              </a:rPr>
              <a:t>Moždani insult je posledica moždane ishemije i hipoksije</a:t>
            </a:r>
          </a:p>
          <a:p>
            <a:pPr eaLnBrk="1" hangingPunct="1"/>
            <a:r>
              <a:rPr lang="en-GB" sz="2400" smtClean="0">
                <a:latin typeface="Times New Roman" pitchFamily="18" charset="0"/>
                <a:cs typeface="Times New Roman" pitchFamily="18" charset="0"/>
              </a:rPr>
              <a:t>Sni</a:t>
            </a:r>
            <a:r>
              <a:rPr lang="sr-Latn-CS" sz="2400" smtClean="0">
                <a:latin typeface="Times New Roman" pitchFamily="18" charset="0"/>
                <a:cs typeface="Times New Roman" pitchFamily="18" charset="0"/>
              </a:rPr>
              <a:t>ž</a:t>
            </a:r>
            <a:r>
              <a:rPr lang="en-GB" sz="2400" smtClean="0">
                <a:latin typeface="Times New Roman" pitchFamily="18" charset="0"/>
                <a:cs typeface="Times New Roman" pitchFamily="18" charset="0"/>
              </a:rPr>
              <a:t>enje potrošnje kiseonika u regionalnom podru</a:t>
            </a:r>
            <a:r>
              <a:rPr lang="sr-Latn-CS" sz="2400" smtClean="0">
                <a:latin typeface="Times New Roman" pitchFamily="18" charset="0"/>
                <a:cs typeface="Times New Roman" pitchFamily="18" charset="0"/>
              </a:rPr>
              <a:t>č</a:t>
            </a:r>
            <a:r>
              <a:rPr lang="en-GB" sz="2400" smtClean="0">
                <a:latin typeface="Times New Roman" pitchFamily="18" charset="0"/>
                <a:cs typeface="Times New Roman" pitchFamily="18" charset="0"/>
              </a:rPr>
              <a:t>ju ishemi</a:t>
            </a:r>
            <a:r>
              <a:rPr lang="sr-Latn-CS" sz="2400" smtClean="0">
                <a:latin typeface="Times New Roman" pitchFamily="18" charset="0"/>
                <a:cs typeface="Times New Roman" pitchFamily="18" charset="0"/>
              </a:rPr>
              <a:t>č</a:t>
            </a:r>
            <a:r>
              <a:rPr lang="en-GB" sz="2400" smtClean="0">
                <a:latin typeface="Times New Roman" pitchFamily="18" charset="0"/>
                <a:cs typeface="Times New Roman" pitchFamily="18" charset="0"/>
              </a:rPr>
              <a:t>ne bolesti mozga za 17% dovodi do pospanosti, </a:t>
            </a:r>
            <a:r>
              <a:rPr lang="sr-Latn-CS" sz="2400" smtClean="0">
                <a:latin typeface="Times New Roman" pitchFamily="18" charset="0"/>
                <a:cs typeface="Times New Roman" pitchFamily="18" charset="0"/>
              </a:rPr>
              <a:t>z</a:t>
            </a:r>
            <a:r>
              <a:rPr lang="en-GB" sz="2400" smtClean="0">
                <a:latin typeface="Times New Roman" pitchFamily="18" charset="0"/>
                <a:cs typeface="Times New Roman" pitchFamily="18" charset="0"/>
              </a:rPr>
              <a:t>a 24% do somnolentnosti</a:t>
            </a:r>
            <a:r>
              <a:rPr lang="sr-Latn-CS" sz="2400" smtClean="0">
                <a:latin typeface="Times New Roman" pitchFamily="18" charset="0"/>
                <a:cs typeface="Times New Roman" pitchFamily="18" charset="0"/>
              </a:rPr>
              <a:t>,</a:t>
            </a:r>
            <a:r>
              <a:rPr lang="en-GB" sz="2400" smtClean="0">
                <a:latin typeface="Times New Roman" pitchFamily="18" charset="0"/>
                <a:cs typeface="Times New Roman" pitchFamily="18" charset="0"/>
              </a:rPr>
              <a:t> a za 39% do kome (Hossman 1979, Kovacevic 1981). </a:t>
            </a:r>
            <a:endParaRPr lang="sr-Latn-CS" sz="2400" smtClean="0">
              <a:latin typeface="Times New Roman" pitchFamily="18" charset="0"/>
              <a:cs typeface="Times New Roman" pitchFamily="18" charset="0"/>
            </a:endParaRPr>
          </a:p>
          <a:p>
            <a:pPr eaLnBrk="1" hangingPunct="1"/>
            <a:r>
              <a:rPr lang="sr-Latn-CS" sz="2400" smtClean="0">
                <a:latin typeface="Times New Roman" pitchFamily="18" charset="0"/>
                <a:cs typeface="Times New Roman" pitchFamily="18" charset="0"/>
              </a:rPr>
              <a:t>Dolazi do porasta laktata i piruvata, poremećeja acidobazne ravnoteže i stvaranja edema</a:t>
            </a:r>
            <a:endParaRPr lang="en-US" sz="2400" smtClean="0">
              <a:latin typeface="Times New Roman" pitchFamily="18" charset="0"/>
              <a:cs typeface="Times New Roman" pitchFamily="18"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828800" y="685800"/>
            <a:ext cx="7115175" cy="1074738"/>
          </a:xfrm>
          <a:solidFill>
            <a:srgbClr val="99CCFF"/>
          </a:solidFill>
        </p:spPr>
        <p:txBody>
          <a:bodyPr/>
          <a:lstStyle/>
          <a:p>
            <a:pPr eaLnBrk="1" hangingPunct="1"/>
            <a:r>
              <a:rPr lang="en-US" smtClean="0"/>
              <a:t/>
            </a:r>
            <a:br>
              <a:rPr lang="en-US" smtClean="0"/>
            </a:br>
            <a:r>
              <a:rPr lang="en-US" smtClean="0"/>
              <a:t/>
            </a:r>
            <a:br>
              <a:rPr lang="en-US" smtClean="0"/>
            </a:br>
            <a:r>
              <a:rPr lang="en-US" smtClean="0"/>
              <a:t> Kineziterapija- </a:t>
            </a:r>
            <a:r>
              <a:rPr lang="en-US" sz="2000" smtClean="0"/>
              <a:t>samoaktivnost-okretanje</a:t>
            </a:r>
          </a:p>
        </p:txBody>
      </p:sp>
      <p:pic>
        <p:nvPicPr>
          <p:cNvPr id="75779" name="Picture 3"/>
          <p:cNvPicPr>
            <a:picLocks noGrp="1" noChangeAspect="1" noChangeArrowheads="1"/>
          </p:cNvPicPr>
          <p:nvPr>
            <p:ph type="clipArt" sz="half" idx="1"/>
          </p:nvPr>
        </p:nvPicPr>
        <p:blipFill>
          <a:blip r:embed="rId2" cstate="print"/>
          <a:srcRect/>
          <a:stretch>
            <a:fillRect/>
          </a:stretch>
        </p:blipFill>
        <p:spPr>
          <a:ln>
            <a:solidFill>
              <a:schemeClr val="hlink"/>
            </a:solidFill>
          </a:ln>
        </p:spPr>
      </p:pic>
      <p:pic>
        <p:nvPicPr>
          <p:cNvPr id="75780" name="Picture 4"/>
          <p:cNvPicPr>
            <a:picLocks noGrp="1" noChangeAspect="1" noChangeArrowheads="1"/>
          </p:cNvPicPr>
          <p:nvPr>
            <p:ph type="body" sz="half" idx="2"/>
          </p:nvPr>
        </p:nvPicPr>
        <p:blipFill>
          <a:blip r:embed="rId3" cstate="print"/>
          <a:srcRect/>
          <a:stretch>
            <a:fillRect/>
          </a:stretch>
        </p:blipFill>
        <p:spPr>
          <a:ln>
            <a:solidFill>
              <a:schemeClr val="hlink"/>
            </a:solidFill>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solidFill>
            <a:srgbClr val="99CCFF"/>
          </a:solidFill>
        </p:spPr>
        <p:txBody>
          <a:bodyPr/>
          <a:lstStyle/>
          <a:p>
            <a:pPr eaLnBrk="1" hangingPunct="1"/>
            <a:r>
              <a:rPr lang="en-US" smtClean="0"/>
              <a:t>Kineziterapija </a:t>
            </a:r>
            <a:br>
              <a:rPr lang="en-US" smtClean="0"/>
            </a:br>
            <a:r>
              <a:rPr lang="en-US" sz="3200" smtClean="0"/>
              <a:t>aktivnost noge- okretanje</a:t>
            </a:r>
            <a:endParaRPr lang="en-US" smtClean="0"/>
          </a:p>
        </p:txBody>
      </p:sp>
      <p:pic>
        <p:nvPicPr>
          <p:cNvPr id="76803" name="Picture 3"/>
          <p:cNvPicPr>
            <a:picLocks noGrp="1" noChangeAspect="1" noChangeArrowheads="1"/>
          </p:cNvPicPr>
          <p:nvPr>
            <p:ph type="clipArt" sz="half" idx="1"/>
          </p:nvPr>
        </p:nvPicPr>
        <p:blipFill>
          <a:blip r:embed="rId2" cstate="print"/>
          <a:srcRect/>
          <a:stretch>
            <a:fillRect/>
          </a:stretch>
        </p:blipFill>
        <p:spPr>
          <a:xfrm>
            <a:off x="1143000" y="2667000"/>
            <a:ext cx="3657600" cy="2438400"/>
          </a:xfrm>
          <a:ln>
            <a:solidFill>
              <a:schemeClr val="hlink"/>
            </a:solidFill>
          </a:ln>
        </p:spPr>
      </p:pic>
      <p:pic>
        <p:nvPicPr>
          <p:cNvPr id="76804" name="Picture 4"/>
          <p:cNvPicPr>
            <a:picLocks noGrp="1" noChangeAspect="1" noChangeArrowheads="1"/>
          </p:cNvPicPr>
          <p:nvPr>
            <p:ph type="body" sz="half" idx="2"/>
          </p:nvPr>
        </p:nvPicPr>
        <p:blipFill>
          <a:blip r:embed="rId3" cstate="print"/>
          <a:srcRect/>
          <a:stretch>
            <a:fillRect/>
          </a:stretch>
        </p:blipFill>
        <p:spPr>
          <a:xfrm>
            <a:off x="5181600" y="2667000"/>
            <a:ext cx="3705225" cy="2401888"/>
          </a:xfrm>
          <a:ln>
            <a:solidFill>
              <a:schemeClr val="hlink"/>
            </a:solidFill>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solidFill>
            <a:srgbClr val="99CCFF"/>
          </a:solidFill>
        </p:spPr>
        <p:txBody>
          <a:bodyPr/>
          <a:lstStyle/>
          <a:p>
            <a:pPr eaLnBrk="1" hangingPunct="1"/>
            <a:r>
              <a:rPr lang="en-US" smtClean="0"/>
              <a:t>Kineziterapija </a:t>
            </a:r>
            <a:br>
              <a:rPr lang="en-US" smtClean="0"/>
            </a:br>
            <a:r>
              <a:rPr lang="en-US" sz="3200" smtClean="0"/>
              <a:t>most-sedeći položaj</a:t>
            </a:r>
            <a:endParaRPr lang="en-US" smtClean="0"/>
          </a:p>
        </p:txBody>
      </p:sp>
      <p:pic>
        <p:nvPicPr>
          <p:cNvPr id="77827" name="Picture 3"/>
          <p:cNvPicPr>
            <a:picLocks noGrp="1" noChangeAspect="1" noChangeArrowheads="1"/>
          </p:cNvPicPr>
          <p:nvPr>
            <p:ph type="clipArt" sz="half" idx="1"/>
          </p:nvPr>
        </p:nvPicPr>
        <p:blipFill>
          <a:blip r:embed="rId2" cstate="print"/>
          <a:srcRect/>
          <a:stretch>
            <a:fillRect/>
          </a:stretch>
        </p:blipFill>
        <p:spPr>
          <a:xfrm>
            <a:off x="1219200" y="2357430"/>
            <a:ext cx="3209924" cy="3071834"/>
          </a:xfrm>
          <a:ln>
            <a:solidFill>
              <a:schemeClr val="hlink"/>
            </a:solidFill>
          </a:ln>
        </p:spPr>
      </p:pic>
      <p:pic>
        <p:nvPicPr>
          <p:cNvPr id="77828" name="Picture 4"/>
          <p:cNvPicPr>
            <a:picLocks noGrp="1" noChangeAspect="1" noChangeArrowheads="1"/>
          </p:cNvPicPr>
          <p:nvPr>
            <p:ph type="body" sz="half" idx="2"/>
          </p:nvPr>
        </p:nvPicPr>
        <p:blipFill>
          <a:blip r:embed="rId3" cstate="print"/>
          <a:srcRect/>
          <a:stretch>
            <a:fillRect/>
          </a:stretch>
        </p:blipFill>
        <p:spPr>
          <a:xfrm>
            <a:off x="4643438" y="2357430"/>
            <a:ext cx="3509962" cy="3071834"/>
          </a:xfrm>
          <a:solidFill>
            <a:srgbClr val="99CCFF"/>
          </a:solidFill>
          <a:ln>
            <a:solidFill>
              <a:schemeClr val="hlink"/>
            </a:solidFill>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solidFill>
            <a:srgbClr val="99CCFF"/>
          </a:solidFill>
        </p:spPr>
        <p:txBody>
          <a:bodyPr/>
          <a:lstStyle/>
          <a:p>
            <a:pPr eaLnBrk="1" hangingPunct="1"/>
            <a:r>
              <a:rPr lang="en-US" smtClean="0"/>
              <a:t>Kineziterapija- </a:t>
            </a:r>
            <a:br>
              <a:rPr lang="en-US" smtClean="0"/>
            </a:br>
            <a:r>
              <a:rPr lang="en-US" sz="3200" smtClean="0"/>
              <a:t>balans u sedećem položaju</a:t>
            </a:r>
            <a:endParaRPr lang="en-US" smtClean="0"/>
          </a:p>
        </p:txBody>
      </p:sp>
      <p:pic>
        <p:nvPicPr>
          <p:cNvPr id="78851" name="Picture 3"/>
          <p:cNvPicPr>
            <a:picLocks noGrp="1" noChangeAspect="1" noChangeArrowheads="1"/>
          </p:cNvPicPr>
          <p:nvPr>
            <p:ph type="clipArt" sz="half" idx="1"/>
          </p:nvPr>
        </p:nvPicPr>
        <p:blipFill>
          <a:blip r:embed="rId2" cstate="print"/>
          <a:srcRect/>
          <a:stretch>
            <a:fillRect/>
          </a:stretch>
        </p:blipFill>
        <p:spPr>
          <a:xfrm>
            <a:off x="1182688" y="2362200"/>
            <a:ext cx="3490912" cy="3770313"/>
          </a:xfrm>
          <a:ln>
            <a:solidFill>
              <a:schemeClr val="hlink"/>
            </a:solidFill>
          </a:ln>
        </p:spPr>
      </p:pic>
      <p:pic>
        <p:nvPicPr>
          <p:cNvPr id="78852" name="Picture 4"/>
          <p:cNvPicPr>
            <a:picLocks noGrp="1" noChangeAspect="1" noChangeArrowheads="1"/>
          </p:cNvPicPr>
          <p:nvPr>
            <p:ph type="body" sz="half" idx="2"/>
          </p:nvPr>
        </p:nvPicPr>
        <p:blipFill>
          <a:blip r:embed="rId3" cstate="print"/>
          <a:srcRect/>
          <a:stretch>
            <a:fillRect/>
          </a:stretch>
        </p:blipFill>
        <p:spPr>
          <a:xfrm>
            <a:off x="5464175" y="2362200"/>
            <a:ext cx="3490913" cy="3770313"/>
          </a:xfrm>
          <a:ln>
            <a:solidFill>
              <a:schemeClr val="hlink"/>
            </a:solidFill>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solidFill>
            <a:srgbClr val="99CCFF"/>
          </a:solidFill>
        </p:spPr>
        <p:txBody>
          <a:bodyPr/>
          <a:lstStyle/>
          <a:p>
            <a:pPr eaLnBrk="1" hangingPunct="1"/>
            <a:r>
              <a:rPr lang="en-US" smtClean="0"/>
              <a:t>Kineziterapija</a:t>
            </a:r>
            <a:br>
              <a:rPr lang="en-US" smtClean="0"/>
            </a:br>
            <a:r>
              <a:rPr lang="en-US" smtClean="0"/>
              <a:t> </a:t>
            </a:r>
            <a:r>
              <a:rPr lang="en-US" sz="2800" smtClean="0"/>
              <a:t>Strumpel fenomen- ustajanje</a:t>
            </a:r>
            <a:endParaRPr lang="en-US" smtClean="0"/>
          </a:p>
        </p:txBody>
      </p:sp>
      <p:pic>
        <p:nvPicPr>
          <p:cNvPr id="79875" name="Picture 3"/>
          <p:cNvPicPr>
            <a:picLocks noGrp="1" noChangeAspect="1" noChangeArrowheads="1"/>
          </p:cNvPicPr>
          <p:nvPr>
            <p:ph type="clipArt" sz="half" idx="1"/>
          </p:nvPr>
        </p:nvPicPr>
        <p:blipFill>
          <a:blip r:embed="rId2" cstate="print"/>
          <a:srcRect/>
          <a:stretch>
            <a:fillRect/>
          </a:stretch>
        </p:blipFill>
        <p:spPr>
          <a:xfrm>
            <a:off x="1182688" y="2743200"/>
            <a:ext cx="3138487" cy="3389313"/>
          </a:xfrm>
          <a:ln>
            <a:solidFill>
              <a:schemeClr val="hlink"/>
            </a:solidFill>
          </a:ln>
        </p:spPr>
      </p:pic>
      <p:pic>
        <p:nvPicPr>
          <p:cNvPr id="79876" name="Picture 4"/>
          <p:cNvPicPr>
            <a:picLocks noGrp="1" noChangeAspect="1" noChangeArrowheads="1"/>
          </p:cNvPicPr>
          <p:nvPr>
            <p:ph type="body" sz="half" idx="2"/>
          </p:nvPr>
        </p:nvPicPr>
        <p:blipFill>
          <a:blip r:embed="rId3" cstate="print"/>
          <a:srcRect/>
          <a:stretch>
            <a:fillRect/>
          </a:stretch>
        </p:blipFill>
        <p:spPr>
          <a:xfrm>
            <a:off x="5257800" y="2819400"/>
            <a:ext cx="3067050" cy="3313113"/>
          </a:xfrm>
          <a:ln>
            <a:solidFill>
              <a:schemeClr val="hlink"/>
            </a:solidFill>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solidFill>
            <a:srgbClr val="99CCFF"/>
          </a:solidFill>
        </p:spPr>
        <p:txBody>
          <a:bodyPr/>
          <a:lstStyle/>
          <a:p>
            <a:pPr eaLnBrk="1" hangingPunct="1"/>
            <a:r>
              <a:rPr lang="en-US" smtClean="0"/>
              <a:t>Kineziterapia- hodanje</a:t>
            </a:r>
          </a:p>
        </p:txBody>
      </p:sp>
      <p:pic>
        <p:nvPicPr>
          <p:cNvPr id="80899" name="Picture 3"/>
          <p:cNvPicPr>
            <a:picLocks noGrp="1" noChangeAspect="1" noChangeArrowheads="1"/>
          </p:cNvPicPr>
          <p:nvPr>
            <p:ph type="clipArt" sz="half" idx="1"/>
          </p:nvPr>
        </p:nvPicPr>
        <p:blipFill>
          <a:blip r:embed="rId2" cstate="print"/>
          <a:srcRect/>
          <a:stretch>
            <a:fillRect/>
          </a:stretch>
        </p:blipFill>
        <p:spPr>
          <a:xfrm>
            <a:off x="1143000" y="2362200"/>
            <a:ext cx="3138488" cy="3962400"/>
          </a:xfrm>
          <a:ln>
            <a:solidFill>
              <a:schemeClr val="hlink"/>
            </a:solidFill>
          </a:ln>
        </p:spPr>
      </p:pic>
      <p:pic>
        <p:nvPicPr>
          <p:cNvPr id="80900" name="Picture 4"/>
          <p:cNvPicPr>
            <a:picLocks noGrp="1" noChangeAspect="1" noChangeArrowheads="1"/>
          </p:cNvPicPr>
          <p:nvPr>
            <p:ph type="body" sz="half" idx="2"/>
          </p:nvPr>
        </p:nvPicPr>
        <p:blipFill>
          <a:blip r:embed="rId3" cstate="print"/>
          <a:srcRect/>
          <a:stretch>
            <a:fillRect/>
          </a:stretch>
        </p:blipFill>
        <p:spPr>
          <a:xfrm>
            <a:off x="5181600" y="2362200"/>
            <a:ext cx="2997200" cy="3962400"/>
          </a:xfrm>
          <a:ln>
            <a:solidFill>
              <a:schemeClr val="hlink"/>
            </a:solid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Latn-CS" sz="3200" smtClean="0">
                <a:solidFill>
                  <a:schemeClr val="tx1"/>
                </a:solidFill>
                <a:latin typeface="Times New Roman" pitchFamily="18" charset="0"/>
                <a:cs typeface="Times New Roman" pitchFamily="18" charset="0"/>
              </a:rPr>
              <a:t>Cerebrovaskularni insult</a:t>
            </a:r>
            <a:endParaRPr lang="en-US" sz="320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sr-Latn-CS" sz="2400" smtClean="0">
                <a:latin typeface="Times New Roman" pitchFamily="18" charset="0"/>
                <a:cs typeface="Times New Roman" pitchFamily="18" charset="0"/>
              </a:rPr>
              <a:t>Ranije se smatralo da nakon CVI se oporavljaju funkcije mozga koje su izgubile funkcionalnost zbog edema </a:t>
            </a:r>
          </a:p>
          <a:p>
            <a:r>
              <a:rPr lang="sr-Latn-CS" sz="2400" smtClean="0">
                <a:latin typeface="Times New Roman" pitchFamily="18" charset="0"/>
                <a:cs typeface="Times New Roman" pitchFamily="18" charset="0"/>
              </a:rPr>
              <a:t>Danas se smatra da postoji regeneracije i prestruktuiranje CNS kroz grananje dendritskih vlakana i da se proces završava tek nakon dve godine</a:t>
            </a:r>
            <a:endParaRPr lang="en-US" sz="240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393</TotalTime>
  <Words>3645</Words>
  <Application>Microsoft Office PowerPoint</Application>
  <PresentationFormat>On-screen Show (4:3)</PresentationFormat>
  <Paragraphs>649</Paragraphs>
  <Slides>85</Slides>
  <Notes>29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85</vt:i4>
      </vt:variant>
    </vt:vector>
  </HeadingPairs>
  <TitlesOfParts>
    <vt:vector size="88" baseType="lpstr">
      <vt:lpstr>Blends</vt:lpstr>
      <vt:lpstr>CorelDRAW</vt:lpstr>
      <vt:lpstr>Slide</vt:lpstr>
      <vt:lpstr>Kineziterapija CMN</vt:lpstr>
      <vt:lpstr>Cerebrovaskularne bolesti </vt:lpstr>
      <vt:lpstr>Cerebrovaskularni insult</vt:lpstr>
      <vt:lpstr>Cerebrovaskularni insult</vt:lpstr>
      <vt:lpstr>Cerebrovaskularne bolesti </vt:lpstr>
      <vt:lpstr>Cerebrovaskularni insult</vt:lpstr>
      <vt:lpstr>Cerebrovaskularni insult</vt:lpstr>
      <vt:lpstr>Cerebrovaskularni insult</vt:lpstr>
      <vt:lpstr>Cerebrovaskularni insult</vt:lpstr>
      <vt:lpstr>Patofiziološke promene</vt:lpstr>
      <vt:lpstr>Patofiziološke promene</vt:lpstr>
      <vt:lpstr>Teorije oporavka nakon CVI</vt:lpstr>
      <vt:lpstr>  Teorija plastičnosti mozga </vt:lpstr>
      <vt:lpstr>Teorija plastičnosti mozga</vt:lpstr>
      <vt:lpstr>Prognoza kod CVI</vt:lpstr>
      <vt:lpstr>Prognoza kod CVI</vt:lpstr>
      <vt:lpstr>Funkcionalna procena</vt:lpstr>
      <vt:lpstr>Fizioteraputska procena hemiplegičara</vt:lpstr>
      <vt:lpstr>Slide 19</vt:lpstr>
      <vt:lpstr>Slide 20</vt:lpstr>
      <vt:lpstr>Motorički testovi kod hemiplegičara</vt:lpstr>
      <vt:lpstr>Funkcionalni test kretanja – Functional Ambulation Gategory (FAC)</vt:lpstr>
      <vt:lpstr>Desetometarni test hoda -10-Meter Gehtest</vt:lpstr>
      <vt:lpstr>Desetometarni test hoda -10-Meter Gehtest</vt:lpstr>
      <vt:lpstr>6 minutni test hoda</vt:lpstr>
      <vt:lpstr>Timed Up &amp; Go Test (TUG test)</vt:lpstr>
      <vt:lpstr>Skala motoričke procene (МАS skala)  (Carr Shepherd, 2003)</vt:lpstr>
      <vt:lpstr>Step test</vt:lpstr>
      <vt:lpstr>Motorički obrasci kod hemiplegije</vt:lpstr>
      <vt:lpstr>Osnovni cilj terapeuta</vt:lpstr>
      <vt:lpstr>Zadaci terapeuta</vt:lpstr>
      <vt:lpstr>Zadaci terapeuta</vt:lpstr>
      <vt:lpstr>Zadaci terapeuta</vt:lpstr>
      <vt:lpstr>TERAPEUTSKI CILJEVI</vt:lpstr>
      <vt:lpstr>Opšti terapeutski ciljevi</vt:lpstr>
      <vt:lpstr>Tehnike tretmana</vt:lpstr>
      <vt:lpstr>Stadijum mlitavosti</vt:lpstr>
      <vt:lpstr>Stadijum mlitavosti</vt:lpstr>
      <vt:lpstr>Stadijum spasticiteta</vt:lpstr>
      <vt:lpstr>Stadijum spasticiteta</vt:lpstr>
      <vt:lpstr>Stadijum spasticiteta - tretman</vt:lpstr>
      <vt:lpstr>Stanje relativnog oporavka</vt:lpstr>
      <vt:lpstr>Program fizioterapije obuhvata 4 stupnja</vt:lpstr>
      <vt:lpstr>Program fizioterapije obuhvata 4 stupnja</vt:lpstr>
      <vt:lpstr>Program fizioterapije obuhvata 4 stupnja</vt:lpstr>
      <vt:lpstr>Program fizioterapije obuhvata 4 stupnja</vt:lpstr>
      <vt:lpstr>Program fizioterapije obuhvata 4 stupnja</vt:lpstr>
      <vt:lpstr>Nove metode  kod pacijenata nakon CVI</vt:lpstr>
      <vt:lpstr>Rana rehabilitacija</vt:lpstr>
      <vt:lpstr>Obrazac broj 1. EPIDEMIOLOŠKI LIST</vt:lpstr>
      <vt:lpstr>Obrazac broj 2. OPŠTI STATUS </vt:lpstr>
      <vt:lpstr>Obrazac broj 3.  NEUROLOŠKI STATUS </vt:lpstr>
      <vt:lpstr>Obrazac broj 4. FUNKCIONALNI STATUS </vt:lpstr>
      <vt:lpstr>Obrazac broj 5. DOPUNSKE ANALIZE </vt:lpstr>
      <vt:lpstr>Program rane rehabilitacije</vt:lpstr>
      <vt:lpstr>Program rane rehabilitacije</vt:lpstr>
      <vt:lpstr>Program rane rehabilitacije</vt:lpstr>
      <vt:lpstr>Program rane rehabilitacije</vt:lpstr>
      <vt:lpstr>Program rane rehabilitacije</vt:lpstr>
      <vt:lpstr>Program rane rehabilitacije</vt:lpstr>
      <vt:lpstr>Program rane rehabilitacije</vt:lpstr>
      <vt:lpstr>Program rane rehabilitacije</vt:lpstr>
      <vt:lpstr>Program rane rehabilitacije</vt:lpstr>
      <vt:lpstr>Program rane rehabilitacije</vt:lpstr>
      <vt:lpstr>Program rane rehabilitacije</vt:lpstr>
      <vt:lpstr>Program rane rehabilitacije</vt:lpstr>
      <vt:lpstr>Program rane rehabilitacije</vt:lpstr>
      <vt:lpstr>Program rane rehabilitacije</vt:lpstr>
      <vt:lpstr>Program rane rehabilitacije</vt:lpstr>
      <vt:lpstr>Program rane rehabilitacije</vt:lpstr>
      <vt:lpstr>Program rane rehabilitacije</vt:lpstr>
      <vt:lpstr>Zaključak</vt:lpstr>
      <vt:lpstr>Zaključak</vt:lpstr>
      <vt:lpstr>Zaključak</vt:lpstr>
      <vt:lpstr>Zaključak</vt:lpstr>
      <vt:lpstr>Zaključak</vt:lpstr>
      <vt:lpstr>Kineziterapija pozicioniranje</vt:lpstr>
      <vt:lpstr>Kineziterapija aktivnost ruke</vt:lpstr>
      <vt:lpstr>Kineziterapija  aktivnost šake-klizanjje lopatice</vt:lpstr>
      <vt:lpstr>   Kineziterapija- samoaktivnost-okretanje</vt:lpstr>
      <vt:lpstr>Kineziterapija  aktivnost noge- okretanje</vt:lpstr>
      <vt:lpstr>Kineziterapija  most-sedeći položaj</vt:lpstr>
      <vt:lpstr>Kineziterapija-  balans u sedećem položaju</vt:lpstr>
      <vt:lpstr>Kineziterapija  Strumpel fenomen- ustajanje</vt:lpstr>
      <vt:lpstr>Kineziterapia- hodanje</vt:lpstr>
    </vt:vector>
  </TitlesOfParts>
  <Company>BOOX Computers, Kragujevac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Rehabilitacija CMN</dc:title>
  <dc:creator>WIN98SE</dc:creator>
  <cp:lastModifiedBy>STRUG-ZIVOTINJA</cp:lastModifiedBy>
  <cp:revision>50</cp:revision>
  <dcterms:created xsi:type="dcterms:W3CDTF">2002-12-17T14:34:54Z</dcterms:created>
  <dcterms:modified xsi:type="dcterms:W3CDTF">2014-10-10T11:18:03Z</dcterms:modified>
</cp:coreProperties>
</file>