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0" r:id="rId14"/>
    <p:sldId id="281" r:id="rId15"/>
    <p:sldId id="271" r:id="rId16"/>
    <p:sldId id="272" r:id="rId17"/>
    <p:sldId id="282" r:id="rId18"/>
    <p:sldId id="283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AA175-C81D-44EE-A8C4-531093A86F3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D428F-6638-4302-9D73-86AD6AC9A65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C78139-BA90-42E8-BD51-19206FEB26D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3D3B63-4521-4DAE-A420-D9DACD8A2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mtClean="0"/>
              <a:t>Klinička kineziterapija kod periferne lezije n. facialisa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Procena funkcionalnog stanja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Ispitivanje facijalnog izraza i subjektivnih smetnji pacijenta</a:t>
            </a:r>
          </a:p>
          <a:p>
            <a:r>
              <a:rPr lang="sr-Latn-CS" smtClean="0"/>
              <a:t>Ispitivanje snage facijalne muskulature</a:t>
            </a:r>
          </a:p>
          <a:p>
            <a:r>
              <a:rPr lang="sr-Latn-CS" smtClean="0"/>
              <a:t>Procena elastičnosti mekih tkiva lica</a:t>
            </a:r>
          </a:p>
          <a:p>
            <a:r>
              <a:rPr lang="sr-Latn-CS" smtClean="0"/>
              <a:t>Registrovanje patoloških sinkinezija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Ispitivanje mišićne snage MMT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sr-Latn-CS" smtClean="0"/>
              <a:t>,,0” – nema kontrakcije</a:t>
            </a:r>
          </a:p>
          <a:p>
            <a:r>
              <a:rPr lang="sr-Latn-CS" smtClean="0"/>
              <a:t>,,1” – kontrakcija vidljiva okom</a:t>
            </a:r>
          </a:p>
          <a:p>
            <a:r>
              <a:rPr lang="sr-Latn-CS" smtClean="0"/>
              <a:t>,,3” – postoji pokret nepotpune amplitude</a:t>
            </a:r>
          </a:p>
          <a:p>
            <a:r>
              <a:rPr lang="sr-Latn-CS" smtClean="0"/>
              <a:t>,,5” – pokret pune amplitude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MMT treba da obuhvati sledeće mišiće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572000"/>
          </a:xfrm>
        </p:spPr>
        <p:txBody>
          <a:bodyPr>
            <a:normAutofit/>
          </a:bodyPr>
          <a:lstStyle/>
          <a:p>
            <a:r>
              <a:rPr lang="sr-Latn-CS" smtClean="0"/>
              <a:t>M. Frontalis</a:t>
            </a:r>
          </a:p>
          <a:p>
            <a:r>
              <a:rPr lang="sr-Latn-CS" smtClean="0"/>
              <a:t>M. Corrugator supercili</a:t>
            </a:r>
          </a:p>
          <a:p>
            <a:r>
              <a:rPr lang="sr-Latn-CS" smtClean="0"/>
              <a:t>M. Procerius</a:t>
            </a:r>
          </a:p>
          <a:p>
            <a:r>
              <a:rPr lang="sr-Latn-CS" smtClean="0"/>
              <a:t>M. Orbicularis oculis</a:t>
            </a:r>
          </a:p>
          <a:p>
            <a:r>
              <a:rPr lang="sr-Latn-CS" smtClean="0"/>
              <a:t>M. Nasalis</a:t>
            </a:r>
          </a:p>
          <a:p>
            <a:r>
              <a:rPr lang="sr-Latn-CS" smtClean="0"/>
              <a:t>M. Orbicularis oris</a:t>
            </a:r>
          </a:p>
          <a:p>
            <a:r>
              <a:rPr lang="sr-Latn-CS" smtClean="0"/>
              <a:t>M. Quadratus labii sup</a:t>
            </a:r>
          </a:p>
          <a:p>
            <a:r>
              <a:rPr lang="sr-Latn-CS" smtClean="0"/>
              <a:t>M. </a:t>
            </a:r>
            <a:r>
              <a:rPr lang="sr-Latn-CS" smtClean="0"/>
              <a:t>Levator anguli oris</a:t>
            </a:r>
            <a:endParaRPr lang="sr-Latn-CS" smtClean="0"/>
          </a:p>
          <a:p>
            <a:r>
              <a:rPr lang="sr-Latn-CS" smtClean="0"/>
              <a:t>M. Zygomaticus major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M.risorius</a:t>
            </a:r>
          </a:p>
          <a:p>
            <a:r>
              <a:rPr lang="sr-Latn-CS" smtClean="0"/>
              <a:t>M. Buccinator</a:t>
            </a:r>
          </a:p>
          <a:p>
            <a:r>
              <a:rPr lang="sr-Latn-CS" smtClean="0"/>
              <a:t>M. Quadratus labii inf</a:t>
            </a:r>
          </a:p>
          <a:p>
            <a:r>
              <a:rPr lang="sr-Latn-CS" smtClean="0"/>
              <a:t>M. Triangularis</a:t>
            </a:r>
          </a:p>
          <a:p>
            <a:r>
              <a:rPr lang="sr-Latn-CS" smtClean="0"/>
              <a:t>M. Mentalis</a:t>
            </a:r>
          </a:p>
          <a:p>
            <a:r>
              <a:rPr lang="sr-Latn-CS" smtClean="0"/>
              <a:t>M. </a:t>
            </a:r>
            <a:r>
              <a:rPr lang="sr-Latn-CS" smtClean="0"/>
              <a:t>Platysma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Procena elastičnosti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Kod dugotrajnih paraliza n. facijalisa mesec </a:t>
            </a:r>
            <a:r>
              <a:rPr lang="sr-Latn-CS" smtClean="0"/>
              <a:t>ili dva </a:t>
            </a:r>
            <a:r>
              <a:rPr lang="sr-Latn-CS" smtClean="0"/>
              <a:t>mišići atrofiraju i fibrozno degenerišu</a:t>
            </a:r>
          </a:p>
          <a:p>
            <a:r>
              <a:rPr lang="sr-Latn-CS" smtClean="0"/>
              <a:t>Mišići </a:t>
            </a:r>
            <a:r>
              <a:rPr lang="sr-Latn-CS" smtClean="0"/>
              <a:t>gube elastičnost i dolazi do skraćenja, odnosno </a:t>
            </a:r>
            <a:r>
              <a:rPr lang="sr-Latn-CS" smtClean="0"/>
              <a:t>kontraktura</a:t>
            </a:r>
          </a:p>
          <a:p>
            <a:r>
              <a:rPr lang="sr-Latn-CS" smtClean="0"/>
              <a:t>Kontrakture mogu da nam daju lažnu kliničku sliku</a:t>
            </a:r>
            <a:endParaRPr lang="sr-Latn-CS" smtClean="0"/>
          </a:p>
          <a:p>
            <a:endParaRPr lang="sr-Latn-CS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Registrovanje patoloških sinkinezije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Sinkinezije su patološki udruženi pokreti koji se pojavljuju na stereotipan </a:t>
            </a:r>
            <a:r>
              <a:rPr lang="sr-Latn-CS" smtClean="0"/>
              <a:t>način</a:t>
            </a:r>
            <a:endParaRPr lang="sr-Latn-CS" smtClean="0"/>
          </a:p>
          <a:p>
            <a:pPr>
              <a:buNone/>
            </a:pPr>
            <a:r>
              <a:rPr lang="sr-Latn-CS" smtClean="0"/>
              <a:t>Npr: </a:t>
            </a:r>
          </a:p>
          <a:p>
            <a:r>
              <a:rPr lang="sr-Latn-CS" smtClean="0"/>
              <a:t>pri govoru dolazi do treptaja oka</a:t>
            </a:r>
          </a:p>
          <a:p>
            <a:r>
              <a:rPr lang="sr-Latn-CS" smtClean="0"/>
              <a:t>Podizanje obrve izaziva podizanje ugla </a:t>
            </a:r>
            <a:r>
              <a:rPr lang="sr-Latn-CS" smtClean="0"/>
              <a:t>usana</a:t>
            </a:r>
          </a:p>
          <a:p>
            <a:r>
              <a:rPr lang="sr-Latn-CS" smtClean="0"/>
              <a:t>Razlozi nastanka sinkinezija:</a:t>
            </a:r>
          </a:p>
          <a:p>
            <a:r>
              <a:rPr lang="sr-Latn-CS" smtClean="0"/>
              <a:t>1. heterogena inervacija – pogrešno urastanje regenerisanog nerva u mišićne strukture</a:t>
            </a:r>
          </a:p>
          <a:p>
            <a:r>
              <a:rPr lang="sr-Latn-CS" smtClean="0"/>
              <a:t>2. stvaranje džinovskih motornih jedinica koje nemaju preciznu funkciju i selektivnost motorne pokretljivosti</a:t>
            </a:r>
            <a:endParaRPr lang="sr-Latn-CS" smtClean="0"/>
          </a:p>
          <a:p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 eaLnBrk="1" hangingPunct="1"/>
            <a:r>
              <a:rPr lang="sr-Latn-CS" smtClean="0">
                <a:cs typeface="Times New Roman" pitchFamily="18" charset="0"/>
              </a:rPr>
              <a:t>ZADACI KINEZITERAPIJE: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600450"/>
          </a:xfrm>
        </p:spPr>
        <p:txBody>
          <a:bodyPr>
            <a:normAutofit lnSpcReduction="10000"/>
          </a:bodyPr>
          <a:lstStyle/>
          <a:p>
            <a:pPr algn="just" eaLnBrk="1" hangingPunct="1"/>
            <a:endParaRPr lang="sr-Cyrl-CS" sz="2800" smtClean="0">
              <a:cs typeface="Times New Roman" pitchFamily="18" charset="0"/>
            </a:endParaRPr>
          </a:p>
          <a:p>
            <a:pPr algn="just" eaLnBrk="1" hangingPunct="1"/>
            <a:r>
              <a:rPr lang="sr-Latn-CS" sz="2600" smtClean="0">
                <a:cs typeface="Times New Roman" pitchFamily="18" charset="0"/>
              </a:rPr>
              <a:t>Očuvanje i povećanje elastičnosti mekih tkiva </a:t>
            </a:r>
            <a:r>
              <a:rPr lang="sr-Latn-CS" sz="2600" smtClean="0">
                <a:cs typeface="Times New Roman" pitchFamily="18" charset="0"/>
              </a:rPr>
              <a:t>lica</a:t>
            </a:r>
            <a:endParaRPr lang="sr-Latn-CS" sz="2600" smtClean="0">
              <a:cs typeface="Times New Roman" pitchFamily="18" charset="0"/>
            </a:endParaRPr>
          </a:p>
          <a:p>
            <a:pPr algn="just" eaLnBrk="1" hangingPunct="1"/>
            <a:r>
              <a:rPr lang="sr-Latn-CS" sz="2600" smtClean="0">
                <a:cs typeface="Times New Roman" pitchFamily="18" charset="0"/>
              </a:rPr>
              <a:t>Stimulacija motorne aktivnosti oduzetih mišića</a:t>
            </a:r>
            <a:endParaRPr lang="sr-Cyrl-CS" sz="2600" smtClean="0">
              <a:cs typeface="Times New Roman" pitchFamily="18" charset="0"/>
            </a:endParaRPr>
          </a:p>
          <a:p>
            <a:pPr algn="just" eaLnBrk="1" hangingPunct="1"/>
            <a:r>
              <a:rPr lang="sr-Latn-CS" sz="2600" smtClean="0">
                <a:cs typeface="Times New Roman" pitchFamily="18" charset="0"/>
              </a:rPr>
              <a:t>Očuvanje šeme pokreta </a:t>
            </a:r>
            <a:r>
              <a:rPr lang="sr-Latn-CS" sz="2600" smtClean="0">
                <a:cs typeface="Times New Roman" pitchFamily="18" charset="0"/>
              </a:rPr>
              <a:t>lica</a:t>
            </a:r>
            <a:endParaRPr lang="sr-Cyrl-CS" sz="2600" smtClean="0">
              <a:cs typeface="Times New Roman" pitchFamily="18" charset="0"/>
            </a:endParaRPr>
          </a:p>
          <a:p>
            <a:pPr algn="just" eaLnBrk="1" hangingPunct="1"/>
            <a:r>
              <a:rPr lang="sr-Latn-CS" sz="2600" smtClean="0">
                <a:cs typeface="Times New Roman" pitchFamily="18" charset="0"/>
              </a:rPr>
              <a:t>Jačanje oslabljenih </a:t>
            </a:r>
            <a:r>
              <a:rPr lang="sr-Latn-CS" sz="2600" smtClean="0">
                <a:cs typeface="Times New Roman" pitchFamily="18" charset="0"/>
              </a:rPr>
              <a:t>paretičnih mišića </a:t>
            </a:r>
            <a:endParaRPr lang="sr-Cyrl-CS" sz="2600" smtClean="0">
              <a:cs typeface="Times New Roman" pitchFamily="18" charset="0"/>
            </a:endParaRPr>
          </a:p>
          <a:p>
            <a:pPr algn="just" eaLnBrk="1" hangingPunct="1"/>
            <a:r>
              <a:rPr lang="sr-Latn-CS" sz="2600" smtClean="0">
                <a:cs typeface="Times New Roman" pitchFamily="18" charset="0"/>
              </a:rPr>
              <a:t>Obuka selektivnih pokreta-razdvajanje pataloških </a:t>
            </a:r>
            <a:r>
              <a:rPr lang="sr-Latn-CS" sz="2600" smtClean="0">
                <a:cs typeface="Times New Roman" pitchFamily="18" charset="0"/>
              </a:rPr>
              <a:t>sinergija</a:t>
            </a:r>
            <a:endParaRPr lang="sr-Latn-CS" sz="2600" smtClean="0">
              <a:cs typeface="Times New Roman" pitchFamily="18" charset="0"/>
            </a:endParaRPr>
          </a:p>
          <a:p>
            <a:pPr algn="just" eaLnBrk="1" hangingPunct="1"/>
            <a:r>
              <a:rPr lang="sr-Latn-CS" sz="2600" smtClean="0">
                <a:cs typeface="Times New Roman" pitchFamily="18" charset="0"/>
              </a:rPr>
              <a:t>Uključivanje </a:t>
            </a:r>
            <a:r>
              <a:rPr lang="sr-Latn-CS" sz="2600" smtClean="0">
                <a:cs typeface="Times New Roman" pitchFamily="18" charset="0"/>
              </a:rPr>
              <a:t>grupnih </a:t>
            </a:r>
            <a:r>
              <a:rPr lang="sr-Latn-CS" sz="2600" smtClean="0">
                <a:cs typeface="Times New Roman" pitchFamily="18" charset="0"/>
              </a:rPr>
              <a:t>izražajnih pokreta mimike</a:t>
            </a:r>
            <a:endParaRPr lang="sr-Cyrl-CS" sz="2600" smtClean="0">
              <a:cs typeface="Times New Roman" pitchFamily="18" charset="0"/>
            </a:endParaRPr>
          </a:p>
          <a:p>
            <a:pPr eaLnBrk="1" hangingPunct="1"/>
            <a:endParaRPr lang="en-GB" sz="26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871537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sz="3200" smtClean="0">
                <a:cs typeface="Times New Roman" pitchFamily="18" charset="0"/>
              </a:rPr>
              <a:t>METODE KINEZITERAPIJE:</a:t>
            </a:r>
            <a:endParaRPr lang="en-GB" sz="3200" smtClean="0"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57400"/>
            <a:ext cx="8229600" cy="3530600"/>
          </a:xfrm>
        </p:spPr>
        <p:txBody>
          <a:bodyPr/>
          <a:lstStyle/>
          <a:p>
            <a:pPr algn="just" eaLnBrk="1" hangingPunct="1"/>
            <a:r>
              <a:rPr lang="sr-Latn-CS" sz="2400" smtClean="0">
                <a:cs typeface="Times New Roman" pitchFamily="18" charset="0"/>
              </a:rPr>
              <a:t>PASIVNO ISTEZANJE MEKIH TKIVA LICA</a:t>
            </a:r>
            <a:endParaRPr lang="sr-Cyrl-CS" sz="2400" smtClean="0">
              <a:cs typeface="Times New Roman" pitchFamily="18" charset="0"/>
            </a:endParaRPr>
          </a:p>
          <a:p>
            <a:pPr algn="just" eaLnBrk="1" hangingPunct="1"/>
            <a:r>
              <a:rPr lang="sr-Latn-CS" sz="2400" smtClean="0">
                <a:cs typeface="Times New Roman" pitchFamily="18" charset="0"/>
              </a:rPr>
              <a:t>PASIVNE VEŽBE SA VOLJNIM UČEŠĆEM PACIJENTA</a:t>
            </a:r>
            <a:endParaRPr lang="sr-Cyrl-CS" sz="2400" smtClean="0">
              <a:cs typeface="Times New Roman" pitchFamily="18" charset="0"/>
            </a:endParaRPr>
          </a:p>
          <a:p>
            <a:pPr algn="just" eaLnBrk="1" hangingPunct="1"/>
            <a:r>
              <a:rPr lang="sr-Latn-CS" sz="2400" smtClean="0">
                <a:cs typeface="Times New Roman" pitchFamily="18" charset="0"/>
              </a:rPr>
              <a:t>AKTIVNO POTPOMOGNUTE VEŽBE</a:t>
            </a:r>
            <a:endParaRPr lang="sr-Cyrl-CS" sz="2400" smtClean="0">
              <a:cs typeface="Times New Roman" pitchFamily="18" charset="0"/>
            </a:endParaRPr>
          </a:p>
          <a:p>
            <a:pPr algn="just" eaLnBrk="1" hangingPunct="1"/>
            <a:r>
              <a:rPr lang="sr-Latn-CS" sz="2400" smtClean="0">
                <a:cs typeface="Times New Roman" pitchFamily="18" charset="0"/>
              </a:rPr>
              <a:t>AKTIVNE VEŽBE</a:t>
            </a:r>
          </a:p>
          <a:p>
            <a:pPr algn="just" eaLnBrk="1" hangingPunct="1"/>
            <a:r>
              <a:rPr lang="sr-Latn-CS" smtClean="0">
                <a:cs typeface="Times New Roman" pitchFamily="18" charset="0"/>
              </a:rPr>
              <a:t>VEŽBE RELAKSACIJE</a:t>
            </a:r>
          </a:p>
          <a:p>
            <a:pPr algn="just" eaLnBrk="1" hangingPunct="1"/>
            <a:r>
              <a:rPr lang="sr-Latn-CS" sz="2400" smtClean="0">
                <a:cs typeface="Times New Roman" pitchFamily="18" charset="0"/>
              </a:rPr>
              <a:t>VEŽBE KORDINACIJE</a:t>
            </a:r>
            <a:endParaRPr lang="en-GB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Metode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Istezanje se sprovodi duž mišićnog tela, od koštanog ka mekom pripoju</a:t>
            </a:r>
          </a:p>
          <a:p>
            <a:r>
              <a:rPr lang="sr-Latn-CS" smtClean="0"/>
              <a:t>Aferencija iz paretičnih mišića se stimuliše pasivnim vežbama što omogućava očuvanje šeme pokreta</a:t>
            </a:r>
          </a:p>
          <a:p>
            <a:r>
              <a:rPr lang="sr-Latn-CS" smtClean="0"/>
              <a:t>Vežbe ispred ogledala</a:t>
            </a:r>
          </a:p>
          <a:p>
            <a:r>
              <a:rPr lang="sr-Latn-CS" smtClean="0"/>
              <a:t>Pacijent aktivira mišiće zdrave strane dok terapeut izvodi simetričan pokret kroz pasivne vežbe</a:t>
            </a:r>
          </a:p>
          <a:p>
            <a:r>
              <a:rPr lang="sr-Latn-CS" smtClean="0"/>
              <a:t>Pri pojavi inervacije dolazi do povećanja mišićnog tonusa, ocena 1, počinje se sa aktivno podpomognutim vežbama (2-3, 4-6)</a:t>
            </a:r>
          </a:p>
          <a:p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Metode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Davanje otpora mišićima zdrave strane služi kao osnov za stimulaciju slabih mišića</a:t>
            </a:r>
          </a:p>
          <a:p>
            <a:r>
              <a:rPr lang="sr-Latn-CS" smtClean="0"/>
              <a:t>Kod mišićne ocene 3 dodaje se otpor aktivnim vežbama i na bolesnoj strani lica (4-5)</a:t>
            </a:r>
          </a:p>
          <a:p>
            <a:r>
              <a:rPr lang="sr-Latn-CS" smtClean="0"/>
              <a:t>Grupni izražajni pokreti (smeh, zviždanje, treptanje oba oka, razne grimase)</a:t>
            </a:r>
          </a:p>
          <a:p>
            <a:r>
              <a:rPr lang="sr-Latn-CS" smtClean="0"/>
              <a:t>U slučaju pojave patoloških sinkinezija, selektivna kontrola se uspostavlja kroz mišićnu relaksaciju mišićnih grupa koje su nepotrebne u datom pokretu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PNF – primer 1.</a:t>
            </a:r>
            <a:endParaRPr lang="en-GB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47800"/>
            <a:ext cx="3808412" cy="4648200"/>
          </a:xfrm>
        </p:spPr>
        <p:txBody>
          <a:bodyPr>
            <a:noAutofit/>
          </a:bodyPr>
          <a:lstStyle/>
          <a:p>
            <a:pPr eaLnBrk="1" hangingPunct="1"/>
            <a:r>
              <a:rPr lang="hr-HR" sz="1800" b="1" smtClean="0">
                <a:cs typeface="Times New Roman" pitchFamily="18" charset="0"/>
              </a:rPr>
              <a:t>M. </a:t>
            </a:r>
            <a:r>
              <a:rPr lang="hr-HR" sz="1800" b="1" smtClean="0">
                <a:cs typeface="Times New Roman" pitchFamily="18" charset="0"/>
              </a:rPr>
              <a:t>Frontalis </a:t>
            </a:r>
            <a:endParaRPr lang="hr-HR" sz="1800" smtClean="0">
              <a:cs typeface="Times New Roman" pitchFamily="18" charset="0"/>
            </a:endParaRP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Naredba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-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Podignite   obrve , gore, gledajte  pogledom  iznenađenja, naberite kožu čela. 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Mišić povlači  galeu  aponeuroticu prema dolje, tj. stvaraju se transverzalni nabori.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Inervacija –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rami temporales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Otpor terapeuta na čelu je kaudalno i medijalno. Taj pokret  radi se sa otvaranjem  očiju.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On  se pojačava ekstenzijom  vrata.</a:t>
            </a:r>
          </a:p>
          <a:p>
            <a:pPr eaLnBrk="1" hangingPunct="1"/>
            <a:endParaRPr lang="en-GB" sz="1800" smtClean="0"/>
          </a:p>
        </p:txBody>
      </p:sp>
      <p:pic>
        <p:nvPicPr>
          <p:cNvPr id="38916" name="Picture 4" descr="P10100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4538" y="2492375"/>
            <a:ext cx="210502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P10100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2492375"/>
            <a:ext cx="210502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Lezija nervus facialis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Nervus facijalis je VII kranijalni nerv koji motornim vlaknima inerviše mimičnu muskulaturu, sekretornim parasimpatičkim vlaknima inerviše suzne, podvilične i podjezične pljuvačne žlezde, a gustativnim vlaknima obezbeđuje osećaj ukusa za prednje 2/3 jezika</a:t>
            </a:r>
          </a:p>
          <a:p>
            <a:r>
              <a:rPr lang="sr-Latn-CS" smtClean="0"/>
              <a:t>Motorno jedro n. facijalisa nalazi se u ponsu, po izlaski iz moždanog stabla prolazi kroz pontocerebelarni </a:t>
            </a:r>
            <a:r>
              <a:rPr lang="sr-Latn-CS" smtClean="0"/>
              <a:t>ugao</a:t>
            </a:r>
            <a:r>
              <a:rPr lang="sr-Latn-CS" smtClean="0"/>
              <a:t>, ulazi u Falopijev kanal u petroznoj kosti i izlazi kroz stilomastoidni otvor ispod uva, </a:t>
            </a:r>
            <a:r>
              <a:rPr lang="sr-Latn-CS" smtClean="0"/>
              <a:t>gde se grana </a:t>
            </a:r>
            <a:r>
              <a:rPr lang="sr-Latn-CS" smtClean="0"/>
              <a:t>i inerviše mišiće lica  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PNF – primer 2.</a:t>
            </a:r>
            <a:endParaRPr lang="en-GB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47800"/>
            <a:ext cx="3527425" cy="4860925"/>
          </a:xfrm>
        </p:spPr>
        <p:txBody>
          <a:bodyPr/>
          <a:lstStyle/>
          <a:p>
            <a:pPr eaLnBrk="1" hangingPunct="1"/>
            <a:r>
              <a:rPr lang="hr-HR" sz="1800" b="1" smtClean="0">
                <a:cs typeface="Times New Roman" pitchFamily="18" charset="0"/>
              </a:rPr>
              <a:t>M. Corrugator </a:t>
            </a:r>
            <a:endParaRPr lang="hr-HR" sz="1800" smtClean="0">
              <a:cs typeface="Times New Roman" pitchFamily="18" charset="0"/>
            </a:endParaRP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Naredba  -  Namrštite i  spustite obrve dole.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Mišić povlači obrve u smeru dole i medijalno.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Inervacija –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rami temporales.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Otpor je upravo iznad  obrva  dijagonalno i  kranijalno, u lateralnom smeru.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Pokret  pacijent  radi uz zatvaranje očiju.</a:t>
            </a:r>
          </a:p>
          <a:p>
            <a:pPr eaLnBrk="1" hangingPunct="1"/>
            <a:endParaRPr lang="en-GB" sz="1800" smtClean="0"/>
          </a:p>
        </p:txBody>
      </p:sp>
      <p:pic>
        <p:nvPicPr>
          <p:cNvPr id="39940" name="Picture 4" descr="P10100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276475"/>
            <a:ext cx="2193925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 descr="P101007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8888" y="2278063"/>
            <a:ext cx="2193925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PNF – primer 3.</a:t>
            </a:r>
            <a:endParaRPr lang="en-GB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24000"/>
            <a:ext cx="3810000" cy="465137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sz="1800" b="1" smtClean="0">
                <a:cs typeface="Times New Roman" pitchFamily="18" charset="0"/>
              </a:rPr>
              <a:t>M. Orbicularis  Oculi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>
                <a:cs typeface="Times New Roman" pitchFamily="18" charset="0"/>
              </a:rPr>
              <a:t>Naredba  - Zatvorite  oči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>
                <a:cs typeface="Times New Roman" pitchFamily="18" charset="0"/>
              </a:rPr>
              <a:t>Funkcija gornjeg dela mišića stiska gornji dio očnog kapka, i stvaraju se kožni nabori koji imaju smer od lateralnih strana prema centru orbite.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>
                <a:cs typeface="Times New Roman" pitchFamily="18" charset="0"/>
              </a:rPr>
              <a:t>Inervacija  gornji deo –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rami temporales.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>
                <a:cs typeface="Times New Roman" pitchFamily="18" charset="0"/>
              </a:rPr>
              <a:t>Inervacija donji deo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- rami zygomatici.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>
                <a:cs typeface="Times New Roman" pitchFamily="18" charset="0"/>
              </a:rPr>
              <a:t>Koristite odvojene vežbe za gornji i donji  kapak.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>
                <a:cs typeface="Times New Roman" pitchFamily="18" charset="0"/>
              </a:rPr>
              <a:t>Dajemo blagi  dijagonalni otpor na kapke i izbegavamo  pritisak na očnu  jabučicu. Pacijent pokret  facilitira fleksijom  vrata.</a:t>
            </a:r>
            <a:endParaRPr lang="en-GB" sz="1800" smtClean="0"/>
          </a:p>
        </p:txBody>
      </p:sp>
      <p:pic>
        <p:nvPicPr>
          <p:cNvPr id="40964" name="Picture 4" descr="P10100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844675"/>
            <a:ext cx="16224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 descr="P10100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1844675"/>
            <a:ext cx="16224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6" descr="P10100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221163"/>
            <a:ext cx="16224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 descr="P101008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643438" y="4221163"/>
            <a:ext cx="1622425" cy="2162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PNF – primer 4.</a:t>
            </a:r>
            <a:endParaRPr lang="en-GB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349500"/>
            <a:ext cx="3600450" cy="2663825"/>
          </a:xfrm>
        </p:spPr>
        <p:txBody>
          <a:bodyPr/>
          <a:lstStyle/>
          <a:p>
            <a:pPr eaLnBrk="1" hangingPunct="1"/>
            <a:r>
              <a:rPr lang="hr-HR" sz="1800" b="1" smtClean="0">
                <a:cs typeface="Times New Roman" pitchFamily="18" charset="0"/>
              </a:rPr>
              <a:t>M. Procerus</a:t>
            </a:r>
            <a:endParaRPr lang="hr-HR" sz="1800" smtClean="0">
              <a:cs typeface="Times New Roman" pitchFamily="18" charset="0"/>
            </a:endParaRP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Naredba-  Naboraj  svoj  nos.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Primenite </a:t>
            </a:r>
            <a:r>
              <a:rPr lang="hr-HR" sz="1800" smtClean="0">
                <a:cs typeface="Times New Roman" pitchFamily="18" charset="0"/>
              </a:rPr>
              <a:t>otpor tik uz  nozdrvu.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Taj mišić radi sa m. corugatorom i  mišićima  koji zatvaraju  oči.</a:t>
            </a:r>
            <a:r>
              <a:rPr lang="en-GB" sz="1800" smtClean="0"/>
              <a:t> </a:t>
            </a:r>
          </a:p>
        </p:txBody>
      </p:sp>
      <p:pic>
        <p:nvPicPr>
          <p:cNvPr id="41988" name="Picture 4" descr="P10100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420938"/>
            <a:ext cx="205105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 descr="P10100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2420938"/>
            <a:ext cx="205105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PNF – primer 5.</a:t>
            </a:r>
            <a:endParaRPr lang="en-GB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pPr eaLnBrk="1" hangingPunct="1"/>
            <a:r>
              <a:rPr lang="hr-HR" sz="1800" b="1" smtClean="0">
                <a:cs typeface="Times New Roman" pitchFamily="18" charset="0"/>
              </a:rPr>
              <a:t>M.</a:t>
            </a:r>
            <a:r>
              <a:rPr lang="hr-HR" sz="1800" b="1" smtClean="0"/>
              <a:t> </a:t>
            </a:r>
            <a:r>
              <a:rPr lang="hr-HR" sz="1800" b="1" smtClean="0">
                <a:cs typeface="Times New Roman" pitchFamily="18" charset="0"/>
              </a:rPr>
              <a:t>Risorius  i  M.  Zygomaticus   Major</a:t>
            </a:r>
            <a:endParaRPr lang="hr-HR" sz="1800" smtClean="0">
              <a:cs typeface="Times New Roman" pitchFamily="18" charset="0"/>
            </a:endParaRP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Naredba –Nasmeši  se (zatvorenih  usta)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Podizanje lateralnih uglova usana gore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-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Zygomaticus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Inervacija –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rami zygomatici.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Povlačenje usana lateralno-Risorius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Inervacija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- ramus marginalis mandibulae.</a:t>
            </a:r>
          </a:p>
          <a:p>
            <a:pPr eaLnBrk="1" hangingPunct="1"/>
            <a:r>
              <a:rPr lang="hr-HR" sz="1800" smtClean="0">
                <a:cs typeface="Times New Roman" pitchFamily="18" charset="0"/>
              </a:rPr>
              <a:t>Otpor  primenite na uglove usta medijalno i lagano kaudalno.</a:t>
            </a:r>
            <a:r>
              <a:rPr lang="en-GB" sz="1800" smtClean="0"/>
              <a:t> </a:t>
            </a:r>
          </a:p>
        </p:txBody>
      </p:sp>
      <p:pic>
        <p:nvPicPr>
          <p:cNvPr id="43012" name="Picture 4" descr="MRY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500306"/>
            <a:ext cx="17145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 descr="P101008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67288" y="2481263"/>
            <a:ext cx="1830387" cy="25320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PNF – primer 6.</a:t>
            </a:r>
            <a:endParaRPr lang="en-GB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3" y="1981200"/>
            <a:ext cx="3811587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sz="1800" b="1" smtClean="0">
                <a:cs typeface="Times New Roman" pitchFamily="18" charset="0"/>
              </a:rPr>
              <a:t>M. Orbicularis  Oris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>
                <a:cs typeface="Times New Roman" pitchFamily="18" charset="0"/>
              </a:rPr>
              <a:t>Naredba- napućite usne za zviždanje ili poljubac. Izgovarajte  glasove  «ph»  zajedno ili glas «f».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Koncentrično zatvaranje usana.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>
                <a:cs typeface="Times New Roman" pitchFamily="18" charset="0"/>
              </a:rPr>
              <a:t>Inervacija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-</a:t>
            </a:r>
            <a:r>
              <a:rPr lang="hr-HR" sz="1800" smtClean="0"/>
              <a:t> </a:t>
            </a:r>
            <a:r>
              <a:rPr lang="hr-HR" sz="1800" smtClean="0">
                <a:cs typeface="Times New Roman" pitchFamily="18" charset="0"/>
              </a:rPr>
              <a:t>rami buccales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>
                <a:cs typeface="Times New Roman" pitchFamily="18" charset="0"/>
              </a:rPr>
              <a:t>Otpor  dajete lateralno i gore na gornjoj  usni  i lateralno i dole na donjoj usni pritiskom od sredine usana.</a:t>
            </a:r>
            <a:endParaRPr lang="en-GB" sz="1800" smtClean="0"/>
          </a:p>
        </p:txBody>
      </p:sp>
      <p:pic>
        <p:nvPicPr>
          <p:cNvPr id="44036" name="Picture 4" descr="ORBO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4850" y="2362200"/>
            <a:ext cx="1828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 descr="ORBO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362200"/>
            <a:ext cx="1828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PNF – primjer 7.</a:t>
            </a:r>
            <a:endParaRPr lang="en-GB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24000"/>
            <a:ext cx="3529012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1800" b="1" smtClean="0"/>
              <a:t>M. Buccinator</a:t>
            </a:r>
          </a:p>
          <a:p>
            <a:pPr eaLnBrk="1" hangingPunct="1">
              <a:lnSpc>
                <a:spcPct val="80000"/>
              </a:lnSpc>
            </a:pPr>
            <a:r>
              <a:rPr lang="hr-HR" sz="1800" smtClean="0"/>
              <a:t>Naredba – Usisajte  obraze i  povucite jezik unutra.</a:t>
            </a:r>
          </a:p>
          <a:p>
            <a:pPr eaLnBrk="1" hangingPunct="1">
              <a:lnSpc>
                <a:spcPct val="80000"/>
              </a:lnSpc>
            </a:pPr>
            <a:r>
              <a:rPr lang="hr-HR" sz="1800" smtClean="0"/>
              <a:t>-kompresija usana s povlačenjem od lateralno (gašenje sveće i duvanje balona).</a:t>
            </a:r>
          </a:p>
          <a:p>
            <a:pPr eaLnBrk="1" hangingPunct="1">
              <a:lnSpc>
                <a:spcPct val="80000"/>
              </a:lnSpc>
            </a:pPr>
            <a:r>
              <a:rPr lang="hr-HR" sz="1800" smtClean="0"/>
              <a:t>Inervacija – rami biccales.</a:t>
            </a:r>
          </a:p>
          <a:p>
            <a:pPr eaLnBrk="1" hangingPunct="1">
              <a:lnSpc>
                <a:spcPct val="80000"/>
              </a:lnSpc>
            </a:pPr>
            <a:r>
              <a:rPr lang="hr-HR" sz="1800" smtClean="0"/>
              <a:t>Primenite otpor na unutrašnju  površinu obraza sa </a:t>
            </a:r>
            <a:r>
              <a:rPr lang="hr-HR" sz="1800" smtClean="0"/>
              <a:t>štapićima.</a:t>
            </a:r>
            <a:endParaRPr lang="hr-HR" sz="1800" smtClean="0"/>
          </a:p>
          <a:p>
            <a:pPr eaLnBrk="1" hangingPunct="1">
              <a:lnSpc>
                <a:spcPct val="80000"/>
              </a:lnSpc>
            </a:pPr>
            <a:r>
              <a:rPr lang="hr-HR" sz="1800" smtClean="0"/>
              <a:t>Taj otpor može biti dijagonalan prema gore ili dole ili prema  spolja.</a:t>
            </a:r>
            <a:endParaRPr lang="hr-HR" sz="12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smtClean="0"/>
          </a:p>
        </p:txBody>
      </p:sp>
      <p:pic>
        <p:nvPicPr>
          <p:cNvPr id="45060" name="Picture 4" descr="P10100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00575" y="1606550"/>
            <a:ext cx="1571625" cy="2179638"/>
          </a:xfrm>
          <a:noFill/>
        </p:spPr>
      </p:pic>
      <p:pic>
        <p:nvPicPr>
          <p:cNvPr id="45061" name="Picture 5" descr="P101001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554788" y="1606550"/>
            <a:ext cx="1571625" cy="2179638"/>
          </a:xfrm>
          <a:noFill/>
        </p:spPr>
      </p:pic>
      <p:pic>
        <p:nvPicPr>
          <p:cNvPr id="45062" name="Picture 6" descr="P10100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7563" y="4076700"/>
            <a:ext cx="14573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 descr="P10100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4076700"/>
            <a:ext cx="147637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PNF – primer 8.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sz="1800" b="1" smtClean="0"/>
              <a:t>M. Platysma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/>
              <a:t>Naredba - Povucite  bradu  dole.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/>
              <a:t>Otpor dajete  ispod  brade kako bi sprečili  otvaranje usta.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/>
              <a:t>Otpor  može  biti  dijagonalan  ili direktno na donjoj  strani  kao na slici.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smtClean="0"/>
              <a:t>Otpor na fleksiju  vrata pomaže aktivnost.</a:t>
            </a:r>
          </a:p>
        </p:txBody>
      </p:sp>
      <p:pic>
        <p:nvPicPr>
          <p:cNvPr id="46084" name="Picture 4" descr="P10100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37138" y="1600200"/>
            <a:ext cx="3206750" cy="4443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Lezija nervus facialis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Najčešće nastaju zbog: </a:t>
            </a:r>
          </a:p>
          <a:p>
            <a:r>
              <a:rPr lang="sr-Latn-CS" smtClean="0"/>
              <a:t>Povreda i oboljenja nervnog stabla u nivou stilomastoidnog otvora i ili u facijalnom kanalu</a:t>
            </a:r>
          </a:p>
          <a:p>
            <a:r>
              <a:rPr lang="sr-Latn-CS" smtClean="0"/>
              <a:t>Prelom kostiju</a:t>
            </a:r>
          </a:p>
          <a:p>
            <a:r>
              <a:rPr lang="sr-Latn-CS" smtClean="0"/>
              <a:t>Zapaljenje srednjeg uva</a:t>
            </a:r>
          </a:p>
          <a:p>
            <a:r>
              <a:rPr lang="sr-Latn-CS" smtClean="0"/>
              <a:t>Virusne infekcije</a:t>
            </a:r>
          </a:p>
          <a:p>
            <a:r>
              <a:rPr lang="sr-Latn-CS" smtClean="0"/>
              <a:t>Tumori u pontocerebelarnom uglu</a:t>
            </a:r>
            <a:endParaRPr lang="sr-Latn-CS" smtClean="0"/>
          </a:p>
          <a:p>
            <a:r>
              <a:rPr lang="sr-Latn-CS" smtClean="0"/>
              <a:t>Hirurške intervencije</a:t>
            </a:r>
          </a:p>
          <a:p>
            <a:r>
              <a:rPr lang="sr-Latn-CS" smtClean="0"/>
              <a:t>Prehlada – paralysis a frigore</a:t>
            </a:r>
          </a:p>
          <a:p>
            <a:r>
              <a:rPr lang="sr-Latn-CS" smtClean="0"/>
              <a:t>Spazam a. stylomastoideae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Nervus facijalis</a:t>
            </a:r>
            <a:endParaRPr lang="en-US"/>
          </a:p>
        </p:txBody>
      </p:sp>
      <p:pic>
        <p:nvPicPr>
          <p:cNvPr id="4" name="Picture 4" descr="fig7_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86378"/>
            <a:ext cx="6781800" cy="5159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Bellova paraliza facijalisa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Asimetrična oduzetost mimične muskulature</a:t>
            </a:r>
          </a:p>
          <a:p>
            <a:r>
              <a:rPr lang="sr-Latn-CS" smtClean="0"/>
              <a:t>Izbrisane bore na čelu sa oštećene strane</a:t>
            </a:r>
          </a:p>
          <a:p>
            <a:r>
              <a:rPr lang="sr-Latn-CS" smtClean="0"/>
              <a:t>Oko više otvoreno i nevoljno suzi (epiphora)</a:t>
            </a:r>
          </a:p>
          <a:p>
            <a:r>
              <a:rPr lang="sr-Latn-CS" smtClean="0"/>
              <a:t>Nedovoljno se zatvara (lagophtalmus)</a:t>
            </a:r>
          </a:p>
          <a:p>
            <a:r>
              <a:rPr lang="sr-Latn-CS" smtClean="0"/>
              <a:t>Izbrisana nazolabijalna brazda</a:t>
            </a:r>
          </a:p>
          <a:p>
            <a:r>
              <a:rPr lang="sr-Latn-CS" smtClean="0"/>
              <a:t>Pad komisure usana na oduzetoj strani</a:t>
            </a:r>
          </a:p>
          <a:p>
            <a:r>
              <a:rPr lang="sr-Latn-CS" smtClean="0"/>
              <a:t>Bellov fenomen-oko pri zatvaranju skreće na </a:t>
            </a:r>
            <a:r>
              <a:rPr lang="sr-Latn-CS" smtClean="0"/>
              <a:t>naviše i upolje zbog očuvanosti mišića pokretača očnog bulbusa</a:t>
            </a:r>
            <a:endParaRPr lang="sr-Latn-CS" smtClean="0"/>
          </a:p>
          <a:p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Anamneza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smtClean="0"/>
              <a:t>Osnovne varijable: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Inicijali pacijenta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Godine starosti pacijenta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Evaluacija tegoba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Dosadašnji tok oboljenja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Dosadašnja dijagnostika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Preduzete terapijske mere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Korišćene metode funkcionalne evaluacije 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Pregled fizioterapeuta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Observacija</a:t>
            </a:r>
          </a:p>
          <a:p>
            <a:r>
              <a:rPr lang="sr-Latn-CS" smtClean="0"/>
              <a:t>Palpacija</a:t>
            </a:r>
          </a:p>
          <a:p>
            <a:r>
              <a:rPr lang="sr-Latn-CS" smtClean="0"/>
              <a:t>Analiza tonusa</a:t>
            </a:r>
          </a:p>
          <a:p>
            <a:r>
              <a:rPr lang="sr-Latn-CS" smtClean="0"/>
              <a:t>Analiza mišićne snage</a:t>
            </a:r>
          </a:p>
          <a:p>
            <a:r>
              <a:rPr lang="sr-Latn-CS" smtClean="0"/>
              <a:t>Analiza obima pokreta</a:t>
            </a:r>
          </a:p>
          <a:p>
            <a:r>
              <a:rPr lang="sr-Latn-CS" smtClean="0"/>
              <a:t>Analiza trofike</a:t>
            </a:r>
          </a:p>
          <a:p>
            <a:r>
              <a:rPr lang="sr-Latn-CS" smtClean="0"/>
              <a:t>Fukcionalna procena kroz specifične </a:t>
            </a:r>
            <a:r>
              <a:rPr lang="sr-Latn-CS" smtClean="0"/>
              <a:t>testove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smtClean="0">
                <a:cs typeface="Times New Roman" pitchFamily="18" charset="0"/>
              </a:rPr>
              <a:t>PREGLED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sr-Latn-CS" smtClean="0">
                <a:cs typeface="Times New Roman" pitchFamily="18" charset="0"/>
              </a:rPr>
              <a:t>Inspekcijskim pregledom se zaključuje da bolesnik pokazuje asimetriju mimičnih pokreta kao što su: </a:t>
            </a:r>
            <a:endParaRPr lang="sr-Cyrl-CS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r-Latn-CS" smtClean="0">
                <a:solidFill>
                  <a:srgbClr val="990033"/>
                </a:solidFill>
                <a:cs typeface="Times New Roman" pitchFamily="18" charset="0"/>
              </a:rPr>
              <a:t>-  zaostajanje ugla usana pri smejanju, </a:t>
            </a:r>
            <a:endParaRPr lang="sr-Cyrl-CS" smtClean="0">
              <a:solidFill>
                <a:srgbClr val="990033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r-Latn-CS" smtClean="0">
                <a:solidFill>
                  <a:srgbClr val="990033"/>
                </a:solidFill>
                <a:cs typeface="Times New Roman" pitchFamily="18" charset="0"/>
              </a:rPr>
              <a:t>-  nabiranje kože čela na jednoj strani, </a:t>
            </a:r>
            <a:endParaRPr lang="sr-Cyrl-CS" smtClean="0">
              <a:solidFill>
                <a:srgbClr val="990033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r-Latn-CS" smtClean="0">
                <a:solidFill>
                  <a:srgbClr val="990033"/>
                </a:solidFill>
                <a:cs typeface="Times New Roman" pitchFamily="18" charset="0"/>
              </a:rPr>
              <a:t>-  nemogućnost čvrstog zatvaranja očiju, </a:t>
            </a:r>
            <a:endParaRPr lang="sr-Cyrl-CS" smtClean="0">
              <a:solidFill>
                <a:srgbClr val="990033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r-Latn-CS" smtClean="0">
                <a:solidFill>
                  <a:srgbClr val="990033"/>
                </a:solidFill>
                <a:cs typeface="Times New Roman" pitchFamily="18" charset="0"/>
              </a:rPr>
              <a:t>-  pokazivajne zuba, pokušaj zviždanja, </a:t>
            </a:r>
            <a:endParaRPr lang="en-US" smtClean="0">
              <a:solidFill>
                <a:srgbClr val="990033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r-Latn-CS" smtClean="0">
                <a:solidFill>
                  <a:srgbClr val="990033"/>
                </a:solidFill>
                <a:cs typeface="Times New Roman" pitchFamily="18" charset="0"/>
              </a:rPr>
              <a:t> </a:t>
            </a:r>
            <a:r>
              <a:rPr lang="sr-Latn-CS" smtClean="0">
                <a:solidFill>
                  <a:srgbClr val="990033"/>
                </a:solidFill>
              </a:rPr>
              <a:t>- </a:t>
            </a:r>
            <a:r>
              <a:rPr lang="sr-Latn-CS" smtClean="0">
                <a:solidFill>
                  <a:srgbClr val="990033"/>
                </a:solidFill>
                <a:cs typeface="Times New Roman" pitchFamily="18" charset="0"/>
              </a:rPr>
              <a:t>suzenje jednog oka, nekontrolisano ispuštanje pljuvačke</a:t>
            </a:r>
            <a:r>
              <a:rPr lang="sr-Latn-CS" smtClean="0">
                <a:cs typeface="Times New Roman" pitchFamily="18" charset="0"/>
              </a:rPr>
              <a:t>. </a:t>
            </a:r>
            <a:endParaRPr lang="sr-Cyrl-CS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sr-Latn-CS" smtClean="0">
                <a:cs typeface="Times New Roman" pitchFamily="18" charset="0"/>
              </a:rPr>
              <a:t>Ređe treptanje jednog oka ili nepotpuno zatvaranje pri žmurenju</a:t>
            </a:r>
            <a:r>
              <a:rPr lang="en-GB" smtClean="0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2800" b="1" smtClean="0">
                <a:cs typeface="Times New Roman" pitchFamily="18" charset="0"/>
              </a:rPr>
              <a:t>Elektrodijagnostički postupci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i="1" smtClean="0">
                <a:solidFill>
                  <a:srgbClr val="990033"/>
                </a:solidFill>
                <a:cs typeface="Times New Roman" pitchFamily="18" charset="0"/>
              </a:rPr>
              <a:t>Klasična</a:t>
            </a:r>
            <a:r>
              <a:rPr lang="sr-Latn-CS" i="1" smtClean="0">
                <a:solidFill>
                  <a:srgbClr val="990033"/>
                </a:solidFill>
              </a:rPr>
              <a:t> </a:t>
            </a:r>
            <a:r>
              <a:rPr lang="sr-Latn-CS" i="1" smtClean="0">
                <a:solidFill>
                  <a:srgbClr val="990033"/>
                </a:solidFill>
                <a:cs typeface="Times New Roman" pitchFamily="18" charset="0"/>
              </a:rPr>
              <a:t>elektrodijagnostika</a:t>
            </a:r>
            <a:endParaRPr lang="sr-Latn-CS" smtClean="0">
              <a:solidFill>
                <a:srgbClr val="990033"/>
              </a:solidFill>
            </a:endParaRPr>
          </a:p>
          <a:p>
            <a:r>
              <a:rPr lang="sr-Latn-CS" i="1" smtClean="0">
                <a:solidFill>
                  <a:srgbClr val="990033"/>
                </a:solidFill>
              </a:rPr>
              <a:t>H</a:t>
            </a:r>
            <a:r>
              <a:rPr lang="sr-Latn-CS" i="1" smtClean="0">
                <a:solidFill>
                  <a:srgbClr val="990033"/>
                </a:solidFill>
                <a:cs typeface="Times New Roman" pitchFamily="18" charset="0"/>
              </a:rPr>
              <a:t>ronaksimetrija</a:t>
            </a:r>
            <a:endParaRPr lang="sr-Latn-CS" smtClean="0">
              <a:solidFill>
                <a:srgbClr val="990033"/>
              </a:solidFill>
            </a:endParaRPr>
          </a:p>
          <a:p>
            <a:r>
              <a:rPr lang="sr-Latn-CS" i="1" smtClean="0">
                <a:solidFill>
                  <a:srgbClr val="990033"/>
                </a:solidFill>
                <a:cs typeface="Times New Roman" pitchFamily="18" charset="0"/>
              </a:rPr>
              <a:t>Kriva intezite/vreme</a:t>
            </a:r>
            <a:r>
              <a:rPr lang="sr-Latn-CS" smtClean="0">
                <a:solidFill>
                  <a:srgbClr val="990033"/>
                </a:solidFill>
                <a:cs typeface="Times New Roman" pitchFamily="18" charset="0"/>
              </a:rPr>
              <a:t>.</a:t>
            </a:r>
            <a:endParaRPr lang="sr-Cyrl-CS" smtClean="0">
              <a:solidFill>
                <a:srgbClr val="990033"/>
              </a:solidFill>
              <a:cs typeface="Times New Roman" pitchFamily="18" charset="0"/>
            </a:endParaRPr>
          </a:p>
          <a:p>
            <a:pPr algn="just"/>
            <a:r>
              <a:rPr lang="sr-Latn-CS" i="1" smtClean="0">
                <a:solidFill>
                  <a:srgbClr val="990033"/>
                </a:solidFill>
                <a:cs typeface="Times New Roman" pitchFamily="18" charset="0"/>
              </a:rPr>
              <a:t>Elektromigrafija </a:t>
            </a:r>
            <a:endParaRPr lang="sr-Latn-CS" i="1" smtClean="0">
              <a:solidFill>
                <a:srgbClr val="990033"/>
              </a:solidFill>
            </a:endParaRPr>
          </a:p>
          <a:p>
            <a:pPr algn="just"/>
            <a:r>
              <a:rPr lang="sr-Latn-CS" i="1" smtClean="0">
                <a:solidFill>
                  <a:srgbClr val="990033"/>
                </a:solidFill>
                <a:cs typeface="Times New Roman" pitchFamily="18" charset="0"/>
              </a:rPr>
              <a:t>Elektroneurografija</a:t>
            </a:r>
            <a:r>
              <a:rPr lang="en-GB" smtClean="0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1086</Words>
  <Application>Microsoft Office PowerPoint</Application>
  <PresentationFormat>On-screen Show (4:3)</PresentationFormat>
  <Paragraphs>172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Klinička kineziterapija kod periferne lezije n. facialisa</vt:lpstr>
      <vt:lpstr>Lezija nervus facialis</vt:lpstr>
      <vt:lpstr>Lezija nervus facialis</vt:lpstr>
      <vt:lpstr>Nervus facijalis</vt:lpstr>
      <vt:lpstr>Bellova paraliza facijalisa</vt:lpstr>
      <vt:lpstr>Anamneza</vt:lpstr>
      <vt:lpstr>Pregled fizioterapeuta</vt:lpstr>
      <vt:lpstr>PREGLED</vt:lpstr>
      <vt:lpstr>Elektrodijagnostički postupci</vt:lpstr>
      <vt:lpstr>Procena funkcionalnog stanja </vt:lpstr>
      <vt:lpstr>Ispitivanje mišićne snage MMT</vt:lpstr>
      <vt:lpstr>MMT treba da obuhvati sledeće mišiće</vt:lpstr>
      <vt:lpstr>Procena elastičnosti mekih tkiva</vt:lpstr>
      <vt:lpstr>Registrovanje patoloških sinkinezije</vt:lpstr>
      <vt:lpstr>ZADACI KINEZITERAPIJE:</vt:lpstr>
      <vt:lpstr>METODE KINEZITERAPIJE:</vt:lpstr>
      <vt:lpstr>Metode kineziterapije</vt:lpstr>
      <vt:lpstr>Metode kineziterapije</vt:lpstr>
      <vt:lpstr>PNF – primer 1.</vt:lpstr>
      <vt:lpstr>PNF – primer 2.</vt:lpstr>
      <vt:lpstr>PNF – primer 3.</vt:lpstr>
      <vt:lpstr>PNF – primer 4.</vt:lpstr>
      <vt:lpstr>PNF – primer 5.</vt:lpstr>
      <vt:lpstr>PNF – primer 6.</vt:lpstr>
      <vt:lpstr>PNF – primjer 7.</vt:lpstr>
      <vt:lpstr>PNF – primer 8.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Klinička kineziterapija kod periferne lezije n. facialisa</dc:title>
  <dc:creator>*</dc:creator>
  <cp:lastModifiedBy>*</cp:lastModifiedBy>
  <cp:revision>16</cp:revision>
  <dcterms:created xsi:type="dcterms:W3CDTF">2013-11-05T22:33:19Z</dcterms:created>
  <dcterms:modified xsi:type="dcterms:W3CDTF">2013-11-06T19:50:46Z</dcterms:modified>
</cp:coreProperties>
</file>