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42"/>
  </p:notesMasterIdLst>
  <p:sldIdLst>
    <p:sldId id="301" r:id="rId2"/>
    <p:sldId id="257" r:id="rId3"/>
    <p:sldId id="258" r:id="rId4"/>
    <p:sldId id="302" r:id="rId5"/>
    <p:sldId id="303" r:id="rId6"/>
    <p:sldId id="304" r:id="rId7"/>
    <p:sldId id="305" r:id="rId8"/>
    <p:sldId id="259" r:id="rId9"/>
    <p:sldId id="306" r:id="rId10"/>
    <p:sldId id="307" r:id="rId11"/>
    <p:sldId id="308" r:id="rId12"/>
    <p:sldId id="309" r:id="rId13"/>
    <p:sldId id="260" r:id="rId14"/>
    <p:sldId id="310" r:id="rId15"/>
    <p:sldId id="261" r:id="rId16"/>
    <p:sldId id="285" r:id="rId17"/>
    <p:sldId id="286" r:id="rId18"/>
    <p:sldId id="287" r:id="rId19"/>
    <p:sldId id="291" r:id="rId20"/>
    <p:sldId id="292" r:id="rId21"/>
    <p:sldId id="262" r:id="rId22"/>
    <p:sldId id="263" r:id="rId23"/>
    <p:sldId id="264" r:id="rId24"/>
    <p:sldId id="265" r:id="rId25"/>
    <p:sldId id="271" r:id="rId26"/>
    <p:sldId id="311" r:id="rId27"/>
    <p:sldId id="312" r:id="rId28"/>
    <p:sldId id="313" r:id="rId29"/>
    <p:sldId id="272" r:id="rId30"/>
    <p:sldId id="273" r:id="rId31"/>
    <p:sldId id="274" r:id="rId32"/>
    <p:sldId id="275" r:id="rId33"/>
    <p:sldId id="314" r:id="rId34"/>
    <p:sldId id="276" r:id="rId35"/>
    <p:sldId id="277" r:id="rId36"/>
    <p:sldId id="278" r:id="rId37"/>
    <p:sldId id="315" r:id="rId38"/>
    <p:sldId id="316" r:id="rId39"/>
    <p:sldId id="317" r:id="rId40"/>
    <p:sldId id="284" r:id="rId41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notesViewPr>
    <p:cSldViewPr snapToGrid="0">
      <p:cViewPr varScale="1">
        <p:scale>
          <a:sx n="58" d="100"/>
          <a:sy n="58" d="100"/>
        </p:scale>
        <p:origin x="-1770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1FCE10-6765-4B26-A00E-57754E3E6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784C9-F3F9-499B-815D-C03503F8C89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F0E55-9000-4F2A-81FF-A1EFBC780ED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2816-23C4-4D6F-A3C8-BC44F650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B10B-5405-4D23-A8A0-E54590621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21D0-C800-4B4F-9BE7-35BBD0FC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13538-2549-4A9A-879D-53519F2F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EDFC-3EF8-4E22-B8B2-3F9AFE7F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9DFDFF-6287-443D-8C4B-1906F628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B770-7FEF-4DDC-8C18-6AFD73476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3337-FF3E-4A6F-9ABD-7DD5C5C46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4BC1-729F-42C0-ABF8-23587A44D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F427A-6AC6-46CF-BC3F-CE8932A1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912E-921C-42E1-B996-D18D5F92A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A6CC8D-2632-4957-A06F-348631254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1228FA-4600-4C21-B14C-F74DA8385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3EB644-9404-44F6-87BF-73F26C798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C2C2C2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BEBE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5D5D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2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Kineziterapija kod oštećenja periferne cirkulacije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Trombophebitis - tromboza sa zapaljenjem vena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Tromboflebitis označava zapaljenje zida vena, pri čemu se ne zna da li tromb uzrok ili posledica zapaljenskog procesa</a:t>
            </a:r>
          </a:p>
          <a:p>
            <a:pPr eaLnBrk="1" hangingPunct="1"/>
            <a:r>
              <a:rPr lang="sr-Latn-CS" smtClean="0"/>
              <a:t>Na nozi se pipa jedna tvrda induracija, tj bolan, tvrd, zadebljali venski zid koji prominira iznad nivoa zapaljenskog procesa na koži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Phlebotrombosis - prisustvo tromba u venama</a:t>
            </a:r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72475" cy="4873625"/>
          </a:xfrm>
        </p:spPr>
        <p:txBody>
          <a:bodyPr/>
          <a:lstStyle/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Flebotromboza označava prisustvo tromba u venama bez postojanja zapaljenskog procesa</a:t>
            </a:r>
          </a:p>
          <a:p>
            <a:pPr eaLnBrk="1" hangingPunct="1"/>
            <a:r>
              <a:rPr lang="sr-Latn-CS" smtClean="0"/>
              <a:t>Tromb je labavo vezan za zid duboke vene</a:t>
            </a:r>
          </a:p>
          <a:p>
            <a:pPr eaLnBrk="1" hangingPunct="1"/>
            <a:r>
              <a:rPr lang="sr-Latn-CS" smtClean="0"/>
              <a:t>Velika opasnost od embolije pluća ili infarkt pluća</a:t>
            </a:r>
          </a:p>
          <a:p>
            <a:pPr eaLnBrk="1" hangingPunct="1"/>
            <a:r>
              <a:rPr lang="sr-Latn-CS" smtClean="0"/>
              <a:t>Flebotromboza nastaje usled venske staze, operacije karlične regije, hronične kardiopatije, dugog porođaja, carski rez i sl.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Phlebotrombosis - prisustvo tromba u venama</a:t>
            </a: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58188" cy="4873625"/>
          </a:xfrm>
        </p:spPr>
        <p:txBody>
          <a:bodyPr/>
          <a:lstStyle/>
          <a:p>
            <a:pPr eaLnBrk="1" hangingPunct="1"/>
            <a:r>
              <a:rPr lang="sr-Latn-CS" smtClean="0"/>
              <a:t>Klinička slika</a:t>
            </a:r>
          </a:p>
          <a:p>
            <a:pPr eaLnBrk="1" hangingPunct="1"/>
            <a:r>
              <a:rPr lang="sr-Latn-CS" smtClean="0"/>
              <a:t>Tromboze površnih vena su najčešće asimptomatska, ređe izazivaju bol, postoji lokalno crvenilo, toplina, osetlivost na dodir, može se palpirati trakasto zadebljanje, nema otoka</a:t>
            </a:r>
          </a:p>
          <a:p>
            <a:pPr eaLnBrk="1" hangingPunct="1"/>
            <a:r>
              <a:rPr lang="sr-Latn-CS" smtClean="0"/>
              <a:t>Tromboze dubokih vena - asimptomatska, otkiva se tek kao uzrok embolija pluća</a:t>
            </a:r>
          </a:p>
          <a:p>
            <a:pPr eaLnBrk="1" hangingPunct="1"/>
            <a:r>
              <a:rPr lang="sr-Latn-CS" smtClean="0"/>
              <a:t>Simptomi: bol, osetljivost na dodir, otok podkolenica</a:t>
            </a:r>
          </a:p>
          <a:p>
            <a:pPr eaLnBrk="1" hangingPunct="1"/>
            <a:r>
              <a:rPr lang="sr-Latn-CS" smtClean="0"/>
              <a:t>Dorzalna fleksija može izazvati bol</a:t>
            </a:r>
          </a:p>
          <a:p>
            <a:pPr eaLnBrk="1" hangingPunct="1"/>
            <a:r>
              <a:rPr lang="sr-Latn-CS" smtClean="0"/>
              <a:t>Promena koloriteta kože - u početku bledolividna kasnije ružičastocijanotična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BOLESTI LIMFNIH SUDOVA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None/>
              <a:defRPr/>
            </a:pPr>
            <a:r>
              <a:rPr lang="sr-Latn-CS">
                <a:latin typeface="+mj-lt"/>
              </a:rPr>
              <a:t>Obstruktivne</a:t>
            </a: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>
                <a:latin typeface="+mj-lt"/>
              </a:rPr>
              <a:t>Neupalni limfedem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Latn-CS">
                <a:latin typeface="+mj-lt"/>
              </a:rPr>
              <a:t>Upalni limfedem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sr-Latn-CS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r-Latn-CS" smtClean="0">
                <a:latin typeface="+mj-lt"/>
              </a:rPr>
              <a:t>Neopstruktivne</a:t>
            </a:r>
            <a:endParaRPr lang="sr-Latn-CS">
              <a:latin typeface="+mj-lt"/>
            </a:endParaRP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>
                <a:latin typeface="+mj-lt"/>
              </a:rPr>
              <a:t>Limfne fistule koje uzrokuje limfedem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Latn-CS">
                <a:latin typeface="+mj-lt"/>
              </a:rPr>
              <a:t>Ostala stanja koja uzrokuju limfedem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Bolesti limfnog sistema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58188" cy="4873625"/>
          </a:xfrm>
        </p:spPr>
        <p:txBody>
          <a:bodyPr/>
          <a:lstStyle/>
          <a:p>
            <a:pPr eaLnBrk="1" hangingPunct="1"/>
            <a:r>
              <a:rPr lang="sr-Latn-CS" smtClean="0"/>
              <a:t>Podrazumeva brojna organska opstruktivna i neopstruktivna oboljenja limfnih žlezdi</a:t>
            </a:r>
          </a:p>
          <a:p>
            <a:pPr eaLnBrk="1" hangingPunct="1"/>
            <a:r>
              <a:rPr lang="sr-Latn-CS" smtClean="0"/>
              <a:t>Simptomi zavise od stepena blokade limfnih puteva, starosti pacijenata, sekundarnih promena na koži</a:t>
            </a:r>
          </a:p>
          <a:p>
            <a:pPr eaLnBrk="1" hangingPunct="1"/>
            <a:r>
              <a:rPr lang="sr-Latn-CS" smtClean="0"/>
              <a:t>Prisutan je elastičan otok ekstremiteta koji obično počinje u predelu butine, spušta se na podkolenicu, stopalo i prste</a:t>
            </a:r>
          </a:p>
          <a:p>
            <a:pPr eaLnBrk="1" hangingPunct="1"/>
            <a:r>
              <a:rPr lang="sr-Latn-CS" smtClean="0"/>
              <a:t>Koža je zategnuta, sjajna, često pigmentisana</a:t>
            </a:r>
          </a:p>
          <a:p>
            <a:pPr eaLnBrk="1" hangingPunct="1"/>
            <a:r>
              <a:rPr lang="sr-Latn-CS" smtClean="0"/>
              <a:t>Boja kože varira od žute do tamne mrke (braon)</a:t>
            </a:r>
          </a:p>
          <a:p>
            <a:pPr eaLnBrk="1" hangingPunct="1"/>
            <a:r>
              <a:rPr lang="sr-Latn-CS" smtClean="0"/>
              <a:t>Tumori limfnih žlezda: limfangiomi i limfagiosarkomi</a:t>
            </a: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BOLESTI SITNIH KRVNIH SUDOVA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Autofit/>
          </a:bodyPr>
          <a:lstStyle/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sr-Latn-CS" sz="2000">
                <a:latin typeface="+mj-lt"/>
              </a:rPr>
              <a:t>Povećana </a:t>
            </a:r>
            <a:r>
              <a:rPr lang="sr-Latn-CS" sz="2000" smtClean="0">
                <a:latin typeface="+mj-lt"/>
              </a:rPr>
              <a:t>kr</a:t>
            </a:r>
            <a:r>
              <a:rPr lang="en-US" sz="2000" smtClean="0">
                <a:latin typeface="+mj-lt"/>
              </a:rPr>
              <a:t>h</a:t>
            </a:r>
            <a:r>
              <a:rPr lang="sr-Latn-CS" sz="2000" smtClean="0">
                <a:latin typeface="+mj-lt"/>
              </a:rPr>
              <a:t>kost </a:t>
            </a:r>
            <a:r>
              <a:rPr lang="sr-Latn-CS" sz="2000">
                <a:latin typeface="+mj-lt"/>
              </a:rPr>
              <a:t>sudova: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Infektivna purpura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Toksična purpura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Alergična purpura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Purpura uzrokovana avitaminozom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Von Willenbrand-ova bolest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Idiopatska purpura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sr-Latn-CS" sz="2000">
                <a:latin typeface="+mj-lt"/>
              </a:rPr>
              <a:t>Povećana propustljivost sudova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Osetljivost prema fizičkim agensima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Purpura kao posledica povećanog venskog pritiska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Hematogena purpura</a:t>
            </a:r>
          </a:p>
          <a:p>
            <a:pPr lvl="2" indent="-182880" algn="just" eaLnBrk="1" fontAlgn="auto" hangingPunct="1">
              <a:spcAft>
                <a:spcPts val="30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sr-Latn-CS" sz="2000">
                <a:latin typeface="+mj-lt"/>
              </a:rPr>
              <a:t>Promrzline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Kapilari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9888" y="1528763"/>
            <a:ext cx="8553450" cy="47767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smtClean="0"/>
              <a:t>Kapilarni zid se sastoji od jednog sloja endotelnih </a:t>
            </a:r>
            <a:r>
              <a:rPr lang="sr-Latn-CS" smtClean="0"/>
              <a:t>ć</a:t>
            </a:r>
            <a:r>
              <a:rPr lang="en-GB" smtClean="0"/>
              <a:t>elija i bazalne membrane. Izme</a:t>
            </a:r>
            <a:r>
              <a:rPr lang="sr-Latn-CS" smtClean="0"/>
              <a:t>đ</a:t>
            </a:r>
            <a:r>
              <a:rPr lang="en-GB" smtClean="0"/>
              <a:t>u endotelnih ćelija je endotelni prostor, koji je ispunjen cementnom supstancom. </a:t>
            </a:r>
            <a:endParaRPr lang="sr-Latn-CS" smtClean="0"/>
          </a:p>
          <a:p>
            <a:pPr algn="just" eaLnBrk="1" hangingPunct="1">
              <a:lnSpc>
                <a:spcPct val="90000"/>
              </a:lnSpc>
            </a:pPr>
            <a:r>
              <a:rPr lang="en-GB" smtClean="0"/>
              <a:t>Izme</a:t>
            </a:r>
            <a:r>
              <a:rPr lang="sr-Latn-CS" smtClean="0"/>
              <a:t>đ</a:t>
            </a:r>
            <a:r>
              <a:rPr lang="en-GB" smtClean="0"/>
              <a:t>u endotelnih ćelija nalaze se pore veličine 80-90 angstrema, koje povezuju unutrašnjost kapilara sa medjućelijskim prostorima. </a:t>
            </a:r>
            <a:endParaRPr lang="sr-Latn-CS" smtClean="0"/>
          </a:p>
          <a:p>
            <a:pPr algn="just" eaLnBrk="1" hangingPunct="1">
              <a:lnSpc>
                <a:spcPct val="90000"/>
              </a:lnSpc>
            </a:pPr>
            <a:r>
              <a:rPr lang="en-GB" smtClean="0"/>
              <a:t>Kroz ovako uzan lumen mogu samo pojedinačno da pro</a:t>
            </a:r>
            <a:r>
              <a:rPr lang="sr-Latn-CS" smtClean="0"/>
              <a:t>đ</a:t>
            </a:r>
            <a:r>
              <a:rPr lang="en-GB" smtClean="0"/>
              <a:t>u eritrociti.</a:t>
            </a:r>
            <a:endParaRPr lang="sr-Latn-CS" smtClean="0"/>
          </a:p>
          <a:p>
            <a:pPr algn="just" eaLnBrk="1" hangingPunct="1">
              <a:lnSpc>
                <a:spcPct val="90000"/>
              </a:lnSpc>
            </a:pPr>
            <a:r>
              <a:rPr lang="en-GB" smtClean="0"/>
              <a:t>U prekapilarima nalaze se sfinkteri koji se naizmenično stisnu i opuste oko 12 puta u minuti i na taj način uslovljavaju protočne udare. </a:t>
            </a:r>
            <a:endParaRPr lang="sr-Latn-CS" smtClean="0"/>
          </a:p>
          <a:p>
            <a:pPr algn="just" eaLnBrk="1" hangingPunct="1">
              <a:lnSpc>
                <a:spcPct val="90000"/>
              </a:lnSpc>
            </a:pPr>
            <a:r>
              <a:rPr lang="en-GB" smtClean="0"/>
              <a:t>Učestalost ovih vazomocija zavisi od potrebe kiseonika.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Transkapilarna izmena materija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 smtClean="0"/>
              <a:t>Transkapilarna izmena tečnosti, hranljivih materija, metaboličnih produkata i drugih materija izmedju intravazalnog i ekstravazalnog prostora moguća je kao: filtracija, difuzija i pinocitoza.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Filtracija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72475" cy="4873625"/>
          </a:xfrm>
        </p:spPr>
        <p:txBody>
          <a:bodyPr/>
          <a:lstStyle/>
          <a:p>
            <a:pPr eaLnBrk="1" hangingPunct="1"/>
            <a:endParaRPr lang="sr-Latn-CS" smtClean="0"/>
          </a:p>
          <a:p>
            <a:pPr eaLnBrk="1" hangingPunct="1"/>
            <a:r>
              <a:rPr lang="en-GB" smtClean="0"/>
              <a:t>Pod filtracijom se podrazumeva izmena tečnosti izme</a:t>
            </a:r>
            <a:r>
              <a:rPr lang="sr-Latn-CS" smtClean="0"/>
              <a:t>đ</a:t>
            </a:r>
            <a:r>
              <a:rPr lang="en-GB" smtClean="0"/>
              <a:t>u plazme i intersticijskog prostora. </a:t>
            </a:r>
            <a:endParaRPr lang="sr-Latn-CS" smtClean="0"/>
          </a:p>
          <a:p>
            <a:pPr eaLnBrk="1" hangingPunct="1"/>
            <a:r>
              <a:rPr lang="en-GB" smtClean="0"/>
              <a:t>Na ovu izmenu utiču kapilarni pritisak, pritisak intersticijske tečnosti i koloidno-osmotski pritisak u intravazalnom i ekstravazalnom prostoru. </a:t>
            </a:r>
            <a:endParaRPr lang="sr-Latn-CS" smtClean="0"/>
          </a:p>
          <a:p>
            <a:pPr eaLnBrk="1" hangingPunct="1"/>
            <a:r>
              <a:rPr lang="en-GB" smtClean="0"/>
              <a:t>Koloidno-osmostski pritisak u plazmi i intersticijelnoj tečnosti održavaju belančevine.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Difuzija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7175" y="1328738"/>
            <a:ext cx="7929563" cy="51450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sr-Latn-CS" smtClean="0"/>
          </a:p>
          <a:p>
            <a:pPr algn="just" eaLnBrk="1" hangingPunct="1">
              <a:lnSpc>
                <a:spcPct val="90000"/>
              </a:lnSpc>
            </a:pPr>
            <a:r>
              <a:rPr lang="en-GB" smtClean="0"/>
              <a:t>Difuzija predstavlja proces izmene hranljivih materija, kiseonika,</a:t>
            </a:r>
            <a:r>
              <a:rPr lang="sr-Latn-CS" smtClean="0"/>
              <a:t> </a:t>
            </a:r>
            <a:r>
              <a:rPr lang="en-GB" smtClean="0"/>
              <a:t>ugljendioksida, metaboličkih produkata i drugih materija topljivih u vodi i mastima kroz kapilarnu membranu. </a:t>
            </a:r>
            <a:endParaRPr lang="sr-Latn-CS" smtClean="0"/>
          </a:p>
          <a:p>
            <a:pPr algn="just" eaLnBrk="1" hangingPunct="1">
              <a:lnSpc>
                <a:spcPct val="90000"/>
              </a:lnSpc>
            </a:pPr>
            <a:r>
              <a:rPr lang="en-GB" smtClean="0"/>
              <a:t>Difuzija je upravno srazmerna razlici koncetracije na jednoj i drugoj strani kapilarne membrane. </a:t>
            </a:r>
            <a:endParaRPr lang="sr-Latn-CS" smtClean="0"/>
          </a:p>
          <a:p>
            <a:pPr algn="just" eaLnBrk="1" hangingPunct="1">
              <a:lnSpc>
                <a:spcPct val="90000"/>
              </a:lnSpc>
            </a:pPr>
            <a:r>
              <a:rPr lang="en-GB" smtClean="0"/>
              <a:t>Difuzija teče vrlo brzo.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Uvod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>
                <a:latin typeface="+mj-lt"/>
              </a:rPr>
              <a:t>Kao i kod svih sistema i organa čovekovog organizma, tako i kod perifernog krvotoka, kineziterapija pokazuje odgovarajuća pozitivna delovanja u smislu pokretanja cirkulacije, njenog ubrzanja i poboljšanja i boljeg snabdevanja organizma hranljivim materijama i kiseonikom.</a:t>
            </a: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endParaRPr lang="sr-Latn-CS">
              <a:latin typeface="+mj-lt"/>
            </a:endParaRP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>
                <a:latin typeface="+mj-lt"/>
              </a:rPr>
              <a:t>Nezavisno od uzroka, koji dovode do cirkulatornih poremećaja, medicinska gimnastika predstavlja nezamenljivo profilaktičko i terapijsko sredstvo, koje dovodi do uvećanja perifernog krvotoka, kroz širenje kapilarne mreže u zahvaćenim mišićima.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Pinocitoza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 smtClean="0"/>
              <a:t>Pinocitoza predst</a:t>
            </a:r>
            <a:r>
              <a:rPr lang="sr-Latn-CS" smtClean="0"/>
              <a:t>a</a:t>
            </a:r>
            <a:r>
              <a:rPr lang="en-GB" smtClean="0"/>
              <a:t>valja aktivan proces za koji je potrebna energija, gde endotelne ćelije primaju i prenose pojedine velike molekule s</a:t>
            </a:r>
            <a:r>
              <a:rPr lang="sr-Latn-CS" smtClean="0"/>
              <a:t>a</a:t>
            </a:r>
            <a:r>
              <a:rPr lang="en-GB" smtClean="0"/>
              <a:t> jedne srtrane kapilarne membrane na drugu. </a:t>
            </a:r>
            <a:endParaRPr lang="sr-Latn-CS" smtClean="0"/>
          </a:p>
          <a:p>
            <a:pPr eaLnBrk="1" hangingPunct="1"/>
            <a:r>
              <a:rPr lang="en-GB" smtClean="0"/>
              <a:t>Ovaj proces je u odnosu na filtraciju i difuziju daleko sporiji.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Dijagnostički postupci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2" algn="just" eaLnBrk="1" hangingPunct="1">
              <a:spcAft>
                <a:spcPts val="300"/>
              </a:spcAft>
              <a:defRPr/>
            </a:pPr>
            <a:endParaRPr lang="sr-Latn-CS" sz="1800" smtClean="0">
              <a:cs typeface="Times New Roman" pitchFamily="18" charset="0"/>
            </a:endParaRPr>
          </a:p>
          <a:p>
            <a:pPr lvl="2"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Neinvazivne metode</a:t>
            </a:r>
          </a:p>
          <a:p>
            <a:pPr lvl="2"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Poluinvezivne metode kod kojih se ubrizgava radioizotop u mišić</a:t>
            </a:r>
          </a:p>
          <a:p>
            <a:pPr lvl="2"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Invazivne metode</a:t>
            </a:r>
            <a:endParaRPr lang="en-US" smtClean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NEINVEZIVNE METODE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86750" cy="4873625"/>
          </a:xfrm>
        </p:spPr>
        <p:txBody>
          <a:bodyPr/>
          <a:lstStyle/>
          <a:p>
            <a:pPr lvl="2" eaLnBrk="1" hangingPunct="1"/>
            <a:r>
              <a:rPr lang="sr-Latn-CS" sz="2000" smtClean="0"/>
              <a:t>Inspekcija (boja, temperatura, integritet kože, nokti...)</a:t>
            </a:r>
          </a:p>
          <a:p>
            <a:pPr lvl="2" eaLnBrk="1" hangingPunct="1"/>
            <a:r>
              <a:rPr lang="sr-Latn-CS" sz="2000" smtClean="0"/>
              <a:t>Palpacija pulsa (a. dorsalis pedis, a. tibialis posterior, a. popliteae, a. femoralis)</a:t>
            </a:r>
          </a:p>
          <a:p>
            <a:pPr lvl="2" eaLnBrk="1" hangingPunct="1"/>
            <a:r>
              <a:rPr lang="sr-Latn-CS" sz="2000" smtClean="0"/>
              <a:t>Aulskutacija pulsa</a:t>
            </a:r>
          </a:p>
          <a:p>
            <a:pPr lvl="2" eaLnBrk="1" hangingPunct="1"/>
            <a:r>
              <a:rPr lang="sr-Latn-CS" sz="2000" smtClean="0"/>
              <a:t>Klaudikaciona distanca – na Trendmil traci pod nagibom od 12,5 i  brzinom 3,2 km/h ili po ravnom pri brzini od 100 m/min</a:t>
            </a:r>
          </a:p>
          <a:p>
            <a:pPr lvl="2" eaLnBrk="1" hangingPunct="1"/>
            <a:r>
              <a:rPr lang="sr-Latn-CS" sz="2000" smtClean="0"/>
              <a:t>Pletizmografska metoda beleži promenu volumena jednog dela ekstremiteta.</a:t>
            </a:r>
          </a:p>
          <a:p>
            <a:pPr lvl="2" eaLnBrk="1" hangingPunct="1"/>
            <a:r>
              <a:rPr lang="sr-Latn-CS" sz="2000" smtClean="0"/>
              <a:t>Oscilografija</a:t>
            </a:r>
          </a:p>
          <a:p>
            <a:pPr lvl="2" eaLnBrk="1" hangingPunct="1"/>
            <a:r>
              <a:rPr lang="sr-Latn-CS" sz="2000" smtClean="0"/>
              <a:t>Ultrazvuk – dopler sonografija je jedna od najvrednijih novijih </a:t>
            </a:r>
          </a:p>
          <a:p>
            <a:pPr lvl="2" eaLnBrk="1" hangingPunct="1"/>
            <a:r>
              <a:rPr lang="sr-Latn-CS" sz="2000" smtClean="0"/>
              <a:t>EKG (elektrokardiogram)</a:t>
            </a:r>
            <a:endParaRPr lang="en-US" sz="1800" smtClean="0"/>
          </a:p>
          <a:p>
            <a:pPr lvl="2" eaLnBrk="1" hangingPunct="1"/>
            <a:r>
              <a:rPr lang="sr-Latn-CS" sz="1800" smtClean="0"/>
              <a:t>Termometrija i termografija </a:t>
            </a:r>
            <a:endParaRPr lang="en-US" sz="1800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POLUINVAZIVNE METODE (RADIOIZOTOPSKE)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Pomoću izotopa (najčešće Xe</a:t>
            </a:r>
            <a:r>
              <a:rPr lang="en-US" baseline="30000" smtClean="0"/>
              <a:t>133</a:t>
            </a:r>
            <a:r>
              <a:rPr lang="en-US" smtClean="0"/>
              <a:t> i J</a:t>
            </a:r>
            <a:r>
              <a:rPr lang="en-US" baseline="30000" smtClean="0"/>
              <a:t>131</a:t>
            </a:r>
            <a:r>
              <a:rPr lang="en-US" smtClean="0"/>
              <a:t>) registruje se protok krvi u mišićima i u koži.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Invanzivne metode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86725" cy="4873625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Angiografsko ispitivanje je invazivna dijagnostička metoda koja predstavlja punkciju arterije i ubrizgavanje odgovarajućeg kontrasta. Ona je neophodna prilikom postavljanja indikacija za operativni zahvat.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Kineziterapija kod oštećenja periferne cirkulacije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Rehabilitacioni tim (angiolog, fizijatar, kardiolog, ortoped, neurolog, fizioterapeut)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U zavisnosti od stepena i lokalizacije okluzije u praksi se primenjuje nekoliko kineziterapijskih programa. 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Naj</a:t>
            </a:r>
            <a:r>
              <a:rPr lang="sl-SI" smtClean="0">
                <a:latin typeface="+mj-lt"/>
              </a:rPr>
              <a:t>češće</a:t>
            </a:r>
            <a:r>
              <a:rPr lang="sr-Latn-CS" smtClean="0">
                <a:latin typeface="+mj-lt"/>
              </a:rPr>
              <a:t> se aplikuju programi po Schoop-u, Ratschow-u, Schroder-u, Schmidke-u i Bürger-u.</a:t>
            </a:r>
            <a:endParaRPr lang="en-US" smtClean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Kineziterapija kod oštećenja periferne cirkulacije</a:t>
            </a:r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86750" cy="4873625"/>
          </a:xfrm>
        </p:spPr>
        <p:txBody>
          <a:bodyPr/>
          <a:lstStyle/>
          <a:p>
            <a:pPr eaLnBrk="1" hangingPunct="1"/>
            <a:r>
              <a:rPr lang="sr-Latn-CS" smtClean="0"/>
              <a:t>Neophodno je postaviti program koji bi obezbedio:</a:t>
            </a:r>
          </a:p>
          <a:p>
            <a:pPr eaLnBrk="1" hangingPunct="1"/>
            <a:r>
              <a:rPr lang="sr-Latn-CS" smtClean="0"/>
              <a:t>- svakodnevna kineziterapija u trajanju od 30 minuta</a:t>
            </a:r>
          </a:p>
          <a:p>
            <a:pPr eaLnBrk="1" hangingPunct="1"/>
            <a:r>
              <a:rPr lang="sr-Latn-CS" smtClean="0"/>
              <a:t>- intezitet treba da bude dovoljan i doziran</a:t>
            </a:r>
          </a:p>
          <a:p>
            <a:pPr eaLnBrk="1" hangingPunct="1"/>
            <a:r>
              <a:rPr lang="sr-Latn-CS" smtClean="0"/>
              <a:t>- u počektu opteretiti do pojave bola</a:t>
            </a:r>
          </a:p>
          <a:p>
            <a:pPr eaLnBrk="1" hangingPunct="1"/>
            <a:r>
              <a:rPr lang="sr-Latn-CS" smtClean="0"/>
              <a:t>- kaludikacione distance povećavati</a:t>
            </a:r>
          </a:p>
          <a:p>
            <a:pPr eaLnBrk="1" hangingPunct="1"/>
            <a:r>
              <a:rPr lang="sr-Latn-CS" smtClean="0"/>
              <a:t>- pauza između opterećenja od 2 - 3 minuta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Kineziterapija kod oštećenja periferne cirkulacije</a:t>
            </a:r>
            <a:endParaRPr lang="en-US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Kineziterapiju treba sprovoditi u:</a:t>
            </a:r>
          </a:p>
          <a:p>
            <a:pPr eaLnBrk="1" hangingPunct="1"/>
            <a:r>
              <a:rPr lang="sr-Latn-CS" smtClean="0"/>
              <a:t>- hospitalnim ustanovama</a:t>
            </a:r>
          </a:p>
          <a:p>
            <a:pPr eaLnBrk="1" hangingPunct="1"/>
            <a:r>
              <a:rPr lang="sr-Latn-CS" smtClean="0"/>
              <a:t>- specijalizovanim centrima za rehabilitaciju</a:t>
            </a:r>
          </a:p>
          <a:p>
            <a:pPr eaLnBrk="1" hangingPunct="1"/>
            <a:r>
              <a:rPr lang="sr-Latn-CS" smtClean="0"/>
              <a:t>- a kasnije i ambulantno</a:t>
            </a:r>
          </a:p>
          <a:p>
            <a:pPr eaLnBrk="1" hangingPunct="1"/>
            <a:r>
              <a:rPr lang="sr-Latn-CS" smtClean="0"/>
              <a:t>U hospitalnim uslovima tretman treba obaviti u toku 4 nedelje, jer se terapijski postupci mogu dozirati, kontrolisati i evaluirati</a:t>
            </a: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Kineziterapija kod oštećenja periferne cirkulacije</a:t>
            </a:r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Vežbe iz kompleksa kineziterapije obuhvataju:</a:t>
            </a:r>
          </a:p>
          <a:p>
            <a:pPr eaLnBrk="1" hangingPunct="1"/>
            <a:r>
              <a:rPr lang="sr-Latn-CS" smtClean="0"/>
              <a:t>- ciljane vežbe za ishemične mišiće ekstremiteta</a:t>
            </a:r>
          </a:p>
          <a:p>
            <a:pPr eaLnBrk="1" hangingPunct="1"/>
            <a:r>
              <a:rPr lang="sr-Latn-CS" smtClean="0"/>
              <a:t>- disajne vežbe</a:t>
            </a:r>
          </a:p>
          <a:p>
            <a:pPr eaLnBrk="1" hangingPunct="1"/>
            <a:r>
              <a:rPr lang="sr-Latn-CS" smtClean="0"/>
              <a:t>- kineziterapija u bazenu</a:t>
            </a:r>
          </a:p>
          <a:p>
            <a:pPr eaLnBrk="1" hangingPunct="1"/>
            <a:r>
              <a:rPr lang="sr-Latn-CS" smtClean="0"/>
              <a:t>- relaksacija</a:t>
            </a: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/>
                </a:solidFill>
              </a:rPr>
              <a:t>K</a:t>
            </a:r>
            <a:r>
              <a:rPr lang="sr-Latn-CS" smtClean="0">
                <a:solidFill>
                  <a:schemeClr val="tx1"/>
                </a:solidFill>
              </a:rPr>
              <a:t>ineziterapija po Schoop-u </a:t>
            </a:r>
            <a:br>
              <a:rPr lang="sr-Latn-CS" smtClean="0">
                <a:solidFill>
                  <a:schemeClr val="tx1"/>
                </a:solidFill>
              </a:rPr>
            </a:br>
            <a:r>
              <a:rPr lang="sr-Latn-CS" smtClean="0">
                <a:solidFill>
                  <a:schemeClr val="tx1"/>
                </a:solidFill>
              </a:rPr>
              <a:t>vežbe stopalima</a:t>
            </a:r>
            <a:endParaRPr lang="en-US" sz="36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01050" cy="4873625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1.	</a:t>
            </a:r>
            <a:r>
              <a:rPr lang="sr-Latn-CS" sz="2000" smtClean="0">
                <a:latin typeface="+mj-lt"/>
              </a:rPr>
              <a:t>Stopalo na podlozi – podizati prste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2.	</a:t>
            </a:r>
            <a:r>
              <a:rPr lang="sr-Latn-CS" sz="2000" smtClean="0">
                <a:latin typeface="+mj-lt"/>
              </a:rPr>
              <a:t>Stopalo na podlozi – podizati pete 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3.	</a:t>
            </a:r>
            <a:r>
              <a:rPr lang="sr-Latn-CS" sz="2000" smtClean="0">
                <a:latin typeface="+mj-lt"/>
              </a:rPr>
              <a:t>Stopalo na podlozi – naizmenično podizati prste i pete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4.	</a:t>
            </a:r>
            <a:r>
              <a:rPr lang="sr-Latn-CS" sz="2000" smtClean="0">
                <a:latin typeface="+mj-lt"/>
              </a:rPr>
              <a:t>Stopalo na podlozi – podizati prste, raširiti, skupiti i vratiti nazad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5.	</a:t>
            </a:r>
            <a:r>
              <a:rPr lang="sr-Latn-CS" sz="2000" smtClean="0">
                <a:latin typeface="+mj-lt"/>
              </a:rPr>
              <a:t>Stopalo na podlozi – podizati pete, raširiti i skupiti stopala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6.	</a:t>
            </a:r>
            <a:r>
              <a:rPr lang="sr-Latn-CS" sz="2000" smtClean="0">
                <a:latin typeface="+mj-lt"/>
              </a:rPr>
              <a:t>Stopalo na podlozi – podizati se na prste i pete u stranu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7.	</a:t>
            </a:r>
            <a:r>
              <a:rPr lang="sr-Latn-CS" sz="2000" smtClean="0">
                <a:latin typeface="+mj-lt"/>
              </a:rPr>
              <a:t>Stopalo na podlozi – podići prste jedne noge i ići u stranu prema peti suprotne noge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8.	</a:t>
            </a:r>
            <a:r>
              <a:rPr lang="sr-Latn-CS" sz="2000" smtClean="0">
                <a:latin typeface="+mj-lt"/>
              </a:rPr>
              <a:t>Ispružiti noge i vršiti kružne pokrete stopalima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9.	</a:t>
            </a:r>
            <a:r>
              <a:rPr lang="sr-Latn-CS" sz="2000" smtClean="0">
                <a:latin typeface="+mj-lt"/>
              </a:rPr>
              <a:t>Stopalo na podlozi – pokretati prste napred nazad</a:t>
            </a:r>
          </a:p>
          <a:p>
            <a:pPr algn="just" eaLnBrk="1" hangingPunct="1">
              <a:buFontTx/>
              <a:buNone/>
              <a:defRPr/>
            </a:pPr>
            <a:r>
              <a:rPr lang="sr-Latn-CS" sz="2000" smtClean="0">
                <a:latin typeface="+mj-lt"/>
                <a:cs typeface="Times New Roman" pitchFamily="18" charset="0"/>
              </a:rPr>
              <a:t>10.</a:t>
            </a:r>
            <a:r>
              <a:rPr lang="sr-Latn-CS" sz="2000" smtClean="0">
                <a:latin typeface="+mj-lt"/>
              </a:rPr>
              <a:t>Sedeći položaj: nogu flektiranu u zglobu kolena vući prema grudima, ispružiti je, stopalo vući prema sebi i vratiti natrag</a:t>
            </a:r>
          </a:p>
          <a:p>
            <a:pPr eaLnBrk="1" hangingPunct="1">
              <a:defRPr/>
            </a:pPr>
            <a:endParaRPr lang="en-US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PERIFERNA CIRKULACIJA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>
                <a:latin typeface="+mj-lt"/>
              </a:rPr>
              <a:t>NAJČEŠĆE BOLESTI </a:t>
            </a:r>
            <a:r>
              <a:rPr lang="en-US" smtClean="0">
                <a:latin typeface="+mj-lt"/>
              </a:rPr>
              <a:t>ARTERIJA</a:t>
            </a:r>
            <a:r>
              <a:rPr lang="sr-Latn-CS" smtClean="0">
                <a:latin typeface="+mj-lt"/>
              </a:rPr>
              <a:t> I ATRERIOLA</a:t>
            </a:r>
            <a:r>
              <a:rPr lang="en-US" smtClean="0">
                <a:latin typeface="+mj-lt"/>
              </a:rPr>
              <a:t> KOJE</a:t>
            </a:r>
            <a:r>
              <a:rPr lang="sr-Latn-CS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SREĆEMO </a:t>
            </a:r>
            <a:r>
              <a:rPr lang="en-US">
                <a:latin typeface="+mj-lt"/>
              </a:rPr>
              <a:t>U PRAKSI</a:t>
            </a:r>
            <a:r>
              <a:rPr lang="en-US" smtClean="0">
                <a:latin typeface="+mj-lt"/>
              </a:rPr>
              <a:t>:</a:t>
            </a:r>
            <a:endParaRPr lang="sr-Latn-CS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sr-Latn-CS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sr-Latn-CS" smtClean="0">
                <a:latin typeface="+mj-lt"/>
              </a:rPr>
              <a:t>F</a:t>
            </a:r>
            <a:r>
              <a:rPr lang="en-US" smtClean="0">
                <a:latin typeface="+mj-lt"/>
              </a:rPr>
              <a:t>unkcionaln</a:t>
            </a:r>
            <a:r>
              <a:rPr lang="sr-Latn-CS" smtClean="0">
                <a:latin typeface="+mj-lt"/>
              </a:rPr>
              <a:t>e: vazokonstriktorne i vazodilatorne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sr-Latn-CS" smtClean="0">
                <a:latin typeface="+mj-lt"/>
              </a:rPr>
              <a:t>Organske: okluzivne i neokluzivne</a:t>
            </a:r>
            <a:endParaRPr lang="en-US">
              <a:latin typeface="+mj-lt"/>
            </a:endParaRP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endParaRPr lang="sr-Latn-CS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 smtClean="0">
                <a:latin typeface="+mj-lt"/>
              </a:rPr>
              <a:t>Raynaud-ova bolest</a:t>
            </a: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 smtClean="0">
                <a:latin typeface="+mj-lt"/>
              </a:rPr>
              <a:t>Arteriosclerosis obliterans</a:t>
            </a:r>
          </a:p>
          <a:p>
            <a:pPr marL="274320" indent="-274320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 smtClean="0">
                <a:latin typeface="+mj-lt"/>
              </a:rPr>
              <a:t>Thrombangitis </a:t>
            </a:r>
            <a:r>
              <a:rPr lang="sr-Latn-CS">
                <a:latin typeface="+mj-lt"/>
              </a:rPr>
              <a:t>obliterans – Morbus Bürger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>
                <a:latin typeface="Tahoma" pitchFamily="34" charset="0"/>
              </a:rPr>
              <a:t> </a:t>
            </a:r>
            <a:r>
              <a:rPr lang="sr-Latn-CS" smtClean="0"/>
              <a:t>Indikacije </a:t>
            </a:r>
            <a:r>
              <a:rPr lang="sr-Latn-CS"/>
              <a:t>za trening po Schoop-u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Poremećaji venske cirkulacije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Poremećaji limfne cirkulacije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Proširene vene (varikozni sindrom)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Posttrombotična stanja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Insuficijencija venskih i limfnih sudova</a:t>
            </a:r>
            <a:endParaRPr lang="en-US" smtClean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/>
              <a:t>KINEZITERAPIJA PO </a:t>
            </a:r>
            <a:r>
              <a:rPr lang="sr-Latn-CS" smtClean="0"/>
              <a:t>SCHRODER-U</a:t>
            </a:r>
            <a:endParaRPr lang="en-US" b="1">
              <a:latin typeface="Tahoma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943850" cy="4873625"/>
          </a:xfrm>
        </p:spPr>
        <p:txBody>
          <a:bodyPr/>
          <a:lstStyle/>
          <a:p>
            <a:pPr lvl="2" algn="just" eaLnBrk="1" hangingPunct="1">
              <a:spcAft>
                <a:spcPts val="300"/>
              </a:spcAft>
              <a:buFontTx/>
              <a:buNone/>
              <a:defRPr/>
            </a:pPr>
            <a:endParaRPr lang="sr-Latn-CS" sz="2000" smtClean="0">
              <a:latin typeface="Tahoma" pitchFamily="34" charset="0"/>
            </a:endParaRPr>
          </a:p>
          <a:p>
            <a:pPr lvl="2"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Ležeća pozicija (na leđima). Saviti noge u zglobovima kolena i podizati karlicu;</a:t>
            </a:r>
          </a:p>
          <a:p>
            <a:pPr lvl="2"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Ležeći na leđima, flektirati noge u zglobovima kolena, natkolenicu vući ka grudima, ispružiti nogu u zglobu kolena, stopalo vući prema glavi i vratiti u početni položaj;</a:t>
            </a:r>
          </a:p>
          <a:p>
            <a:pPr lvl="2"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Čučnjevi – noge u zglobovima kolena ne treba flektirati do krajnjih amplituda;</a:t>
            </a:r>
          </a:p>
          <a:p>
            <a:pPr lvl="2"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Stajanje na prstima i hod</a:t>
            </a:r>
          </a:p>
          <a:p>
            <a:pPr eaLnBrk="1" hangingPunct="1">
              <a:buFontTx/>
              <a:buNone/>
              <a:defRPr/>
            </a:pPr>
            <a:endParaRPr lang="en-US" smtClean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Indikacije za kineziterapiju po Schroder-u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3" eaLnBrk="1" hangingPunct="1">
              <a:spcAft>
                <a:spcPts val="300"/>
              </a:spcAft>
              <a:defRPr/>
            </a:pPr>
            <a:endParaRPr lang="sr-Latn-CS" sz="2400" smtClean="0">
              <a:latin typeface="+mj-lt"/>
            </a:endParaRPr>
          </a:p>
          <a:p>
            <a:pPr lvl="3" eaLnBrk="1" hangingPunct="1">
              <a:spcAft>
                <a:spcPts val="300"/>
              </a:spcAft>
              <a:defRPr/>
            </a:pPr>
            <a:r>
              <a:rPr lang="sr-Latn-CS" sz="2400" smtClean="0">
                <a:latin typeface="+mj-lt"/>
              </a:rPr>
              <a:t>arterosclerosis obliterans</a:t>
            </a:r>
          </a:p>
          <a:p>
            <a:pPr lvl="3" eaLnBrk="1" hangingPunct="1">
              <a:spcAft>
                <a:spcPts val="300"/>
              </a:spcAft>
              <a:defRPr/>
            </a:pPr>
            <a:r>
              <a:rPr lang="sr-Latn-CS" sz="2400" smtClean="0">
                <a:latin typeface="+mj-lt"/>
              </a:rPr>
              <a:t>dijabetična angiopatija</a:t>
            </a:r>
          </a:p>
          <a:p>
            <a:pPr lvl="3" eaLnBrk="1" hangingPunct="1">
              <a:spcAft>
                <a:spcPts val="300"/>
              </a:spcAft>
              <a:defRPr/>
            </a:pPr>
            <a:r>
              <a:rPr lang="sr-Latn-CS" sz="2400" smtClean="0">
                <a:latin typeface="+mj-lt"/>
              </a:rPr>
              <a:t>stenoza aorte illiacalis</a:t>
            </a:r>
          </a:p>
          <a:p>
            <a:pPr lvl="3" eaLnBrk="1" hangingPunct="1">
              <a:spcAft>
                <a:spcPts val="300"/>
              </a:spcAft>
              <a:defRPr/>
            </a:pPr>
            <a:r>
              <a:rPr lang="sr-Latn-CS" sz="2400" smtClean="0">
                <a:latin typeface="+mj-lt"/>
              </a:rPr>
              <a:t>okluzija arterije illiace communis</a:t>
            </a:r>
          </a:p>
          <a:p>
            <a:pPr lvl="3" eaLnBrk="1" hangingPunct="1">
              <a:spcAft>
                <a:spcPts val="300"/>
              </a:spcAft>
              <a:defRPr/>
            </a:pPr>
            <a:r>
              <a:rPr lang="sr-Latn-CS" sz="2400" smtClean="0">
                <a:latin typeface="+mj-lt"/>
              </a:rPr>
              <a:t>okluzija arterije paplitealis</a:t>
            </a:r>
          </a:p>
          <a:p>
            <a:pPr lvl="3" eaLnBrk="1" hangingPunct="1">
              <a:spcAft>
                <a:spcPts val="300"/>
              </a:spcAft>
              <a:defRPr/>
            </a:pPr>
            <a:r>
              <a:rPr lang="sr-Latn-CS" sz="2400" smtClean="0">
                <a:latin typeface="+mj-lt"/>
              </a:rPr>
              <a:t>stanje nakon aorte – femoralnog By Pass-a</a:t>
            </a:r>
          </a:p>
          <a:p>
            <a:pPr eaLnBrk="1" hangingPunct="1">
              <a:defRPr/>
            </a:pPr>
            <a:endParaRPr lang="en-US" smtClean="0"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Kinezierapija po Schmidke-u</a:t>
            </a:r>
            <a:endParaRPr lang="en-US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Vežbe za gornje ekstremitete</a:t>
            </a:r>
          </a:p>
          <a:p>
            <a:pPr eaLnBrk="1" hangingPunct="1"/>
            <a:r>
              <a:rPr lang="sr-Latn-CS" smtClean="0"/>
              <a:t>Raširiti ruke, saviti u laktu, podići gore i istim redom ih vratiti</a:t>
            </a:r>
          </a:p>
          <a:p>
            <a:pPr eaLnBrk="1" hangingPunct="1"/>
            <a:r>
              <a:rPr lang="sr-Latn-CS" smtClean="0"/>
              <a:t>Vežbe se izvode u stojećem stavu, ruke se ne postavljaju u punoj vertikalnoj amplitudi</a:t>
            </a:r>
          </a:p>
          <a:p>
            <a:pPr lvl="1" eaLnBrk="1" hangingPunct="1"/>
            <a:endParaRPr lang="sr-Latn-CS" sz="2400" smtClean="0"/>
          </a:p>
          <a:p>
            <a:pPr lvl="1" eaLnBrk="1" hangingPunct="1"/>
            <a:r>
              <a:rPr lang="sr-Latn-CS" sz="2400" smtClean="0"/>
              <a:t>Indikacije za trening po Schmidke-u:</a:t>
            </a:r>
          </a:p>
          <a:p>
            <a:pPr eaLnBrk="1" hangingPunct="1"/>
            <a:r>
              <a:rPr lang="sr-Latn-CS" smtClean="0"/>
              <a:t>- funkcionalne angioneuropatije</a:t>
            </a:r>
          </a:p>
          <a:p>
            <a:pPr eaLnBrk="1" hangingPunct="1"/>
            <a:r>
              <a:rPr lang="sr-Latn-CS" smtClean="0"/>
              <a:t>- Morbus Raynaud</a:t>
            </a:r>
          </a:p>
          <a:p>
            <a:pPr eaLnBrk="1" hangingPunct="1"/>
            <a:r>
              <a:rPr lang="sr-Latn-CS" smtClean="0"/>
              <a:t>- akrocijanoza</a:t>
            </a:r>
          </a:p>
          <a:p>
            <a:pPr eaLnBrk="1" hangingPunct="1"/>
            <a:r>
              <a:rPr lang="sr-Latn-CS" smtClean="0"/>
              <a:t>- ostala vazospastična stanja</a:t>
            </a: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Kineziterapija po Ratschow-u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58188" cy="4873625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sr-Latn-CS" sz="2000" smtClean="0">
                <a:latin typeface="Tahoma" pitchFamily="34" charset="0"/>
              </a:rPr>
              <a:t> 	</a:t>
            </a:r>
            <a:r>
              <a:rPr lang="sr-Latn-CS" smtClean="0">
                <a:latin typeface="+mj-lt"/>
              </a:rPr>
              <a:t>U ležećem položaju noge se nalaze pod uglom od 45</a:t>
            </a:r>
            <a:r>
              <a:rPr lang="sr-Latn-CS" smtClean="0">
                <a:latin typeface="+mj-lt"/>
                <a:sym typeface="Symbol" pitchFamily="18" charset="2"/>
              </a:rPr>
              <a:t></a:t>
            </a:r>
            <a:r>
              <a:rPr lang="sr-Latn-CS" smtClean="0">
                <a:latin typeface="+mj-lt"/>
              </a:rPr>
              <a:t> do 60</a:t>
            </a:r>
            <a:r>
              <a:rPr lang="sr-Latn-CS" smtClean="0">
                <a:latin typeface="+mj-lt"/>
                <a:sym typeface="Symbol" pitchFamily="18" charset="2"/>
              </a:rPr>
              <a:t>.</a:t>
            </a:r>
            <a:r>
              <a:rPr lang="sr-Latn-CS" smtClean="0">
                <a:latin typeface="+mj-lt"/>
              </a:rPr>
              <a:t> Kružiti stopalima sve dok na vrhovima prstiju ne dođe do ishemije. Potom brzo sesti, a stopala ''ostaviti'' da vise iznad podloge dok ne dobiju normalnu crvenkastu boju (hiperemija jačeg stepena)</a:t>
            </a:r>
          </a:p>
          <a:p>
            <a:pPr lvl="3" algn="just" eaLnBrk="1" hangingPunct="1">
              <a:spcAft>
                <a:spcPts val="300"/>
              </a:spcAft>
              <a:defRPr/>
            </a:pPr>
            <a:r>
              <a:rPr lang="sr-Latn-CS" sz="2400" smtClean="0">
                <a:latin typeface="+mj-lt"/>
              </a:rPr>
              <a:t>Indikacije za trening po Ratschowu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arterosclerosis obliterans (periferni tip)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trombangitis obliterans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dijabetične angiopatije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svi okluzivni poremećaji na podkolenicama i stopalima</a:t>
            </a:r>
          </a:p>
          <a:p>
            <a:pPr eaLnBrk="1" hangingPunct="1">
              <a:defRPr/>
            </a:pPr>
            <a:endParaRPr lang="en-US" smtClean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/>
              <a:t>KINEZITERAPIJA PO </a:t>
            </a:r>
            <a:r>
              <a:rPr lang="sr-Latn-CS" smtClean="0"/>
              <a:t>BÜRGERU</a:t>
            </a:r>
            <a:endParaRPr lang="en-US" b="1"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Pacijent leži na leđima, noge su podignute do ugla od 60</a:t>
            </a:r>
            <a:r>
              <a:rPr lang="sr-Latn-CS" smtClean="0">
                <a:latin typeface="+mj-lt"/>
                <a:sym typeface="Symbol" pitchFamily="18" charset="2"/>
              </a:rPr>
              <a:t></a:t>
            </a:r>
            <a:r>
              <a:rPr lang="sr-Latn-CS" smtClean="0">
                <a:latin typeface="+mj-lt"/>
              </a:rPr>
              <a:t>. U tom položaju noge ostaju 30 sekundi do 3 minuta, odnosno dok se ne pojavi bledilo ili znaci ishemije. 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Čim stopala poblede, pacijent se uzdiže i seda na ivicu kreveta sa spuštenim nogama, dok ne pocrvene. Kad noge pocrvene ostaju u tom položaju još 1 minut.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Zatim pacijent ponovo leže u postelju stavljajući noge u horizontalan položaj tokom 5 minuta.</a:t>
            </a:r>
          </a:p>
          <a:p>
            <a:pPr algn="just" eaLnBrk="1" hangingPunct="1">
              <a:spcAft>
                <a:spcPts val="300"/>
              </a:spcAft>
              <a:defRPr/>
            </a:pPr>
            <a:r>
              <a:rPr lang="sr-Latn-CS" smtClean="0">
                <a:latin typeface="+mj-lt"/>
              </a:rPr>
              <a:t>Ovaj ciklus se ponavlja 5-6 puta u toku dana u razmaku od 1 časa.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/>
              <a:t>KINEZITERAPIJA PO </a:t>
            </a:r>
            <a:r>
              <a:rPr lang="sr-Latn-CS" smtClean="0"/>
              <a:t>BÜRGERU</a:t>
            </a:r>
            <a:endParaRPr lang="en-US"/>
          </a:p>
        </p:txBody>
      </p:sp>
      <p:pic>
        <p:nvPicPr>
          <p:cNvPr id="47107" name="Picture 11" descr="2a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30000" contrast="54000"/>
          </a:blip>
          <a:srcRect/>
          <a:stretch>
            <a:fillRect/>
          </a:stretch>
        </p:blipFill>
        <p:spPr>
          <a:xfrm>
            <a:off x="609600" y="2286000"/>
            <a:ext cx="3810000" cy="903288"/>
          </a:xfrm>
        </p:spPr>
      </p:pic>
      <p:pic>
        <p:nvPicPr>
          <p:cNvPr id="47108" name="Picture 13" descr="2c.bmp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lum bright="-36000" contrast="60000"/>
          </a:blip>
          <a:srcRect/>
          <a:stretch>
            <a:fillRect/>
          </a:stretch>
        </p:blipFill>
        <p:spPr>
          <a:xfrm>
            <a:off x="6248400" y="2205038"/>
            <a:ext cx="2209800" cy="1993900"/>
          </a:xfrm>
        </p:spPr>
      </p:pic>
      <p:pic>
        <p:nvPicPr>
          <p:cNvPr id="47109" name="Picture 12" descr="2b.bmp"/>
          <p:cNvPicPr>
            <a:picLocks noChangeAspect="1" noChangeArrowheads="1"/>
          </p:cNvPicPr>
          <p:nvPr/>
        </p:nvPicPr>
        <p:blipFill>
          <a:blip r:embed="rId4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1066800" y="3733800"/>
            <a:ext cx="26670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4" descr="2d.bmp"/>
          <p:cNvPicPr>
            <a:picLocks noChangeAspect="1" noChangeArrowheads="1"/>
          </p:cNvPicPr>
          <p:nvPr/>
        </p:nvPicPr>
        <p:blipFill>
          <a:blip r:embed="rId5" cstate="print">
            <a:lum bright="-36000" contrast="66000"/>
          </a:blip>
          <a:srcRect/>
          <a:stretch>
            <a:fillRect/>
          </a:stretch>
        </p:blipFill>
        <p:spPr bwMode="auto">
          <a:xfrm>
            <a:off x="5257800" y="4483100"/>
            <a:ext cx="373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Kineziterapija kod Claudicatio intermitens</a:t>
            </a:r>
            <a:endParaRPr lang="en-US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72475" cy="4873625"/>
          </a:xfrm>
        </p:spPr>
        <p:txBody>
          <a:bodyPr/>
          <a:lstStyle/>
          <a:p>
            <a:pPr eaLnBrk="1" hangingPunct="1"/>
            <a:r>
              <a:rPr lang="sr-Latn-CS" smtClean="0"/>
              <a:t>Preporučuju se intervalne vežbe u trajanju od 4 min i vrlo brzi hod u trajanju od pola sata</a:t>
            </a:r>
          </a:p>
          <a:p>
            <a:pPr eaLnBrk="1" hangingPunct="1"/>
            <a:r>
              <a:rPr lang="sr-Latn-CS" smtClean="0"/>
              <a:t>Napomena da se ne preporučuje maksimalna fleksija kukova i kolena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Kineziterpijski program se sprovodi kroz:</a:t>
            </a:r>
          </a:p>
          <a:p>
            <a:pPr eaLnBrk="1" hangingPunct="1"/>
            <a:r>
              <a:rPr lang="sr-Latn-CS" smtClean="0"/>
              <a:t>- vežbe u stojećem položaju</a:t>
            </a:r>
          </a:p>
          <a:p>
            <a:pPr eaLnBrk="1" hangingPunct="1"/>
            <a:r>
              <a:rPr lang="sr-Latn-CS" smtClean="0"/>
              <a:t>- vežbe hodanja</a:t>
            </a:r>
          </a:p>
          <a:p>
            <a:pPr eaLnBrk="1" hangingPunct="1"/>
            <a:r>
              <a:rPr lang="sr-Latn-CS" smtClean="0"/>
              <a:t>- vežbe u sedećem položaju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Kineziterapija kod oštećenja limfnog sistema</a:t>
            </a:r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43900" cy="4873625"/>
          </a:xfrm>
        </p:spPr>
        <p:txBody>
          <a:bodyPr/>
          <a:lstStyle/>
          <a:p>
            <a:pPr eaLnBrk="1" hangingPunct="1"/>
            <a:r>
              <a:rPr lang="sr-Latn-CS" smtClean="0"/>
              <a:t>Predlažu se sledeće procedure: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- manuelna masaža aksijlalnih ili ingvinalnih limfnih čvorova, a potom kontralateralni kvadranti trupa</a:t>
            </a:r>
          </a:p>
          <a:p>
            <a:pPr eaLnBrk="1" hangingPunct="1"/>
            <a:r>
              <a:rPr lang="sr-Latn-CS" smtClean="0"/>
              <a:t>- manuelna limfna drenaža (hvatom gnječenja) i homolateralnih kvadranata trupa</a:t>
            </a:r>
          </a:p>
          <a:p>
            <a:pPr eaLnBrk="1" hangingPunct="1"/>
            <a:r>
              <a:rPr lang="sr-Latn-CS" smtClean="0"/>
              <a:t>- elevacija ekstremiteta i stavljanje elastične poveske</a:t>
            </a:r>
          </a:p>
          <a:p>
            <a:pPr eaLnBrk="1" hangingPunct="1"/>
            <a:r>
              <a:rPr lang="sr-Latn-CS" smtClean="0"/>
              <a:t>- izometrijske kontrakcije mišića pod poveskom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Kineziterapija kod oštećenja limfnog sistema</a:t>
            </a:r>
            <a:endParaRPr lang="en-US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72450" cy="4873625"/>
          </a:xfrm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sr-Latn-CS" smtClean="0"/>
              <a:t>U praksi koristimo metod po Koffke-u koji je lako primenljiv u praksi, a ima dokazane fiziološke efekte na drenažu limfnog sistema.</a:t>
            </a:r>
          </a:p>
          <a:p>
            <a:pPr algn="just" eaLnBrk="1" hangingPunct="1">
              <a:spcAft>
                <a:spcPts val="300"/>
              </a:spcAft>
            </a:pPr>
            <a:r>
              <a:rPr lang="sr-Latn-CS" smtClean="0"/>
              <a:t>Ekstremitet se odigne od podloge za 45 stepeni, pa se podveže širokom manžetnom pod pritiskom od 8-13,3 kPa drži 45 sekundi, a nakon toga bez pritiska 15 sekundi. Ovaj postupak u toku 30-45 minuta se ponavlja više puta. Nakon ovog postupka stavlja se elastična poveska i izvode se izometrijske vežbe. Ceo ovaj postupak se ponavlja 3-4 puta u toku dana.</a:t>
            </a:r>
          </a:p>
          <a:p>
            <a:pPr algn="just" eaLnBrk="1" hangingPunct="1">
              <a:spcAft>
                <a:spcPts val="300"/>
              </a:spcAft>
            </a:pPr>
            <a:r>
              <a:rPr lang="sr-Latn-CS" smtClean="0"/>
              <a:t>Najefikasniji metod je primena Vacusac – vasculator terapije.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Morbus Raynaud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/>
          <a:lstStyle/>
          <a:p>
            <a:pPr eaLnBrk="1" hangingPunct="1"/>
            <a:r>
              <a:rPr lang="sr-Latn-CS" smtClean="0"/>
              <a:t>Ova bolest je primarni ili idiopatski oblik paroksizmalne cijanoze prstiju šaka zbog prekomerne reakcije distalnih arterija na vazospastične nadražaje</a:t>
            </a:r>
          </a:p>
          <a:p>
            <a:pPr eaLnBrk="1" hangingPunct="1"/>
            <a:r>
              <a:rPr lang="sr-Latn-CS" smtClean="0"/>
              <a:t>Etiologija: poremećaj funkcije simpatičkog nervnog sistema</a:t>
            </a:r>
          </a:p>
          <a:p>
            <a:pPr eaLnBrk="1" hangingPunct="1"/>
            <a:r>
              <a:rPr lang="sr-Latn-CS" smtClean="0"/>
              <a:t>Klinička slika: naizmenično menjanje bledila i cijanoze prstiju šake, koje nastaje usled izlaganja hladnoći ili uzbuđenju</a:t>
            </a:r>
          </a:p>
          <a:p>
            <a:pPr eaLnBrk="1" hangingPunct="1"/>
            <a:r>
              <a:rPr lang="sr-Latn-CS" smtClean="0"/>
              <a:t>Traje od nekoliko minuta do nekoliko sati i praćeni su bolom i ukočenošću prstiju</a:t>
            </a:r>
          </a:p>
          <a:p>
            <a:pPr eaLnBrk="1" hangingPunct="1"/>
            <a:r>
              <a:rPr lang="sr-Latn-CS" smtClean="0"/>
              <a:t>Po prestanku napada ostaje crvenilo i parestezije</a:t>
            </a:r>
          </a:p>
          <a:p>
            <a:pPr eaLnBrk="1" hangingPunct="1"/>
            <a:r>
              <a:rPr lang="sr-Latn-CS" smtClean="0"/>
              <a:t>Prognoza kod većine bolesnika je dobra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Vaskulator i hidroterapija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body" sz="half" idx="1"/>
          </p:nvPr>
        </p:nvGraphicFramePr>
        <p:xfrm>
          <a:off x="685800" y="2697163"/>
          <a:ext cx="3808413" cy="2682875"/>
        </p:xfrm>
        <a:graphic>
          <a:graphicData uri="http://schemas.openxmlformats.org/presentationml/2006/ole">
            <p:oleObj spid="_x0000_s1026" name="Document" r:id="rId3" imgW="4551840" imgH="3206880" progId="Word.Documen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705100"/>
          <a:ext cx="3808413" cy="2667000"/>
        </p:xfrm>
        <a:graphic>
          <a:graphicData uri="http://schemas.openxmlformats.org/presentationml/2006/ole">
            <p:oleObj spid="_x0000_s1027" name="Document" r:id="rId4" imgW="4551840" imgH="318816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Arteriosclerosis obliterans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72450" cy="4873625"/>
          </a:xfrm>
        </p:spPr>
        <p:txBody>
          <a:bodyPr/>
          <a:lstStyle/>
          <a:p>
            <a:pPr eaLnBrk="1" hangingPunct="1"/>
            <a:r>
              <a:rPr lang="sr-Latn-CS" smtClean="0"/>
              <a:t>Degenerativno oboljenje zida arterije koje dovodi do suženja lumena, najčešće tibijalnih i peronealnih</a:t>
            </a:r>
          </a:p>
          <a:p>
            <a:pPr eaLnBrk="1" hangingPunct="1"/>
            <a:r>
              <a:rPr lang="sr-Latn-CS" smtClean="0"/>
              <a:t>Simptomi direktno zavisi od veličine suženja</a:t>
            </a:r>
          </a:p>
          <a:p>
            <a:pPr eaLnBrk="1" hangingPunct="1"/>
            <a:r>
              <a:rPr lang="sr-Latn-CS" smtClean="0"/>
              <a:t>Etiologija: konstitucija, životno doba, pol, način života i ishrana (pušači, hiperholesterolemija)</a:t>
            </a:r>
          </a:p>
          <a:p>
            <a:pPr eaLnBrk="1" hangingPunct="1"/>
            <a:r>
              <a:rPr lang="sr-Latn-CS" smtClean="0"/>
              <a:t>Klinička slika: bol - claudicatio intermitens, pri hodu, u miru, u toku spavanja, kao spazam ili ubod</a:t>
            </a:r>
          </a:p>
          <a:p>
            <a:pPr eaLnBrk="1" hangingPunct="1"/>
            <a:r>
              <a:rPr lang="sr-Latn-CS" smtClean="0"/>
              <a:t>Parestezije i utrnulost stopala</a:t>
            </a:r>
          </a:p>
          <a:p>
            <a:pPr eaLnBrk="1" hangingPunct="1"/>
            <a:r>
              <a:rPr lang="sr-Latn-CS" smtClean="0"/>
              <a:t>Oslabljena pulsacija a. dorsalis pedis, a. popliteae i    a. tibialis posterior</a:t>
            </a:r>
          </a:p>
          <a:p>
            <a:pPr eaLnBrk="1" hangingPunct="1"/>
            <a:r>
              <a:rPr lang="sr-Latn-CS" smtClean="0"/>
              <a:t>Pozitivan Rašov test 90st i Birgerov test 45st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Trombangitis obliterans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86750" cy="4873625"/>
          </a:xfrm>
        </p:spPr>
        <p:txBody>
          <a:bodyPr/>
          <a:lstStyle/>
          <a:p>
            <a:pPr eaLnBrk="1" hangingPunct="1"/>
            <a:r>
              <a:rPr lang="sr-Latn-CS" smtClean="0"/>
              <a:t>Morbus B</a:t>
            </a:r>
            <a:r>
              <a:rPr lang="el-GR" smtClean="0"/>
              <a:t>ϋ</a:t>
            </a:r>
            <a:r>
              <a:rPr lang="sr-Latn-CS" smtClean="0"/>
              <a:t>rger - hronično zapaljensko-trombotično oboljenje arterija i vena donjih ektremiteta</a:t>
            </a:r>
          </a:p>
          <a:p>
            <a:pPr eaLnBrk="1" hangingPunct="1"/>
            <a:r>
              <a:rPr lang="sr-Latn-CS" smtClean="0"/>
              <a:t>Javlja se pretežno kod muškaraca 25-35 godina</a:t>
            </a:r>
          </a:p>
          <a:p>
            <a:pPr eaLnBrk="1" hangingPunct="1"/>
            <a:r>
              <a:rPr lang="sr-Latn-CS" smtClean="0"/>
              <a:t>Nepoznate etiologije, najčešće kod pušača</a:t>
            </a:r>
          </a:p>
          <a:p>
            <a:pPr eaLnBrk="1" hangingPunct="1"/>
            <a:r>
              <a:rPr lang="sr-Latn-CS" smtClean="0"/>
              <a:t>Patogeneza: promene u kolagenim vlaknima arterija</a:t>
            </a:r>
          </a:p>
          <a:p>
            <a:pPr eaLnBrk="1" hangingPunct="1"/>
            <a:r>
              <a:rPr lang="sr-Latn-CS" smtClean="0"/>
              <a:t>Klinička slika: promene se javljaju na površnim venama, šire se na arterije, dovode do tromboze, okluzije, nekroze tkiva i gangrene</a:t>
            </a:r>
          </a:p>
          <a:p>
            <a:pPr eaLnBrk="1" hangingPunct="1"/>
            <a:r>
              <a:rPr lang="sr-Latn-CS" smtClean="0"/>
              <a:t>Simptomi: osećaj hladnoće i težine u nogama, parestezije, pojava grčeva u mišićima</a:t>
            </a:r>
          </a:p>
          <a:p>
            <a:pPr eaLnBrk="1" hangingPunct="1"/>
            <a:endParaRPr lang="sr-Latn-C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Trombangitis obliterans</a:t>
            </a:r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43900" cy="4873625"/>
          </a:xfrm>
        </p:spPr>
        <p:txBody>
          <a:bodyPr/>
          <a:lstStyle/>
          <a:p>
            <a:pPr eaLnBrk="1" hangingPunct="1"/>
            <a:r>
              <a:rPr lang="sr-Latn-CS" smtClean="0"/>
              <a:t>Promene koloriteta kože - crvenilo, cijanoza i bledilo</a:t>
            </a:r>
          </a:p>
          <a:p>
            <a:pPr eaLnBrk="1" hangingPunct="1"/>
            <a:r>
              <a:rPr lang="sr-Latn-CS" smtClean="0"/>
              <a:t>Javlja se edem potkožnog tkiva, ulceracije i gangrena</a:t>
            </a:r>
          </a:p>
          <a:p>
            <a:pPr eaLnBrk="1" hangingPunct="1"/>
            <a:r>
              <a:rPr lang="sr-Latn-CS" smtClean="0"/>
              <a:t>Trofičke promene noktiju</a:t>
            </a:r>
          </a:p>
          <a:p>
            <a:pPr eaLnBrk="1" hangingPunct="1"/>
            <a:r>
              <a:rPr lang="sr-Latn-CS" smtClean="0"/>
              <a:t>Predispozicija infekcija i gangrena je vlažna</a:t>
            </a:r>
          </a:p>
          <a:p>
            <a:pPr eaLnBrk="1" hangingPunct="1"/>
            <a:r>
              <a:rPr lang="sr-Latn-CS" smtClean="0"/>
              <a:t>Dijagnoza se postavlja na osnovu: anamneze, palpacije, temperature kože(snižena), oscilometrije i angiografije</a:t>
            </a:r>
          </a:p>
          <a:p>
            <a:pPr eaLnBrk="1" hangingPunct="1"/>
            <a:r>
              <a:rPr lang="sr-Latn-CS" smtClean="0"/>
              <a:t>Lečenje se sastoji u sledećem:</a:t>
            </a:r>
          </a:p>
          <a:p>
            <a:pPr eaLnBrk="1" hangingPunct="1"/>
            <a:r>
              <a:rPr lang="sr-Latn-CS" smtClean="0"/>
              <a:t>Prestanak pušenje, aktivna kineziterapija, utopljavanje</a:t>
            </a:r>
          </a:p>
          <a:p>
            <a:pPr eaLnBrk="1" hangingPunct="1"/>
            <a:r>
              <a:rPr lang="sr-Latn-CS" smtClean="0"/>
              <a:t>Hirurško lečenje (bay pass)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Periferna cirkulacija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7245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mtClean="0"/>
              <a:t>NAJČEŠĆA OŠTEĆENJA VENSKOG SISTEMA </a:t>
            </a:r>
            <a:endParaRPr lang="sr-Latn-CS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r-Latn-CS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Latn-CS" smtClean="0"/>
              <a:t>Funkcionalna - venospazmi i  venoparalize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Latn-CS" smtClean="0"/>
              <a:t>Organska - okluzivne i neokluzivne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r-Latn-CS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mtClean="0">
                <a:latin typeface="+mj-lt"/>
              </a:rPr>
              <a:t>Proširene </a:t>
            </a:r>
            <a:r>
              <a:rPr lang="en-US">
                <a:latin typeface="+mj-lt"/>
              </a:rPr>
              <a:t>vene (Varices cruris)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Latn-CS">
                <a:latin typeface="+mj-lt"/>
              </a:rPr>
              <a:t>Tromboza sa zapaljenjem vena (Trombophlebitis)</a:t>
            </a:r>
          </a:p>
          <a:p>
            <a:pPr marL="274320" indent="-274320" algn="just" eaLnBrk="1" fontAlgn="auto" hangingPunct="1">
              <a:spcAft>
                <a:spcPts val="300"/>
              </a:spcAft>
              <a:buFont typeface="Wingdings"/>
              <a:buChar char=""/>
              <a:defRPr/>
            </a:pPr>
            <a:r>
              <a:rPr lang="sr-Latn-CS" smtClean="0">
                <a:latin typeface="+mj-lt"/>
              </a:rPr>
              <a:t>Prisustvo trombusa </a:t>
            </a:r>
            <a:r>
              <a:rPr lang="sr-Latn-CS">
                <a:latin typeface="+mj-lt"/>
              </a:rPr>
              <a:t>u venama (Phlebothrombosis)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Varices cruris - proširene vene</a:t>
            </a: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15325" cy="4873625"/>
          </a:xfrm>
        </p:spPr>
        <p:txBody>
          <a:bodyPr/>
          <a:lstStyle/>
          <a:p>
            <a:pPr eaLnBrk="1" hangingPunct="1"/>
            <a:r>
              <a:rPr lang="sr-Latn-CS" smtClean="0"/>
              <a:t>Nenormalno proširene i izdužene periferne vene</a:t>
            </a:r>
          </a:p>
          <a:p>
            <a:pPr eaLnBrk="1" hangingPunct="1"/>
            <a:r>
              <a:rPr lang="sr-Latn-CS" smtClean="0"/>
              <a:t>Osnovni faktor je insuficijencija valvula između  vena površnog i dubokog sistema</a:t>
            </a:r>
          </a:p>
          <a:p>
            <a:pPr eaLnBrk="1" hangingPunct="1"/>
            <a:r>
              <a:rPr lang="sr-Latn-CS" smtClean="0"/>
              <a:t>Klinička slika: proširene vene su zmijolike, vijugave, plavoljubičaste boje</a:t>
            </a:r>
          </a:p>
          <a:p>
            <a:pPr eaLnBrk="1" hangingPunct="1"/>
            <a:r>
              <a:rPr lang="sr-Latn-CS" smtClean="0"/>
              <a:t>Nakon dužeg pešačenja nastaje zamor, napetost, bol i grčevi u mišićima, pretibijalni otoci</a:t>
            </a:r>
          </a:p>
          <a:p>
            <a:pPr eaLnBrk="1" hangingPunct="1"/>
            <a:r>
              <a:rPr lang="sr-Latn-CS" smtClean="0"/>
              <a:t>Pored grčeva mišića, često se javljaju i bockanje, svrab i ekcematozne promene</a:t>
            </a:r>
          </a:p>
          <a:p>
            <a:pPr eaLnBrk="1" hangingPunct="1"/>
            <a:r>
              <a:rPr lang="sr-Latn-CS" smtClean="0"/>
              <a:t>Nelečeni variksi mogu dovesti do ulcis crurisa, hroničnih edema, flebitisa i varikoznog dermatitisa</a:t>
            </a:r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599</TotalTime>
  <Words>1905</Words>
  <Application>Microsoft Office PowerPoint</Application>
  <PresentationFormat>On-screen Show (4:3)</PresentationFormat>
  <Paragraphs>244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Times New Roman</vt:lpstr>
      <vt:lpstr>Arial</vt:lpstr>
      <vt:lpstr>Century Schoolbook</vt:lpstr>
      <vt:lpstr>Wingdings</vt:lpstr>
      <vt:lpstr>Wingdings 2</vt:lpstr>
      <vt:lpstr>Tahoma</vt:lpstr>
      <vt:lpstr>Symbol</vt:lpstr>
      <vt:lpstr>Oriel</vt:lpstr>
      <vt:lpstr>Microsoft Word Document</vt:lpstr>
      <vt:lpstr>Kineziterapija kod oštećenja periferne cirkulacije</vt:lpstr>
      <vt:lpstr>Uvod</vt:lpstr>
      <vt:lpstr>PERIFERNA CIRKULACIJA</vt:lpstr>
      <vt:lpstr>Morbus Raynaud</vt:lpstr>
      <vt:lpstr>Arteriosclerosis obliterans</vt:lpstr>
      <vt:lpstr>Trombangitis obliterans</vt:lpstr>
      <vt:lpstr>Trombangitis obliterans</vt:lpstr>
      <vt:lpstr>Periferna cirkulacija</vt:lpstr>
      <vt:lpstr>Varices cruris - proširene vene</vt:lpstr>
      <vt:lpstr>Trombophebitis - tromboza sa zapaljenjem vena</vt:lpstr>
      <vt:lpstr>Phlebotrombosis - prisustvo tromba u venama</vt:lpstr>
      <vt:lpstr>Phlebotrombosis - prisustvo tromba u venama</vt:lpstr>
      <vt:lpstr>BOLESTI LIMFNIH SUDOVA</vt:lpstr>
      <vt:lpstr>Bolesti limfnog sistema</vt:lpstr>
      <vt:lpstr>BOLESTI SITNIH KRVNIH SUDOVA</vt:lpstr>
      <vt:lpstr>Kapilari</vt:lpstr>
      <vt:lpstr>Transkapilarna izmena materija</vt:lpstr>
      <vt:lpstr>Filtracija</vt:lpstr>
      <vt:lpstr>Difuzija</vt:lpstr>
      <vt:lpstr>Pinocitoza</vt:lpstr>
      <vt:lpstr>Dijagnostički postupci</vt:lpstr>
      <vt:lpstr>NEINVEZIVNE METODE</vt:lpstr>
      <vt:lpstr>POLUINVAZIVNE METODE (RADIOIZOTOPSKE)</vt:lpstr>
      <vt:lpstr>Invanzivne metode</vt:lpstr>
      <vt:lpstr>Kineziterapija kod oštećenja periferne cirkulacije</vt:lpstr>
      <vt:lpstr>Kineziterapija kod oštećenja periferne cirkulacije</vt:lpstr>
      <vt:lpstr>Kineziterapija kod oštećenja periferne cirkulacije</vt:lpstr>
      <vt:lpstr>Kineziterapija kod oštećenja periferne cirkulacije</vt:lpstr>
      <vt:lpstr>Kineziterapija po Schoop-u  vežbe stopalima</vt:lpstr>
      <vt:lpstr> Indikacije za trening po Schoop-u</vt:lpstr>
      <vt:lpstr>KINEZITERAPIJA PO SCHRODER-U</vt:lpstr>
      <vt:lpstr>Indikacije za kineziterapiju po Schroder-u</vt:lpstr>
      <vt:lpstr>Kinezierapija po Schmidke-u</vt:lpstr>
      <vt:lpstr>Kineziterapija po Ratschow-u</vt:lpstr>
      <vt:lpstr>KINEZITERAPIJA PO BÜRGERU</vt:lpstr>
      <vt:lpstr>KINEZITERAPIJA PO BÜRGERU</vt:lpstr>
      <vt:lpstr>Kineziterapija kod Claudicatio intermitens</vt:lpstr>
      <vt:lpstr>Kineziterapija kod oštećenja limfnog sistema</vt:lpstr>
      <vt:lpstr>Kineziterapija kod oštećenja limfnog sistema</vt:lpstr>
      <vt:lpstr>Vaskulator i hidroterapija</vt:lpstr>
    </vt:vector>
  </TitlesOfParts>
  <Company>boox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Kineziterapija kod oštećenja  periferne cirkulacije</dc:title>
  <dc:creator>info</dc:creator>
  <cp:lastModifiedBy>Win7</cp:lastModifiedBy>
  <cp:revision>106</cp:revision>
  <dcterms:created xsi:type="dcterms:W3CDTF">2003-10-10T03:04:54Z</dcterms:created>
  <dcterms:modified xsi:type="dcterms:W3CDTF">2014-10-07T12:27:57Z</dcterms:modified>
</cp:coreProperties>
</file>