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4" r:id="rId17"/>
    <p:sldId id="272" r:id="rId18"/>
    <p:sldId id="275" r:id="rId19"/>
    <p:sldId id="276" r:id="rId20"/>
    <p:sldId id="278" r:id="rId21"/>
    <p:sldId id="280" r:id="rId22"/>
    <p:sldId id="279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513A3F-24BA-4AB9-B6FE-C42F82361C10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4109D5-AA0A-4A10-9BBD-3CA14F83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Klinička kineziterapija kod lezije perifernog motornog neurona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kod lezija PMN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Kineziterapija započinje upoznavanjem sa svim podacima iz medicinske dokumentacije</a:t>
            </a:r>
          </a:p>
          <a:p>
            <a:pPr>
              <a:buNone/>
            </a:pPr>
            <a:r>
              <a:rPr lang="sr-Latn-CS" smtClean="0"/>
              <a:t>Nakon toga sledi:</a:t>
            </a:r>
          </a:p>
          <a:p>
            <a:r>
              <a:rPr lang="sr-Latn-CS" smtClean="0"/>
              <a:t>Procena funkcionalnog stanja i sposobnosti</a:t>
            </a:r>
          </a:p>
          <a:p>
            <a:r>
              <a:rPr lang="sr-Latn-CS" smtClean="0"/>
              <a:t>Određivanje zadataka kineziterapije</a:t>
            </a:r>
          </a:p>
          <a:p>
            <a:r>
              <a:rPr lang="sr-Latn-CS" smtClean="0"/>
              <a:t>Izbor i primena metoda kineziterapije</a:t>
            </a:r>
          </a:p>
          <a:p>
            <a:pPr>
              <a:buNone/>
            </a:pPr>
            <a:r>
              <a:rPr lang="sr-Latn-CS" smtClean="0"/>
              <a:t>Na osnovu kliničke slike, kineziološke analize i karakteristika lezije PMN (tonus, trofika, senzibilitet, tetivni refleksi i patološki refleksi) određujemo preciznu lokalizaciju lezije nerva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axillaris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C5-C6</a:t>
            </a:r>
          </a:p>
          <a:p>
            <a:pPr>
              <a:buNone/>
            </a:pPr>
            <a:r>
              <a:rPr lang="sr-Latn-CS" smtClean="0"/>
              <a:t>Motorna vlakna inerviše:</a:t>
            </a:r>
          </a:p>
          <a:p>
            <a:r>
              <a:rPr lang="sr-Latn-CS" smtClean="0"/>
              <a:t>m. deltoideus</a:t>
            </a:r>
          </a:p>
          <a:p>
            <a:r>
              <a:rPr lang="sr-Latn-CS" smtClean="0"/>
              <a:t>m. teres minor</a:t>
            </a:r>
          </a:p>
          <a:p>
            <a:r>
              <a:rPr lang="sr-Latn-CS" smtClean="0"/>
              <a:t>Senzitivna vlakna inervišu kožu ramena iznad donjeg dela m. deltoideusa</a:t>
            </a:r>
          </a:p>
          <a:p>
            <a:r>
              <a:rPr lang="sr-Latn-CS" smtClean="0"/>
              <a:t>Lezija motornih vlakana onemogućava fleksiju, abdukciju, spoljnu rotaciju nadlakta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musculocutanei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C5-C6</a:t>
            </a:r>
          </a:p>
          <a:p>
            <a:pPr>
              <a:buNone/>
            </a:pPr>
            <a:r>
              <a:rPr lang="sr-Latn-CS" smtClean="0"/>
              <a:t>Motorna vlakna inerviše:</a:t>
            </a:r>
          </a:p>
          <a:p>
            <a:r>
              <a:rPr lang="sr-Latn-CS" smtClean="0"/>
              <a:t>m. biceps brachi</a:t>
            </a:r>
          </a:p>
          <a:p>
            <a:r>
              <a:rPr lang="sr-Latn-CS" smtClean="0"/>
              <a:t>m. brachialis</a:t>
            </a:r>
          </a:p>
          <a:p>
            <a:r>
              <a:rPr lang="sr-Latn-CS" smtClean="0"/>
              <a:t>m. coracobrachialis </a:t>
            </a:r>
          </a:p>
          <a:p>
            <a:r>
              <a:rPr lang="sr-Latn-CS" smtClean="0"/>
              <a:t>Senzitivna vlakna inervišu kožu prednje spoljne strane podlaktice</a:t>
            </a:r>
          </a:p>
          <a:p>
            <a:r>
              <a:rPr lang="sr-Latn-CS" smtClean="0"/>
              <a:t>Lezija motornih vlakana onemogućava fleksiju i supinacija podlakta</a:t>
            </a:r>
          </a:p>
          <a:p>
            <a:r>
              <a:rPr lang="sr-Latn-CS" smtClean="0"/>
              <a:t>Fleksija je moguća kada je podlaktica u srednjem položaju akcijom m. brachioradialis-a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radialis</a:t>
            </a:r>
            <a:endParaRPr lang="en-US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447800"/>
            <a:ext cx="6934200" cy="51816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radialis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mtClean="0">
                <a:cs typeface="Times New Roman" pitchFamily="18" charset="0"/>
              </a:rPr>
              <a:t>m.triceps brachi, </a:t>
            </a:r>
          </a:p>
          <a:p>
            <a:r>
              <a:rPr lang="sl-SI" smtClean="0">
                <a:cs typeface="Times New Roman" pitchFamily="18" charset="0"/>
              </a:rPr>
              <a:t>m. brachioradialis, </a:t>
            </a:r>
          </a:p>
          <a:p>
            <a:r>
              <a:rPr lang="sl-SI" smtClean="0">
                <a:cs typeface="Times New Roman" pitchFamily="18" charset="0"/>
              </a:rPr>
              <a:t>m. extensor carpi radialis longus, </a:t>
            </a:r>
          </a:p>
          <a:p>
            <a:r>
              <a:rPr lang="sl-SI" smtClean="0">
                <a:cs typeface="Times New Roman" pitchFamily="18" charset="0"/>
              </a:rPr>
              <a:t>m. extensor carpi radialis brevi, </a:t>
            </a:r>
          </a:p>
          <a:p>
            <a:r>
              <a:rPr lang="sl-SI" smtClean="0">
                <a:cs typeface="Times New Roman" pitchFamily="18" charset="0"/>
              </a:rPr>
              <a:t>m. extensor digitorum communis , </a:t>
            </a:r>
          </a:p>
          <a:p>
            <a:r>
              <a:rPr lang="sl-SI" smtClean="0">
                <a:cs typeface="Times New Roman" pitchFamily="18" charset="0"/>
              </a:rPr>
              <a:t>m. extensor digiti quinti proprius,</a:t>
            </a:r>
            <a:endParaRPr lang="en-GB" smtClean="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>
            <a:normAutofit/>
          </a:bodyPr>
          <a:lstStyle/>
          <a:p>
            <a:r>
              <a:rPr lang="sl-SI" smtClean="0">
                <a:cs typeface="Times New Roman" pitchFamily="18" charset="0"/>
              </a:rPr>
              <a:t>m. extensor carpi ulnaris, </a:t>
            </a:r>
          </a:p>
          <a:p>
            <a:r>
              <a:rPr lang="sl-SI" smtClean="0">
                <a:cs typeface="Times New Roman" pitchFamily="18" charset="0"/>
              </a:rPr>
              <a:t>m. supinator, </a:t>
            </a:r>
          </a:p>
          <a:p>
            <a:r>
              <a:rPr lang="sl-SI" smtClean="0">
                <a:cs typeface="Times New Roman" pitchFamily="18" charset="0"/>
              </a:rPr>
              <a:t>m.abductor pollicis longus, </a:t>
            </a:r>
          </a:p>
          <a:p>
            <a:r>
              <a:rPr lang="sl-SI" smtClean="0">
                <a:cs typeface="Times New Roman" pitchFamily="18" charset="0"/>
              </a:rPr>
              <a:t>m. extensor pollicis brevis, </a:t>
            </a:r>
          </a:p>
          <a:p>
            <a:r>
              <a:rPr lang="sl-SI" smtClean="0">
                <a:cs typeface="Times New Roman" pitchFamily="18" charset="0"/>
              </a:rPr>
              <a:t>m. extensor pollicis longus, </a:t>
            </a:r>
          </a:p>
          <a:p>
            <a:r>
              <a:rPr lang="sl-SI" smtClean="0">
                <a:cs typeface="Times New Roman" pitchFamily="18" charset="0"/>
              </a:rPr>
              <a:t>m. extensor indicis proprius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radialis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C6-C7-C8</a:t>
            </a:r>
          </a:p>
          <a:p>
            <a:r>
              <a:rPr lang="sr-Latn-CS" smtClean="0"/>
              <a:t>Senzitivna vlakna inervišu dorzalna strana nadlaktice, podlaktice i deo šake između palca i kažiprsta</a:t>
            </a:r>
          </a:p>
          <a:p>
            <a:r>
              <a:rPr lang="sr-Latn-CS" smtClean="0"/>
              <a:t>Lezija motornih vlakana onemogućava ekstenziju lakta, supinaciju podlakta, dorzalna fleksija šake, ekstenzija prstiju i abdukcija palca</a:t>
            </a:r>
          </a:p>
          <a:p>
            <a:endParaRPr lang="sr-Latn-CS" smtClean="0"/>
          </a:p>
          <a:p>
            <a:r>
              <a:rPr lang="sr-Latn-CS" smtClean="0"/>
              <a:t>,,VISEĆA ŠAKA” </a:t>
            </a:r>
            <a:endParaRPr lang="en-US" smtClean="0"/>
          </a:p>
          <a:p>
            <a:r>
              <a:rPr lang="en-US" smtClean="0"/>
              <a:t>,,</a:t>
            </a:r>
            <a:r>
              <a:rPr lang="sr-Latn-CS" smtClean="0"/>
              <a:t>PONEDELJNIČKA PARALIZA”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mediani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600200"/>
            <a:ext cx="4800600" cy="4572000"/>
          </a:xfrm>
        </p:spPr>
        <p:txBody>
          <a:bodyPr>
            <a:normAutofit/>
          </a:bodyPr>
          <a:lstStyle/>
          <a:p>
            <a:r>
              <a:rPr lang="sl-SI" smtClean="0">
                <a:cs typeface="Times New Roman" pitchFamily="18" charset="0"/>
              </a:rPr>
              <a:t>m. pronator teres, </a:t>
            </a:r>
          </a:p>
          <a:p>
            <a:r>
              <a:rPr lang="sl-SI" smtClean="0">
                <a:cs typeface="Times New Roman" pitchFamily="18" charset="0"/>
              </a:rPr>
              <a:t>m. flexor carpi radialis, </a:t>
            </a:r>
          </a:p>
          <a:p>
            <a:r>
              <a:rPr lang="sl-SI" smtClean="0">
                <a:cs typeface="Times New Roman" pitchFamily="18" charset="0"/>
              </a:rPr>
              <a:t>m. flexor digitorum superficia </a:t>
            </a:r>
          </a:p>
          <a:p>
            <a:r>
              <a:rPr lang="sl-SI" smtClean="0">
                <a:cs typeface="Times New Roman" pitchFamily="18" charset="0"/>
              </a:rPr>
              <a:t>m. flexor digitorum profundus</a:t>
            </a:r>
          </a:p>
          <a:p>
            <a:r>
              <a:rPr lang="sl-SI" smtClean="0">
                <a:cs typeface="Times New Roman" pitchFamily="18" charset="0"/>
              </a:rPr>
              <a:t>m. pronator quadratus </a:t>
            </a:r>
          </a:p>
          <a:p>
            <a:r>
              <a:rPr lang="sl-SI" smtClean="0">
                <a:cs typeface="Times New Roman" pitchFamily="18" charset="0"/>
              </a:rPr>
              <a:t>m. flexor pollicis long et brevis </a:t>
            </a:r>
          </a:p>
          <a:p>
            <a:r>
              <a:rPr lang="sl-SI" smtClean="0">
                <a:cs typeface="Times New Roman" pitchFamily="18" charset="0"/>
              </a:rPr>
              <a:t>m. abductor pollicis brevis</a:t>
            </a:r>
          </a:p>
          <a:p>
            <a:r>
              <a:rPr lang="sl-SI" smtClean="0">
                <a:cs typeface="Times New Roman" pitchFamily="18" charset="0"/>
              </a:rPr>
              <a:t>m. opponens pollicis </a:t>
            </a:r>
          </a:p>
          <a:p>
            <a:r>
              <a:rPr lang="sl-SI" smtClean="0">
                <a:cs typeface="Times New Roman" pitchFamily="18" charset="0"/>
              </a:rPr>
              <a:t>m. Lumbricales I i II </a:t>
            </a:r>
          </a:p>
          <a:p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3628" y="1600200"/>
            <a:ext cx="3364743" cy="45720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mediani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C6-C7-C8-TH1</a:t>
            </a:r>
          </a:p>
          <a:p>
            <a:r>
              <a:rPr lang="sr-Latn-CS" smtClean="0"/>
              <a:t>Senzitivna nervna vlakna inervišu palmarnu stranu šake, prva tri ipo prsta, dorzalne strane distalnih falangi II i III prsta</a:t>
            </a:r>
          </a:p>
          <a:p>
            <a:r>
              <a:rPr lang="sr-Latn-CS" smtClean="0"/>
              <a:t>Lezija motornih vlakana onemogućava  pronaciju podlakta, volarnu fleksiju, radijalnu devijaciju šake, fleksiju I, II i III prsta, addukciju i opoziciju palca</a:t>
            </a:r>
          </a:p>
          <a:p>
            <a:r>
              <a:rPr lang="sr-Latn-CS" smtClean="0"/>
              <a:t>,,PROPOVEDNIČKA </a:t>
            </a:r>
            <a:r>
              <a:rPr lang="sr-Latn-CS" smtClean="0"/>
              <a:t>ŠA</a:t>
            </a:r>
            <a:r>
              <a:rPr lang="sr-Latn-CS" smtClean="0"/>
              <a:t>KA</a:t>
            </a:r>
            <a:r>
              <a:rPr lang="sr-Latn-CS" smtClean="0"/>
              <a:t>”</a:t>
            </a:r>
          </a:p>
          <a:p>
            <a:r>
              <a:rPr lang="sr-Latn-CS" smtClean="0"/>
              <a:t>,,MAJMUNSKA ŠAKA”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ulnaris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Ovaj nerv ima korensko poreklo i</a:t>
            </a:r>
            <a:r>
              <a:rPr lang="sr-Latn-CS" smtClean="0"/>
              <a:t>z</a:t>
            </a:r>
            <a:r>
              <a:rPr lang="en-US" smtClean="0"/>
              <a:t> C</a:t>
            </a:r>
            <a:r>
              <a:rPr lang="sr-Latn-CS" smtClean="0"/>
              <a:t>8-</a:t>
            </a:r>
            <a:r>
              <a:rPr lang="en-US" smtClean="0"/>
              <a:t>Th1</a:t>
            </a:r>
            <a:endParaRPr lang="sr-Latn-CS" smtClean="0"/>
          </a:p>
          <a:p>
            <a:r>
              <a:rPr lang="sr-Latn-CS" smtClean="0"/>
              <a:t>Motorna nervna vlakna inervišu:</a:t>
            </a:r>
          </a:p>
          <a:p>
            <a:r>
              <a:rPr lang="en-US" smtClean="0"/>
              <a:t> m. fle</a:t>
            </a:r>
            <a:r>
              <a:rPr lang="sr-Latn-CS" smtClean="0"/>
              <a:t>x</a:t>
            </a:r>
            <a:r>
              <a:rPr lang="en-US" smtClean="0"/>
              <a:t>or </a:t>
            </a:r>
            <a:r>
              <a:rPr lang="sr-Latn-CS" smtClean="0"/>
              <a:t>carpi </a:t>
            </a:r>
            <a:r>
              <a:rPr lang="en-US" smtClean="0"/>
              <a:t>ulnaris</a:t>
            </a:r>
            <a:endParaRPr lang="sr-Latn-CS" smtClean="0"/>
          </a:p>
          <a:p>
            <a:r>
              <a:rPr lang="en-US" smtClean="0"/>
              <a:t>m. </a:t>
            </a:r>
            <a:r>
              <a:rPr lang="sr-Latn-CS" smtClean="0"/>
              <a:t>flexor, abductor et </a:t>
            </a:r>
            <a:r>
              <a:rPr lang="en-US" smtClean="0"/>
              <a:t>oppone</a:t>
            </a:r>
            <a:r>
              <a:rPr lang="sr-Latn-CS" smtClean="0"/>
              <a:t>n</a:t>
            </a:r>
            <a:r>
              <a:rPr lang="en-US" smtClean="0"/>
              <a:t>s dig. </a:t>
            </a:r>
            <a:r>
              <a:rPr lang="sr-Latn-CS" smtClean="0"/>
              <a:t>quinti </a:t>
            </a:r>
            <a:r>
              <a:rPr lang="en-US" smtClean="0"/>
              <a:t> </a:t>
            </a:r>
          </a:p>
          <a:p>
            <a:r>
              <a:rPr lang="en-US" smtClean="0"/>
              <a:t>m. fle</a:t>
            </a:r>
            <a:r>
              <a:rPr lang="sr-Latn-CS" smtClean="0"/>
              <a:t>x</a:t>
            </a:r>
            <a:r>
              <a:rPr lang="en-US" smtClean="0"/>
              <a:t>or digitorum profundus III et IV</a:t>
            </a:r>
            <a:endParaRPr lang="sr-Latn-CS" smtClean="0"/>
          </a:p>
          <a:p>
            <a:r>
              <a:rPr lang="en-US" smtClean="0"/>
              <a:t>m. fle</a:t>
            </a:r>
            <a:r>
              <a:rPr lang="sr-Latn-CS" smtClean="0"/>
              <a:t>x</a:t>
            </a:r>
            <a:r>
              <a:rPr lang="en-US" smtClean="0"/>
              <a:t>or pollicis brevis</a:t>
            </a:r>
            <a:endParaRPr lang="sr-Latn-CS" smtClean="0"/>
          </a:p>
          <a:p>
            <a:r>
              <a:rPr lang="sr-Latn-CS" smtClean="0"/>
              <a:t>m. adductor</a:t>
            </a:r>
            <a:r>
              <a:rPr lang="en-US" smtClean="0"/>
              <a:t> </a:t>
            </a:r>
            <a:r>
              <a:rPr lang="sr-Latn-CS" smtClean="0"/>
              <a:t>pollicis</a:t>
            </a:r>
          </a:p>
          <a:p>
            <a:r>
              <a:rPr lang="sr-Latn-CS" smtClean="0"/>
              <a:t>m. flexor pollicis brevis</a:t>
            </a:r>
          </a:p>
          <a:p>
            <a:r>
              <a:rPr lang="sr-Latn-CS" smtClean="0"/>
              <a:t>mm. lumbricales III i IV</a:t>
            </a:r>
          </a:p>
          <a:p>
            <a:r>
              <a:rPr lang="sr-Latn-CS" smtClean="0"/>
              <a:t>mm. interossei dorsales et volares</a:t>
            </a:r>
            <a:endParaRPr lang="en-US" smtClean="0"/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ulnaris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Senzitivna vlakna inervišu kožu u predelu ulnarne strane šake, domalog i malog prsta, unutrašnja strana podlaktice i nadlaktice</a:t>
            </a:r>
          </a:p>
          <a:p>
            <a:endParaRPr lang="sr-Latn-CS" smtClean="0"/>
          </a:p>
          <a:p>
            <a:r>
              <a:rPr lang="en-US" smtClean="0"/>
              <a:t>Klini</a:t>
            </a:r>
            <a:r>
              <a:rPr lang="sr-Latn-CS" smtClean="0"/>
              <a:t>č</a:t>
            </a:r>
            <a:r>
              <a:rPr lang="en-US" smtClean="0"/>
              <a:t>ka slika pokazuje da pacijent ne mo</a:t>
            </a:r>
            <a:r>
              <a:rPr lang="sr-Latn-CS" smtClean="0"/>
              <a:t>ž</a:t>
            </a:r>
            <a:r>
              <a:rPr lang="en-US" smtClean="0"/>
              <a:t>e da izvede slede</a:t>
            </a:r>
            <a:r>
              <a:rPr lang="sr-Latn-CS" smtClean="0"/>
              <a:t>ć</a:t>
            </a:r>
            <a:r>
              <a:rPr lang="en-US" smtClean="0"/>
              <a:t>e pokrete: </a:t>
            </a:r>
            <a:r>
              <a:rPr lang="sr-Latn-CS" smtClean="0"/>
              <a:t>volarna fleksija sa ulnarnom devijacijom, </a:t>
            </a:r>
            <a:r>
              <a:rPr lang="en-US" smtClean="0"/>
              <a:t> </a:t>
            </a:r>
            <a:r>
              <a:rPr lang="sr-Latn-CS" smtClean="0"/>
              <a:t>addukcija i</a:t>
            </a:r>
            <a:r>
              <a:rPr lang="en-US" smtClean="0"/>
              <a:t> abdukcije prstiju</a:t>
            </a:r>
            <a:r>
              <a:rPr lang="sr-Latn-CS" smtClean="0"/>
              <a:t>, fleksija IV i V prsta, adukcija palca i opozicija malog prsta, </a:t>
            </a:r>
          </a:p>
          <a:p>
            <a:r>
              <a:rPr lang="sr-Latn-CS" smtClean="0"/>
              <a:t>,,KANDŽASTE ŠAKE”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Gradacije oštećenja nerva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mtClean="0"/>
              <a:t>Neuropraxia</a:t>
            </a:r>
            <a:r>
              <a:rPr lang="sr-Latn-CS" smtClean="0"/>
              <a:t> (kontuzija nerva)</a:t>
            </a:r>
            <a:endParaRPr lang="en-US" smtClean="0"/>
          </a:p>
          <a:p>
            <a:pPr algn="just"/>
            <a:endParaRPr lang="sr-Latn-CS" smtClean="0"/>
          </a:p>
          <a:p>
            <a:pPr algn="just"/>
            <a:r>
              <a:rPr lang="en-US" smtClean="0"/>
              <a:t>Aksonotmesis</a:t>
            </a:r>
            <a:r>
              <a:rPr lang="sr-Latn-CS" smtClean="0"/>
              <a:t> (prekid aksona)</a:t>
            </a:r>
            <a:endParaRPr lang="en-US" smtClean="0"/>
          </a:p>
          <a:p>
            <a:pPr algn="just"/>
            <a:endParaRPr lang="sr-Latn-CS" smtClean="0"/>
          </a:p>
          <a:p>
            <a:pPr algn="just"/>
            <a:r>
              <a:rPr lang="en-US" smtClean="0"/>
              <a:t>Neurotmesis</a:t>
            </a:r>
            <a:r>
              <a:rPr lang="sr-Latn-CS" smtClean="0"/>
              <a:t> </a:t>
            </a:r>
            <a:r>
              <a:rPr lang="sr-Latn-CS" smtClean="0"/>
              <a:t>(potpuni </a:t>
            </a:r>
            <a:r>
              <a:rPr lang="sr-Latn-CS" smtClean="0"/>
              <a:t>prekid nerva)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Viseća i kandžasta šaka</a:t>
            </a:r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00200"/>
            <a:ext cx="3581399" cy="4572000"/>
          </a:xfrm>
          <a:noFill/>
        </p:spPr>
      </p:pic>
      <p:pic>
        <p:nvPicPr>
          <p:cNvPr id="6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52600"/>
            <a:ext cx="320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femoralis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l-SI" smtClean="0">
                <a:cs typeface="Times New Roman" pitchFamily="18" charset="0"/>
              </a:rPr>
              <a:t>m. iliopsoas </a:t>
            </a:r>
          </a:p>
          <a:p>
            <a:r>
              <a:rPr lang="sl-SI" smtClean="0">
                <a:cs typeface="Times New Roman" pitchFamily="18" charset="0"/>
              </a:rPr>
              <a:t>m. sartorius</a:t>
            </a:r>
          </a:p>
          <a:p>
            <a:r>
              <a:rPr lang="sl-SI" smtClean="0">
                <a:cs typeface="Times New Roman" pitchFamily="18" charset="0"/>
              </a:rPr>
              <a:t>m. pectineus</a:t>
            </a:r>
          </a:p>
          <a:p>
            <a:r>
              <a:rPr lang="sl-SI" smtClean="0">
                <a:cs typeface="Times New Roman" pitchFamily="18" charset="0"/>
              </a:rPr>
              <a:t>m. rectus femoris</a:t>
            </a:r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24000"/>
            <a:ext cx="3657600" cy="48006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femoralis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L2-L3-L4</a:t>
            </a:r>
          </a:p>
          <a:p>
            <a:r>
              <a:rPr lang="sr-Latn-CS" smtClean="0"/>
              <a:t>Senzitivna nervna vlakna inervišu kožu prednje i unutrašnje površine nadkolenice, unutrašnju stranu potkolenice i stopala</a:t>
            </a:r>
          </a:p>
          <a:p>
            <a:r>
              <a:rPr lang="sr-Latn-CS" smtClean="0"/>
              <a:t>Lezija motornih nervnih vlakana onemogućava fleksiju kuka i ekstenziju kolena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obturatorius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L2-L3-L4</a:t>
            </a:r>
          </a:p>
          <a:p>
            <a:pPr>
              <a:buNone/>
            </a:pPr>
            <a:r>
              <a:rPr lang="sr-Latn-CS" smtClean="0"/>
              <a:t>Motorna nervna vlakna inerviše:</a:t>
            </a:r>
          </a:p>
          <a:p>
            <a:r>
              <a:rPr lang="sr-Latn-CS" smtClean="0"/>
              <a:t>m. adductor, brevis et longus et magnus</a:t>
            </a:r>
          </a:p>
          <a:p>
            <a:r>
              <a:rPr lang="sr-Latn-CS" smtClean="0"/>
              <a:t>m. gracilis et m. obturatirius ext </a:t>
            </a:r>
          </a:p>
          <a:p>
            <a:r>
              <a:rPr lang="sr-Latn-CS" smtClean="0"/>
              <a:t>Senzitivna nervna vlakna inervišu kožu unutrašnjeg i srednjeg dela nadkolenice</a:t>
            </a:r>
          </a:p>
          <a:p>
            <a:r>
              <a:rPr lang="sr-Latn-CS" smtClean="0"/>
              <a:t>Lezija motornih vlakana onemogućava adukciju i spoljnu rotaciju nadkolenice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ishiadicus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l-SI" smtClean="0">
                <a:cs typeface="Times New Roman" pitchFamily="18" charset="0"/>
              </a:rPr>
              <a:t>m. semitendinosus</a:t>
            </a:r>
          </a:p>
          <a:p>
            <a:r>
              <a:rPr lang="sl-SI" smtClean="0">
                <a:cs typeface="Times New Roman" pitchFamily="18" charset="0"/>
              </a:rPr>
              <a:t>m. semimembranosus</a:t>
            </a:r>
          </a:p>
          <a:p>
            <a:r>
              <a:rPr lang="sl-SI" smtClean="0">
                <a:cs typeface="Times New Roman" pitchFamily="18" charset="0"/>
              </a:rPr>
              <a:t>m. biceps</a:t>
            </a:r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6729" y="1600200"/>
            <a:ext cx="3378541" cy="45720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peroneus communis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Latn-CS" smtClean="0">
                <a:cs typeface="Times New Roman" pitchFamily="18" charset="0"/>
              </a:rPr>
              <a:t>m. peroneus lon et bre </a:t>
            </a:r>
          </a:p>
          <a:p>
            <a:r>
              <a:rPr lang="sr-Latn-CS" smtClean="0">
                <a:cs typeface="Times New Roman" pitchFamily="18" charset="0"/>
              </a:rPr>
              <a:t>m.</a:t>
            </a:r>
            <a:r>
              <a:rPr lang="en-GB" smtClean="0">
                <a:cs typeface="Times New Roman" pitchFamily="18" charset="0"/>
              </a:rPr>
              <a:t> tibialis anterior</a:t>
            </a:r>
            <a:endParaRPr lang="sr-Latn-CS" smtClean="0">
              <a:cs typeface="Times New Roman" pitchFamily="18" charset="0"/>
            </a:endParaRPr>
          </a:p>
          <a:p>
            <a:r>
              <a:rPr lang="sr-Latn-CS" smtClean="0">
                <a:cs typeface="Times New Roman" pitchFamily="18" charset="0"/>
              </a:rPr>
              <a:t>m.</a:t>
            </a:r>
            <a:r>
              <a:rPr lang="en-GB" smtClean="0">
                <a:cs typeface="Times New Roman" pitchFamily="18" charset="0"/>
              </a:rPr>
              <a:t> extensor digitorum longus et brevis</a:t>
            </a:r>
            <a:endParaRPr lang="sr-Latn-CS" smtClean="0">
              <a:cs typeface="Times New Roman" pitchFamily="18" charset="0"/>
            </a:endParaRPr>
          </a:p>
          <a:p>
            <a:r>
              <a:rPr lang="sr-Latn-CS" smtClean="0">
                <a:cs typeface="Times New Roman" pitchFamily="18" charset="0"/>
              </a:rPr>
              <a:t>m. </a:t>
            </a:r>
            <a:r>
              <a:rPr lang="en-GB" smtClean="0">
                <a:cs typeface="Times New Roman" pitchFamily="18" charset="0"/>
              </a:rPr>
              <a:t>extensor hallucis longus</a:t>
            </a:r>
            <a:endParaRPr lang="sr-Latn-CS" smtClean="0">
              <a:cs typeface="Times New Roman" pitchFamily="18" charset="0"/>
            </a:endParaRPr>
          </a:p>
          <a:p>
            <a:r>
              <a:rPr lang="sr-Latn-CS" smtClean="0">
                <a:cs typeface="Times New Roman" pitchFamily="18" charset="0"/>
              </a:rPr>
              <a:t>m.</a:t>
            </a:r>
            <a:r>
              <a:rPr lang="en-GB" smtClean="0">
                <a:cs typeface="Times New Roman" pitchFamily="18" charset="0"/>
              </a:rPr>
              <a:t> peroneus tertius</a:t>
            </a:r>
            <a:r>
              <a:rPr lang="en-GB" smtClean="0"/>
              <a:t> </a:t>
            </a:r>
          </a:p>
          <a:p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3657600" cy="46482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peroneus communis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L4-L5-S1,2</a:t>
            </a:r>
          </a:p>
          <a:p>
            <a:r>
              <a:rPr lang="sr-Latn-CS" smtClean="0"/>
              <a:t>Motorne grane n. peroneus profundus i superficialis </a:t>
            </a:r>
          </a:p>
          <a:p>
            <a:r>
              <a:rPr lang="sr-Latn-CS" smtClean="0"/>
              <a:t>Senzitivna nervna vlakna inervišu kožu spoljna strana potkolenice i dorzalna strana stopala</a:t>
            </a:r>
          </a:p>
          <a:p>
            <a:r>
              <a:rPr lang="sr-Latn-CS" smtClean="0"/>
              <a:t>Lezija motornih nervnih vlakana onemogućava dorzalnu fleksiju, abdukciju i pronaciju stopala</a:t>
            </a:r>
          </a:p>
          <a:p>
            <a:r>
              <a:rPr lang="sr-Latn-CS" smtClean="0"/>
              <a:t>,,VISEĆE STOPALO”</a:t>
            </a:r>
          </a:p>
          <a:p>
            <a:r>
              <a:rPr lang="sr-Latn-CS" smtClean="0"/>
              <a:t>,,PETLOV HOD”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tibialis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pPr algn="just"/>
            <a:r>
              <a:rPr lang="sl-SI" smtClean="0">
                <a:cs typeface="Times New Roman" pitchFamily="18" charset="0"/>
              </a:rPr>
              <a:t>m.triceps surae</a:t>
            </a:r>
          </a:p>
          <a:p>
            <a:pPr algn="just"/>
            <a:r>
              <a:rPr lang="sl-SI" smtClean="0">
                <a:cs typeface="Times New Roman" pitchFamily="18" charset="0"/>
              </a:rPr>
              <a:t>m. tibialis posterior</a:t>
            </a:r>
            <a:endParaRPr lang="sl-SI" smtClean="0"/>
          </a:p>
          <a:p>
            <a:r>
              <a:rPr lang="sl-SI" smtClean="0">
                <a:cs typeface="Times New Roman" pitchFamily="18" charset="0"/>
              </a:rPr>
              <a:t>m. flexor digiti long et bre</a:t>
            </a:r>
          </a:p>
          <a:p>
            <a:r>
              <a:rPr lang="sl-SI" smtClean="0">
                <a:cs typeface="Times New Roman" pitchFamily="18" charset="0"/>
              </a:rPr>
              <a:t>m. popliteus</a:t>
            </a:r>
          </a:p>
          <a:p>
            <a:r>
              <a:rPr lang="sl-SI" smtClean="0">
                <a:cs typeface="Times New Roman" pitchFamily="18" charset="0"/>
              </a:rPr>
              <a:t>m. plantaris</a:t>
            </a:r>
          </a:p>
          <a:p>
            <a:r>
              <a:rPr lang="sl-SI" smtClean="0">
                <a:cs typeface="Times New Roman" pitchFamily="18" charset="0"/>
              </a:rPr>
              <a:t>mm. lumbriales  </a:t>
            </a:r>
            <a:endParaRPr lang="sl-SI" smtClean="0"/>
          </a:p>
          <a:p>
            <a:pPr algn="just"/>
            <a:r>
              <a:rPr lang="sl-SI" smtClean="0">
                <a:cs typeface="Times New Roman" pitchFamily="18" charset="0"/>
              </a:rPr>
              <a:t> m. interossei </a:t>
            </a:r>
            <a:endParaRPr lang="sl-SI" smtClean="0"/>
          </a:p>
          <a:p>
            <a:pPr algn="just"/>
            <a:r>
              <a:rPr lang="sl-SI" smtClean="0">
                <a:cs typeface="Times New Roman" pitchFamily="18" charset="0"/>
              </a:rPr>
              <a:t>m. flexor hallucis longus et brevis</a:t>
            </a:r>
          </a:p>
          <a:p>
            <a:endParaRPr lang="en-US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0"/>
            <a:ext cx="3429000" cy="480060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Laesio nervi tibialis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Potiče od vlakana korenova iz L4-L5-S1,2,3</a:t>
            </a:r>
          </a:p>
          <a:p>
            <a:r>
              <a:rPr lang="sr-Latn-CS" smtClean="0"/>
              <a:t>Senzitivna nervna vlakna inervišu kožu zadnja spoljna strane potkolenice, koleni i skočni zgob, medijalnu i lateralnu stranu stopala</a:t>
            </a:r>
          </a:p>
          <a:p>
            <a:r>
              <a:rPr lang="sr-Latn-CS" smtClean="0"/>
              <a:t>Lezija motornih nervnih vlakana onemogućava plantarnu fleksiju, supinacije i adukcije stopala</a:t>
            </a:r>
          </a:p>
          <a:p>
            <a:endParaRPr lang="sr-Latn-CS" smtClean="0"/>
          </a:p>
          <a:p>
            <a:r>
              <a:rPr lang="sr-Latn-CS" smtClean="0"/>
              <a:t>,,KANDŽASTO STOPALO</a:t>
            </a:r>
            <a:r>
              <a:rPr lang="sr-Latn-CS" smtClean="0"/>
              <a:t>”</a:t>
            </a:r>
          </a:p>
          <a:p>
            <a:r>
              <a:rPr lang="sr-Latn-CS" smtClean="0"/>
              <a:t>,,STEP HOD”</a:t>
            </a:r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funkcionalnih stanja i sposobnosti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 algn="just"/>
            <a:r>
              <a:rPr lang="en-GB" sz="2400" smtClean="0">
                <a:latin typeface="+mj-lt"/>
              </a:rPr>
              <a:t>registrovanje trofičkih i cirkularnih smetnji,</a:t>
            </a:r>
          </a:p>
          <a:p>
            <a:pPr lvl="2" algn="just"/>
            <a:r>
              <a:rPr lang="en-GB" sz="2400" smtClean="0">
                <a:latin typeface="+mj-lt"/>
              </a:rPr>
              <a:t>analiza statike,</a:t>
            </a:r>
          </a:p>
          <a:p>
            <a:pPr lvl="2" algn="just"/>
            <a:r>
              <a:rPr lang="en-GB" sz="2400" smtClean="0">
                <a:latin typeface="+mj-lt"/>
              </a:rPr>
              <a:t>ispitivanje mišićne snage,</a:t>
            </a:r>
          </a:p>
          <a:p>
            <a:pPr lvl="2" algn="just"/>
            <a:r>
              <a:rPr lang="en-GB" sz="2400" smtClean="0">
                <a:latin typeface="+mj-lt"/>
              </a:rPr>
              <a:t>ispitivanje obima pokreta u zglobovima,</a:t>
            </a:r>
          </a:p>
          <a:p>
            <a:pPr lvl="2" algn="just"/>
            <a:r>
              <a:rPr lang="en-GB" sz="2400" smtClean="0">
                <a:latin typeface="+mj-lt"/>
              </a:rPr>
              <a:t>ispitivanje senzibiliteta,</a:t>
            </a:r>
          </a:p>
          <a:p>
            <a:pPr lvl="2" algn="just"/>
            <a:r>
              <a:rPr lang="en-GB" sz="2400" smtClean="0">
                <a:latin typeface="+mj-lt"/>
              </a:rPr>
              <a:t>merenje obima ekstremiteta,</a:t>
            </a:r>
          </a:p>
          <a:p>
            <a:pPr lvl="2" algn="just"/>
            <a:r>
              <a:rPr lang="en-GB" sz="2400" smtClean="0">
                <a:latin typeface="+mj-lt"/>
              </a:rPr>
              <a:t>merenje dužine ekstremiteta,</a:t>
            </a:r>
          </a:p>
          <a:p>
            <a:pPr lvl="2" algn="just"/>
            <a:r>
              <a:rPr lang="en-GB" sz="2400" smtClean="0">
                <a:latin typeface="+mj-lt"/>
              </a:rPr>
              <a:t>analiza dinamike.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neurapraxia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>
              <a:latin typeface="+mj-lt"/>
            </a:endParaRPr>
          </a:p>
          <a:p>
            <a:r>
              <a:rPr lang="en-GB" smtClean="0">
                <a:latin typeface="+mj-lt"/>
              </a:rPr>
              <a:t>Neurapraksija (kontuzija nerva) ne stvara prekid aksona, prisutna je pareza, parcijalna </a:t>
            </a:r>
            <a:r>
              <a:rPr lang="sr-Latn-CS" smtClean="0">
                <a:latin typeface="+mj-lt"/>
              </a:rPr>
              <a:t>ED</a:t>
            </a:r>
            <a:r>
              <a:rPr lang="en-GB" smtClean="0">
                <a:latin typeface="+mj-lt"/>
              </a:rPr>
              <a:t>R, EMG produžena inserciona aktivnost, redukcija trase, a oporavak je za šest nedelja.</a:t>
            </a:r>
            <a:endParaRPr lang="sr-Latn-CS" smtClean="0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GB" sz="2400" smtClean="0">
                <a:latin typeface="+mj-lt"/>
              </a:rPr>
              <a:t>očuvanje fiziološkog obima pokreta u zglobovima,</a:t>
            </a:r>
          </a:p>
          <a:p>
            <a:pPr lvl="2"/>
            <a:r>
              <a:rPr lang="en-GB" sz="2400" smtClean="0">
                <a:latin typeface="+mj-lt"/>
              </a:rPr>
              <a:t>povećanje-obnova punog obima pokreta kod kontraktura,</a:t>
            </a:r>
          </a:p>
          <a:p>
            <a:pPr lvl="2"/>
            <a:r>
              <a:rPr lang="en-GB" sz="2400" smtClean="0">
                <a:latin typeface="+mj-lt"/>
              </a:rPr>
              <a:t>očuvanje motorne šeme,</a:t>
            </a:r>
          </a:p>
          <a:p>
            <a:pPr lvl="2"/>
            <a:r>
              <a:rPr lang="en-GB" sz="2400" smtClean="0">
                <a:latin typeface="+mj-lt"/>
              </a:rPr>
              <a:t>stimulacija </a:t>
            </a:r>
            <a:r>
              <a:rPr lang="en-GB" sz="2400" smtClean="0">
                <a:latin typeface="+mj-lt"/>
              </a:rPr>
              <a:t>funkcije paretičnih i paralitičnih mišića,</a:t>
            </a:r>
          </a:p>
          <a:p>
            <a:pPr lvl="2"/>
            <a:r>
              <a:rPr lang="en-GB" sz="2400" smtClean="0">
                <a:latin typeface="+mj-lt"/>
              </a:rPr>
              <a:t>jačanje snage oslabljenih mišića,</a:t>
            </a:r>
          </a:p>
          <a:p>
            <a:pPr lvl="2"/>
            <a:r>
              <a:rPr lang="en-GB" sz="2400" smtClean="0">
                <a:latin typeface="+mj-lt"/>
              </a:rPr>
              <a:t>jačanje mišića koji nisu zahvaćeni lezijom PNM-a,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GB" sz="2400" smtClean="0">
                <a:latin typeface="+mj-lt"/>
              </a:rPr>
              <a:t>poboljšanje cirkulacije i trofike,</a:t>
            </a:r>
          </a:p>
          <a:p>
            <a:pPr lvl="2"/>
            <a:r>
              <a:rPr lang="en-GB" sz="2400" smtClean="0">
                <a:latin typeface="+mj-lt"/>
              </a:rPr>
              <a:t>sprečavanje nastanka edema,</a:t>
            </a:r>
          </a:p>
          <a:p>
            <a:pPr lvl="2"/>
            <a:r>
              <a:rPr lang="en-GB" sz="2400" smtClean="0">
                <a:latin typeface="+mj-lt"/>
              </a:rPr>
              <a:t>sprečavanje dekalcifikacije kostiju,</a:t>
            </a:r>
          </a:p>
          <a:p>
            <a:pPr lvl="2"/>
            <a:r>
              <a:rPr lang="en-GB" sz="2400" smtClean="0">
                <a:latin typeface="+mj-lt"/>
              </a:rPr>
              <a:t>sprečavanje zaostatka u rastu ekstremiteta,</a:t>
            </a:r>
          </a:p>
          <a:p>
            <a:pPr lvl="2"/>
            <a:r>
              <a:rPr lang="en-GB" sz="2400" smtClean="0">
                <a:latin typeface="+mj-lt"/>
              </a:rPr>
              <a:t>obnova senzibiliteta, </a:t>
            </a:r>
          </a:p>
          <a:p>
            <a:pPr lvl="2"/>
            <a:r>
              <a:rPr lang="en-GB" sz="2400" smtClean="0">
                <a:latin typeface="+mj-lt"/>
              </a:rPr>
              <a:t>reedukacija motornih funkcija.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sr-Latn-CS" sz="2400" smtClean="0">
                <a:latin typeface="+mj-lt"/>
              </a:rPr>
              <a:t>p</a:t>
            </a:r>
            <a:r>
              <a:rPr lang="en-GB" sz="2400" smtClean="0">
                <a:latin typeface="+mj-lt"/>
              </a:rPr>
              <a:t>ozicioniranje</a:t>
            </a:r>
            <a:r>
              <a:rPr lang="sr-Latn-CS" sz="2400" smtClean="0">
                <a:latin typeface="+mj-lt"/>
              </a:rPr>
              <a:t> i </a:t>
            </a:r>
            <a:r>
              <a:rPr lang="en-GB" sz="2400" smtClean="0"/>
              <a:t>elevacija </a:t>
            </a:r>
            <a:r>
              <a:rPr lang="en-GB" sz="2400" smtClean="0">
                <a:latin typeface="+mj-lt"/>
              </a:rPr>
              <a:t>oduzetih </a:t>
            </a:r>
            <a:r>
              <a:rPr lang="en-GB" sz="2400" smtClean="0">
                <a:latin typeface="+mj-lt"/>
              </a:rPr>
              <a:t>telesnih segmenata </a:t>
            </a:r>
            <a:r>
              <a:rPr lang="en-GB" sz="2400" smtClean="0">
                <a:latin typeface="+mj-lt"/>
              </a:rPr>
              <a:t>,</a:t>
            </a:r>
            <a:endParaRPr lang="en-GB" sz="2400" smtClean="0">
              <a:latin typeface="+mj-lt"/>
            </a:endParaRPr>
          </a:p>
          <a:p>
            <a:pPr lvl="2"/>
            <a:r>
              <a:rPr lang="en-GB" sz="2400" smtClean="0">
                <a:latin typeface="+mj-lt"/>
              </a:rPr>
              <a:t>pasivne vežbe i autopasivne vežbe (pokrete izvoditi samo do fiziološke, a ne anatomske barijere). Izbegavati distrakciju, a forsirati aproksimaciju i klizanje zglobnih površina,</a:t>
            </a:r>
          </a:p>
          <a:p>
            <a:pPr lvl="2"/>
            <a:r>
              <a:rPr lang="en-GB" sz="2400" smtClean="0">
                <a:latin typeface="+mj-lt"/>
              </a:rPr>
              <a:t>aktivno podpomognute vežbe,</a:t>
            </a:r>
          </a:p>
          <a:p>
            <a:pPr lvl="2"/>
            <a:r>
              <a:rPr lang="en-GB" sz="2400" smtClean="0">
                <a:latin typeface="+mj-lt"/>
              </a:rPr>
              <a:t>pasivne vežbe u cilju istezanja mekih tkiva (i</a:t>
            </a:r>
            <a:r>
              <a:rPr lang="sr-Latn-CS" sz="2400" smtClean="0">
                <a:latin typeface="+mj-lt"/>
              </a:rPr>
              <a:t>z</a:t>
            </a:r>
            <a:r>
              <a:rPr lang="en-GB" sz="2400" smtClean="0">
                <a:latin typeface="+mj-lt"/>
              </a:rPr>
              <a:t>vode se tamo gde je došlo do formiranja kontraktura),</a:t>
            </a:r>
          </a:p>
          <a:p>
            <a:pPr lvl="2"/>
            <a:r>
              <a:rPr lang="en-GB" sz="2400" smtClean="0">
                <a:latin typeface="+mj-lt"/>
              </a:rPr>
              <a:t>pasivno intencione vežbe (pasivne vežbe uz voljno učešće pacijenta u izvodjenju pokreta),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GB" sz="2400" smtClean="0">
                <a:latin typeface="+mj-lt"/>
              </a:rPr>
              <a:t>naglo istezanje mišića i opuštanje,</a:t>
            </a:r>
          </a:p>
          <a:p>
            <a:pPr lvl="2"/>
            <a:r>
              <a:rPr lang="en-GB" sz="2400" smtClean="0">
                <a:latin typeface="+mj-lt"/>
              </a:rPr>
              <a:t>aproksimacija,</a:t>
            </a:r>
          </a:p>
          <a:p>
            <a:pPr lvl="2"/>
            <a:r>
              <a:rPr lang="en-GB" sz="2400" smtClean="0">
                <a:latin typeface="+mj-lt"/>
              </a:rPr>
              <a:t>distrakcija</a:t>
            </a:r>
            <a:r>
              <a:rPr lang="sr-Latn-CS" sz="2400" smtClean="0">
                <a:latin typeface="+mj-lt"/>
              </a:rPr>
              <a:t> kod značajnog stepena oporavka,</a:t>
            </a:r>
            <a:endParaRPr lang="en-GB" sz="2400" smtClean="0">
              <a:latin typeface="+mj-lt"/>
            </a:endParaRPr>
          </a:p>
          <a:p>
            <a:pPr lvl="2"/>
            <a:r>
              <a:rPr lang="en-GB" sz="2400" smtClean="0">
                <a:latin typeface="+mj-lt"/>
              </a:rPr>
              <a:t>otpor (koristiti tehniku PNF- naglasak na rotatornim pokretima),</a:t>
            </a:r>
          </a:p>
          <a:p>
            <a:pPr lvl="2"/>
            <a:r>
              <a:rPr lang="en-GB" sz="2400" smtClean="0">
                <a:latin typeface="+mj-lt"/>
              </a:rPr>
              <a:t>vizuelna i verbalna stimulacija,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lvl="2"/>
            <a:r>
              <a:rPr lang="en-GB" sz="2400" smtClean="0">
                <a:latin typeface="+mj-lt"/>
              </a:rPr>
              <a:t>aktivno-podpomognute vežbe (MMT je 2)</a:t>
            </a:r>
          </a:p>
          <a:p>
            <a:pPr lvl="3"/>
            <a:r>
              <a:rPr lang="en-GB" sz="2400" smtClean="0">
                <a:latin typeface="+mj-lt"/>
              </a:rPr>
              <a:t>vežbe u suspenziji,</a:t>
            </a:r>
          </a:p>
          <a:p>
            <a:pPr lvl="3"/>
            <a:r>
              <a:rPr lang="en-GB" sz="2400" smtClean="0">
                <a:latin typeface="+mj-lt"/>
              </a:rPr>
              <a:t>vežbe na glatkoj površini,</a:t>
            </a:r>
          </a:p>
          <a:p>
            <a:pPr lvl="3"/>
            <a:r>
              <a:rPr lang="en-GB" sz="2400" smtClean="0">
                <a:latin typeface="+mj-lt"/>
              </a:rPr>
              <a:t>hidrokineziterapija.</a:t>
            </a:r>
          </a:p>
          <a:p>
            <a:pPr lvl="2"/>
            <a:r>
              <a:rPr lang="en-GB" sz="2400" smtClean="0">
                <a:latin typeface="+mj-lt"/>
              </a:rPr>
              <a:t>aktivno-podpomgnute vežbe (MMT je 3)</a:t>
            </a:r>
          </a:p>
          <a:p>
            <a:pPr lvl="3"/>
            <a:r>
              <a:rPr lang="en-GB" sz="2400" smtClean="0">
                <a:latin typeface="+mj-lt"/>
              </a:rPr>
              <a:t>vežbe u vodi,</a:t>
            </a:r>
          </a:p>
          <a:p>
            <a:pPr lvl="3"/>
            <a:r>
              <a:rPr lang="en-GB" sz="2400" smtClean="0">
                <a:latin typeface="+mj-lt"/>
              </a:rPr>
              <a:t>korišćenje horizontalne ravni, ali sa otporom</a:t>
            </a:r>
            <a:r>
              <a:rPr lang="sr-Latn-CS" sz="2400" smtClean="0">
                <a:latin typeface="+mj-lt"/>
              </a:rPr>
              <a:t> </a:t>
            </a:r>
            <a:r>
              <a:rPr lang="en-GB" sz="2400" smtClean="0">
                <a:latin typeface="+mj-lt"/>
              </a:rPr>
              <a:t>(trenjem),</a:t>
            </a:r>
          </a:p>
          <a:p>
            <a:pPr lvl="3"/>
            <a:r>
              <a:rPr lang="en-GB" sz="2400" smtClean="0">
                <a:latin typeface="+mj-lt"/>
              </a:rPr>
              <a:t>pokreti protiv gravitacije kroz izbor početnog položaja,</a:t>
            </a:r>
          </a:p>
          <a:p>
            <a:endParaRPr lang="en-US" smtClean="0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Metode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2400" smtClean="0">
                <a:latin typeface="+mj-lt"/>
              </a:rPr>
              <a:t>aktivne vežbe sa otporom (ocena po MMT je preko 3+),</a:t>
            </a:r>
          </a:p>
          <a:p>
            <a:pPr lvl="2"/>
            <a:r>
              <a:rPr lang="en-GB" sz="2400" smtClean="0">
                <a:latin typeface="+mj-lt"/>
              </a:rPr>
              <a:t>aktivne vežbe sa dopunskim otporom (ocena po manuelnom mišićnom testu je 4 i iznad),</a:t>
            </a:r>
          </a:p>
          <a:p>
            <a:pPr lvl="2"/>
            <a:r>
              <a:rPr lang="en-GB" sz="2400" smtClean="0">
                <a:latin typeface="+mj-lt"/>
              </a:rPr>
              <a:t>tehnika progresivnog jačanja mišića </a:t>
            </a:r>
            <a:r>
              <a:rPr lang="sr-Latn-CS" sz="2400" smtClean="0">
                <a:latin typeface="+mj-lt"/>
              </a:rPr>
              <a:t>              </a:t>
            </a:r>
            <a:r>
              <a:rPr lang="en-GB" sz="2400" smtClean="0">
                <a:latin typeface="+mj-lt"/>
              </a:rPr>
              <a:t>-De Lorme-Watkinsova metoda (ocena po MMT iznad 4 i mišići koji nisu zahvaćeni paralizom).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  <a:latin typeface="Times YU" pitchFamily="18" charset="0"/>
              </a:rPr>
              <a:t>Reedukacija motornih funkcija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GB" sz="2400" smtClean="0">
                <a:latin typeface="+mj-lt"/>
              </a:rPr>
              <a:t>učenje pokreta kroz vežbe koordinacije,</a:t>
            </a:r>
          </a:p>
          <a:p>
            <a:pPr lvl="2"/>
            <a:r>
              <a:rPr lang="en-GB" sz="2400" smtClean="0">
                <a:latin typeface="+mj-lt"/>
              </a:rPr>
              <a:t>substitucija funkcija ortotskim s</a:t>
            </a:r>
            <a:r>
              <a:rPr lang="sr-Latn-CS" sz="2400" smtClean="0">
                <a:latin typeface="+mj-lt"/>
              </a:rPr>
              <a:t>re</a:t>
            </a:r>
            <a:r>
              <a:rPr lang="en-GB" sz="2400" smtClean="0">
                <a:latin typeface="+mj-lt"/>
              </a:rPr>
              <a:t>dstvima,</a:t>
            </a:r>
          </a:p>
          <a:p>
            <a:pPr lvl="2"/>
            <a:r>
              <a:rPr lang="en-GB" sz="2400" smtClean="0">
                <a:latin typeface="+mj-lt"/>
              </a:rPr>
              <a:t>kompenzacija funkcija drugim očuvanim mišićima </a:t>
            </a:r>
            <a:r>
              <a:rPr lang="en-GB" sz="2400" smtClean="0">
                <a:latin typeface="+mj-lt"/>
              </a:rPr>
              <a:t>(m</a:t>
            </a:r>
            <a:r>
              <a:rPr lang="en-GB" sz="2400" smtClean="0">
                <a:latin typeface="+mj-lt"/>
              </a:rPr>
              <a:t>. deltoideus sa mišićima pokretača </a:t>
            </a:r>
            <a:r>
              <a:rPr lang="en-GB" sz="2400" smtClean="0">
                <a:latin typeface="+mj-lt"/>
              </a:rPr>
              <a:t>lopatice).</a:t>
            </a:r>
            <a:endParaRPr lang="en-GB" sz="2400" b="1" smtClean="0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mtClean="0"/>
              <a:t>Kineziterapija nakon neurorafije, transplantacije i autotransplantacije nerava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I faza 1-3 nedelje od hirurške intervencije</a:t>
            </a:r>
          </a:p>
          <a:p>
            <a:r>
              <a:rPr lang="sr-Latn-CS" smtClean="0"/>
              <a:t>Imobilizacija u </a:t>
            </a:r>
            <a:r>
              <a:rPr lang="sr-Latn-CS" smtClean="0"/>
              <a:t>skraćenoj </a:t>
            </a:r>
            <a:r>
              <a:rPr lang="sr-Latn-CS" smtClean="0"/>
              <a:t>poziciji nerva</a:t>
            </a:r>
          </a:p>
          <a:p>
            <a:r>
              <a:rPr lang="sr-Latn-CS" smtClean="0"/>
              <a:t>Elevacija ekstremiteta</a:t>
            </a:r>
          </a:p>
          <a:p>
            <a:r>
              <a:rPr lang="sr-Latn-CS" smtClean="0"/>
              <a:t>Vežbe za stimulaciju periferne cirkulacije</a:t>
            </a:r>
          </a:p>
          <a:p>
            <a:r>
              <a:rPr lang="sr-Latn-CS" smtClean="0"/>
              <a:t>Aktivne vežbe neoštećenih segmenata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mtClean="0"/>
              <a:t>Kineziterapija nakon neurorafije, transplantacije i autotransplantacije nerava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>
              <a:buNone/>
            </a:pPr>
            <a:r>
              <a:rPr lang="sr-Latn-CS" smtClean="0"/>
              <a:t>II faza 3-8 nedelja</a:t>
            </a:r>
          </a:p>
          <a:p>
            <a:r>
              <a:rPr lang="sr-Latn-CS" smtClean="0"/>
              <a:t>Obazriva mobilizacija uz nepotpuno istezanje nerva</a:t>
            </a:r>
          </a:p>
          <a:p>
            <a:r>
              <a:rPr lang="sr-Latn-CS" smtClean="0"/>
              <a:t>Vežbe cirkulacije</a:t>
            </a:r>
          </a:p>
          <a:p>
            <a:r>
              <a:rPr lang="sr-Latn-CS" smtClean="0"/>
              <a:t>Aktivne vežbe slobodnih segmenata</a:t>
            </a:r>
          </a:p>
          <a:p>
            <a:endParaRPr lang="sr-Latn-CS" smtClean="0"/>
          </a:p>
          <a:p>
            <a:pPr>
              <a:buNone/>
            </a:pPr>
            <a:r>
              <a:rPr lang="sr-Latn-CS" smtClean="0"/>
              <a:t>III faza od 8 nedelje</a:t>
            </a:r>
          </a:p>
          <a:p>
            <a:r>
              <a:rPr lang="sr-Latn-CS" smtClean="0"/>
              <a:t>Puna mobilizacija ranije mobilisanih zglobova</a:t>
            </a:r>
          </a:p>
          <a:p>
            <a:r>
              <a:rPr lang="sr-Latn-CS" smtClean="0"/>
              <a:t>Vežbe jačanja mišića </a:t>
            </a:r>
          </a:p>
          <a:p>
            <a:r>
              <a:rPr lang="sr-Latn-CS" smtClean="0"/>
              <a:t>Funkcionalna reedukacija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Aksonotmezis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sr-Latn-CS" smtClean="0">
                <a:latin typeface="+mj-lt"/>
              </a:rPr>
              <a:t>Prekid aksona, o</a:t>
            </a:r>
            <a:r>
              <a:rPr lang="en-GB" smtClean="0">
                <a:latin typeface="+mj-lt"/>
              </a:rPr>
              <a:t>vojnica nerva je očuvana, a distalni deo aksona degeneriše. </a:t>
            </a:r>
          </a:p>
          <a:p>
            <a:pPr algn="just">
              <a:spcAft>
                <a:spcPts val="600"/>
              </a:spcAft>
            </a:pPr>
            <a:r>
              <a:rPr lang="en-GB" smtClean="0">
                <a:latin typeface="+mj-lt"/>
              </a:rPr>
              <a:t>Oporavak ponekad iziskuje tretman i do 18 meseci, u zavisnosti od visine lezije. </a:t>
            </a:r>
          </a:p>
          <a:p>
            <a:pPr algn="just">
              <a:spcAft>
                <a:spcPts val="600"/>
              </a:spcAft>
            </a:pPr>
            <a:r>
              <a:rPr lang="en-GB" smtClean="0">
                <a:latin typeface="+mj-lt"/>
              </a:rPr>
              <a:t>Klinička s</a:t>
            </a:r>
            <a:r>
              <a:rPr lang="sr-Latn-CS" smtClean="0">
                <a:latin typeface="+mj-lt"/>
              </a:rPr>
              <a:t>l</a:t>
            </a:r>
            <a:r>
              <a:rPr lang="en-GB" smtClean="0">
                <a:latin typeface="+mj-lt"/>
              </a:rPr>
              <a:t>ika</a:t>
            </a:r>
            <a:r>
              <a:rPr lang="sr-Latn-CS" smtClean="0">
                <a:latin typeface="+mj-lt"/>
              </a:rPr>
              <a:t> </a:t>
            </a:r>
            <a:r>
              <a:rPr lang="en-GB" smtClean="0">
                <a:latin typeface="+mj-lt"/>
              </a:rPr>
              <a:t>- paraliza, gubitak funkcije, periferna lezija senzibiliteta.</a:t>
            </a:r>
          </a:p>
          <a:p>
            <a:pPr algn="just">
              <a:spcAft>
                <a:spcPts val="600"/>
              </a:spcAft>
            </a:pPr>
            <a:r>
              <a:rPr lang="en-GB" smtClean="0">
                <a:latin typeface="+mj-lt"/>
              </a:rPr>
              <a:t>Kompletna </a:t>
            </a:r>
            <a:r>
              <a:rPr lang="sr-Latn-CS" smtClean="0">
                <a:latin typeface="+mj-lt"/>
              </a:rPr>
              <a:t>ED</a:t>
            </a:r>
            <a:r>
              <a:rPr lang="en-GB" smtClean="0">
                <a:latin typeface="+mj-lt"/>
              </a:rPr>
              <a:t>R, EMG pokazuje denervaciju, sniženu  brzinu provodljivosti,</a:t>
            </a:r>
            <a:r>
              <a:rPr lang="sr-Latn-CS" smtClean="0">
                <a:latin typeface="+mj-lt"/>
              </a:rPr>
              <a:t> </a:t>
            </a:r>
            <a:r>
              <a:rPr lang="en-GB" smtClean="0">
                <a:latin typeface="+mj-lt"/>
              </a:rPr>
              <a:t>polifaziju i dr.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Neurotmezis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>
                <a:latin typeface="+mj-lt"/>
              </a:rPr>
              <a:t>potpuni prekid nerva karakteriše se paralizom flakcidnog tipa, brzim napredovanjem atrofije i potpunom ili apsolutnom </a:t>
            </a:r>
            <a:r>
              <a:rPr lang="sr-Latn-CS" smtClean="0">
                <a:latin typeface="+mj-lt"/>
              </a:rPr>
              <a:t>ED</a:t>
            </a:r>
            <a:r>
              <a:rPr lang="en-GB" smtClean="0">
                <a:latin typeface="+mj-lt"/>
              </a:rPr>
              <a:t>R reakcijom.</a:t>
            </a:r>
            <a:endParaRPr lang="sr-Latn-CS" smtClean="0">
              <a:latin typeface="+mj-lt"/>
            </a:endParaRPr>
          </a:p>
          <a:p>
            <a:r>
              <a:rPr lang="en-GB" smtClean="0">
                <a:latin typeface="+mj-lt"/>
              </a:rPr>
              <a:t>EMG pokazuje denervacione potencijale, polifaziju, redukciju trase do potpunog gubitka motornih jedinica</a:t>
            </a:r>
            <a:endParaRPr lang="en-US" smtClean="0">
              <a:latin typeface="+mj-lt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Lezija pmn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Presečeni nerv podleže Wallerovoj degeneraciji, distalni deo potpuno degeneriše, a proksimalnni do prvog Ranwierovog suženja</a:t>
            </a:r>
          </a:p>
          <a:p>
            <a:r>
              <a:rPr lang="sr-Latn-CS" smtClean="0"/>
              <a:t>Ukoliko je povreda blizu matične ćelije  dolazi do retrogradne degeneracije</a:t>
            </a:r>
          </a:p>
          <a:p>
            <a:r>
              <a:rPr lang="sr-Latn-CS" smtClean="0"/>
              <a:t>Wallerova degeneracija završava se nakon 3 nedelje, počinje oporavak iz proksimalnog dela</a:t>
            </a:r>
          </a:p>
          <a:p>
            <a:r>
              <a:rPr lang="sr-Latn-CS" smtClean="0"/>
              <a:t>Brzina oporavka nerva je 1-2 mm dnevno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Lezija pmn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Kod neurotmeze obavezno je hirurško lečenje, optimalno vreme intervencije između 10-21 dan</a:t>
            </a:r>
          </a:p>
          <a:p>
            <a:r>
              <a:rPr lang="sr-Latn-CS" smtClean="0"/>
              <a:t>U slučaju zatvorene povrede intervencija se odlaže za 6-8 nedelja</a:t>
            </a:r>
          </a:p>
          <a:p>
            <a:r>
              <a:rPr lang="sr-Latn-CS" smtClean="0"/>
              <a:t>Kod neurorafije najmanje tri nedelje mirovanja</a:t>
            </a:r>
          </a:p>
          <a:p>
            <a:endParaRPr lang="sr-Latn-CS" smtClean="0"/>
          </a:p>
          <a:p>
            <a:r>
              <a:rPr lang="sr-Latn-CS" smtClean="0"/>
              <a:t>Klinički znak oporavka perifernog nerva i proceni regeneracije može nam poslužiti Tinellov znak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Tok periferne oduzetosti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>
                <a:latin typeface="+mj-lt"/>
                <a:cs typeface="Times New Roman" pitchFamily="18" charset="0"/>
              </a:rPr>
              <a:t>Stadijum oduzetosti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traje do prvih znakova reinervacije i različit je u zavisnosti od težine oboljenja ili povrede, mesta oštećenja, uzrasta pacijenta i dr.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Osnovni cilj u ovom stadijumu je sprečavanje težih neuromuskularnih i koštano-zglobnih oštećenja (kontrakture, hiperpokretljivost, brisanje memorije pokreta, zaostatak u rastu paralizovanog ekstremiteta).</a:t>
            </a: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Tok periferne oduzetosti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latin typeface="+mj-lt"/>
                <a:cs typeface="Times New Roman" pitchFamily="18" charset="0"/>
              </a:rPr>
              <a:t>Stadijum oporavka - počinje pojavom reinervacije odnosno regeneracije perifernog nerva. Cilj kineziterapije je senzomotorna reedukacija.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Stadijum trajnih posledica - nastupa nakon godinu do dve od nastanka periferne paralize. Zadaci kineziterapije i medicinske rehabilitacije su smanjenje trajnih posledica putem kompenzacije i supstitucije trajno oštećenih funkcija ili poboljšanje funkcija nakon hirurških i ortotskih mera.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1591</Words>
  <Application>Microsoft Office PowerPoint</Application>
  <PresentationFormat>On-screen Show (4:3)</PresentationFormat>
  <Paragraphs>231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Oriel</vt:lpstr>
      <vt:lpstr>Klinička kineziterapija kod lezije perifernog motornog neurona</vt:lpstr>
      <vt:lpstr>Gradacije oštećenja nerva </vt:lpstr>
      <vt:lpstr>neurapraxia</vt:lpstr>
      <vt:lpstr>Aksonotmezis</vt:lpstr>
      <vt:lpstr>Neurotmezis</vt:lpstr>
      <vt:lpstr>Lezija pmn</vt:lpstr>
      <vt:lpstr>Lezija pmn</vt:lpstr>
      <vt:lpstr>Tok periferne oduzetosti</vt:lpstr>
      <vt:lpstr>Tok periferne oduzetosti</vt:lpstr>
      <vt:lpstr>Kineziterapija kod lezija PMN</vt:lpstr>
      <vt:lpstr>Laesio nervi axillaris</vt:lpstr>
      <vt:lpstr>Laesio nervi musculocutanei</vt:lpstr>
      <vt:lpstr>Laesio nervi radialis</vt:lpstr>
      <vt:lpstr>Laesio nervi radialis</vt:lpstr>
      <vt:lpstr>Laesio nervi radialis</vt:lpstr>
      <vt:lpstr>Laesio nervi mediani</vt:lpstr>
      <vt:lpstr>Laesio nervi mediani</vt:lpstr>
      <vt:lpstr>Laesio nervi ulnaris</vt:lpstr>
      <vt:lpstr>Laesio nervi ulnaris</vt:lpstr>
      <vt:lpstr>Viseća i kandžasta šaka</vt:lpstr>
      <vt:lpstr>Laesio nervi femoralis</vt:lpstr>
      <vt:lpstr>Laesio nervi femoralis</vt:lpstr>
      <vt:lpstr>Laesio nervi obturatorius</vt:lpstr>
      <vt:lpstr>Laesio nervi ishiadicus</vt:lpstr>
      <vt:lpstr>Laesio peroneus communis</vt:lpstr>
      <vt:lpstr>Laesio peroneus communis</vt:lpstr>
      <vt:lpstr>Laesio nervi tibialis</vt:lpstr>
      <vt:lpstr>Laesio nervi tibialis</vt:lpstr>
      <vt:lpstr>Procena funkcionalnih stanja i sposobnosti</vt:lpstr>
      <vt:lpstr>Metode kineziterapije</vt:lpstr>
      <vt:lpstr>Metode kineziterapije</vt:lpstr>
      <vt:lpstr>Metode kineziterapije</vt:lpstr>
      <vt:lpstr>Metode kineziterapije</vt:lpstr>
      <vt:lpstr>Metode kineziterapije</vt:lpstr>
      <vt:lpstr>Metode kineziterapije</vt:lpstr>
      <vt:lpstr>Reedukacija motornih funkcija </vt:lpstr>
      <vt:lpstr>Kineziterapija nakon neurorafije, transplantacije i autotransplantacije nerava</vt:lpstr>
      <vt:lpstr>Kineziterapija nakon neurorafije, transplantacije i autotransplantacije nerava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*</cp:lastModifiedBy>
  <cp:revision>32</cp:revision>
  <dcterms:created xsi:type="dcterms:W3CDTF">2013-11-05T17:30:38Z</dcterms:created>
  <dcterms:modified xsi:type="dcterms:W3CDTF">2013-11-06T20:37:12Z</dcterms:modified>
</cp:coreProperties>
</file>