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sldIdLst>
    <p:sldId id="278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3" r:id="rId14"/>
    <p:sldId id="294" r:id="rId15"/>
    <p:sldId id="295" r:id="rId16"/>
    <p:sldId id="296" r:id="rId17"/>
    <p:sldId id="299" r:id="rId18"/>
    <p:sldId id="333" r:id="rId19"/>
    <p:sldId id="256" r:id="rId20"/>
    <p:sldId id="300" r:id="rId21"/>
    <p:sldId id="257" r:id="rId22"/>
    <p:sldId id="313" r:id="rId23"/>
    <p:sldId id="303" r:id="rId24"/>
    <p:sldId id="259" r:id="rId25"/>
    <p:sldId id="262" r:id="rId26"/>
    <p:sldId id="334" r:id="rId27"/>
    <p:sldId id="264" r:id="rId28"/>
    <p:sldId id="265" r:id="rId29"/>
    <p:sldId id="266" r:id="rId30"/>
    <p:sldId id="267" r:id="rId31"/>
    <p:sldId id="268" r:id="rId32"/>
    <p:sldId id="335" r:id="rId33"/>
    <p:sldId id="269" r:id="rId34"/>
    <p:sldId id="336" r:id="rId35"/>
    <p:sldId id="270" r:id="rId36"/>
    <p:sldId id="271" r:id="rId37"/>
    <p:sldId id="272" r:id="rId38"/>
    <p:sldId id="337" r:id="rId39"/>
    <p:sldId id="338" r:id="rId40"/>
    <p:sldId id="339" r:id="rId41"/>
    <p:sldId id="340" r:id="rId42"/>
    <p:sldId id="341" r:id="rId43"/>
    <p:sldId id="273" r:id="rId44"/>
    <p:sldId id="274" r:id="rId45"/>
    <p:sldId id="275" r:id="rId46"/>
    <p:sldId id="342" r:id="rId47"/>
    <p:sldId id="343" r:id="rId48"/>
    <p:sldId id="344" r:id="rId49"/>
    <p:sldId id="345" r:id="rId50"/>
    <p:sldId id="346" r:id="rId51"/>
    <p:sldId id="276" r:id="rId52"/>
    <p:sldId id="277" r:id="rId5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6" d="100"/>
          <a:sy n="66" d="100"/>
        </p:scale>
        <p:origin x="-12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1E89E-904B-4BF5-A3F8-8F13554DA5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C13F6-503C-43B1-9CE3-1A371B02B6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43C43-06C2-426F-BFBD-40C236C771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063" y="930275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2147888"/>
            <a:ext cx="3810000" cy="4114800"/>
          </a:xfrm>
        </p:spPr>
        <p:txBody>
          <a:bodyPr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2147888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A4A05-3EAC-4303-A4E4-FC1C0B26C5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063" y="930275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2147888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2147888"/>
            <a:ext cx="3810000" cy="4114800"/>
          </a:xfrm>
        </p:spPr>
        <p:txBody>
          <a:bodyPr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2122D1-BB6A-4F10-8994-387D5F9F7A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F52D03C-6321-47ED-92E3-88B93679F1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D65DB-E471-4EEF-A0ED-FC7A46AF91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FA59F-F8E0-4238-8833-F9A7CF4026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7E9B0-90A2-4DE8-864E-1A346E9790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59BA63D-F4EB-4B30-9191-D95C51151A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D7C0C-8CE8-4ABE-8606-09F93156E6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83E3F9C-94E4-46CB-AB51-69B1895575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3B65D16-C506-40C8-BCDD-7AE673EEC4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2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A646F29-CEA4-4A30-A940-6DC6036CD9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86" r:id="rId4"/>
    <p:sldLayoutId id="2147483687" r:id="rId5"/>
    <p:sldLayoutId id="2147483694" r:id="rId6"/>
    <p:sldLayoutId id="2147483688" r:id="rId7"/>
    <p:sldLayoutId id="2147483695" r:id="rId8"/>
    <p:sldLayoutId id="2147483696" r:id="rId9"/>
    <p:sldLayoutId id="2147483689" r:id="rId10"/>
    <p:sldLayoutId id="2147483690" r:id="rId11"/>
    <p:sldLayoutId id="2147483697" r:id="rId12"/>
    <p:sldLayoutId id="2147483698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C2C2C2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EBEBEB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D5D5D5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Rehabilitacija pulmolo</a:t>
            </a:r>
            <a:r>
              <a:rPr lang="sr-Latn-CS"/>
              <a:t>š</a:t>
            </a:r>
            <a:r>
              <a:rPr lang="en-US"/>
              <a:t>kih bolesnika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  <a:solidFill>
            <a:schemeClr val="bg1"/>
          </a:solidFill>
        </p:spPr>
        <p:txBody>
          <a:bodyPr/>
          <a:lstStyle/>
          <a:p>
            <a:r>
              <a:rPr lang="en-US" sz="2800" b="1" smtClean="0"/>
              <a:t>Anatomske osnove</a:t>
            </a:r>
          </a:p>
          <a:p>
            <a:r>
              <a:rPr lang="en-US" sz="2800" smtClean="0"/>
              <a:t>Osnovna funkcija pluća je: ventilacija, razmena gasova i perfuzija. </a:t>
            </a:r>
          </a:p>
          <a:p>
            <a:r>
              <a:rPr lang="en-US" sz="2800" smtClean="0"/>
              <a:t>Za ventilaciju poseban značaj imaju plućni volumeni i kapaciteti, elastičnost pluća i kalibar disajnih puteva. </a:t>
            </a:r>
          </a:p>
          <a:p>
            <a:r>
              <a:rPr lang="en-US" sz="2800" smtClean="0"/>
              <a:t>Za razmenu gasova i perfuziju značajni su distribucija gasova u krvi i kapacitet prenosa gasova kroz alveolokapilarnu mrežu. </a:t>
            </a:r>
          </a:p>
          <a:p>
            <a:endParaRPr lang="en-US" sz="280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r-Latn-CS"/>
              <a:t>Mehanika disanja</a:t>
            </a:r>
            <a:endParaRPr lang="en-US"/>
          </a:p>
        </p:txBody>
      </p:sp>
      <p:pic>
        <p:nvPicPr>
          <p:cNvPr id="20483" name="Picture 5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04800" y="2147888"/>
            <a:ext cx="4038600" cy="4114800"/>
          </a:xfrm>
          <a:noFill/>
        </p:spPr>
      </p:pic>
      <p:sp>
        <p:nvSpPr>
          <p:cNvPr id="2048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038600" cy="4662488"/>
          </a:xfrm>
          <a:solidFill>
            <a:schemeClr val="bg1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smtClean="0"/>
              <a:t>A)	Položaj spirale koji odgovara položaju pluća na kraju normalnog ekspirijuma (FRC). 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B)	Položaj kada je spirala maksimalno istegnuta odgovara položaju pluća na kraju dubokog inspirijuma (T</a:t>
            </a:r>
            <a:r>
              <a:rPr lang="sr-Latn-CS" sz="2000" smtClean="0"/>
              <a:t>P</a:t>
            </a:r>
            <a:r>
              <a:rPr lang="en-US" sz="2000" smtClean="0"/>
              <a:t>C). Donji delovi spirale trpe najveće promene. 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C)	Položaj spirale kada je maksimalno skraćena odgovara položaju pluća pri maksimalnom ekspirijumu (RV) Najniži delovi spirale su zbijeniji. </a:t>
            </a:r>
          </a:p>
          <a:p>
            <a:pPr>
              <a:lnSpc>
                <a:spcPct val="90000"/>
              </a:lnSpc>
            </a:pPr>
            <a:endParaRPr lang="en-US" sz="200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Plućni volumeni</a:t>
            </a: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ph type="clipArt" sz="half" idx="1"/>
          </p:nvPr>
        </p:nvGraphicFramePr>
        <p:xfrm>
          <a:off x="457200" y="2900363"/>
          <a:ext cx="3962400" cy="2109787"/>
        </p:xfrm>
        <a:graphic>
          <a:graphicData uri="http://schemas.openxmlformats.org/presentationml/2006/ole">
            <p:oleObj spid="_x0000_s1026" name="Document" r:id="rId3" imgW="5774040" imgH="3073680" progId="Word.Document.8">
              <p:embed/>
            </p:oleObj>
          </a:graphicData>
        </a:graphic>
      </p:graphicFrame>
      <p:sp>
        <p:nvSpPr>
          <p:cNvPr id="102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343400" y="1371600"/>
            <a:ext cx="4419600" cy="4891088"/>
          </a:xfrm>
          <a:solidFill>
            <a:schemeClr val="accent1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smtClean="0"/>
              <a:t>TPC=ukupni plućni kapacitet (6000 ml) 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VC=vitalni kapacitet (3.600 - 4.800 ml) 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RV= rezervni volumen (l200 - 2.400ml) 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IC= inspiratorni kapacitet (2.600 - 3.600 ml) 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FRC= funkcionalni rezervni kapacitet (2.400 - 3.400 ml) 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IRV=inspiratorni rezervni volumen 2.l00 - 3.l00ml) 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DV=disajni volumen (500 ml) 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ERV=ekspiratorni rezervni volumen (l.200 - l.000 ml) </a:t>
            </a:r>
          </a:p>
          <a:p>
            <a:pPr>
              <a:lnSpc>
                <a:spcPct val="90000"/>
              </a:lnSpc>
            </a:pPr>
            <a:endParaRPr lang="en-US" sz="200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r-Latn-CS"/>
              <a:t>Dimnamički volumeni</a:t>
            </a: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2362200"/>
            <a:ext cx="7772400" cy="3900488"/>
          </a:xfrm>
          <a:solidFill>
            <a:schemeClr val="bg1"/>
          </a:solidFill>
        </p:spPr>
        <p:txBody>
          <a:bodyPr/>
          <a:lstStyle/>
          <a:p>
            <a:r>
              <a:rPr lang="en-US" smtClean="0"/>
              <a:t>Dinamički volumeni odražavaju sposobnost visokog protoka vazduha u odre</a:t>
            </a:r>
            <a:r>
              <a:rPr lang="sr-Latn-CS" smtClean="0"/>
              <a:t>đ</a:t>
            </a:r>
            <a:r>
              <a:rPr lang="en-US" smtClean="0"/>
              <a:t>enom vremenskom intervalu. </a:t>
            </a:r>
            <a:endParaRPr lang="sr-Latn-CS" smtClean="0"/>
          </a:p>
          <a:p>
            <a:r>
              <a:rPr lang="en-US" smtClean="0"/>
              <a:t>Najznačajnije merne vrednosti su: forsirani ekspiratorni volumen u jednoj sekundi (FEV 1) i maksimalna minutna ventilacija (MMV). </a:t>
            </a:r>
          </a:p>
          <a:p>
            <a:endParaRPr lang="en-US" sz="280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r-Latn-CS"/>
              <a:t>Cena disanja</a:t>
            </a: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2147888"/>
            <a:ext cx="8001000" cy="4329112"/>
          </a:xfrm>
          <a:solidFill>
            <a:schemeClr val="bg1"/>
          </a:solidFill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 smtClean="0"/>
              <a:t>Količina kiseonika potrebna za mišićni rad disajne muskulature u miru iznosi l, 9-3,1 ml O2/l udahnutog vazduha i naziva se "cena disanja", koja iznosi od ukupne energetske potrošnje samo 2%. </a:t>
            </a:r>
          </a:p>
          <a:p>
            <a:pPr algn="just">
              <a:lnSpc>
                <a:spcPct val="90000"/>
              </a:lnSpc>
            </a:pPr>
            <a:endParaRPr lang="en-US" sz="280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r-Latn-CS" sz="3600"/>
              <a:t>Uticaj treninga na saturaciju kiseonikom</a:t>
            </a:r>
            <a:endParaRPr lang="en-US" sz="3600"/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2147888"/>
            <a:ext cx="7772400" cy="3948112"/>
          </a:xfrm>
          <a:solidFill>
            <a:schemeClr val="bg1"/>
          </a:solidFill>
        </p:spPr>
        <p:txBody>
          <a:bodyPr/>
          <a:lstStyle/>
          <a:p>
            <a:endParaRPr lang="sr-Latn-CS" smtClean="0"/>
          </a:p>
          <a:p>
            <a:r>
              <a:rPr lang="en-US" smtClean="0"/>
              <a:t>Kod treniranih osoba dokazano je da je iskorišćenost O2 daleko bolja nego kod netreniranih osoba. Tako u izdahnutom vazduhu kod treniranih ima l4-l5% O2, a kod netreniranih l8% O2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Razmena gasova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2514600"/>
            <a:ext cx="7772400" cy="3748088"/>
          </a:xfrm>
          <a:solidFill>
            <a:schemeClr val="bg1"/>
          </a:solidFill>
        </p:spPr>
        <p:txBody>
          <a:bodyPr/>
          <a:lstStyle/>
          <a:p>
            <a:r>
              <a:rPr lang="en-US" smtClean="0"/>
              <a:t>Difuzija gasova u plućima se odvija kroz bazalnu membranu, a zasniva se na razlici koncentracije parcijalnih pritisaka kiseonika i ugljendioksida u alveolarnom vazduhu i parcijalnom pritisku istih gasova u krvotoku alveolarne bazalne membrane.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Transport kiseonika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algn="just"/>
            <a:r>
              <a:rPr lang="en-US" sz="2800" smtClean="0"/>
              <a:t>Kiseonik se u krvi vezuje za hemoglobin koji se u krvi muškarca nalazi u količini od l6 gr % a kod žena oko l4,5 gr %. l gram hemoglobina (Hgb) vezuje l, 34 ml O2, što znači da se može vezati na ukupnu količinu Hgb-a oko 22 ml O2 na l00 ml krvi. Značajni faktori koji utiču na hemoglobinski prenosni lanac kiseonika je pH krvi, telesna temperatura i parcijalni pritisak kiseonika.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PATOFIZIOLOGIJA DISANJA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2286000"/>
            <a:ext cx="7772400" cy="3976688"/>
          </a:xfrm>
          <a:solidFill>
            <a:schemeClr val="bg1"/>
          </a:solidFill>
        </p:spPr>
        <p:txBody>
          <a:bodyPr/>
          <a:lstStyle/>
          <a:p>
            <a:pPr lvl="3"/>
            <a:r>
              <a:rPr lang="en-US" sz="2800" b="1" smtClean="0"/>
              <a:t>Klinički znaci</a:t>
            </a:r>
          </a:p>
          <a:p>
            <a:r>
              <a:rPr lang="en-US" smtClean="0"/>
              <a:t>Kašalj</a:t>
            </a:r>
            <a:r>
              <a:rPr lang="sr-Latn-CS" smtClean="0"/>
              <a:t> - zaštitni mehanizam</a:t>
            </a:r>
            <a:endParaRPr lang="en-US" smtClean="0"/>
          </a:p>
          <a:p>
            <a:r>
              <a:rPr lang="en-US" smtClean="0"/>
              <a:t>Ekspektoracija</a:t>
            </a:r>
            <a:r>
              <a:rPr lang="sr-Latn-CS" smtClean="0"/>
              <a:t> - iskašljavanje sputuma</a:t>
            </a:r>
            <a:endParaRPr lang="en-US" smtClean="0"/>
          </a:p>
          <a:p>
            <a:r>
              <a:rPr lang="en-US" smtClean="0"/>
              <a:t>Dispnea</a:t>
            </a:r>
            <a:r>
              <a:rPr lang="sr-Latn-CS" smtClean="0"/>
              <a:t> - osećaj nedostatka vazduha</a:t>
            </a:r>
            <a:endParaRPr lang="en-US" smtClean="0"/>
          </a:p>
          <a:p>
            <a:r>
              <a:rPr lang="en-US" smtClean="0"/>
              <a:t>Vizing</a:t>
            </a:r>
            <a:r>
              <a:rPr lang="sr-Latn-CS" smtClean="0"/>
              <a:t> - ,,sviranje" u grudima</a:t>
            </a:r>
            <a:endParaRPr lang="en-US" smtClean="0"/>
          </a:p>
          <a:p>
            <a:r>
              <a:rPr lang="sr-Latn-CS" smtClean="0"/>
              <a:t>P</a:t>
            </a:r>
            <a:r>
              <a:rPr lang="en-US" smtClean="0"/>
              <a:t>oremećaj ritma disanja</a:t>
            </a:r>
            <a:r>
              <a:rPr lang="sr-Latn-CS" smtClean="0"/>
              <a:t> - 14 do 16 respiracija</a:t>
            </a:r>
            <a:endParaRPr lang="en-US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r-Latn-CS" smtClean="0"/>
              <a:t>Klinički pregled respiratornih bolesnika</a:t>
            </a:r>
            <a:endParaRPr lang="en-US"/>
          </a:p>
        </p:txBody>
      </p:sp>
      <p:sp>
        <p:nvSpPr>
          <p:cNvPr id="2765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sr-Latn-CS" smtClean="0"/>
              <a:t>Inspekcija</a:t>
            </a:r>
          </a:p>
          <a:p>
            <a:r>
              <a:rPr lang="sr-Latn-CS" smtClean="0"/>
              <a:t>Auskultacija</a:t>
            </a:r>
          </a:p>
          <a:p>
            <a:r>
              <a:rPr lang="sr-Latn-CS" smtClean="0"/>
              <a:t>Antropomertijska merenja</a:t>
            </a:r>
          </a:p>
          <a:p>
            <a:r>
              <a:rPr lang="sr-Latn-CS" smtClean="0"/>
              <a:t>Testiranje respiratornih mišića</a:t>
            </a:r>
          </a:p>
          <a:p>
            <a:r>
              <a:rPr lang="sr-Latn-CS" smtClean="0"/>
              <a:t>Funkcionalni testovi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239000" cy="1371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>
                <a:cs typeface="Times New Roman" pitchFamily="18" charset="0"/>
              </a:rPr>
              <a:t/>
            </a:r>
            <a:br>
              <a:rPr lang="en-US">
                <a:cs typeface="Times New Roman" pitchFamily="18" charset="0"/>
              </a:rPr>
            </a:br>
            <a:r>
              <a:rPr lang="en-GB" b="0">
                <a:cs typeface="Times New Roman" pitchFamily="18" charset="0"/>
              </a:rPr>
              <a:t>RESPIRATORNA OBOLJENJA</a:t>
            </a:r>
            <a:r>
              <a:rPr lang="en-GB">
                <a:cs typeface="Times New Roman" pitchFamily="18" charset="0"/>
              </a:rPr>
              <a:t/>
            </a:r>
            <a:br>
              <a:rPr lang="en-GB">
                <a:cs typeface="Times New Roman" pitchFamily="18" charset="0"/>
              </a:rPr>
            </a:br>
            <a:endParaRPr lang="en-GB">
              <a:cs typeface="Times New Roman" pitchFamily="18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2286000"/>
            <a:ext cx="7953375" cy="3733800"/>
          </a:xfrm>
        </p:spPr>
        <p:txBody>
          <a:bodyPr/>
          <a:lstStyle/>
          <a:p>
            <a:pPr algn="just"/>
            <a:r>
              <a:rPr lang="en-GB" sz="2400" b="0" smtClean="0">
                <a:cs typeface="Times New Roman" pitchFamily="18" charset="0"/>
              </a:rPr>
              <a:t>Klini</a:t>
            </a:r>
            <a:r>
              <a:rPr lang="sr-Latn-CS" sz="2400" b="0" smtClean="0">
                <a:cs typeface="Times New Roman" pitchFamily="18" charset="0"/>
              </a:rPr>
              <a:t>č</a:t>
            </a:r>
            <a:r>
              <a:rPr lang="en-GB" sz="2400" b="0" smtClean="0">
                <a:cs typeface="Times New Roman" pitchFamily="18" charset="0"/>
              </a:rPr>
              <a:t>ki entiteti koji direktno uti</a:t>
            </a:r>
            <a:r>
              <a:rPr lang="sr-Latn-CS" sz="2400" b="0" smtClean="0">
                <a:cs typeface="Times New Roman" pitchFamily="18" charset="0"/>
              </a:rPr>
              <a:t>č</a:t>
            </a:r>
            <a:r>
              <a:rPr lang="en-GB" sz="2400" b="0" smtClean="0">
                <a:cs typeface="Times New Roman" pitchFamily="18" charset="0"/>
              </a:rPr>
              <a:t>u na pluća i bronhijalno stablo spadaju u obstruktivna plućna oboljenja. </a:t>
            </a:r>
            <a:endParaRPr lang="sr-Latn-CS" sz="2400" b="0" smtClean="0">
              <a:cs typeface="Times New Roman" pitchFamily="18" charset="0"/>
            </a:endParaRPr>
          </a:p>
          <a:p>
            <a:pPr algn="just"/>
            <a:r>
              <a:rPr lang="en-GB" sz="2400" b="0" smtClean="0">
                <a:cs typeface="Times New Roman" pitchFamily="18" charset="0"/>
              </a:rPr>
              <a:t>Na plućnu funkciju mo</a:t>
            </a:r>
            <a:r>
              <a:rPr lang="sl-SI" sz="2400" b="0" smtClean="0">
                <a:cs typeface="Times New Roman" pitchFamily="18" charset="0"/>
              </a:rPr>
              <a:t>ž</a:t>
            </a:r>
            <a:r>
              <a:rPr lang="en-GB" sz="2400" b="0" smtClean="0">
                <a:cs typeface="Times New Roman" pitchFamily="18" charset="0"/>
              </a:rPr>
              <a:t>e loše uticati skeletna deformacija,</a:t>
            </a:r>
            <a:r>
              <a:rPr lang="sr-Latn-CS" sz="2400" b="0" smtClean="0">
                <a:cs typeface="Times New Roman" pitchFamily="18" charset="0"/>
              </a:rPr>
              <a:t> </a:t>
            </a:r>
            <a:r>
              <a:rPr lang="en-GB" sz="2400" b="0" smtClean="0">
                <a:cs typeface="Times New Roman" pitchFamily="18" charset="0"/>
              </a:rPr>
              <a:t>odebljana pleura, kao i neuromuskularna oboljenja (centralne i perifrene oduzetosti i mišićne distrofije), a što sve dovodi do smanjenja normalne plućne ventilacije (restriktivne plućne insuficijencije).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Respiratorna muskulatura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2147888"/>
            <a:ext cx="7772400" cy="3810000"/>
          </a:xfrm>
          <a:solidFill>
            <a:schemeClr val="bg1"/>
          </a:solidFill>
        </p:spPr>
        <p:txBody>
          <a:bodyPr/>
          <a:lstStyle/>
          <a:p>
            <a:pPr algn="just"/>
            <a:r>
              <a:rPr lang="en-US" smtClean="0"/>
              <a:t>Osnovni uslov dobre ventilacije su respiratorni pokreti koji su uslovljeni mehanizmima pokreta grudnog koša. </a:t>
            </a:r>
          </a:p>
          <a:p>
            <a:pPr algn="just"/>
            <a:r>
              <a:rPr lang="en-US" smtClean="0"/>
              <a:t>Posebni značaj je u aktivnostima respiratorne muskulature</a:t>
            </a:r>
          </a:p>
          <a:p>
            <a:pPr algn="just"/>
            <a:r>
              <a:rPr lang="en-US" smtClean="0"/>
              <a:t>Respiratorna muskulatura se deli na inspiratornu i ekspiratornu muskulaturu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Respiratorna insuficijencija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857375"/>
            <a:ext cx="7772400" cy="4405313"/>
          </a:xfrm>
          <a:solidFill>
            <a:schemeClr val="bg1"/>
          </a:solidFill>
        </p:spPr>
        <p:txBody>
          <a:bodyPr/>
          <a:lstStyle/>
          <a:p>
            <a:pPr algn="just"/>
            <a:r>
              <a:rPr lang="en-US" smtClean="0"/>
              <a:t>Respiratorna insuficijencija predstavlja disbalans izme</a:t>
            </a:r>
            <a:r>
              <a:rPr lang="sr-Latn-CS" smtClean="0"/>
              <a:t>đ</a:t>
            </a:r>
            <a:r>
              <a:rPr lang="en-US" smtClean="0"/>
              <a:t>u ventilacije i razmene gasova u plućima. Respiratorna insuficijencija nastaje kada </a:t>
            </a:r>
            <a:r>
              <a:rPr lang="en-US" smtClean="0">
                <a:solidFill>
                  <a:srgbClr val="FF0000"/>
                </a:solidFill>
              </a:rPr>
              <a:t>nivo kiseonika padne u krvi ispod 9 kPa u miru ili kada nivo CO2 u krvi poraste iznad 6 kPa.</a:t>
            </a:r>
            <a:r>
              <a:rPr lang="en-US" smtClean="0"/>
              <a:t> </a:t>
            </a:r>
            <a:endParaRPr lang="sr-Latn-CS" smtClean="0"/>
          </a:p>
          <a:p>
            <a:pPr algn="just"/>
            <a:r>
              <a:rPr lang="en-US" smtClean="0"/>
              <a:t>Respiratorna insuficijencija nastaje usled različitih oboljenja: obstruktivne bolesti pluća, infekcije respiratornog sistema, kolapsa pluća, resekcije plućnog tkiva, neuromuskularna oboljenja i dr. </a:t>
            </a:r>
            <a:endParaRPr lang="en-GB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>
                <a:cs typeface="Times New Roman" pitchFamily="18" charset="0"/>
              </a:rPr>
              <a:t>Hronicne obstruktivne bolesti pluća (HOBP) 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043863" cy="4873625"/>
          </a:xfrm>
        </p:spPr>
        <p:txBody>
          <a:bodyPr/>
          <a:lstStyle/>
          <a:p>
            <a:endParaRPr lang="sr-Latn-CS" smtClean="0">
              <a:cs typeface="Times New Roman" pitchFamily="18" charset="0"/>
            </a:endParaRPr>
          </a:p>
          <a:p>
            <a:r>
              <a:rPr lang="en-GB" smtClean="0">
                <a:cs typeface="Times New Roman" pitchFamily="18" charset="0"/>
              </a:rPr>
              <a:t>Termin hroni</a:t>
            </a:r>
            <a:r>
              <a:rPr lang="sr-Latn-CS" smtClean="0">
                <a:cs typeface="Times New Roman" pitchFamily="18" charset="0"/>
              </a:rPr>
              <a:t>č</a:t>
            </a:r>
            <a:r>
              <a:rPr lang="en-GB" smtClean="0">
                <a:cs typeface="Times New Roman" pitchFamily="18" charset="0"/>
              </a:rPr>
              <a:t>ne obstruktivne bolesti pluća (HOBP) koristi se da pokrije sva ona patološka stanja gde je prisutan patofiziološki fenomen-bronhoobstrukcija-odnosno rasprostranjena su</a:t>
            </a:r>
            <a:r>
              <a:rPr lang="sr-Latn-CS" smtClean="0">
                <a:cs typeface="Times New Roman" pitchFamily="18" charset="0"/>
              </a:rPr>
              <a:t>ž</a:t>
            </a:r>
            <a:r>
              <a:rPr lang="en-GB" smtClean="0">
                <a:cs typeface="Times New Roman" pitchFamily="18" charset="0"/>
              </a:rPr>
              <a:t>enost (funkcijska i/ili organska) intrapulmonalnih disajnih puteva, tj. povećan je otpor protoku vazdušnoj struji kroz disajne puteve, naro</a:t>
            </a:r>
            <a:r>
              <a:rPr lang="sr-Latn-CS" smtClean="0">
                <a:cs typeface="Times New Roman" pitchFamily="18" charset="0"/>
              </a:rPr>
              <a:t>č</a:t>
            </a:r>
            <a:r>
              <a:rPr lang="en-GB" smtClean="0">
                <a:cs typeface="Times New Roman" pitchFamily="18" charset="0"/>
              </a:rPr>
              <a:t>ito u ekspirijumu</a:t>
            </a:r>
            <a:r>
              <a:rPr lang="en-GB" smtClean="0"/>
              <a:t> </a:t>
            </a:r>
            <a:endParaRPr lang="sr-Latn-CS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r-Latn-CS">
                <a:cs typeface="Times New Roman" pitchFamily="18" charset="0"/>
              </a:rPr>
              <a:t>HOBP</a:t>
            </a:r>
            <a:endParaRPr lang="en-GB">
              <a:cs typeface="Times New Roman" pitchFamily="18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sr-Latn-CS" smtClean="0">
                <a:cs typeface="Times New Roman" pitchFamily="18" charset="0"/>
              </a:rPr>
              <a:t> - </a:t>
            </a:r>
            <a:r>
              <a:rPr lang="en-GB" smtClean="0">
                <a:cs typeface="Times New Roman" pitchFamily="18" charset="0"/>
              </a:rPr>
              <a:t>hroni</a:t>
            </a:r>
            <a:r>
              <a:rPr lang="sr-Latn-CS" smtClean="0">
                <a:cs typeface="Times New Roman" pitchFamily="18" charset="0"/>
              </a:rPr>
              <a:t>č</a:t>
            </a:r>
            <a:r>
              <a:rPr lang="en-GB" smtClean="0">
                <a:cs typeface="Times New Roman" pitchFamily="18" charset="0"/>
              </a:rPr>
              <a:t>ni obstrukcijski bronhitis</a:t>
            </a:r>
            <a:endParaRPr lang="sr-Latn-CS" smtClean="0">
              <a:cs typeface="Times New Roman" pitchFamily="18" charset="0"/>
            </a:endParaRPr>
          </a:p>
          <a:p>
            <a:r>
              <a:rPr lang="en-GB" smtClean="0">
                <a:cs typeface="Times New Roman" pitchFamily="18" charset="0"/>
              </a:rPr>
              <a:t>-</a:t>
            </a:r>
            <a:r>
              <a:rPr lang="sr-Latn-CS" smtClean="0">
                <a:cs typeface="Times New Roman" pitchFamily="18" charset="0"/>
              </a:rPr>
              <a:t> </a:t>
            </a:r>
            <a:r>
              <a:rPr lang="en-GB" smtClean="0">
                <a:cs typeface="Times New Roman" pitchFamily="18" charset="0"/>
              </a:rPr>
              <a:t>emfizem,</a:t>
            </a:r>
          </a:p>
          <a:p>
            <a:r>
              <a:rPr lang="en-GB" smtClean="0">
                <a:cs typeface="Times New Roman" pitchFamily="18" charset="0"/>
              </a:rPr>
              <a:t>-</a:t>
            </a:r>
            <a:r>
              <a:rPr lang="sr-Latn-CS" smtClean="0">
                <a:cs typeface="Times New Roman" pitchFamily="18" charset="0"/>
              </a:rPr>
              <a:t> </a:t>
            </a:r>
            <a:r>
              <a:rPr lang="en-GB" smtClean="0">
                <a:cs typeface="Times New Roman" pitchFamily="18" charset="0"/>
              </a:rPr>
              <a:t>astma,</a:t>
            </a:r>
          </a:p>
          <a:p>
            <a:r>
              <a:rPr lang="en-GB" smtClean="0">
                <a:cs typeface="Times New Roman" pitchFamily="18" charset="0"/>
              </a:rPr>
              <a:t>-</a:t>
            </a:r>
            <a:r>
              <a:rPr lang="sr-Latn-CS" smtClean="0">
                <a:cs typeface="Times New Roman" pitchFamily="18" charset="0"/>
              </a:rPr>
              <a:t> </a:t>
            </a:r>
            <a:r>
              <a:rPr lang="en-GB" smtClean="0">
                <a:cs typeface="Times New Roman" pitchFamily="18" charset="0"/>
              </a:rPr>
              <a:t>cisticna fibroza,</a:t>
            </a:r>
          </a:p>
          <a:p>
            <a:r>
              <a:rPr lang="en-GB" smtClean="0">
                <a:cs typeface="Times New Roman" pitchFamily="18" charset="0"/>
              </a:rPr>
              <a:t>-</a:t>
            </a:r>
            <a:r>
              <a:rPr lang="sr-Latn-CS" smtClean="0">
                <a:cs typeface="Times New Roman" pitchFamily="18" charset="0"/>
              </a:rPr>
              <a:t> </a:t>
            </a:r>
            <a:r>
              <a:rPr lang="en-GB" smtClean="0">
                <a:cs typeface="Times New Roman" pitchFamily="18" charset="0"/>
              </a:rPr>
              <a:t>bronhiektazije.</a:t>
            </a:r>
            <a:endParaRPr lang="sr-Latn-CS" smtClean="0">
              <a:cs typeface="Times New Roman" pitchFamily="18" charset="0"/>
            </a:endParaRPr>
          </a:p>
          <a:p>
            <a:endParaRPr lang="sr-Latn-CS" smtClean="0">
              <a:cs typeface="Times New Roman" pitchFamily="18" charset="0"/>
            </a:endParaRPr>
          </a:p>
          <a:p>
            <a:r>
              <a:rPr lang="sr-Latn-CS" smtClean="0">
                <a:cs typeface="Times New Roman" pitchFamily="18" charset="0"/>
              </a:rPr>
              <a:t>Osnovne kliničke manifestacije: dispnea sa vizingom, kašalj sa iskašljavanjem i produžen ekspirijum,</a:t>
            </a:r>
            <a:endParaRPr lang="en-GB" smtClean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800" b="1">
                <a:solidFill>
                  <a:schemeClr val="tx1"/>
                </a:solidFill>
              </a:rPr>
              <a:t>Funkcionalni testovi</a:t>
            </a:r>
            <a:br>
              <a:rPr lang="en-US" sz="2800" b="1">
                <a:solidFill>
                  <a:schemeClr val="tx1"/>
                </a:solidFill>
              </a:rPr>
            </a:br>
            <a:r>
              <a:rPr lang="sr-Latn-CS" sz="2800" b="1" smtClean="0">
                <a:solidFill>
                  <a:schemeClr val="tx1"/>
                </a:solidFill>
              </a:rPr>
              <a:t>1</a:t>
            </a:r>
            <a:r>
              <a:rPr lang="en-US" sz="2800" b="1" smtClean="0">
                <a:solidFill>
                  <a:schemeClr val="tx1"/>
                </a:solidFill>
              </a:rPr>
              <a:t>2</a:t>
            </a:r>
            <a:r>
              <a:rPr lang="en-US" sz="2800" b="1">
                <a:solidFill>
                  <a:schemeClr val="tx1"/>
                </a:solidFill>
              </a:rPr>
              <a:t>. M.D. Test (test hodom u toku </a:t>
            </a:r>
            <a:r>
              <a:rPr lang="sr-Latn-CS" sz="2800" b="1" smtClean="0">
                <a:solidFill>
                  <a:schemeClr val="tx1"/>
                </a:solidFill>
              </a:rPr>
              <a:t>1</a:t>
            </a:r>
            <a:r>
              <a:rPr lang="en-US" sz="2800" b="1" smtClean="0">
                <a:solidFill>
                  <a:schemeClr val="tx1"/>
                </a:solidFill>
              </a:rPr>
              <a:t>2 </a:t>
            </a:r>
            <a:r>
              <a:rPr lang="en-US" sz="2800" b="1">
                <a:solidFill>
                  <a:schemeClr val="tx1"/>
                </a:solidFill>
              </a:rPr>
              <a:t>minuta)</a:t>
            </a:r>
            <a:endParaRPr lang="sr-Latn-CS" sz="2800" b="1">
              <a:solidFill>
                <a:schemeClr val="tx1"/>
              </a:solidFill>
            </a:endParaRP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323850" y="1643063"/>
            <a:ext cx="8534400" cy="47085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Ovaj test se koristi kao modifikacija Kuper-ovog testa od l976 godine, kod svih pacijenata obolelih od HOPB (hronične obstruktivne bolesti) , u cilju ispitivanja funkcionalnog statusa respiratornog sistema. </a:t>
            </a:r>
          </a:p>
          <a:p>
            <a:pPr algn="just">
              <a:spcBef>
                <a:spcPct val="50000"/>
              </a:spcBef>
            </a:pPr>
            <a:r>
              <a:rPr lang="en-US"/>
              <a:t>Test se izvodi na sledeći način: pacijent hoda l2 minuta po ravnom terenu (hodnik ili kinezi sala) i meri se predjeni put za to vreme. Smatra se da predjeni put od preko l200 metara je znak dobrog oporavka i uspeha sprovedene rehabilitacije. Pre</a:t>
            </a:r>
            <a:r>
              <a:rPr lang="sr-Latn-CS"/>
              <a:t>đ</a:t>
            </a:r>
            <a:r>
              <a:rPr lang="en-US"/>
              <a:t>eni put ispod 800 metara je znak težeg oštećenja respiratorne funkcije. Iako ovaj test pored respiratorne funkcije uključuje kardijalnu funkciju i funkciju mišića ipak se smatra najeosetljivijim za procenu stanja respiratornog sistema (Niedermann, Clemente, Fein, l991).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r-Latn-CS" smtClean="0">
                <a:cs typeface="Times New Roman" pitchFamily="18" charset="0"/>
              </a:rPr>
              <a:t>Terapijski program kod HOBP</a:t>
            </a:r>
            <a:endParaRPr lang="en-GB"/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GB" smtClean="0">
                <a:cs typeface="Times New Roman" pitchFamily="18" charset="0"/>
              </a:rPr>
              <a:t>toaleta bronha,	</a:t>
            </a:r>
            <a:endParaRPr lang="en-US" smtClean="0">
              <a:cs typeface="Times New Roman" pitchFamily="18" charset="0"/>
            </a:endParaRP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GB" smtClean="0">
                <a:cs typeface="Times New Roman" pitchFamily="18" charset="0"/>
              </a:rPr>
              <a:t>odlaganje kolabiranja bronha,	</a:t>
            </a:r>
            <a:endParaRPr lang="en-US" smtClean="0">
              <a:cs typeface="Times New Roman" pitchFamily="18" charset="0"/>
            </a:endParaRP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GB" smtClean="0">
                <a:cs typeface="Times New Roman" pitchFamily="18" charset="0"/>
              </a:rPr>
              <a:t>produbljivanje disanja,</a:t>
            </a:r>
            <a:endParaRPr lang="en-US" smtClean="0">
              <a:cs typeface="Times New Roman" pitchFamily="18" charset="0"/>
            </a:endParaRP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GB" smtClean="0">
                <a:cs typeface="Times New Roman" pitchFamily="18" charset="0"/>
              </a:rPr>
              <a:t>uspor</a:t>
            </a:r>
            <a:r>
              <a:rPr lang="sr-Latn-CS" smtClean="0">
                <a:cs typeface="Times New Roman" pitchFamily="18" charset="0"/>
              </a:rPr>
              <a:t>ava</a:t>
            </a:r>
            <a:r>
              <a:rPr lang="en-GB" smtClean="0">
                <a:cs typeface="Times New Roman" pitchFamily="18" charset="0"/>
              </a:rPr>
              <a:t>nje ritma disanja,</a:t>
            </a:r>
            <a:endParaRPr lang="en-US" smtClean="0">
              <a:cs typeface="Times New Roman" pitchFamily="18" charset="0"/>
            </a:endParaRP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GB" smtClean="0">
                <a:cs typeface="Times New Roman" pitchFamily="18" charset="0"/>
              </a:rPr>
              <a:t>mobilizacija toraksa uz angazovanje prednjeg trbušnog zida kao potpora u radu dijafragme,</a:t>
            </a:r>
            <a:endParaRPr lang="en-US" smtClean="0">
              <a:cs typeface="Times New Roman" pitchFamily="18" charset="0"/>
            </a:endParaRP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GB" smtClean="0">
                <a:cs typeface="Times New Roman" pitchFamily="18" charset="0"/>
              </a:rPr>
              <a:t>poboljšanje posturalnog stava,</a:t>
            </a:r>
            <a:endParaRPr lang="en-US" smtClean="0">
              <a:cs typeface="Times New Roman" pitchFamily="18" charset="0"/>
            </a:endParaRP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GB" smtClean="0">
                <a:cs typeface="Times New Roman" pitchFamily="18" charset="0"/>
              </a:rPr>
              <a:t>poboljšanje kondicije bolesnika.</a:t>
            </a:r>
          </a:p>
          <a:p>
            <a:pPr marL="533400" indent="-533400">
              <a:lnSpc>
                <a:spcPct val="90000"/>
              </a:lnSpc>
            </a:pPr>
            <a:endParaRPr lang="en-GB" sz="280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Aerosol terapija</a:t>
            </a:r>
            <a:endParaRPr lang="en-GB"/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714500"/>
            <a:ext cx="8229600" cy="4838700"/>
          </a:xfrm>
          <a:solidFill>
            <a:schemeClr val="bg1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mtClean="0">
                <a:cs typeface="Times New Roman" pitchFamily="18" charset="0"/>
              </a:rPr>
              <a:t>Danas se u vidu aerosola daju najcešće sledeće grupe lekova:</a:t>
            </a:r>
            <a:endParaRPr lang="sr-Latn-CS" smtClean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GB" smtClean="0">
                <a:cs typeface="Times New Roman" pitchFamily="18" charset="0"/>
              </a:rPr>
              <a:t>adrenergici (agonisti - beta 2 receptora), antiholinergici (inhibitori holinergijskih receptora), bronhoprotektivni lekovi, </a:t>
            </a:r>
            <a:endParaRPr lang="sr-Latn-CS" smtClean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GB" smtClean="0">
                <a:cs typeface="Times New Roman" pitchFamily="18" charset="0"/>
              </a:rPr>
              <a:t>kortikosteroidi, </a:t>
            </a:r>
            <a:endParaRPr lang="sr-Latn-CS" smtClean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GB" smtClean="0">
                <a:cs typeface="Times New Roman" pitchFamily="18" charset="0"/>
              </a:rPr>
              <a:t>sekretolitici, </a:t>
            </a:r>
            <a:endParaRPr lang="sr-Latn-CS" smtClean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GB" smtClean="0">
                <a:cs typeface="Times New Roman" pitchFamily="18" charset="0"/>
              </a:rPr>
              <a:t>fungicidi i antibiotici. 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80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r-Latn-CS" smtClean="0"/>
              <a:t>Drenaža bronhija kod HOBP</a:t>
            </a:r>
            <a:endParaRPr lang="en-US"/>
          </a:p>
        </p:txBody>
      </p:sp>
      <p:sp>
        <p:nvSpPr>
          <p:cNvPr id="3584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72488" cy="4873625"/>
          </a:xfrm>
        </p:spPr>
        <p:txBody>
          <a:bodyPr/>
          <a:lstStyle/>
          <a:p>
            <a:r>
              <a:rPr lang="sr-Latn-CS" smtClean="0"/>
              <a:t>Kod bolesnika sa HOBP i obilnom sekrecijom u rehabilitacionom programu koristimo položajnu drenažu</a:t>
            </a:r>
          </a:p>
          <a:p>
            <a:r>
              <a:rPr lang="sr-Latn-CS" smtClean="0"/>
              <a:t>Ostranjivanjem nakupljenog sekreta poboljšavamo prolaznost disajnih puteva</a:t>
            </a:r>
          </a:p>
          <a:p>
            <a:r>
              <a:rPr lang="sr-Latn-CS" smtClean="0"/>
              <a:t>Položajna drenaža predstavlja takav položaj bolesnika gde se smer cilijarnog aparata podudara sa delovanjem zemljine teže</a:t>
            </a:r>
          </a:p>
          <a:p>
            <a:r>
              <a:rPr lang="sr-Latn-CS" smtClean="0"/>
              <a:t>Dodatni postupci: perkusija, vibracije, ritmično obostrana kompresija za vreme ekspirijuma grudnog koša i kontrola kašlja</a:t>
            </a:r>
          </a:p>
          <a:p>
            <a:r>
              <a:rPr lang="sr-Latn-CS" smtClean="0"/>
              <a:t>Trajanje položajne drenaže je od 15-30 minuta </a:t>
            </a:r>
            <a:endParaRPr lang="en-US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46063" y="357188"/>
            <a:ext cx="7772400" cy="10001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r-Latn-CS" smtClean="0"/>
              <a:t>Drenaža bronhija kod HOBP</a:t>
            </a: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4313" y="1857375"/>
            <a:ext cx="3810000" cy="4114800"/>
          </a:xfrm>
        </p:spPr>
        <p:txBody>
          <a:bodyPr/>
          <a:lstStyle/>
          <a:p>
            <a:r>
              <a:rPr lang="en-GB" smtClean="0"/>
              <a:t>Drena</a:t>
            </a:r>
            <a:r>
              <a:rPr lang="sr-Latn-CS" smtClean="0"/>
              <a:t>ž</a:t>
            </a:r>
            <a:r>
              <a:rPr lang="en-GB" smtClean="0"/>
              <a:t>a apikalnog segmenta desnog gornjeg re</a:t>
            </a:r>
            <a:r>
              <a:rPr lang="sr-Latn-CS" smtClean="0"/>
              <a:t>ž</a:t>
            </a:r>
            <a:r>
              <a:rPr lang="en-GB" smtClean="0"/>
              <a:t>nja</a:t>
            </a:r>
            <a:endParaRPr lang="sr-Latn-CS" smtClean="0"/>
          </a:p>
          <a:p>
            <a:endParaRPr lang="sr-Latn-CS" smtClean="0"/>
          </a:p>
          <a:p>
            <a:r>
              <a:rPr lang="en-GB" smtClean="0"/>
              <a:t>Drena</a:t>
            </a:r>
            <a:r>
              <a:rPr lang="sr-Latn-CS" smtClean="0"/>
              <a:t>ž</a:t>
            </a:r>
            <a:r>
              <a:rPr lang="en-GB" smtClean="0"/>
              <a:t>a lateralnog segmenta desnog srednjeg re</a:t>
            </a:r>
            <a:r>
              <a:rPr lang="sr-Latn-CS" smtClean="0"/>
              <a:t>ž</a:t>
            </a:r>
            <a:r>
              <a:rPr lang="en-GB" smtClean="0"/>
              <a:t>nja </a:t>
            </a:r>
            <a:endParaRPr lang="sr-Latn-CS" smtClean="0"/>
          </a:p>
          <a:p>
            <a:pPr>
              <a:buFontTx/>
              <a:buNone/>
            </a:pPr>
            <a:r>
              <a:rPr lang="sr-Latn-CS" smtClean="0"/>
              <a:t>	</a:t>
            </a:r>
            <a:r>
              <a:rPr lang="en-GB" smtClean="0"/>
              <a:t>(nagib 20°)</a:t>
            </a:r>
          </a:p>
        </p:txBody>
      </p:sp>
      <p:pic>
        <p:nvPicPr>
          <p:cNvPr id="36868" name="Picture 4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643313" y="1428750"/>
            <a:ext cx="4205287" cy="2533650"/>
          </a:xfrm>
        </p:spPr>
      </p:pic>
      <p:pic>
        <p:nvPicPr>
          <p:cNvPr id="3686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3313" y="4038600"/>
            <a:ext cx="4271962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46063" y="500063"/>
            <a:ext cx="7772400" cy="92868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r-Latn-CS" smtClean="0"/>
              <a:t>Drenaža bronhija kod HOBP</a:t>
            </a:r>
            <a:endParaRPr lang="en-GB"/>
          </a:p>
        </p:txBody>
      </p:sp>
      <p:pic>
        <p:nvPicPr>
          <p:cNvPr id="37891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905000"/>
            <a:ext cx="303847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2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4191000"/>
            <a:ext cx="307657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3" name="Rectangle 8"/>
          <p:cNvSpPr>
            <a:spLocks noChangeArrowheads="1"/>
          </p:cNvSpPr>
          <p:nvPr/>
        </p:nvSpPr>
        <p:spPr bwMode="auto">
          <a:xfrm>
            <a:off x="4038600" y="2133600"/>
            <a:ext cx="45037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Drena</a:t>
            </a:r>
            <a:r>
              <a:rPr lang="sr-Latn-CS"/>
              <a:t>ž</a:t>
            </a:r>
            <a:r>
              <a:rPr lang="en-GB"/>
              <a:t>a medijalnog segmenta levog srednjeg re</a:t>
            </a:r>
            <a:r>
              <a:rPr lang="sr-Latn-CS"/>
              <a:t>ž</a:t>
            </a:r>
            <a:r>
              <a:rPr lang="en-GB"/>
              <a:t>nja (nagib 20°)</a:t>
            </a:r>
          </a:p>
        </p:txBody>
      </p:sp>
      <p:sp>
        <p:nvSpPr>
          <p:cNvPr id="37894" name="Rectangle 9"/>
          <p:cNvSpPr>
            <a:spLocks noChangeArrowheads="1"/>
          </p:cNvSpPr>
          <p:nvPr/>
        </p:nvSpPr>
        <p:spPr bwMode="auto">
          <a:xfrm>
            <a:off x="3886200" y="5257800"/>
            <a:ext cx="47323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Drena</a:t>
            </a:r>
            <a:r>
              <a:rPr lang="sr-Latn-CS"/>
              <a:t>ž</a:t>
            </a:r>
            <a:r>
              <a:rPr lang="en-GB"/>
              <a:t>a posterobazilarnog segmenta levog donjeg re</a:t>
            </a:r>
            <a:r>
              <a:rPr lang="sr-Latn-CS"/>
              <a:t>ž</a:t>
            </a:r>
            <a:r>
              <a:rPr lang="en-GB"/>
              <a:t>nja (nagib 20°)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46063" y="500063"/>
            <a:ext cx="7772400" cy="92868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r-Latn-CS" smtClean="0"/>
              <a:t>Drenaža bronhija kod HOBP</a:t>
            </a:r>
            <a:endParaRPr lang="en-GB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mtClean="0"/>
              <a:t>Drena</a:t>
            </a:r>
            <a:r>
              <a:rPr lang="sr-Latn-CS" smtClean="0"/>
              <a:t>ž</a:t>
            </a:r>
            <a:r>
              <a:rPr lang="en-GB" smtClean="0"/>
              <a:t>a antero i mediobazilarnog segmenta desnog donjeg režnja segmenta (nagib 20°). </a:t>
            </a:r>
          </a:p>
        </p:txBody>
      </p:sp>
      <p:pic>
        <p:nvPicPr>
          <p:cNvPr id="3891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025650"/>
            <a:ext cx="3857625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7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962400"/>
            <a:ext cx="38576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8" name="Rectangle 7"/>
          <p:cNvSpPr>
            <a:spLocks noChangeArrowheads="1"/>
          </p:cNvSpPr>
          <p:nvPr/>
        </p:nvSpPr>
        <p:spPr bwMode="auto">
          <a:xfrm>
            <a:off x="928688" y="4857750"/>
            <a:ext cx="33067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Drena</a:t>
            </a:r>
            <a:r>
              <a:rPr lang="sr-Latn-CS"/>
              <a:t>ž</a:t>
            </a:r>
            <a:r>
              <a:rPr lang="en-GB"/>
              <a:t>a donjeg segmenta levog gornjeg re</a:t>
            </a:r>
            <a:r>
              <a:rPr lang="sr-Latn-CS"/>
              <a:t>žn</a:t>
            </a:r>
            <a:r>
              <a:rPr lang="en-GB"/>
              <a:t>ja (nagib 16°)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Inspiratorna muskulatura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981200"/>
            <a:ext cx="8305800" cy="3276600"/>
          </a:xfrm>
          <a:solidFill>
            <a:schemeClr val="bg1"/>
          </a:solidFill>
        </p:spPr>
        <p:txBody>
          <a:bodyPr/>
          <a:lstStyle/>
          <a:p>
            <a:pPr marL="1325563" indent="-1325563"/>
            <a:endParaRPr lang="sr-Latn-CS" smtClean="0"/>
          </a:p>
          <a:p>
            <a:pPr marL="1325563" indent="-1325563">
              <a:buFontTx/>
              <a:buNone/>
            </a:pPr>
            <a:r>
              <a:rPr lang="en-US" b="1" i="1" smtClean="0"/>
              <a:t>Na osnovu funkcije inspiratornih mišića</a:t>
            </a:r>
            <a:r>
              <a:rPr lang="sr-Latn-CS" b="1" i="1" smtClean="0"/>
              <a:t> </a:t>
            </a:r>
            <a:r>
              <a:rPr lang="en-US" b="1" i="1" smtClean="0"/>
              <a:t>možemo ih podeliti na :</a:t>
            </a:r>
          </a:p>
          <a:p>
            <a:pPr marL="1325563" indent="-1325563"/>
            <a:r>
              <a:rPr lang="en-US" smtClean="0"/>
              <a:t>Dijafragm</a:t>
            </a:r>
            <a:r>
              <a:rPr lang="sr-Latn-CS" smtClean="0"/>
              <a:t>u</a:t>
            </a:r>
            <a:endParaRPr lang="en-US" smtClean="0"/>
          </a:p>
          <a:p>
            <a:pPr marL="1325563" indent="-1325563"/>
            <a:r>
              <a:rPr lang="en-US" smtClean="0"/>
              <a:t>Interkostalni mišić</a:t>
            </a:r>
            <a:r>
              <a:rPr lang="sr-Latn-CS" smtClean="0"/>
              <a:t>e</a:t>
            </a:r>
            <a:endParaRPr lang="en-US" smtClean="0"/>
          </a:p>
          <a:p>
            <a:pPr marL="1325563" indent="-1325563"/>
            <a:r>
              <a:rPr lang="en-US" smtClean="0"/>
              <a:t>Akcesorn</a:t>
            </a:r>
            <a:r>
              <a:rPr lang="sr-Latn-CS" smtClean="0"/>
              <a:t>e</a:t>
            </a:r>
            <a:r>
              <a:rPr lang="en-US" smtClean="0"/>
              <a:t> mišić</a:t>
            </a:r>
            <a:r>
              <a:rPr lang="sr-Latn-CS" smtClean="0"/>
              <a:t>e</a:t>
            </a:r>
            <a:endParaRPr lang="en-US" smtClean="0"/>
          </a:p>
          <a:p>
            <a:pPr marL="1325563" indent="-1325563"/>
            <a:endParaRPr lang="en-US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46063" y="500063"/>
            <a:ext cx="7772400" cy="8572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r-Latn-CS" smtClean="0"/>
              <a:t>Drenaža bronhija kod HOBP</a:t>
            </a:r>
            <a:endParaRPr lang="en-GB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mtClean="0"/>
              <a:t>Drena</a:t>
            </a:r>
            <a:r>
              <a:rPr lang="sr-Latn-CS" smtClean="0"/>
              <a:t>ž</a:t>
            </a:r>
            <a:r>
              <a:rPr lang="en-GB" smtClean="0"/>
              <a:t>a apikalnog segmenta levog gornjeg re</a:t>
            </a:r>
            <a:r>
              <a:rPr lang="sr-Latn-CS" smtClean="0"/>
              <a:t>ž</a:t>
            </a:r>
            <a:r>
              <a:rPr lang="en-GB" smtClean="0"/>
              <a:t>nja</a:t>
            </a:r>
            <a:endParaRPr lang="sr-Latn-CS" smtClean="0"/>
          </a:p>
          <a:p>
            <a:endParaRPr lang="sr-Latn-CS" smtClean="0"/>
          </a:p>
          <a:p>
            <a:endParaRPr lang="sr-Latn-CS" smtClean="0"/>
          </a:p>
          <a:p>
            <a:r>
              <a:rPr lang="en-GB" smtClean="0"/>
              <a:t>Osnovni polo</a:t>
            </a:r>
            <a:r>
              <a:rPr lang="sr-Latn-CS" smtClean="0"/>
              <a:t>ž</a:t>
            </a:r>
            <a:r>
              <a:rPr lang="en-GB" smtClean="0"/>
              <a:t>aj za drena</a:t>
            </a:r>
            <a:r>
              <a:rPr lang="sr-Latn-CS" smtClean="0"/>
              <a:t>ž</a:t>
            </a:r>
            <a:r>
              <a:rPr lang="en-GB" smtClean="0"/>
              <a:t>u du</a:t>
            </a:r>
            <a:r>
              <a:rPr lang="sr-Latn-CS" smtClean="0"/>
              <a:t>š</a:t>
            </a:r>
            <a:r>
              <a:rPr lang="en-GB" smtClean="0"/>
              <a:t>nika (20°) </a:t>
            </a:r>
          </a:p>
        </p:txBody>
      </p:sp>
      <p:pic>
        <p:nvPicPr>
          <p:cNvPr id="39940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3" y="1785938"/>
            <a:ext cx="2427287" cy="2438400"/>
          </a:xfrm>
          <a:prstGeom prst="rect">
            <a:avLst/>
          </a:prstGeom>
          <a:solidFill>
            <a:schemeClr val="accent2"/>
          </a:solidFill>
          <a:ln w="57150" cmpd="thickThin">
            <a:solidFill>
              <a:schemeClr val="accent2"/>
            </a:solidFill>
            <a:miter lim="800000"/>
            <a:headEnd/>
            <a:tailEnd/>
          </a:ln>
        </p:spPr>
      </p:pic>
      <p:pic>
        <p:nvPicPr>
          <p:cNvPr id="39941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4572000"/>
            <a:ext cx="3633788" cy="1928813"/>
          </a:xfrm>
          <a:prstGeom prst="rect">
            <a:avLst/>
          </a:prstGeom>
          <a:solidFill>
            <a:schemeClr val="accent2"/>
          </a:solidFill>
          <a:ln w="57150" cmpd="thickThin">
            <a:solidFill>
              <a:schemeClr val="accent2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46063" y="500063"/>
            <a:ext cx="7772400" cy="10001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r-Latn-CS"/>
              <a:t>Flutter </a:t>
            </a:r>
            <a:r>
              <a:rPr lang="sr-Latn-CS" smtClean="0"/>
              <a:t>terapija - usna kočnica</a:t>
            </a:r>
            <a:endParaRPr lang="en-GB"/>
          </a:p>
        </p:txBody>
      </p:sp>
      <p:pic>
        <p:nvPicPr>
          <p:cNvPr id="40963" name="Picture 6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04800" y="2819400"/>
            <a:ext cx="3810000" cy="2443163"/>
          </a:xfrm>
          <a:noFill/>
        </p:spPr>
      </p:pic>
      <p:pic>
        <p:nvPicPr>
          <p:cNvPr id="40964" name="Picture 5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838700" y="3114675"/>
            <a:ext cx="3429000" cy="2181225"/>
          </a:xfr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r-Latn-CS" smtClean="0"/>
              <a:t>Flutterr terapija</a:t>
            </a:r>
            <a:endParaRPr lang="en-US"/>
          </a:p>
        </p:txBody>
      </p:sp>
      <p:sp>
        <p:nvSpPr>
          <p:cNvPr id="4198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sr-Latn-CS" smtClean="0"/>
              <a:t>Za vreme ekspiracije usled otpora loptice nastaje povišen bronhijalni pritisak</a:t>
            </a:r>
          </a:p>
          <a:p>
            <a:r>
              <a:rPr lang="sr-Latn-CS" smtClean="0"/>
              <a:t>Sekter na zidovima bronhija postaje labaviji</a:t>
            </a:r>
          </a:p>
          <a:p>
            <a:r>
              <a:rPr lang="sr-Latn-CS" smtClean="0"/>
              <a:t>Pri ekspiraciji dolazi do transporta sekreta</a:t>
            </a:r>
            <a:endParaRPr lang="en-US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r-Latn-CS"/>
              <a:t>Flutter terapija</a:t>
            </a:r>
            <a:endParaRPr lang="en-GB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sr-Latn-CS" sz="2800" smtClean="0"/>
          </a:p>
          <a:p>
            <a:endParaRPr lang="sr-Latn-CS" sz="2800" smtClean="0"/>
          </a:p>
          <a:p>
            <a:endParaRPr lang="sr-Latn-CS" sz="2800" smtClean="0"/>
          </a:p>
          <a:p>
            <a:r>
              <a:rPr lang="en-GB" sz="2800" smtClean="0"/>
              <a:t>"Futter" Stop and go Mechanismus</a:t>
            </a:r>
          </a:p>
        </p:txBody>
      </p:sp>
      <p:pic>
        <p:nvPicPr>
          <p:cNvPr id="43012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352800"/>
            <a:ext cx="3886200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smtClean="0"/>
              <a:t>Reflektorna disajna terapija</a:t>
            </a:r>
            <a:endParaRPr lang="en-US"/>
          </a:p>
        </p:txBody>
      </p:sp>
      <p:sp>
        <p:nvSpPr>
          <p:cNvPr id="4403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sr-Latn-CS" smtClean="0"/>
              <a:t>Reflektorna terapija sastoji se iz manuelnih zahvata i respiratorne gimnastike</a:t>
            </a:r>
          </a:p>
          <a:p>
            <a:r>
              <a:rPr lang="sr-Latn-CS" smtClean="0"/>
              <a:t>Manuelna terapija je osnovna tačka delovanja reflektorne terapije</a:t>
            </a:r>
          </a:p>
          <a:p>
            <a:r>
              <a:rPr lang="sr-Latn-CS" smtClean="0"/>
              <a:t>Sastoji se u pritisku vrhovima prstiju na određene regije uslovljavajući bol i pritisak na mišiće, tetive i periost</a:t>
            </a:r>
          </a:p>
          <a:p>
            <a:r>
              <a:rPr lang="sr-Latn-CS" smtClean="0"/>
              <a:t>Manuelna terapija deluje kao ,,centralno povećanje nadražljivosti"</a:t>
            </a:r>
            <a:endParaRPr lang="en-US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/>
              <a:t>Reflektorna disajna terapija</a:t>
            </a:r>
            <a:br>
              <a:rPr lang="en-GB"/>
            </a:br>
            <a:endParaRPr lang="en-GB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mtClean="0"/>
              <a:t>Ve</a:t>
            </a:r>
            <a:r>
              <a:rPr lang="sr-Latn-CS" smtClean="0"/>
              <a:t>ž</a:t>
            </a:r>
            <a:r>
              <a:rPr lang="en-GB" smtClean="0"/>
              <a:t>be disanja uz pomo</a:t>
            </a:r>
            <a:r>
              <a:rPr lang="sr-Latn-CS" smtClean="0"/>
              <a:t>ć</a:t>
            </a:r>
            <a:r>
              <a:rPr lang="en-GB" smtClean="0"/>
              <a:t> lopte (le</a:t>
            </a:r>
            <a:r>
              <a:rPr lang="sr-Latn-CS" smtClean="0"/>
              <a:t>đ</a:t>
            </a:r>
            <a:r>
              <a:rPr lang="en-GB" smtClean="0"/>
              <a:t>na pozicija)</a:t>
            </a:r>
            <a:endParaRPr lang="sr-Latn-CS" smtClean="0"/>
          </a:p>
          <a:p>
            <a:endParaRPr lang="sr-Latn-CS" smtClean="0"/>
          </a:p>
          <a:p>
            <a:endParaRPr lang="sr-Latn-CS" smtClean="0"/>
          </a:p>
          <a:p>
            <a:r>
              <a:rPr lang="en-GB" smtClean="0"/>
              <a:t>Ve</a:t>
            </a:r>
            <a:r>
              <a:rPr lang="sr-Latn-CS" smtClean="0"/>
              <a:t>ž</a:t>
            </a:r>
            <a:r>
              <a:rPr lang="en-GB" smtClean="0"/>
              <a:t>be disanja uz pomo</a:t>
            </a:r>
            <a:r>
              <a:rPr lang="sr-Latn-CS" smtClean="0"/>
              <a:t>ć</a:t>
            </a:r>
            <a:r>
              <a:rPr lang="en-GB" smtClean="0"/>
              <a:t> lopte (bo</a:t>
            </a:r>
            <a:r>
              <a:rPr lang="sr-Latn-CS" smtClean="0"/>
              <a:t>č</a:t>
            </a:r>
            <a:r>
              <a:rPr lang="en-GB" smtClean="0"/>
              <a:t>na pozicija)</a:t>
            </a:r>
          </a:p>
        </p:txBody>
      </p:sp>
      <p:pic>
        <p:nvPicPr>
          <p:cNvPr id="45060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3" y="1928813"/>
            <a:ext cx="3429000" cy="180498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</p:pic>
      <p:pic>
        <p:nvPicPr>
          <p:cNvPr id="45061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3" y="3857625"/>
            <a:ext cx="3429000" cy="18383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6063" y="285750"/>
            <a:ext cx="7772400" cy="8572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/>
              <a:t>Reflektorna disajna terapija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785938"/>
            <a:ext cx="3810000" cy="4114800"/>
          </a:xfrm>
        </p:spPr>
        <p:txBody>
          <a:bodyPr/>
          <a:lstStyle/>
          <a:p>
            <a:r>
              <a:rPr lang="en-GB" sz="2800" smtClean="0"/>
              <a:t> Zahvat sa pritiskom na medijalnoj ivici skapule</a:t>
            </a:r>
            <a:endParaRPr lang="sr-Latn-CS" sz="2800" smtClean="0"/>
          </a:p>
          <a:p>
            <a:endParaRPr lang="sr-Latn-CS" sz="2800" smtClean="0"/>
          </a:p>
          <a:p>
            <a:endParaRPr lang="sr-Latn-CS" sz="2800" smtClean="0"/>
          </a:p>
          <a:p>
            <a:r>
              <a:rPr lang="en-GB" sz="2800" smtClean="0"/>
              <a:t>Manipulacija </a:t>
            </a:r>
            <a:endParaRPr lang="sr-Latn-CS" sz="2800" smtClean="0"/>
          </a:p>
          <a:p>
            <a:pPr>
              <a:buFontTx/>
              <a:buNone/>
            </a:pPr>
            <a:r>
              <a:rPr lang="sr-Latn-CS" sz="2800" smtClean="0"/>
              <a:t>	</a:t>
            </a:r>
            <a:r>
              <a:rPr lang="en-GB" sz="2800" smtClean="0"/>
              <a:t>m. pectoralis major</a:t>
            </a:r>
          </a:p>
        </p:txBody>
      </p:sp>
      <p:pic>
        <p:nvPicPr>
          <p:cNvPr id="4608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5" y="1500188"/>
            <a:ext cx="4357688" cy="225266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</p:pic>
      <p:pic>
        <p:nvPicPr>
          <p:cNvPr id="46085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7625" y="3857625"/>
            <a:ext cx="4429125" cy="24288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r-Latn-CS"/>
              <a:t>Relaksacija</a:t>
            </a:r>
            <a:endParaRPr lang="en-GB"/>
          </a:p>
        </p:txBody>
      </p:sp>
      <p:sp>
        <p:nvSpPr>
          <p:cNvPr id="471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186738" cy="4873625"/>
          </a:xfrm>
        </p:spPr>
        <p:txBody>
          <a:bodyPr/>
          <a:lstStyle/>
          <a:p>
            <a:r>
              <a:rPr lang="en-GB" smtClean="0"/>
              <a:t> </a:t>
            </a:r>
            <a:r>
              <a:rPr lang="sr-Latn-CS" smtClean="0"/>
              <a:t>podrazumeva psihosomatske terapijske metode koje deluju na smanjenje povienog tonusa i napetost pacijenta</a:t>
            </a:r>
          </a:p>
          <a:p>
            <a:r>
              <a:rPr lang="en-GB" smtClean="0"/>
              <a:t>mi</a:t>
            </a:r>
            <a:r>
              <a:rPr lang="sr-Latn-CS" smtClean="0"/>
              <a:t>š</a:t>
            </a:r>
            <a:r>
              <a:rPr lang="en-GB" smtClean="0"/>
              <a:t>i</a:t>
            </a:r>
            <a:r>
              <a:rPr lang="sr-Latn-CS" smtClean="0"/>
              <a:t>ć</a:t>
            </a:r>
            <a:r>
              <a:rPr lang="en-GB" smtClean="0"/>
              <a:t>na relaksacija</a:t>
            </a:r>
          </a:p>
          <a:p>
            <a:r>
              <a:rPr lang="en-GB" smtClean="0"/>
              <a:t>psihi</a:t>
            </a:r>
            <a:r>
              <a:rPr lang="sr-Latn-CS" smtClean="0"/>
              <a:t>č</a:t>
            </a:r>
            <a:r>
              <a:rPr lang="en-GB" smtClean="0"/>
              <a:t>ko opu</a:t>
            </a:r>
            <a:r>
              <a:rPr lang="sr-Latn-CS" smtClean="0"/>
              <a:t>š</a:t>
            </a:r>
            <a:r>
              <a:rPr lang="en-GB" smtClean="0"/>
              <a:t>tanje. </a:t>
            </a:r>
          </a:p>
          <a:p>
            <a:r>
              <a:rPr lang="sr-Latn-CS" smtClean="0"/>
              <a:t>Relaksacija se mora primeniti sa konrolisanim i pravilnim disanjem</a:t>
            </a:r>
          </a:p>
          <a:p>
            <a:r>
              <a:rPr lang="sr-Latn-CS" smtClean="0"/>
              <a:t>Sprovodi se kroz: manuelnu masažu, refleksnu masažu i korektivni položaj na leđima</a:t>
            </a:r>
          </a:p>
          <a:p>
            <a:r>
              <a:rPr lang="sr-Latn-CS" smtClean="0"/>
              <a:t>Relaksacija se sprovodi svaki dan 15-20 minuta</a:t>
            </a:r>
            <a:endParaRPr lang="en-GB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r-Latn-CS" smtClean="0"/>
              <a:t>Respiratorna kineziterapija</a:t>
            </a:r>
            <a:endParaRPr lang="en-US"/>
          </a:p>
        </p:txBody>
      </p:sp>
      <p:sp>
        <p:nvSpPr>
          <p:cNvPr id="4813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sr-Latn-CS" smtClean="0"/>
              <a:t>Kineziterapija kod respiratornih oboljenja predstavlja bitnu terapiju</a:t>
            </a:r>
          </a:p>
          <a:p>
            <a:endParaRPr lang="sr-Latn-CS" smtClean="0"/>
          </a:p>
          <a:p>
            <a:r>
              <a:rPr lang="sr-Latn-CS" smtClean="0"/>
              <a:t>,,Lakše disati - bolje se kretati"</a:t>
            </a:r>
          </a:p>
          <a:p>
            <a:endParaRPr lang="sr-Latn-CS" smtClean="0"/>
          </a:p>
          <a:p>
            <a:r>
              <a:rPr lang="sr-Latn-CS" smtClean="0"/>
              <a:t>Neurogena teorija - kineziterapija treba impulsima sa periferije formirati novo žarište (centralna regulacija disanja) i na taj način preuzme ulogu predvodnika regulacije prolaznosti disajnih puteva</a:t>
            </a:r>
            <a:endParaRPr lang="en-US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r-Latn-CS" smtClean="0"/>
              <a:t>Ciljevi respiratorne kineziterapije</a:t>
            </a:r>
            <a:endParaRPr lang="en-US"/>
          </a:p>
        </p:txBody>
      </p:sp>
      <p:sp>
        <p:nvSpPr>
          <p:cNvPr id="4915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72425" cy="4873625"/>
          </a:xfrm>
        </p:spPr>
        <p:txBody>
          <a:bodyPr/>
          <a:lstStyle/>
          <a:p>
            <a:r>
              <a:rPr lang="sr-Latn-CS" smtClean="0"/>
              <a:t>Povećanje ventilacije pluća</a:t>
            </a:r>
          </a:p>
          <a:p>
            <a:r>
              <a:rPr lang="sr-Latn-CS" smtClean="0"/>
              <a:t>Smanjenje utroška energije potrebne za disanje</a:t>
            </a:r>
          </a:p>
          <a:p>
            <a:r>
              <a:rPr lang="sr-Latn-CS" smtClean="0"/>
              <a:t>Sprečavanje ili olakšavanje napada otežanog disanja</a:t>
            </a:r>
          </a:p>
          <a:p>
            <a:r>
              <a:rPr lang="sr-Latn-CS" smtClean="0"/>
              <a:t>Povećanje pokretljivosti grudnog koša</a:t>
            </a:r>
          </a:p>
          <a:p>
            <a:r>
              <a:rPr lang="sr-Latn-CS" smtClean="0"/>
              <a:t>Uklanjanje bronhogenog sekreta</a:t>
            </a:r>
          </a:p>
          <a:p>
            <a:r>
              <a:rPr lang="sr-Latn-CS" smtClean="0"/>
              <a:t>Sprečavanje deformiteta grudnog koša</a:t>
            </a:r>
          </a:p>
          <a:p>
            <a:r>
              <a:rPr lang="sr-Latn-CS" smtClean="0"/>
              <a:t>Smanjenje pleuralnog izliva</a:t>
            </a:r>
          </a:p>
          <a:p>
            <a:r>
              <a:rPr lang="sr-Latn-CS" smtClean="0"/>
              <a:t>Smanenje bola</a:t>
            </a:r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r-Latn-CS" smtClean="0"/>
              <a:t>Di</a:t>
            </a:r>
            <a:r>
              <a:rPr lang="en-US" smtClean="0"/>
              <a:t>j</a:t>
            </a:r>
            <a:r>
              <a:rPr lang="sr-Latn-CS" smtClean="0"/>
              <a:t>afragma</a:t>
            </a:r>
            <a:endParaRPr lang="en-US"/>
          </a:p>
        </p:txBody>
      </p:sp>
      <p:pic>
        <p:nvPicPr>
          <p:cNvPr id="14339" name="Picture 5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5800" y="3155950"/>
            <a:ext cx="3581400" cy="2241550"/>
          </a:xfrm>
          <a:solidFill>
            <a:schemeClr val="hlink"/>
          </a:solidFill>
        </p:spPr>
      </p:pic>
      <p:sp>
        <p:nvSpPr>
          <p:cNvPr id="143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514600"/>
            <a:ext cx="4114800" cy="3962400"/>
          </a:xfrm>
          <a:solidFill>
            <a:schemeClr val="bg1"/>
          </a:solidFill>
        </p:spPr>
        <p:txBody>
          <a:bodyPr/>
          <a:lstStyle/>
          <a:p>
            <a:r>
              <a:rPr lang="en-US" smtClean="0"/>
              <a:t>Osnovna funkcija dijafragme je da doprinese respiratornom volumenu u sedećem i stojećem položaju. </a:t>
            </a:r>
            <a:endParaRPr lang="sr-Latn-CS" smtClean="0"/>
          </a:p>
          <a:p>
            <a:r>
              <a:rPr lang="en-US" smtClean="0"/>
              <a:t>Dijafragma je aktivna tokom celog inspirijuma i u prvoj trećini ekspirijuma. 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r-Latn-CS" smtClean="0"/>
              <a:t>Respiratorna kineziterapija</a:t>
            </a:r>
            <a:endParaRPr lang="en-US"/>
          </a:p>
        </p:txBody>
      </p:sp>
      <p:sp>
        <p:nvSpPr>
          <p:cNvPr id="5017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29613" cy="4873625"/>
          </a:xfrm>
        </p:spPr>
        <p:txBody>
          <a:bodyPr/>
          <a:lstStyle/>
          <a:p>
            <a:r>
              <a:rPr lang="sr-Latn-CS" smtClean="0"/>
              <a:t>Program vežbi disanja kod opstruktivnih oboljenja sastoji se u:</a:t>
            </a:r>
          </a:p>
          <a:p>
            <a:r>
              <a:rPr lang="sr-Latn-CS" smtClean="0"/>
              <a:t>Obuka za dijafraglano i donje kostalno disanje sa dubokim inspirijumom i laganim ekspirijumom</a:t>
            </a:r>
          </a:p>
          <a:p>
            <a:r>
              <a:rPr lang="sr-Latn-CS" smtClean="0"/>
              <a:t>Kontrolisano disanje sa relaksiranim insp i eksp</a:t>
            </a:r>
          </a:p>
          <a:p>
            <a:r>
              <a:rPr lang="sr-Latn-CS" smtClean="0"/>
              <a:t>U toku položajne drenaže primenjuje se segmentalno disanje sa dubokim insp i forsiranim eksp</a:t>
            </a:r>
          </a:p>
          <a:p>
            <a:r>
              <a:rPr lang="sr-Latn-CS" smtClean="0"/>
              <a:t>Kineziterapija započinje korekcijom i obukom radi loše sinhronizacije pokreta pri disanju</a:t>
            </a:r>
            <a:endParaRPr lang="en-US" smtClean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r-Latn-CS" smtClean="0"/>
              <a:t>Respiratorna kineziterapija</a:t>
            </a:r>
            <a:endParaRPr lang="en-US"/>
          </a:p>
        </p:txBody>
      </p:sp>
      <p:sp>
        <p:nvSpPr>
          <p:cNvPr id="5120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58175" cy="4873625"/>
          </a:xfrm>
        </p:spPr>
        <p:txBody>
          <a:bodyPr/>
          <a:lstStyle/>
          <a:p>
            <a:r>
              <a:rPr lang="sr-Latn-CS" smtClean="0"/>
              <a:t>Osnovni položaji za obuku i korekciju disanja:</a:t>
            </a:r>
          </a:p>
          <a:p>
            <a:r>
              <a:rPr lang="sr-Latn-CS" smtClean="0"/>
              <a:t>- ležeći, sedeći, stojeći.</a:t>
            </a:r>
          </a:p>
          <a:p>
            <a:endParaRPr lang="sr-Latn-CS" smtClean="0"/>
          </a:p>
          <a:p>
            <a:r>
              <a:rPr lang="sr-Latn-CS" smtClean="0"/>
              <a:t>Vežbe donje kostalnog i dijafragmalnog disanja</a:t>
            </a:r>
          </a:p>
          <a:p>
            <a:r>
              <a:rPr lang="sr-Latn-CS" smtClean="0"/>
              <a:t>- pacijennt je u supinaciji u relaksirajućem položaju</a:t>
            </a:r>
          </a:p>
          <a:p>
            <a:r>
              <a:rPr lang="sr-Latn-CS" smtClean="0"/>
              <a:t>- ruke fizioterapeuta na gornji deo grudi i stomaka</a:t>
            </a:r>
          </a:p>
          <a:p>
            <a:r>
              <a:rPr lang="sr-Latn-CS" smtClean="0"/>
              <a:t>- gornji deo grudi je imobilan, stomak mobilan</a:t>
            </a:r>
          </a:p>
          <a:p>
            <a:r>
              <a:rPr lang="sr-Latn-CS" smtClean="0"/>
              <a:t>- u početku fizioterapeut prati pokrete disanja, kasnije obuku disanja pacijent sam kontroliše</a:t>
            </a:r>
          </a:p>
          <a:p>
            <a:r>
              <a:rPr lang="sr-Latn-CS" smtClean="0"/>
              <a:t>Nakon savlađivanja obuke vrši se opterećivanje dijafragme sa vrećicama od peska 0,5-3 kg</a:t>
            </a:r>
            <a:endParaRPr lang="en-US" smtClean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r-Latn-CS" smtClean="0"/>
              <a:t>Respiratorna kineziterapija</a:t>
            </a:r>
            <a:endParaRPr lang="en-US"/>
          </a:p>
        </p:txBody>
      </p:sp>
      <p:sp>
        <p:nvSpPr>
          <p:cNvPr id="5222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15300" cy="4873625"/>
          </a:xfrm>
        </p:spPr>
        <p:txBody>
          <a:bodyPr/>
          <a:lstStyle/>
          <a:p>
            <a:r>
              <a:rPr lang="sr-Latn-CS" smtClean="0"/>
              <a:t>Kasnije pacijent prelazi na ostale položaje - vežbe u sedećem u stojećem položaju</a:t>
            </a:r>
          </a:p>
          <a:p>
            <a:r>
              <a:rPr lang="sr-Latn-CS" smtClean="0"/>
              <a:t>Svaka vežba se ponavlja 5-10 puta, a ukupno trajanje vežbi je oko 30 minuta i rade se dva puta dnevno</a:t>
            </a:r>
          </a:p>
          <a:p>
            <a:endParaRPr lang="sr-Latn-CS" smtClean="0"/>
          </a:p>
          <a:p>
            <a:r>
              <a:rPr lang="sr-Latn-CS" smtClean="0"/>
              <a:t>Vežbe produženog ekspirijuma kod bolesnika sa HOBP treba primenjivati samo u cilju evakuacije sekreta iz disajnih puteva</a:t>
            </a:r>
          </a:p>
          <a:p>
            <a:endParaRPr lang="sr-Latn-CS" smtClean="0"/>
          </a:p>
          <a:p>
            <a:endParaRPr lang="en-US" smtClean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r-Latn-CS"/>
              <a:t>R</a:t>
            </a:r>
            <a:r>
              <a:rPr lang="en-GB"/>
              <a:t>spiratorna kineziterapija </a:t>
            </a:r>
            <a:br>
              <a:rPr lang="en-GB"/>
            </a:br>
            <a:endParaRPr lang="en-GB"/>
          </a:p>
        </p:txBody>
      </p:sp>
      <p:sp>
        <p:nvSpPr>
          <p:cNvPr id="53251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28813"/>
            <a:ext cx="3810000" cy="4333875"/>
          </a:xfrm>
        </p:spPr>
        <p:txBody>
          <a:bodyPr/>
          <a:lstStyle/>
          <a:p>
            <a:r>
              <a:rPr lang="en-GB" smtClean="0"/>
              <a:t>Obuka kostalnom i dijafragmalnom disanju</a:t>
            </a:r>
          </a:p>
        </p:txBody>
      </p:sp>
      <p:pic>
        <p:nvPicPr>
          <p:cNvPr id="5325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" y="1928813"/>
            <a:ext cx="4071938" cy="20002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</p:pic>
      <p:pic>
        <p:nvPicPr>
          <p:cNvPr id="5325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" y="4071938"/>
            <a:ext cx="4071938" cy="22002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</p:pic>
      <p:sp>
        <p:nvSpPr>
          <p:cNvPr id="53254" name="Rectangle 8"/>
          <p:cNvSpPr>
            <a:spLocks noChangeArrowheads="1"/>
          </p:cNvSpPr>
          <p:nvPr/>
        </p:nvSpPr>
        <p:spPr bwMode="auto">
          <a:xfrm>
            <a:off x="4953000" y="5029200"/>
            <a:ext cx="35512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Optere</a:t>
            </a:r>
            <a:r>
              <a:rPr lang="sr-Latn-CS"/>
              <a:t>ć</a:t>
            </a:r>
            <a:r>
              <a:rPr lang="en-GB"/>
              <a:t>enje dijafragme </a:t>
            </a:r>
            <a:r>
              <a:rPr lang="sr-Latn-CS"/>
              <a:t>vrećicama </a:t>
            </a:r>
            <a:r>
              <a:rPr lang="en-GB"/>
              <a:t>peska (inspirijum)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r-Latn-CS" smtClean="0"/>
              <a:t>Respiratorna kineziterapija</a:t>
            </a:r>
            <a:endParaRPr lang="en-US"/>
          </a:p>
        </p:txBody>
      </p:sp>
      <p:sp>
        <p:nvSpPr>
          <p:cNvPr id="54275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sr-Latn-CS" sz="2800" smtClean="0"/>
          </a:p>
          <a:p>
            <a:endParaRPr lang="sr-Latn-CS" sz="2800" smtClean="0"/>
          </a:p>
          <a:p>
            <a:endParaRPr lang="sr-Latn-CS" sz="2800" smtClean="0"/>
          </a:p>
          <a:p>
            <a:r>
              <a:rPr lang="sr-Latn-CS" sz="2800" smtClean="0"/>
              <a:t>Duvanje u sveću i pištaljku</a:t>
            </a:r>
            <a:endParaRPr lang="en-GB" sz="2800" smtClean="0"/>
          </a:p>
        </p:txBody>
      </p:sp>
      <p:pic>
        <p:nvPicPr>
          <p:cNvPr id="5427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38" y="2143125"/>
            <a:ext cx="3071812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7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3929063"/>
            <a:ext cx="3067050" cy="195738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r-Latn-CS"/>
              <a:t>Respiratorna kineziterapija</a:t>
            </a:r>
            <a:endParaRPr lang="en-GB"/>
          </a:p>
        </p:txBody>
      </p:sp>
      <p:pic>
        <p:nvPicPr>
          <p:cNvPr id="55299" name="Picture 3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71650" y="2357438"/>
            <a:ext cx="4229100" cy="3643312"/>
          </a:xfrm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r-Latn-CS" smtClean="0"/>
              <a:t>Restriktivna plućna oboljenja</a:t>
            </a:r>
            <a:endParaRPr lang="en-US"/>
          </a:p>
        </p:txBody>
      </p:sp>
      <p:sp>
        <p:nvSpPr>
          <p:cNvPr id="5632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sr-Latn-CS" smtClean="0"/>
              <a:t>su oboljenja koja uslovljavaju restrikciju bronhijalnih puteva plućnog parenhima vršeći pritisak i dovodeći do njegovog sužavanja</a:t>
            </a:r>
          </a:p>
          <a:p>
            <a:endParaRPr lang="sr-Latn-CS" smtClean="0"/>
          </a:p>
          <a:p>
            <a:r>
              <a:rPr lang="sr-Latn-CS" smtClean="0"/>
              <a:t>Restriktivna patološka stanja: fibroza pluća, zapaljenja plućne maramice i tumori pluća</a:t>
            </a:r>
          </a:p>
          <a:p>
            <a:endParaRPr lang="sr-Latn-CS" smtClean="0"/>
          </a:p>
          <a:p>
            <a:r>
              <a:rPr lang="sr-Latn-CS" smtClean="0"/>
              <a:t>Stečene deformacije grudnog koša: pectus carinatus i excavatus, skoliosis, kyphosis, kyphoskoliososis, M. berchterew </a:t>
            </a:r>
            <a:endParaRPr lang="en-US" smtClean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r-Latn-CS" smtClean="0"/>
              <a:t>Restriktivna plućna oboljenja</a:t>
            </a:r>
            <a:endParaRPr lang="en-US"/>
          </a:p>
        </p:txBody>
      </p:sp>
      <p:sp>
        <p:nvSpPr>
          <p:cNvPr id="5734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00988" cy="4873625"/>
          </a:xfrm>
        </p:spPr>
        <p:txBody>
          <a:bodyPr/>
          <a:lstStyle/>
          <a:p>
            <a:r>
              <a:rPr lang="sr-Latn-CS" smtClean="0"/>
              <a:t>Osnovni program medicinske rehabilitacije:</a:t>
            </a:r>
          </a:p>
          <a:p>
            <a:r>
              <a:rPr lang="sr-Latn-CS" smtClean="0"/>
              <a:t>- korektivni položaj u postelji</a:t>
            </a:r>
          </a:p>
          <a:p>
            <a:r>
              <a:rPr lang="sr-Latn-CS" smtClean="0"/>
              <a:t>- disajne vežbe</a:t>
            </a:r>
          </a:p>
          <a:p>
            <a:endParaRPr lang="sr-Latn-CS" smtClean="0"/>
          </a:p>
          <a:p>
            <a:r>
              <a:rPr lang="sr-Latn-CS" smtClean="0"/>
              <a:t>Korektivni položaj u postelji - pacijenta postaviti u bočni položaj na zdravu stranu zbog priraslica</a:t>
            </a:r>
          </a:p>
          <a:p>
            <a:r>
              <a:rPr lang="sr-Latn-CS" smtClean="0"/>
              <a:t>Postaviti nešto ispod pacijenta kako bi povećali ekstenziju na bolesnoj strani</a:t>
            </a:r>
          </a:p>
          <a:p>
            <a:r>
              <a:rPr lang="sr-Latn-CS" smtClean="0"/>
              <a:t>U tom položaju vršiti rotaciju napred-nazad</a:t>
            </a:r>
          </a:p>
          <a:p>
            <a:r>
              <a:rPr lang="sr-Latn-CS" smtClean="0"/>
              <a:t>Ovaj položaj 3-4 puta dnevno, ostalo relaksacija, poboljšanje cirkulacije i psihičko opuštanje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r-Latn-CS" smtClean="0"/>
              <a:t>Restriktivna plućna oboljenja</a:t>
            </a:r>
            <a:endParaRPr lang="en-US"/>
          </a:p>
        </p:txBody>
      </p:sp>
      <p:sp>
        <p:nvSpPr>
          <p:cNvPr id="5837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sr-Latn-CS" smtClean="0"/>
              <a:t>Respiratorna kineziterapija</a:t>
            </a:r>
          </a:p>
          <a:p>
            <a:r>
              <a:rPr lang="sr-Latn-CS" smtClean="0"/>
              <a:t>Utvrditi respiratorne mogućnosti pacijenta</a:t>
            </a:r>
          </a:p>
          <a:p>
            <a:r>
              <a:rPr lang="sr-Latn-CS" smtClean="0"/>
              <a:t>U početku vežbe se izvode pod kontrolom fizioterapeuta</a:t>
            </a:r>
          </a:p>
          <a:p>
            <a:r>
              <a:rPr lang="sr-Latn-CS" smtClean="0"/>
              <a:t>Dva duboka inspirijuma na svakih 10 minuta kako bi se sprečilo nastajanje priraslica</a:t>
            </a:r>
          </a:p>
          <a:p>
            <a:r>
              <a:rPr lang="sr-Latn-CS" smtClean="0"/>
              <a:t>Nakon poboljšanja stanja pacijenta primeniti obuku donje kostalnog i dijafragmalnog disanja sa naglašenim dubokim inspirijumom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r-Latn-CS" smtClean="0"/>
              <a:t>Restriktivna plućna oboljenja</a:t>
            </a:r>
            <a:endParaRPr lang="en-US"/>
          </a:p>
        </p:txBody>
      </p:sp>
      <p:sp>
        <p:nvSpPr>
          <p:cNvPr id="5939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72425" cy="4873625"/>
          </a:xfrm>
        </p:spPr>
        <p:txBody>
          <a:bodyPr/>
          <a:lstStyle/>
          <a:p>
            <a:r>
              <a:rPr lang="sr-Latn-CS" smtClean="0"/>
              <a:t>Simetrične vežbe - pacijent je u supinaciji sa savijenim nogama i nakon relaksacije terapeut obuhvata svojim rukama donji deo grudnog koša i pri inspirijumu daje laki otpor</a:t>
            </a:r>
          </a:p>
          <a:p>
            <a:endParaRPr lang="sr-Latn-CS" smtClean="0"/>
          </a:p>
          <a:p>
            <a:r>
              <a:rPr lang="sr-Latn-CS" smtClean="0"/>
              <a:t>Asimetrične vežbe - podrazumevaju davanje otpora pokretima donjeg dela grudnog koša u bočnom položaju na zdravu stranu</a:t>
            </a:r>
          </a:p>
          <a:p>
            <a:r>
              <a:rPr lang="sr-Latn-CS" smtClean="0"/>
              <a:t>Asimetrične vežbe za dijafragmu se izvode u ležećem položaju na boku bolesne strane</a:t>
            </a:r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Interkostalni mišići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  <a:solidFill>
            <a:schemeClr val="bg1"/>
          </a:solidFill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 smtClean="0"/>
              <a:t>Interkostalni mišići se dele na mm. intercostalis externi et interni. </a:t>
            </a:r>
            <a:endParaRPr lang="sr-Latn-CS" smtClean="0"/>
          </a:p>
          <a:p>
            <a:pPr algn="just">
              <a:lnSpc>
                <a:spcPct val="90000"/>
              </a:lnSpc>
            </a:pPr>
            <a:r>
              <a:rPr lang="en-US" smtClean="0"/>
              <a:t>Spoljašnji interkostalni imaju tok vlakana od pozadi ka napred idući od gornjeg ka donjem rebru. </a:t>
            </a:r>
            <a:endParaRPr lang="sr-Latn-CS" smtClean="0"/>
          </a:p>
          <a:p>
            <a:pPr algn="just">
              <a:lnSpc>
                <a:spcPct val="90000"/>
              </a:lnSpc>
            </a:pPr>
            <a:r>
              <a:rPr lang="en-US" smtClean="0"/>
              <a:t>Obrnuti tok vlakana imaju mišići unutrašnje grupe</a:t>
            </a:r>
            <a:r>
              <a:rPr lang="sr-Latn-CS" smtClean="0"/>
              <a:t>.</a:t>
            </a:r>
          </a:p>
          <a:p>
            <a:pPr algn="just">
              <a:lnSpc>
                <a:spcPct val="90000"/>
              </a:lnSpc>
            </a:pPr>
            <a:r>
              <a:rPr lang="en-US" smtClean="0"/>
              <a:t>Prema ispitivanjima spoljašnji mišići učestvuju u aktu inspirijuma, a unutrašnji u aktu ekspirijuma. 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r-Latn-CS" smtClean="0"/>
              <a:t>Restriktivna plućna oboljenja</a:t>
            </a:r>
            <a:endParaRPr lang="en-US"/>
          </a:p>
        </p:txBody>
      </p:sp>
      <p:sp>
        <p:nvSpPr>
          <p:cNvPr id="604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43863" cy="4873625"/>
          </a:xfrm>
        </p:spPr>
        <p:txBody>
          <a:bodyPr/>
          <a:lstStyle/>
          <a:p>
            <a:r>
              <a:rPr lang="sr-Latn-CS" smtClean="0"/>
              <a:t>U fazi oporavka program vežbi se nastavlja u sedećem i stojećem položaju</a:t>
            </a:r>
          </a:p>
          <a:p>
            <a:r>
              <a:rPr lang="sr-Latn-CS" smtClean="0"/>
              <a:t>Posebno su značajne vežbe sa respiratornom trakom, jer možemo simetrično i asimetrično dozirani otpor, i na taj način ojačati segmentalno respiratornu muskulaturu</a:t>
            </a:r>
          </a:p>
          <a:p>
            <a:r>
              <a:rPr lang="sr-Latn-CS" smtClean="0"/>
              <a:t>Po izlasku iz bolnice nastaviti sa vežbama disanja</a:t>
            </a:r>
          </a:p>
          <a:p>
            <a:r>
              <a:rPr lang="sr-Latn-CS" smtClean="0"/>
              <a:t>Kod malignih procesa i suvog pleuritisa potrebno je mirovanje i korektivni položaj u postelji</a:t>
            </a:r>
          </a:p>
          <a:p>
            <a:r>
              <a:rPr lang="sr-Latn-CS" smtClean="0"/>
              <a:t>I dozirana individualna respiratorna kineziterapija</a:t>
            </a:r>
            <a:endParaRPr lang="en-US" smtClean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46063" y="500063"/>
            <a:ext cx="7772400" cy="10001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r-Latn-CS" smtClean="0"/>
              <a:t>Respiratorna kineziterapija</a:t>
            </a:r>
            <a:endParaRPr lang="en-US"/>
          </a:p>
        </p:txBody>
      </p:sp>
      <p:sp>
        <p:nvSpPr>
          <p:cNvPr id="61443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sr-Latn-CS" sz="2800" smtClean="0"/>
          </a:p>
          <a:p>
            <a:r>
              <a:rPr lang="sr-Latn-CS" sz="2800" smtClean="0"/>
              <a:t>Aerosol dozator</a:t>
            </a:r>
          </a:p>
          <a:p>
            <a:endParaRPr lang="sr-Latn-CS" sz="2800" smtClean="0"/>
          </a:p>
          <a:p>
            <a:endParaRPr lang="sr-Latn-CS" sz="2800" smtClean="0"/>
          </a:p>
          <a:p>
            <a:endParaRPr lang="sr-Latn-CS" sz="2800" smtClean="0"/>
          </a:p>
          <a:p>
            <a:r>
              <a:rPr lang="sr-Latn-CS" sz="2800" smtClean="0"/>
              <a:t>Inhalator</a:t>
            </a:r>
            <a:endParaRPr lang="en-GB" sz="2800" smtClean="0"/>
          </a:p>
        </p:txBody>
      </p:sp>
      <p:pic>
        <p:nvPicPr>
          <p:cNvPr id="6144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057400"/>
            <a:ext cx="3057525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4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4343400"/>
            <a:ext cx="3114675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46063" y="428625"/>
            <a:ext cx="77724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r-Latn-CS" smtClean="0"/>
              <a:t>Respiratorna kineziterapija</a:t>
            </a:r>
            <a:endParaRPr lang="en-US"/>
          </a:p>
        </p:txBody>
      </p:sp>
      <p:sp>
        <p:nvSpPr>
          <p:cNvPr id="62467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sr-Latn-CS" sz="2800" smtClean="0"/>
              <a:t>Različiti aparati za terapiju disanja</a:t>
            </a:r>
          </a:p>
          <a:p>
            <a:endParaRPr lang="sr-Latn-CS" sz="2800" smtClean="0"/>
          </a:p>
          <a:p>
            <a:endParaRPr lang="sr-Latn-CS" sz="2800" smtClean="0"/>
          </a:p>
          <a:p>
            <a:endParaRPr lang="sr-Latn-CS" sz="2800" smtClean="0"/>
          </a:p>
          <a:p>
            <a:r>
              <a:rPr lang="sr-Latn-CS" sz="2800" smtClean="0"/>
              <a:t>Pravljenje mehurića od pene od sapunice</a:t>
            </a:r>
            <a:endParaRPr lang="en-GB" sz="2800" smtClean="0"/>
          </a:p>
        </p:txBody>
      </p:sp>
      <p:pic>
        <p:nvPicPr>
          <p:cNvPr id="62468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" y="3786188"/>
            <a:ext cx="3500437" cy="239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69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" y="1714500"/>
            <a:ext cx="3471862" cy="202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Akcesorni inspiratorni mišići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2147888"/>
            <a:ext cx="6477000" cy="4329112"/>
          </a:xfrm>
          <a:solidFill>
            <a:schemeClr val="bg1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- mm. scaleni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- m. sternocleidomastoideus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- m. trapezius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- m. pectoralis major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- m. pectoralis minor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- m. subclavius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- m. serratus posterior sup. 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- m. seratus anterior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- m. errector trunci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Ekspiratorni mišići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2147888"/>
            <a:ext cx="8077200" cy="4329112"/>
          </a:xfrm>
          <a:solidFill>
            <a:schemeClr val="bg1"/>
          </a:solidFill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 smtClean="0"/>
              <a:t>Osnovna grupa ekspiratornih mišića je abdominalna grupa mišića</a:t>
            </a:r>
            <a:r>
              <a:rPr lang="sr-Latn-CS" smtClean="0"/>
              <a:t>:</a:t>
            </a:r>
            <a:r>
              <a:rPr lang="en-US" smtClean="0"/>
              <a:t> m. rectus abdominis, m. obliqus abdominis externus et internus i m. transversus abdominis.</a:t>
            </a:r>
            <a:endParaRPr lang="sr-Latn-CS" smtClean="0"/>
          </a:p>
          <a:p>
            <a:pPr algn="just">
              <a:lnSpc>
                <a:spcPct val="90000"/>
              </a:lnSpc>
            </a:pPr>
            <a:endParaRPr lang="sr-Latn-CS" smtClean="0"/>
          </a:p>
          <a:p>
            <a:pPr algn="just">
              <a:lnSpc>
                <a:spcPct val="90000"/>
              </a:lnSpc>
            </a:pPr>
            <a:r>
              <a:rPr lang="en-US" smtClean="0"/>
              <a:t>Pomoćna ekspiratorna grupa mišića je predstavljena sledećim mišićima:</a:t>
            </a:r>
            <a:r>
              <a:rPr lang="sr-Latn-CS" smtClean="0"/>
              <a:t> </a:t>
            </a:r>
            <a:r>
              <a:rPr lang="en-US" smtClean="0"/>
              <a:t>m. latissimus dorsi, m. quadratus lumborum i m. seratus posterior inferior.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000"/>
              <a:t>Mehanika disanja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2147888"/>
            <a:ext cx="8305800" cy="4329112"/>
          </a:xfrm>
          <a:solidFill>
            <a:schemeClr val="bg1"/>
          </a:solidFill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 smtClean="0"/>
              <a:t>Osnovni zadatak respiratorne funkcije je da se obavi izmena gasova odnosno da se odstrani ugljendioksid, a kiseonik da se u plućima obnavlja. </a:t>
            </a:r>
            <a:endParaRPr lang="sr-Latn-CS" smtClean="0"/>
          </a:p>
          <a:p>
            <a:pPr algn="just">
              <a:lnSpc>
                <a:spcPct val="90000"/>
              </a:lnSpc>
            </a:pPr>
            <a:r>
              <a:rPr lang="en-US" smtClean="0"/>
              <a:t>Pluća su gra</a:t>
            </a:r>
            <a:r>
              <a:rPr lang="sr-Latn-CS" smtClean="0"/>
              <a:t>đ</a:t>
            </a:r>
            <a:r>
              <a:rPr lang="en-US" smtClean="0"/>
              <a:t>ena od elastičnog tkiva i imaju tendenciju da se skupljaju. </a:t>
            </a:r>
            <a:endParaRPr lang="sr-Latn-CS" smtClean="0"/>
          </a:p>
          <a:p>
            <a:pPr algn="just">
              <a:lnSpc>
                <a:spcPct val="90000"/>
              </a:lnSpc>
            </a:pPr>
            <a:r>
              <a:rPr lang="en-US" smtClean="0"/>
              <a:t>Najznačajniji elementi kojim se definišu mehaničke osobine respiratornog sistema su: komplijansa (pasivna rastegljivost pluća) i rezistenicija (otpor),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r-Latn-CS"/>
              <a:t>Mehanika </a:t>
            </a:r>
            <a:r>
              <a:rPr lang="sr-Latn-CS" smtClean="0"/>
              <a:t>disanja</a:t>
            </a: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2147888"/>
            <a:ext cx="8077200" cy="4329112"/>
          </a:xfrm>
          <a:solidFill>
            <a:schemeClr val="bg1"/>
          </a:solidFill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 smtClean="0"/>
              <a:t>Rad inspiratorne muskulature služi za savla</a:t>
            </a:r>
            <a:r>
              <a:rPr lang="sr-Latn-CS" smtClean="0"/>
              <a:t>đ</a:t>
            </a:r>
            <a:r>
              <a:rPr lang="en-US" smtClean="0"/>
              <a:t>ivanje elastičnog otpora pluća i savla</a:t>
            </a:r>
            <a:r>
              <a:rPr lang="sr-Latn-CS" smtClean="0"/>
              <a:t>đ</a:t>
            </a:r>
            <a:r>
              <a:rPr lang="en-US" smtClean="0"/>
              <a:t>ivanja otpora prolaza vazduha kroz disajne puteve. </a:t>
            </a:r>
            <a:endParaRPr lang="sr-Latn-CS" smtClean="0"/>
          </a:p>
          <a:p>
            <a:pPr algn="just">
              <a:lnSpc>
                <a:spcPct val="90000"/>
              </a:lnSpc>
            </a:pPr>
            <a:r>
              <a:rPr lang="en-US" smtClean="0"/>
              <a:t>Smatra se da 20% otpada na savla</a:t>
            </a:r>
            <a:r>
              <a:rPr lang="sr-Latn-CS" smtClean="0"/>
              <a:t>đ</a:t>
            </a:r>
            <a:r>
              <a:rPr lang="en-US" smtClean="0"/>
              <a:t>ivanje otpora tkiva, a 80% na savla</a:t>
            </a:r>
            <a:r>
              <a:rPr lang="sr-Latn-CS" smtClean="0"/>
              <a:t>đ</a:t>
            </a:r>
            <a:r>
              <a:rPr lang="en-US" smtClean="0"/>
              <a:t>ivanje otpora disajnih puteva.</a:t>
            </a:r>
            <a:endParaRPr lang="sr-Latn-CS" smtClean="0"/>
          </a:p>
          <a:p>
            <a:pPr algn="just">
              <a:lnSpc>
                <a:spcPct val="90000"/>
              </a:lnSpc>
            </a:pPr>
            <a:r>
              <a:rPr lang="en-US" smtClean="0"/>
              <a:t>Pri mirovanju za potrebe disajne muskulature troši se 0, 5-l, 0 ml O2/l ventiliranog vazduha. </a:t>
            </a:r>
            <a:endParaRPr lang="sr-Latn-CS" smtClean="0"/>
          </a:p>
          <a:p>
            <a:pPr algn="just">
              <a:lnSpc>
                <a:spcPct val="90000"/>
              </a:lnSpc>
            </a:pPr>
            <a:r>
              <a:rPr lang="en-US" smtClean="0"/>
              <a:t>Smatra se da je disanje efikasno sve do granice l40/l/min i da preko te granice disanje postaje neekonomično</a:t>
            </a:r>
            <a:r>
              <a:rPr lang="sr-Latn-CS" smtClean="0"/>
              <a:t>.</a:t>
            </a:r>
            <a:endParaRPr lang="en-US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263</TotalTime>
  <Words>2144</Words>
  <Application>Microsoft Office PowerPoint</Application>
  <PresentationFormat>On-screen Show (4:3)</PresentationFormat>
  <Paragraphs>263</Paragraphs>
  <Slides>52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60" baseType="lpstr">
      <vt:lpstr>Times New Roman</vt:lpstr>
      <vt:lpstr>Arial</vt:lpstr>
      <vt:lpstr>Century Schoolbook</vt:lpstr>
      <vt:lpstr>Wingdings</vt:lpstr>
      <vt:lpstr>Wingdings 2</vt:lpstr>
      <vt:lpstr>Calibri</vt:lpstr>
      <vt:lpstr>Oriel</vt:lpstr>
      <vt:lpstr>Microsoft Word Document</vt:lpstr>
      <vt:lpstr>Rehabilitacija pulmoloških bolesnika</vt:lpstr>
      <vt:lpstr>Respiratorna muskulatura</vt:lpstr>
      <vt:lpstr>Inspiratorna muskulatura</vt:lpstr>
      <vt:lpstr>Dijafragma</vt:lpstr>
      <vt:lpstr>Interkostalni mišići </vt:lpstr>
      <vt:lpstr>Akcesorni inspiratorni mišići</vt:lpstr>
      <vt:lpstr>Ekspiratorni mišići</vt:lpstr>
      <vt:lpstr>Mehanika disanja</vt:lpstr>
      <vt:lpstr>Mehanika disanja</vt:lpstr>
      <vt:lpstr>Mehanika disanja</vt:lpstr>
      <vt:lpstr>Plućni volumeni</vt:lpstr>
      <vt:lpstr>Dimnamički volumeni</vt:lpstr>
      <vt:lpstr>Cena disanja</vt:lpstr>
      <vt:lpstr>Uticaj treninga na saturaciju kiseonikom</vt:lpstr>
      <vt:lpstr>Razmena gasova</vt:lpstr>
      <vt:lpstr>Transport kiseonika</vt:lpstr>
      <vt:lpstr>PATOFIZIOLOGIJA DISANJA</vt:lpstr>
      <vt:lpstr>Klinički pregled respiratornih bolesnika</vt:lpstr>
      <vt:lpstr> RESPIRATORNA OBOLJENJA </vt:lpstr>
      <vt:lpstr>Respiratorna insuficijencija</vt:lpstr>
      <vt:lpstr>Hronicne obstruktivne bolesti pluća (HOBP) </vt:lpstr>
      <vt:lpstr>HOBP</vt:lpstr>
      <vt:lpstr>Funkcionalni testovi 12. M.D. Test (test hodom u toku 12 minuta)</vt:lpstr>
      <vt:lpstr>Terapijski program kod HOBP</vt:lpstr>
      <vt:lpstr>Aerosol terapija</vt:lpstr>
      <vt:lpstr>Drenaža bronhija kod HOBP</vt:lpstr>
      <vt:lpstr>Drenaža bronhija kod HOBP</vt:lpstr>
      <vt:lpstr>Drenaža bronhija kod HOBP</vt:lpstr>
      <vt:lpstr>Drenaža bronhija kod HOBP</vt:lpstr>
      <vt:lpstr>Drenaža bronhija kod HOBP</vt:lpstr>
      <vt:lpstr>Flutter terapija - usna kočnica</vt:lpstr>
      <vt:lpstr>Flutterr terapija</vt:lpstr>
      <vt:lpstr>Flutter terapija</vt:lpstr>
      <vt:lpstr>Reflektorna disajna terapija</vt:lpstr>
      <vt:lpstr>Reflektorna disajna terapija </vt:lpstr>
      <vt:lpstr>Reflektorna disajna terapija</vt:lpstr>
      <vt:lpstr>Relaksacija</vt:lpstr>
      <vt:lpstr>Respiratorna kineziterapija</vt:lpstr>
      <vt:lpstr>Ciljevi respiratorne kineziterapije</vt:lpstr>
      <vt:lpstr>Respiratorna kineziterapija</vt:lpstr>
      <vt:lpstr>Respiratorna kineziterapija</vt:lpstr>
      <vt:lpstr>Respiratorna kineziterapija</vt:lpstr>
      <vt:lpstr>Rspiratorna kineziterapija  </vt:lpstr>
      <vt:lpstr>Respiratorna kineziterapija</vt:lpstr>
      <vt:lpstr>Respiratorna kineziterapija</vt:lpstr>
      <vt:lpstr>Restriktivna plućna oboljenja</vt:lpstr>
      <vt:lpstr>Restriktivna plućna oboljenja</vt:lpstr>
      <vt:lpstr>Restriktivna plućna oboljenja</vt:lpstr>
      <vt:lpstr>Restriktivna plućna oboljenja</vt:lpstr>
      <vt:lpstr>Restriktivna plućna oboljenja</vt:lpstr>
      <vt:lpstr>Respiratorna kineziterapija</vt:lpstr>
      <vt:lpstr>Respiratorna kineziterapija</vt:lpstr>
    </vt:vector>
  </TitlesOfParts>
  <Company>MEDICINSKI FAKULTET FIZIKALNA MED. I REH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RESPIRATORNA OBOLJENJA</dc:title>
  <dc:creator>PAKOM</dc:creator>
  <cp:lastModifiedBy>Win7</cp:lastModifiedBy>
  <cp:revision>54</cp:revision>
  <dcterms:created xsi:type="dcterms:W3CDTF">2003-11-20T11:47:35Z</dcterms:created>
  <dcterms:modified xsi:type="dcterms:W3CDTF">2014-10-07T12:13:44Z</dcterms:modified>
</cp:coreProperties>
</file>