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sldIdLst>
    <p:sldId id="256" r:id="rId2"/>
    <p:sldId id="258" r:id="rId3"/>
    <p:sldId id="299" r:id="rId4"/>
    <p:sldId id="300" r:id="rId5"/>
    <p:sldId id="301" r:id="rId6"/>
    <p:sldId id="302" r:id="rId7"/>
    <p:sldId id="303" r:id="rId8"/>
    <p:sldId id="304" r:id="rId9"/>
    <p:sldId id="283" r:id="rId10"/>
    <p:sldId id="273" r:id="rId11"/>
    <p:sldId id="275" r:id="rId12"/>
    <p:sldId id="276" r:id="rId13"/>
    <p:sldId id="277" r:id="rId14"/>
    <p:sldId id="261" r:id="rId15"/>
    <p:sldId id="285" r:id="rId16"/>
    <p:sldId id="284" r:id="rId17"/>
    <p:sldId id="313" r:id="rId18"/>
    <p:sldId id="262" r:id="rId19"/>
    <p:sldId id="263" r:id="rId20"/>
    <p:sldId id="264" r:id="rId21"/>
    <p:sldId id="260" r:id="rId22"/>
    <p:sldId id="265" r:id="rId23"/>
    <p:sldId id="306" r:id="rId24"/>
    <p:sldId id="307" r:id="rId25"/>
    <p:sldId id="266" r:id="rId26"/>
    <p:sldId id="287" r:id="rId27"/>
    <p:sldId id="308" r:id="rId28"/>
    <p:sldId id="309" r:id="rId29"/>
    <p:sldId id="310" r:id="rId30"/>
    <p:sldId id="311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12" r:id="rId44"/>
    <p:sldId id="268" r:id="rId45"/>
    <p:sldId id="269" r:id="rId46"/>
    <p:sldId id="279" r:id="rId47"/>
    <p:sldId id="280" r:id="rId48"/>
    <p:sldId id="281" r:id="rId49"/>
    <p:sldId id="282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000000"/>
    <a:srgbClr val="006600"/>
    <a:srgbClr val="66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5" autoAdjust="0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227FC-9C74-426E-8189-3A4ACB4CE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93544-8A98-4D29-A9FA-B7D78BFB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A167-4387-448D-BC58-100FD03E6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14CA7-789F-4671-BBCC-C9174664F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09E338-CADF-4696-984C-2CF3370F3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914FC-C958-4BB1-A317-E20C88FC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94D4C-6961-43EA-9FA1-187F00905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2F457-6B3D-4E6B-A21F-38192FBD2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C5D8BA-B286-41E6-99AD-075BFE967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EE97-ABC3-418B-B89C-2AFEEB4D3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708CA6-A095-441F-B5C3-F9113B752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0247B9-9906-4356-A154-4F5DD384A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C8BA15-7928-42CE-BFCC-7C0B99E5E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0" r:id="rId4"/>
    <p:sldLayoutId id="2147483741" r:id="rId5"/>
    <p:sldLayoutId id="2147483748" r:id="rId6"/>
    <p:sldLayoutId id="2147483742" r:id="rId7"/>
    <p:sldLayoutId id="2147483749" r:id="rId8"/>
    <p:sldLayoutId id="2147483750" r:id="rId9"/>
    <p:sldLayoutId id="2147483743" r:id="rId10"/>
    <p:sldLayoutId id="2147483744" r:id="rId11"/>
    <p:sldLayoutId id="21474837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C2C2C2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EBEBE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5D5D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Reumatske bolesti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b="1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b="1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Etiologija/Normalni imuni odgovor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610600" cy="487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>
                <a:solidFill>
                  <a:srgbClr val="1C1C1C"/>
                </a:solidFill>
                <a:latin typeface="+mj-lt"/>
                <a:cs typeface="Times New Roman" pitchFamily="18" charset="0"/>
              </a:rPr>
              <a:t>Proteinski </a:t>
            </a:r>
            <a:r>
              <a:rPr lang="en-US" sz="2000" b="1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antigen</a:t>
            </a:r>
            <a:r>
              <a:rPr lang="sr-Latn-CS" sz="2000" b="1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reakcija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T i B limfocita, makrofaga i 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dendriti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č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ih 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elija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(nelimfoidne 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elije)</a:t>
            </a:r>
            <a:endParaRPr lang="sr-Latn-CS" sz="2000" smtClean="0">
              <a:solidFill>
                <a:srgbClr val="1C1C1C"/>
              </a:solidFill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Nelimfoidne 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elije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fagocituju antigene, 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prera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đ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uju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ih i prezentuju limfocitima u obliku u kojem oni mogu da ih prepoznaju. </a:t>
            </a:r>
            <a:endParaRPr lang="sr-Latn-CS" sz="2000" smtClean="0">
              <a:solidFill>
                <a:srgbClr val="1C1C1C"/>
              </a:solidFill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elije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koje antigen prezentuju nazivaju se " antigen -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prezentuju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e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- 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elije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" (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AP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). </a:t>
            </a:r>
            <a:endParaRPr lang="sr-Latn-CS" sz="2000" smtClean="0">
              <a:solidFill>
                <a:srgbClr val="1C1C1C"/>
              </a:solidFill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Ovako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prikazan antigen 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pokre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e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normalni 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elijski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ili humoralni imuni odgovor. </a:t>
            </a:r>
            <a:endParaRPr lang="sr-Latn-CS" sz="2000" smtClean="0">
              <a:solidFill>
                <a:srgbClr val="1C1C1C"/>
              </a:solidFill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Najspecifi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č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niji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u tom odgovoru su CD4 T limfociti. </a:t>
            </a:r>
            <a:endParaRPr lang="sr-Latn-CS" sz="2000" smtClean="0">
              <a:solidFill>
                <a:srgbClr val="1C1C1C"/>
              </a:solidFill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Doda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tni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mehanizmi kao stimulusi ove reakcije - citokini. </a:t>
            </a:r>
            <a:endParaRPr lang="sr-Latn-CS" sz="2000" smtClean="0">
              <a:solidFill>
                <a:srgbClr val="1C1C1C"/>
              </a:solidFill>
              <a:latin typeface="+mj-lt"/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Aktivisan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CD4 T limfocit sada 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stimuli</a:t>
            </a:r>
            <a:r>
              <a:rPr lang="sr-Latn-C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š</a:t>
            </a:r>
            <a:r>
              <a:rPr lang="en-US" sz="2000" smtClean="0">
                <a:solidFill>
                  <a:srgbClr val="1C1C1C"/>
                </a:solidFill>
                <a:latin typeface="+mj-lt"/>
                <a:cs typeface="Times New Roman" pitchFamily="18" charset="0"/>
              </a:rPr>
              <a:t>e </a:t>
            </a:r>
            <a:r>
              <a:rPr lang="en-US" sz="2000">
                <a:solidFill>
                  <a:srgbClr val="1C1C1C"/>
                </a:solidFill>
                <a:latin typeface="+mj-lt"/>
                <a:cs typeface="Times New Roman" pitchFamily="18" charset="0"/>
              </a:rPr>
              <a:t>B limfocite (humoralni odgovor) koji stvaraju antitela na antigen ili T limfocite (celularni odgovor)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00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Dutch" pitchFamily="2" charset="0"/>
                <a:cs typeface="Times New Roman" pitchFamily="18" charset="0"/>
              </a:rPr>
              <a:t/>
            </a:r>
            <a:br>
              <a:rPr lang="en-US">
                <a:latin typeface="Dutch" pitchFamily="2" charset="0"/>
                <a:cs typeface="Times New Roman" pitchFamily="18" charset="0"/>
              </a:rPr>
            </a:br>
            <a:r>
              <a:rPr lang="en-US">
                <a:latin typeface="Dutch" pitchFamily="2" charset="0"/>
                <a:cs typeface="Times New Roman" pitchFamily="18" charset="0"/>
              </a:rPr>
              <a:t> </a:t>
            </a:r>
            <a:r>
              <a:rPr lang="en-US" b="1" smtClean="0">
                <a:cs typeface="Times New Roman" pitchFamily="18" charset="0"/>
              </a:rPr>
              <a:t>Imunopatolo</a:t>
            </a:r>
            <a:r>
              <a:rPr lang="sr-Latn-CS" b="1" smtClean="0">
                <a:cs typeface="Times New Roman" pitchFamily="18" charset="0"/>
              </a:rPr>
              <a:t>š</a:t>
            </a:r>
            <a:r>
              <a:rPr lang="en-US" b="1" smtClean="0">
                <a:cs typeface="Times New Roman" pitchFamily="18" charset="0"/>
              </a:rPr>
              <a:t>ki </a:t>
            </a:r>
            <a:r>
              <a:rPr lang="en-US" b="1">
                <a:cs typeface="Times New Roman" pitchFamily="18" charset="0"/>
              </a:rPr>
              <a:t>odgovor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>
                <a:latin typeface="+mj-lt"/>
                <a:cs typeface="Times New Roman" pitchFamily="18" charset="0"/>
              </a:rPr>
              <a:t>Proteinski antigen</a:t>
            </a:r>
            <a:r>
              <a:rPr lang="en-US">
                <a:latin typeface="+mj-lt"/>
                <a:cs typeface="Times New Roman" pitchFamily="18" charset="0"/>
              </a:rPr>
              <a:t>	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>
                <a:latin typeface="+mj-lt"/>
                <a:cs typeface="Times New Roman" pitchFamily="18" charset="0"/>
              </a:rPr>
              <a:t>Reakcija </a:t>
            </a:r>
            <a:r>
              <a:rPr lang="en-US">
                <a:latin typeface="+mj-lt"/>
                <a:cs typeface="Times New Roman" pitchFamily="18" charset="0"/>
              </a:rPr>
              <a:t>komunikacije Ag i </a:t>
            </a:r>
            <a:r>
              <a:rPr lang="en-US" smtClean="0">
                <a:latin typeface="+mj-lt"/>
                <a:cs typeface="Times New Roman" pitchFamily="18" charset="0"/>
              </a:rPr>
              <a:t>AP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>
                <a:latin typeface="+mj-lt"/>
                <a:cs typeface="Times New Roman" pitchFamily="18" charset="0"/>
              </a:rPr>
              <a:t>nema </a:t>
            </a:r>
            <a:r>
              <a:rPr lang="en-US" smtClean="0">
                <a:latin typeface="+mj-lt"/>
                <a:cs typeface="Times New Roman" pitchFamily="18" charset="0"/>
              </a:rPr>
              <a:t>specifi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ne </a:t>
            </a:r>
            <a:r>
              <a:rPr lang="en-US">
                <a:latin typeface="+mj-lt"/>
                <a:cs typeface="Times New Roman" pitchFamily="18" charset="0"/>
              </a:rPr>
              <a:t>kostimulacione faktore (citokine) i dolazi do aktiviranja </a:t>
            </a:r>
            <a:r>
              <a:rPr lang="en-US" smtClean="0">
                <a:latin typeface="+mj-lt"/>
                <a:cs typeface="Times New Roman" pitchFamily="18" charset="0"/>
              </a:rPr>
              <a:t>nespecifi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nih </a:t>
            </a:r>
            <a:r>
              <a:rPr lang="en-US">
                <a:latin typeface="+mj-lt"/>
                <a:cs typeface="Times New Roman" pitchFamily="18" charset="0"/>
              </a:rPr>
              <a:t>limfocita i nelimfoidnih 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latin typeface="+mj-lt"/>
                <a:cs typeface="Times New Roman" pitchFamily="18" charset="0"/>
              </a:rPr>
              <a:t>elija</a:t>
            </a:r>
            <a:r>
              <a:rPr lang="en-US">
                <a:latin typeface="+mj-lt"/>
                <a:cs typeface="Times New Roman" pitchFamily="18" charset="0"/>
              </a:rPr>
              <a:t>, a </a:t>
            </a:r>
            <a:r>
              <a:rPr lang="sr-Latn-CS" smtClean="0"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latin typeface="+mj-lt"/>
                <a:cs typeface="Times New Roman" pitchFamily="18" charset="0"/>
              </a:rPr>
              <a:t>to </a:t>
            </a:r>
            <a:r>
              <a:rPr lang="en-US">
                <a:latin typeface="+mj-lt"/>
                <a:cs typeface="Times New Roman" pitchFamily="18" charset="0"/>
              </a:rPr>
              <a:t>uslovljava </a:t>
            </a:r>
            <a:r>
              <a:rPr lang="en-US" smtClean="0">
                <a:latin typeface="+mj-lt"/>
                <a:cs typeface="Times New Roman" pitchFamily="18" charset="0"/>
              </a:rPr>
              <a:t>o</a:t>
            </a:r>
            <a:r>
              <a:rPr lang="sr-Latn-CS" smtClean="0"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latin typeface="+mj-lt"/>
                <a:cs typeface="Times New Roman" pitchFamily="18" charset="0"/>
              </a:rPr>
              <a:t>te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latin typeface="+mj-lt"/>
                <a:cs typeface="Times New Roman" pitchFamily="18" charset="0"/>
              </a:rPr>
              <a:t>enje </a:t>
            </a:r>
            <a:r>
              <a:rPr lang="en-US">
                <a:latin typeface="+mj-lt"/>
                <a:cs typeface="Times New Roman" pitchFamily="18" charset="0"/>
              </a:rPr>
              <a:t>tkiva i </a:t>
            </a:r>
            <a:r>
              <a:rPr lang="en-US" smtClean="0">
                <a:latin typeface="+mj-lt"/>
                <a:cs typeface="Times New Roman" pitchFamily="18" charset="0"/>
              </a:rPr>
              <a:t>produ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latin typeface="+mj-lt"/>
                <a:cs typeface="Times New Roman" pitchFamily="18" charset="0"/>
              </a:rPr>
              <a:t>enu </a:t>
            </a:r>
            <a:r>
              <a:rPr lang="en-US">
                <a:latin typeface="+mj-lt"/>
                <a:cs typeface="Times New Roman" pitchFamily="18" charset="0"/>
              </a:rPr>
              <a:t>imunu reakciju</a:t>
            </a:r>
            <a:r>
              <a:rPr lang="en-US">
                <a:latin typeface="Dutch" pitchFamily="2" charset="0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cs typeface="Times New Roman" pitchFamily="18" charset="0"/>
              </a:rPr>
              <a:t>Imuni odgovor kod RA</a:t>
            </a:r>
            <a:r>
              <a:rPr lang="en-US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53400" cy="48736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sr-Latn-CS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Lokalizazacija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je zglobna struktura. </a:t>
            </a:r>
            <a:endParaRPr lang="sr-Latn-CS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Pokrenuta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imuna reakcija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osloba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đ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niz autoantigena iz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o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te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enih 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elija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i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anga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ovanje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autoreaktivnih 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elija nespecifi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nih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za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po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etni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antigen. </a:t>
            </a:r>
            <a:endParaRPr lang="sr-Latn-CS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Na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takav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na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in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se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uve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ava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broj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nespecifi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nih 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elija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i reakcija poprima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hroni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an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tok.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U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daljem procesu artritogeni Ag se prezentuje preko CD4  T limfocitima i nastaje autoimu proces koji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o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te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uje </a:t>
            </a:r>
            <a:r>
              <a:rPr lang="en-US">
                <a:solidFill>
                  <a:srgbClr val="000000"/>
                </a:solidFill>
                <a:latin typeface="+mj-lt"/>
                <a:cs typeface="Times New Roman" pitchFamily="18" charset="0"/>
              </a:rPr>
              <a:t>zglobnu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strukturu</a:t>
            </a:r>
            <a:endParaRPr lang="en-US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r>
              <a:rPr lang="sr-Latn-CS" smtClean="0">
                <a:cs typeface="Times New Roman" pitchFamily="18" charset="0"/>
              </a:rPr>
              <a:t>hronični tok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0010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latin typeface="+mj-lt"/>
                <a:cs typeface="Times New Roman" pitchFamily="18" charset="0"/>
              </a:rPr>
              <a:t>Hroni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ni </a:t>
            </a:r>
            <a:r>
              <a:rPr lang="en-US">
                <a:latin typeface="+mj-lt"/>
                <a:cs typeface="Times New Roman" pitchFamily="18" charset="0"/>
              </a:rPr>
              <a:t>tok Reumatoidni artritis poprima preko dalje aktivacije T limfocita i produkcije citokina.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latin typeface="+mj-lt"/>
                <a:cs typeface="Times New Roman" pitchFamily="18" charset="0"/>
              </a:rPr>
              <a:t>Drugi </a:t>
            </a:r>
            <a:r>
              <a:rPr lang="en-US">
                <a:latin typeface="+mj-lt"/>
                <a:cs typeface="Times New Roman" pitchFamily="18" charset="0"/>
              </a:rPr>
              <a:t>autori smatraju da je osnovni proces aktivacija makrofaga koji stvaraju niz aktivnih agresivnih supstanci (citokini, derivati arahidonske kiseline, enzimi metaloproteaze i dr</a:t>
            </a:r>
            <a:r>
              <a:rPr lang="en-US" smtClean="0">
                <a:latin typeface="+mj-lt"/>
                <a:cs typeface="Times New Roman" pitchFamily="18" charset="0"/>
              </a:rPr>
              <a:t>.</a:t>
            </a:r>
            <a:r>
              <a:rPr lang="sr-Latn-CS" smtClean="0">
                <a:latin typeface="+mj-lt"/>
                <a:cs typeface="Times New Roman" pitchFamily="18" charset="0"/>
              </a:rPr>
              <a:t>)</a:t>
            </a:r>
            <a:endParaRPr lang="en-US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latin typeface="+mj-lt"/>
                <a:cs typeface="Times New Roman" pitchFamily="18" charset="0"/>
              </a:rPr>
              <a:t>Na </a:t>
            </a:r>
            <a:r>
              <a:rPr lang="en-US">
                <a:latin typeface="+mj-lt"/>
                <a:cs typeface="Times New Roman" pitchFamily="18" charset="0"/>
              </a:rPr>
              <a:t>osnovu tih stavova i terapija je </a:t>
            </a:r>
            <a:r>
              <a:rPr lang="en-US" smtClean="0">
                <a:latin typeface="+mj-lt"/>
                <a:cs typeface="Times New Roman" pitchFamily="18" charset="0"/>
              </a:rPr>
              <a:t>do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latin typeface="+mj-lt"/>
                <a:cs typeface="Times New Roman" pitchFamily="18" charset="0"/>
              </a:rPr>
              <a:t>ivela </a:t>
            </a:r>
            <a:r>
              <a:rPr lang="en-US">
                <a:latin typeface="+mj-lt"/>
                <a:cs typeface="Times New Roman" pitchFamily="18" charset="0"/>
              </a:rPr>
              <a:t>velike promene.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latin typeface="+mj-lt"/>
                <a:cs typeface="Times New Roman" pitchFamily="18" charset="0"/>
              </a:rPr>
              <a:t>Najpre </a:t>
            </a:r>
            <a:r>
              <a:rPr lang="en-US">
                <a:latin typeface="+mj-lt"/>
                <a:cs typeface="Times New Roman" pitchFamily="18" charset="0"/>
              </a:rPr>
              <a:t>je jasno da je osnov terapije prekinuti autoimuni proces na samom </a:t>
            </a:r>
            <a:r>
              <a:rPr lang="en-US" smtClean="0">
                <a:latin typeface="+mj-lt"/>
                <a:cs typeface="Times New Roman" pitchFamily="18" charset="0"/>
              </a:rPr>
              <a:t>po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etku</a:t>
            </a:r>
            <a:r>
              <a:rPr lang="sr-Latn-CS" smtClean="0">
                <a:latin typeface="+mj-lt"/>
                <a:cs typeface="Times New Roman" pitchFamily="18" charset="0"/>
              </a:rPr>
              <a:t>,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>
                <a:latin typeface="+mj-lt"/>
                <a:cs typeface="Times New Roman" pitchFamily="18" charset="0"/>
              </a:rPr>
              <a:t>a ne u toku </a:t>
            </a:r>
            <a:r>
              <a:rPr lang="en-US" smtClean="0">
                <a:latin typeface="+mj-lt"/>
                <a:cs typeface="Times New Roman" pitchFamily="18" charset="0"/>
              </a:rPr>
              <a:t>hroni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nog </a:t>
            </a:r>
            <a:r>
              <a:rPr lang="en-US">
                <a:latin typeface="+mj-lt"/>
                <a:cs typeface="Times New Roman" pitchFamily="18" charset="0"/>
              </a:rPr>
              <a:t>procesa.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Reumatoidna </a:t>
            </a:r>
            <a:r>
              <a:rPr lang="sl-SI"/>
              <a:t>šaka i stopalo</a:t>
            </a:r>
            <a:endParaRPr lang="en-US"/>
          </a:p>
        </p:txBody>
      </p:sp>
      <p:pic>
        <p:nvPicPr>
          <p:cNvPr id="22531" name="Picture 8" descr="66_artikle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514600"/>
            <a:ext cx="4191000" cy="2266950"/>
          </a:xfrm>
          <a:noFill/>
        </p:spPr>
      </p:pic>
      <p:pic>
        <p:nvPicPr>
          <p:cNvPr id="22532" name="Picture 5" descr="artriti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438400"/>
            <a:ext cx="3581400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Reumatoidna šaka</a:t>
            </a:r>
            <a:endParaRPr lang="sr-Cyrl-CS"/>
          </a:p>
        </p:txBody>
      </p:sp>
      <p:pic>
        <p:nvPicPr>
          <p:cNvPr id="23555" name="Picture 4" descr="23495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838325"/>
            <a:ext cx="6400800" cy="3608388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Reumatoidni </a:t>
            </a:r>
            <a:r>
              <a:rPr lang="sr-Latn-CS"/>
              <a:t>čv</a:t>
            </a:r>
            <a:r>
              <a:rPr lang="en-US"/>
              <a:t>ori</a:t>
            </a:r>
            <a:r>
              <a:rPr lang="sr-Latn-CS"/>
              <a:t>ć</a:t>
            </a:r>
            <a:r>
              <a:rPr lang="en-US"/>
              <a:t>i</a:t>
            </a:r>
            <a:endParaRPr lang="sr-Cyrl-CS"/>
          </a:p>
        </p:txBody>
      </p:sp>
      <p:pic>
        <p:nvPicPr>
          <p:cNvPr id="24579" name="Picture 4" descr="66_artikle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7550" y="2493963"/>
            <a:ext cx="6946900" cy="30861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Laboratorijski testovi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r-Latn-CS" smtClean="0"/>
              <a:t>Svi testovi se dele:</a:t>
            </a:r>
          </a:p>
          <a:p>
            <a:r>
              <a:rPr lang="sr-Latn-CS" smtClean="0"/>
              <a:t>Analize koje ukazuju na zapaljenske procese</a:t>
            </a:r>
          </a:p>
          <a:p>
            <a:pPr lvl="1"/>
            <a:r>
              <a:rPr lang="sr-Latn-CS" smtClean="0"/>
              <a:t>- sedimentacije krvi</a:t>
            </a:r>
          </a:p>
          <a:p>
            <a:pPr lvl="1"/>
            <a:r>
              <a:rPr lang="sr-Latn-CS" smtClean="0"/>
              <a:t>- krvna slika</a:t>
            </a:r>
          </a:p>
          <a:p>
            <a:pPr lvl="1"/>
            <a:r>
              <a:rPr lang="sr-Latn-CS" smtClean="0"/>
              <a:t>- kontrola urina</a:t>
            </a:r>
          </a:p>
          <a:p>
            <a:pPr lvl="1"/>
            <a:r>
              <a:rPr lang="sr-Latn-CS" smtClean="0"/>
              <a:t>- određivanje serumskih proteina</a:t>
            </a:r>
          </a:p>
          <a:p>
            <a:pPr lvl="1"/>
            <a:endParaRPr lang="sr-Latn-CS" smtClean="0"/>
          </a:p>
          <a:p>
            <a:pPr lvl="1"/>
            <a:r>
              <a:rPr lang="sr-Latn-CS" smtClean="0"/>
              <a:t>1. odnos albumina i globulina</a:t>
            </a:r>
          </a:p>
          <a:p>
            <a:pPr lvl="1"/>
            <a:r>
              <a:rPr lang="sr-Latn-CS" smtClean="0"/>
              <a:t>2. fibrinogen</a:t>
            </a:r>
          </a:p>
          <a:p>
            <a:pPr lvl="1"/>
            <a:r>
              <a:rPr lang="sr-Latn-CS" smtClean="0"/>
              <a:t>3. CRP</a:t>
            </a:r>
          </a:p>
          <a:p>
            <a:pPr lvl="1"/>
            <a:r>
              <a:rPr lang="sr-Latn-CS" smtClean="0"/>
              <a:t>4. komplement</a:t>
            </a:r>
          </a:p>
          <a:p>
            <a:pPr lvl="1"/>
            <a:r>
              <a:rPr lang="sr-Latn-CS" smtClean="0"/>
              <a:t>5. imunoglobulini 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Pokazatelji imunog procesa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81200"/>
            <a:ext cx="8382000" cy="4114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/>
              <a:t>1. reumatoidni faktor</a:t>
            </a:r>
            <a:r>
              <a:rPr lang="sr-Latn-CS" smtClean="0"/>
              <a:t>i (Ig M, ređe IgG i IgA,           Waler-Rose test, test fiksacije latex partikula)</a:t>
            </a:r>
            <a:endParaRPr lang="en-US" smtClean="0"/>
          </a:p>
          <a:p>
            <a:pPr eaLnBrk="1" hangingPunct="1"/>
            <a:r>
              <a:rPr lang="en-US" smtClean="0"/>
              <a:t>2. antinukleusna antitela (ANA);</a:t>
            </a:r>
          </a:p>
          <a:p>
            <a:pPr eaLnBrk="1" hangingPunct="1"/>
            <a:r>
              <a:rPr lang="en-US" smtClean="0"/>
              <a:t>3. imuni kompleksi;</a:t>
            </a:r>
          </a:p>
          <a:p>
            <a:pPr eaLnBrk="1" hangingPunct="1"/>
            <a:r>
              <a:rPr lang="en-US" smtClean="0"/>
              <a:t>4. reakcija imune alteracije leukocita;</a:t>
            </a:r>
          </a:p>
          <a:p>
            <a:pPr eaLnBrk="1" hangingPunct="1"/>
            <a:r>
              <a:rPr lang="en-US" smtClean="0"/>
              <a:t>5. odredjivanje ukupnog broja T i B 	limfocita;</a:t>
            </a:r>
          </a:p>
          <a:p>
            <a:pPr eaLnBrk="1" hangingPunct="1"/>
            <a:r>
              <a:rPr lang="en-US" smtClean="0"/>
              <a:t>6. HLA antigeni</a:t>
            </a:r>
            <a:r>
              <a:rPr lang="sr-Latn-CS" smtClean="0"/>
              <a:t> (HLA DRW 4 antigen)</a:t>
            </a:r>
            <a:r>
              <a:rPr lang="en-US" smtClean="0"/>
              <a:t>.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Dijagnostički kriterijumi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82000" cy="4873625"/>
          </a:xfrm>
        </p:spPr>
        <p:txBody>
          <a:bodyPr/>
          <a:lstStyle/>
          <a:p>
            <a:pPr eaLnBrk="1" hangingPunct="1"/>
            <a:r>
              <a:rPr lang="en-US" sz="2000" smtClean="0"/>
              <a:t>1. jutarnja zakočenost,</a:t>
            </a:r>
          </a:p>
          <a:p>
            <a:pPr eaLnBrk="1" hangingPunct="1"/>
            <a:r>
              <a:rPr lang="en-US" sz="2000" smtClean="0"/>
              <a:t>2.</a:t>
            </a:r>
            <a:r>
              <a:rPr lang="sr-Latn-CS" sz="2000" smtClean="0"/>
              <a:t> </a:t>
            </a:r>
            <a:r>
              <a:rPr lang="en-US" sz="2000" smtClean="0"/>
              <a:t>bol pri pokretima u jednom ili više zglobova,</a:t>
            </a:r>
          </a:p>
          <a:p>
            <a:pPr eaLnBrk="1" hangingPunct="1"/>
            <a:r>
              <a:rPr lang="en-US" sz="2000" smtClean="0"/>
              <a:t>3.</a:t>
            </a:r>
            <a:r>
              <a:rPr lang="sr-Latn-CS" sz="2000" smtClean="0"/>
              <a:t> </a:t>
            </a:r>
            <a:r>
              <a:rPr lang="en-US" sz="2000" smtClean="0"/>
              <a:t>otok jednog zgloba,</a:t>
            </a:r>
          </a:p>
          <a:p>
            <a:pPr eaLnBrk="1" hangingPunct="1"/>
            <a:r>
              <a:rPr lang="en-US" sz="2000" smtClean="0"/>
              <a:t>4.</a:t>
            </a:r>
            <a:r>
              <a:rPr lang="sr-Latn-CS" sz="2000" smtClean="0"/>
              <a:t> </a:t>
            </a:r>
            <a:r>
              <a:rPr lang="en-US" sz="2000" smtClean="0"/>
              <a:t>otok više zglobova,</a:t>
            </a:r>
          </a:p>
          <a:p>
            <a:pPr eaLnBrk="1" hangingPunct="1"/>
            <a:r>
              <a:rPr lang="en-US" sz="2000" smtClean="0"/>
              <a:t>5.</a:t>
            </a:r>
            <a:r>
              <a:rPr lang="sr-Latn-CS" sz="2000" smtClean="0"/>
              <a:t> </a:t>
            </a:r>
            <a:r>
              <a:rPr lang="en-US" sz="2000" smtClean="0"/>
              <a:t>simetrična afekcija zglobova,</a:t>
            </a:r>
          </a:p>
          <a:p>
            <a:pPr eaLnBrk="1" hangingPunct="1"/>
            <a:r>
              <a:rPr lang="en-US" sz="2000" smtClean="0"/>
              <a:t>6</a:t>
            </a:r>
            <a:r>
              <a:rPr lang="sr-Latn-CS" sz="2000" smtClean="0"/>
              <a:t>. </a:t>
            </a:r>
            <a:r>
              <a:rPr lang="en-US" sz="2000" smtClean="0"/>
              <a:t>karakteristične patohistološke promene pri sinovijalnoj biopsiji,</a:t>
            </a:r>
          </a:p>
          <a:p>
            <a:pPr eaLnBrk="1" hangingPunct="1"/>
            <a:r>
              <a:rPr lang="en-US" sz="2000" smtClean="0"/>
              <a:t>7.</a:t>
            </a:r>
            <a:r>
              <a:rPr lang="sr-Latn-CS" sz="2000" smtClean="0"/>
              <a:t> </a:t>
            </a:r>
            <a:r>
              <a:rPr lang="en-US" sz="2000" smtClean="0"/>
              <a:t>podkožni čvorići,</a:t>
            </a:r>
          </a:p>
          <a:p>
            <a:pPr eaLnBrk="1" hangingPunct="1"/>
            <a:r>
              <a:rPr lang="en-US" sz="2000" smtClean="0"/>
              <a:t>8.</a:t>
            </a:r>
            <a:r>
              <a:rPr lang="sr-Latn-CS" sz="2000" smtClean="0"/>
              <a:t> </a:t>
            </a:r>
            <a:r>
              <a:rPr lang="en-US" sz="2000" smtClean="0"/>
              <a:t>histološka potvrda reumatoidnog artritisa,</a:t>
            </a:r>
          </a:p>
          <a:p>
            <a:pPr eaLnBrk="1" hangingPunct="1"/>
            <a:r>
              <a:rPr lang="en-US" sz="2000" smtClean="0"/>
              <a:t>9.</a:t>
            </a:r>
            <a:r>
              <a:rPr lang="sr-Latn-CS" sz="2000" smtClean="0"/>
              <a:t> </a:t>
            </a:r>
            <a:r>
              <a:rPr lang="en-US" sz="2000" smtClean="0"/>
              <a:t>karakteristične promene na radiogramu,</a:t>
            </a:r>
          </a:p>
          <a:p>
            <a:pPr eaLnBrk="1" hangingPunct="1"/>
            <a:r>
              <a:rPr lang="en-US" sz="2000" smtClean="0"/>
              <a:t>10.</a:t>
            </a:r>
            <a:r>
              <a:rPr lang="sr-Latn-CS" sz="2000" smtClean="0"/>
              <a:t> </a:t>
            </a:r>
            <a:r>
              <a:rPr lang="en-US" sz="2000" smtClean="0"/>
              <a:t>prisutnost reumatoidnih faktora,</a:t>
            </a:r>
          </a:p>
          <a:p>
            <a:pPr eaLnBrk="1" hangingPunct="1"/>
            <a:r>
              <a:rPr lang="en-US" sz="2000" smtClean="0"/>
              <a:t>11.</a:t>
            </a:r>
            <a:r>
              <a:rPr lang="sr-Latn-CS" sz="2000" smtClean="0"/>
              <a:t> </a:t>
            </a:r>
            <a:r>
              <a:rPr lang="en-US" sz="2000" smtClean="0"/>
              <a:t>pozitivan nalaz RA faktora u zglobnom izlivu.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solidFill>
                  <a:schemeClr val="tx1"/>
                </a:solidFill>
              </a:rPr>
              <a:t>Klasifikacija reumatskih bolesti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001000" cy="44958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1500"/>
              </a:spcBef>
              <a:spcAft>
                <a:spcPts val="1000"/>
              </a:spcAft>
              <a:buFont typeface="Wingdings"/>
              <a:buChar char=""/>
              <a:defRPr/>
            </a:pPr>
            <a:r>
              <a:rPr lang="en-US" noProof="1" smtClean="0">
                <a:latin typeface="+mj-lt"/>
              </a:rPr>
              <a:t>Zapaljenjska </a:t>
            </a:r>
            <a:r>
              <a:rPr lang="en-US" noProof="1">
                <a:latin typeface="+mj-lt"/>
              </a:rPr>
              <a:t>reumatska oboljenja</a:t>
            </a:r>
          </a:p>
          <a:p>
            <a:pPr marL="640080" lvl="1" indent="-274320" algn="just" eaLnBrk="1" fontAlgn="auto" hangingPunct="1">
              <a:spcAft>
                <a:spcPts val="50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Infekcijska </a:t>
            </a:r>
            <a:r>
              <a:rPr lang="en-US" sz="2400" noProof="1">
                <a:latin typeface="+mj-lt"/>
              </a:rPr>
              <a:t>reumatska oboljenja:</a:t>
            </a:r>
          </a:p>
          <a:p>
            <a:pPr marL="640080" lvl="1" indent="-274320" algn="just" eaLnBrk="1" fontAlgn="auto" hangingPunct="1">
              <a:spcAft>
                <a:spcPts val="500"/>
              </a:spcAft>
              <a:buFont typeface="Symbol" pitchFamily="18" charset="2"/>
              <a:buChar char="-"/>
              <a:defRPr/>
            </a:pPr>
            <a:r>
              <a:rPr lang="en-US" sz="2400" noProof="1">
                <a:latin typeface="+mj-lt"/>
              </a:rPr>
              <a:t>septični, tuberkulozni, luesni, virusni, mikotični i drugi infekcijski artritisi;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Reakcijski </a:t>
            </a:r>
            <a:r>
              <a:rPr lang="en-US" sz="2400" noProof="1">
                <a:latin typeface="+mj-lt"/>
              </a:rPr>
              <a:t>artritisi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Fokalni </a:t>
            </a:r>
            <a:r>
              <a:rPr lang="en-US" sz="2400" noProof="1">
                <a:latin typeface="+mj-lt"/>
              </a:rPr>
              <a:t>artritisi</a:t>
            </a:r>
          </a:p>
          <a:p>
            <a:pPr marL="640080" lvl="1" indent="-274320" algn="just" eaLnBrk="1" fontAlgn="auto" hangingPunct="1">
              <a:spcAft>
                <a:spcPts val="50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Sistemska </a:t>
            </a:r>
            <a:r>
              <a:rPr lang="en-US" sz="2400" noProof="1">
                <a:latin typeface="+mj-lt"/>
              </a:rPr>
              <a:t>oboljenja vezivnog tkiva i slična </a:t>
            </a:r>
            <a:r>
              <a:rPr lang="en-US" sz="2400" noProof="1" smtClean="0">
                <a:latin typeface="+mj-lt"/>
              </a:rPr>
              <a:t>oboljenja</a:t>
            </a:r>
            <a:endParaRPr lang="en-US" sz="2400" noProof="1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Klasifikacija kliničke slike</a:t>
            </a:r>
            <a:br>
              <a:rPr lang="en-US"/>
            </a:b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848600" cy="43434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a) klasični reumatoidni artritis</a:t>
            </a:r>
            <a:r>
              <a:rPr lang="sr-Latn-CS" smtClean="0"/>
              <a:t> - </a:t>
            </a:r>
            <a:r>
              <a:rPr lang="en-US" smtClean="0"/>
              <a:t>7 kriterijuma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en-US" smtClean="0"/>
              <a:t>b) sigurni reumatoidni artritis	</a:t>
            </a:r>
            <a:r>
              <a:rPr lang="sr-Latn-CS" smtClean="0"/>
              <a:t>- </a:t>
            </a:r>
            <a:r>
              <a:rPr lang="en-US" smtClean="0"/>
              <a:t>5 kriterijuma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en-US" smtClean="0"/>
              <a:t>c) verovatni reumatoidni artritis</a:t>
            </a:r>
            <a:r>
              <a:rPr lang="sr-Latn-CS" smtClean="0"/>
              <a:t> - </a:t>
            </a:r>
            <a:r>
              <a:rPr lang="en-US" smtClean="0"/>
              <a:t>3 kriterijuma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en-US" smtClean="0"/>
              <a:t>d) mogući reumatoidni artritis</a:t>
            </a:r>
            <a:r>
              <a:rPr lang="sr-Latn-CS" smtClean="0"/>
              <a:t> - </a:t>
            </a:r>
            <a:r>
              <a:rPr lang="en-US" smtClean="0"/>
              <a:t>1 kriterijum.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noProof="1"/>
              <a:t>Reumatoidni artritis 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458200" cy="46482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500"/>
              </a:spcAft>
              <a:buFont typeface="Wingdings"/>
              <a:buNone/>
              <a:defRPr/>
            </a:pPr>
            <a:r>
              <a:rPr lang="en-US" noProof="1">
                <a:latin typeface="+mj-lt"/>
              </a:rPr>
              <a:t>Prema kliničkoj i radiografskoj slici, bolest se </a:t>
            </a:r>
            <a:r>
              <a:rPr lang="en-US" noProof="1" smtClean="0">
                <a:latin typeface="+mj-lt"/>
              </a:rPr>
              <a:t>deli:</a:t>
            </a:r>
            <a:endParaRPr lang="sr-Latn-CS" noProof="1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500"/>
              </a:spcAft>
              <a:buFont typeface="Wingdings"/>
              <a:buNone/>
              <a:defRPr/>
            </a:pPr>
            <a:r>
              <a:rPr lang="en-US" noProof="1" smtClean="0">
                <a:latin typeface="+mj-lt"/>
              </a:rPr>
              <a:t>I </a:t>
            </a:r>
            <a:r>
              <a:rPr lang="en-US" noProof="1">
                <a:latin typeface="+mj-lt"/>
              </a:rPr>
              <a:t>stadijum:	prisutna rana osteoporoza i otok </a:t>
            </a:r>
            <a:r>
              <a:rPr lang="en-US" noProof="1" smtClean="0">
                <a:latin typeface="+mj-lt"/>
              </a:rPr>
              <a:t>zgloba;</a:t>
            </a:r>
            <a:endParaRPr lang="sr-Latn-CS" noProof="1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500"/>
              </a:spcAft>
              <a:buFont typeface="Wingdings"/>
              <a:buNone/>
              <a:defRPr/>
            </a:pPr>
            <a:r>
              <a:rPr lang="en-US" noProof="1" smtClean="0">
                <a:latin typeface="+mj-lt"/>
              </a:rPr>
              <a:t>II </a:t>
            </a:r>
            <a:r>
              <a:rPr lang="en-US" noProof="1">
                <a:latin typeface="+mj-lt"/>
              </a:rPr>
              <a:t>stadijum:	naznačena osteoporoza, </a:t>
            </a:r>
            <a:r>
              <a:rPr lang="sr-Latn-CS" noProof="1" smtClean="0">
                <a:latin typeface="+mj-lt"/>
              </a:rPr>
              <a:t>h</a:t>
            </a:r>
            <a:r>
              <a:rPr lang="en-US" noProof="1" smtClean="0">
                <a:latin typeface="+mj-lt"/>
              </a:rPr>
              <a:t>rskavična </a:t>
            </a:r>
            <a:r>
              <a:rPr lang="en-US" noProof="1">
                <a:latin typeface="+mj-lt"/>
              </a:rPr>
              <a:t>i subhondralna skleroza, početna atrofija mišića, mogu postojati subkutani čvorići i tenosinovitisi, nema deformacije </a:t>
            </a:r>
            <a:r>
              <a:rPr lang="en-US" noProof="1" smtClean="0">
                <a:latin typeface="+mj-lt"/>
              </a:rPr>
              <a:t>zglobova;</a:t>
            </a:r>
            <a:endParaRPr lang="sr-Latn-CS" noProof="1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500"/>
              </a:spcAft>
              <a:buFont typeface="Wingdings"/>
              <a:buNone/>
              <a:defRPr/>
            </a:pPr>
            <a:r>
              <a:rPr lang="en-US" noProof="1" smtClean="0">
                <a:latin typeface="+mj-lt"/>
              </a:rPr>
              <a:t>III </a:t>
            </a:r>
            <a:r>
              <a:rPr lang="en-US" noProof="1">
                <a:latin typeface="+mj-lt"/>
              </a:rPr>
              <a:t>stadijum:	osteoporoza, erozije, desturkcija </a:t>
            </a:r>
            <a:r>
              <a:rPr lang="sr-Latn-CS" noProof="1" smtClean="0">
                <a:latin typeface="+mj-lt"/>
              </a:rPr>
              <a:t>h</a:t>
            </a:r>
            <a:r>
              <a:rPr lang="en-US" noProof="1" smtClean="0">
                <a:latin typeface="+mj-lt"/>
              </a:rPr>
              <a:t>rskavice </a:t>
            </a:r>
            <a:r>
              <a:rPr lang="en-US" noProof="1">
                <a:latin typeface="+mj-lt"/>
              </a:rPr>
              <a:t>i kostiju, deformacija zglobova, mišićna atrofija, subkutani čvorići i </a:t>
            </a:r>
            <a:r>
              <a:rPr lang="en-US" noProof="1" smtClean="0">
                <a:latin typeface="+mj-lt"/>
              </a:rPr>
              <a:t>tenosinovitisi.</a:t>
            </a:r>
            <a:endParaRPr lang="sr-Latn-CS" noProof="1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500"/>
              </a:spcAft>
              <a:buFont typeface="Wingdings"/>
              <a:buNone/>
              <a:defRPr/>
            </a:pPr>
            <a:r>
              <a:rPr lang="en-US" noProof="1" smtClean="0">
                <a:latin typeface="+mj-lt"/>
              </a:rPr>
              <a:t>IV </a:t>
            </a:r>
            <a:r>
              <a:rPr lang="en-US" noProof="1">
                <a:latin typeface="+mj-lt"/>
              </a:rPr>
              <a:t>stadijum:	ankiloza sa promenama koje su već opisane u trećem stadijumu oboljenja.</a:t>
            </a:r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Tok reumatoidnog artritisa</a:t>
            </a:r>
          </a:p>
        </p:txBody>
      </p:sp>
      <p:pic>
        <p:nvPicPr>
          <p:cNvPr id="30723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676400"/>
            <a:ext cx="7696200" cy="4343400"/>
          </a:xfrm>
          <a:solidFill>
            <a:schemeClr val="hlink"/>
          </a:solidFill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Terapija Reumatoidnog artritisa</a:t>
            </a:r>
            <a:endParaRPr lang="en-US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Usporiti ili zaustaviti upalnu aktivnost</a:t>
            </a:r>
          </a:p>
          <a:p>
            <a:pPr eaLnBrk="1" hangingPunct="1"/>
            <a:r>
              <a:rPr lang="sr-Latn-CS" smtClean="0"/>
              <a:t>Ublažiti bol</a:t>
            </a:r>
          </a:p>
          <a:p>
            <a:pPr eaLnBrk="1" hangingPunct="1"/>
            <a:r>
              <a:rPr lang="sr-Latn-CS" smtClean="0"/>
              <a:t>Sačuvati maksimalnu moguću funkciju zglobova</a:t>
            </a:r>
          </a:p>
          <a:p>
            <a:pPr eaLnBrk="1" hangingPunct="1"/>
            <a:r>
              <a:rPr lang="sr-Latn-CS" smtClean="0"/>
              <a:t>Sprečiti deformacije zglobova</a:t>
            </a:r>
          </a:p>
          <a:p>
            <a:pPr eaLnBrk="1" hangingPunct="1"/>
            <a:r>
              <a:rPr lang="sr-Latn-CS" smtClean="0"/>
              <a:t>Produžiti radnu sposobnost</a:t>
            </a:r>
          </a:p>
          <a:p>
            <a:pPr eaLnBrk="1" hangingPunct="1"/>
            <a:r>
              <a:rPr lang="sr-Latn-CS" smtClean="0"/>
              <a:t>Omogućiti resocijalizaciju</a:t>
            </a:r>
          </a:p>
          <a:p>
            <a:pPr eaLnBrk="1" hangingPunct="1"/>
            <a:r>
              <a:rPr lang="sr-Latn-CS" smtClean="0"/>
              <a:t>Motivisati pacijenta</a:t>
            </a: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Meidkamentozna terapija</a:t>
            </a: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Nesteroidni antiinflamatorni lekovi</a:t>
            </a:r>
          </a:p>
          <a:p>
            <a:pPr eaLnBrk="1" hangingPunct="1"/>
            <a:r>
              <a:rPr lang="sr-Latn-CS" smtClean="0"/>
              <a:t>Modulatori reumatskog toka</a:t>
            </a:r>
          </a:p>
          <a:p>
            <a:pPr eaLnBrk="1" hangingPunct="1"/>
            <a:r>
              <a:rPr lang="sr-Latn-CS" smtClean="0"/>
              <a:t>Soli zlata</a:t>
            </a:r>
          </a:p>
          <a:p>
            <a:pPr eaLnBrk="1" hangingPunct="1"/>
            <a:r>
              <a:rPr lang="sr-Latn-CS" smtClean="0"/>
              <a:t>Imunodepresanti</a:t>
            </a:r>
          </a:p>
          <a:p>
            <a:pPr eaLnBrk="1" hangingPunct="1"/>
            <a:r>
              <a:rPr lang="sr-Latn-CS" smtClean="0"/>
              <a:t>Kortikosteroidi</a:t>
            </a:r>
          </a:p>
          <a:p>
            <a:pPr eaLnBrk="1" hangingPunct="1"/>
            <a:r>
              <a:rPr lang="sr-Latn-CS" smtClean="0"/>
              <a:t>imunomodulatori</a:t>
            </a: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</a:t>
            </a:r>
            <a:r>
              <a:rPr lang="en-US" smtClean="0"/>
              <a:t>terapija</a:t>
            </a:r>
            <a:r>
              <a:rPr lang="sr-Latn-CS" smtClean="0"/>
              <a:t> Reumatoidnog artritisa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sr-Latn-CS" smtClean="0"/>
              <a:t>Kineziterapija je sastavni deo procesa lečenja</a:t>
            </a:r>
          </a:p>
          <a:p>
            <a:pPr eaLnBrk="1" hangingPunct="1"/>
            <a:endParaRPr lang="sr-Latn-CS" smtClean="0"/>
          </a:p>
          <a:p>
            <a:pPr eaLnBrk="1" hangingPunct="1">
              <a:buFont typeface="Wingdings" pitchFamily="2" charset="2"/>
              <a:buNone/>
            </a:pPr>
            <a:r>
              <a:rPr lang="sr-Latn-CS" smtClean="0"/>
              <a:t>Osnovni ciljevi kineziterapije:</a:t>
            </a:r>
            <a:endParaRPr lang="en-US" smtClean="0"/>
          </a:p>
          <a:p>
            <a:pPr eaLnBrk="1" hangingPunct="1"/>
            <a:r>
              <a:rPr lang="en-US" smtClean="0"/>
              <a:t>sprečavanje razvoja mišićnih atrofija,</a:t>
            </a:r>
          </a:p>
          <a:p>
            <a:pPr eaLnBrk="1" hangingPunct="1"/>
            <a:r>
              <a:rPr lang="en-US" smtClean="0"/>
              <a:t>sprečavanje razvoja kontraktura zglobova,</a:t>
            </a:r>
          </a:p>
          <a:p>
            <a:pPr eaLnBrk="1" hangingPunct="1"/>
            <a:r>
              <a:rPr lang="en-US" smtClean="0"/>
              <a:t>sprečavanje razvoja osteoporoze i destrukcije kostiju zbog inaktiviteta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</a:t>
            </a:r>
            <a:r>
              <a:rPr lang="en-US" smtClean="0"/>
              <a:t>terapija</a:t>
            </a:r>
            <a:r>
              <a:rPr lang="sr-Latn-CS" smtClean="0"/>
              <a:t> Reumatoidnog artritisa</a:t>
            </a:r>
            <a:endParaRPr lang="sr-Cyrl-CS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Osnovne</a:t>
            </a:r>
            <a:r>
              <a:rPr lang="sr-Cyrl-CS" smtClean="0"/>
              <a:t> </a:t>
            </a:r>
            <a:r>
              <a:rPr lang="en-US" smtClean="0"/>
              <a:t>metode</a:t>
            </a:r>
            <a:r>
              <a:rPr lang="sr-Cyrl-CS" smtClean="0"/>
              <a:t> </a:t>
            </a:r>
            <a:r>
              <a:rPr lang="en-US" smtClean="0"/>
              <a:t>ki</a:t>
            </a:r>
            <a:r>
              <a:rPr lang="sr-Latn-CS" smtClean="0"/>
              <a:t>n</a:t>
            </a:r>
            <a:r>
              <a:rPr lang="en-US" smtClean="0"/>
              <a:t>eziterapije</a:t>
            </a:r>
            <a:r>
              <a:rPr lang="sr-Cyrl-CS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sr-Cyrl-CS" smtClean="0"/>
              <a:t>- </a:t>
            </a:r>
            <a:r>
              <a:rPr lang="en-US" smtClean="0"/>
              <a:t>aktivan</a:t>
            </a:r>
            <a:r>
              <a:rPr lang="sr-Cyrl-CS" smtClean="0"/>
              <a:t> </a:t>
            </a:r>
            <a:r>
              <a:rPr lang="en-US" smtClean="0"/>
              <a:t>pokret</a:t>
            </a:r>
            <a:r>
              <a:rPr lang="sr-Cyrl-CS" smtClean="0"/>
              <a:t> – </a:t>
            </a:r>
            <a:r>
              <a:rPr lang="en-US" smtClean="0"/>
              <a:t>kao</a:t>
            </a:r>
            <a:r>
              <a:rPr lang="sr-Cyrl-CS" smtClean="0"/>
              <a:t> </a:t>
            </a:r>
            <a:r>
              <a:rPr lang="en-US" smtClean="0"/>
              <a:t>imperativ</a:t>
            </a:r>
            <a:r>
              <a:rPr lang="sr-Cyrl-CS" smtClean="0"/>
              <a:t> </a:t>
            </a:r>
            <a:r>
              <a:rPr lang="en-US" smtClean="0"/>
              <a:t>kineziterapije</a:t>
            </a:r>
            <a:endParaRPr lang="sr-Cyrl-CS" smtClean="0"/>
          </a:p>
          <a:p>
            <a:pPr eaLnBrk="1" hangingPunct="1">
              <a:lnSpc>
                <a:spcPct val="90000"/>
              </a:lnSpc>
            </a:pPr>
            <a:r>
              <a:rPr lang="sr-Cyrl-CS" smtClean="0"/>
              <a:t>- </a:t>
            </a:r>
            <a:r>
              <a:rPr lang="en-US" smtClean="0"/>
              <a:t>aktivno</a:t>
            </a:r>
            <a:r>
              <a:rPr lang="sr-Cyrl-CS" smtClean="0"/>
              <a:t> </a:t>
            </a:r>
            <a:r>
              <a:rPr lang="en-US" smtClean="0"/>
              <a:t>potpomognut</a:t>
            </a:r>
            <a:r>
              <a:rPr lang="sr-Cyrl-CS" smtClean="0"/>
              <a:t> </a:t>
            </a:r>
            <a:r>
              <a:rPr lang="en-US" smtClean="0"/>
              <a:t>pokret</a:t>
            </a:r>
            <a:endParaRPr lang="sr-Cyrl-CS" smtClean="0"/>
          </a:p>
          <a:p>
            <a:pPr eaLnBrk="1" hangingPunct="1">
              <a:lnSpc>
                <a:spcPct val="90000"/>
              </a:lnSpc>
            </a:pPr>
            <a:r>
              <a:rPr lang="sr-Cyrl-CS" smtClean="0"/>
              <a:t>- </a:t>
            </a:r>
            <a:r>
              <a:rPr lang="en-US" smtClean="0"/>
              <a:t>pasivan</a:t>
            </a:r>
            <a:r>
              <a:rPr lang="sr-Cyrl-CS" smtClean="0"/>
              <a:t> </a:t>
            </a:r>
            <a:r>
              <a:rPr lang="en-US" smtClean="0"/>
              <a:t>pokret</a:t>
            </a:r>
            <a:endParaRPr lang="sr-Cyrl-CS" smtClean="0"/>
          </a:p>
          <a:p>
            <a:pPr eaLnBrk="1" hangingPunct="1">
              <a:lnSpc>
                <a:spcPct val="90000"/>
              </a:lnSpc>
            </a:pP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procesu</a:t>
            </a:r>
            <a:r>
              <a:rPr lang="sr-Cyrl-CS" smtClean="0"/>
              <a:t> </a:t>
            </a:r>
            <a:r>
              <a:rPr lang="en-US" smtClean="0"/>
              <a:t>izvo</a:t>
            </a:r>
            <a:r>
              <a:rPr lang="vi-VN" smtClean="0"/>
              <a:t>đ</a:t>
            </a:r>
            <a:r>
              <a:rPr lang="en-US" smtClean="0"/>
              <a:t>enja</a:t>
            </a:r>
            <a:r>
              <a:rPr lang="sr-Cyrl-CS" smtClean="0"/>
              <a:t> </a:t>
            </a:r>
            <a:r>
              <a:rPr lang="en-US" smtClean="0"/>
              <a:t>osnovne</a:t>
            </a:r>
            <a:r>
              <a:rPr lang="sr-Cyrl-CS" smtClean="0"/>
              <a:t> </a:t>
            </a:r>
            <a:r>
              <a:rPr lang="en-US" smtClean="0"/>
              <a:t>kineziterapijske</a:t>
            </a:r>
            <a:r>
              <a:rPr lang="sr-Cyrl-CS" smtClean="0"/>
              <a:t> </a:t>
            </a:r>
            <a:r>
              <a:rPr lang="en-US" smtClean="0"/>
              <a:t>metodologje</a:t>
            </a:r>
            <a:r>
              <a:rPr lang="sr-Cyrl-CS" smtClean="0"/>
              <a:t> </a:t>
            </a:r>
            <a:r>
              <a:rPr lang="en-US" smtClean="0"/>
              <a:t>mog</a:t>
            </a:r>
            <a:r>
              <a:rPr lang="sr-Latn-CS" smtClean="0"/>
              <a:t>u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kombinovati</a:t>
            </a:r>
            <a:r>
              <a:rPr lang="sr-Cyrl-CS" smtClean="0"/>
              <a:t> </a:t>
            </a:r>
            <a:r>
              <a:rPr lang="en-US" smtClean="0"/>
              <a:t>metode</a:t>
            </a:r>
            <a:r>
              <a:rPr lang="sr-Cyrl-CS" smtClean="0"/>
              <a:t> </a:t>
            </a:r>
            <a:r>
              <a:rPr lang="en-US" smtClean="0"/>
              <a:t>PNF</a:t>
            </a:r>
            <a:r>
              <a:rPr lang="sr-Cyrl-CS" smtClean="0"/>
              <a:t> </a:t>
            </a:r>
            <a:r>
              <a:rPr lang="en-US" smtClean="0"/>
              <a:t>tehnike</a:t>
            </a:r>
            <a:r>
              <a:rPr lang="sr-Cyrl-CS" smtClean="0"/>
              <a:t>, </a:t>
            </a:r>
            <a:r>
              <a:rPr lang="en-US" smtClean="0"/>
              <a:t>tehnike</a:t>
            </a:r>
            <a:r>
              <a:rPr lang="sr-Cyrl-CS" smtClean="0"/>
              <a:t> </a:t>
            </a:r>
            <a:r>
              <a:rPr lang="en-US" smtClean="0"/>
              <a:t>jačanja</a:t>
            </a:r>
            <a:r>
              <a:rPr lang="sr-Cyrl-CS" smtClean="0"/>
              <a:t> </a:t>
            </a:r>
            <a:r>
              <a:rPr lang="en-US" smtClean="0"/>
              <a:t>mišića</a:t>
            </a:r>
            <a:r>
              <a:rPr lang="sr-Latn-CS" smtClean="0"/>
              <a:t> </a:t>
            </a:r>
            <a:r>
              <a:rPr lang="en-US" smtClean="0"/>
              <a:t>progresivnom</a:t>
            </a:r>
            <a:r>
              <a:rPr lang="sr-Cyrl-CS" smtClean="0"/>
              <a:t> </a:t>
            </a:r>
            <a:r>
              <a:rPr lang="en-US" smtClean="0"/>
              <a:t>metodom</a:t>
            </a:r>
            <a:r>
              <a:rPr lang="sr-Cyrl-CS" smtClean="0"/>
              <a:t> – </a:t>
            </a:r>
            <a:r>
              <a:rPr lang="sr-Latn-CS" smtClean="0"/>
              <a:t>De Lorm – Watkins, </a:t>
            </a:r>
            <a:r>
              <a:rPr lang="en-US" smtClean="0"/>
              <a:t>metode</a:t>
            </a:r>
            <a:r>
              <a:rPr lang="sr-Cyrl-CS" smtClean="0"/>
              <a:t> </a:t>
            </a:r>
            <a:r>
              <a:rPr lang="en-US" smtClean="0"/>
              <a:t>relaksacije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metode</a:t>
            </a:r>
            <a:r>
              <a:rPr lang="sr-Cyrl-CS" smtClean="0"/>
              <a:t> </a:t>
            </a:r>
            <a:r>
              <a:rPr lang="en-US" smtClean="0"/>
              <a:t>istezanja</a:t>
            </a:r>
            <a:r>
              <a:rPr lang="sr-Cyrl-CS" smtClean="0"/>
              <a:t> </a:t>
            </a:r>
            <a:r>
              <a:rPr lang="en-US" smtClean="0"/>
              <a:t>skraćenih</a:t>
            </a:r>
            <a:r>
              <a:rPr lang="sr-Cyrl-CS" smtClean="0"/>
              <a:t> </a:t>
            </a:r>
            <a:r>
              <a:rPr lang="en-US" smtClean="0"/>
              <a:t>struktura</a:t>
            </a:r>
            <a:r>
              <a:rPr lang="sr-Cyrl-CS" smtClean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</a:t>
            </a:r>
            <a:r>
              <a:rPr lang="en-US" smtClean="0"/>
              <a:t>terapija</a:t>
            </a:r>
            <a:r>
              <a:rPr lang="sr-Latn-CS" smtClean="0"/>
              <a:t> Reumatoidnog artritisa</a:t>
            </a:r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625"/>
          </a:xfrm>
        </p:spPr>
        <p:txBody>
          <a:bodyPr/>
          <a:lstStyle/>
          <a:p>
            <a:pPr eaLnBrk="1" hangingPunct="1"/>
            <a:r>
              <a:rPr lang="sr-Latn-CS" smtClean="0"/>
              <a:t>I stadijum - početni stadijum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- mirovanje u rasterećenom položaju</a:t>
            </a:r>
          </a:p>
          <a:p>
            <a:pPr eaLnBrk="1" hangingPunct="1"/>
            <a:r>
              <a:rPr lang="sr-Latn-CS" smtClean="0"/>
              <a:t>- statičke kontrakcije</a:t>
            </a:r>
          </a:p>
          <a:p>
            <a:pPr eaLnBrk="1" hangingPunct="1"/>
            <a:r>
              <a:rPr lang="sr-Latn-CS" smtClean="0"/>
              <a:t>- edukacija bolesnika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mtClean="0"/>
              <a:t> </a:t>
            </a: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</a:t>
            </a:r>
            <a:r>
              <a:rPr lang="en-US" smtClean="0"/>
              <a:t>terapija</a:t>
            </a:r>
            <a:r>
              <a:rPr lang="sr-Latn-CS" smtClean="0"/>
              <a:t> Reumatoidnog artritisa</a:t>
            </a:r>
            <a:endParaRPr lang="en-US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873625"/>
          </a:xfrm>
        </p:spPr>
        <p:txBody>
          <a:bodyPr/>
          <a:lstStyle/>
          <a:p>
            <a:pPr eaLnBrk="1" hangingPunct="1"/>
            <a:r>
              <a:rPr lang="sr-Latn-CS" smtClean="0"/>
              <a:t>II stadijum - Stadijum anatomskih oštećenja, kontrakture i deformiteti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- dozirana kineziterapija (pasivne, podpomognute i aktivne vežbe, PNF, relaksacija)</a:t>
            </a:r>
          </a:p>
          <a:p>
            <a:pPr eaLnBrk="1" hangingPunct="1"/>
            <a:r>
              <a:rPr lang="sr-Latn-CS" smtClean="0"/>
              <a:t>- vežbe sa pomagalima</a:t>
            </a:r>
          </a:p>
          <a:p>
            <a:pPr eaLnBrk="1" hangingPunct="1"/>
            <a:r>
              <a:rPr lang="sr-Latn-CS" smtClean="0"/>
              <a:t>- edukacija bolesnika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</a:t>
            </a:r>
            <a:r>
              <a:rPr lang="en-US" smtClean="0"/>
              <a:t>terapija</a:t>
            </a:r>
            <a:r>
              <a:rPr lang="sr-Latn-CS" smtClean="0"/>
              <a:t> Reumatoidnog artritisa</a:t>
            </a:r>
            <a:endParaRPr lang="en-US"/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III stadijum nakon hirurških intervencija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- statičke kontrakcije, aktivno podpomognute vežbe i nakon 6 nedelja aktivne vežbe sa otporom</a:t>
            </a:r>
          </a:p>
          <a:p>
            <a:pPr eaLnBrk="1" hangingPunct="1"/>
            <a:r>
              <a:rPr lang="sr-Latn-CS" smtClean="0"/>
              <a:t>- hidrokineziterapija</a:t>
            </a:r>
          </a:p>
          <a:p>
            <a:pPr eaLnBrk="1" hangingPunct="1"/>
            <a:r>
              <a:rPr lang="sr-Latn-CS" smtClean="0"/>
              <a:t>- edukacija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noProof="1" smtClean="0"/>
              <a:t>Zapaljenjska reumatska oboljenja</a:t>
            </a:r>
            <a:endParaRPr lang="en-US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>
              <a:spcAft>
                <a:spcPts val="500"/>
              </a:spcAft>
            </a:pPr>
            <a:r>
              <a:rPr lang="en-US" noProof="1" smtClean="0"/>
              <a:t>a) seropozitivni artritisi</a:t>
            </a:r>
          </a:p>
          <a:p>
            <a:pPr lvl="1" algn="just" eaLnBrk="1" hangingPunct="1">
              <a:buFont typeface="Symbol" pitchFamily="18" charset="2"/>
              <a:buChar char="-"/>
            </a:pPr>
            <a:r>
              <a:rPr lang="en-US" sz="2400" noProof="1" smtClean="0"/>
              <a:t>reumatoidni artritis</a:t>
            </a:r>
          </a:p>
          <a:p>
            <a:pPr lvl="1" algn="just" eaLnBrk="1" hangingPunct="1">
              <a:buFont typeface="Symbol" pitchFamily="18" charset="2"/>
              <a:buChar char="-"/>
            </a:pPr>
            <a:r>
              <a:rPr lang="en-US" sz="2400" noProof="1" smtClean="0"/>
              <a:t>febris rheumatica</a:t>
            </a:r>
          </a:p>
          <a:p>
            <a:pPr lvl="1" algn="just" eaLnBrk="1" hangingPunct="1">
              <a:buFont typeface="Symbol" pitchFamily="18" charset="2"/>
              <a:buChar char="-"/>
            </a:pPr>
            <a:r>
              <a:rPr lang="en-US" sz="2400" noProof="1" smtClean="0"/>
              <a:t>sistemska sklerodermija</a:t>
            </a:r>
          </a:p>
          <a:p>
            <a:pPr lvl="1" algn="just" eaLnBrk="1" hangingPunct="1">
              <a:buFont typeface="Symbol" pitchFamily="18" charset="2"/>
              <a:buChar char="-"/>
            </a:pPr>
            <a:r>
              <a:rPr lang="en-US" sz="2400" noProof="1" smtClean="0"/>
              <a:t>sisetmski eritemni lupus</a:t>
            </a:r>
          </a:p>
          <a:p>
            <a:pPr lvl="1" algn="just" eaLnBrk="1" hangingPunct="1">
              <a:buFont typeface="Symbol" pitchFamily="18" charset="2"/>
              <a:buChar char="-"/>
            </a:pPr>
            <a:r>
              <a:rPr lang="en-US" sz="2400" noProof="1" smtClean="0"/>
              <a:t>nodozni poliarteritis</a:t>
            </a:r>
          </a:p>
          <a:p>
            <a:pPr lvl="1" algn="just" eaLnBrk="1" hangingPunct="1">
              <a:spcAft>
                <a:spcPts val="500"/>
              </a:spcAft>
              <a:buFont typeface="Symbol" pitchFamily="18" charset="2"/>
              <a:buChar char="-"/>
            </a:pPr>
            <a:r>
              <a:rPr lang="en-US" sz="2400" noProof="1" smtClean="0"/>
              <a:t>dermatomiositis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</a:t>
            </a:r>
            <a:r>
              <a:rPr lang="en-US" smtClean="0"/>
              <a:t>terapija</a:t>
            </a:r>
            <a:r>
              <a:rPr lang="sr-Latn-CS" smtClean="0"/>
              <a:t> Reumatoidnog artritisa</a:t>
            </a:r>
            <a:endParaRPr lang="en-US"/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IV stadijum - stadijum teških deformacija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- hidrokineziterapija</a:t>
            </a:r>
          </a:p>
          <a:p>
            <a:pPr eaLnBrk="1" hangingPunct="1"/>
            <a:r>
              <a:rPr lang="sr-Latn-CS" smtClean="0"/>
              <a:t>- pasivne vežbe u cilju savlađivanja kontraktura</a:t>
            </a:r>
          </a:p>
          <a:p>
            <a:pPr eaLnBrk="1" hangingPunct="1"/>
            <a:r>
              <a:rPr lang="sr-Latn-CS" smtClean="0"/>
              <a:t>- sprečavanje deformacija</a:t>
            </a:r>
          </a:p>
          <a:p>
            <a:pPr eaLnBrk="1" hangingPunct="1"/>
            <a:r>
              <a:rPr lang="sr-Latn-CS" smtClean="0"/>
              <a:t>- primena sredstava za samozbrinjavanje</a:t>
            </a:r>
          </a:p>
          <a:p>
            <a:pPr eaLnBrk="1" hangingPunct="1"/>
            <a:r>
              <a:rPr lang="sr-Latn-CS" smtClean="0"/>
              <a:t>- edukacija</a:t>
            </a: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</a:t>
            </a:r>
            <a:r>
              <a:rPr lang="en-US" smtClean="0"/>
              <a:t>terapija</a:t>
            </a:r>
            <a:r>
              <a:rPr lang="sr-Latn-CS" smtClean="0"/>
              <a:t> Reumatoidnog artritisa</a:t>
            </a:r>
            <a:endParaRPr lang="sr-Cyrl-CS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058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u="sng" smtClean="0"/>
              <a:t>Kineziterapija</a:t>
            </a:r>
            <a:r>
              <a:rPr lang="sr-Cyrl-CS" b="1" u="sng" smtClean="0"/>
              <a:t> </a:t>
            </a:r>
            <a:r>
              <a:rPr lang="sr-Cyrl-CS" smtClean="0"/>
              <a:t>– </a:t>
            </a: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mora</a:t>
            </a:r>
            <a:r>
              <a:rPr lang="sr-Cyrl-CS" smtClean="0"/>
              <a:t> </a:t>
            </a:r>
            <a:r>
              <a:rPr lang="en-US" smtClean="0"/>
              <a:t>biti</a:t>
            </a:r>
            <a:r>
              <a:rPr lang="sr-Cyrl-CS" smtClean="0"/>
              <a:t> </a:t>
            </a:r>
            <a:r>
              <a:rPr lang="en-US" smtClean="0"/>
              <a:t>svakodnevna</a:t>
            </a:r>
            <a:r>
              <a:rPr lang="sr-Cyrl-CS" smtClean="0"/>
              <a:t> </a:t>
            </a:r>
            <a:r>
              <a:rPr lang="en-US" smtClean="0"/>
              <a:t>pa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posle</a:t>
            </a:r>
            <a:r>
              <a:rPr lang="sr-Cyrl-CS" smtClean="0"/>
              <a:t> </a:t>
            </a:r>
            <a:r>
              <a:rPr lang="en-US" smtClean="0"/>
              <a:t>hospitalnog</a:t>
            </a:r>
            <a:r>
              <a:rPr lang="sr-Cyrl-CS" smtClean="0"/>
              <a:t> </a:t>
            </a:r>
            <a:r>
              <a:rPr lang="en-US" smtClean="0"/>
              <a:t>lečenja</a:t>
            </a:r>
            <a:r>
              <a:rPr lang="sr-Cyrl-CS" smtClean="0"/>
              <a:t>. </a:t>
            </a:r>
            <a:r>
              <a:rPr lang="en-US" smtClean="0"/>
              <a:t>Pacijent</a:t>
            </a:r>
            <a:r>
              <a:rPr lang="sr-Cyrl-CS" smtClean="0"/>
              <a:t> </a:t>
            </a:r>
            <a:r>
              <a:rPr lang="en-US" smtClean="0"/>
              <a:t>mora</a:t>
            </a:r>
            <a:r>
              <a:rPr lang="sr-Cyrl-CS" smtClean="0"/>
              <a:t> </a:t>
            </a:r>
            <a:r>
              <a:rPr lang="en-US" smtClean="0"/>
              <a:t>kroz</a:t>
            </a:r>
            <a:r>
              <a:rPr lang="sr-Cyrl-CS" smtClean="0"/>
              <a:t> </a:t>
            </a:r>
            <a:r>
              <a:rPr lang="en-US" smtClean="0"/>
              <a:t>edukaciju</a:t>
            </a:r>
            <a:r>
              <a:rPr lang="sr-Cyrl-CS" smtClean="0"/>
              <a:t> </a:t>
            </a:r>
            <a:r>
              <a:rPr lang="en-US" smtClean="0"/>
              <a:t>biti</a:t>
            </a:r>
            <a:r>
              <a:rPr lang="sr-Cyrl-CS" smtClean="0"/>
              <a:t> </a:t>
            </a:r>
            <a:r>
              <a:rPr lang="en-US" smtClean="0"/>
              <a:t>upoznat</a:t>
            </a:r>
            <a:r>
              <a:rPr lang="sr-Cyrl-CS" smtClean="0"/>
              <a:t> </a:t>
            </a:r>
            <a:r>
              <a:rPr lang="en-US" smtClean="0"/>
              <a:t>sa</a:t>
            </a:r>
            <a:r>
              <a:rPr lang="sr-Cyrl-CS" smtClean="0"/>
              <a:t> </a:t>
            </a:r>
            <a:r>
              <a:rPr lang="en-US" smtClean="0"/>
              <a:t>značenjem</a:t>
            </a:r>
            <a:r>
              <a:rPr lang="sr-Cyrl-CS" smtClean="0"/>
              <a:t> </a:t>
            </a:r>
            <a:r>
              <a:rPr lang="en-US" smtClean="0"/>
              <a:t>aktivnog</a:t>
            </a:r>
            <a:r>
              <a:rPr lang="sr-Cyrl-CS" smtClean="0"/>
              <a:t> </a:t>
            </a:r>
            <a:r>
              <a:rPr lang="en-US" smtClean="0"/>
              <a:t>pokreta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biti</a:t>
            </a:r>
            <a:r>
              <a:rPr lang="sr-Cyrl-CS" smtClean="0"/>
              <a:t> </a:t>
            </a:r>
            <a:r>
              <a:rPr lang="en-US" smtClean="0"/>
              <a:t>stalno</a:t>
            </a:r>
            <a:r>
              <a:rPr lang="sr-Cyrl-CS" smtClean="0"/>
              <a:t> </a:t>
            </a:r>
            <a:r>
              <a:rPr lang="en-US" smtClean="0"/>
              <a:t>pod</a:t>
            </a:r>
            <a:r>
              <a:rPr lang="sr-Cyrl-CS" smtClean="0"/>
              <a:t> </a:t>
            </a:r>
            <a:r>
              <a:rPr lang="en-US" smtClean="0"/>
              <a:t>nadzorom</a:t>
            </a:r>
            <a:r>
              <a:rPr lang="sr-Cyrl-CS" smtClean="0"/>
              <a:t> </a:t>
            </a:r>
            <a:r>
              <a:rPr lang="en-US" smtClean="0"/>
              <a:t>fizijatra</a:t>
            </a:r>
            <a:r>
              <a:rPr lang="sr-Cyrl-CS" smtClean="0"/>
              <a:t> </a:t>
            </a:r>
            <a:r>
              <a:rPr lang="en-US" smtClean="0"/>
              <a:t>kako</a:t>
            </a:r>
            <a:r>
              <a:rPr lang="sr-Cyrl-CS" smtClean="0"/>
              <a:t> </a:t>
            </a:r>
            <a:r>
              <a:rPr lang="en-US" smtClean="0"/>
              <a:t>bi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prema</a:t>
            </a:r>
            <a:r>
              <a:rPr lang="sr-Cyrl-CS" smtClean="0"/>
              <a:t> </a:t>
            </a:r>
            <a:r>
              <a:rPr lang="en-US" smtClean="0"/>
              <a:t>evoluciji</a:t>
            </a:r>
            <a:r>
              <a:rPr lang="sr-Cyrl-CS" smtClean="0"/>
              <a:t> </a:t>
            </a:r>
            <a:r>
              <a:rPr lang="en-US" smtClean="0"/>
              <a:t>bolest</a:t>
            </a:r>
            <a:r>
              <a:rPr lang="sr-Cyrl-CS" smtClean="0"/>
              <a:t> </a:t>
            </a:r>
            <a:r>
              <a:rPr lang="en-US" smtClean="0"/>
              <a:t>program</a:t>
            </a:r>
            <a:r>
              <a:rPr lang="sr-Cyrl-CS" smtClean="0"/>
              <a:t> </a:t>
            </a:r>
            <a:r>
              <a:rPr lang="en-US" smtClean="0"/>
              <a:t>lečanja</a:t>
            </a:r>
            <a:r>
              <a:rPr lang="sr-Cyrl-CS" smtClean="0"/>
              <a:t> </a:t>
            </a:r>
            <a:r>
              <a:rPr lang="en-US" smtClean="0"/>
              <a:t>stalno</a:t>
            </a:r>
            <a:r>
              <a:rPr lang="sr-Cyrl-CS" smtClean="0"/>
              <a:t> </a:t>
            </a:r>
            <a:r>
              <a:rPr lang="en-US" smtClean="0"/>
              <a:t>uskla</a:t>
            </a:r>
            <a:r>
              <a:rPr lang="vi-VN" smtClean="0"/>
              <a:t>đ</a:t>
            </a:r>
            <a:r>
              <a:rPr lang="en-US" smtClean="0"/>
              <a:t>ivao</a:t>
            </a:r>
            <a:r>
              <a:rPr lang="sr-Cyrl-CS" smtClean="0"/>
              <a:t>. </a:t>
            </a: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osnovu</a:t>
            </a:r>
            <a:r>
              <a:rPr lang="sr-Cyrl-CS" smtClean="0"/>
              <a:t> </a:t>
            </a:r>
            <a:r>
              <a:rPr lang="en-US" smtClean="0"/>
              <a:t>funkcionalne</a:t>
            </a:r>
            <a:r>
              <a:rPr lang="sr-Cyrl-CS" smtClean="0"/>
              <a:t> </a:t>
            </a:r>
            <a:r>
              <a:rPr lang="en-US" smtClean="0"/>
              <a:t>fizioterapeutske</a:t>
            </a:r>
            <a:r>
              <a:rPr lang="sr-Cyrl-CS" smtClean="0"/>
              <a:t> </a:t>
            </a:r>
            <a:r>
              <a:rPr lang="en-US" smtClean="0"/>
              <a:t>procene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prema</a:t>
            </a:r>
            <a:r>
              <a:rPr lang="sr-Cyrl-CS" smtClean="0"/>
              <a:t> </a:t>
            </a:r>
            <a:r>
              <a:rPr lang="en-US" smtClean="0"/>
              <a:t>stadijumu</a:t>
            </a:r>
            <a:r>
              <a:rPr lang="sr-Cyrl-CS" smtClean="0"/>
              <a:t> </a:t>
            </a:r>
            <a:r>
              <a:rPr lang="en-US" smtClean="0"/>
              <a:t>oboljenja</a:t>
            </a:r>
            <a:r>
              <a:rPr lang="sr-Cyrl-CS" smtClean="0"/>
              <a:t> </a:t>
            </a:r>
            <a:r>
              <a:rPr lang="en-US" smtClean="0"/>
              <a:t>odre</a:t>
            </a:r>
            <a:r>
              <a:rPr lang="vi-VN" smtClean="0"/>
              <a:t>đ</a:t>
            </a:r>
            <a:r>
              <a:rPr lang="en-US" smtClean="0"/>
              <a:t>uje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individualni</a:t>
            </a:r>
            <a:r>
              <a:rPr lang="sr-Cyrl-CS" smtClean="0"/>
              <a:t> </a:t>
            </a:r>
            <a:r>
              <a:rPr lang="en-US" smtClean="0"/>
              <a:t>kineziterpijski</a:t>
            </a:r>
            <a:r>
              <a:rPr lang="sr-Cyrl-CS" smtClean="0"/>
              <a:t> </a:t>
            </a:r>
            <a:r>
              <a:rPr lang="en-US" smtClean="0"/>
              <a:t>program</a:t>
            </a:r>
            <a:endParaRPr lang="sr-Cyrl-C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838200"/>
            <a:ext cx="80772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/>
              <a:t>Akutna</a:t>
            </a:r>
            <a:r>
              <a:rPr lang="sr-Cyrl-CS" b="1" smtClean="0"/>
              <a:t> </a:t>
            </a:r>
            <a:r>
              <a:rPr lang="en-US" b="1" smtClean="0"/>
              <a:t>faza</a:t>
            </a:r>
            <a:r>
              <a:rPr lang="sr-Cyrl-CS" smtClean="0"/>
              <a:t> –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akutnoj</a:t>
            </a:r>
            <a:r>
              <a:rPr lang="sr-Cyrl-CS" smtClean="0"/>
              <a:t> </a:t>
            </a:r>
            <a:r>
              <a:rPr lang="en-US" smtClean="0"/>
              <a:t>fazi</a:t>
            </a:r>
            <a:r>
              <a:rPr lang="sr-Cyrl-CS" smtClean="0"/>
              <a:t> </a:t>
            </a:r>
            <a:r>
              <a:rPr lang="en-US" smtClean="0"/>
              <a:t>treba</a:t>
            </a:r>
            <a:r>
              <a:rPr lang="sr-Cyrl-CS" smtClean="0"/>
              <a:t> </a:t>
            </a:r>
            <a:r>
              <a:rPr lang="en-US" smtClean="0"/>
              <a:t>delovati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bol</a:t>
            </a:r>
            <a:r>
              <a:rPr lang="sr-Cyrl-CS" smtClean="0"/>
              <a:t> </a:t>
            </a:r>
            <a:r>
              <a:rPr lang="en-US" smtClean="0"/>
              <a:t>poboljšanjem</a:t>
            </a:r>
            <a:r>
              <a:rPr lang="sr-Cyrl-CS" smtClean="0"/>
              <a:t> </a:t>
            </a:r>
            <a:r>
              <a:rPr lang="en-US" smtClean="0"/>
              <a:t>opšteg</a:t>
            </a:r>
            <a:r>
              <a:rPr lang="sr-Cyrl-CS" smtClean="0"/>
              <a:t> </a:t>
            </a:r>
            <a:r>
              <a:rPr lang="en-US" smtClean="0"/>
              <a:t>stanja</a:t>
            </a:r>
            <a:r>
              <a:rPr lang="sr-Cyrl-CS" smtClean="0"/>
              <a:t> </a:t>
            </a:r>
            <a:r>
              <a:rPr lang="en-US" smtClean="0"/>
              <a:t>bolesnika</a:t>
            </a:r>
            <a:r>
              <a:rPr lang="sr-Cyrl-CS" smtClean="0"/>
              <a:t>, </a:t>
            </a:r>
            <a:r>
              <a:rPr lang="en-US" smtClean="0"/>
              <a:t>održavanjem</a:t>
            </a:r>
            <a:r>
              <a:rPr lang="sr-Cyrl-CS" smtClean="0"/>
              <a:t> </a:t>
            </a:r>
            <a:r>
              <a:rPr lang="en-US" smtClean="0"/>
              <a:t>pokreta</a:t>
            </a:r>
            <a:r>
              <a:rPr lang="sr-Cyrl-CS" smtClean="0"/>
              <a:t> </a:t>
            </a:r>
            <a:r>
              <a:rPr lang="en-US" smtClean="0"/>
              <a:t>uz</a:t>
            </a:r>
            <a:r>
              <a:rPr lang="sr-Cyrl-CS" smtClean="0"/>
              <a:t> </a:t>
            </a:r>
            <a:r>
              <a:rPr lang="en-US" smtClean="0"/>
              <a:t>rasterećenje</a:t>
            </a:r>
            <a:r>
              <a:rPr lang="sr-Cyrl-CS" smtClean="0"/>
              <a:t> </a:t>
            </a:r>
            <a:r>
              <a:rPr lang="en-US" smtClean="0"/>
              <a:t>zglobova</a:t>
            </a:r>
            <a:r>
              <a:rPr lang="sr-Cyrl-CS" smtClean="0"/>
              <a:t> </a:t>
            </a:r>
            <a:r>
              <a:rPr lang="en-US" smtClean="0"/>
              <a:t>imobilisanjem</a:t>
            </a:r>
            <a:r>
              <a:rPr lang="sr-Cyrl-CS" smtClean="0"/>
              <a:t>.</a:t>
            </a:r>
            <a:endParaRPr lang="sr-Cyrl-CS" u="sng" smtClean="0"/>
          </a:p>
          <a:p>
            <a:pPr eaLnBrk="1" hangingPunct="1">
              <a:lnSpc>
                <a:spcPct val="80000"/>
              </a:lnSpc>
            </a:pPr>
            <a:r>
              <a:rPr lang="en-US" u="sng" smtClean="0"/>
              <a:t>Rasterećenje</a:t>
            </a:r>
            <a:r>
              <a:rPr lang="sr-Cyrl-CS" u="sng" smtClean="0"/>
              <a:t> </a:t>
            </a:r>
            <a:r>
              <a:rPr lang="en-US" u="sng" smtClean="0"/>
              <a:t>zglobova</a:t>
            </a:r>
            <a:r>
              <a:rPr lang="sr-Cyrl-CS" smtClean="0"/>
              <a:t> </a:t>
            </a:r>
            <a:r>
              <a:rPr lang="en-US" smtClean="0"/>
              <a:t>predstavlja</a:t>
            </a:r>
            <a:r>
              <a:rPr lang="sr-Cyrl-CS" smtClean="0"/>
              <a:t> </a:t>
            </a:r>
            <a:r>
              <a:rPr lang="en-US" smtClean="0"/>
              <a:t>najvažniju</a:t>
            </a:r>
            <a:r>
              <a:rPr lang="sr-Cyrl-CS" smtClean="0"/>
              <a:t> </a:t>
            </a:r>
            <a:r>
              <a:rPr lang="en-US" smtClean="0"/>
              <a:t>terapijsku</a:t>
            </a:r>
            <a:r>
              <a:rPr lang="sr-Cyrl-CS" smtClean="0"/>
              <a:t> </a:t>
            </a:r>
            <a:r>
              <a:rPr lang="en-US" smtClean="0"/>
              <a:t>meru</a:t>
            </a:r>
            <a:r>
              <a:rPr lang="sr-Cyrl-CS" smtClean="0"/>
              <a:t>. </a:t>
            </a:r>
            <a:r>
              <a:rPr lang="en-US" smtClean="0"/>
              <a:t>Pomoću</a:t>
            </a:r>
            <a:r>
              <a:rPr lang="sr-Cyrl-CS" smtClean="0"/>
              <a:t> </a:t>
            </a:r>
            <a:r>
              <a:rPr lang="en-US" smtClean="0"/>
              <a:t>rasterećenja</a:t>
            </a:r>
            <a:r>
              <a:rPr lang="sr-Cyrl-CS" smtClean="0"/>
              <a:t> </a:t>
            </a:r>
            <a:r>
              <a:rPr lang="en-US" smtClean="0"/>
              <a:t>zglobova</a:t>
            </a:r>
            <a:r>
              <a:rPr lang="sr-Cyrl-CS" smtClean="0"/>
              <a:t> </a:t>
            </a:r>
            <a:r>
              <a:rPr lang="en-US" smtClean="0"/>
              <a:t>utičemo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smanjenje</a:t>
            </a:r>
            <a:r>
              <a:rPr lang="sr-Cyrl-CS" smtClean="0"/>
              <a:t> </a:t>
            </a:r>
            <a:r>
              <a:rPr lang="en-US" smtClean="0"/>
              <a:t>bolova</a:t>
            </a:r>
            <a:r>
              <a:rPr lang="sr-Cyrl-CS" smtClean="0"/>
              <a:t>.</a:t>
            </a: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en-US" u="sng" smtClean="0"/>
              <a:t>Prevencija</a:t>
            </a:r>
            <a:r>
              <a:rPr lang="sr-Cyrl-CS" u="sng" smtClean="0"/>
              <a:t> </a:t>
            </a:r>
            <a:r>
              <a:rPr lang="en-US" u="sng" smtClean="0"/>
              <a:t>deformacija</a:t>
            </a:r>
            <a:r>
              <a:rPr lang="sr-Cyrl-CS" u="sng" smtClean="0"/>
              <a:t> </a:t>
            </a:r>
            <a:r>
              <a:rPr lang="en-US" u="sng" smtClean="0"/>
              <a:t>zglobova</a:t>
            </a:r>
            <a:r>
              <a:rPr lang="sr-Cyrl-CS" u="sng" smtClean="0"/>
              <a:t> </a:t>
            </a:r>
            <a:r>
              <a:rPr lang="en-US" u="sng" smtClean="0"/>
              <a:t>pozicioniranjem</a:t>
            </a:r>
            <a:r>
              <a:rPr lang="sr-Cyrl-CS" smtClean="0"/>
              <a:t> – </a:t>
            </a:r>
            <a:r>
              <a:rPr lang="en-US" smtClean="0"/>
              <a:t>oboleli</a:t>
            </a:r>
            <a:r>
              <a:rPr lang="sr-Cyrl-CS" smtClean="0"/>
              <a:t> </a:t>
            </a:r>
            <a:r>
              <a:rPr lang="en-US" smtClean="0"/>
              <a:t>zglobovi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smeštaju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plastične</a:t>
            </a:r>
            <a:r>
              <a:rPr lang="sr-Cyrl-CS" smtClean="0"/>
              <a:t> </a:t>
            </a:r>
            <a:r>
              <a:rPr lang="en-US" smtClean="0"/>
              <a:t>ortoze</a:t>
            </a:r>
            <a:r>
              <a:rPr lang="sr-Cyrl-CS" smtClean="0"/>
              <a:t> </a:t>
            </a:r>
            <a:r>
              <a:rPr lang="en-US" smtClean="0"/>
              <a:t>ili</a:t>
            </a:r>
            <a:r>
              <a:rPr lang="sr-Cyrl-CS" smtClean="0"/>
              <a:t> </a:t>
            </a:r>
            <a:r>
              <a:rPr lang="en-US" smtClean="0"/>
              <a:t>gipsane</a:t>
            </a:r>
            <a:r>
              <a:rPr lang="sr-Cyrl-CS" smtClean="0"/>
              <a:t> </a:t>
            </a:r>
            <a:r>
              <a:rPr lang="en-US" smtClean="0"/>
              <a:t>longete</a:t>
            </a:r>
            <a:r>
              <a:rPr lang="sr-Cyrl-CS" smtClean="0"/>
              <a:t> (</a:t>
            </a:r>
            <a:r>
              <a:rPr lang="en-US" smtClean="0"/>
              <a:t>nikada</a:t>
            </a:r>
            <a:r>
              <a:rPr lang="sr-Cyrl-CS" smtClean="0"/>
              <a:t> </a:t>
            </a:r>
            <a:r>
              <a:rPr lang="en-US" smtClean="0"/>
              <a:t>cirkularni</a:t>
            </a:r>
            <a:r>
              <a:rPr lang="sr-Cyrl-CS" smtClean="0"/>
              <a:t> </a:t>
            </a:r>
            <a:r>
              <a:rPr lang="en-US" smtClean="0"/>
              <a:t>gips</a:t>
            </a:r>
            <a:r>
              <a:rPr lang="sr-Cyrl-CS" smtClean="0"/>
              <a:t>) </a:t>
            </a:r>
            <a:r>
              <a:rPr lang="en-US" smtClean="0"/>
              <a:t>koje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skidaju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toku</a:t>
            </a:r>
            <a:r>
              <a:rPr lang="sr-Cyrl-CS" smtClean="0"/>
              <a:t> </a:t>
            </a:r>
            <a:r>
              <a:rPr lang="en-US" smtClean="0"/>
              <a:t>dana</a:t>
            </a:r>
            <a:r>
              <a:rPr lang="sr-Cyrl-CS" smtClean="0"/>
              <a:t> </a:t>
            </a:r>
            <a:r>
              <a:rPr lang="en-US" smtClean="0"/>
              <a:t>radi</a:t>
            </a:r>
            <a:r>
              <a:rPr lang="sr-Cyrl-CS" smtClean="0"/>
              <a:t> </a:t>
            </a:r>
            <a:r>
              <a:rPr lang="en-US" smtClean="0"/>
              <a:t>izvo</a:t>
            </a:r>
            <a:r>
              <a:rPr lang="vi-VN" smtClean="0"/>
              <a:t>đ</a:t>
            </a:r>
            <a:r>
              <a:rPr lang="en-US" smtClean="0"/>
              <a:t>enja</a:t>
            </a:r>
            <a:r>
              <a:rPr lang="sr-Cyrl-CS" smtClean="0"/>
              <a:t> </a:t>
            </a:r>
            <a:r>
              <a:rPr lang="en-US" smtClean="0"/>
              <a:t>kineziterapije</a:t>
            </a:r>
            <a:r>
              <a:rPr lang="sr-Cyrl-CS" smtClean="0"/>
              <a:t>. </a:t>
            </a:r>
            <a:r>
              <a:rPr lang="en-US" smtClean="0"/>
              <a:t>Zglobovi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imobilišu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svojim</a:t>
            </a:r>
            <a:r>
              <a:rPr lang="sr-Cyrl-CS" smtClean="0"/>
              <a:t> </a:t>
            </a:r>
            <a:r>
              <a:rPr lang="en-US" smtClean="0"/>
              <a:t>funkcionalnim</a:t>
            </a:r>
            <a:r>
              <a:rPr lang="sr-Cyrl-CS" smtClean="0"/>
              <a:t> </a:t>
            </a:r>
            <a:r>
              <a:rPr lang="en-US" smtClean="0"/>
              <a:t>položajima</a:t>
            </a:r>
            <a:r>
              <a:rPr lang="sr-Cyrl-CS" smtClean="0"/>
              <a:t> (</a:t>
            </a:r>
            <a:r>
              <a:rPr lang="en-US" smtClean="0"/>
              <a:t>položaji</a:t>
            </a:r>
            <a:r>
              <a:rPr lang="sr-Cyrl-CS" smtClean="0"/>
              <a:t> </a:t>
            </a:r>
            <a:r>
              <a:rPr lang="en-US" smtClean="0"/>
              <a:t>koji</a:t>
            </a:r>
            <a:r>
              <a:rPr lang="sr-Cyrl-CS" smtClean="0"/>
              <a:t> </a:t>
            </a:r>
            <a:r>
              <a:rPr lang="en-US" smtClean="0"/>
              <a:t>će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kasnijem</a:t>
            </a:r>
            <a:r>
              <a:rPr lang="sr-Cyrl-CS" smtClean="0"/>
              <a:t> </a:t>
            </a:r>
            <a:r>
              <a:rPr lang="en-US" smtClean="0"/>
              <a:t>toku</a:t>
            </a:r>
            <a:r>
              <a:rPr lang="sr-Cyrl-CS" smtClean="0"/>
              <a:t> </a:t>
            </a:r>
            <a:r>
              <a:rPr lang="en-US" smtClean="0"/>
              <a:t>bolesti</a:t>
            </a:r>
            <a:r>
              <a:rPr lang="sr-Cyrl-CS" smtClean="0"/>
              <a:t> </a:t>
            </a:r>
            <a:r>
              <a:rPr lang="en-US" smtClean="0"/>
              <a:t>omogućiti</a:t>
            </a:r>
            <a:r>
              <a:rPr lang="sr-Cyrl-CS" smtClean="0"/>
              <a:t> </a:t>
            </a:r>
            <a:r>
              <a:rPr lang="en-US" smtClean="0"/>
              <a:t>maksimalni</a:t>
            </a:r>
            <a:r>
              <a:rPr lang="sr-Cyrl-CS" smtClean="0"/>
              <a:t> </a:t>
            </a:r>
            <a:r>
              <a:rPr lang="en-US" smtClean="0"/>
              <a:t>funkcionalni</a:t>
            </a:r>
            <a:r>
              <a:rPr lang="sr-Cyrl-CS" smtClean="0"/>
              <a:t> </a:t>
            </a:r>
            <a:r>
              <a:rPr lang="en-US" smtClean="0"/>
              <a:t>učinak</a:t>
            </a:r>
            <a:r>
              <a:rPr lang="sr-Cyrl-CS" smtClean="0"/>
              <a:t>). </a:t>
            </a:r>
            <a:r>
              <a:rPr lang="en-US" smtClean="0"/>
              <a:t>Da</a:t>
            </a:r>
            <a:r>
              <a:rPr lang="sr-Cyrl-CS" smtClean="0"/>
              <a:t> </a:t>
            </a:r>
            <a:r>
              <a:rPr lang="en-US" smtClean="0"/>
              <a:t>bi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sprečila</a:t>
            </a:r>
            <a:r>
              <a:rPr lang="sr-Cyrl-CS" smtClean="0"/>
              <a:t> </a:t>
            </a:r>
            <a:r>
              <a:rPr lang="en-US" smtClean="0"/>
              <a:t>kontraktura</a:t>
            </a:r>
            <a:r>
              <a:rPr lang="sr-Cyrl-CS" smtClean="0"/>
              <a:t> </a:t>
            </a:r>
            <a:r>
              <a:rPr lang="en-US" smtClean="0"/>
              <a:t>fleksora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adduktora</a:t>
            </a:r>
            <a:r>
              <a:rPr lang="sr-Cyrl-CS" smtClean="0"/>
              <a:t> </a:t>
            </a:r>
            <a:r>
              <a:rPr lang="en-US" smtClean="0"/>
              <a:t>kuka</a:t>
            </a:r>
            <a:r>
              <a:rPr lang="sr-Cyrl-CS" smtClean="0"/>
              <a:t> </a:t>
            </a:r>
            <a:r>
              <a:rPr lang="en-US" smtClean="0"/>
              <a:t>preporučuje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umetanje</a:t>
            </a:r>
            <a:r>
              <a:rPr lang="sr-Cyrl-CS" smtClean="0"/>
              <a:t> </a:t>
            </a:r>
            <a:r>
              <a:rPr lang="en-US" smtClean="0"/>
              <a:t>jastuka</a:t>
            </a:r>
            <a:r>
              <a:rPr lang="sr-Cyrl-CS" smtClean="0"/>
              <a:t> </a:t>
            </a:r>
            <a:r>
              <a:rPr lang="en-US" smtClean="0"/>
              <a:t>izme</a:t>
            </a:r>
            <a:r>
              <a:rPr lang="vi-VN" smtClean="0"/>
              <a:t>đ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nogu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toku</a:t>
            </a:r>
            <a:r>
              <a:rPr lang="sr-Cyrl-CS" smtClean="0"/>
              <a:t> </a:t>
            </a:r>
            <a:r>
              <a:rPr lang="en-US" smtClean="0"/>
              <a:t>ležanja</a:t>
            </a:r>
            <a:r>
              <a:rPr lang="sr-Cyrl-CS" smtClean="0"/>
              <a:t>, </a:t>
            </a:r>
            <a:r>
              <a:rPr lang="en-US" smtClean="0"/>
              <a:t>kao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ležanje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trbuhu</a:t>
            </a:r>
            <a:r>
              <a:rPr lang="sr-Cyrl-CS" smtClean="0"/>
              <a:t>. </a:t>
            </a:r>
            <a:r>
              <a:rPr lang="en-US" smtClean="0"/>
              <a:t>Radi</a:t>
            </a:r>
            <a:r>
              <a:rPr lang="sr-Cyrl-CS" smtClean="0"/>
              <a:t> </a:t>
            </a:r>
            <a:r>
              <a:rPr lang="en-US" smtClean="0"/>
              <a:t>sprečavanja</a:t>
            </a:r>
            <a:r>
              <a:rPr lang="sr-Cyrl-CS" smtClean="0"/>
              <a:t> </a:t>
            </a:r>
            <a:r>
              <a:rPr lang="en-US" smtClean="0"/>
              <a:t>fleksornih</a:t>
            </a:r>
            <a:r>
              <a:rPr lang="sr-Cyrl-CS" smtClean="0"/>
              <a:t> </a:t>
            </a:r>
            <a:r>
              <a:rPr lang="en-US" smtClean="0"/>
              <a:t>kontraktura</a:t>
            </a:r>
            <a:r>
              <a:rPr lang="sr-Cyrl-CS" smtClean="0"/>
              <a:t> </a:t>
            </a:r>
            <a:r>
              <a:rPr lang="en-US" smtClean="0"/>
              <a:t>kolena</a:t>
            </a:r>
            <a:r>
              <a:rPr lang="sr-Cyrl-CS" smtClean="0"/>
              <a:t> </a:t>
            </a:r>
            <a:r>
              <a:rPr lang="en-US" smtClean="0"/>
              <a:t>preporučuje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ležanje</a:t>
            </a:r>
            <a:r>
              <a:rPr lang="sr-Cyrl-CS" smtClean="0"/>
              <a:t> </a:t>
            </a:r>
            <a:r>
              <a:rPr lang="en-US" smtClean="0"/>
              <a:t>sa</a:t>
            </a:r>
            <a:r>
              <a:rPr lang="sr-Cyrl-CS" smtClean="0"/>
              <a:t> </a:t>
            </a:r>
            <a:r>
              <a:rPr lang="en-US" smtClean="0"/>
              <a:t>ispruženim</a:t>
            </a:r>
            <a:r>
              <a:rPr lang="sr-Cyrl-CS" smtClean="0"/>
              <a:t> </a:t>
            </a:r>
            <a:r>
              <a:rPr lang="en-US" smtClean="0"/>
              <a:t>kolenima</a:t>
            </a:r>
            <a:r>
              <a:rPr lang="sr-Cyrl-CS" smtClean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Uzimajući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obzir</a:t>
            </a:r>
            <a:r>
              <a:rPr lang="sr-Cyrl-CS" smtClean="0"/>
              <a:t> </a:t>
            </a:r>
            <a:r>
              <a:rPr lang="en-US" smtClean="0"/>
              <a:t>da</a:t>
            </a:r>
            <a:r>
              <a:rPr lang="sr-Cyrl-CS" smtClean="0"/>
              <a:t> </a:t>
            </a:r>
            <a:r>
              <a:rPr lang="en-US" smtClean="0"/>
              <a:t>svaka</a:t>
            </a:r>
            <a:r>
              <a:rPr lang="sr-Cyrl-CS" smtClean="0"/>
              <a:t> </a:t>
            </a:r>
            <a:r>
              <a:rPr lang="en-US" smtClean="0"/>
              <a:t>duža</a:t>
            </a:r>
            <a:r>
              <a:rPr lang="sr-Cyrl-CS" smtClean="0"/>
              <a:t> </a:t>
            </a:r>
            <a:r>
              <a:rPr lang="en-US" smtClean="0"/>
              <a:t>imobilizacija</a:t>
            </a:r>
            <a:r>
              <a:rPr lang="sr-Cyrl-CS" smtClean="0"/>
              <a:t> </a:t>
            </a:r>
            <a:r>
              <a:rPr lang="en-US" smtClean="0"/>
              <a:t>nosi</a:t>
            </a:r>
            <a:r>
              <a:rPr lang="sr-Cyrl-CS" smtClean="0"/>
              <a:t> </a:t>
            </a:r>
            <a:r>
              <a:rPr lang="en-US" smtClean="0"/>
              <a:t>opasnost</a:t>
            </a:r>
            <a:r>
              <a:rPr lang="sr-Cyrl-CS" smtClean="0"/>
              <a:t> </a:t>
            </a:r>
            <a:r>
              <a:rPr lang="en-US" smtClean="0"/>
              <a:t>od</a:t>
            </a:r>
            <a:r>
              <a:rPr lang="sr-Cyrl-CS" smtClean="0"/>
              <a:t> </a:t>
            </a:r>
            <a:r>
              <a:rPr lang="en-US" smtClean="0"/>
              <a:t>hipotrofije</a:t>
            </a:r>
            <a:r>
              <a:rPr lang="sr-Cyrl-CS" smtClean="0"/>
              <a:t> </a:t>
            </a:r>
            <a:r>
              <a:rPr lang="en-US" smtClean="0"/>
              <a:t>mišića</a:t>
            </a:r>
            <a:r>
              <a:rPr lang="sr-Cyrl-CS" smtClean="0"/>
              <a:t>, </a:t>
            </a:r>
            <a:r>
              <a:rPr lang="en-US" smtClean="0"/>
              <a:t>nastanka</a:t>
            </a:r>
            <a:r>
              <a:rPr lang="sr-Cyrl-CS" smtClean="0"/>
              <a:t> </a:t>
            </a:r>
            <a:r>
              <a:rPr lang="en-US" smtClean="0"/>
              <a:t>kontraktura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osteoporoze</a:t>
            </a:r>
            <a:r>
              <a:rPr lang="sr-Cyrl-CS" smtClean="0"/>
              <a:t>,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akutnoj</a:t>
            </a:r>
            <a:r>
              <a:rPr lang="sr-Cyrl-CS" smtClean="0"/>
              <a:t> </a:t>
            </a:r>
            <a:r>
              <a:rPr lang="en-US" smtClean="0"/>
              <a:t>fazi</a:t>
            </a:r>
            <a:r>
              <a:rPr lang="sr-Cyrl-CS" smtClean="0"/>
              <a:t> </a:t>
            </a:r>
            <a:r>
              <a:rPr lang="en-US" smtClean="0"/>
              <a:t>bolesti</a:t>
            </a:r>
            <a:r>
              <a:rPr lang="sr-Cyrl-CS" smtClean="0"/>
              <a:t>, </a:t>
            </a:r>
            <a:r>
              <a:rPr lang="en-US" smtClean="0"/>
              <a:t>posebno</a:t>
            </a:r>
            <a:r>
              <a:rPr lang="sr-Cyrl-CS" smtClean="0"/>
              <a:t> </a:t>
            </a:r>
            <a:r>
              <a:rPr lang="en-US" smtClean="0"/>
              <a:t>mesto</a:t>
            </a:r>
            <a:r>
              <a:rPr lang="sr-Cyrl-CS" smtClean="0"/>
              <a:t> </a:t>
            </a:r>
            <a:r>
              <a:rPr lang="en-US" smtClean="0"/>
              <a:t>treba</a:t>
            </a:r>
            <a:r>
              <a:rPr lang="sr-Cyrl-CS" smtClean="0"/>
              <a:t> </a:t>
            </a:r>
            <a:r>
              <a:rPr lang="en-US" smtClean="0"/>
              <a:t>posvetiti</a:t>
            </a:r>
            <a:r>
              <a:rPr lang="sr-Cyrl-CS" smtClean="0"/>
              <a:t> </a:t>
            </a:r>
            <a:r>
              <a:rPr lang="en-US" u="sng" smtClean="0"/>
              <a:t>statičkim</a:t>
            </a:r>
            <a:r>
              <a:rPr lang="sr-Cyrl-CS" u="sng" smtClean="0"/>
              <a:t> (</a:t>
            </a:r>
            <a:r>
              <a:rPr lang="en-US" u="sng" smtClean="0"/>
              <a:t>izometrijskim</a:t>
            </a:r>
            <a:r>
              <a:rPr lang="sr-Cyrl-CS" u="sng" smtClean="0"/>
              <a:t>) </a:t>
            </a:r>
            <a:r>
              <a:rPr lang="en-US" u="sng" smtClean="0"/>
              <a:t>kontrakcijama</a:t>
            </a:r>
            <a:r>
              <a:rPr lang="sr-Cyrl-CS" smtClean="0"/>
              <a:t>. </a:t>
            </a: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Statičke</a:t>
            </a:r>
            <a:r>
              <a:rPr lang="sr-Cyrl-CS" smtClean="0"/>
              <a:t> </a:t>
            </a:r>
            <a:r>
              <a:rPr lang="en-US" smtClean="0"/>
              <a:t>kontrakcije</a:t>
            </a:r>
            <a:r>
              <a:rPr lang="sr-Cyrl-CS" smtClean="0"/>
              <a:t> </a:t>
            </a:r>
            <a:r>
              <a:rPr lang="en-US" smtClean="0"/>
              <a:t>ne</a:t>
            </a:r>
            <a:r>
              <a:rPr lang="sr-Cyrl-CS" smtClean="0"/>
              <a:t> </a:t>
            </a:r>
            <a:r>
              <a:rPr lang="en-US" smtClean="0"/>
              <a:t>dovode</a:t>
            </a:r>
            <a:r>
              <a:rPr lang="sr-Cyrl-CS" smtClean="0"/>
              <a:t> </a:t>
            </a:r>
            <a:r>
              <a:rPr lang="en-US" smtClean="0"/>
              <a:t>do</a:t>
            </a:r>
            <a:r>
              <a:rPr lang="sr-Cyrl-CS" smtClean="0"/>
              <a:t> </a:t>
            </a:r>
            <a:r>
              <a:rPr lang="en-US" smtClean="0"/>
              <a:t>pokreta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zglobu</a:t>
            </a:r>
            <a:r>
              <a:rPr lang="sr-Cyrl-CS" smtClean="0"/>
              <a:t>, </a:t>
            </a:r>
            <a:r>
              <a:rPr lang="en-US" smtClean="0"/>
              <a:t>a</a:t>
            </a:r>
            <a:r>
              <a:rPr lang="sr-Cyrl-CS" smtClean="0"/>
              <a:t> </a:t>
            </a:r>
            <a:r>
              <a:rPr lang="en-US" smtClean="0"/>
              <a:t>povećavaju</a:t>
            </a:r>
            <a:r>
              <a:rPr lang="sr-Cyrl-CS" smtClean="0"/>
              <a:t> </a:t>
            </a:r>
            <a:r>
              <a:rPr lang="en-US" smtClean="0"/>
              <a:t>napetost u</a:t>
            </a:r>
            <a:r>
              <a:rPr lang="sr-Cyrl-CS" smtClean="0"/>
              <a:t> </a:t>
            </a:r>
            <a:r>
              <a:rPr lang="en-US" smtClean="0"/>
              <a:t>mišićima</a:t>
            </a:r>
            <a:r>
              <a:rPr lang="sr-Cyrl-CS" smtClean="0"/>
              <a:t>. </a:t>
            </a:r>
            <a:r>
              <a:rPr lang="en-US" smtClean="0"/>
              <a:t>Uglavnom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primenjuje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slabim</a:t>
            </a:r>
            <a:r>
              <a:rPr lang="sr-Cyrl-CS" smtClean="0"/>
              <a:t> </a:t>
            </a:r>
            <a:r>
              <a:rPr lang="en-US" smtClean="0"/>
              <a:t>ekstenzorima</a:t>
            </a:r>
            <a:r>
              <a:rPr lang="sr-Cyrl-CS" smtClean="0"/>
              <a:t> </a:t>
            </a:r>
            <a:r>
              <a:rPr lang="en-US" smtClean="0"/>
              <a:t>šake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prstiju</a:t>
            </a:r>
            <a:r>
              <a:rPr lang="sr-Cyrl-CS" smtClean="0"/>
              <a:t>, </a:t>
            </a:r>
            <a:r>
              <a:rPr lang="en-US" smtClean="0"/>
              <a:t>kao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svih</a:t>
            </a:r>
            <a:r>
              <a:rPr lang="sr-Cyrl-CS" smtClean="0"/>
              <a:t> </a:t>
            </a:r>
            <a:r>
              <a:rPr lang="en-US" smtClean="0"/>
              <a:t>ostalih</a:t>
            </a:r>
            <a:r>
              <a:rPr lang="sr-Cyrl-CS" smtClean="0"/>
              <a:t> </a:t>
            </a:r>
            <a:r>
              <a:rPr lang="en-US" smtClean="0"/>
              <a:t>ekstenzora</a:t>
            </a:r>
            <a:r>
              <a:rPr lang="sr-Cyrl-CS" smtClean="0"/>
              <a:t> </a:t>
            </a:r>
            <a:r>
              <a:rPr lang="en-US" smtClean="0"/>
              <a:t>radi</a:t>
            </a:r>
            <a:r>
              <a:rPr lang="sr-Cyrl-CS" smtClean="0"/>
              <a:t> </a:t>
            </a:r>
            <a:r>
              <a:rPr lang="en-US" smtClean="0"/>
              <a:t>održavanja</a:t>
            </a:r>
            <a:r>
              <a:rPr lang="sr-Cyrl-CS" smtClean="0"/>
              <a:t> </a:t>
            </a:r>
            <a:r>
              <a:rPr lang="en-US" smtClean="0"/>
              <a:t>mišićne</a:t>
            </a:r>
            <a:r>
              <a:rPr lang="sr-Cyrl-CS" smtClean="0"/>
              <a:t> </a:t>
            </a:r>
            <a:r>
              <a:rPr lang="en-US" smtClean="0"/>
              <a:t>trofike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snage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sprečavanja</a:t>
            </a:r>
            <a:r>
              <a:rPr lang="sr-Cyrl-CS" smtClean="0"/>
              <a:t> </a:t>
            </a:r>
            <a:r>
              <a:rPr lang="en-US" smtClean="0"/>
              <a:t>kontrakture</a:t>
            </a:r>
            <a:r>
              <a:rPr lang="sr-Cyrl-CS" smtClean="0"/>
              <a:t> </a:t>
            </a:r>
            <a:r>
              <a:rPr lang="en-US" smtClean="0"/>
              <a:t>fleksora</a:t>
            </a:r>
            <a:r>
              <a:rPr lang="sr-Cyrl-CS" smtClean="0"/>
              <a:t>. </a:t>
            </a: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Izometričke</a:t>
            </a:r>
            <a:r>
              <a:rPr lang="sr-Cyrl-CS" smtClean="0"/>
              <a:t> </a:t>
            </a:r>
            <a:r>
              <a:rPr lang="en-US" smtClean="0"/>
              <a:t>vežbe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mogu</a:t>
            </a:r>
            <a:r>
              <a:rPr lang="sr-Cyrl-CS" smtClean="0"/>
              <a:t> </a:t>
            </a:r>
            <a:r>
              <a:rPr lang="en-US" smtClean="0"/>
              <a:t>sprovoditi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sv</a:t>
            </a:r>
            <a:r>
              <a:rPr lang="sr-Latn-CS" smtClean="0"/>
              <a:t>i</a:t>
            </a:r>
            <a:r>
              <a:rPr lang="en-US" smtClean="0"/>
              <a:t>m</a:t>
            </a:r>
            <a:r>
              <a:rPr lang="sr-Cyrl-CS" smtClean="0"/>
              <a:t> </a:t>
            </a:r>
            <a:r>
              <a:rPr lang="en-US" smtClean="0"/>
              <a:t>položajima</a:t>
            </a:r>
            <a:r>
              <a:rPr lang="sr-Cyrl-CS" smtClean="0"/>
              <a:t>, </a:t>
            </a:r>
            <a:r>
              <a:rPr lang="en-US" smtClean="0"/>
              <a:t>kao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za</a:t>
            </a:r>
            <a:r>
              <a:rPr lang="sr-Cyrl-CS" smtClean="0"/>
              <a:t> </a:t>
            </a:r>
            <a:r>
              <a:rPr lang="en-US" smtClean="0"/>
              <a:t>vreme</a:t>
            </a:r>
            <a:r>
              <a:rPr lang="sr-Cyrl-CS" smtClean="0"/>
              <a:t> </a:t>
            </a:r>
            <a:r>
              <a:rPr lang="en-US" smtClean="0"/>
              <a:t>nošenja</a:t>
            </a:r>
            <a:r>
              <a:rPr lang="sr-Cyrl-CS" smtClean="0"/>
              <a:t> </a:t>
            </a:r>
            <a:r>
              <a:rPr lang="en-US" smtClean="0"/>
              <a:t>udlaga</a:t>
            </a:r>
            <a:r>
              <a:rPr lang="sr-Cyrl-CS" smtClean="0"/>
              <a:t>, </a:t>
            </a:r>
            <a:r>
              <a:rPr lang="en-US" smtClean="0"/>
              <a:t>jer</a:t>
            </a:r>
            <a:r>
              <a:rPr lang="sr-Cyrl-CS" smtClean="0"/>
              <a:t> </a:t>
            </a:r>
            <a:r>
              <a:rPr lang="en-US" smtClean="0"/>
              <a:t>ne</a:t>
            </a:r>
            <a:r>
              <a:rPr lang="sr-Cyrl-CS" smtClean="0"/>
              <a:t> </a:t>
            </a:r>
            <a:r>
              <a:rPr lang="en-US" smtClean="0"/>
              <a:t>dovode</a:t>
            </a:r>
            <a:r>
              <a:rPr lang="sr-Cyrl-CS" smtClean="0"/>
              <a:t> </a:t>
            </a:r>
            <a:r>
              <a:rPr lang="en-US" smtClean="0"/>
              <a:t>do</a:t>
            </a:r>
            <a:r>
              <a:rPr lang="sr-Cyrl-CS" smtClean="0"/>
              <a:t> </a:t>
            </a:r>
            <a:r>
              <a:rPr lang="en-US" smtClean="0"/>
              <a:t>pokreta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zglobovima</a:t>
            </a:r>
            <a:r>
              <a:rPr lang="sr-Cyrl-CS" smtClean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b="1" smtClean="0"/>
              <a:t>Hronična</a:t>
            </a:r>
            <a:r>
              <a:rPr lang="sr-Cyrl-CS" b="1" smtClean="0"/>
              <a:t> </a:t>
            </a:r>
            <a:r>
              <a:rPr lang="en-US" b="1" smtClean="0"/>
              <a:t>faza</a:t>
            </a:r>
            <a:r>
              <a:rPr lang="sr-Cyrl-CS" smtClean="0"/>
              <a:t> –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početku</a:t>
            </a:r>
            <a:r>
              <a:rPr lang="sr-Cyrl-CS" smtClean="0"/>
              <a:t> </a:t>
            </a:r>
            <a:r>
              <a:rPr lang="en-US" smtClean="0"/>
              <a:t>hronične</a:t>
            </a:r>
            <a:r>
              <a:rPr lang="sr-Cyrl-CS" smtClean="0"/>
              <a:t> </a:t>
            </a:r>
            <a:r>
              <a:rPr lang="en-US" smtClean="0"/>
              <a:t>faze</a:t>
            </a:r>
            <a:r>
              <a:rPr lang="sr-Cyrl-CS" smtClean="0"/>
              <a:t> </a:t>
            </a:r>
            <a:r>
              <a:rPr lang="en-US" smtClean="0"/>
              <a:t>kod</a:t>
            </a:r>
            <a:r>
              <a:rPr lang="sr-Cyrl-CS" smtClean="0"/>
              <a:t> </a:t>
            </a:r>
            <a:r>
              <a:rPr lang="en-US" smtClean="0"/>
              <a:t>stadijuma</a:t>
            </a:r>
            <a:r>
              <a:rPr lang="sr-Cyrl-CS" smtClean="0"/>
              <a:t> </a:t>
            </a:r>
            <a:r>
              <a:rPr lang="en-US" smtClean="0"/>
              <a:t>anatomskih</a:t>
            </a:r>
            <a:r>
              <a:rPr lang="sr-Cyrl-CS" smtClean="0"/>
              <a:t> </a:t>
            </a:r>
            <a:r>
              <a:rPr lang="en-US" smtClean="0"/>
              <a:t>oštećenja</a:t>
            </a:r>
            <a:r>
              <a:rPr lang="sr-Cyrl-CS" smtClean="0"/>
              <a:t>, </a:t>
            </a:r>
            <a:r>
              <a:rPr lang="en-US" smtClean="0"/>
              <a:t>kontraktura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deformiteta</a:t>
            </a:r>
            <a:r>
              <a:rPr lang="sr-Cyrl-CS" smtClean="0"/>
              <a:t> </a:t>
            </a:r>
            <a:r>
              <a:rPr lang="en-US" smtClean="0"/>
              <a:t>upotrebljava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dozirana</a:t>
            </a:r>
            <a:r>
              <a:rPr lang="sr-Cyrl-CS" smtClean="0"/>
              <a:t> </a:t>
            </a:r>
            <a:r>
              <a:rPr lang="en-US" smtClean="0"/>
              <a:t>kineziterapija</a:t>
            </a:r>
            <a:r>
              <a:rPr lang="sr-Cyrl-CS" smtClean="0"/>
              <a:t> </a:t>
            </a:r>
            <a:r>
              <a:rPr lang="en-US" smtClean="0"/>
              <a:t>koja</a:t>
            </a:r>
            <a:r>
              <a:rPr lang="sr-Cyrl-CS" smtClean="0"/>
              <a:t> </a:t>
            </a:r>
            <a:r>
              <a:rPr lang="en-US" smtClean="0"/>
              <a:t>podrazumeva</a:t>
            </a:r>
            <a:r>
              <a:rPr lang="sr-Cyrl-CS" smtClean="0"/>
              <a:t> </a:t>
            </a:r>
            <a:r>
              <a:rPr lang="en-US" smtClean="0"/>
              <a:t>pasivne</a:t>
            </a:r>
            <a:r>
              <a:rPr lang="sr-Cyrl-CS" smtClean="0"/>
              <a:t>, </a:t>
            </a:r>
            <a:r>
              <a:rPr lang="en-US" smtClean="0"/>
              <a:t>potpomognute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aktivne</a:t>
            </a:r>
            <a:r>
              <a:rPr lang="sr-Cyrl-CS" smtClean="0"/>
              <a:t> </a:t>
            </a:r>
            <a:r>
              <a:rPr lang="en-US" smtClean="0"/>
              <a:t>vežbe</a:t>
            </a:r>
            <a:r>
              <a:rPr lang="sr-Cyrl-CS" smtClean="0"/>
              <a:t> (</a:t>
            </a:r>
            <a:r>
              <a:rPr lang="en-US" smtClean="0"/>
              <a:t>do</a:t>
            </a:r>
            <a:r>
              <a:rPr lang="sr-Cyrl-CS" smtClean="0"/>
              <a:t> </a:t>
            </a:r>
            <a:r>
              <a:rPr lang="en-US" smtClean="0"/>
              <a:t>granice</a:t>
            </a:r>
            <a:r>
              <a:rPr lang="sr-Cyrl-CS" smtClean="0"/>
              <a:t> </a:t>
            </a:r>
            <a:r>
              <a:rPr lang="en-US" smtClean="0"/>
              <a:t>bola</a:t>
            </a:r>
            <a:r>
              <a:rPr lang="sr-Cyrl-CS" smtClean="0"/>
              <a:t>), </a:t>
            </a:r>
            <a:r>
              <a:rPr lang="en-US" smtClean="0"/>
              <a:t>istezanje</a:t>
            </a:r>
            <a:r>
              <a:rPr lang="sr-Cyrl-CS" smtClean="0"/>
              <a:t> </a:t>
            </a:r>
            <a:r>
              <a:rPr lang="en-US" smtClean="0"/>
              <a:t>skraćenih</a:t>
            </a:r>
            <a:r>
              <a:rPr lang="sr-Cyrl-CS" smtClean="0"/>
              <a:t> </a:t>
            </a:r>
            <a:r>
              <a:rPr lang="en-US" smtClean="0"/>
              <a:t>struktura</a:t>
            </a:r>
            <a:r>
              <a:rPr lang="sr-Cyrl-CS" smtClean="0"/>
              <a:t>, </a:t>
            </a:r>
            <a:r>
              <a:rPr lang="en-US" smtClean="0"/>
              <a:t>elementi</a:t>
            </a:r>
            <a:r>
              <a:rPr lang="sr-Cyrl-CS" smtClean="0"/>
              <a:t> </a:t>
            </a:r>
            <a:r>
              <a:rPr lang="en-US" smtClean="0"/>
              <a:t>PNF</a:t>
            </a:r>
            <a:r>
              <a:rPr lang="sr-Cyrl-CS" smtClean="0"/>
              <a:t> </a:t>
            </a:r>
            <a:r>
              <a:rPr lang="en-US" smtClean="0"/>
              <a:t>tehnike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relaksacione</a:t>
            </a:r>
            <a:r>
              <a:rPr lang="sr-Cyrl-CS" smtClean="0"/>
              <a:t> </a:t>
            </a:r>
            <a:r>
              <a:rPr lang="en-US" smtClean="0"/>
              <a:t>tehnike</a:t>
            </a:r>
            <a:r>
              <a:rPr lang="sr-Cyrl-CS" smtClean="0"/>
              <a:t>. </a:t>
            </a:r>
            <a:r>
              <a:rPr lang="en-US" smtClean="0"/>
              <a:t>Još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upotrebljavaju</a:t>
            </a:r>
            <a:r>
              <a:rPr lang="sr-Cyrl-CS" smtClean="0"/>
              <a:t> </a:t>
            </a:r>
            <a:r>
              <a:rPr lang="en-US" smtClean="0"/>
              <a:t>vežbe</a:t>
            </a:r>
            <a:r>
              <a:rPr lang="sr-Cyrl-CS" smtClean="0"/>
              <a:t> </a:t>
            </a:r>
            <a:r>
              <a:rPr lang="en-US" smtClean="0"/>
              <a:t>sa</a:t>
            </a:r>
            <a:r>
              <a:rPr lang="sr-Cyrl-CS" smtClean="0"/>
              <a:t> </a:t>
            </a:r>
            <a:r>
              <a:rPr lang="en-US" smtClean="0"/>
              <a:t>pomagalima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edukacija</a:t>
            </a:r>
            <a:r>
              <a:rPr lang="sr-Cyrl-CS" smtClean="0"/>
              <a:t> </a:t>
            </a:r>
            <a:r>
              <a:rPr lang="en-US" smtClean="0"/>
              <a:t>bolesnika</a:t>
            </a:r>
            <a:r>
              <a:rPr lang="sr-Cyrl-CS" smtClean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8382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/>
              <a:t>Istezanje</a:t>
            </a:r>
            <a:r>
              <a:rPr lang="sr-Cyrl-CS" u="sng" smtClean="0"/>
              <a:t> </a:t>
            </a:r>
            <a:r>
              <a:rPr lang="en-US" u="sng" smtClean="0"/>
              <a:t>skraćenih</a:t>
            </a:r>
            <a:r>
              <a:rPr lang="sr-Cyrl-CS" u="sng" smtClean="0"/>
              <a:t> </a:t>
            </a:r>
            <a:r>
              <a:rPr lang="en-US" u="sng" smtClean="0"/>
              <a:t>struktura</a:t>
            </a:r>
            <a:r>
              <a:rPr lang="sr-Cyrl-CS" smtClean="0"/>
              <a:t> – </a:t>
            </a:r>
            <a:r>
              <a:rPr lang="en-US" smtClean="0"/>
              <a:t>postoji</a:t>
            </a:r>
            <a:r>
              <a:rPr lang="sr-Cyrl-CS" smtClean="0"/>
              <a:t> </a:t>
            </a:r>
            <a:r>
              <a:rPr lang="en-US" smtClean="0"/>
              <a:t>više</a:t>
            </a:r>
            <a:r>
              <a:rPr lang="sr-Cyrl-CS" smtClean="0"/>
              <a:t> </a:t>
            </a:r>
            <a:r>
              <a:rPr lang="en-US" smtClean="0"/>
              <a:t>različitih</a:t>
            </a:r>
            <a:r>
              <a:rPr lang="sr-Cyrl-CS" smtClean="0"/>
              <a:t> </a:t>
            </a:r>
            <a:r>
              <a:rPr lang="en-US" smtClean="0"/>
              <a:t>tehnika</a:t>
            </a:r>
            <a:r>
              <a:rPr lang="sr-Cyrl-CS" smtClean="0"/>
              <a:t> </a:t>
            </a:r>
            <a:r>
              <a:rPr lang="en-US" smtClean="0"/>
              <a:t>za</a:t>
            </a:r>
            <a:r>
              <a:rPr lang="sr-Cyrl-CS" smtClean="0"/>
              <a:t> </a:t>
            </a:r>
            <a:r>
              <a:rPr lang="en-US" smtClean="0"/>
              <a:t>istezanje</a:t>
            </a:r>
            <a:r>
              <a:rPr lang="sr-Cyrl-CS" smtClean="0"/>
              <a:t>. </a:t>
            </a:r>
            <a:r>
              <a:rPr lang="en-US" smtClean="0"/>
              <a:t>Obzirom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to</a:t>
            </a:r>
            <a:r>
              <a:rPr lang="sr-Cyrl-CS" smtClean="0"/>
              <a:t> </a:t>
            </a:r>
            <a:r>
              <a:rPr lang="en-US" smtClean="0"/>
              <a:t>da</a:t>
            </a:r>
            <a:r>
              <a:rPr lang="sr-Cyrl-CS" smtClean="0"/>
              <a:t> </a:t>
            </a:r>
            <a:r>
              <a:rPr lang="en-US" smtClean="0"/>
              <a:t>ovi</a:t>
            </a:r>
            <a:r>
              <a:rPr lang="sr-Cyrl-CS" smtClean="0"/>
              <a:t> </a:t>
            </a:r>
            <a:r>
              <a:rPr lang="en-US" smtClean="0"/>
              <a:t>bolesnici</a:t>
            </a:r>
            <a:r>
              <a:rPr lang="sr-Cyrl-CS" smtClean="0"/>
              <a:t> </a:t>
            </a:r>
            <a:r>
              <a:rPr lang="en-US" smtClean="0"/>
              <a:t>imaju</a:t>
            </a:r>
            <a:r>
              <a:rPr lang="sr-Cyrl-CS" smtClean="0"/>
              <a:t> </a:t>
            </a:r>
            <a:r>
              <a:rPr lang="en-US" smtClean="0"/>
              <a:t>hronično</a:t>
            </a:r>
            <a:r>
              <a:rPr lang="sr-Cyrl-CS" smtClean="0"/>
              <a:t> </a:t>
            </a:r>
            <a:r>
              <a:rPr lang="en-US" smtClean="0"/>
              <a:t>skraćenje</a:t>
            </a:r>
            <a:r>
              <a:rPr lang="sr-Cyrl-CS" smtClean="0"/>
              <a:t> </a:t>
            </a:r>
            <a:r>
              <a:rPr lang="en-US" smtClean="0"/>
              <a:t>mišićnih</a:t>
            </a:r>
            <a:r>
              <a:rPr lang="sr-Cyrl-CS" smtClean="0"/>
              <a:t> </a:t>
            </a:r>
            <a:r>
              <a:rPr lang="en-US" smtClean="0"/>
              <a:t>struktura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zbog</a:t>
            </a:r>
            <a:r>
              <a:rPr lang="sr-Cyrl-CS" smtClean="0"/>
              <a:t> </a:t>
            </a:r>
            <a:r>
              <a:rPr lang="en-US" smtClean="0"/>
              <a:t>toga</a:t>
            </a:r>
            <a:r>
              <a:rPr lang="sr-Cyrl-CS" smtClean="0"/>
              <a:t> </a:t>
            </a:r>
            <a:r>
              <a:rPr lang="en-US" smtClean="0"/>
              <a:t>novonastale</a:t>
            </a:r>
            <a:r>
              <a:rPr lang="sr-Cyrl-CS" smtClean="0"/>
              <a:t> </a:t>
            </a:r>
            <a:r>
              <a:rPr lang="en-US" smtClean="0"/>
              <a:t>morfološke</a:t>
            </a:r>
            <a:r>
              <a:rPr lang="sr-Cyrl-CS" smtClean="0"/>
              <a:t> </a:t>
            </a:r>
            <a:r>
              <a:rPr lang="en-US" smtClean="0"/>
              <a:t>odnose</a:t>
            </a:r>
            <a:r>
              <a:rPr lang="sr-Cyrl-CS" smtClean="0"/>
              <a:t> </a:t>
            </a:r>
            <a:r>
              <a:rPr lang="en-US" smtClean="0"/>
              <a:t>mišićnih</a:t>
            </a:r>
            <a:r>
              <a:rPr lang="sr-Cyrl-CS" smtClean="0"/>
              <a:t> </a:t>
            </a:r>
            <a:r>
              <a:rPr lang="en-US" smtClean="0"/>
              <a:t>vlakana</a:t>
            </a:r>
            <a:r>
              <a:rPr lang="sr-Cyrl-CS" smtClean="0"/>
              <a:t> </a:t>
            </a:r>
            <a:r>
              <a:rPr lang="en-US" smtClean="0"/>
              <a:t>najoptimalniji</a:t>
            </a:r>
            <a:r>
              <a:rPr lang="sr-Cyrl-CS" smtClean="0"/>
              <a:t> </a:t>
            </a:r>
            <a:r>
              <a:rPr lang="en-US" smtClean="0"/>
              <a:t>stimulusi</a:t>
            </a:r>
            <a:r>
              <a:rPr lang="sr-Cyrl-CS" smtClean="0"/>
              <a:t> </a:t>
            </a:r>
            <a:r>
              <a:rPr lang="en-US" smtClean="0"/>
              <a:t>su</a:t>
            </a:r>
            <a:r>
              <a:rPr lang="sr-Cyrl-CS" smtClean="0"/>
              <a:t> </a:t>
            </a:r>
            <a:r>
              <a:rPr lang="en-US" smtClean="0"/>
              <a:t>kontrakcije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najizduženijoj</a:t>
            </a:r>
            <a:r>
              <a:rPr lang="sr-Cyrl-CS" smtClean="0"/>
              <a:t> </a:t>
            </a:r>
            <a:r>
              <a:rPr lang="en-US" smtClean="0"/>
              <a:t>poziciji</a:t>
            </a:r>
            <a:r>
              <a:rPr lang="sr-Cyrl-CS" smtClean="0"/>
              <a:t> (</a:t>
            </a:r>
            <a:r>
              <a:rPr lang="en-US" smtClean="0"/>
              <a:t>tehnike</a:t>
            </a:r>
            <a:r>
              <a:rPr lang="sr-Cyrl-CS" smtClean="0"/>
              <a:t> </a:t>
            </a:r>
            <a:r>
              <a:rPr lang="en-US" smtClean="0"/>
              <a:t>po</a:t>
            </a:r>
            <a:r>
              <a:rPr lang="sr-Cyrl-CS" smtClean="0"/>
              <a:t> Janda-</a:t>
            </a:r>
            <a:r>
              <a:rPr lang="en-US" smtClean="0"/>
              <a:t>i</a:t>
            </a:r>
            <a:r>
              <a:rPr lang="sr-Cyrl-CS" smtClean="0"/>
              <a:t>, Evjent </a:t>
            </a:r>
            <a:r>
              <a:rPr lang="en-US" smtClean="0"/>
              <a:t>i</a:t>
            </a:r>
            <a:r>
              <a:rPr lang="sr-Cyrl-CS" smtClean="0"/>
              <a:t> Hamberg-</a:t>
            </a:r>
            <a:r>
              <a:rPr lang="en-US" smtClean="0"/>
              <a:t>u</a:t>
            </a:r>
            <a:r>
              <a:rPr lang="sr-Cyrl-CS" smtClean="0"/>
              <a:t>, </a:t>
            </a:r>
            <a:r>
              <a:rPr lang="en-US" smtClean="0"/>
              <a:t>PNF</a:t>
            </a:r>
            <a:r>
              <a:rPr lang="sr-Cyrl-CS" smtClean="0"/>
              <a:t> </a:t>
            </a:r>
            <a:r>
              <a:rPr lang="en-US" smtClean="0"/>
              <a:t>tehnike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kontrakcije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poziciji</a:t>
            </a:r>
            <a:r>
              <a:rPr lang="sr-Cyrl-CS" smtClean="0"/>
              <a:t> </a:t>
            </a:r>
            <a:r>
              <a:rPr lang="en-US" smtClean="0"/>
              <a:t>najvećeg</a:t>
            </a:r>
            <a:r>
              <a:rPr lang="sr-Cyrl-CS" smtClean="0"/>
              <a:t> </a:t>
            </a:r>
            <a:r>
              <a:rPr lang="en-US" smtClean="0"/>
              <a:t>izduženja</a:t>
            </a:r>
            <a:r>
              <a:rPr lang="sr-Cyrl-CS" smtClean="0"/>
              <a:t>). 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terapiji</a:t>
            </a:r>
            <a:r>
              <a:rPr lang="sr-Cyrl-CS" smtClean="0"/>
              <a:t> </a:t>
            </a:r>
            <a:r>
              <a:rPr lang="en-US" smtClean="0"/>
              <a:t>obolelih</a:t>
            </a:r>
            <a:r>
              <a:rPr lang="sr-Cyrl-CS" smtClean="0"/>
              <a:t> </a:t>
            </a:r>
            <a:r>
              <a:rPr lang="en-US" smtClean="0"/>
              <a:t>od</a:t>
            </a:r>
            <a:r>
              <a:rPr lang="sr-Cyrl-CS" smtClean="0"/>
              <a:t> </a:t>
            </a:r>
            <a:r>
              <a:rPr lang="en-US" smtClean="0"/>
              <a:t>reumatoidnog</a:t>
            </a:r>
            <a:r>
              <a:rPr lang="sr-Cyrl-CS" smtClean="0"/>
              <a:t> </a:t>
            </a:r>
            <a:r>
              <a:rPr lang="en-US" smtClean="0"/>
              <a:t>artritisa</a:t>
            </a:r>
            <a:r>
              <a:rPr lang="sr-Cyrl-CS" smtClean="0"/>
              <a:t> </a:t>
            </a:r>
            <a:r>
              <a:rPr lang="en-US" smtClean="0"/>
              <a:t>istezanje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mora</a:t>
            </a:r>
            <a:r>
              <a:rPr lang="sr-Cyrl-CS" smtClean="0"/>
              <a:t> </a:t>
            </a:r>
            <a:r>
              <a:rPr lang="en-US" smtClean="0"/>
              <a:t>pažljivo</a:t>
            </a:r>
            <a:r>
              <a:rPr lang="sr-Cyrl-CS" smtClean="0"/>
              <a:t> </a:t>
            </a:r>
            <a:r>
              <a:rPr lang="en-US" smtClean="0"/>
              <a:t>dozirati</a:t>
            </a:r>
            <a:r>
              <a:rPr lang="sr-Cyrl-CS" smtClean="0"/>
              <a:t> </a:t>
            </a:r>
            <a:r>
              <a:rPr lang="en-US" smtClean="0"/>
              <a:t>zbog</a:t>
            </a:r>
            <a:r>
              <a:rPr lang="sr-Cyrl-CS" smtClean="0"/>
              <a:t> </a:t>
            </a:r>
            <a:r>
              <a:rPr lang="en-US" smtClean="0"/>
              <a:t>nastale</a:t>
            </a:r>
            <a:r>
              <a:rPr lang="sr-Cyrl-CS" smtClean="0"/>
              <a:t> </a:t>
            </a:r>
            <a:r>
              <a:rPr lang="en-US" smtClean="0"/>
              <a:t>osteoporoze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time</a:t>
            </a:r>
            <a:r>
              <a:rPr lang="sr-Cyrl-CS" smtClean="0"/>
              <a:t> </a:t>
            </a:r>
            <a:r>
              <a:rPr lang="en-US" smtClean="0"/>
              <a:t>povećane</a:t>
            </a:r>
            <a:r>
              <a:rPr lang="sr-Cyrl-CS" smtClean="0"/>
              <a:t> </a:t>
            </a:r>
            <a:r>
              <a:rPr lang="en-US" smtClean="0"/>
              <a:t>krtosti</a:t>
            </a:r>
            <a:r>
              <a:rPr lang="sr-Cyrl-CS" smtClean="0"/>
              <a:t> </a:t>
            </a:r>
            <a:r>
              <a:rPr lang="en-US" smtClean="0"/>
              <a:t>kostiju</a:t>
            </a:r>
            <a:r>
              <a:rPr lang="sr-Cyrl-CS" smtClean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838200"/>
            <a:ext cx="7772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mtClean="0"/>
              <a:t>1 Hlod-relax tehnika – izvode se aktivni ili pasivni pokreti antagonističkih mišića, eventualno protiva lakog otpora, do granice pokreta. Skraćenje antagonističkih mišića u trajanju najmanje od 5 sekundi kroz izometrične kontrakcije dopušta izvođenje rotatornih pokreta, opuštanje aktivno ili pasivno antagonističkih mišića dopušta dalju aktivnost do krajnje granice pokreta.</a:t>
            </a:r>
          </a:p>
          <a:p>
            <a:pPr eaLnBrk="1" hangingPunct="1">
              <a:lnSpc>
                <a:spcPct val="80000"/>
              </a:lnSpc>
            </a:pP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sr-Latn-CS" smtClean="0"/>
              <a:t>2 Contract-relax tehnika – izvode se aktivni ili pasivni pokreti antagnističkih mišića, eventualno protiva lakog otpora, do granice pokreta, tonična kontrakcija u trajanju od najmanje 5 sekundi se izvodi sa malim pokretom, tako da se sva mišićna vlakna kontrahuju. Opuštanje se izvodi aktivno ili pasivno sa pokretima u antagonističkim mišićima. Pokret se nastavlja do granice bola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Kontrakcija</a:t>
            </a:r>
            <a:r>
              <a:rPr lang="sr-Cyrl-CS" sz="3200" smtClean="0"/>
              <a:t> </a:t>
            </a:r>
            <a:r>
              <a:rPr lang="en-US" sz="3200" smtClean="0"/>
              <a:t>u</a:t>
            </a:r>
            <a:r>
              <a:rPr lang="sr-Cyrl-CS" sz="3200" smtClean="0"/>
              <a:t> </a:t>
            </a:r>
            <a:r>
              <a:rPr lang="en-US" sz="3200" smtClean="0"/>
              <a:t>poziciji</a:t>
            </a:r>
            <a:r>
              <a:rPr lang="sr-Cyrl-CS" sz="3200" smtClean="0"/>
              <a:t> </a:t>
            </a:r>
            <a:r>
              <a:rPr lang="en-US" sz="3200" smtClean="0"/>
              <a:t>najvećeg</a:t>
            </a:r>
            <a:r>
              <a:rPr lang="sr-Cyrl-CS" sz="3200" smtClean="0"/>
              <a:t> </a:t>
            </a:r>
            <a:r>
              <a:rPr lang="en-US" sz="3200" smtClean="0"/>
              <a:t>izduženja</a:t>
            </a:r>
            <a:endParaRPr lang="sr-Cyrl-CS" sz="32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– istezanje mišića se se vrši lakim povlačenjem, ide se malo unazad pa se ponovo isteže kroz povlačenje. U ovoj poziciji se mišić maksimalno kontrahuje kroz izometrijsku  kontrakciju  i opušta. Izvođenje traje 30 minuta i to 2 puta dnevno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u="sng" smtClean="0"/>
              <a:t>Relaksacija</a:t>
            </a:r>
            <a:r>
              <a:rPr lang="sr-Cyrl-CS" smtClean="0"/>
              <a:t> </a:t>
            </a:r>
            <a:r>
              <a:rPr lang="en-US" smtClean="0"/>
              <a:t>služi</a:t>
            </a:r>
            <a:r>
              <a:rPr lang="sr-Cyrl-CS" smtClean="0"/>
              <a:t> </a:t>
            </a:r>
            <a:r>
              <a:rPr lang="en-US" smtClean="0"/>
              <a:t>za</a:t>
            </a:r>
            <a:r>
              <a:rPr lang="sr-Cyrl-CS" smtClean="0"/>
              <a:t> </a:t>
            </a:r>
            <a:r>
              <a:rPr lang="en-US" smtClean="0"/>
              <a:t>restauraciju</a:t>
            </a:r>
            <a:r>
              <a:rPr lang="sr-Cyrl-CS" smtClean="0"/>
              <a:t> </a:t>
            </a:r>
            <a:r>
              <a:rPr lang="en-US" smtClean="0"/>
              <a:t>mišićnog</a:t>
            </a:r>
            <a:r>
              <a:rPr lang="sr-Cyrl-CS" smtClean="0"/>
              <a:t> </a:t>
            </a:r>
            <a:r>
              <a:rPr lang="en-US" smtClean="0"/>
              <a:t>metabolizma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njegovu</a:t>
            </a:r>
            <a:r>
              <a:rPr lang="sr-Cyrl-CS" smtClean="0"/>
              <a:t> </a:t>
            </a:r>
            <a:r>
              <a:rPr lang="en-US" smtClean="0"/>
              <a:t>pripremu</a:t>
            </a:r>
            <a:r>
              <a:rPr lang="sr-Cyrl-CS" smtClean="0"/>
              <a:t> </a:t>
            </a:r>
            <a:r>
              <a:rPr lang="en-US" smtClean="0"/>
              <a:t>za</a:t>
            </a:r>
            <a:r>
              <a:rPr lang="sr-Cyrl-CS" smtClean="0"/>
              <a:t> </a:t>
            </a:r>
            <a:r>
              <a:rPr lang="en-US" smtClean="0"/>
              <a:t>novi</a:t>
            </a:r>
            <a:r>
              <a:rPr lang="sr-Cyrl-CS" smtClean="0"/>
              <a:t> </a:t>
            </a:r>
            <a:r>
              <a:rPr lang="en-US" smtClean="0"/>
              <a:t>napor</a:t>
            </a:r>
            <a:r>
              <a:rPr lang="sr-Cyrl-CS" smtClean="0"/>
              <a:t>. </a:t>
            </a:r>
            <a:r>
              <a:rPr lang="en-US" smtClean="0"/>
              <a:t>Može</a:t>
            </a:r>
            <a:r>
              <a:rPr lang="sr-Cyrl-CS" smtClean="0"/>
              <a:t> </a:t>
            </a:r>
            <a:r>
              <a:rPr lang="en-US" smtClean="0"/>
              <a:t>biti</a:t>
            </a:r>
            <a:r>
              <a:rPr lang="sr-Cyrl-CS" smtClean="0"/>
              <a:t>:</a:t>
            </a:r>
          </a:p>
          <a:p>
            <a:pPr eaLnBrk="1" hangingPunct="1"/>
            <a:r>
              <a:rPr lang="sr-Cyrl-CS" smtClean="0"/>
              <a:t>-</a:t>
            </a:r>
            <a:r>
              <a:rPr lang="en-US" smtClean="0"/>
              <a:t>totalna</a:t>
            </a:r>
            <a:endParaRPr lang="sr-Cyrl-CS" smtClean="0"/>
          </a:p>
          <a:p>
            <a:pPr eaLnBrk="1" hangingPunct="1"/>
            <a:r>
              <a:rPr lang="sr-Cyrl-CS" smtClean="0"/>
              <a:t>-</a:t>
            </a:r>
            <a:r>
              <a:rPr lang="en-US" smtClean="0"/>
              <a:t>lokalna</a:t>
            </a:r>
            <a:r>
              <a:rPr lang="sr-Cyrl-CS" smtClean="0"/>
              <a:t> </a:t>
            </a:r>
          </a:p>
          <a:p>
            <a:pPr eaLnBrk="1" hangingPunct="1"/>
            <a:r>
              <a:rPr lang="sr-Cyrl-CS" smtClean="0"/>
              <a:t>-</a:t>
            </a:r>
            <a:r>
              <a:rPr lang="en-US" smtClean="0"/>
              <a:t>progresivna</a:t>
            </a:r>
            <a:r>
              <a:rPr lang="sr-Cyrl-CS" smtClean="0"/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8382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Kontrastna</a:t>
            </a:r>
            <a:r>
              <a:rPr lang="sr-Cyrl-CS" i="1" smtClean="0"/>
              <a:t> </a:t>
            </a:r>
            <a:r>
              <a:rPr lang="en-US" i="1" smtClean="0"/>
              <a:t>metoda</a:t>
            </a:r>
            <a:r>
              <a:rPr lang="sr-Cyrl-CS" smtClean="0"/>
              <a:t> </a:t>
            </a:r>
            <a:r>
              <a:rPr lang="en-US" smtClean="0"/>
              <a:t>ima</a:t>
            </a:r>
            <a:r>
              <a:rPr lang="sr-Cyrl-CS" smtClean="0"/>
              <a:t> </a:t>
            </a:r>
            <a:r>
              <a:rPr lang="en-US" smtClean="0"/>
              <a:t>progresivan</a:t>
            </a:r>
            <a:r>
              <a:rPr lang="sr-Cyrl-CS" smtClean="0"/>
              <a:t> </a:t>
            </a:r>
            <a:r>
              <a:rPr lang="en-US" smtClean="0"/>
              <a:t>tok</a:t>
            </a:r>
            <a:r>
              <a:rPr lang="sr-Cyrl-CS" smtClean="0"/>
              <a:t> </a:t>
            </a:r>
            <a:r>
              <a:rPr lang="en-US" smtClean="0"/>
              <a:t>relaksacije</a:t>
            </a:r>
            <a:r>
              <a:rPr lang="sr-Cyrl-CS" smtClean="0"/>
              <a:t>. </a:t>
            </a:r>
            <a:r>
              <a:rPr lang="en-US" smtClean="0"/>
              <a:t>Počinje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sa</a:t>
            </a:r>
            <a:r>
              <a:rPr lang="sr-Cyrl-CS" smtClean="0"/>
              <a:t> </a:t>
            </a:r>
            <a:r>
              <a:rPr lang="en-US" smtClean="0"/>
              <a:t>distalnim</a:t>
            </a:r>
            <a:r>
              <a:rPr lang="sr-Cyrl-CS" smtClean="0"/>
              <a:t> </a:t>
            </a:r>
            <a:r>
              <a:rPr lang="en-US" smtClean="0"/>
              <a:t>delovima</a:t>
            </a:r>
            <a:r>
              <a:rPr lang="sr-Cyrl-CS" smtClean="0"/>
              <a:t>, </a:t>
            </a:r>
            <a:r>
              <a:rPr lang="en-US" smtClean="0"/>
              <a:t>a</a:t>
            </a:r>
            <a:r>
              <a:rPr lang="sr-Cyrl-CS" smtClean="0"/>
              <a:t> </a:t>
            </a:r>
            <a:r>
              <a:rPr lang="en-US" smtClean="0"/>
              <a:t>zatim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prenosi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proksimalne</a:t>
            </a:r>
            <a:r>
              <a:rPr lang="sr-Cyrl-CS" smtClean="0"/>
              <a:t>. </a:t>
            </a:r>
            <a:r>
              <a:rPr lang="en-US" smtClean="0"/>
              <a:t>Posle</a:t>
            </a:r>
            <a:r>
              <a:rPr lang="sr-Cyrl-CS" smtClean="0"/>
              <a:t> </a:t>
            </a:r>
            <a:r>
              <a:rPr lang="en-US" smtClean="0"/>
              <a:t>segmentnog</a:t>
            </a:r>
            <a:r>
              <a:rPr lang="sr-Cyrl-CS" smtClean="0"/>
              <a:t> </a:t>
            </a:r>
            <a:r>
              <a:rPr lang="en-US" smtClean="0"/>
              <a:t>uvežbavanja</a:t>
            </a:r>
            <a:r>
              <a:rPr lang="sr-Cyrl-CS" smtClean="0"/>
              <a:t> </a:t>
            </a:r>
            <a:r>
              <a:rPr lang="en-US" smtClean="0"/>
              <a:t>relaksacije</a:t>
            </a:r>
            <a:r>
              <a:rPr lang="sr-Cyrl-CS" smtClean="0"/>
              <a:t> </a:t>
            </a:r>
            <a:r>
              <a:rPr lang="en-US" smtClean="0"/>
              <a:t>prelazi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zategnutost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opuštanje</a:t>
            </a:r>
            <a:r>
              <a:rPr lang="sr-Cyrl-CS" smtClean="0"/>
              <a:t> </a:t>
            </a:r>
            <a:r>
              <a:rPr lang="en-US" smtClean="0"/>
              <a:t>čitavog</a:t>
            </a:r>
            <a:r>
              <a:rPr lang="sr-Cyrl-CS" smtClean="0"/>
              <a:t> </a:t>
            </a:r>
            <a:r>
              <a:rPr lang="en-US" smtClean="0"/>
              <a:t>tela</a:t>
            </a:r>
            <a:r>
              <a:rPr lang="sr-Cyrl-CS" smtClean="0"/>
              <a:t>.</a:t>
            </a:r>
            <a:endParaRPr lang="sr-Cyrl-CS" i="1" smtClean="0"/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Recipročna</a:t>
            </a:r>
            <a:r>
              <a:rPr lang="sr-Cyrl-CS" i="1" smtClean="0"/>
              <a:t> </a:t>
            </a:r>
            <a:r>
              <a:rPr lang="en-US" i="1" smtClean="0"/>
              <a:t>metoda</a:t>
            </a:r>
            <a:r>
              <a:rPr lang="sr-Cyrl-CS" smtClean="0"/>
              <a:t> </a:t>
            </a:r>
            <a:r>
              <a:rPr lang="en-US" smtClean="0"/>
              <a:t>zasniva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Šeringtonovoj</a:t>
            </a:r>
            <a:r>
              <a:rPr lang="sr-Cyrl-CS" smtClean="0"/>
              <a:t> </a:t>
            </a:r>
            <a:r>
              <a:rPr lang="en-US" smtClean="0"/>
              <a:t>recipročnoj</a:t>
            </a:r>
            <a:r>
              <a:rPr lang="sr-Cyrl-CS" smtClean="0"/>
              <a:t> </a:t>
            </a:r>
            <a:r>
              <a:rPr lang="en-US" smtClean="0"/>
              <a:t>inervaciji</a:t>
            </a:r>
            <a:r>
              <a:rPr lang="sr-Cyrl-CS" smtClean="0"/>
              <a:t>. </a:t>
            </a:r>
            <a:r>
              <a:rPr lang="en-US" smtClean="0"/>
              <a:t>Zatezanje</a:t>
            </a:r>
            <a:r>
              <a:rPr lang="sr-Cyrl-CS" smtClean="0"/>
              <a:t> </a:t>
            </a:r>
            <a:r>
              <a:rPr lang="en-US" smtClean="0"/>
              <a:t>agonista</a:t>
            </a:r>
            <a:r>
              <a:rPr lang="sr-Cyrl-CS" smtClean="0"/>
              <a:t> </a:t>
            </a:r>
            <a:r>
              <a:rPr lang="en-US" smtClean="0"/>
              <a:t>dovodi</a:t>
            </a:r>
            <a:r>
              <a:rPr lang="sr-Cyrl-CS" smtClean="0"/>
              <a:t> </a:t>
            </a:r>
            <a:r>
              <a:rPr lang="en-US" smtClean="0"/>
              <a:t>do</a:t>
            </a:r>
            <a:r>
              <a:rPr lang="sr-Cyrl-CS" smtClean="0"/>
              <a:t> </a:t>
            </a:r>
            <a:r>
              <a:rPr lang="en-US" smtClean="0"/>
              <a:t>relaksacije</a:t>
            </a:r>
            <a:r>
              <a:rPr lang="sr-Cyrl-CS" smtClean="0"/>
              <a:t> </a:t>
            </a:r>
            <a:r>
              <a:rPr lang="en-US" smtClean="0"/>
              <a:t>antagonosta</a:t>
            </a:r>
            <a:r>
              <a:rPr lang="sr-Cyrl-CS" smtClean="0"/>
              <a:t>. </a:t>
            </a:r>
            <a:r>
              <a:rPr lang="en-US" smtClean="0"/>
              <a:t>Redosled</a:t>
            </a:r>
            <a:r>
              <a:rPr lang="sr-Cyrl-CS" smtClean="0"/>
              <a:t> </a:t>
            </a:r>
            <a:r>
              <a:rPr lang="en-US" smtClean="0"/>
              <a:t>je</a:t>
            </a:r>
            <a:r>
              <a:rPr lang="sr-Cyrl-CS" smtClean="0"/>
              <a:t> </a:t>
            </a:r>
            <a:r>
              <a:rPr lang="en-US" smtClean="0"/>
              <a:t>od</a:t>
            </a:r>
            <a:r>
              <a:rPr lang="sr-Cyrl-CS" smtClean="0"/>
              <a:t> </a:t>
            </a:r>
            <a:r>
              <a:rPr lang="en-US" smtClean="0"/>
              <a:t>proksimalnih</a:t>
            </a:r>
            <a:r>
              <a:rPr lang="sr-Cyrl-CS" smtClean="0"/>
              <a:t> </a:t>
            </a:r>
            <a:r>
              <a:rPr lang="en-US" smtClean="0"/>
              <a:t>ka</a:t>
            </a:r>
            <a:r>
              <a:rPr lang="sr-Cyrl-CS" smtClean="0"/>
              <a:t> </a:t>
            </a:r>
            <a:r>
              <a:rPr lang="en-US" smtClean="0"/>
              <a:t>distalnim</a:t>
            </a:r>
            <a:r>
              <a:rPr lang="sr-Cyrl-CS" smtClean="0"/>
              <a:t> </a:t>
            </a:r>
            <a:r>
              <a:rPr lang="en-US" smtClean="0"/>
              <a:t>delovima</a:t>
            </a:r>
            <a:r>
              <a:rPr lang="sr-Cyrl-CS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noProof="1" smtClean="0"/>
              <a:t>Zapaljenjska reumatska oboljenja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500"/>
              </a:spcAft>
              <a:buFont typeface="Wingdings"/>
              <a:buChar char=""/>
              <a:defRPr/>
            </a:pPr>
            <a:r>
              <a:rPr lang="en-US" noProof="1" smtClean="0">
                <a:latin typeface="+mj-lt"/>
              </a:rPr>
              <a:t>b) seronegativni artrospondilitisi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en-US" sz="2400" noProof="1" smtClean="0">
                <a:latin typeface="+mj-lt"/>
              </a:rPr>
              <a:t>Morbus Bechterew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en-US" sz="2400" noProof="1" smtClean="0">
                <a:latin typeface="+mj-lt"/>
              </a:rPr>
              <a:t>Morbus Reiter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en-US" sz="2400" noProof="1" smtClean="0">
                <a:latin typeface="+mj-lt"/>
              </a:rPr>
              <a:t>psoriazni i enteropatijski artritis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en-US" sz="2400" noProof="1" smtClean="0">
                <a:latin typeface="+mj-lt"/>
              </a:rPr>
              <a:t>hronični juvenilni artritis</a:t>
            </a:r>
          </a:p>
          <a:p>
            <a:pPr marL="640080" lvl="1" indent="-274320" eaLnBrk="1" fontAlgn="auto" hangingPunct="1">
              <a:spcAft>
                <a:spcPts val="500"/>
              </a:spcAft>
              <a:buFont typeface="Symbol" pitchFamily="18" charset="2"/>
              <a:buChar char="-"/>
              <a:defRPr/>
            </a:pPr>
            <a:r>
              <a:rPr lang="en-US" sz="2400" noProof="1" smtClean="0">
                <a:latin typeface="+mj-lt"/>
              </a:rPr>
              <a:t>sindrom prekrivanja (Sy. overlap)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533400"/>
            <a:ext cx="7772400" cy="5638800"/>
          </a:xfrm>
        </p:spPr>
        <p:txBody>
          <a:bodyPr/>
          <a:lstStyle/>
          <a:p>
            <a:pPr eaLnBrk="1" hangingPunct="1"/>
            <a:r>
              <a:rPr lang="en-US" sz="2800" i="1" smtClean="0"/>
              <a:t>Metoda</a:t>
            </a:r>
            <a:r>
              <a:rPr lang="sr-Cyrl-CS" sz="2800" i="1" smtClean="0"/>
              <a:t> </a:t>
            </a:r>
            <a:r>
              <a:rPr lang="en-US" sz="2800" i="1" smtClean="0"/>
              <a:t>sugestije</a:t>
            </a:r>
            <a:r>
              <a:rPr lang="sr-Cyrl-CS" sz="2800" smtClean="0"/>
              <a:t>-</a:t>
            </a:r>
            <a:r>
              <a:rPr lang="en-US" sz="2800" smtClean="0"/>
              <a:t>mirnim</a:t>
            </a:r>
            <a:r>
              <a:rPr lang="sr-Cyrl-CS" sz="2800" smtClean="0"/>
              <a:t> </a:t>
            </a:r>
            <a:r>
              <a:rPr lang="en-US" sz="2800" smtClean="0"/>
              <a:t>i</a:t>
            </a:r>
            <a:r>
              <a:rPr lang="sr-Cyrl-CS" sz="2800" smtClean="0"/>
              <a:t> </a:t>
            </a:r>
            <a:r>
              <a:rPr lang="en-US" sz="2800" smtClean="0"/>
              <a:t>jednoličnim</a:t>
            </a:r>
            <a:r>
              <a:rPr lang="sr-Cyrl-CS" sz="2800" smtClean="0"/>
              <a:t> </a:t>
            </a:r>
            <a:r>
              <a:rPr lang="en-US" sz="2800" smtClean="0"/>
              <a:t>glasom</a:t>
            </a:r>
            <a:r>
              <a:rPr lang="sr-Cyrl-CS" sz="2800" smtClean="0"/>
              <a:t> </a:t>
            </a:r>
            <a:r>
              <a:rPr lang="en-US" sz="2800" smtClean="0"/>
              <a:t>pacijentu</a:t>
            </a:r>
            <a:r>
              <a:rPr lang="sr-Cyrl-CS" sz="2800" smtClean="0"/>
              <a:t> </a:t>
            </a:r>
            <a:r>
              <a:rPr lang="en-US" sz="2800" smtClean="0"/>
              <a:t>pac</a:t>
            </a:r>
            <a:r>
              <a:rPr lang="sr-Latn-CS" sz="2800" smtClean="0"/>
              <a:t>i</a:t>
            </a:r>
            <a:r>
              <a:rPr lang="en-US" sz="2800" smtClean="0"/>
              <a:t>jentu</a:t>
            </a:r>
            <a:r>
              <a:rPr lang="sr-Cyrl-CS" sz="2800" smtClean="0"/>
              <a:t> </a:t>
            </a:r>
            <a:r>
              <a:rPr lang="en-US" sz="2800" smtClean="0"/>
              <a:t>se</a:t>
            </a:r>
            <a:r>
              <a:rPr lang="sr-Cyrl-CS" sz="2800" smtClean="0"/>
              <a:t> </a:t>
            </a:r>
            <a:r>
              <a:rPr lang="en-US" sz="2800" smtClean="0"/>
              <a:t>izdaju</a:t>
            </a:r>
            <a:r>
              <a:rPr lang="sr-Cyrl-CS" sz="2800" smtClean="0"/>
              <a:t> </a:t>
            </a:r>
            <a:r>
              <a:rPr lang="en-US" sz="2800" smtClean="0"/>
              <a:t>naredbe</a:t>
            </a:r>
            <a:r>
              <a:rPr lang="sr-Cyrl-CS" sz="2800" smtClean="0"/>
              <a:t> </a:t>
            </a:r>
            <a:r>
              <a:rPr lang="en-US" sz="2800" smtClean="0"/>
              <a:t>da</a:t>
            </a:r>
            <a:r>
              <a:rPr lang="sr-Cyrl-CS" sz="2800" smtClean="0"/>
              <a:t> </a:t>
            </a:r>
            <a:r>
              <a:rPr lang="en-US" sz="2800" smtClean="0"/>
              <a:t>usmeri</a:t>
            </a:r>
            <a:r>
              <a:rPr lang="sr-Cyrl-CS" sz="2800" smtClean="0"/>
              <a:t> </a:t>
            </a:r>
            <a:r>
              <a:rPr lang="en-US" sz="2800" smtClean="0"/>
              <a:t>misli</a:t>
            </a:r>
            <a:r>
              <a:rPr lang="sr-Cyrl-CS" sz="2800" smtClean="0"/>
              <a:t> </a:t>
            </a:r>
            <a:r>
              <a:rPr lang="en-US" sz="2800" smtClean="0"/>
              <a:t>na</a:t>
            </a:r>
            <a:r>
              <a:rPr lang="sr-Cyrl-CS" sz="2800" smtClean="0"/>
              <a:t> </a:t>
            </a:r>
            <a:r>
              <a:rPr lang="en-US" sz="2800" smtClean="0"/>
              <a:t>svaki</a:t>
            </a:r>
            <a:r>
              <a:rPr lang="sr-Cyrl-CS" sz="2800" smtClean="0"/>
              <a:t> </a:t>
            </a:r>
            <a:r>
              <a:rPr lang="en-US" sz="2800" smtClean="0"/>
              <a:t>deo</a:t>
            </a:r>
            <a:r>
              <a:rPr lang="sr-Cyrl-CS" sz="2800" smtClean="0"/>
              <a:t> </a:t>
            </a:r>
            <a:r>
              <a:rPr lang="en-US" sz="2800" smtClean="0"/>
              <a:t>tela</a:t>
            </a:r>
            <a:r>
              <a:rPr lang="sr-Cyrl-CS" sz="2800" smtClean="0"/>
              <a:t>. </a:t>
            </a:r>
            <a:r>
              <a:rPr lang="en-US" sz="2800" smtClean="0"/>
              <a:t>Na</a:t>
            </a:r>
            <a:r>
              <a:rPr lang="sr-Cyrl-CS" sz="2800" smtClean="0"/>
              <a:t> </a:t>
            </a:r>
            <a:r>
              <a:rPr lang="en-US" sz="2800" smtClean="0"/>
              <a:t>kraju</a:t>
            </a:r>
            <a:r>
              <a:rPr lang="sr-Cyrl-CS" sz="2800" smtClean="0"/>
              <a:t> </a:t>
            </a:r>
            <a:r>
              <a:rPr lang="en-US" sz="2800" smtClean="0"/>
              <a:t>relaksacije</a:t>
            </a:r>
            <a:r>
              <a:rPr lang="sr-Cyrl-CS" sz="2800" smtClean="0"/>
              <a:t> </a:t>
            </a:r>
            <a:r>
              <a:rPr lang="en-US" sz="2800" smtClean="0"/>
              <a:t>ovom</a:t>
            </a:r>
            <a:r>
              <a:rPr lang="sr-Cyrl-CS" sz="2800" smtClean="0"/>
              <a:t> </a:t>
            </a:r>
            <a:r>
              <a:rPr lang="en-US" sz="2800" smtClean="0"/>
              <a:t>metodom</a:t>
            </a:r>
            <a:r>
              <a:rPr lang="sr-Cyrl-CS" sz="2800" smtClean="0"/>
              <a:t> </a:t>
            </a:r>
            <a:r>
              <a:rPr lang="en-US" sz="2800" smtClean="0"/>
              <a:t>pacijent</a:t>
            </a:r>
            <a:r>
              <a:rPr lang="sr-Cyrl-CS" sz="2800" smtClean="0"/>
              <a:t> </a:t>
            </a:r>
            <a:r>
              <a:rPr lang="en-US" sz="2800" smtClean="0"/>
              <a:t>ima</a:t>
            </a:r>
            <a:r>
              <a:rPr lang="sr-Cyrl-CS" sz="2800" smtClean="0"/>
              <a:t> </a:t>
            </a:r>
            <a:r>
              <a:rPr lang="en-US" sz="2800" smtClean="0"/>
              <a:t>osećaj</a:t>
            </a:r>
            <a:r>
              <a:rPr lang="sr-Cyrl-CS" sz="2800" smtClean="0"/>
              <a:t> </a:t>
            </a:r>
            <a:r>
              <a:rPr lang="en-US" sz="2800" smtClean="0"/>
              <a:t>lebdenja</a:t>
            </a:r>
            <a:r>
              <a:rPr lang="sr-Cyrl-CS" sz="2800" smtClean="0"/>
              <a:t> </a:t>
            </a:r>
            <a:r>
              <a:rPr lang="en-US" sz="2800" smtClean="0"/>
              <a:t>i</a:t>
            </a:r>
            <a:r>
              <a:rPr lang="sr-Cyrl-CS" sz="2800" smtClean="0"/>
              <a:t> </a:t>
            </a:r>
            <a:r>
              <a:rPr lang="en-US" sz="2800" smtClean="0"/>
              <a:t>pospanosti</a:t>
            </a:r>
            <a:r>
              <a:rPr lang="sr-Cyrl-CS" sz="2800" smtClean="0"/>
              <a:t>.</a:t>
            </a:r>
            <a:endParaRPr lang="sr-Cyrl-CS" sz="2800" i="1" smtClean="0"/>
          </a:p>
          <a:p>
            <a:pPr eaLnBrk="1" hangingPunct="1"/>
            <a:r>
              <a:rPr lang="en-US" sz="2800" i="1" smtClean="0"/>
              <a:t>Metoda</a:t>
            </a:r>
            <a:r>
              <a:rPr lang="sr-Cyrl-CS" sz="2800" i="1" smtClean="0"/>
              <a:t> </a:t>
            </a:r>
            <a:r>
              <a:rPr lang="en-US" sz="2800" i="1" smtClean="0"/>
              <a:t>njihanja</a:t>
            </a:r>
            <a:r>
              <a:rPr lang="sr-Cyrl-CS" sz="2800" i="1" smtClean="0"/>
              <a:t> </a:t>
            </a:r>
            <a:r>
              <a:rPr lang="en-US" sz="2800" i="1" smtClean="0"/>
              <a:t>poput</a:t>
            </a:r>
            <a:r>
              <a:rPr lang="sr-Cyrl-CS" sz="2800" i="1" smtClean="0"/>
              <a:t> </a:t>
            </a:r>
            <a:r>
              <a:rPr lang="en-US" sz="2800" i="1" smtClean="0"/>
              <a:t>klatna</a:t>
            </a:r>
            <a:r>
              <a:rPr lang="sr-Cyrl-CS" sz="2800" smtClean="0"/>
              <a:t> </a:t>
            </a:r>
            <a:r>
              <a:rPr lang="en-US" sz="2800" smtClean="0"/>
              <a:t>koristi</a:t>
            </a:r>
            <a:r>
              <a:rPr lang="sr-Cyrl-CS" sz="2800" smtClean="0"/>
              <a:t> </a:t>
            </a:r>
            <a:r>
              <a:rPr lang="en-US" sz="2800" smtClean="0"/>
              <a:t>se</a:t>
            </a:r>
            <a:r>
              <a:rPr lang="sr-Cyrl-CS" sz="2800" smtClean="0"/>
              <a:t> </a:t>
            </a:r>
            <a:r>
              <a:rPr lang="en-US" sz="2800" smtClean="0"/>
              <a:t>za</a:t>
            </a:r>
            <a:r>
              <a:rPr lang="sr-Cyrl-CS" sz="2800" smtClean="0"/>
              <a:t> </a:t>
            </a:r>
            <a:r>
              <a:rPr lang="en-US" sz="2800" smtClean="0"/>
              <a:t>relaksaciju</a:t>
            </a:r>
            <a:r>
              <a:rPr lang="sr-Cyrl-CS" sz="2800" smtClean="0"/>
              <a:t> </a:t>
            </a:r>
            <a:r>
              <a:rPr lang="en-US" sz="2800" smtClean="0"/>
              <a:t>ekstremiteta</a:t>
            </a:r>
            <a:r>
              <a:rPr lang="sr-Cyrl-CS" sz="2800" smtClean="0"/>
              <a:t>. </a:t>
            </a:r>
            <a:r>
              <a:rPr lang="en-US" sz="2800" smtClean="0"/>
              <a:t>Klaćenje</a:t>
            </a:r>
            <a:r>
              <a:rPr lang="sr-Cyrl-CS" sz="2800" smtClean="0"/>
              <a:t> </a:t>
            </a:r>
            <a:r>
              <a:rPr lang="en-US" sz="2800" smtClean="0"/>
              <a:t>se</a:t>
            </a:r>
            <a:r>
              <a:rPr lang="sr-Cyrl-CS" sz="2800" smtClean="0"/>
              <a:t> </a:t>
            </a:r>
            <a:r>
              <a:rPr lang="en-US" sz="2800" smtClean="0"/>
              <a:t>izvodi</a:t>
            </a:r>
            <a:r>
              <a:rPr lang="sr-Cyrl-CS" sz="2800" smtClean="0"/>
              <a:t> </a:t>
            </a:r>
            <a:r>
              <a:rPr lang="en-US" sz="2800" smtClean="0"/>
              <a:t>do</a:t>
            </a:r>
            <a:r>
              <a:rPr lang="sr-Cyrl-CS" sz="2800" smtClean="0"/>
              <a:t> </a:t>
            </a:r>
            <a:r>
              <a:rPr lang="en-US" sz="2800" smtClean="0"/>
              <a:t>osećaja</a:t>
            </a:r>
            <a:r>
              <a:rPr lang="sr-Cyrl-CS" sz="2800" smtClean="0"/>
              <a:t> </a:t>
            </a:r>
            <a:r>
              <a:rPr lang="en-US" sz="2800" smtClean="0"/>
              <a:t>utrnulosti</a:t>
            </a:r>
            <a:r>
              <a:rPr lang="sr-Cyrl-CS" sz="2800" smtClean="0"/>
              <a:t> </a:t>
            </a:r>
            <a:r>
              <a:rPr lang="en-US" sz="2800" smtClean="0"/>
              <a:t>u</a:t>
            </a:r>
            <a:r>
              <a:rPr lang="sr-Cyrl-CS" sz="2800" smtClean="0"/>
              <a:t> </a:t>
            </a:r>
            <a:r>
              <a:rPr lang="en-US" sz="2800" smtClean="0"/>
              <a:t>rukama</a:t>
            </a:r>
            <a:r>
              <a:rPr lang="sr-Cyrl-CS" sz="2800" smtClean="0"/>
              <a:t> </a:t>
            </a:r>
            <a:r>
              <a:rPr lang="en-US" sz="2800" smtClean="0"/>
              <a:t>i</a:t>
            </a:r>
            <a:r>
              <a:rPr lang="sr-Cyrl-CS" sz="2800" smtClean="0"/>
              <a:t> </a:t>
            </a:r>
            <a:r>
              <a:rPr lang="en-US" sz="2800" smtClean="0"/>
              <a:t>nogama</a:t>
            </a:r>
            <a:r>
              <a:rPr lang="sr-Cyrl-CS" sz="2800" smtClean="0"/>
              <a:t>. </a:t>
            </a:r>
            <a:r>
              <a:rPr lang="en-US" sz="2800" smtClean="0"/>
              <a:t>Klaćenje</a:t>
            </a:r>
            <a:r>
              <a:rPr lang="sr-Cyrl-CS" sz="2800" smtClean="0"/>
              <a:t> </a:t>
            </a:r>
            <a:r>
              <a:rPr lang="en-US" sz="2800" smtClean="0"/>
              <a:t>ekstremiteta</a:t>
            </a:r>
            <a:r>
              <a:rPr lang="sr-Cyrl-CS" sz="2800" smtClean="0"/>
              <a:t> </a:t>
            </a:r>
            <a:r>
              <a:rPr lang="en-US" sz="2800" smtClean="0"/>
              <a:t>može</a:t>
            </a:r>
            <a:r>
              <a:rPr lang="sr-Cyrl-CS" sz="2800" smtClean="0"/>
              <a:t> </a:t>
            </a:r>
            <a:r>
              <a:rPr lang="en-US" sz="2800" smtClean="0"/>
              <a:t>biti</a:t>
            </a:r>
            <a:r>
              <a:rPr lang="sr-Cyrl-CS" sz="2800" smtClean="0"/>
              <a:t> </a:t>
            </a:r>
            <a:r>
              <a:rPr lang="en-US" sz="2800" smtClean="0"/>
              <a:t>sa</a:t>
            </a:r>
            <a:r>
              <a:rPr lang="sr-Cyrl-CS" sz="2800" smtClean="0"/>
              <a:t> </a:t>
            </a:r>
            <a:r>
              <a:rPr lang="en-US" sz="2800" smtClean="0"/>
              <a:t>otporom</a:t>
            </a:r>
            <a:r>
              <a:rPr lang="sr-Cyrl-CS" sz="2800" smtClean="0"/>
              <a:t> </a:t>
            </a:r>
            <a:r>
              <a:rPr lang="en-US" sz="2800" smtClean="0"/>
              <a:t>i</a:t>
            </a:r>
            <a:r>
              <a:rPr lang="sr-Cyrl-CS" sz="2800" smtClean="0"/>
              <a:t> </a:t>
            </a:r>
            <a:r>
              <a:rPr lang="en-US" sz="2800" smtClean="0"/>
              <a:t>to</a:t>
            </a:r>
            <a:r>
              <a:rPr lang="sr-Cyrl-CS" sz="2800" smtClean="0"/>
              <a:t> </a:t>
            </a:r>
            <a:r>
              <a:rPr lang="en-US" sz="2800" smtClean="0"/>
              <a:t>perko</a:t>
            </a:r>
            <a:r>
              <a:rPr lang="sr-Cyrl-CS" sz="2800" smtClean="0"/>
              <a:t> </a:t>
            </a:r>
            <a:r>
              <a:rPr lang="en-US" sz="2800" smtClean="0"/>
              <a:t>tega</a:t>
            </a:r>
            <a:r>
              <a:rPr lang="sr-Cyrl-CS" sz="2800" smtClean="0"/>
              <a:t> </a:t>
            </a:r>
            <a:r>
              <a:rPr lang="en-US" sz="2800" smtClean="0"/>
              <a:t>koji</a:t>
            </a:r>
            <a:r>
              <a:rPr lang="sr-Cyrl-CS" sz="2800" smtClean="0"/>
              <a:t> </a:t>
            </a:r>
            <a:r>
              <a:rPr lang="en-US" sz="2800" smtClean="0"/>
              <a:t>se</a:t>
            </a:r>
            <a:r>
              <a:rPr lang="sr-Cyrl-CS" sz="2800" smtClean="0"/>
              <a:t> </a:t>
            </a:r>
            <a:r>
              <a:rPr lang="en-US" sz="2800" smtClean="0"/>
              <a:t>drži</a:t>
            </a:r>
            <a:r>
              <a:rPr lang="sr-Cyrl-CS" sz="2800" smtClean="0"/>
              <a:t> </a:t>
            </a:r>
            <a:r>
              <a:rPr lang="en-US" sz="2800" smtClean="0"/>
              <a:t>u</a:t>
            </a:r>
            <a:r>
              <a:rPr lang="sr-Cyrl-CS" sz="2800" smtClean="0"/>
              <a:t> </a:t>
            </a:r>
            <a:r>
              <a:rPr lang="en-US" sz="2800" smtClean="0"/>
              <a:t>ruci</a:t>
            </a:r>
            <a:r>
              <a:rPr lang="sr-Cyrl-CS" sz="2800" smtClean="0"/>
              <a:t> </a:t>
            </a:r>
            <a:r>
              <a:rPr lang="en-US" sz="2800" smtClean="0"/>
              <a:t>ili</a:t>
            </a:r>
            <a:r>
              <a:rPr lang="sr-Cyrl-CS" sz="2800" smtClean="0"/>
              <a:t> </a:t>
            </a:r>
            <a:r>
              <a:rPr lang="en-US" sz="2800" smtClean="0"/>
              <a:t>preko</a:t>
            </a:r>
            <a:r>
              <a:rPr lang="sr-Cyrl-CS" sz="2800" smtClean="0"/>
              <a:t> </a:t>
            </a:r>
            <a:r>
              <a:rPr lang="en-US" sz="2800" smtClean="0"/>
              <a:t>skočnog</a:t>
            </a:r>
            <a:r>
              <a:rPr lang="sr-Cyrl-CS" sz="2800" smtClean="0"/>
              <a:t> </a:t>
            </a:r>
            <a:r>
              <a:rPr lang="en-US" sz="2800" smtClean="0"/>
              <a:t>zgloba</a:t>
            </a:r>
            <a:r>
              <a:rPr lang="sr-Cyrl-CS" sz="2800" smtClean="0"/>
              <a:t> </a:t>
            </a:r>
            <a:r>
              <a:rPr lang="en-US" sz="2800" smtClean="0"/>
              <a:t>za</a:t>
            </a:r>
            <a:r>
              <a:rPr lang="sr-Cyrl-CS" sz="2800" smtClean="0"/>
              <a:t> </a:t>
            </a:r>
            <a:r>
              <a:rPr lang="en-US" sz="2800" smtClean="0"/>
              <a:t>donji</a:t>
            </a:r>
            <a:r>
              <a:rPr lang="sr-Cyrl-CS" sz="2800" smtClean="0"/>
              <a:t> </a:t>
            </a:r>
            <a:r>
              <a:rPr lang="en-US" sz="2800" smtClean="0"/>
              <a:t>ekstremitet</a:t>
            </a:r>
            <a:r>
              <a:rPr lang="sr-Cyrl-CS" sz="2800" smtClean="0"/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pPr eaLnBrk="1" hangingPunct="1"/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daljem</a:t>
            </a:r>
            <a:r>
              <a:rPr lang="sr-Cyrl-CS" smtClean="0"/>
              <a:t> </a:t>
            </a:r>
            <a:r>
              <a:rPr lang="en-US" smtClean="0"/>
              <a:t>razvoju</a:t>
            </a:r>
            <a:r>
              <a:rPr lang="sr-Cyrl-CS" smtClean="0"/>
              <a:t> </a:t>
            </a:r>
            <a:r>
              <a:rPr lang="en-US" smtClean="0"/>
              <a:t>bolesti</a:t>
            </a:r>
            <a:r>
              <a:rPr lang="sr-Cyrl-CS" smtClean="0"/>
              <a:t>, </a:t>
            </a:r>
            <a:r>
              <a:rPr lang="en-US" smtClean="0"/>
              <a:t>kada</a:t>
            </a:r>
            <a:r>
              <a:rPr lang="sr-Cyrl-CS" smtClean="0"/>
              <a:t> </a:t>
            </a:r>
            <a:r>
              <a:rPr lang="en-US" smtClean="0"/>
              <a:t>do</a:t>
            </a:r>
            <a:r>
              <a:rPr lang="vi-VN" smtClean="0"/>
              <a:t>đ</a:t>
            </a:r>
            <a:r>
              <a:rPr lang="en-US" smtClean="0"/>
              <a:t>e</a:t>
            </a:r>
            <a:r>
              <a:rPr lang="sr-Cyrl-CS" smtClean="0"/>
              <a:t> </a:t>
            </a:r>
            <a:r>
              <a:rPr lang="en-US" smtClean="0"/>
              <a:t>do</a:t>
            </a:r>
            <a:r>
              <a:rPr lang="sr-Cyrl-CS" smtClean="0"/>
              <a:t> </a:t>
            </a:r>
            <a:r>
              <a:rPr lang="en-US" smtClean="0"/>
              <a:t>nastanka</a:t>
            </a:r>
            <a:r>
              <a:rPr lang="sr-Cyrl-CS" smtClean="0"/>
              <a:t> </a:t>
            </a:r>
            <a:r>
              <a:rPr lang="en-US" smtClean="0"/>
              <a:t>teških</a:t>
            </a:r>
            <a:r>
              <a:rPr lang="sr-Cyrl-CS" smtClean="0"/>
              <a:t> </a:t>
            </a:r>
            <a:r>
              <a:rPr lang="en-US" smtClean="0"/>
              <a:t>deformacija</a:t>
            </a:r>
            <a:r>
              <a:rPr lang="sr-Cyrl-CS" smtClean="0"/>
              <a:t>, </a:t>
            </a:r>
            <a:r>
              <a:rPr lang="en-US" smtClean="0"/>
              <a:t>kineziterapijski</a:t>
            </a:r>
            <a:r>
              <a:rPr lang="sr-Cyrl-CS" smtClean="0"/>
              <a:t> </a:t>
            </a:r>
            <a:r>
              <a:rPr lang="en-US" smtClean="0"/>
              <a:t>tratman</a:t>
            </a:r>
            <a:r>
              <a:rPr lang="sr-Cyrl-CS" smtClean="0"/>
              <a:t> </a:t>
            </a:r>
            <a:r>
              <a:rPr lang="en-US" smtClean="0"/>
              <a:t>je</a:t>
            </a:r>
            <a:r>
              <a:rPr lang="sr-Cyrl-CS" smtClean="0"/>
              <a:t> </a:t>
            </a:r>
            <a:r>
              <a:rPr lang="en-US" smtClean="0"/>
              <a:t>sledeći</a:t>
            </a:r>
            <a:r>
              <a:rPr lang="sr-Cyrl-CS" smtClean="0"/>
              <a:t>: </a:t>
            </a:r>
            <a:endParaRPr lang="sr-Latn-CS" smtClean="0"/>
          </a:p>
          <a:p>
            <a:pPr eaLnBrk="1" hangingPunct="1"/>
            <a:r>
              <a:rPr lang="en-US" smtClean="0"/>
              <a:t>hidrokineziterapija</a:t>
            </a:r>
            <a:r>
              <a:rPr lang="sr-Cyrl-CS" smtClean="0"/>
              <a:t>, </a:t>
            </a:r>
            <a:endParaRPr lang="sr-Latn-CS" smtClean="0"/>
          </a:p>
          <a:p>
            <a:pPr eaLnBrk="1" hangingPunct="1"/>
            <a:r>
              <a:rPr lang="en-US" smtClean="0"/>
              <a:t>pasivne</a:t>
            </a:r>
            <a:r>
              <a:rPr lang="sr-Cyrl-CS" smtClean="0"/>
              <a:t> </a:t>
            </a:r>
            <a:r>
              <a:rPr lang="en-US" smtClean="0"/>
              <a:t>vežbe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cilju</a:t>
            </a:r>
            <a:r>
              <a:rPr lang="sr-Cyrl-CS" smtClean="0"/>
              <a:t> </a:t>
            </a:r>
            <a:r>
              <a:rPr lang="en-US" smtClean="0"/>
              <a:t>savla</a:t>
            </a:r>
            <a:r>
              <a:rPr lang="vi-VN" smtClean="0"/>
              <a:t>đ</a:t>
            </a:r>
            <a:r>
              <a:rPr lang="en-US" smtClean="0"/>
              <a:t>ivanja</a:t>
            </a:r>
            <a:r>
              <a:rPr lang="sr-Cyrl-CS" smtClean="0"/>
              <a:t> </a:t>
            </a:r>
            <a:r>
              <a:rPr lang="en-US" smtClean="0"/>
              <a:t>kontraktura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sprečavanje</a:t>
            </a:r>
            <a:r>
              <a:rPr lang="sr-Cyrl-CS" smtClean="0"/>
              <a:t> </a:t>
            </a:r>
            <a:r>
              <a:rPr lang="en-US" smtClean="0"/>
              <a:t>daljih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težih</a:t>
            </a:r>
            <a:r>
              <a:rPr lang="sr-Cyrl-CS" smtClean="0"/>
              <a:t> </a:t>
            </a:r>
            <a:r>
              <a:rPr lang="en-US" smtClean="0"/>
              <a:t>deformacija</a:t>
            </a:r>
            <a:r>
              <a:rPr lang="sr-Cyrl-CS" smtClean="0"/>
              <a:t>, </a:t>
            </a:r>
            <a:endParaRPr lang="sr-Latn-CS" smtClean="0"/>
          </a:p>
          <a:p>
            <a:pPr eaLnBrk="1" hangingPunct="1"/>
            <a:r>
              <a:rPr lang="en-US" smtClean="0"/>
              <a:t>aktivne</a:t>
            </a:r>
            <a:r>
              <a:rPr lang="sr-Cyrl-CS" smtClean="0"/>
              <a:t> </a:t>
            </a:r>
            <a:r>
              <a:rPr lang="en-US" smtClean="0"/>
              <a:t>vežbe</a:t>
            </a:r>
            <a:r>
              <a:rPr lang="sr-Cyrl-CS" smtClean="0"/>
              <a:t>, </a:t>
            </a:r>
            <a:endParaRPr lang="sr-Latn-CS" smtClean="0"/>
          </a:p>
          <a:p>
            <a:pPr eaLnBrk="1" hangingPunct="1"/>
            <a:r>
              <a:rPr lang="en-US" smtClean="0"/>
              <a:t>vežbe</a:t>
            </a:r>
            <a:r>
              <a:rPr lang="sr-Cyrl-CS" smtClean="0"/>
              <a:t> </a:t>
            </a:r>
            <a:r>
              <a:rPr lang="en-US" smtClean="0"/>
              <a:t>relaksacije</a:t>
            </a:r>
            <a:r>
              <a:rPr lang="sr-Cyrl-CS" smtClean="0"/>
              <a:t>. </a:t>
            </a:r>
            <a:endParaRPr lang="sr-Latn-CS" smtClean="0"/>
          </a:p>
          <a:p>
            <a:pPr eaLnBrk="1" hangingPunct="1"/>
            <a:r>
              <a:rPr lang="en-US" smtClean="0"/>
              <a:t>Za</a:t>
            </a:r>
            <a:r>
              <a:rPr lang="sr-Cyrl-CS" smtClean="0"/>
              <a:t> </a:t>
            </a:r>
            <a:r>
              <a:rPr lang="en-US" smtClean="0"/>
              <a:t>očuvane</a:t>
            </a:r>
            <a:r>
              <a:rPr lang="sr-Cyrl-CS" smtClean="0"/>
              <a:t> </a:t>
            </a:r>
            <a:r>
              <a:rPr lang="en-US" smtClean="0"/>
              <a:t>mišićne</a:t>
            </a:r>
            <a:r>
              <a:rPr lang="sr-Cyrl-CS" smtClean="0"/>
              <a:t> </a:t>
            </a:r>
            <a:r>
              <a:rPr lang="en-US" smtClean="0"/>
              <a:t>grupe</a:t>
            </a:r>
            <a:r>
              <a:rPr lang="sr-Cyrl-CS" smtClean="0"/>
              <a:t> </a:t>
            </a:r>
            <a:r>
              <a:rPr lang="en-US" smtClean="0"/>
              <a:t>sprovodi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jačanje</a:t>
            </a:r>
            <a:r>
              <a:rPr lang="sr-Cyrl-CS" smtClean="0"/>
              <a:t> </a:t>
            </a:r>
            <a:r>
              <a:rPr lang="en-US" smtClean="0"/>
              <a:t>mišića</a:t>
            </a:r>
            <a:r>
              <a:rPr lang="sr-Cyrl-CS" smtClean="0"/>
              <a:t> </a:t>
            </a:r>
            <a:r>
              <a:rPr lang="en-US" smtClean="0"/>
              <a:t>progresivnom</a:t>
            </a:r>
            <a:r>
              <a:rPr lang="sr-Cyrl-CS" smtClean="0"/>
              <a:t> </a:t>
            </a:r>
            <a:r>
              <a:rPr lang="en-US" smtClean="0"/>
              <a:t>metodom</a:t>
            </a:r>
            <a:r>
              <a:rPr lang="sr-Cyrl-CS" smtClean="0"/>
              <a:t> </a:t>
            </a:r>
            <a:r>
              <a:rPr lang="en-US" smtClean="0"/>
              <a:t>po</a:t>
            </a:r>
            <a:r>
              <a:rPr lang="sr-Cyrl-CS" smtClean="0"/>
              <a:t> </a:t>
            </a:r>
            <a:r>
              <a:rPr lang="sr-Latn-CS" smtClean="0"/>
              <a:t>De Lorme-Watkins metodi.</a:t>
            </a:r>
            <a:endParaRPr lang="sr-Cyrl-C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457200"/>
            <a:ext cx="7772400" cy="5715000"/>
          </a:xfrm>
        </p:spPr>
        <p:txBody>
          <a:bodyPr/>
          <a:lstStyle/>
          <a:p>
            <a:pPr eaLnBrk="1" hangingPunct="1"/>
            <a:r>
              <a:rPr lang="en-US" u="sng" smtClean="0"/>
              <a:t>Hidrokineziterapija</a:t>
            </a:r>
            <a:r>
              <a:rPr lang="sr-Cyrl-CS" smtClean="0"/>
              <a:t> –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zasniva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principima</a:t>
            </a:r>
            <a:r>
              <a:rPr lang="sr-Cyrl-CS" smtClean="0"/>
              <a:t> </a:t>
            </a:r>
            <a:r>
              <a:rPr lang="en-US" smtClean="0"/>
              <a:t>Arhimedovog</a:t>
            </a:r>
            <a:r>
              <a:rPr lang="sr-Cyrl-CS" smtClean="0"/>
              <a:t> </a:t>
            </a:r>
            <a:r>
              <a:rPr lang="en-US" smtClean="0"/>
              <a:t>zakona</a:t>
            </a:r>
            <a:r>
              <a:rPr lang="sr-Cyrl-CS" smtClean="0"/>
              <a:t> </a:t>
            </a:r>
            <a:r>
              <a:rPr lang="en-US" smtClean="0"/>
              <a:t>po</a:t>
            </a:r>
            <a:r>
              <a:rPr lang="sr-Cyrl-CS" smtClean="0"/>
              <a:t> </a:t>
            </a:r>
            <a:r>
              <a:rPr lang="en-US" smtClean="0"/>
              <a:t>kome</a:t>
            </a:r>
            <a:r>
              <a:rPr lang="sr-Cyrl-CS" smtClean="0"/>
              <a:t> </a:t>
            </a:r>
            <a:r>
              <a:rPr lang="en-US" smtClean="0"/>
              <a:t>voda</a:t>
            </a:r>
            <a:r>
              <a:rPr lang="sr-Cyrl-CS" smtClean="0"/>
              <a:t> </a:t>
            </a:r>
            <a:r>
              <a:rPr lang="en-US" smtClean="0"/>
              <a:t>smanjuje</a:t>
            </a:r>
            <a:r>
              <a:rPr lang="sr-Cyrl-CS" smtClean="0"/>
              <a:t> </a:t>
            </a:r>
            <a:r>
              <a:rPr lang="en-US" smtClean="0"/>
              <a:t>težinu</a:t>
            </a:r>
            <a:r>
              <a:rPr lang="sr-Cyrl-CS" smtClean="0"/>
              <a:t> </a:t>
            </a:r>
            <a:r>
              <a:rPr lang="en-US" smtClean="0"/>
              <a:t>tela</a:t>
            </a:r>
            <a:r>
              <a:rPr lang="sr-Cyrl-CS" smtClean="0"/>
              <a:t>, </a:t>
            </a:r>
            <a:r>
              <a:rPr lang="en-US" smtClean="0"/>
              <a:t>a</a:t>
            </a:r>
            <a:r>
              <a:rPr lang="sr-Cyrl-CS" smtClean="0"/>
              <a:t> </a:t>
            </a:r>
            <a:r>
              <a:rPr lang="en-US" smtClean="0"/>
              <a:t>time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delovanje</a:t>
            </a:r>
            <a:r>
              <a:rPr lang="sr-Cyrl-CS" smtClean="0"/>
              <a:t> </a:t>
            </a:r>
            <a:r>
              <a:rPr lang="en-US" smtClean="0"/>
              <a:t>gravitacije</a:t>
            </a:r>
            <a:r>
              <a:rPr lang="sr-Cyrl-CS" smtClean="0"/>
              <a:t> </a:t>
            </a:r>
            <a:r>
              <a:rPr lang="en-US" smtClean="0"/>
              <a:t>pri</a:t>
            </a:r>
            <a:r>
              <a:rPr lang="sr-Cyrl-CS" smtClean="0"/>
              <a:t> </a:t>
            </a:r>
            <a:r>
              <a:rPr lang="en-US" smtClean="0"/>
              <a:t>čemu</a:t>
            </a:r>
            <a:r>
              <a:rPr lang="sr-Cyrl-CS" smtClean="0"/>
              <a:t> </a:t>
            </a:r>
            <a:r>
              <a:rPr lang="en-US" smtClean="0"/>
              <a:t>mišići</a:t>
            </a:r>
            <a:r>
              <a:rPr lang="sr-Cyrl-CS" smtClean="0"/>
              <a:t> </a:t>
            </a:r>
            <a:r>
              <a:rPr lang="en-US" smtClean="0"/>
              <a:t>čija</a:t>
            </a:r>
            <a:r>
              <a:rPr lang="sr-Cyrl-CS" smtClean="0"/>
              <a:t> </a:t>
            </a:r>
            <a:r>
              <a:rPr lang="en-US" smtClean="0"/>
              <a:t>je</a:t>
            </a:r>
            <a:r>
              <a:rPr lang="sr-Cyrl-CS" smtClean="0"/>
              <a:t> </a:t>
            </a:r>
            <a:r>
              <a:rPr lang="en-US" smtClean="0"/>
              <a:t>snaga</a:t>
            </a:r>
            <a:r>
              <a:rPr lang="sr-Cyrl-CS" smtClean="0"/>
              <a:t> </a:t>
            </a:r>
            <a:r>
              <a:rPr lang="en-US" smtClean="0"/>
              <a:t>nedovoljna</a:t>
            </a:r>
            <a:r>
              <a:rPr lang="sr-Cyrl-CS" smtClean="0"/>
              <a:t> </a:t>
            </a:r>
            <a:r>
              <a:rPr lang="en-US" smtClean="0"/>
              <a:t>za</a:t>
            </a:r>
            <a:r>
              <a:rPr lang="sr-Cyrl-CS" smtClean="0"/>
              <a:t> </a:t>
            </a:r>
            <a:r>
              <a:rPr lang="en-US" smtClean="0"/>
              <a:t>izvo</a:t>
            </a:r>
            <a:r>
              <a:rPr lang="vi-VN" smtClean="0"/>
              <a:t>đ</a:t>
            </a:r>
            <a:r>
              <a:rPr lang="en-US" smtClean="0"/>
              <a:t>enje</a:t>
            </a:r>
            <a:r>
              <a:rPr lang="sr-Cyrl-CS" smtClean="0"/>
              <a:t> </a:t>
            </a:r>
            <a:r>
              <a:rPr lang="en-US" smtClean="0"/>
              <a:t>pokreta</a:t>
            </a:r>
            <a:r>
              <a:rPr lang="sr-Cyrl-CS" smtClean="0"/>
              <a:t> </a:t>
            </a:r>
            <a:r>
              <a:rPr lang="en-US" smtClean="0"/>
              <a:t>van</a:t>
            </a:r>
            <a:r>
              <a:rPr lang="sr-Cyrl-CS" smtClean="0"/>
              <a:t> </a:t>
            </a:r>
            <a:r>
              <a:rPr lang="en-US" smtClean="0"/>
              <a:t>vode</a:t>
            </a:r>
            <a:r>
              <a:rPr lang="sr-Cyrl-CS" smtClean="0"/>
              <a:t>,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njoj</a:t>
            </a:r>
            <a:r>
              <a:rPr lang="sr-Cyrl-CS" smtClean="0"/>
              <a:t> </a:t>
            </a:r>
            <a:r>
              <a:rPr lang="en-US" smtClean="0"/>
              <a:t>mogu</a:t>
            </a:r>
            <a:r>
              <a:rPr lang="sr-Cyrl-CS" smtClean="0"/>
              <a:t> </a:t>
            </a:r>
            <a:r>
              <a:rPr lang="en-US" smtClean="0"/>
              <a:t>lako</a:t>
            </a:r>
            <a:r>
              <a:rPr lang="sr-Cyrl-CS" smtClean="0"/>
              <a:t> </a:t>
            </a:r>
            <a:r>
              <a:rPr lang="en-US" smtClean="0"/>
              <a:t>da</a:t>
            </a:r>
            <a:r>
              <a:rPr lang="sr-Cyrl-CS" smtClean="0"/>
              <a:t> </a:t>
            </a:r>
            <a:r>
              <a:rPr lang="en-US" smtClean="0"/>
              <a:t>izvode</a:t>
            </a:r>
            <a:r>
              <a:rPr lang="sr-Cyrl-CS" smtClean="0"/>
              <a:t> </a:t>
            </a:r>
            <a:r>
              <a:rPr lang="en-US" smtClean="0"/>
              <a:t>vežbe</a:t>
            </a:r>
            <a:r>
              <a:rPr lang="sr-Cyrl-CS" smtClean="0"/>
              <a:t>.</a:t>
            </a:r>
            <a:endParaRPr lang="sr-Latn-CS" smtClean="0"/>
          </a:p>
          <a:p>
            <a:pPr eaLnBrk="1" hangingPunct="1"/>
            <a:r>
              <a:rPr lang="en-US" smtClean="0"/>
              <a:t>Temperatura</a:t>
            </a:r>
            <a:r>
              <a:rPr lang="sr-Cyrl-CS" smtClean="0"/>
              <a:t> </a:t>
            </a:r>
            <a:r>
              <a:rPr lang="en-US" smtClean="0"/>
              <a:t>vode</a:t>
            </a:r>
            <a:r>
              <a:rPr lang="sr-Cyrl-CS" smtClean="0"/>
              <a:t> </a:t>
            </a:r>
            <a:r>
              <a:rPr lang="en-US" smtClean="0"/>
              <a:t>smanjuje</a:t>
            </a:r>
            <a:r>
              <a:rPr lang="sr-Cyrl-CS" smtClean="0"/>
              <a:t> </a:t>
            </a:r>
            <a:r>
              <a:rPr lang="en-US" smtClean="0"/>
              <a:t>spazam</a:t>
            </a:r>
            <a:r>
              <a:rPr lang="sr-Cyrl-CS" smtClean="0"/>
              <a:t> </a:t>
            </a:r>
            <a:r>
              <a:rPr lang="en-US" smtClean="0"/>
              <a:t>mišića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popravlja</a:t>
            </a:r>
            <a:r>
              <a:rPr lang="sr-Cyrl-CS" smtClean="0"/>
              <a:t> </a:t>
            </a:r>
            <a:r>
              <a:rPr lang="en-US" smtClean="0"/>
              <a:t>cirkulaciju</a:t>
            </a:r>
            <a:r>
              <a:rPr lang="sr-Cyrl-CS" smtClean="0"/>
              <a:t>. </a:t>
            </a:r>
            <a:endParaRPr lang="sr-Latn-CS" smtClean="0"/>
          </a:p>
          <a:p>
            <a:pPr eaLnBrk="1" hangingPunct="1"/>
            <a:r>
              <a:rPr lang="en-US" smtClean="0"/>
              <a:t>Kod</a:t>
            </a:r>
            <a:r>
              <a:rPr lang="sr-Cyrl-CS" smtClean="0"/>
              <a:t> </a:t>
            </a:r>
            <a:r>
              <a:rPr lang="en-US" smtClean="0"/>
              <a:t>slabosti</a:t>
            </a:r>
            <a:r>
              <a:rPr lang="sr-Cyrl-CS" smtClean="0"/>
              <a:t> </a:t>
            </a:r>
            <a:r>
              <a:rPr lang="en-US" smtClean="0"/>
              <a:t>mišića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velikih</a:t>
            </a:r>
            <a:r>
              <a:rPr lang="sr-Cyrl-CS" smtClean="0"/>
              <a:t> </a:t>
            </a:r>
            <a:r>
              <a:rPr lang="en-US" smtClean="0"/>
              <a:t>deformacija</a:t>
            </a:r>
            <a:r>
              <a:rPr lang="sr-Cyrl-CS" smtClean="0"/>
              <a:t> </a:t>
            </a:r>
            <a:r>
              <a:rPr lang="en-US" smtClean="0"/>
              <a:t>veća</a:t>
            </a:r>
            <a:r>
              <a:rPr lang="sr-Cyrl-CS" smtClean="0"/>
              <a:t> </a:t>
            </a:r>
            <a:r>
              <a:rPr lang="en-US" smtClean="0"/>
              <a:t>efikasnost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izvo</a:t>
            </a:r>
            <a:r>
              <a:rPr lang="vi-VN" smtClean="0"/>
              <a:t>đ</a:t>
            </a:r>
            <a:r>
              <a:rPr lang="en-US" smtClean="0"/>
              <a:t>enju</a:t>
            </a:r>
            <a:r>
              <a:rPr lang="sr-Cyrl-CS" smtClean="0"/>
              <a:t> </a:t>
            </a:r>
            <a:r>
              <a:rPr lang="en-US" smtClean="0"/>
              <a:t>pokreta</a:t>
            </a:r>
            <a:r>
              <a:rPr lang="sr-Cyrl-CS" smtClean="0"/>
              <a:t> </a:t>
            </a:r>
            <a:r>
              <a:rPr lang="en-US" smtClean="0"/>
              <a:t>ima</a:t>
            </a:r>
            <a:r>
              <a:rPr lang="sr-Cyrl-CS" smtClean="0"/>
              <a:t> </a:t>
            </a:r>
            <a:r>
              <a:rPr lang="en-US" smtClean="0"/>
              <a:t>pozitivno</a:t>
            </a:r>
            <a:r>
              <a:rPr lang="sr-Cyrl-CS" smtClean="0"/>
              <a:t> </a:t>
            </a:r>
            <a:r>
              <a:rPr lang="en-US" smtClean="0"/>
              <a:t>psihološko</a:t>
            </a:r>
            <a:r>
              <a:rPr lang="sr-Cyrl-CS" smtClean="0"/>
              <a:t> </a:t>
            </a:r>
            <a:r>
              <a:rPr lang="en-US" smtClean="0"/>
              <a:t>delovanje</a:t>
            </a:r>
            <a:r>
              <a:rPr lang="sr-Cyrl-CS" smtClean="0"/>
              <a:t>. </a:t>
            </a:r>
            <a:endParaRPr lang="sr-Latn-CS" smtClean="0"/>
          </a:p>
          <a:p>
            <a:pPr eaLnBrk="1" hangingPunct="1"/>
            <a:r>
              <a:rPr lang="en-US" smtClean="0"/>
              <a:t>Vežbe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mogu</a:t>
            </a:r>
            <a:r>
              <a:rPr lang="sr-Cyrl-CS" smtClean="0"/>
              <a:t> </a:t>
            </a:r>
            <a:r>
              <a:rPr lang="en-US" smtClean="0"/>
              <a:t>izvoditi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terapeutskim</a:t>
            </a:r>
            <a:r>
              <a:rPr lang="sr-Cyrl-CS" smtClean="0"/>
              <a:t> </a:t>
            </a:r>
            <a:r>
              <a:rPr lang="en-US" smtClean="0"/>
              <a:t>bazenima</a:t>
            </a:r>
            <a:r>
              <a:rPr lang="sr-Cyrl-CS" smtClean="0"/>
              <a:t> </a:t>
            </a:r>
            <a:r>
              <a:rPr lang="en-US" smtClean="0"/>
              <a:t>kao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trolisnim</a:t>
            </a:r>
            <a:r>
              <a:rPr lang="sr-Cyrl-CS" smtClean="0"/>
              <a:t> </a:t>
            </a:r>
            <a:r>
              <a:rPr lang="en-US" smtClean="0"/>
              <a:t>kadama</a:t>
            </a:r>
            <a:r>
              <a:rPr lang="sr-Cyrl-CS" smtClean="0"/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Kriterijumi za ocena radne sposobnosti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I - potpuno održana radna sposobnost</a:t>
            </a:r>
          </a:p>
          <a:p>
            <a:pPr eaLnBrk="1" hangingPunct="1"/>
            <a:r>
              <a:rPr lang="sr-Latn-CS" smtClean="0"/>
              <a:t>II - održana funkcionalna sposobnost uz ograničenu pokretljivost jednog ili više zglobova</a:t>
            </a:r>
          </a:p>
          <a:p>
            <a:pPr eaLnBrk="1" hangingPunct="1"/>
            <a:r>
              <a:rPr lang="sr-Latn-CS" smtClean="0"/>
              <a:t>III - ograničena funkcionalna sposobnost</a:t>
            </a:r>
          </a:p>
          <a:p>
            <a:pPr eaLnBrk="1" hangingPunct="1"/>
            <a:r>
              <a:rPr lang="sr-Latn-CS" smtClean="0"/>
              <a:t>IV - potpuna funkcionalna nesposobnost</a:t>
            </a: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438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 Upitnik procene zdravstvenog stanja (HAQ)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pPr eaLnBrk="1" hangingPunct="1"/>
            <a:r>
              <a:rPr lang="sr-Latn-CS" smtClean="0"/>
              <a:t>- </a:t>
            </a:r>
            <a:r>
              <a:rPr lang="en-US" smtClean="0"/>
              <a:t>da se obu</a:t>
            </a:r>
            <a:r>
              <a:rPr lang="sr-Latn-CS" smtClean="0"/>
              <a:t>č</a:t>
            </a:r>
            <a:r>
              <a:rPr lang="en-US" smtClean="0"/>
              <a:t>ete, vežete pertle i zakop</a:t>
            </a:r>
            <a:r>
              <a:rPr lang="sr-Latn-CS" smtClean="0"/>
              <a:t>č</a:t>
            </a:r>
            <a:r>
              <a:rPr lang="en-US" smtClean="0"/>
              <a:t>ate dugmad,</a:t>
            </a:r>
          </a:p>
          <a:p>
            <a:pPr eaLnBrk="1" hangingPunct="1"/>
            <a:r>
              <a:rPr lang="en-US" smtClean="0"/>
              <a:t>-da prinesete ustima punu </a:t>
            </a:r>
            <a:r>
              <a:rPr lang="sr-Latn-CS" smtClean="0"/>
              <a:t>č</a:t>
            </a:r>
            <a:r>
              <a:rPr lang="en-US" smtClean="0"/>
              <a:t>ašu ili šolju,</a:t>
            </a:r>
          </a:p>
          <a:p>
            <a:pPr eaLnBrk="1" hangingPunct="1"/>
            <a:r>
              <a:rPr lang="en-US" smtClean="0"/>
              <a:t>-da legnete i ustanete iz kreveta,</a:t>
            </a:r>
          </a:p>
          <a:p>
            <a:pPr eaLnBrk="1" hangingPunct="1"/>
            <a:r>
              <a:rPr lang="en-US" smtClean="0"/>
              <a:t>-da izađete iz sobe po ravnoj podlozi,</a:t>
            </a:r>
          </a:p>
          <a:p>
            <a:pPr eaLnBrk="1" hangingPunct="1"/>
            <a:r>
              <a:rPr lang="en-US" smtClean="0"/>
              <a:t>-da operete i obrišete celo telo,</a:t>
            </a:r>
          </a:p>
          <a:p>
            <a:pPr eaLnBrk="1" hangingPunct="1"/>
            <a:r>
              <a:rPr lang="en-US" smtClean="0"/>
              <a:t>-da se sagnete i podignete stvari sa poda,</a:t>
            </a:r>
          </a:p>
          <a:p>
            <a:pPr eaLnBrk="1" hangingPunct="1"/>
            <a:r>
              <a:rPr lang="en-US" smtClean="0"/>
              <a:t>-da ukljucite i iskljucite elektroprekidac i uvrnete</a:t>
            </a:r>
            <a:r>
              <a:rPr lang="sr-Latn-CS" smtClean="0"/>
              <a:t> </a:t>
            </a:r>
            <a:r>
              <a:rPr lang="en-US" smtClean="0"/>
              <a:t>slavine,</a:t>
            </a:r>
          </a:p>
          <a:p>
            <a:pPr eaLnBrk="1" hangingPunct="1"/>
            <a:r>
              <a:rPr lang="en-US" smtClean="0"/>
              <a:t>-da uđete i izađete iz automobila (autobusa).</a:t>
            </a:r>
          </a:p>
          <a:p>
            <a:pPr eaLnBrk="1" hangingPunct="1"/>
            <a:r>
              <a:rPr lang="en-US" b="1" smtClean="0">
                <a:solidFill>
                  <a:srgbClr val="A50021"/>
                </a:solidFill>
              </a:rPr>
              <a:t>Odgovori se ocenjuju sa: 1 - bez teškoca, 2 - nešto teže, 3 - vrlo teško i 4 - ne može uopšte.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Procena funkcionalnog stanja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Ukupna ocena se deli sa 8 i dobija se HAQ indeks (cifra sa dva decimalna mesta). HAQ indeks ima 3 gradacije: </a:t>
            </a:r>
          </a:p>
          <a:p>
            <a:pPr eaLnBrk="1" hangingPunct="1"/>
            <a:r>
              <a:rPr lang="en-US" smtClean="0"/>
              <a:t>ocena "1" ukazuje na lako smanjenje funkcije svakodnevnog </a:t>
            </a:r>
            <a:r>
              <a:rPr lang="sr-Latn-CS" smtClean="0"/>
              <a:t>ž</a:t>
            </a:r>
            <a:r>
              <a:rPr lang="en-US" smtClean="0"/>
              <a:t>ivota (</a:t>
            </a:r>
            <a:r>
              <a:rPr lang="en-US" b="1" smtClean="0"/>
              <a:t>umerena nesposobnost</a:t>
            </a:r>
            <a:r>
              <a:rPr lang="en-US" smtClean="0"/>
              <a:t>), </a:t>
            </a:r>
            <a:endParaRPr lang="sr-Latn-CS" smtClean="0"/>
          </a:p>
          <a:p>
            <a:pPr eaLnBrk="1" hangingPunct="1"/>
            <a:r>
              <a:rPr lang="en-US" smtClean="0"/>
              <a:t>ocena "2" pokazuje ozbiljnije oštećenje u svim segmentima (</a:t>
            </a:r>
            <a:r>
              <a:rPr lang="en-US" b="1" smtClean="0"/>
              <a:t>teža nesposobnost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 ocena "3" označava potpunu fizičku nesposobnost uz neophodnost pružanja tuđe pomoći (</a:t>
            </a:r>
            <a:r>
              <a:rPr lang="en-US" b="1" smtClean="0"/>
              <a:t>nesposobnost potpuna</a:t>
            </a:r>
            <a:r>
              <a:rPr lang="en-US" smtClean="0"/>
              <a:t>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Dutch" pitchFamily="2" charset="0"/>
                <a:cs typeface="Times New Roman" pitchFamily="18" charset="0"/>
              </a:rPr>
              <a:t/>
            </a:r>
            <a:br>
              <a:rPr lang="en-US">
                <a:latin typeface="Dutch" pitchFamily="2" charset="0"/>
                <a:cs typeface="Times New Roman" pitchFamily="18" charset="0"/>
              </a:rPr>
            </a:br>
            <a:r>
              <a:rPr lang="en-US">
                <a:latin typeface="Dutch" pitchFamily="2" charset="0"/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Slo</a:t>
            </a:r>
            <a:r>
              <a:rPr lang="sr-Latn-CS" smtClean="0">
                <a:cs typeface="Times New Roman" pitchFamily="18" charset="0"/>
              </a:rPr>
              <a:t>ž</a:t>
            </a:r>
            <a:r>
              <a:rPr lang="en-US" smtClean="0">
                <a:cs typeface="Times New Roman" pitchFamily="18" charset="0"/>
              </a:rPr>
              <a:t>eni </a:t>
            </a:r>
            <a:r>
              <a:rPr lang="en-US">
                <a:cs typeface="Times New Roman" pitchFamily="18" charset="0"/>
              </a:rPr>
              <a:t>funkcijski test (SFT)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I	ispitivanje aktivnosti dnevnog 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latin typeface="+mj-lt"/>
                <a:cs typeface="Times New Roman" pitchFamily="18" charset="0"/>
              </a:rPr>
              <a:t>ivota </a:t>
            </a:r>
            <a:r>
              <a:rPr lang="en-US">
                <a:latin typeface="+mj-lt"/>
                <a:cs typeface="Times New Roman" pitchFamily="18" charset="0"/>
              </a:rPr>
              <a:t>(</a:t>
            </a:r>
            <a:r>
              <a:rPr lang="en-US" smtClean="0">
                <a:latin typeface="+mj-lt"/>
                <a:cs typeface="Times New Roman" pitchFamily="18" charset="0"/>
              </a:rPr>
              <a:t>AD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latin typeface="+mj-lt"/>
                <a:cs typeface="Times New Roman" pitchFamily="18" charset="0"/>
              </a:rPr>
              <a:t>),</a:t>
            </a:r>
            <a:endParaRPr lang="en-US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II	ispitivanje pokretljivosti bolesnika.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Složeni funkcijski test</a:t>
            </a:r>
            <a:endParaRPr lang="sr-Cyrl-CS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Prvi deo testa sastavljen je od 8 a drugi od 9 pitanja. 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latin typeface="+mj-lt"/>
                <a:cs typeface="Times New Roman" pitchFamily="18" charset="0"/>
              </a:rPr>
              <a:t>Svaki </a:t>
            </a:r>
            <a:r>
              <a:rPr lang="en-US">
                <a:latin typeface="+mj-lt"/>
                <a:cs typeface="Times New Roman" pitchFamily="18" charset="0"/>
              </a:rPr>
              <a:t>odgovor se ocenjuje ocenom od 0 - 6 (osim poslednjih odgovora iz obe grupe koji se ocenjuju ocenom do 5). 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latin typeface="+mj-lt"/>
                <a:cs typeface="Times New Roman" pitchFamily="18" charset="0"/>
              </a:rPr>
              <a:t>Ocena </a:t>
            </a:r>
            <a:r>
              <a:rPr lang="en-US">
                <a:latin typeface="+mj-lt"/>
                <a:cs typeface="Times New Roman" pitchFamily="18" charset="0"/>
              </a:rPr>
              <a:t>0 </a:t>
            </a:r>
            <a:r>
              <a:rPr lang="en-US" smtClean="0">
                <a:latin typeface="+mj-lt"/>
                <a:cs typeface="Times New Roman" pitchFamily="18" charset="0"/>
              </a:rPr>
              <a:t>zna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i </a:t>
            </a:r>
            <a:r>
              <a:rPr lang="en-US">
                <a:latin typeface="+mj-lt"/>
                <a:cs typeface="Times New Roman" pitchFamily="18" charset="0"/>
              </a:rPr>
              <a:t>najbolju funkciju (sve </a:t>
            </a:r>
            <a:r>
              <a:rPr lang="en-US" smtClean="0">
                <a:latin typeface="+mj-lt"/>
                <a:cs typeface="Times New Roman" pitchFamily="18" charset="0"/>
              </a:rPr>
              <a:t>mo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latin typeface="+mj-lt"/>
                <a:cs typeface="Times New Roman" pitchFamily="18" charset="0"/>
              </a:rPr>
              <a:t>e</a:t>
            </a:r>
            <a:r>
              <a:rPr lang="en-US">
                <a:latin typeface="+mj-lt"/>
                <a:cs typeface="Times New Roman" pitchFamily="18" charset="0"/>
              </a:rPr>
              <a:t>) a ocena 6 </a:t>
            </a:r>
            <a:r>
              <a:rPr lang="en-US" smtClean="0">
                <a:latin typeface="+mj-lt"/>
                <a:cs typeface="Times New Roman" pitchFamily="18" charset="0"/>
              </a:rPr>
              <a:t>najlo</a:t>
            </a:r>
            <a:r>
              <a:rPr lang="sr-Latn-CS" smtClean="0"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latin typeface="+mj-lt"/>
                <a:cs typeface="Times New Roman" pitchFamily="18" charset="0"/>
              </a:rPr>
              <a:t>iju </a:t>
            </a:r>
            <a:r>
              <a:rPr lang="en-US">
                <a:latin typeface="+mj-lt"/>
                <a:cs typeface="Times New Roman" pitchFamily="18" charset="0"/>
              </a:rPr>
              <a:t>ispitivanu funkciju. 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latin typeface="+mj-lt"/>
                <a:cs typeface="Times New Roman" pitchFamily="18" charset="0"/>
              </a:rPr>
              <a:t>Ukupan </a:t>
            </a:r>
            <a:r>
              <a:rPr lang="en-US">
                <a:latin typeface="+mj-lt"/>
                <a:cs typeface="Times New Roman" pitchFamily="18" charset="0"/>
              </a:rPr>
              <a:t>zbir ocena </a:t>
            </a:r>
            <a:r>
              <a:rPr lang="en-US" smtClean="0">
                <a:latin typeface="+mj-lt"/>
                <a:cs typeface="Times New Roman" pitchFamily="18" charset="0"/>
              </a:rPr>
              <a:t>mo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latin typeface="+mj-lt"/>
                <a:cs typeface="Times New Roman" pitchFamily="18" charset="0"/>
              </a:rPr>
              <a:t>e </a:t>
            </a:r>
            <a:r>
              <a:rPr lang="en-US">
                <a:latin typeface="+mj-lt"/>
                <a:cs typeface="Times New Roman" pitchFamily="18" charset="0"/>
              </a:rPr>
              <a:t>se kretati u intervalu </a:t>
            </a:r>
            <a:r>
              <a:rPr lang="sr-Latn-CS" smtClean="0">
                <a:latin typeface="+mj-lt"/>
                <a:cs typeface="Times New Roman" pitchFamily="18" charset="0"/>
              </a:rPr>
              <a:t>   </a:t>
            </a:r>
            <a:r>
              <a:rPr lang="en-US" smtClean="0">
                <a:latin typeface="+mj-lt"/>
                <a:cs typeface="Times New Roman" pitchFamily="18" charset="0"/>
              </a:rPr>
              <a:t>0 </a:t>
            </a:r>
            <a:r>
              <a:rPr lang="en-US">
                <a:latin typeface="+mj-lt"/>
                <a:cs typeface="Times New Roman" pitchFamily="18" charset="0"/>
              </a:rPr>
              <a:t>- 100 i pokazuje funkcijsko stanje </a:t>
            </a:r>
            <a:r>
              <a:rPr lang="en-US" smtClean="0">
                <a:latin typeface="+mj-lt"/>
                <a:cs typeface="Times New Roman" pitchFamily="18" charset="0"/>
              </a:rPr>
              <a:t>ispitanika.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mtClean="0">
                <a:latin typeface="+mj-lt"/>
                <a:cs typeface="Times New Roman" pitchFamily="18" charset="0"/>
              </a:rPr>
              <a:t>Ve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latin typeface="+mj-lt"/>
                <a:cs typeface="Times New Roman" pitchFamily="18" charset="0"/>
              </a:rPr>
              <a:t>i </a:t>
            </a:r>
            <a:r>
              <a:rPr lang="en-US">
                <a:latin typeface="+mj-lt"/>
                <a:cs typeface="Times New Roman" pitchFamily="18" charset="0"/>
              </a:rPr>
              <a:t>broj bodova ukazuje na funkcijski deficit i smanjenu radnu sposobnost.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3600"/>
              <a:t>I</a:t>
            </a:r>
            <a:r>
              <a:rPr lang="en-US" sz="3600">
                <a:cs typeface="Times New Roman" pitchFamily="18" charset="0"/>
              </a:rPr>
              <a:t>spiivanje aktivnosti dnevnog </a:t>
            </a:r>
            <a:r>
              <a:rPr lang="sr-Latn-CS" sz="3600" smtClean="0">
                <a:cs typeface="Times New Roman" pitchFamily="18" charset="0"/>
              </a:rPr>
              <a:t>ž</a:t>
            </a:r>
            <a:r>
              <a:rPr lang="en-US" sz="3600" smtClean="0">
                <a:cs typeface="Times New Roman" pitchFamily="18" charset="0"/>
              </a:rPr>
              <a:t>ivota </a:t>
            </a:r>
            <a:endParaRPr lang="en-US" sz="3600"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Dutch" pitchFamily="2" charset="0"/>
                <a:cs typeface="Times New Roman" pitchFamily="18" charset="0"/>
              </a:rPr>
              <a:t>1</a:t>
            </a:r>
            <a:r>
              <a:rPr lang="en-US">
                <a:latin typeface="+mj-lt"/>
                <a:cs typeface="Times New Roman" pitchFamily="18" charset="0"/>
              </a:rPr>
              <a:t>. </a:t>
            </a:r>
            <a:r>
              <a:rPr lang="en-US" smtClean="0">
                <a:latin typeface="+mj-lt"/>
                <a:cs typeface="Times New Roman" pitchFamily="18" charset="0"/>
              </a:rPr>
              <a:t>kori</a:t>
            </a:r>
            <a:r>
              <a:rPr lang="sr-Latn-CS" smtClean="0">
                <a:latin typeface="+mj-lt"/>
                <a:cs typeface="Times New Roman" pitchFamily="18" charset="0"/>
              </a:rPr>
              <a:t>šć</a:t>
            </a:r>
            <a:r>
              <a:rPr lang="en-US" smtClean="0">
                <a:latin typeface="+mj-lt"/>
                <a:cs typeface="Times New Roman" pitchFamily="18" charset="0"/>
              </a:rPr>
              <a:t>enje </a:t>
            </a:r>
            <a:r>
              <a:rPr lang="en-US">
                <a:latin typeface="+mj-lt"/>
                <a:cs typeface="Times New Roman" pitchFamily="18" charset="0"/>
              </a:rPr>
              <a:t>pribora za jelo,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2. </a:t>
            </a:r>
            <a:r>
              <a:rPr lang="en-US" smtClean="0">
                <a:latin typeface="+mj-lt"/>
                <a:cs typeface="Times New Roman" pitchFamily="18" charset="0"/>
              </a:rPr>
              <a:t>obla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enje </a:t>
            </a:r>
            <a:r>
              <a:rPr lang="en-US">
                <a:latin typeface="+mj-lt"/>
                <a:cs typeface="Times New Roman" pitchFamily="18" charset="0"/>
              </a:rPr>
              <a:t>gornjeg dela tela bez </a:t>
            </a:r>
            <a:r>
              <a:rPr lang="en-US" smtClean="0">
                <a:latin typeface="+mj-lt"/>
                <a:cs typeface="Times New Roman" pitchFamily="18" charset="0"/>
              </a:rPr>
              <a:t>zakop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avanja</a:t>
            </a:r>
            <a:r>
              <a:rPr lang="en-US">
                <a:latin typeface="+mj-lt"/>
                <a:cs typeface="Times New Roman" pitchFamily="18" charset="0"/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3. </a:t>
            </a:r>
            <a:r>
              <a:rPr lang="en-US" smtClean="0">
                <a:latin typeface="+mj-lt"/>
                <a:cs typeface="Times New Roman" pitchFamily="18" charset="0"/>
              </a:rPr>
              <a:t>obla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enje </a:t>
            </a:r>
            <a:r>
              <a:rPr lang="en-US">
                <a:latin typeface="+mj-lt"/>
                <a:cs typeface="Times New Roman" pitchFamily="18" charset="0"/>
              </a:rPr>
              <a:t>donjeg dela tela bez </a:t>
            </a:r>
            <a:r>
              <a:rPr lang="en-US" smtClean="0">
                <a:latin typeface="+mj-lt"/>
                <a:cs typeface="Times New Roman" pitchFamily="18" charset="0"/>
              </a:rPr>
              <a:t>zako</a:t>
            </a:r>
            <a:r>
              <a:rPr lang="sr-Latn-CS" smtClean="0">
                <a:latin typeface="+mj-lt"/>
                <a:cs typeface="Times New Roman" pitchFamily="18" charset="0"/>
              </a:rPr>
              <a:t>pč</a:t>
            </a:r>
            <a:r>
              <a:rPr lang="en-US" smtClean="0">
                <a:latin typeface="+mj-lt"/>
                <a:cs typeface="Times New Roman" pitchFamily="18" charset="0"/>
              </a:rPr>
              <a:t>avanja</a:t>
            </a:r>
            <a:r>
              <a:rPr lang="en-US">
                <a:latin typeface="+mj-lt"/>
                <a:cs typeface="Times New Roman" pitchFamily="18" charset="0"/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4. toaleta: pranje zuba i 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e</a:t>
            </a:r>
            <a:r>
              <a:rPr lang="sr-Latn-CS" smtClean="0"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latin typeface="+mj-lt"/>
                <a:cs typeface="Times New Roman" pitchFamily="18" charset="0"/>
              </a:rPr>
              <a:t>ljanje</a:t>
            </a:r>
            <a:r>
              <a:rPr lang="en-US">
                <a:latin typeface="+mj-lt"/>
                <a:cs typeface="Times New Roman" pitchFamily="18" charset="0"/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5. kupanje i umivanje,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6. obuvanje i izuvanje, vezivanje pertli,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7. </a:t>
            </a:r>
            <a:r>
              <a:rPr lang="en-US" smtClean="0">
                <a:latin typeface="+mj-lt"/>
                <a:cs typeface="Times New Roman" pitchFamily="18" charset="0"/>
              </a:rPr>
              <a:t>otkop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avanje </a:t>
            </a:r>
            <a:r>
              <a:rPr lang="en-US">
                <a:latin typeface="+mj-lt"/>
                <a:cs typeface="Times New Roman" pitchFamily="18" charset="0"/>
              </a:rPr>
              <a:t>i </a:t>
            </a:r>
            <a:r>
              <a:rPr lang="en-US" smtClean="0">
                <a:latin typeface="+mj-lt"/>
                <a:cs typeface="Times New Roman" pitchFamily="18" charset="0"/>
              </a:rPr>
              <a:t>zakop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avanje </a:t>
            </a:r>
            <a:r>
              <a:rPr lang="en-US">
                <a:latin typeface="+mj-lt"/>
                <a:cs typeface="Times New Roman" pitchFamily="18" charset="0"/>
              </a:rPr>
              <a:t>dugmadi,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8. snaga stiska </a:t>
            </a:r>
            <a:r>
              <a:rPr lang="sr-Latn-CS" smtClean="0"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latin typeface="+mj-lt"/>
                <a:cs typeface="Times New Roman" pitchFamily="18" charset="0"/>
              </a:rPr>
              <a:t>ake</a:t>
            </a:r>
            <a:r>
              <a:rPr lang="en-US">
                <a:latin typeface="+mj-lt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b="1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Dutch" pitchFamily="2" charset="0"/>
                <a:cs typeface="Times New Roman" pitchFamily="18" charset="0"/>
              </a:rPr>
              <a:t/>
            </a:r>
            <a:br>
              <a:rPr lang="en-US">
                <a:latin typeface="Dutch" pitchFamily="2" charset="0"/>
                <a:cs typeface="Times New Roman" pitchFamily="18" charset="0"/>
              </a:rPr>
            </a:br>
            <a:r>
              <a:rPr lang="en-US">
                <a:latin typeface="Dutch" pitchFamily="2" charset="0"/>
                <a:cs typeface="Times New Roman" pitchFamily="18" charset="0"/>
              </a:rPr>
              <a:t> </a:t>
            </a:r>
            <a:r>
              <a:rPr lang="sr-Latn-CS"/>
              <a:t>I</a:t>
            </a:r>
            <a:r>
              <a:rPr lang="en-US">
                <a:cs typeface="Times New Roman" pitchFamily="18" charset="0"/>
              </a:rPr>
              <a:t>spitivanje pokretljivosti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9248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1. </a:t>
            </a:r>
            <a:r>
              <a:rPr lang="en-US" smtClean="0">
                <a:latin typeface="+mj-lt"/>
                <a:cs typeface="Times New Roman" pitchFamily="18" charset="0"/>
              </a:rPr>
              <a:t>op</a:t>
            </a:r>
            <a:r>
              <a:rPr lang="sr-Latn-CS" smtClean="0"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latin typeface="+mj-lt"/>
                <a:cs typeface="Times New Roman" pitchFamily="18" charset="0"/>
              </a:rPr>
              <a:t>ta </a:t>
            </a:r>
            <a:r>
              <a:rPr lang="en-US">
                <a:latin typeface="+mj-lt"/>
                <a:cs typeface="Times New Roman" pitchFamily="18" charset="0"/>
              </a:rPr>
              <a:t>pokretljivost,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2. promena </a:t>
            </a:r>
            <a:r>
              <a:rPr lang="en-US" smtClean="0">
                <a:latin typeface="+mj-lt"/>
                <a:cs typeface="Times New Roman" pitchFamily="18" charset="0"/>
              </a:rPr>
              <a:t>polo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latin typeface="+mj-lt"/>
                <a:cs typeface="Times New Roman" pitchFamily="18" charset="0"/>
              </a:rPr>
              <a:t>aja </a:t>
            </a:r>
            <a:r>
              <a:rPr lang="en-US">
                <a:latin typeface="+mj-lt"/>
                <a:cs typeface="Times New Roman" pitchFamily="18" charset="0"/>
              </a:rPr>
              <a:t>(iz </a:t>
            </a:r>
            <a:r>
              <a:rPr lang="en-US" smtClean="0">
                <a:latin typeface="+mj-lt"/>
                <a:cs typeface="Times New Roman" pitchFamily="18" charset="0"/>
              </a:rPr>
              <a:t>le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latin typeface="+mj-lt"/>
                <a:cs typeface="Times New Roman" pitchFamily="18" charset="0"/>
              </a:rPr>
              <a:t>e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latin typeface="+mj-lt"/>
                <a:cs typeface="Times New Roman" pitchFamily="18" charset="0"/>
              </a:rPr>
              <a:t>eg </a:t>
            </a:r>
            <a:r>
              <a:rPr lang="en-US">
                <a:latin typeface="+mj-lt"/>
                <a:cs typeface="Times New Roman" pitchFamily="18" charset="0"/>
              </a:rPr>
              <a:t>u </a:t>
            </a:r>
            <a:r>
              <a:rPr lang="en-US" smtClean="0">
                <a:latin typeface="+mj-lt"/>
                <a:cs typeface="Times New Roman" pitchFamily="18" charset="0"/>
              </a:rPr>
              <a:t>sede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latin typeface="+mj-lt"/>
                <a:cs typeface="Times New Roman" pitchFamily="18" charset="0"/>
              </a:rPr>
              <a:t>i</a:t>
            </a:r>
            <a:r>
              <a:rPr lang="en-US">
                <a:latin typeface="+mj-lt"/>
                <a:cs typeface="Times New Roman" pitchFamily="18" charset="0"/>
              </a:rPr>
              <a:t>, ustajanje iz </a:t>
            </a:r>
            <a:r>
              <a:rPr lang="en-US" smtClean="0">
                <a:latin typeface="+mj-lt"/>
                <a:cs typeface="Times New Roman" pitchFamily="18" charset="0"/>
              </a:rPr>
              <a:t>sede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latin typeface="+mj-lt"/>
                <a:cs typeface="Times New Roman" pitchFamily="18" charset="0"/>
              </a:rPr>
              <a:t>eg</a:t>
            </a:r>
            <a:r>
              <a:rPr lang="en-US">
                <a:latin typeface="+mj-lt"/>
                <a:cs typeface="Times New Roman" pitchFamily="18" charset="0"/>
              </a:rPr>
              <a:t>),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3. penjanje i </a:t>
            </a:r>
            <a:r>
              <a:rPr lang="en-US" smtClean="0">
                <a:latin typeface="+mj-lt"/>
                <a:cs typeface="Times New Roman" pitchFamily="18" charset="0"/>
              </a:rPr>
              <a:t>sila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US" smtClean="0">
                <a:latin typeface="+mj-lt"/>
                <a:cs typeface="Times New Roman" pitchFamily="18" charset="0"/>
              </a:rPr>
              <a:t>enje </a:t>
            </a:r>
            <a:r>
              <a:rPr lang="en-US">
                <a:latin typeface="+mj-lt"/>
                <a:cs typeface="Times New Roman" pitchFamily="18" charset="0"/>
              </a:rPr>
              <a:t>iz kreveta,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4. hod uz i niz stepenice,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5. </a:t>
            </a:r>
            <a:r>
              <a:rPr lang="sr-Latn-CS" smtClean="0">
                <a:latin typeface="+mj-lt"/>
                <a:cs typeface="Times New Roman" pitchFamily="18" charset="0"/>
              </a:rPr>
              <a:t>čuč</a:t>
            </a:r>
            <a:r>
              <a:rPr lang="en-US" smtClean="0">
                <a:latin typeface="+mj-lt"/>
                <a:cs typeface="Times New Roman" pitchFamily="18" charset="0"/>
              </a:rPr>
              <a:t>anj</a:t>
            </a:r>
            <a:r>
              <a:rPr lang="en-US">
                <a:latin typeface="+mj-lt"/>
                <a:cs typeface="Times New Roman" pitchFamily="18" charset="0"/>
              </a:rPr>
              <a:t>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6. obuhvatanje </a:t>
            </a:r>
            <a:r>
              <a:rPr lang="sr-Latn-CS" smtClean="0"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latin typeface="+mj-lt"/>
                <a:cs typeface="Times New Roman" pitchFamily="18" charset="0"/>
              </a:rPr>
              <a:t>akom </a:t>
            </a:r>
            <a:r>
              <a:rPr lang="en-US">
                <a:latin typeface="+mj-lt"/>
                <a:cs typeface="Times New Roman" pitchFamily="18" charset="0"/>
              </a:rPr>
              <a:t>3 cilindra </a:t>
            </a:r>
            <a:r>
              <a:rPr lang="en-US" smtClean="0">
                <a:latin typeface="+mj-lt"/>
                <a:cs typeface="Times New Roman" pitchFamily="18" charset="0"/>
              </a:rPr>
              <a:t>razli</a:t>
            </a:r>
            <a:r>
              <a:rPr lang="sr-Latn-CS" smtClean="0">
                <a:latin typeface="+mj-lt"/>
                <a:cs typeface="Times New Roman" pitchFamily="18" charset="0"/>
              </a:rPr>
              <a:t>č</a:t>
            </a:r>
            <a:r>
              <a:rPr lang="en-US" smtClean="0">
                <a:latin typeface="+mj-lt"/>
                <a:cs typeface="Times New Roman" pitchFamily="18" charset="0"/>
              </a:rPr>
              <a:t>ite </a:t>
            </a:r>
            <a:r>
              <a:rPr lang="en-US">
                <a:latin typeface="+mj-lt"/>
                <a:cs typeface="Times New Roman" pitchFamily="18" charset="0"/>
              </a:rPr>
              <a:t>debljine,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7. odvrtanje i zavrtanje matice </a:t>
            </a:r>
            <a:r>
              <a:rPr lang="sr-Latn-CS" smtClean="0"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latin typeface="+mj-lt"/>
                <a:cs typeface="Times New Roman" pitchFamily="18" charset="0"/>
              </a:rPr>
              <a:t>rafova </a:t>
            </a:r>
            <a:r>
              <a:rPr lang="en-US">
                <a:latin typeface="+mj-lt"/>
                <a:cs typeface="Times New Roman" pitchFamily="18" charset="0"/>
              </a:rPr>
              <a:t>(prstima),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8. </a:t>
            </a:r>
            <a:r>
              <a:rPr lang="en-US" smtClean="0">
                <a:latin typeface="+mj-lt"/>
                <a:cs typeface="Times New Roman" pitchFamily="18" charset="0"/>
              </a:rPr>
              <a:t>ku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US" smtClean="0">
                <a:latin typeface="+mj-lt"/>
                <a:cs typeface="Times New Roman" pitchFamily="18" charset="0"/>
              </a:rPr>
              <a:t>ne </a:t>
            </a:r>
            <a:r>
              <a:rPr lang="en-US">
                <a:latin typeface="+mj-lt"/>
                <a:cs typeface="Times New Roman" pitchFamily="18" charset="0"/>
              </a:rPr>
              <a:t>aktivnosti,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>
                <a:latin typeface="+mj-lt"/>
                <a:cs typeface="Times New Roman" pitchFamily="18" charset="0"/>
              </a:rPr>
              <a:t>9. brzina hoda na stazi od 10 metara.</a:t>
            </a:r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noProof="1" smtClean="0">
                <a:solidFill>
                  <a:schemeClr val="tx1"/>
                </a:solidFill>
              </a:rPr>
              <a:t>Degenerativna reumatska oboljenja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Artroze </a:t>
            </a:r>
            <a:r>
              <a:rPr lang="sr-Latn-CS" sz="2400" noProof="1" smtClean="0">
                <a:latin typeface="+mj-lt"/>
              </a:rPr>
              <a:t>-</a:t>
            </a:r>
            <a:r>
              <a:rPr lang="en-US" sz="2400" noProof="1" smtClean="0">
                <a:latin typeface="+mj-lt"/>
              </a:rPr>
              <a:t> novi naziv ostheoarthritis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Degenerativna oboljenja kičme (vertebralna osteohondroza), spondiloze, spondilartroze, discus hernije i dr.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posebni oblici degenerativnog reumatizma (M Bastrup, eroziona artroza, generalizovani osteoartritis i dr.).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noProof="1" smtClean="0">
                <a:solidFill>
                  <a:schemeClr val="tx1"/>
                </a:solidFill>
              </a:rPr>
              <a:t>Metabolička reumatska oboljenja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Arthritis urica (giht)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Pseudogiht (hondrocalcinoza)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Ohronoza (alkaptonurija)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Wilsonova bolest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Hemohromatoza i dr.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noProof="1" smtClean="0">
                <a:solidFill>
                  <a:schemeClr val="tx1"/>
                </a:solidFill>
              </a:rPr>
              <a:t>Periartikularna (okolozglobna)</a:t>
            </a:r>
            <a:r>
              <a:rPr lang="sr-Latn-CS" sz="3200" noProof="1" smtClean="0">
                <a:solidFill>
                  <a:schemeClr val="tx1"/>
                </a:solidFill>
              </a:rPr>
              <a:t/>
            </a:r>
            <a:br>
              <a:rPr lang="sr-Latn-CS" sz="3200" noProof="1" smtClean="0">
                <a:solidFill>
                  <a:schemeClr val="tx1"/>
                </a:solidFill>
              </a:rPr>
            </a:br>
            <a:r>
              <a:rPr lang="en-US" sz="3200" noProof="1" smtClean="0">
                <a:solidFill>
                  <a:schemeClr val="tx1"/>
                </a:solidFill>
              </a:rPr>
              <a:t>reumatska oboljenja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625"/>
          </a:xfrm>
        </p:spPr>
        <p:txBody>
          <a:bodyPr>
            <a:noAutofit/>
          </a:bodyPr>
          <a:lstStyle/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Miofibrozitisi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Celulopatije(Cellulopathia)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Entezopatije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Burzitisi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Tendinitisi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Algodistrofični sindrom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noProof="1" smtClean="0">
                <a:latin typeface="+mj-lt"/>
              </a:rPr>
              <a:t>Kombinovana okolozglobna oboljenja </a:t>
            </a:r>
          </a:p>
          <a:p>
            <a:pPr marL="274320" indent="-274320" algn="just" eaLnBrk="1" fontAlgn="auto" hangingPunct="1">
              <a:spcBef>
                <a:spcPts val="1500"/>
              </a:spcBef>
              <a:spcAft>
                <a:spcPts val="1000"/>
              </a:spcAft>
              <a:buFont typeface="Wingdings"/>
              <a:buChar char=""/>
              <a:defRPr/>
            </a:pPr>
            <a:r>
              <a:rPr lang="en-US" noProof="1" smtClean="0">
                <a:latin typeface="+mj-lt"/>
              </a:rPr>
              <a:t>Fenomenske artropatije, nedovoljno klasifikovana reumatska oboljenja i parareumatska oboljenja (osteoporoza, paraneoplastični sindrom, Morbus Paget, primarna fibromijalgija, i dr.).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Reumatoidni artritis</a:t>
            </a: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Reumatoidni artritis je sistemska bolest nepoznatog porekla</a:t>
            </a:r>
          </a:p>
          <a:p>
            <a:pPr eaLnBrk="1" hangingPunct="1"/>
            <a:r>
              <a:rPr lang="sr-Latn-CS" smtClean="0"/>
              <a:t>Osnovna karakteristika je pojava bolnog otoka prifernih zglobova</a:t>
            </a:r>
          </a:p>
          <a:p>
            <a:pPr eaLnBrk="1" hangingPunct="1"/>
            <a:r>
              <a:rPr lang="sr-Latn-CS" smtClean="0"/>
              <a:t>Tok bolesti obično je sa egzarcebracijama i remisijama</a:t>
            </a:r>
          </a:p>
          <a:p>
            <a:pPr eaLnBrk="1" hangingPunct="1"/>
            <a:r>
              <a:rPr lang="sr-Latn-CS" smtClean="0"/>
              <a:t>Etiološki faktori mogu biti:</a:t>
            </a:r>
          </a:p>
          <a:p>
            <a:pPr eaLnBrk="1" hangingPunct="1"/>
            <a:r>
              <a:rPr lang="sr-Latn-CS" smtClean="0"/>
              <a:t>- endogeni (genetski, metabolički, imunološki)</a:t>
            </a:r>
          </a:p>
          <a:p>
            <a:pPr eaLnBrk="1" hangingPunct="1"/>
            <a:r>
              <a:rPr lang="sr-Latn-CS" smtClean="0"/>
              <a:t>- egzogeni (ingektivni, klimatski)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66_artikle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7550" y="990600"/>
            <a:ext cx="6946900" cy="4811713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404</TotalTime>
  <Words>2359</Words>
  <Application>Microsoft Office PowerPoint</Application>
  <PresentationFormat>On-screen Show (4:3)</PresentationFormat>
  <Paragraphs>265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Times New Roman</vt:lpstr>
      <vt:lpstr>Arial</vt:lpstr>
      <vt:lpstr>Century Schoolbook</vt:lpstr>
      <vt:lpstr>Wingdings</vt:lpstr>
      <vt:lpstr>Wingdings 2</vt:lpstr>
      <vt:lpstr>Calibri</vt:lpstr>
      <vt:lpstr>Symbol</vt:lpstr>
      <vt:lpstr>Dutch</vt:lpstr>
      <vt:lpstr>Oriel</vt:lpstr>
      <vt:lpstr>Reumatske bolesti</vt:lpstr>
      <vt:lpstr>Klasifikacija reumatskih bolesti</vt:lpstr>
      <vt:lpstr>Zapaljenjska reumatska oboljenja</vt:lpstr>
      <vt:lpstr>Zapaljenjska reumatska oboljenja</vt:lpstr>
      <vt:lpstr>Degenerativna reumatska oboljenja</vt:lpstr>
      <vt:lpstr>Metabolička reumatska oboljenja</vt:lpstr>
      <vt:lpstr>Periartikularna (okolozglobna) reumatska oboljenja</vt:lpstr>
      <vt:lpstr>Reumatoidni artritis</vt:lpstr>
      <vt:lpstr>Slide 9</vt:lpstr>
      <vt:lpstr>  Etiologija/Normalni imuni odgovor</vt:lpstr>
      <vt:lpstr>  Imunopatološki odgovor</vt:lpstr>
      <vt:lpstr>Imuni odgovor kod RA </vt:lpstr>
      <vt:lpstr> hronični tok</vt:lpstr>
      <vt:lpstr>Reumatoidna šaka i stopalo</vt:lpstr>
      <vt:lpstr>Reumatoidna šaka</vt:lpstr>
      <vt:lpstr>Reumatoidni čvorići</vt:lpstr>
      <vt:lpstr>Laboratorijski testovi</vt:lpstr>
      <vt:lpstr>Pokazatelji imunog procesa</vt:lpstr>
      <vt:lpstr>Dijagnostički kriterijumi</vt:lpstr>
      <vt:lpstr>Klasifikacija kliničke slike </vt:lpstr>
      <vt:lpstr>Reumatoidni artritis </vt:lpstr>
      <vt:lpstr>Tok reumatoidnog artritisa</vt:lpstr>
      <vt:lpstr>Terapija Reumatoidnog artritisa</vt:lpstr>
      <vt:lpstr>Meidkamentozna terapija</vt:lpstr>
      <vt:lpstr>Kineziterapija Reumatoidnog artritisa</vt:lpstr>
      <vt:lpstr>Kineziterapija Reumatoidnog artritisa</vt:lpstr>
      <vt:lpstr>Kineziterapija Reumatoidnog artritisa</vt:lpstr>
      <vt:lpstr>Kineziterapija Reumatoidnog artritisa</vt:lpstr>
      <vt:lpstr>Kineziterapija Reumatoidnog artritisa</vt:lpstr>
      <vt:lpstr>Kineziterapija Reumatoidnog artritisa</vt:lpstr>
      <vt:lpstr>Kineziterapija Reumatoidnog artritisa</vt:lpstr>
      <vt:lpstr>Slide 32</vt:lpstr>
      <vt:lpstr>Slide 33</vt:lpstr>
      <vt:lpstr>Slide 34</vt:lpstr>
      <vt:lpstr>Slide 35</vt:lpstr>
      <vt:lpstr>Slide 36</vt:lpstr>
      <vt:lpstr>Kontrakcija u poziciji najvećeg izduženja</vt:lpstr>
      <vt:lpstr>Slide 38</vt:lpstr>
      <vt:lpstr>Slide 39</vt:lpstr>
      <vt:lpstr>Slide 40</vt:lpstr>
      <vt:lpstr>Slide 41</vt:lpstr>
      <vt:lpstr>Slide 42</vt:lpstr>
      <vt:lpstr>Kriterijumi za ocena radne sposobnosti</vt:lpstr>
      <vt:lpstr>    Upitnik procene zdravstvenog stanja (HAQ)</vt:lpstr>
      <vt:lpstr>Procena funkcionalnog stanja</vt:lpstr>
      <vt:lpstr>  Složeni funkcijski test (SFT)</vt:lpstr>
      <vt:lpstr>Složeni funkcijski test</vt:lpstr>
      <vt:lpstr>Ispiivanje aktivnosti dnevnog života </vt:lpstr>
      <vt:lpstr>  Ispitivanje pokretljivosti</vt:lpstr>
    </vt:vector>
  </TitlesOfParts>
  <Company>boox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Reumatske bolesti</dc:title>
  <dc:creator>info</dc:creator>
  <cp:lastModifiedBy>Win7</cp:lastModifiedBy>
  <cp:revision>84</cp:revision>
  <dcterms:created xsi:type="dcterms:W3CDTF">2003-11-27T02:54:23Z</dcterms:created>
  <dcterms:modified xsi:type="dcterms:W3CDTF">2014-10-07T12:28:16Z</dcterms:modified>
</cp:coreProperties>
</file>